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38" r:id="rId5"/>
    <p:sldMasterId id="2147484148" r:id="rId6"/>
    <p:sldMasterId id="2147484137" r:id="rId7"/>
  </p:sldMasterIdLst>
  <p:notesMasterIdLst>
    <p:notesMasterId r:id="rId46"/>
  </p:notesMasterIdLst>
  <p:handoutMasterIdLst>
    <p:handoutMasterId r:id="rId47"/>
  </p:handoutMasterIdLst>
  <p:sldIdLst>
    <p:sldId id="265" r:id="rId8"/>
    <p:sldId id="274" r:id="rId9"/>
    <p:sldId id="281" r:id="rId10"/>
    <p:sldId id="285" r:id="rId11"/>
    <p:sldId id="286" r:id="rId12"/>
    <p:sldId id="306" r:id="rId13"/>
    <p:sldId id="297" r:id="rId14"/>
    <p:sldId id="268" r:id="rId15"/>
    <p:sldId id="266" r:id="rId16"/>
    <p:sldId id="288" r:id="rId17"/>
    <p:sldId id="267" r:id="rId18"/>
    <p:sldId id="299" r:id="rId19"/>
    <p:sldId id="307" r:id="rId20"/>
    <p:sldId id="289" r:id="rId21"/>
    <p:sldId id="290" r:id="rId22"/>
    <p:sldId id="296" r:id="rId23"/>
    <p:sldId id="278" r:id="rId24"/>
    <p:sldId id="294" r:id="rId25"/>
    <p:sldId id="293" r:id="rId26"/>
    <p:sldId id="295" r:id="rId27"/>
    <p:sldId id="276" r:id="rId28"/>
    <p:sldId id="277" r:id="rId29"/>
    <p:sldId id="271" r:id="rId30"/>
    <p:sldId id="279" r:id="rId31"/>
    <p:sldId id="302" r:id="rId32"/>
    <p:sldId id="303" r:id="rId33"/>
    <p:sldId id="305" r:id="rId34"/>
    <p:sldId id="304" r:id="rId35"/>
    <p:sldId id="275" r:id="rId36"/>
    <p:sldId id="280" r:id="rId37"/>
    <p:sldId id="272" r:id="rId38"/>
    <p:sldId id="298" r:id="rId39"/>
    <p:sldId id="273" r:id="rId40"/>
    <p:sldId id="308" r:id="rId41"/>
    <p:sldId id="309" r:id="rId42"/>
    <p:sldId id="310" r:id="rId43"/>
    <p:sldId id="269" r:id="rId44"/>
    <p:sldId id="258" r:id="rId45"/>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9A1"/>
    <a:srgbClr val="102C83"/>
    <a:srgbClr val="034EA2"/>
    <a:srgbClr val="EBEEF0"/>
    <a:srgbClr val="134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0F862-99D7-4B63-A493-298F2AA1A6AB}" v="5" dt="2020-06-25T21:32:2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3" autoAdjust="0"/>
  </p:normalViewPr>
  <p:slideViewPr>
    <p:cSldViewPr snapToGrid="0">
      <p:cViewPr varScale="1">
        <p:scale>
          <a:sx n="89" d="100"/>
          <a:sy n="89" d="100"/>
        </p:scale>
        <p:origin x="22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B8C-2513-41FA-9A95-C12D4A12A1E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BE"/>
        </a:p>
      </dgm:t>
    </dgm:pt>
    <dgm:pt modelId="{BFA39D73-105E-4EC1-A02C-879583A4C6A4}">
      <dgm:prSet phldrT="[Tekst]" custT="1"/>
      <dgm:spPr/>
      <dgm:t>
        <a:bodyPr/>
        <a:lstStyle/>
        <a:p>
          <a:r>
            <a:rPr lang="fi-FI" dirty="1" sz="1600"/>
            <a:t>Infrastruktuuri ja ylläpito</a:t>
          </a:r>
        </a:p>
      </dgm:t>
    </dgm:pt>
    <dgm:pt modelId="{5A30D7F8-7E69-4B8D-B7E5-F120E153F8A6}" type="parTrans" cxnId="{41BFC2A3-974A-427A-B287-D139AD81481F}">
      <dgm:prSet/>
      <dgm:spPr/>
      <dgm:t>
        <a:bodyPr/>
        <a:lstStyle/>
        <a:p>
          <a:endParaRPr lang="nl-BE"/>
        </a:p>
      </dgm:t>
    </dgm:pt>
    <dgm:pt modelId="{1C7A8730-57F5-4F9B-B93F-5F3A4FDA6318}" type="sibTrans" cxnId="{41BFC2A3-974A-427A-B287-D139AD81481F}">
      <dgm:prSet/>
      <dgm:spPr/>
      <dgm:t>
        <a:bodyPr/>
        <a:lstStyle/>
        <a:p>
          <a:endParaRPr lang="nl-BE"/>
        </a:p>
      </dgm:t>
    </dgm:pt>
    <dgm:pt modelId="{42ED4C98-FBC8-4791-9289-1F410BD11C23}">
      <dgm:prSet phldrT="[Tekst]" custT="1"/>
      <dgm:spPr/>
      <dgm:t>
        <a:bodyPr/>
        <a:lstStyle/>
        <a:p>
          <a:r>
            <a:rPr lang="fi-FI" dirty="1" sz="1600"/>
            <a:t>Polkupyöräpysäköinnin sääntely</a:t>
          </a:r>
        </a:p>
      </dgm:t>
    </dgm:pt>
    <dgm:pt modelId="{C6C6F42C-C6BE-48A1-948E-E3F69FDA5542}" type="parTrans" cxnId="{0CD492FF-4000-4149-9839-718833ED9BA3}">
      <dgm:prSet/>
      <dgm:spPr/>
      <dgm:t>
        <a:bodyPr/>
        <a:lstStyle/>
        <a:p>
          <a:endParaRPr lang="nl-BE"/>
        </a:p>
      </dgm:t>
    </dgm:pt>
    <dgm:pt modelId="{F2CA4CF6-03ED-47F8-B739-8B80C77CB64B}" type="sibTrans" cxnId="{0CD492FF-4000-4149-9839-718833ED9BA3}">
      <dgm:prSet/>
      <dgm:spPr/>
      <dgm:t>
        <a:bodyPr/>
        <a:lstStyle/>
        <a:p>
          <a:endParaRPr lang="nl-BE"/>
        </a:p>
      </dgm:t>
    </dgm:pt>
    <dgm:pt modelId="{F7D6C4DA-FA24-4359-A011-1AFCE4A6B105}">
      <dgm:prSet phldrT="[Tekst]" custT="1"/>
      <dgm:spPr/>
      <dgm:t>
        <a:bodyPr/>
        <a:lstStyle/>
        <a:p>
          <a:r>
            <a:rPr lang="fi-FI" dirty="1" sz="1600"/>
            <a:t>Valvonta</a:t>
          </a:r>
        </a:p>
      </dgm:t>
    </dgm:pt>
    <dgm:pt modelId="{517C7B46-262B-401B-AD40-F8F730310D0F}" type="parTrans" cxnId="{4BBF29DA-54E7-4073-B2E4-C7040DBD1F47}">
      <dgm:prSet/>
      <dgm:spPr/>
      <dgm:t>
        <a:bodyPr/>
        <a:lstStyle/>
        <a:p>
          <a:endParaRPr lang="nl-BE"/>
        </a:p>
      </dgm:t>
    </dgm:pt>
    <dgm:pt modelId="{9BBAD060-6A93-430D-BDED-CB6BF9101927}" type="sibTrans" cxnId="{4BBF29DA-54E7-4073-B2E4-C7040DBD1F47}">
      <dgm:prSet/>
      <dgm:spPr/>
      <dgm:t>
        <a:bodyPr/>
        <a:lstStyle/>
        <a:p>
          <a:endParaRPr lang="nl-BE"/>
        </a:p>
      </dgm:t>
    </dgm:pt>
    <dgm:pt modelId="{C758B44A-67C0-42D8-928E-B25375224477}">
      <dgm:prSet phldrT="[Tekst]" custT="1"/>
      <dgm:spPr/>
      <dgm:t>
        <a:bodyPr/>
        <a:lstStyle/>
        <a:p>
          <a:r>
            <a:rPr lang="fi-FI" dirty="1" sz="1600"/>
            <a:t>Viestintä</a:t>
          </a:r>
        </a:p>
      </dgm:t>
    </dgm:pt>
    <dgm:pt modelId="{2CE87D60-0599-400F-B984-D8D4CFDA0F72}" type="parTrans" cxnId="{E3C991B2-4044-49AF-9688-96A132171320}">
      <dgm:prSet/>
      <dgm:spPr/>
      <dgm:t>
        <a:bodyPr/>
        <a:lstStyle/>
        <a:p>
          <a:endParaRPr lang="nl-BE"/>
        </a:p>
      </dgm:t>
    </dgm:pt>
    <dgm:pt modelId="{5D85219D-DD66-4F65-A6CE-9FC1848C9282}" type="sibTrans" cxnId="{E3C991B2-4044-49AF-9688-96A132171320}">
      <dgm:prSet/>
      <dgm:spPr/>
      <dgm:t>
        <a:bodyPr/>
        <a:lstStyle/>
        <a:p>
          <a:endParaRPr lang="nl-BE"/>
        </a:p>
      </dgm:t>
    </dgm:pt>
    <dgm:pt modelId="{0B4C21E0-D715-4E3B-A359-E1C2F66C68AD}" type="pres">
      <dgm:prSet presAssocID="{97438B8C-2513-41FA-9A95-C12D4A12A1E4}" presName="matrix" presStyleCnt="0">
        <dgm:presLayoutVars>
          <dgm:chMax val="1"/>
          <dgm:dir/>
          <dgm:resizeHandles val="exact"/>
        </dgm:presLayoutVars>
      </dgm:prSet>
      <dgm:spPr/>
    </dgm:pt>
    <dgm:pt modelId="{97D6FB9F-34DD-4220-ADD7-5397030DF488}" type="pres">
      <dgm:prSet presAssocID="{97438B8C-2513-41FA-9A95-C12D4A12A1E4}" presName="diamond" presStyleLbl="bgShp" presStyleIdx="0" presStyleCnt="1"/>
      <dgm:spPr/>
    </dgm:pt>
    <dgm:pt modelId="{9024F0D4-4B5C-4228-8212-B6766F67E1E6}" type="pres">
      <dgm:prSet presAssocID="{97438B8C-2513-41FA-9A95-C12D4A12A1E4}" presName="quad1" presStyleLbl="node1" presStyleIdx="0" presStyleCnt="4">
        <dgm:presLayoutVars>
          <dgm:chMax val="0"/>
          <dgm:chPref val="0"/>
          <dgm:bulletEnabled val="1"/>
        </dgm:presLayoutVars>
      </dgm:prSet>
      <dgm:spPr/>
    </dgm:pt>
    <dgm:pt modelId="{49076880-3722-4C77-B57E-5F5FFE32D1F1}" type="pres">
      <dgm:prSet presAssocID="{97438B8C-2513-41FA-9A95-C12D4A12A1E4}" presName="quad2" presStyleLbl="node1" presStyleIdx="1" presStyleCnt="4">
        <dgm:presLayoutVars>
          <dgm:chMax val="0"/>
          <dgm:chPref val="0"/>
          <dgm:bulletEnabled val="1"/>
        </dgm:presLayoutVars>
      </dgm:prSet>
      <dgm:spPr/>
    </dgm:pt>
    <dgm:pt modelId="{30948321-4258-4CFB-833E-E45069D545AD}" type="pres">
      <dgm:prSet presAssocID="{97438B8C-2513-41FA-9A95-C12D4A12A1E4}" presName="quad3" presStyleLbl="node1" presStyleIdx="2" presStyleCnt="4" custLinFactNeighborX="1468" custLinFactNeighborY="-734">
        <dgm:presLayoutVars>
          <dgm:chMax val="0"/>
          <dgm:chPref val="0"/>
          <dgm:bulletEnabled val="1"/>
        </dgm:presLayoutVars>
      </dgm:prSet>
      <dgm:spPr/>
    </dgm:pt>
    <dgm:pt modelId="{77DA2E47-0D3D-49EA-AAB1-E34C8E7A9387}" type="pres">
      <dgm:prSet presAssocID="{97438B8C-2513-41FA-9A95-C12D4A12A1E4}" presName="quad4" presStyleLbl="node1" presStyleIdx="3" presStyleCnt="4">
        <dgm:presLayoutVars>
          <dgm:chMax val="0"/>
          <dgm:chPref val="0"/>
          <dgm:bulletEnabled val="1"/>
        </dgm:presLayoutVars>
      </dgm:prSet>
      <dgm:spPr/>
    </dgm:pt>
  </dgm:ptLst>
  <dgm:cxnLst>
    <dgm:cxn modelId="{8BC61B47-FDAE-456C-B7F0-C8CE4FD63F10}" type="presOf" srcId="{42ED4C98-FBC8-4791-9289-1F410BD11C23}" destId="{49076880-3722-4C77-B57E-5F5FFE32D1F1}" srcOrd="0" destOrd="0" presId="urn:microsoft.com/office/officeart/2005/8/layout/matrix3"/>
    <dgm:cxn modelId="{41BFC2A3-974A-427A-B287-D139AD81481F}" srcId="{97438B8C-2513-41FA-9A95-C12D4A12A1E4}" destId="{BFA39D73-105E-4EC1-A02C-879583A4C6A4}" srcOrd="0" destOrd="0" parTransId="{5A30D7F8-7E69-4B8D-B7E5-F120E153F8A6}" sibTransId="{1C7A8730-57F5-4F9B-B93F-5F3A4FDA6318}"/>
    <dgm:cxn modelId="{E3C991B2-4044-49AF-9688-96A132171320}" srcId="{97438B8C-2513-41FA-9A95-C12D4A12A1E4}" destId="{C758B44A-67C0-42D8-928E-B25375224477}" srcOrd="3" destOrd="0" parTransId="{2CE87D60-0599-400F-B984-D8D4CFDA0F72}" sibTransId="{5D85219D-DD66-4F65-A6CE-9FC1848C9282}"/>
    <dgm:cxn modelId="{583EE1BF-37CE-4340-A26C-E2365311F82C}" type="presOf" srcId="{97438B8C-2513-41FA-9A95-C12D4A12A1E4}" destId="{0B4C21E0-D715-4E3B-A359-E1C2F66C68AD}" srcOrd="0" destOrd="0" presId="urn:microsoft.com/office/officeart/2005/8/layout/matrix3"/>
    <dgm:cxn modelId="{4BBF29DA-54E7-4073-B2E4-C7040DBD1F47}" srcId="{97438B8C-2513-41FA-9A95-C12D4A12A1E4}" destId="{F7D6C4DA-FA24-4359-A011-1AFCE4A6B105}" srcOrd="2" destOrd="0" parTransId="{517C7B46-262B-401B-AD40-F8F730310D0F}" sibTransId="{9BBAD060-6A93-430D-BDED-CB6BF9101927}"/>
    <dgm:cxn modelId="{ADE7A8E4-09EE-443A-BF62-39A198A1D974}" type="presOf" srcId="{F7D6C4DA-FA24-4359-A011-1AFCE4A6B105}" destId="{30948321-4258-4CFB-833E-E45069D545AD}" srcOrd="0" destOrd="0" presId="urn:microsoft.com/office/officeart/2005/8/layout/matrix3"/>
    <dgm:cxn modelId="{3B385BF8-34C1-4982-9AD6-F2431368DDF7}" type="presOf" srcId="{BFA39D73-105E-4EC1-A02C-879583A4C6A4}" destId="{9024F0D4-4B5C-4228-8212-B6766F67E1E6}" srcOrd="0" destOrd="0" presId="urn:microsoft.com/office/officeart/2005/8/layout/matrix3"/>
    <dgm:cxn modelId="{5F74F0FC-1591-402A-AA31-C5934553D249}" type="presOf" srcId="{C758B44A-67C0-42D8-928E-B25375224477}" destId="{77DA2E47-0D3D-49EA-AAB1-E34C8E7A9387}" srcOrd="0" destOrd="0" presId="urn:microsoft.com/office/officeart/2005/8/layout/matrix3"/>
    <dgm:cxn modelId="{0CD492FF-4000-4149-9839-718833ED9BA3}" srcId="{97438B8C-2513-41FA-9A95-C12D4A12A1E4}" destId="{42ED4C98-FBC8-4791-9289-1F410BD11C23}" srcOrd="1" destOrd="0" parTransId="{C6C6F42C-C6BE-48A1-948E-E3F69FDA5542}" sibTransId="{F2CA4CF6-03ED-47F8-B739-8B80C77CB64B}"/>
    <dgm:cxn modelId="{2FB3F45B-AF7E-469B-9121-BA176CDA715B}" type="presParOf" srcId="{0B4C21E0-D715-4E3B-A359-E1C2F66C68AD}" destId="{97D6FB9F-34DD-4220-ADD7-5397030DF488}" srcOrd="0" destOrd="0" presId="urn:microsoft.com/office/officeart/2005/8/layout/matrix3"/>
    <dgm:cxn modelId="{D6A860AB-C9AD-4EFB-BDE5-0582E4F4940B}" type="presParOf" srcId="{0B4C21E0-D715-4E3B-A359-E1C2F66C68AD}" destId="{9024F0D4-4B5C-4228-8212-B6766F67E1E6}" srcOrd="1" destOrd="0" presId="urn:microsoft.com/office/officeart/2005/8/layout/matrix3"/>
    <dgm:cxn modelId="{B217A309-575B-43E2-BDB9-E0AD3511CF22}" type="presParOf" srcId="{0B4C21E0-D715-4E3B-A359-E1C2F66C68AD}" destId="{49076880-3722-4C77-B57E-5F5FFE32D1F1}" srcOrd="2" destOrd="0" presId="urn:microsoft.com/office/officeart/2005/8/layout/matrix3"/>
    <dgm:cxn modelId="{D181C744-20A2-481D-936F-6BC225E86883}" type="presParOf" srcId="{0B4C21E0-D715-4E3B-A359-E1C2F66C68AD}" destId="{30948321-4258-4CFB-833E-E45069D545AD}" srcOrd="3" destOrd="0" presId="urn:microsoft.com/office/officeart/2005/8/layout/matrix3"/>
    <dgm:cxn modelId="{FBDF905D-952A-48B4-A79B-EE00660390DB}" type="presParOf" srcId="{0B4C21E0-D715-4E3B-A359-E1C2F66C68AD}" destId="{77DA2E47-0D3D-49EA-AAB1-E34C8E7A938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FB9F-34DD-4220-ADD7-5397030DF488}">
      <dsp:nvSpPr>
        <dsp:cNvPr id="0" name=""/>
        <dsp:cNvSpPr/>
      </dsp:nvSpPr>
      <dsp:spPr>
        <a:xfrm>
          <a:off x="1929997" y="0"/>
          <a:ext cx="4766528" cy="47665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4F0D4-4B5C-4228-8212-B6766F67E1E6}">
      <dsp:nvSpPr>
        <dsp:cNvPr id="0" name=""/>
        <dsp:cNvSpPr/>
      </dsp:nvSpPr>
      <dsp:spPr>
        <a:xfrm>
          <a:off x="2382817"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Infrastructure</a:t>
          </a:r>
          <a:r>
            <a:rPr lang="nl-BE" sz="1600" kern="1200"/>
            <a:t> &amp; maintenance</a:t>
          </a:r>
        </a:p>
      </dsp:txBody>
      <dsp:txXfrm>
        <a:off x="2473563" y="543566"/>
        <a:ext cx="1677453" cy="1677453"/>
      </dsp:txXfrm>
    </dsp:sp>
    <dsp:sp modelId="{49076880-3722-4C77-B57E-5F5FFE32D1F1}">
      <dsp:nvSpPr>
        <dsp:cNvPr id="0" name=""/>
        <dsp:cNvSpPr/>
      </dsp:nvSpPr>
      <dsp:spPr>
        <a:xfrm>
          <a:off x="4384758"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Bicycle parking </a:t>
          </a:r>
          <a:r>
            <a:rPr lang="nl-BE" sz="1600" kern="1200" err="1"/>
            <a:t>regulations</a:t>
          </a:r>
          <a:endParaRPr lang="nl-BE" sz="1600" kern="1200"/>
        </a:p>
      </dsp:txBody>
      <dsp:txXfrm>
        <a:off x="4475504" y="543566"/>
        <a:ext cx="1677453" cy="1677453"/>
      </dsp:txXfrm>
    </dsp:sp>
    <dsp:sp modelId="{30948321-4258-4CFB-833E-E45069D545AD}">
      <dsp:nvSpPr>
        <dsp:cNvPr id="0" name=""/>
        <dsp:cNvSpPr/>
      </dsp:nvSpPr>
      <dsp:spPr>
        <a:xfrm>
          <a:off x="2410106" y="2441117"/>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Enforcement</a:t>
          </a:r>
          <a:endParaRPr lang="nl-BE" sz="1600" kern="1200"/>
        </a:p>
      </dsp:txBody>
      <dsp:txXfrm>
        <a:off x="2500852" y="2531863"/>
        <a:ext cx="1677453" cy="1677453"/>
      </dsp:txXfrm>
    </dsp:sp>
    <dsp:sp modelId="{77DA2E47-0D3D-49EA-AAB1-E34C8E7A9387}">
      <dsp:nvSpPr>
        <dsp:cNvPr id="0" name=""/>
        <dsp:cNvSpPr/>
      </dsp:nvSpPr>
      <dsp:spPr>
        <a:xfrm>
          <a:off x="4384758" y="2454761"/>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Communication</a:t>
          </a:r>
        </a:p>
      </dsp:txBody>
      <dsp:txXfrm>
        <a:off x="4475504" y="2545507"/>
        <a:ext cx="1677453" cy="167745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 </a:t>
            </a:r>
            <a:r>
              <a:rPr lang="nl-NL" dirty="0" err="1"/>
              <a:t>Verdaes</a:t>
            </a:r>
            <a:r>
              <a:rPr lang="nl-NL" dirty="0"/>
              <a:t> was a Dutch </a:t>
            </a:r>
            <a:r>
              <a:rPr lang="nl-NL" dirty="0" err="1"/>
              <a:t>mobility</a:t>
            </a:r>
            <a:r>
              <a:rPr lang="nl-NL" dirty="0"/>
              <a:t> </a:t>
            </a:r>
            <a:r>
              <a:rPr lang="nl-NL" dirty="0" err="1"/>
              <a:t>and</a:t>
            </a:r>
            <a:r>
              <a:rPr lang="nl-NL" dirty="0"/>
              <a:t> </a:t>
            </a:r>
            <a:r>
              <a:rPr lang="nl-NL" dirty="0" err="1"/>
              <a:t>spatial</a:t>
            </a:r>
            <a:r>
              <a:rPr lang="nl-NL" dirty="0"/>
              <a:t> planning expert,  later full time professor in </a:t>
            </a:r>
            <a:r>
              <a:rPr lang="nl-NL" dirty="0" err="1"/>
              <a:t>Spatial</a:t>
            </a:r>
            <a:r>
              <a:rPr lang="nl-NL" dirty="0"/>
              <a:t> Planning. </a:t>
            </a:r>
          </a:p>
          <a:p>
            <a:r>
              <a:rPr lang="nl-NL" dirty="0" err="1"/>
              <a:t>Instead</a:t>
            </a:r>
            <a:r>
              <a:rPr lang="nl-NL" dirty="0"/>
              <a:t> of </a:t>
            </a:r>
            <a:r>
              <a:rPr lang="nl-NL" dirty="0" err="1"/>
              <a:t>emphasising</a:t>
            </a:r>
            <a:r>
              <a:rPr lang="nl-NL" dirty="0"/>
              <a:t> new </a:t>
            </a:r>
            <a:r>
              <a:rPr lang="nl-NL" dirty="0" err="1"/>
              <a:t>infrastructure</a:t>
            </a:r>
            <a:r>
              <a:rPr lang="nl-NL" dirty="0"/>
              <a:t> he </a:t>
            </a:r>
            <a:r>
              <a:rPr lang="nl-NL" dirty="0" err="1"/>
              <a:t>pointed</a:t>
            </a:r>
            <a:r>
              <a:rPr lang="nl-NL" dirty="0"/>
              <a:t> out </a:t>
            </a:r>
            <a:r>
              <a:rPr lang="nl-NL" dirty="0" err="1"/>
              <a:t>to</a:t>
            </a:r>
            <a:r>
              <a:rPr lang="nl-NL" dirty="0"/>
              <a:t> </a:t>
            </a:r>
            <a:r>
              <a:rPr lang="nl-NL" dirty="0" err="1"/>
              <a:t>spatial</a:t>
            </a:r>
            <a:r>
              <a:rPr lang="nl-NL" dirty="0"/>
              <a:t> planning </a:t>
            </a:r>
            <a:r>
              <a:rPr lang="nl-NL" dirty="0" err="1"/>
              <a:t>and</a:t>
            </a:r>
            <a:r>
              <a:rPr lang="nl-NL" dirty="0"/>
              <a:t> </a:t>
            </a:r>
            <a:r>
              <a:rPr lang="nl-NL" dirty="0" err="1"/>
              <a:t>behaviour</a:t>
            </a:r>
            <a:r>
              <a:rPr lang="nl-NL" dirty="0"/>
              <a:t> change.   Parking is </a:t>
            </a:r>
            <a:r>
              <a:rPr lang="nl-NL" dirty="0" err="1"/>
              <a:t>where</a:t>
            </a:r>
            <a:r>
              <a:rPr lang="nl-NL" dirty="0"/>
              <a:t> </a:t>
            </a:r>
            <a:r>
              <a:rPr lang="nl-NL" dirty="0" err="1"/>
              <a:t>both</a:t>
            </a:r>
            <a:r>
              <a:rPr lang="nl-NL" dirty="0"/>
              <a:t> </a:t>
            </a:r>
            <a:r>
              <a:rPr lang="nl-NL" dirty="0" err="1"/>
              <a:t>spatial</a:t>
            </a:r>
            <a:r>
              <a:rPr lang="nl-NL" dirty="0"/>
              <a:t> planning </a:t>
            </a:r>
            <a:r>
              <a:rPr lang="nl-NL" dirty="0" err="1"/>
              <a:t>and</a:t>
            </a:r>
            <a:r>
              <a:rPr lang="nl-NL" dirty="0"/>
              <a:t> </a:t>
            </a:r>
            <a:r>
              <a:rPr lang="nl-NL" dirty="0" err="1"/>
              <a:t>behaviour</a:t>
            </a:r>
            <a:r>
              <a:rPr lang="nl-NL" dirty="0"/>
              <a:t> change meet, </a:t>
            </a:r>
            <a:r>
              <a:rPr lang="nl-NL" dirty="0" err="1"/>
              <a:t>thus</a:t>
            </a:r>
            <a:r>
              <a:rPr lang="nl-NL" dirty="0"/>
              <a:t> </a:t>
            </a:r>
            <a:r>
              <a:rPr lang="nl-NL" dirty="0" err="1"/>
              <a:t>integration</a:t>
            </a:r>
            <a:r>
              <a:rPr lang="nl-NL" dirty="0"/>
              <a:t> </a:t>
            </a:r>
            <a:r>
              <a:rPr lang="nl-NL" dirty="0" err="1"/>
              <a:t>into</a:t>
            </a:r>
            <a:r>
              <a:rPr lang="nl-NL" dirty="0"/>
              <a:t> SUMP is </a:t>
            </a:r>
            <a:r>
              <a:rPr lang="nl-NL" dirty="0" err="1"/>
              <a:t>very</a:t>
            </a:r>
            <a:r>
              <a:rPr lang="nl-NL" dirty="0"/>
              <a:t> important!  </a:t>
            </a:r>
            <a:r>
              <a:rPr lang="nl-NL" dirty="0" err="1"/>
              <a:t>This</a:t>
            </a:r>
            <a:r>
              <a:rPr lang="nl-NL" dirty="0"/>
              <a:t> is </a:t>
            </a:r>
            <a:r>
              <a:rPr lang="nl-NL" dirty="0" err="1"/>
              <a:t>also</a:t>
            </a:r>
            <a:r>
              <a:rPr lang="nl-NL" dirty="0"/>
              <a:t> </a:t>
            </a:r>
            <a:r>
              <a:rPr lang="nl-NL" dirty="0" err="1"/>
              <a:t>the</a:t>
            </a:r>
            <a:r>
              <a:rPr lang="nl-NL" dirty="0"/>
              <a:t> most </a:t>
            </a:r>
            <a:r>
              <a:rPr lang="nl-NL" dirty="0" err="1"/>
              <a:t>cost-beneficial</a:t>
            </a:r>
            <a:r>
              <a:rPr lang="nl-NL" dirty="0"/>
              <a:t> approach  ( </a:t>
            </a:r>
            <a:r>
              <a:rPr lang="nl-NL" dirty="0" err="1"/>
              <a:t>see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13</a:t>
            </a:fld>
            <a:endParaRPr lang="de-DE"/>
          </a:p>
        </p:txBody>
      </p:sp>
    </p:spTree>
    <p:extLst>
      <p:ext uri="{BB962C8B-B14F-4D97-AF65-F5344CB8AC3E}">
        <p14:creationId xmlns:p14="http://schemas.microsoft.com/office/powerpoint/2010/main" val="284307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a:t>
            </a:r>
            <a:r>
              <a:rPr lang="nl-NL" dirty="0"/>
              <a:t> are </a:t>
            </a:r>
            <a:r>
              <a:rPr lang="nl-NL" dirty="0" err="1"/>
              <a:t>the</a:t>
            </a:r>
            <a:r>
              <a:rPr lang="nl-NL" dirty="0"/>
              <a:t> basic </a:t>
            </a:r>
            <a:r>
              <a:rPr lang="nl-NL" dirty="0" err="1"/>
              <a:t>principles</a:t>
            </a:r>
            <a:r>
              <a:rPr lang="nl-NL" dirty="0"/>
              <a:t> </a:t>
            </a:r>
            <a:r>
              <a:rPr lang="nl-NL" dirty="0" err="1"/>
              <a:t>for</a:t>
            </a:r>
            <a:r>
              <a:rPr lang="nl-NL" dirty="0"/>
              <a:t> </a:t>
            </a:r>
            <a:r>
              <a:rPr lang="nl-NL" dirty="0" err="1"/>
              <a:t>good</a:t>
            </a:r>
            <a:r>
              <a:rPr lang="nl-NL" dirty="0"/>
              <a:t> </a:t>
            </a:r>
            <a:r>
              <a:rPr lang="nl-NL" dirty="0" err="1"/>
              <a:t>bicycle</a:t>
            </a:r>
            <a:r>
              <a:rPr lang="nl-NL" dirty="0"/>
              <a:t> parking? </a:t>
            </a:r>
          </a:p>
          <a:p>
            <a:pPr marL="171450" indent="-171450">
              <a:buFontTx/>
              <a:buChar char="-"/>
            </a:pPr>
            <a:r>
              <a:rPr lang="nl-NL" dirty="0"/>
              <a:t>Short term </a:t>
            </a:r>
            <a:r>
              <a:rPr lang="nl-NL" dirty="0" err="1"/>
              <a:t>bicycle</a:t>
            </a:r>
            <a:r>
              <a:rPr lang="nl-NL" dirty="0"/>
              <a:t> parking </a:t>
            </a:r>
            <a:r>
              <a:rPr lang="nl-NL" dirty="0" err="1"/>
              <a:t>should</a:t>
            </a:r>
            <a:r>
              <a:rPr lang="nl-NL" dirty="0"/>
              <a:t> </a:t>
            </a:r>
            <a:r>
              <a:rPr lang="nl-NL" dirty="0" err="1"/>
              <a:t>be</a:t>
            </a:r>
            <a:r>
              <a:rPr lang="nl-NL" dirty="0"/>
              <a:t> close </a:t>
            </a:r>
            <a:r>
              <a:rPr lang="nl-NL" dirty="0" err="1"/>
              <a:t>by</a:t>
            </a:r>
            <a:r>
              <a:rPr lang="nl-NL" dirty="0"/>
              <a:t> (e.g. </a:t>
            </a:r>
            <a:r>
              <a:rPr lang="nl-NL" dirty="0" err="1"/>
              <a:t>your</a:t>
            </a:r>
            <a:r>
              <a:rPr lang="nl-NL" dirty="0"/>
              <a:t> shop),  </a:t>
            </a:r>
            <a:r>
              <a:rPr lang="nl-NL" dirty="0" err="1"/>
              <a:t>flexible</a:t>
            </a:r>
            <a:r>
              <a:rPr lang="nl-NL" dirty="0"/>
              <a:t> (easy </a:t>
            </a:r>
            <a:r>
              <a:rPr lang="nl-NL" dirty="0" err="1"/>
              <a:t>to</a:t>
            </a:r>
            <a:r>
              <a:rPr lang="nl-NL" dirty="0"/>
              <a:t> </a:t>
            </a:r>
            <a:r>
              <a:rPr lang="nl-NL" dirty="0" err="1"/>
              <a:t>expand</a:t>
            </a:r>
            <a:r>
              <a:rPr lang="nl-NL" dirty="0"/>
              <a:t> </a:t>
            </a:r>
            <a:r>
              <a:rPr lang="nl-NL" dirty="0" err="1"/>
              <a:t>capacity</a:t>
            </a:r>
            <a:r>
              <a:rPr lang="nl-NL" dirty="0"/>
              <a:t>, change </a:t>
            </a:r>
            <a:r>
              <a:rPr lang="nl-NL" dirty="0" err="1"/>
              <a:t>place</a:t>
            </a:r>
            <a:r>
              <a:rPr lang="nl-NL" dirty="0"/>
              <a:t>) but </a:t>
            </a:r>
            <a:r>
              <a:rPr lang="nl-NL" dirty="0" err="1"/>
              <a:t>it</a:t>
            </a:r>
            <a:r>
              <a:rPr lang="nl-NL" dirty="0"/>
              <a:t> is </a:t>
            </a:r>
            <a:r>
              <a:rPr lang="nl-NL" dirty="0" err="1"/>
              <a:t>difficult</a:t>
            </a:r>
            <a:r>
              <a:rPr lang="nl-NL" dirty="0"/>
              <a:t> </a:t>
            </a:r>
            <a:r>
              <a:rPr lang="nl-NL" dirty="0" err="1"/>
              <a:t>to</a:t>
            </a:r>
            <a:r>
              <a:rPr lang="nl-NL" dirty="0"/>
              <a:t> </a:t>
            </a:r>
            <a:r>
              <a:rPr lang="nl-NL" dirty="0" err="1"/>
              <a:t>enforce</a:t>
            </a:r>
            <a:r>
              <a:rPr lang="nl-NL" dirty="0"/>
              <a:t> (</a:t>
            </a:r>
            <a:r>
              <a:rPr lang="nl-NL" dirty="0" err="1"/>
              <a:t>how</a:t>
            </a:r>
            <a:r>
              <a:rPr lang="nl-NL" dirty="0"/>
              <a:t> long is </a:t>
            </a:r>
            <a:r>
              <a:rPr lang="nl-NL" dirty="0" err="1"/>
              <a:t>your</a:t>
            </a:r>
            <a:r>
              <a:rPr lang="nl-NL" dirty="0"/>
              <a:t> bike </a:t>
            </a:r>
            <a:r>
              <a:rPr lang="nl-NL" dirty="0" err="1"/>
              <a:t>there</a:t>
            </a:r>
            <a:r>
              <a:rPr lang="nl-NL" dirty="0"/>
              <a:t>,  </a:t>
            </a:r>
            <a:r>
              <a:rPr lang="nl-NL" dirty="0" err="1"/>
              <a:t>how</a:t>
            </a:r>
            <a:r>
              <a:rPr lang="nl-NL" dirty="0"/>
              <a:t> stringent </a:t>
            </a:r>
            <a:r>
              <a:rPr lang="nl-NL" dirty="0" err="1"/>
              <a:t>should</a:t>
            </a:r>
            <a:r>
              <a:rPr lang="nl-NL" dirty="0"/>
              <a:t> we </a:t>
            </a:r>
            <a:r>
              <a:rPr lang="nl-NL" dirty="0" err="1"/>
              <a:t>be</a:t>
            </a:r>
            <a:r>
              <a:rPr lang="nl-NL" dirty="0"/>
              <a:t>? …) </a:t>
            </a:r>
          </a:p>
          <a:p>
            <a:pPr marL="171450" indent="-171450">
              <a:buFontTx/>
              <a:buChar char="-"/>
            </a:pPr>
            <a:r>
              <a:rPr lang="nl-NL" dirty="0"/>
              <a:t>Long term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comfortable</a:t>
            </a:r>
            <a:r>
              <a:rPr lang="nl-NL" dirty="0"/>
              <a:t> </a:t>
            </a:r>
            <a:r>
              <a:rPr lang="nl-NL" dirty="0" err="1"/>
              <a:t>and</a:t>
            </a:r>
            <a:r>
              <a:rPr lang="nl-NL" dirty="0"/>
              <a:t> offer </a:t>
            </a:r>
            <a:r>
              <a:rPr lang="nl-NL" dirty="0" err="1"/>
              <a:t>aditional</a:t>
            </a:r>
            <a:r>
              <a:rPr lang="nl-NL" dirty="0"/>
              <a:t> services (</a:t>
            </a:r>
            <a:r>
              <a:rPr lang="nl-NL" dirty="0" err="1"/>
              <a:t>child</a:t>
            </a:r>
            <a:r>
              <a:rPr lang="nl-NL" dirty="0"/>
              <a:t> trolley, e-bike </a:t>
            </a:r>
            <a:r>
              <a:rPr lang="nl-NL" dirty="0" err="1"/>
              <a:t>loading</a:t>
            </a:r>
            <a:r>
              <a:rPr lang="nl-NL" dirty="0"/>
              <a:t> equipment, pumps, </a:t>
            </a:r>
            <a:r>
              <a:rPr lang="nl-NL" dirty="0" err="1"/>
              <a:t>repair</a:t>
            </a:r>
            <a:r>
              <a:rPr lang="nl-NL" dirty="0"/>
              <a:t>, …) Under </a:t>
            </a:r>
            <a:r>
              <a:rPr lang="nl-NL" dirty="0" err="1"/>
              <a:t>some</a:t>
            </a:r>
            <a:r>
              <a:rPr lang="nl-NL" dirty="0"/>
              <a:t> </a:t>
            </a:r>
            <a:r>
              <a:rPr lang="nl-NL" dirty="0" err="1"/>
              <a:t>conditions</a:t>
            </a:r>
            <a:r>
              <a:rPr lang="nl-NL" dirty="0"/>
              <a:t> </a:t>
            </a:r>
            <a:r>
              <a:rPr lang="nl-NL" dirty="0" err="1"/>
              <a:t>cyclists</a:t>
            </a:r>
            <a:r>
              <a:rPr lang="nl-NL" dirty="0"/>
              <a:t> are </a:t>
            </a:r>
            <a:r>
              <a:rPr lang="nl-NL" dirty="0" err="1"/>
              <a:t>willing</a:t>
            </a:r>
            <a:r>
              <a:rPr lang="nl-NL" dirty="0"/>
              <a:t> </a:t>
            </a:r>
            <a:r>
              <a:rPr lang="nl-NL" dirty="0" err="1"/>
              <a:t>to</a:t>
            </a:r>
            <a:r>
              <a:rPr lang="nl-NL" dirty="0"/>
              <a:t> </a:t>
            </a:r>
            <a:r>
              <a:rPr lang="nl-NL" dirty="0" err="1"/>
              <a:t>pay</a:t>
            </a:r>
            <a:r>
              <a:rPr lang="nl-NL" dirty="0"/>
              <a:t>.  </a:t>
            </a:r>
            <a:r>
              <a:rPr lang="nl-NL" dirty="0" err="1"/>
              <a:t>Would</a:t>
            </a:r>
            <a:r>
              <a:rPr lang="nl-NL" dirty="0"/>
              <a:t> </a:t>
            </a:r>
            <a:r>
              <a:rPr lang="nl-NL" dirty="0" err="1"/>
              <a:t>you</a:t>
            </a:r>
            <a:r>
              <a:rPr lang="nl-NL" dirty="0"/>
              <a:t>,  is </a:t>
            </a:r>
            <a:r>
              <a:rPr lang="nl-NL" dirty="0" err="1"/>
              <a:t>it</a:t>
            </a:r>
            <a:r>
              <a:rPr lang="nl-NL" dirty="0"/>
              <a:t> </a:t>
            </a:r>
            <a:r>
              <a:rPr lang="nl-NL" dirty="0" err="1"/>
              <a:t>habitual</a:t>
            </a:r>
            <a:r>
              <a:rPr lang="nl-NL" dirty="0"/>
              <a:t> in </a:t>
            </a:r>
            <a:r>
              <a:rPr lang="nl-NL" dirty="0" err="1"/>
              <a:t>your</a:t>
            </a:r>
            <a:r>
              <a:rPr lang="nl-NL" dirty="0"/>
              <a:t> </a:t>
            </a:r>
            <a:r>
              <a:rPr lang="nl-NL" dirty="0" err="1"/>
              <a:t>city</a:t>
            </a:r>
            <a:r>
              <a:rPr lang="nl-NL" dirty="0"/>
              <a:t> or country ?</a:t>
            </a:r>
          </a:p>
          <a:p>
            <a:pPr marL="171450" indent="-171450">
              <a:buFontTx/>
              <a:buChar char="-"/>
            </a:pPr>
            <a:r>
              <a:rPr lang="nl-NL" dirty="0"/>
              <a:t>For </a:t>
            </a:r>
            <a:r>
              <a:rPr lang="nl-NL" dirty="0" err="1"/>
              <a:t>residential</a:t>
            </a:r>
            <a:r>
              <a:rPr lang="nl-NL" dirty="0"/>
              <a:t>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weather-proof</a:t>
            </a:r>
            <a:r>
              <a:rPr lang="nl-NL" dirty="0"/>
              <a:t> </a:t>
            </a:r>
            <a:r>
              <a:rPr lang="nl-NL" dirty="0" err="1"/>
              <a:t>and</a:t>
            </a:r>
            <a:r>
              <a:rPr lang="nl-NL" dirty="0"/>
              <a:t> – </a:t>
            </a:r>
            <a:r>
              <a:rPr lang="nl-NL" dirty="0" err="1"/>
              <a:t>if</a:t>
            </a:r>
            <a:r>
              <a:rPr lang="nl-NL" dirty="0"/>
              <a:t> in </a:t>
            </a:r>
            <a:r>
              <a:rPr lang="nl-NL" dirty="0" err="1"/>
              <a:t>inhouse</a:t>
            </a:r>
            <a:r>
              <a:rPr lang="nl-NL" dirty="0"/>
              <a:t>, maximum 100m </a:t>
            </a:r>
            <a:r>
              <a:rPr lang="nl-NL" dirty="0" err="1"/>
              <a:t>away</a:t>
            </a:r>
            <a:r>
              <a:rPr lang="nl-NL" dirty="0"/>
              <a:t>.   Standards </a:t>
            </a:r>
            <a:r>
              <a:rPr lang="nl-NL" dirty="0" err="1"/>
              <a:t>should</a:t>
            </a:r>
            <a:r>
              <a:rPr lang="nl-NL" dirty="0"/>
              <a:t> </a:t>
            </a:r>
            <a:r>
              <a:rPr lang="nl-NL" dirty="0" err="1"/>
              <a:t>be</a:t>
            </a:r>
            <a:r>
              <a:rPr lang="nl-NL" dirty="0"/>
              <a:t> </a:t>
            </a:r>
            <a:r>
              <a:rPr lang="nl-NL" dirty="0" err="1"/>
              <a:t>considered</a:t>
            </a:r>
            <a:r>
              <a:rPr lang="nl-NL" dirty="0"/>
              <a:t>;  e.g. min. 1 per </a:t>
            </a:r>
            <a:r>
              <a:rPr lang="nl-NL" dirty="0" err="1"/>
              <a:t>pillow</a:t>
            </a:r>
            <a:r>
              <a:rPr lang="nl-NL" dirty="0"/>
              <a:t> is </a:t>
            </a:r>
            <a:r>
              <a:rPr lang="nl-NL" dirty="0" err="1"/>
              <a:t>the</a:t>
            </a:r>
            <a:r>
              <a:rPr lang="nl-NL" dirty="0"/>
              <a:t> Leuven-standard.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17</a:t>
            </a:fld>
            <a:endParaRPr lang="de-DE"/>
          </a:p>
        </p:txBody>
      </p:sp>
    </p:spTree>
    <p:extLst>
      <p:ext uri="{BB962C8B-B14F-4D97-AF65-F5344CB8AC3E}">
        <p14:creationId xmlns:p14="http://schemas.microsoft.com/office/powerpoint/2010/main" val="110318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Bicycle parking </a:t>
            </a:r>
            <a:r>
              <a:rPr lang="nl-BE" dirty="0" err="1"/>
              <a:t>should</a:t>
            </a:r>
            <a:r>
              <a:rPr lang="nl-BE" dirty="0"/>
              <a:t> combine </a:t>
            </a:r>
            <a:r>
              <a:rPr lang="nl-BE" dirty="0" err="1"/>
              <a:t>the</a:t>
            </a:r>
            <a:r>
              <a:rPr lang="nl-BE" dirty="0"/>
              <a:t> best of </a:t>
            </a:r>
            <a:r>
              <a:rPr lang="nl-BE" dirty="0" err="1"/>
              <a:t>integral</a:t>
            </a:r>
            <a:r>
              <a:rPr lang="nl-BE" dirty="0"/>
              <a:t> </a:t>
            </a:r>
            <a:r>
              <a:rPr lang="nl-BE" dirty="0" err="1"/>
              <a:t>bicycle</a:t>
            </a:r>
            <a:r>
              <a:rPr lang="nl-BE" dirty="0"/>
              <a:t> </a:t>
            </a:r>
            <a:r>
              <a:rPr lang="nl-BE" dirty="0" err="1"/>
              <a:t>and</a:t>
            </a:r>
            <a:r>
              <a:rPr lang="nl-BE" dirty="0"/>
              <a:t> parking policy.  Integration </a:t>
            </a:r>
            <a:r>
              <a:rPr lang="nl-BE" dirty="0" err="1"/>
              <a:t>into</a:t>
            </a:r>
            <a:r>
              <a:rPr lang="nl-BE" dirty="0"/>
              <a:t> SUMP </a:t>
            </a:r>
            <a:r>
              <a:rPr lang="nl-BE" dirty="0" err="1"/>
              <a:t>seems</a:t>
            </a:r>
            <a:r>
              <a:rPr lang="nl-BE" dirty="0"/>
              <a:t> </a:t>
            </a:r>
            <a:r>
              <a:rPr lang="nl-BE" dirty="0" err="1"/>
              <a:t>logical</a:t>
            </a:r>
            <a:r>
              <a:rPr lang="nl-BE" dirty="0"/>
              <a:t>.  </a:t>
            </a:r>
          </a:p>
        </p:txBody>
      </p:sp>
      <p:sp>
        <p:nvSpPr>
          <p:cNvPr id="4" name="Tijdelijke aanduiding voor dianummer 3"/>
          <p:cNvSpPr>
            <a:spLocks noGrp="1"/>
          </p:cNvSpPr>
          <p:nvPr>
            <p:ph type="sldNum" sz="quarter" idx="10"/>
          </p:nvPr>
        </p:nvSpPr>
        <p:spPr/>
        <p:txBody>
          <a:bodyPr/>
          <a:lstStyle/>
          <a:p>
            <a:fld id="{EBFFF44E-D5D1-49B0-9364-741146B8E839}" type="slidenum">
              <a:rPr lang="nl-BE" smtClean="0"/>
              <a:t>18</a:t>
            </a:fld>
            <a:endParaRPr lang="nl-BE"/>
          </a:p>
        </p:txBody>
      </p:sp>
    </p:spTree>
    <p:extLst>
      <p:ext uri="{BB962C8B-B14F-4D97-AF65-F5344CB8AC3E}">
        <p14:creationId xmlns:p14="http://schemas.microsoft.com/office/powerpoint/2010/main" val="399226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Group </a:t>
            </a:r>
            <a:r>
              <a:rPr lang="nl-BE" dirty="0" err="1">
                <a:latin typeface="Times New Roman"/>
                <a:ea typeface="MS PGothic"/>
                <a:cs typeface="Times New Roman"/>
              </a:rPr>
              <a:t>discussion</a:t>
            </a:r>
            <a:r>
              <a:rPr lang="nl-BE" dirty="0">
                <a:latin typeface="Times New Roman"/>
                <a:ea typeface="MS PGothic"/>
                <a:cs typeface="Times New Roman"/>
              </a:rPr>
              <a:t> :  How </a:t>
            </a:r>
            <a:r>
              <a:rPr lang="nl-BE" dirty="0" err="1">
                <a:latin typeface="Times New Roman"/>
                <a:ea typeface="MS PGothic"/>
                <a:cs typeface="Times New Roman"/>
              </a:rPr>
              <a:t>not</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make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mistakes ?</a:t>
            </a:r>
            <a:endParaRPr lang="nl-BE"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19</a:t>
            </a:fld>
            <a:endParaRPr lang="de-DE"/>
          </a:p>
        </p:txBody>
      </p:sp>
    </p:spTree>
    <p:extLst>
      <p:ext uri="{BB962C8B-B14F-4D97-AF65-F5344CB8AC3E}">
        <p14:creationId xmlns:p14="http://schemas.microsoft.com/office/powerpoint/2010/main" val="116460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When</a:t>
            </a:r>
            <a:r>
              <a:rPr lang="nl-BE" dirty="0"/>
              <a:t> </a:t>
            </a:r>
            <a:r>
              <a:rPr lang="nl-BE" dirty="0" err="1"/>
              <a:t>cycling</a:t>
            </a:r>
            <a:r>
              <a:rPr lang="nl-BE" dirty="0"/>
              <a:t> </a:t>
            </a:r>
            <a:r>
              <a:rPr lang="nl-BE" dirty="0" err="1"/>
              <a:t>becomes</a:t>
            </a:r>
            <a:r>
              <a:rPr lang="nl-BE" dirty="0"/>
              <a:t> important in </a:t>
            </a:r>
            <a:r>
              <a:rPr lang="nl-BE" dirty="0" err="1"/>
              <a:t>daily</a:t>
            </a:r>
            <a:r>
              <a:rPr lang="nl-BE" dirty="0"/>
              <a:t> </a:t>
            </a:r>
            <a:r>
              <a:rPr lang="nl-BE" dirty="0" err="1"/>
              <a:t>city</a:t>
            </a:r>
            <a:r>
              <a:rPr lang="nl-BE" dirty="0"/>
              <a:t> life,  </a:t>
            </a:r>
            <a:r>
              <a:rPr lang="nl-BE" dirty="0" err="1"/>
              <a:t>including</a:t>
            </a:r>
            <a:r>
              <a:rPr lang="nl-BE" dirty="0"/>
              <a:t> </a:t>
            </a:r>
            <a:r>
              <a:rPr lang="nl-BE" dirty="0" err="1"/>
              <a:t>multimodal</a:t>
            </a:r>
            <a:r>
              <a:rPr lang="nl-BE" dirty="0"/>
              <a:t> transport (first </a:t>
            </a:r>
            <a:r>
              <a:rPr lang="nl-BE" dirty="0" err="1"/>
              <a:t>and</a:t>
            </a:r>
            <a:r>
              <a:rPr lang="nl-BE" dirty="0"/>
              <a:t> last </a:t>
            </a:r>
            <a:r>
              <a:rPr lang="nl-BE" dirty="0" err="1"/>
              <a:t>mile</a:t>
            </a:r>
            <a:r>
              <a:rPr lang="nl-BE" dirty="0"/>
              <a:t>),  we </a:t>
            </a:r>
            <a:r>
              <a:rPr lang="nl-BE" dirty="0" err="1"/>
              <a:t>should</a:t>
            </a:r>
            <a:r>
              <a:rPr lang="nl-BE" dirty="0"/>
              <a:t> </a:t>
            </a:r>
            <a:r>
              <a:rPr lang="nl-BE" dirty="0" err="1"/>
              <a:t>think</a:t>
            </a:r>
            <a:r>
              <a:rPr lang="nl-BE" dirty="0"/>
              <a:t> of </a:t>
            </a:r>
            <a:r>
              <a:rPr lang="nl-BE" dirty="0" err="1"/>
              <a:t>strategical</a:t>
            </a:r>
            <a:r>
              <a:rPr lang="nl-BE" dirty="0"/>
              <a:t> </a:t>
            </a:r>
            <a:r>
              <a:rPr lang="nl-BE" dirty="0" err="1"/>
              <a:t>inplantation</a:t>
            </a:r>
            <a:r>
              <a:rPr lang="nl-BE" dirty="0"/>
              <a:t> (e.g. capacity, equipment of mobility hubs, interoperability of services…)  </a:t>
            </a:r>
          </a:p>
          <a:p>
            <a:endParaRPr lang="nl-BE" dirty="0"/>
          </a:p>
          <a:p>
            <a:r>
              <a:rPr lang="nl-BE" dirty="0"/>
              <a:t>Need to future-proof in logical places see slides 29-33 </a:t>
            </a:r>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20</a:t>
            </a:fld>
            <a:endParaRPr lang="de-DE"/>
          </a:p>
        </p:txBody>
      </p:sp>
    </p:spTree>
    <p:extLst>
      <p:ext uri="{BB962C8B-B14F-4D97-AF65-F5344CB8AC3E}">
        <p14:creationId xmlns:p14="http://schemas.microsoft.com/office/powerpoint/2010/main" val="23521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a:t>
            </a:r>
            <a:r>
              <a:rPr lang="nl-NL" dirty="0"/>
              <a:t> </a:t>
            </a:r>
            <a:r>
              <a:rPr lang="nl-NL" dirty="0" err="1"/>
              <a:t>conclude</a:t>
            </a:r>
            <a:r>
              <a:rPr lang="nl-NL" dirty="0"/>
              <a:t>:   </a:t>
            </a:r>
            <a:r>
              <a:rPr lang="nl-NL" dirty="0" err="1"/>
              <a:t>consider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21</a:t>
            </a:fld>
            <a:endParaRPr lang="de-DE"/>
          </a:p>
        </p:txBody>
      </p:sp>
    </p:spTree>
    <p:extLst>
      <p:ext uri="{BB962C8B-B14F-4D97-AF65-F5344CB8AC3E}">
        <p14:creationId xmlns:p14="http://schemas.microsoft.com/office/powerpoint/2010/main" val="3703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Calibri"/>
                <a:ea typeface="MS PGothic"/>
                <a:cs typeface="Calibri"/>
              </a:rPr>
              <a:t>Leuven is a medium size city (100.000 </a:t>
            </a:r>
            <a:r>
              <a:rPr lang="en-US" u="none" dirty="0" err="1">
                <a:latin typeface="Calibri"/>
                <a:ea typeface="MS PGothic"/>
                <a:cs typeface="Calibri"/>
              </a:rPr>
              <a:t>inh</a:t>
            </a:r>
            <a:r>
              <a:rPr lang="en-US" u="none" dirty="0">
                <a:latin typeface="Calibri"/>
                <a:ea typeface="MS PGothic"/>
                <a:cs typeface="Calibri"/>
              </a:rPr>
              <a:t>) but the functional city region is much bigger and attracts lots commuters. The SUMP priorities are traffic circulation (preventing cars to cross the city how they like), parking management, high bicycle </a:t>
            </a:r>
            <a:r>
              <a:rPr lang="en-US" u="none" dirty="0" err="1">
                <a:latin typeface="Calibri"/>
                <a:ea typeface="MS PGothic"/>
                <a:cs typeface="Calibri"/>
              </a:rPr>
              <a:t>amtitions</a:t>
            </a:r>
            <a:r>
              <a:rPr lang="en-US" u="none" dirty="0">
                <a:latin typeface="Calibri"/>
                <a:ea typeface="MS PGothic"/>
                <a:cs typeface="Calibri"/>
              </a:rPr>
              <a:t> (incl. integrated package of measures)   </a:t>
            </a:r>
          </a:p>
          <a:p>
            <a:r>
              <a:rPr lang="en-US" u="sng" dirty="0">
                <a:latin typeface="Calibri"/>
                <a:ea typeface="MS PGothic"/>
                <a:cs typeface="Calibri"/>
              </a:rPr>
              <a:t>Also </a:t>
            </a:r>
            <a:r>
              <a:rPr lang="en-US" dirty="0">
                <a:latin typeface="Calibri"/>
                <a:ea typeface="MS PGothic"/>
                <a:cs typeface="Calibri"/>
              </a:rPr>
              <a:t>from 2020:   30 ANPR cameras take over from Police to enforce 'traffic safety' </a:t>
            </a:r>
            <a:r>
              <a:rPr lang="en-US" dirty="0" err="1">
                <a:latin typeface="Calibri"/>
                <a:ea typeface="MS PGothic"/>
                <a:cs typeface="Calibri"/>
              </a:rPr>
              <a:t>tresspassing</a:t>
            </a:r>
            <a:r>
              <a:rPr lang="en-US" dirty="0">
                <a:latin typeface="Calibri"/>
                <a:ea typeface="MS PGothic"/>
                <a:cs typeface="Calibri"/>
              </a:rPr>
              <a:t> (wrongly parked car, speed limit exceeding...)  in the traffic calmed city center.  The fines go (partly) to the sustainable </a:t>
            </a:r>
            <a:r>
              <a:rPr lang="en-US" dirty="0" err="1">
                <a:latin typeface="Calibri"/>
                <a:ea typeface="MS PGothic"/>
                <a:cs typeface="Calibri"/>
              </a:rPr>
              <a:t>moblity</a:t>
            </a:r>
            <a:r>
              <a:rPr lang="en-US" dirty="0">
                <a:latin typeface="Calibri"/>
                <a:ea typeface="MS PGothic"/>
                <a:cs typeface="Calibri"/>
              </a:rPr>
              <a:t> budget.   A </a:t>
            </a:r>
            <a:r>
              <a:rPr lang="en-US" dirty="0" err="1">
                <a:latin typeface="Calibri"/>
                <a:ea typeface="MS PGothic"/>
                <a:cs typeface="Calibri"/>
              </a:rPr>
              <a:t>canged</a:t>
            </a:r>
            <a:r>
              <a:rPr lang="en-US" dirty="0">
                <a:latin typeface="Calibri"/>
                <a:ea typeface="MS PGothic"/>
                <a:cs typeface="Calibri"/>
              </a:rPr>
              <a:t> law made it possible that municipalities can manage 'municipal administrative </a:t>
            </a:r>
            <a:r>
              <a:rPr lang="en-US" dirty="0" err="1">
                <a:latin typeface="Calibri"/>
                <a:ea typeface="MS PGothic"/>
                <a:cs typeface="Calibri"/>
              </a:rPr>
              <a:t>tresspassing</a:t>
            </a:r>
            <a:r>
              <a:rPr lang="en-US" dirty="0">
                <a:latin typeface="Calibri"/>
                <a:ea typeface="MS PGothic"/>
                <a:cs typeface="Calibri"/>
              </a:rPr>
              <a:t>' on their own.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22</a:t>
            </a:fld>
            <a:endParaRPr lang="de-DE"/>
          </a:p>
        </p:txBody>
      </p:sp>
    </p:spTree>
    <p:extLst>
      <p:ext uri="{BB962C8B-B14F-4D97-AF65-F5344CB8AC3E}">
        <p14:creationId xmlns:p14="http://schemas.microsoft.com/office/powerpoint/2010/main" val="23181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Barcelona’s</a:t>
            </a:r>
            <a:r>
              <a:rPr lang="nl-NL" dirty="0"/>
              <a:t> bike </a:t>
            </a:r>
            <a:r>
              <a:rPr lang="nl-NL" dirty="0" err="1"/>
              <a:t>sharing</a:t>
            </a:r>
            <a:r>
              <a:rPr lang="nl-NL" dirty="0"/>
              <a:t> </a:t>
            </a:r>
            <a:r>
              <a:rPr lang="nl-NL" dirty="0" err="1"/>
              <a:t>systhem</a:t>
            </a:r>
            <a:r>
              <a:rPr lang="nl-NL" dirty="0"/>
              <a:t> has a long </a:t>
            </a:r>
            <a:r>
              <a:rPr lang="nl-NL" dirty="0" err="1"/>
              <a:t>tradition</a:t>
            </a:r>
            <a:r>
              <a:rPr lang="nl-NL" dirty="0"/>
              <a:t> </a:t>
            </a:r>
            <a:r>
              <a:rPr lang="nl-NL" dirty="0" err="1"/>
              <a:t>being</a:t>
            </a:r>
            <a:r>
              <a:rPr lang="nl-NL" dirty="0"/>
              <a:t> </a:t>
            </a:r>
            <a:r>
              <a:rPr lang="nl-NL" dirty="0" err="1"/>
              <a:t>paid</a:t>
            </a:r>
            <a:r>
              <a:rPr lang="nl-NL" dirty="0"/>
              <a:t> </a:t>
            </a:r>
            <a:r>
              <a:rPr lang="nl-NL" dirty="0" err="1"/>
              <a:t>from</a:t>
            </a:r>
            <a:r>
              <a:rPr lang="nl-NL" dirty="0"/>
              <a:t> </a:t>
            </a:r>
            <a:r>
              <a:rPr lang="nl-NL" dirty="0" err="1"/>
              <a:t>earmarked</a:t>
            </a:r>
            <a:r>
              <a:rPr lang="nl-NL" dirty="0"/>
              <a:t> parking </a:t>
            </a:r>
            <a:r>
              <a:rPr lang="nl-NL" dirty="0" err="1"/>
              <a:t>revenues</a:t>
            </a:r>
            <a:r>
              <a:rPr lang="nl-NL" dirty="0"/>
              <a:t>.  </a:t>
            </a:r>
          </a:p>
          <a:p>
            <a:r>
              <a:rPr lang="nl-NL" dirty="0" err="1"/>
              <a:t>Norwegian’s</a:t>
            </a:r>
            <a:r>
              <a:rPr lang="nl-NL" dirty="0"/>
              <a:t> </a:t>
            </a:r>
            <a:r>
              <a:rPr lang="nl-NL" dirty="0" err="1"/>
              <a:t>capital</a:t>
            </a:r>
            <a:r>
              <a:rPr lang="nl-NL" dirty="0"/>
              <a:t> </a:t>
            </a:r>
            <a:r>
              <a:rPr lang="nl-NL" dirty="0" err="1"/>
              <a:t>city</a:t>
            </a:r>
            <a:r>
              <a:rPr lang="nl-NL" dirty="0"/>
              <a:t> Oslo </a:t>
            </a:r>
            <a:r>
              <a:rPr lang="nl-NL" dirty="0" err="1"/>
              <a:t>goes</a:t>
            </a:r>
            <a:r>
              <a:rPr lang="nl-NL" dirty="0"/>
              <a:t> </a:t>
            </a:r>
            <a:r>
              <a:rPr lang="nl-NL" dirty="0" err="1"/>
              <a:t>for</a:t>
            </a:r>
            <a:r>
              <a:rPr lang="nl-NL" dirty="0"/>
              <a:t> a complete make over (2019):  priority is </a:t>
            </a:r>
            <a:r>
              <a:rPr lang="nl-NL" dirty="0" err="1"/>
              <a:t>for</a:t>
            </a:r>
            <a:r>
              <a:rPr lang="nl-NL" dirty="0"/>
              <a:t> </a:t>
            </a:r>
            <a:r>
              <a:rPr lang="nl-NL" dirty="0" err="1"/>
              <a:t>the</a:t>
            </a:r>
            <a:r>
              <a:rPr lang="nl-NL" dirty="0"/>
              <a:t> </a:t>
            </a:r>
            <a:r>
              <a:rPr lang="nl-NL" dirty="0" err="1"/>
              <a:t>active</a:t>
            </a:r>
            <a:r>
              <a:rPr lang="nl-NL" dirty="0"/>
              <a:t> modes,  boulevards are </a:t>
            </a:r>
            <a:r>
              <a:rPr lang="nl-NL" dirty="0" err="1"/>
              <a:t>being</a:t>
            </a:r>
            <a:r>
              <a:rPr lang="nl-NL" dirty="0"/>
              <a:t> </a:t>
            </a:r>
            <a:r>
              <a:rPr lang="nl-NL" dirty="0" err="1"/>
              <a:t>redesigned</a:t>
            </a:r>
            <a:r>
              <a:rPr lang="nl-NL" dirty="0"/>
              <a:t> </a:t>
            </a:r>
            <a:r>
              <a:rPr lang="nl-NL" dirty="0" err="1"/>
              <a:t>into</a:t>
            </a:r>
            <a:r>
              <a:rPr lang="nl-NL" dirty="0"/>
              <a:t> bike </a:t>
            </a:r>
            <a:r>
              <a:rPr lang="nl-NL" dirty="0" err="1"/>
              <a:t>lanes</a:t>
            </a:r>
            <a:r>
              <a:rPr lang="nl-NL" dirty="0"/>
              <a:t>, </a:t>
            </a:r>
            <a:r>
              <a:rPr lang="nl-NL" dirty="0" err="1"/>
              <a:t>cycle</a:t>
            </a:r>
            <a:r>
              <a:rPr lang="nl-NL" dirty="0"/>
              <a:t> </a:t>
            </a:r>
            <a:r>
              <a:rPr lang="nl-NL" dirty="0" err="1"/>
              <a:t>paths</a:t>
            </a:r>
            <a:r>
              <a:rPr lang="nl-NL" dirty="0"/>
              <a:t> are double </a:t>
            </a:r>
            <a:r>
              <a:rPr lang="nl-NL" dirty="0" err="1"/>
              <a:t>used</a:t>
            </a:r>
            <a:r>
              <a:rPr lang="nl-NL" dirty="0"/>
              <a:t> </a:t>
            </a:r>
            <a:r>
              <a:rPr lang="nl-NL" dirty="0" err="1"/>
              <a:t>by</a:t>
            </a:r>
            <a:r>
              <a:rPr lang="nl-NL" dirty="0"/>
              <a:t> </a:t>
            </a:r>
            <a:r>
              <a:rPr lang="nl-NL" dirty="0" err="1"/>
              <a:t>busses</a:t>
            </a:r>
            <a:r>
              <a:rPr lang="nl-NL" dirty="0"/>
              <a:t>,  </a:t>
            </a:r>
            <a:r>
              <a:rPr lang="nl-NL" dirty="0" err="1"/>
              <a:t>pedestrians</a:t>
            </a:r>
            <a:r>
              <a:rPr lang="nl-NL" dirty="0"/>
              <a:t> re-</a:t>
            </a:r>
            <a:r>
              <a:rPr lang="nl-NL" dirty="0" err="1"/>
              <a:t>own</a:t>
            </a:r>
            <a:r>
              <a:rPr lang="nl-NL" dirty="0"/>
              <a:t> </a:t>
            </a:r>
            <a:r>
              <a:rPr lang="nl-NL" dirty="0" err="1"/>
              <a:t>the</a:t>
            </a:r>
            <a:r>
              <a:rPr lang="nl-NL" dirty="0"/>
              <a:t> public </a:t>
            </a:r>
            <a:r>
              <a:rPr lang="nl-NL" dirty="0" err="1"/>
              <a:t>space</a:t>
            </a:r>
            <a:r>
              <a:rPr lang="nl-NL" dirty="0"/>
              <a:t>.   </a:t>
            </a:r>
            <a:r>
              <a:rPr lang="nl-NL" dirty="0" err="1"/>
              <a:t>Combined</a:t>
            </a:r>
            <a:r>
              <a:rPr lang="nl-NL" dirty="0"/>
              <a:t> </a:t>
            </a:r>
            <a:r>
              <a:rPr lang="nl-NL" dirty="0" err="1"/>
              <a:t>with</a:t>
            </a:r>
            <a:r>
              <a:rPr lang="nl-NL" dirty="0"/>
              <a:t> a </a:t>
            </a:r>
            <a:r>
              <a:rPr lang="nl-NL" dirty="0" err="1"/>
              <a:t>clear</a:t>
            </a:r>
            <a:r>
              <a:rPr lang="nl-NL" dirty="0"/>
              <a:t> </a:t>
            </a:r>
            <a:r>
              <a:rPr lang="nl-NL" dirty="0" err="1"/>
              <a:t>vision</a:t>
            </a:r>
            <a:r>
              <a:rPr lang="nl-NL" dirty="0"/>
              <a:t> zero (</a:t>
            </a:r>
            <a:r>
              <a:rPr lang="nl-NL" dirty="0" err="1"/>
              <a:t>fatalities</a:t>
            </a:r>
            <a:r>
              <a:rPr lang="nl-NL" dirty="0"/>
              <a:t>) </a:t>
            </a:r>
            <a:r>
              <a:rPr lang="nl-NL" dirty="0" err="1"/>
              <a:t>it</a:t>
            </a:r>
            <a:r>
              <a:rPr lang="nl-NL" dirty="0"/>
              <a:t> </a:t>
            </a:r>
            <a:r>
              <a:rPr lang="nl-NL" dirty="0" err="1"/>
              <a:t>makes</a:t>
            </a:r>
            <a:r>
              <a:rPr lang="nl-NL" dirty="0"/>
              <a:t> Oslo a new </a:t>
            </a:r>
            <a:r>
              <a:rPr lang="nl-NL" dirty="0" err="1"/>
              <a:t>leading</a:t>
            </a:r>
            <a:r>
              <a:rPr lang="nl-NL" dirty="0"/>
              <a:t> </a:t>
            </a:r>
            <a:r>
              <a:rPr lang="nl-NL" dirty="0" err="1"/>
              <a:t>scandinavian</a:t>
            </a:r>
            <a:r>
              <a:rPr lang="nl-NL" dirty="0"/>
              <a:t> SUMP </a:t>
            </a:r>
            <a:r>
              <a:rPr lang="nl-NL" dirty="0" err="1"/>
              <a:t>example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23</a:t>
            </a:fld>
            <a:endParaRPr lang="de-DE"/>
          </a:p>
        </p:txBody>
      </p:sp>
    </p:spTree>
    <p:extLst>
      <p:ext uri="{BB962C8B-B14F-4D97-AF65-F5344CB8AC3E}">
        <p14:creationId xmlns:p14="http://schemas.microsoft.com/office/powerpoint/2010/main" val="403965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Intermodal</a:t>
            </a:r>
            <a:r>
              <a:rPr lang="nl-NL" dirty="0"/>
              <a:t> services take care of parking </a:t>
            </a:r>
            <a:r>
              <a:rPr lang="nl-NL" dirty="0" err="1"/>
              <a:t>too</a:t>
            </a:r>
            <a:r>
              <a:rPr lang="nl-NL" dirty="0"/>
              <a:t>, </a:t>
            </a:r>
            <a:r>
              <a:rPr lang="nl-NL" dirty="0" err="1"/>
              <a:t>preferable</a:t>
            </a:r>
            <a:r>
              <a:rPr lang="nl-NL" dirty="0"/>
              <a:t> in a </a:t>
            </a:r>
            <a:r>
              <a:rPr lang="nl-NL" dirty="0" err="1"/>
              <a:t>sustainable</a:t>
            </a:r>
            <a:r>
              <a:rPr lang="nl-NL" dirty="0"/>
              <a:t> way ( e.g. </a:t>
            </a:r>
            <a:r>
              <a:rPr lang="nl-NL" dirty="0" err="1"/>
              <a:t>giving</a:t>
            </a:r>
            <a:r>
              <a:rPr lang="nl-NL" dirty="0"/>
              <a:t> priority </a:t>
            </a:r>
            <a:r>
              <a:rPr lang="nl-NL" dirty="0" err="1"/>
              <a:t>to</a:t>
            </a:r>
            <a:r>
              <a:rPr lang="nl-NL" dirty="0"/>
              <a:t> </a:t>
            </a:r>
            <a:r>
              <a:rPr lang="nl-NL" dirty="0" err="1"/>
              <a:t>sharing</a:t>
            </a:r>
            <a:r>
              <a:rPr lang="nl-NL" dirty="0"/>
              <a:t> options, </a:t>
            </a:r>
            <a:r>
              <a:rPr lang="nl-NL" dirty="0" err="1"/>
              <a:t>facilitating</a:t>
            </a:r>
            <a:r>
              <a:rPr lang="nl-NL" dirty="0"/>
              <a:t> smart </a:t>
            </a:r>
            <a:r>
              <a:rPr lang="nl-NL" dirty="0" err="1"/>
              <a:t>use</a:t>
            </a:r>
            <a:r>
              <a:rPr lang="nl-NL" dirty="0"/>
              <a:t> </a:t>
            </a:r>
            <a:r>
              <a:rPr lang="nl-NL" dirty="0" err="1"/>
              <a:t>and</a:t>
            </a:r>
            <a:r>
              <a:rPr lang="nl-NL" dirty="0"/>
              <a:t> managing </a:t>
            </a:r>
            <a:r>
              <a:rPr lang="nl-NL" dirty="0" err="1"/>
              <a:t>scarce</a:t>
            </a:r>
            <a:r>
              <a:rPr lang="nl-NL" dirty="0"/>
              <a:t> public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108344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Digitalising</a:t>
            </a:r>
            <a:r>
              <a:rPr lang="nl-NL" dirty="0"/>
              <a:t> </a:t>
            </a:r>
            <a:r>
              <a:rPr lang="nl-NL" dirty="0" err="1"/>
              <a:t>becomes</a:t>
            </a:r>
            <a:r>
              <a:rPr lang="nl-NL" dirty="0"/>
              <a:t> most important, as </a:t>
            </a:r>
            <a:r>
              <a:rPr lang="nl-NL" dirty="0" err="1"/>
              <a:t>the</a:t>
            </a:r>
            <a:r>
              <a:rPr lang="nl-NL" dirty="0"/>
              <a:t> </a:t>
            </a:r>
            <a:r>
              <a:rPr lang="nl-NL" dirty="0" err="1"/>
              <a:t>glue</a:t>
            </a:r>
            <a:r>
              <a:rPr lang="nl-NL" dirty="0"/>
              <a:t> in take up of new </a:t>
            </a:r>
            <a:r>
              <a:rPr lang="nl-NL" dirty="0" err="1"/>
              <a:t>mobility</a:t>
            </a:r>
            <a:r>
              <a:rPr lang="nl-NL" dirty="0"/>
              <a:t> services </a:t>
            </a:r>
            <a:r>
              <a:rPr lang="nl-NL" dirty="0" err="1"/>
              <a:t>and</a:t>
            </a:r>
            <a:r>
              <a:rPr lang="nl-NL" dirty="0"/>
              <a:t> </a:t>
            </a:r>
            <a:r>
              <a:rPr lang="nl-NL" dirty="0" err="1"/>
              <a:t>multimodal</a:t>
            </a:r>
            <a:r>
              <a:rPr lang="nl-NL" dirty="0"/>
              <a:t> approaches.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25</a:t>
            </a:fld>
            <a:endParaRPr lang="de-DE"/>
          </a:p>
        </p:txBody>
      </p:sp>
    </p:spTree>
    <p:extLst>
      <p:ext uri="{BB962C8B-B14F-4D97-AF65-F5344CB8AC3E}">
        <p14:creationId xmlns:p14="http://schemas.microsoft.com/office/powerpoint/2010/main" val="71700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a:t>
            </a:r>
            <a:r>
              <a:rPr lang="nl-NL" dirty="0" err="1"/>
              <a:t>main</a:t>
            </a:r>
            <a:r>
              <a:rPr lang="nl-NL" dirty="0"/>
              <a:t> question (</a:t>
            </a:r>
            <a:r>
              <a:rPr lang="nl-NL" dirty="0" err="1"/>
              <a:t>and</a:t>
            </a:r>
            <a:r>
              <a:rPr lang="nl-NL" dirty="0"/>
              <a:t> </a:t>
            </a:r>
            <a:r>
              <a:rPr lang="nl-NL" dirty="0" err="1"/>
              <a:t>starting</a:t>
            </a:r>
            <a:r>
              <a:rPr lang="nl-NL" dirty="0"/>
              <a:t> point of </a:t>
            </a:r>
            <a:r>
              <a:rPr lang="nl-NL" dirty="0" err="1"/>
              <a:t>the</a:t>
            </a:r>
            <a:r>
              <a:rPr lang="nl-NL" dirty="0"/>
              <a:t> Park4SUMP project) we must </a:t>
            </a:r>
            <a:r>
              <a:rPr lang="nl-NL" dirty="0" err="1"/>
              <a:t>raise</a:t>
            </a:r>
            <a:r>
              <a:rPr lang="nl-NL" dirty="0"/>
              <a:t> is:  do we want </a:t>
            </a:r>
            <a:r>
              <a:rPr lang="nl-NL" dirty="0" err="1"/>
              <a:t>cities</a:t>
            </a:r>
            <a:r>
              <a:rPr lang="nl-NL" dirty="0"/>
              <a:t> </a:t>
            </a:r>
            <a:r>
              <a:rPr lang="nl-NL" dirty="0" err="1"/>
              <a:t>for</a:t>
            </a:r>
            <a:r>
              <a:rPr lang="nl-NL" dirty="0"/>
              <a:t> </a:t>
            </a:r>
            <a:r>
              <a:rPr lang="nl-NL" dirty="0" err="1"/>
              <a:t>people</a:t>
            </a:r>
            <a:r>
              <a:rPr lang="nl-NL" dirty="0"/>
              <a:t> or </a:t>
            </a:r>
            <a:r>
              <a:rPr lang="nl-NL" dirty="0" err="1"/>
              <a:t>for</a:t>
            </a:r>
            <a:r>
              <a:rPr lang="nl-NL" dirty="0"/>
              <a:t> </a:t>
            </a:r>
            <a:r>
              <a:rPr lang="nl-NL" dirty="0" err="1"/>
              <a:t>cars</a:t>
            </a:r>
            <a:r>
              <a:rPr lang="nl-NL" dirty="0"/>
              <a:t>.   </a:t>
            </a:r>
            <a:r>
              <a:rPr lang="nl-NL" dirty="0" err="1"/>
              <a:t>Inspiration</a:t>
            </a:r>
            <a:r>
              <a:rPr lang="nl-NL" dirty="0"/>
              <a:t> </a:t>
            </a:r>
            <a:r>
              <a:rPr lang="nl-NL" dirty="0" err="1"/>
              <a:t>came</a:t>
            </a:r>
            <a:r>
              <a:rPr lang="nl-NL" dirty="0"/>
              <a:t> </a:t>
            </a:r>
            <a:r>
              <a:rPr lang="nl-NL" dirty="0" err="1"/>
              <a:t>already</a:t>
            </a:r>
            <a:r>
              <a:rPr lang="nl-NL" dirty="0"/>
              <a:t> long time </a:t>
            </a:r>
            <a:r>
              <a:rPr lang="nl-NL" dirty="0" err="1"/>
              <a:t>ago</a:t>
            </a:r>
            <a:r>
              <a:rPr lang="nl-NL" dirty="0"/>
              <a:t>, </a:t>
            </a:r>
            <a:r>
              <a:rPr lang="nl-NL" dirty="0" err="1"/>
              <a:t>when</a:t>
            </a:r>
            <a:r>
              <a:rPr lang="nl-NL" dirty="0"/>
              <a:t> </a:t>
            </a:r>
            <a:r>
              <a:rPr lang="nl-NL" dirty="0" err="1"/>
              <a:t>early</a:t>
            </a:r>
            <a:r>
              <a:rPr lang="nl-NL" dirty="0"/>
              <a:t> 1960 (</a:t>
            </a:r>
            <a:r>
              <a:rPr lang="nl-NL" dirty="0" err="1"/>
              <a:t>when</a:t>
            </a:r>
            <a:r>
              <a:rPr lang="nl-NL" dirty="0"/>
              <a:t> </a:t>
            </a:r>
            <a:r>
              <a:rPr lang="nl-NL" dirty="0" err="1"/>
              <a:t>car</a:t>
            </a:r>
            <a:r>
              <a:rPr lang="nl-NL" dirty="0"/>
              <a:t> </a:t>
            </a:r>
            <a:r>
              <a:rPr lang="nl-NL" dirty="0" err="1"/>
              <a:t>ownership</a:t>
            </a:r>
            <a:r>
              <a:rPr lang="nl-NL" dirty="0"/>
              <a:t> </a:t>
            </a:r>
            <a:r>
              <a:rPr lang="nl-NL" dirty="0" err="1"/>
              <a:t>began</a:t>
            </a:r>
            <a:r>
              <a:rPr lang="nl-NL" dirty="0"/>
              <a:t> </a:t>
            </a:r>
            <a:r>
              <a:rPr lang="nl-NL" dirty="0" err="1"/>
              <a:t>to</a:t>
            </a:r>
            <a:r>
              <a:rPr lang="nl-NL" dirty="0"/>
              <a:t> boom in </a:t>
            </a:r>
            <a:r>
              <a:rPr lang="nl-NL" dirty="0" err="1"/>
              <a:t>the</a:t>
            </a:r>
            <a:r>
              <a:rPr lang="nl-NL" dirty="0"/>
              <a:t> golden </a:t>
            </a:r>
            <a:r>
              <a:rPr lang="nl-NL" dirty="0" err="1"/>
              <a:t>age</a:t>
            </a:r>
            <a:r>
              <a:rPr lang="nl-NL" dirty="0"/>
              <a:t>) Jane Jacobs (</a:t>
            </a:r>
            <a:r>
              <a:rPr lang="nl-NL" dirty="0" err="1"/>
              <a:t>who</a:t>
            </a:r>
            <a:r>
              <a:rPr lang="nl-NL" dirty="0"/>
              <a:t> </a:t>
            </a:r>
            <a:r>
              <a:rPr lang="nl-NL" dirty="0" err="1"/>
              <a:t>knows</a:t>
            </a:r>
            <a:r>
              <a:rPr lang="nl-NL" dirty="0"/>
              <a:t> </a:t>
            </a:r>
            <a:r>
              <a:rPr lang="nl-NL" dirty="0" err="1"/>
              <a:t>who</a:t>
            </a:r>
            <a:r>
              <a:rPr lang="nl-NL" dirty="0"/>
              <a:t> </a:t>
            </a:r>
            <a:r>
              <a:rPr lang="nl-NL" dirty="0" err="1"/>
              <a:t>she</a:t>
            </a:r>
            <a:r>
              <a:rPr lang="nl-NL" dirty="0"/>
              <a:t> was?) </a:t>
            </a:r>
            <a:r>
              <a:rPr lang="nl-NL" dirty="0" err="1"/>
              <a:t>introduced</a:t>
            </a:r>
            <a:r>
              <a:rPr lang="nl-NL" dirty="0"/>
              <a:t> </a:t>
            </a:r>
            <a:r>
              <a:rPr lang="nl-NL" dirty="0" err="1"/>
              <a:t>this</a:t>
            </a:r>
            <a:r>
              <a:rPr lang="nl-NL" dirty="0"/>
              <a:t> thesis. </a:t>
            </a:r>
          </a:p>
          <a:p>
            <a:r>
              <a:rPr lang="nl-NL" dirty="0"/>
              <a:t>Picture:   Vitoria </a:t>
            </a:r>
            <a:r>
              <a:rPr lang="nl-NL" dirty="0" err="1"/>
              <a:t>Gasteiz</a:t>
            </a:r>
            <a:r>
              <a:rPr lang="nl-NL" dirty="0"/>
              <a:t>’ </a:t>
            </a:r>
            <a:r>
              <a:rPr lang="nl-NL" dirty="0" err="1"/>
              <a:t>main</a:t>
            </a:r>
            <a:r>
              <a:rPr lang="nl-NL" dirty="0"/>
              <a:t> </a:t>
            </a:r>
            <a:r>
              <a:rPr lang="nl-NL" dirty="0" err="1"/>
              <a:t>road</a:t>
            </a:r>
            <a:r>
              <a:rPr lang="nl-NL" dirty="0"/>
              <a:t> </a:t>
            </a:r>
            <a:r>
              <a:rPr lang="nl-NL" dirty="0" err="1"/>
              <a:t>before</a:t>
            </a:r>
            <a:r>
              <a:rPr lang="nl-NL" dirty="0"/>
              <a:t> </a:t>
            </a:r>
            <a:r>
              <a:rPr lang="nl-NL" dirty="0" err="1"/>
              <a:t>and</a:t>
            </a:r>
            <a:r>
              <a:rPr lang="nl-NL" dirty="0"/>
              <a:t> </a:t>
            </a:r>
            <a:r>
              <a:rPr lang="nl-NL" dirty="0" err="1"/>
              <a:t>after</a:t>
            </a:r>
            <a:r>
              <a:rPr lang="nl-NL" dirty="0"/>
              <a:t> </a:t>
            </a:r>
            <a:r>
              <a:rPr lang="nl-NL" dirty="0" err="1"/>
              <a:t>the</a:t>
            </a:r>
            <a:r>
              <a:rPr lang="nl-NL" dirty="0"/>
              <a:t> SUMP </a:t>
            </a:r>
            <a:r>
              <a:rPr lang="nl-NL" dirty="0" err="1"/>
              <a:t>implementation</a:t>
            </a:r>
            <a:r>
              <a:rPr lang="nl-NL" dirty="0"/>
              <a:t> :  parking has been </a:t>
            </a:r>
            <a:r>
              <a:rPr lang="nl-NL" dirty="0" err="1"/>
              <a:t>replaced</a:t>
            </a:r>
            <a:r>
              <a:rPr lang="nl-NL" dirty="0"/>
              <a:t> </a:t>
            </a:r>
            <a:r>
              <a:rPr lang="nl-NL" dirty="0" err="1"/>
              <a:t>by</a:t>
            </a:r>
            <a:r>
              <a:rPr lang="nl-NL" dirty="0"/>
              <a:t> PT, green, </a:t>
            </a:r>
            <a:r>
              <a:rPr lang="nl-NL" dirty="0" err="1"/>
              <a:t>broad</a:t>
            </a:r>
            <a:r>
              <a:rPr lang="nl-NL" dirty="0"/>
              <a:t> </a:t>
            </a:r>
            <a:r>
              <a:rPr lang="nl-NL" dirty="0" err="1"/>
              <a:t>pavements</a:t>
            </a:r>
            <a:r>
              <a:rPr lang="nl-NL" dirty="0"/>
              <a:t>, open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a:t>
            </a:fld>
            <a:endParaRPr lang="de-DE"/>
          </a:p>
        </p:txBody>
      </p:sp>
    </p:spTree>
    <p:extLst>
      <p:ext uri="{BB962C8B-B14F-4D97-AF65-F5344CB8AC3E}">
        <p14:creationId xmlns:p14="http://schemas.microsoft.com/office/powerpoint/2010/main" val="276183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Also</a:t>
            </a:r>
            <a:r>
              <a:rPr lang="nl-NL" dirty="0"/>
              <a:t> parking management </a:t>
            </a:r>
            <a:r>
              <a:rPr lang="nl-NL" dirty="0" err="1"/>
              <a:t>becomes</a:t>
            </a:r>
            <a:r>
              <a:rPr lang="nl-NL" dirty="0"/>
              <a:t> more </a:t>
            </a:r>
            <a:r>
              <a:rPr lang="nl-NL" dirty="0" err="1"/>
              <a:t>and</a:t>
            </a:r>
            <a:r>
              <a:rPr lang="nl-NL" dirty="0"/>
              <a:t> more SMART…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27</a:t>
            </a:fld>
            <a:endParaRPr lang="de-DE"/>
          </a:p>
        </p:txBody>
      </p:sp>
    </p:spTree>
    <p:extLst>
      <p:ext uri="{BB962C8B-B14F-4D97-AF65-F5344CB8AC3E}">
        <p14:creationId xmlns:p14="http://schemas.microsoft.com/office/powerpoint/2010/main" val="324876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This</a:t>
            </a:r>
            <a:r>
              <a:rPr lang="nl-NL" dirty="0"/>
              <a:t> </a:t>
            </a:r>
            <a:r>
              <a:rPr lang="nl-NL" dirty="0" err="1"/>
              <a:t>implies</a:t>
            </a:r>
            <a:r>
              <a:rPr lang="nl-NL" dirty="0"/>
              <a:t> a </a:t>
            </a:r>
            <a:r>
              <a:rPr lang="nl-NL" dirty="0" err="1"/>
              <a:t>need</a:t>
            </a:r>
            <a:r>
              <a:rPr lang="nl-NL" dirty="0"/>
              <a:t> </a:t>
            </a:r>
            <a:r>
              <a:rPr lang="nl-NL" dirty="0" err="1"/>
              <a:t>for</a:t>
            </a:r>
            <a:r>
              <a:rPr lang="nl-NL" dirty="0"/>
              <a:t> </a:t>
            </a:r>
            <a:r>
              <a:rPr lang="nl-NL" u="sng" dirty="0" err="1"/>
              <a:t>standardisation</a:t>
            </a:r>
            <a:r>
              <a:rPr lang="nl-NL" dirty="0"/>
              <a:t>.   The Alliance </a:t>
            </a:r>
            <a:r>
              <a:rPr lang="nl-NL" dirty="0" err="1"/>
              <a:t>for</a:t>
            </a:r>
            <a:r>
              <a:rPr lang="nl-NL" dirty="0"/>
              <a:t> Parking Data Standards is </a:t>
            </a:r>
            <a:r>
              <a:rPr lang="nl-NL" dirty="0" err="1"/>
              <a:t>working</a:t>
            </a:r>
            <a:r>
              <a:rPr lang="nl-NL" dirty="0"/>
              <a:t> on </a:t>
            </a:r>
            <a:r>
              <a:rPr lang="nl-NL" dirty="0" err="1"/>
              <a:t>future</a:t>
            </a:r>
            <a:r>
              <a:rPr lang="nl-NL" dirty="0"/>
              <a:t> </a:t>
            </a:r>
            <a:r>
              <a:rPr lang="nl-NL" dirty="0" err="1"/>
              <a:t>solutions</a:t>
            </a:r>
            <a:r>
              <a:rPr lang="nl-NL" dirty="0"/>
              <a:t>, </a:t>
            </a:r>
            <a:r>
              <a:rPr lang="nl-NL" dirty="0" err="1"/>
              <a:t>so</a:t>
            </a:r>
            <a:r>
              <a:rPr lang="nl-NL" dirty="0"/>
              <a:t> </a:t>
            </a:r>
            <a:r>
              <a:rPr lang="nl-NL" dirty="0" err="1"/>
              <a:t>all</a:t>
            </a:r>
            <a:r>
              <a:rPr lang="nl-NL" dirty="0"/>
              <a:t> </a:t>
            </a:r>
            <a:r>
              <a:rPr lang="nl-NL" dirty="0" err="1"/>
              <a:t>involved</a:t>
            </a:r>
            <a:r>
              <a:rPr lang="nl-NL" dirty="0"/>
              <a:t> </a:t>
            </a:r>
            <a:r>
              <a:rPr lang="nl-NL" dirty="0" err="1"/>
              <a:t>parties</a:t>
            </a:r>
            <a:r>
              <a:rPr lang="nl-NL" dirty="0"/>
              <a:t> </a:t>
            </a:r>
            <a:r>
              <a:rPr lang="nl-NL" dirty="0" err="1"/>
              <a:t>can</a:t>
            </a:r>
            <a:r>
              <a:rPr lang="nl-NL" dirty="0"/>
              <a:t> benefit.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337598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Campaign</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raise</a:t>
            </a:r>
            <a:r>
              <a:rPr lang="nl-NL" dirty="0"/>
              <a:t> awareness, or </a:t>
            </a:r>
            <a:r>
              <a:rPr lang="nl-NL" dirty="0" err="1"/>
              <a:t>the</a:t>
            </a:r>
            <a:r>
              <a:rPr lang="nl-NL" dirty="0"/>
              <a:t> </a:t>
            </a:r>
            <a:r>
              <a:rPr lang="nl-NL" dirty="0" err="1"/>
              <a:t>involve</a:t>
            </a:r>
            <a:r>
              <a:rPr lang="nl-NL" dirty="0"/>
              <a:t> </a:t>
            </a:r>
            <a:r>
              <a:rPr lang="nl-NL" dirty="0" err="1"/>
              <a:t>people</a:t>
            </a:r>
            <a:r>
              <a:rPr lang="nl-NL" dirty="0"/>
              <a:t> in a public </a:t>
            </a:r>
            <a:r>
              <a:rPr lang="nl-NL" dirty="0" err="1"/>
              <a:t>discussion</a:t>
            </a:r>
            <a:r>
              <a:rPr lang="nl-NL" dirty="0"/>
              <a:t>, </a:t>
            </a:r>
            <a:r>
              <a:rPr lang="nl-NL" dirty="0" err="1"/>
              <a:t>focussing</a:t>
            </a:r>
            <a:r>
              <a:rPr lang="nl-NL" dirty="0"/>
              <a:t> on ‘</a:t>
            </a:r>
            <a:r>
              <a:rPr lang="nl-NL" dirty="0" err="1"/>
              <a:t>what</a:t>
            </a:r>
            <a:r>
              <a:rPr lang="nl-NL" dirty="0"/>
              <a:t> are </a:t>
            </a:r>
            <a:r>
              <a:rPr lang="nl-NL" dirty="0" err="1"/>
              <a:t>priorities</a:t>
            </a:r>
            <a:r>
              <a:rPr lang="nl-NL" dirty="0"/>
              <a:t> in life.   </a:t>
            </a:r>
          </a:p>
          <a:p>
            <a:r>
              <a:rPr lang="nl-NL" dirty="0"/>
              <a:t>The </a:t>
            </a:r>
            <a:r>
              <a:rPr lang="nl-NL" dirty="0" err="1"/>
              <a:t>annual</a:t>
            </a:r>
            <a:r>
              <a:rPr lang="nl-NL" dirty="0"/>
              <a:t> parking </a:t>
            </a:r>
            <a:r>
              <a:rPr lang="nl-NL" dirty="0" err="1"/>
              <a:t>day</a:t>
            </a:r>
            <a:r>
              <a:rPr lang="nl-NL" dirty="0"/>
              <a:t> has </a:t>
            </a:r>
            <a:r>
              <a:rPr lang="nl-NL" dirty="0" err="1"/>
              <a:t>become</a:t>
            </a:r>
            <a:r>
              <a:rPr lang="nl-NL" dirty="0"/>
              <a:t> a big </a:t>
            </a:r>
            <a:r>
              <a:rPr lang="nl-NL" dirty="0" err="1"/>
              <a:t>campaign</a:t>
            </a:r>
            <a:r>
              <a:rPr lang="nl-NL" dirty="0"/>
              <a:t> </a:t>
            </a:r>
            <a:r>
              <a:rPr lang="nl-NL" dirty="0" err="1"/>
              <a:t>where</a:t>
            </a:r>
            <a:r>
              <a:rPr lang="nl-NL" dirty="0"/>
              <a:t> </a:t>
            </a:r>
            <a:r>
              <a:rPr lang="nl-NL" dirty="0" err="1"/>
              <a:t>citizen</a:t>
            </a:r>
            <a:r>
              <a:rPr lang="nl-NL" dirty="0"/>
              <a:t> </a:t>
            </a:r>
            <a:r>
              <a:rPr lang="nl-NL" dirty="0" err="1"/>
              <a:t>can</a:t>
            </a:r>
            <a:r>
              <a:rPr lang="nl-NL" dirty="0"/>
              <a:t> </a:t>
            </a:r>
            <a:r>
              <a:rPr lang="nl-NL" dirty="0" err="1"/>
              <a:t>reclaim</a:t>
            </a:r>
            <a:r>
              <a:rPr lang="nl-NL" dirty="0"/>
              <a:t> public </a:t>
            </a:r>
            <a:r>
              <a:rPr lang="nl-NL" dirty="0" err="1"/>
              <a:t>space</a:t>
            </a:r>
            <a:r>
              <a:rPr lang="nl-NL" dirty="0"/>
              <a:t> (building </a:t>
            </a:r>
            <a:r>
              <a:rPr lang="nl-NL" dirty="0" err="1"/>
              <a:t>terarsses</a:t>
            </a:r>
            <a:r>
              <a:rPr lang="nl-NL" dirty="0"/>
              <a:t>, opening of </a:t>
            </a:r>
            <a:r>
              <a:rPr lang="nl-NL" dirty="0" err="1"/>
              <a:t>street</a:t>
            </a:r>
            <a:r>
              <a:rPr lang="nl-NL" dirty="0"/>
              <a:t> </a:t>
            </a:r>
            <a:r>
              <a:rPr lang="nl-NL" dirty="0" err="1"/>
              <a:t>gardens</a:t>
            </a:r>
            <a:r>
              <a:rPr lang="nl-NL" dirty="0"/>
              <a:t>… ) The COVID-19 </a:t>
            </a:r>
            <a:r>
              <a:rPr lang="nl-NL" dirty="0" err="1"/>
              <a:t>offered</a:t>
            </a:r>
            <a:r>
              <a:rPr lang="nl-NL" dirty="0"/>
              <a:t> </a:t>
            </a:r>
            <a:r>
              <a:rPr lang="nl-NL" dirty="0" err="1"/>
              <a:t>temporary</a:t>
            </a:r>
            <a:r>
              <a:rPr lang="nl-NL" dirty="0"/>
              <a:t> but </a:t>
            </a:r>
            <a:r>
              <a:rPr lang="nl-NL" dirty="0" err="1"/>
              <a:t>legal</a:t>
            </a:r>
            <a:r>
              <a:rPr lang="nl-NL" dirty="0"/>
              <a:t> </a:t>
            </a:r>
            <a:r>
              <a:rPr lang="nl-NL" dirty="0" err="1"/>
              <a:t>solutions</a:t>
            </a:r>
            <a:r>
              <a:rPr lang="nl-NL" dirty="0"/>
              <a:t> </a:t>
            </a:r>
            <a:r>
              <a:rPr lang="nl-NL" dirty="0" err="1"/>
              <a:t>to</a:t>
            </a:r>
            <a:r>
              <a:rPr lang="nl-NL" dirty="0"/>
              <a:t> </a:t>
            </a:r>
            <a:r>
              <a:rPr lang="nl-NL" dirty="0" err="1"/>
              <a:t>give</a:t>
            </a:r>
            <a:r>
              <a:rPr lang="nl-NL" dirty="0"/>
              <a:t> more </a:t>
            </a:r>
            <a:r>
              <a:rPr lang="nl-NL" dirty="0" err="1"/>
              <a:t>space</a:t>
            </a:r>
            <a:r>
              <a:rPr lang="nl-NL" dirty="0"/>
              <a:t> </a:t>
            </a:r>
            <a:r>
              <a:rPr lang="nl-NL" dirty="0" err="1"/>
              <a:t>to</a:t>
            </a:r>
            <a:r>
              <a:rPr lang="nl-NL" dirty="0"/>
              <a:t> </a:t>
            </a:r>
            <a:r>
              <a:rPr lang="nl-NL" dirty="0" err="1"/>
              <a:t>active</a:t>
            </a:r>
            <a:r>
              <a:rPr lang="nl-NL" dirty="0"/>
              <a:t> modes (</a:t>
            </a:r>
            <a:r>
              <a:rPr lang="nl-NL" dirty="0" err="1"/>
              <a:t>walking</a:t>
            </a:r>
            <a:r>
              <a:rPr lang="nl-NL" dirty="0"/>
              <a:t> </a:t>
            </a:r>
            <a:r>
              <a:rPr lang="nl-NL" dirty="0" err="1"/>
              <a:t>and</a:t>
            </a:r>
            <a:r>
              <a:rPr lang="nl-NL" dirty="0"/>
              <a:t> </a:t>
            </a:r>
            <a:r>
              <a:rPr lang="nl-NL" dirty="0" err="1"/>
              <a:t>cycling</a:t>
            </a:r>
            <a:r>
              <a:rPr lang="nl-NL" dirty="0"/>
              <a:t>) </a:t>
            </a:r>
            <a:r>
              <a:rPr lang="nl-NL" dirty="0" err="1"/>
              <a:t>by</a:t>
            </a:r>
            <a:r>
              <a:rPr lang="nl-NL" dirty="0"/>
              <a:t> e.g. </a:t>
            </a:r>
            <a:r>
              <a:rPr lang="nl-NL" dirty="0" err="1"/>
              <a:t>reducing</a:t>
            </a:r>
            <a:r>
              <a:rPr lang="nl-NL" dirty="0"/>
              <a:t> on-</a:t>
            </a:r>
            <a:r>
              <a:rPr lang="nl-NL" dirty="0" err="1"/>
              <a:t>street</a:t>
            </a:r>
            <a:r>
              <a:rPr lang="nl-NL" dirty="0"/>
              <a:t> parking.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54255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How </a:t>
            </a:r>
            <a:r>
              <a:rPr lang="nl-NL" dirty="0" err="1"/>
              <a:t>the</a:t>
            </a:r>
            <a:r>
              <a:rPr lang="nl-NL" dirty="0"/>
              <a:t> City of Leuven – </a:t>
            </a:r>
            <a:r>
              <a:rPr lang="nl-NL" dirty="0" err="1"/>
              <a:t>with</a:t>
            </a:r>
            <a:r>
              <a:rPr lang="nl-NL" dirty="0"/>
              <a:t> </a:t>
            </a:r>
            <a:r>
              <a:rPr lang="nl-NL" dirty="0" err="1"/>
              <a:t>the</a:t>
            </a:r>
            <a:r>
              <a:rPr lang="nl-NL" dirty="0"/>
              <a:t> help of a </a:t>
            </a:r>
            <a:r>
              <a:rPr lang="nl-NL" dirty="0" err="1"/>
              <a:t>communication</a:t>
            </a:r>
            <a:r>
              <a:rPr lang="nl-NL" dirty="0"/>
              <a:t> consultancy (</a:t>
            </a:r>
            <a:r>
              <a:rPr lang="nl-NL" dirty="0" err="1"/>
              <a:t>Shaved</a:t>
            </a:r>
            <a:r>
              <a:rPr lang="nl-NL" dirty="0"/>
              <a:t> </a:t>
            </a:r>
            <a:r>
              <a:rPr lang="nl-NL" dirty="0" err="1"/>
              <a:t>Monkey</a:t>
            </a:r>
            <a:r>
              <a:rPr lang="nl-NL" dirty="0"/>
              <a:t>) We want </a:t>
            </a:r>
            <a:r>
              <a:rPr lang="nl-NL" dirty="0" err="1"/>
              <a:t>to</a:t>
            </a:r>
            <a:r>
              <a:rPr lang="nl-NL" dirty="0"/>
              <a:t> </a:t>
            </a:r>
            <a:r>
              <a:rPr lang="nl-NL" dirty="0" err="1"/>
              <a:t>inform</a:t>
            </a:r>
            <a:r>
              <a:rPr lang="nl-NL" dirty="0"/>
              <a:t>  </a:t>
            </a:r>
            <a:r>
              <a:rPr lang="nl-NL" dirty="0" err="1"/>
              <a:t>that</a:t>
            </a:r>
            <a:r>
              <a:rPr lang="nl-NL" dirty="0"/>
              <a:t> Leuven is </a:t>
            </a:r>
            <a:r>
              <a:rPr lang="nl-NL" dirty="0" err="1"/>
              <a:t>accessible</a:t>
            </a:r>
            <a:r>
              <a:rPr lang="nl-NL" dirty="0"/>
              <a:t> in different </a:t>
            </a:r>
            <a:r>
              <a:rPr lang="nl-NL" dirty="0" err="1"/>
              <a:t>ways</a:t>
            </a:r>
            <a:r>
              <a:rPr lang="nl-NL" dirty="0"/>
              <a:t>,  </a:t>
            </a:r>
            <a:r>
              <a:rPr lang="nl-NL" dirty="0" err="1"/>
              <a:t>that</a:t>
            </a:r>
            <a:r>
              <a:rPr lang="nl-NL" dirty="0"/>
              <a:t> </a:t>
            </a:r>
            <a:r>
              <a:rPr lang="nl-NL" dirty="0" err="1"/>
              <a:t>there</a:t>
            </a:r>
            <a:r>
              <a:rPr lang="nl-NL" dirty="0"/>
              <a:t> are a lot of parking </a:t>
            </a:r>
            <a:r>
              <a:rPr lang="nl-NL" dirty="0" err="1"/>
              <a:t>possibilities</a:t>
            </a:r>
            <a:r>
              <a:rPr lang="nl-NL" dirty="0"/>
              <a:t>,  </a:t>
            </a:r>
            <a:r>
              <a:rPr lang="nl-NL" dirty="0" err="1"/>
              <a:t>that</a:t>
            </a:r>
            <a:r>
              <a:rPr lang="nl-NL" dirty="0"/>
              <a:t> Leuven offers </a:t>
            </a:r>
            <a:r>
              <a:rPr lang="nl-NL" dirty="0" err="1"/>
              <a:t>some</a:t>
            </a:r>
            <a:r>
              <a:rPr lang="nl-NL" dirty="0"/>
              <a:t> </a:t>
            </a:r>
            <a:r>
              <a:rPr lang="nl-NL" dirty="0" err="1"/>
              <a:t>unknow</a:t>
            </a:r>
            <a:r>
              <a:rPr lang="nl-NL" dirty="0"/>
              <a:t> </a:t>
            </a:r>
            <a:r>
              <a:rPr lang="nl-NL" dirty="0" err="1"/>
              <a:t>trumps</a:t>
            </a:r>
            <a:r>
              <a:rPr lang="nl-NL" dirty="0"/>
              <a:t> (</a:t>
            </a:r>
            <a:r>
              <a:rPr lang="nl-NL" dirty="0" err="1"/>
              <a:t>periphery</a:t>
            </a:r>
            <a:r>
              <a:rPr lang="nl-NL" dirty="0"/>
              <a:t> parkings, Park </a:t>
            </a:r>
            <a:r>
              <a:rPr lang="nl-NL" dirty="0" err="1"/>
              <a:t>and</a:t>
            </a:r>
            <a:r>
              <a:rPr lang="nl-NL" dirty="0"/>
              <a:t> Bike…) </a:t>
            </a:r>
          </a:p>
          <a:p>
            <a:r>
              <a:rPr lang="nl-NL" dirty="0"/>
              <a:t>We want </a:t>
            </a:r>
            <a:r>
              <a:rPr lang="nl-NL" dirty="0" err="1"/>
              <a:t>to</a:t>
            </a:r>
            <a:r>
              <a:rPr lang="nl-NL" dirty="0"/>
              <a:t> </a:t>
            </a:r>
            <a:r>
              <a:rPr lang="nl-NL" dirty="0" err="1"/>
              <a:t>raise</a:t>
            </a:r>
            <a:r>
              <a:rPr lang="nl-NL" dirty="0"/>
              <a:t> awareness :  we offer </a:t>
            </a:r>
            <a:r>
              <a:rPr lang="nl-NL" dirty="0" err="1"/>
              <a:t>solutions</a:t>
            </a:r>
            <a:r>
              <a:rPr lang="nl-NL" dirty="0"/>
              <a:t> (</a:t>
            </a:r>
            <a:r>
              <a:rPr lang="nl-NL" dirty="0" err="1"/>
              <a:t>that</a:t>
            </a:r>
            <a:r>
              <a:rPr lang="nl-NL" dirty="0"/>
              <a:t> is a </a:t>
            </a:r>
            <a:r>
              <a:rPr lang="nl-NL" dirty="0" err="1"/>
              <a:t>positive</a:t>
            </a:r>
            <a:r>
              <a:rPr lang="nl-NL" dirty="0"/>
              <a:t> approach).  </a:t>
            </a:r>
            <a:r>
              <a:rPr lang="nl-NL" dirty="0" err="1"/>
              <a:t>After</a:t>
            </a:r>
            <a:r>
              <a:rPr lang="nl-NL" dirty="0"/>
              <a:t> </a:t>
            </a:r>
            <a:r>
              <a:rPr lang="nl-NL" dirty="0" err="1"/>
              <a:t>the</a:t>
            </a:r>
            <a:r>
              <a:rPr lang="nl-NL" dirty="0"/>
              <a:t> solution has been </a:t>
            </a:r>
            <a:r>
              <a:rPr lang="nl-NL" dirty="0" err="1"/>
              <a:t>given</a:t>
            </a:r>
            <a:r>
              <a:rPr lang="nl-NL" dirty="0"/>
              <a:t>, we highlight </a:t>
            </a:r>
            <a:r>
              <a:rPr lang="nl-NL" dirty="0" err="1"/>
              <a:t>cycling</a:t>
            </a:r>
            <a:r>
              <a:rPr lang="nl-NL" dirty="0"/>
              <a:t> </a:t>
            </a:r>
            <a:r>
              <a:rPr lang="nl-NL" dirty="0" err="1"/>
              <a:t>and</a:t>
            </a:r>
            <a:r>
              <a:rPr lang="nl-NL" dirty="0"/>
              <a:t> public transport as </a:t>
            </a:r>
            <a:r>
              <a:rPr lang="nl-NL" dirty="0" err="1"/>
              <a:t>alternatives</a:t>
            </a:r>
            <a:r>
              <a:rPr lang="nl-NL" dirty="0"/>
              <a:t>  (</a:t>
            </a:r>
            <a:r>
              <a:rPr lang="nl-NL" dirty="0" err="1"/>
              <a:t>shown</a:t>
            </a:r>
            <a:r>
              <a:rPr lang="nl-NL" dirty="0"/>
              <a:t> on </a:t>
            </a:r>
            <a:r>
              <a:rPr lang="nl-NL" dirty="0" err="1"/>
              <a:t>the</a:t>
            </a:r>
            <a:r>
              <a:rPr lang="nl-NL" dirty="0"/>
              <a:t> app)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237420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Figures</a:t>
            </a:r>
            <a:r>
              <a:rPr lang="nl-NL" dirty="0"/>
              <a:t> of short term parking in Leuven:  </a:t>
            </a:r>
            <a:r>
              <a:rPr lang="nl-NL" dirty="0" err="1"/>
              <a:t>decrease</a:t>
            </a:r>
            <a:r>
              <a:rPr lang="nl-NL" dirty="0"/>
              <a:t> of 36% in </a:t>
            </a:r>
            <a:r>
              <a:rPr lang="nl-NL" dirty="0" err="1"/>
              <a:t>July</a:t>
            </a:r>
            <a:r>
              <a:rPr lang="nl-NL" dirty="0"/>
              <a:t> 2018 </a:t>
            </a:r>
          </a:p>
        </p:txBody>
      </p:sp>
      <p:sp>
        <p:nvSpPr>
          <p:cNvPr id="4" name="Tijdelijke aanduiding voor dianummer 3"/>
          <p:cNvSpPr>
            <a:spLocks noGrp="1"/>
          </p:cNvSpPr>
          <p:nvPr>
            <p:ph type="sldNum" sz="quarter" idx="5"/>
          </p:nvPr>
        </p:nvSpPr>
        <p:spPr/>
        <p:txBody>
          <a:bodyPr/>
          <a:lstStyle/>
          <a:p>
            <a:fld id="{2933B737-14D9-4623-B337-0DC7E06C783E}" type="slidenum">
              <a:rPr lang="nl-NL" smtClean="0"/>
              <a:t>35</a:t>
            </a:fld>
            <a:endParaRPr lang="nl-NL"/>
          </a:p>
        </p:txBody>
      </p:sp>
    </p:spTree>
    <p:extLst>
      <p:ext uri="{BB962C8B-B14F-4D97-AF65-F5344CB8AC3E}">
        <p14:creationId xmlns:p14="http://schemas.microsoft.com/office/powerpoint/2010/main" val="95923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parking tool </a:t>
            </a:r>
            <a:r>
              <a:rPr lang="nl-NL" dirty="0" err="1"/>
              <a:t>gives</a:t>
            </a:r>
            <a:r>
              <a:rPr lang="nl-NL" dirty="0"/>
              <a:t> </a:t>
            </a:r>
            <a:r>
              <a:rPr lang="nl-NL" dirty="0" err="1"/>
              <a:t>targeted</a:t>
            </a:r>
            <a:r>
              <a:rPr lang="nl-NL" dirty="0"/>
              <a:t> </a:t>
            </a:r>
            <a:r>
              <a:rPr lang="nl-NL" dirty="0" err="1"/>
              <a:t>advice</a:t>
            </a:r>
            <a:r>
              <a:rPr lang="nl-NL" dirty="0"/>
              <a:t>.  </a:t>
            </a:r>
            <a:r>
              <a:rPr lang="nl-NL" dirty="0" err="1"/>
              <a:t>Attractive</a:t>
            </a:r>
            <a:r>
              <a:rPr lang="nl-NL" dirty="0"/>
              <a:t> </a:t>
            </a:r>
            <a:r>
              <a:rPr lang="nl-NL" dirty="0" err="1"/>
              <a:t>alternatives</a:t>
            </a:r>
            <a:r>
              <a:rPr lang="nl-NL" dirty="0"/>
              <a:t> are </a:t>
            </a:r>
            <a:r>
              <a:rPr lang="nl-NL" dirty="0" err="1"/>
              <a:t>highlighted</a:t>
            </a:r>
            <a:r>
              <a:rPr lang="nl-NL" dirty="0"/>
              <a:t> more.  </a:t>
            </a:r>
          </a:p>
          <a:p>
            <a:r>
              <a:rPr lang="nl-NL" dirty="0" err="1"/>
              <a:t>All</a:t>
            </a:r>
            <a:r>
              <a:rPr lang="nl-NL" dirty="0"/>
              <a:t> </a:t>
            </a:r>
            <a:r>
              <a:rPr lang="nl-NL" dirty="0" err="1"/>
              <a:t>peripheral</a:t>
            </a:r>
            <a:r>
              <a:rPr lang="nl-NL" dirty="0"/>
              <a:t> parkings </a:t>
            </a:r>
            <a:r>
              <a:rPr lang="nl-NL" dirty="0" err="1"/>
              <a:t>moved</a:t>
            </a:r>
            <a:r>
              <a:rPr lang="nl-NL" dirty="0"/>
              <a:t> </a:t>
            </a:r>
            <a:r>
              <a:rPr lang="nl-NL" dirty="0" err="1"/>
              <a:t>to</a:t>
            </a:r>
            <a:r>
              <a:rPr lang="nl-NL" dirty="0"/>
              <a:t> </a:t>
            </a:r>
            <a:r>
              <a:rPr lang="nl-NL" dirty="0" err="1"/>
              <a:t>the</a:t>
            </a:r>
            <a:r>
              <a:rPr lang="nl-NL" dirty="0"/>
              <a:t> top 10.  </a:t>
            </a:r>
          </a:p>
          <a:p>
            <a:r>
              <a:rPr lang="nl-NL" dirty="0"/>
              <a:t>Arenberg en Teken (</a:t>
            </a:r>
            <a:r>
              <a:rPr lang="nl-NL" dirty="0" err="1"/>
              <a:t>two</a:t>
            </a:r>
            <a:r>
              <a:rPr lang="nl-NL" dirty="0"/>
              <a:t> parkings </a:t>
            </a:r>
            <a:r>
              <a:rPr lang="nl-NL" dirty="0" err="1"/>
              <a:t>that</a:t>
            </a:r>
            <a:r>
              <a:rPr lang="nl-NL" dirty="0"/>
              <a:t> have – </a:t>
            </a:r>
            <a:r>
              <a:rPr lang="nl-NL" dirty="0" err="1"/>
              <a:t>very</a:t>
            </a:r>
            <a:r>
              <a:rPr lang="nl-NL" dirty="0"/>
              <a:t> – </a:t>
            </a:r>
            <a:r>
              <a:rPr lang="nl-NL" dirty="0" err="1"/>
              <a:t>limited</a:t>
            </a:r>
            <a:r>
              <a:rPr lang="nl-NL" dirty="0"/>
              <a:t> opening </a:t>
            </a:r>
            <a:r>
              <a:rPr lang="nl-NL" dirty="0" err="1"/>
              <a:t>hours</a:t>
            </a:r>
            <a:r>
              <a:rPr lang="nl-NL" dirty="0"/>
              <a:t> – are </a:t>
            </a:r>
            <a:r>
              <a:rPr lang="nl-NL" dirty="0" err="1"/>
              <a:t>the</a:t>
            </a:r>
            <a:r>
              <a:rPr lang="nl-NL" dirty="0"/>
              <a:t> </a:t>
            </a:r>
            <a:r>
              <a:rPr lang="nl-NL" dirty="0" err="1"/>
              <a:t>strongest</a:t>
            </a:r>
            <a:r>
              <a:rPr lang="nl-NL" dirty="0"/>
              <a:t> </a:t>
            </a:r>
            <a:r>
              <a:rPr lang="nl-NL" dirty="0" err="1"/>
              <a:t>climbers</a:t>
            </a:r>
            <a:r>
              <a:rPr lang="nl-NL" dirty="0"/>
              <a:t>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36</a:t>
            </a:fld>
            <a:endParaRPr lang="de-DE"/>
          </a:p>
        </p:txBody>
      </p:sp>
    </p:spTree>
    <p:extLst>
      <p:ext uri="{BB962C8B-B14F-4D97-AF65-F5344CB8AC3E}">
        <p14:creationId xmlns:p14="http://schemas.microsoft.com/office/powerpoint/2010/main" val="346368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38</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a:t>
            </a:r>
            <a:r>
              <a:rPr lang="nl-NL" dirty="0" err="1"/>
              <a:t>believe</a:t>
            </a:r>
            <a:r>
              <a:rPr lang="nl-NL" dirty="0"/>
              <a:t> Parking management </a:t>
            </a:r>
            <a:r>
              <a:rPr lang="nl-NL" dirty="0" err="1"/>
              <a:t>can</a:t>
            </a:r>
            <a:r>
              <a:rPr lang="nl-NL" dirty="0"/>
              <a:t> </a:t>
            </a:r>
            <a:r>
              <a:rPr lang="nl-NL" dirty="0" err="1"/>
              <a:t>become</a:t>
            </a:r>
            <a:r>
              <a:rPr lang="nl-NL" dirty="0"/>
              <a:t> a game </a:t>
            </a:r>
            <a:r>
              <a:rPr lang="nl-NL" dirty="0" err="1"/>
              <a:t>changer</a:t>
            </a:r>
            <a:r>
              <a:rPr lang="nl-NL" dirty="0"/>
              <a:t> </a:t>
            </a:r>
            <a:r>
              <a:rPr lang="nl-NL" dirty="0" err="1"/>
              <a:t>for</a:t>
            </a:r>
            <a:r>
              <a:rPr lang="nl-NL" dirty="0"/>
              <a:t> </a:t>
            </a:r>
            <a:r>
              <a:rPr lang="nl-NL" dirty="0" err="1"/>
              <a:t>urban</a:t>
            </a:r>
            <a:r>
              <a:rPr lang="nl-NL" dirty="0"/>
              <a:t> </a:t>
            </a:r>
            <a:r>
              <a:rPr lang="nl-NL" dirty="0" err="1"/>
              <a:t>mobility</a:t>
            </a:r>
            <a:r>
              <a:rPr lang="nl-NL" dirty="0"/>
              <a:t> </a:t>
            </a:r>
            <a:r>
              <a:rPr lang="nl-NL" dirty="0" err="1"/>
              <a:t>when</a:t>
            </a:r>
            <a:r>
              <a:rPr lang="nl-NL" dirty="0"/>
              <a:t> </a:t>
            </a:r>
            <a:r>
              <a:rPr lang="nl-NL" dirty="0" err="1"/>
              <a:t>it</a:t>
            </a:r>
            <a:r>
              <a:rPr lang="nl-NL" dirty="0"/>
              <a:t> has </a:t>
            </a:r>
            <a:r>
              <a:rPr lang="nl-NL" dirty="0" err="1"/>
              <a:t>become</a:t>
            </a:r>
            <a:r>
              <a:rPr lang="nl-NL" dirty="0"/>
              <a:t> </a:t>
            </a:r>
            <a:r>
              <a:rPr lang="nl-NL" dirty="0" err="1"/>
              <a:t>integrated</a:t>
            </a:r>
            <a:r>
              <a:rPr lang="nl-NL" dirty="0"/>
              <a:t> in SUMP.  In 2019 Park4SUMP </a:t>
            </a:r>
            <a:r>
              <a:rPr lang="nl-NL" dirty="0" err="1"/>
              <a:t>launched</a:t>
            </a:r>
            <a:r>
              <a:rPr lang="nl-NL" dirty="0"/>
              <a:t> a </a:t>
            </a:r>
            <a:r>
              <a:rPr lang="nl-NL" dirty="0" err="1"/>
              <a:t>practioner</a:t>
            </a:r>
            <a:r>
              <a:rPr lang="nl-NL" dirty="0"/>
              <a:t> guide, </a:t>
            </a:r>
            <a:r>
              <a:rPr lang="nl-NL" dirty="0" err="1"/>
              <a:t>to</a:t>
            </a:r>
            <a:r>
              <a:rPr lang="nl-NL" dirty="0"/>
              <a:t> </a:t>
            </a:r>
            <a:r>
              <a:rPr lang="nl-NL" dirty="0" err="1"/>
              <a:t>be</a:t>
            </a:r>
            <a:r>
              <a:rPr lang="nl-NL" dirty="0"/>
              <a:t> </a:t>
            </a:r>
            <a:r>
              <a:rPr lang="nl-NL" dirty="0" err="1"/>
              <a:t>downloaded</a:t>
            </a:r>
            <a:r>
              <a:rPr lang="nl-NL" dirty="0"/>
              <a:t> </a:t>
            </a:r>
            <a:r>
              <a:rPr lang="nl-NL" dirty="0" err="1"/>
              <a:t>from</a:t>
            </a:r>
            <a:r>
              <a:rPr lang="nl-NL" dirty="0"/>
              <a:t> </a:t>
            </a:r>
            <a:r>
              <a:rPr lang="nl-NL" dirty="0" err="1"/>
              <a:t>the</a:t>
            </a:r>
            <a:r>
              <a:rPr lang="nl-NL" dirty="0"/>
              <a:t> SUMP </a:t>
            </a:r>
            <a:r>
              <a:rPr lang="nl-NL" dirty="0" err="1"/>
              <a:t>Guidelines</a:t>
            </a:r>
            <a:r>
              <a:rPr lang="nl-NL" dirty="0"/>
              <a:t> pages on </a:t>
            </a:r>
            <a:r>
              <a:rPr lang="nl-NL" dirty="0" err="1"/>
              <a:t>Eltis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a:t>
            </a:fld>
            <a:endParaRPr lang="de-DE"/>
          </a:p>
        </p:txBody>
      </p:sp>
    </p:spTree>
    <p:extLst>
      <p:ext uri="{BB962C8B-B14F-4D97-AF65-F5344CB8AC3E}">
        <p14:creationId xmlns:p14="http://schemas.microsoft.com/office/powerpoint/2010/main" val="20773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we </a:t>
            </a:r>
            <a:r>
              <a:rPr lang="nl-BE" dirty="0" err="1">
                <a:latin typeface="Times New Roman"/>
                <a:ea typeface="MS PGothic"/>
                <a:cs typeface="Times New Roman"/>
              </a:rPr>
              <a:t>need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evolve</a:t>
            </a:r>
            <a:r>
              <a:rPr lang="nl-BE" dirty="0">
                <a:latin typeface="Times New Roman"/>
                <a:ea typeface="MS PGothic"/>
                <a:cs typeface="Times New Roman"/>
              </a:rPr>
              <a:t> </a:t>
            </a:r>
            <a:r>
              <a:rPr lang="nl-BE" dirty="0" err="1">
                <a:latin typeface="Times New Roman"/>
                <a:ea typeface="MS PGothic"/>
                <a:cs typeface="Times New Roman"/>
              </a:rPr>
              <a:t>from</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bridgade</a:t>
            </a:r>
            <a:r>
              <a:rPr lang="nl-BE" dirty="0">
                <a:latin typeface="Times New Roman"/>
                <a:ea typeface="MS PGothic"/>
                <a:cs typeface="Times New Roman"/>
              </a:rPr>
              <a:t> approach </a:t>
            </a:r>
            <a:r>
              <a:rPr lang="nl-BE" dirty="0" err="1">
                <a:latin typeface="Times New Roman"/>
                <a:ea typeface="MS PGothic"/>
                <a:cs typeface="Times New Roman"/>
              </a:rPr>
              <a:t>only</a:t>
            </a:r>
            <a:r>
              <a:rPr lang="nl-BE" dirty="0">
                <a:latin typeface="Times New Roman"/>
                <a:ea typeface="MS PGothic"/>
                <a:cs typeface="Times New Roman"/>
              </a:rPr>
              <a:t> </a:t>
            </a:r>
            <a:r>
              <a:rPr lang="nl-BE" dirty="0" err="1">
                <a:latin typeface="Times New Roman"/>
                <a:ea typeface="MS PGothic"/>
                <a:cs typeface="Times New Roman"/>
              </a:rPr>
              <a:t>extiguishing</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when</a:t>
            </a:r>
            <a:r>
              <a:rPr lang="nl-BE" dirty="0">
                <a:latin typeface="Times New Roman"/>
                <a:ea typeface="MS PGothic"/>
                <a:cs typeface="Times New Roman"/>
              </a:rPr>
              <a:t> </a:t>
            </a:r>
            <a:r>
              <a:rPr lang="nl-BE" dirty="0" err="1">
                <a:latin typeface="Times New Roman"/>
                <a:ea typeface="MS PGothic"/>
                <a:cs typeface="Times New Roman"/>
              </a:rPr>
              <a:t>there</a:t>
            </a:r>
            <a:r>
              <a:rPr lang="nl-BE" dirty="0">
                <a:latin typeface="Times New Roman"/>
                <a:ea typeface="MS PGothic"/>
                <a:cs typeface="Times New Roman"/>
              </a:rPr>
              <a:t> is </a:t>
            </a:r>
            <a:r>
              <a:rPr lang="nl-BE" dirty="0" err="1">
                <a:latin typeface="Times New Roman"/>
                <a:ea typeface="MS PGothic"/>
                <a:cs typeface="Times New Roman"/>
              </a:rPr>
              <a:t>one</a:t>
            </a:r>
            <a:r>
              <a:rPr lang="nl-BE" dirty="0">
                <a:latin typeface="Times New Roman"/>
                <a:ea typeface="MS PGothic"/>
                <a:cs typeface="Times New Roman"/>
              </a:rPr>
              <a:t>. </a:t>
            </a:r>
            <a:endParaRPr lang="nl-BE"/>
          </a:p>
          <a:p>
            <a:r>
              <a:rPr lang="nl-BE" dirty="0">
                <a:latin typeface="Times New Roman"/>
                <a:ea typeface="MS PGothic"/>
                <a:cs typeface="Times New Roman"/>
              </a:rPr>
              <a:t>1 </a:t>
            </a:r>
            <a:r>
              <a:rPr lang="nl-BE" dirty="0" err="1">
                <a:latin typeface="Times New Roman"/>
                <a:ea typeface="MS PGothic"/>
                <a:cs typeface="Times New Roman"/>
              </a:rPr>
              <a:t>Advantages</a:t>
            </a:r>
            <a:r>
              <a:rPr lang="nl-BE" dirty="0">
                <a:latin typeface="Times New Roman"/>
                <a:ea typeface="MS PGothic"/>
                <a:cs typeface="Times New Roman"/>
              </a:rPr>
              <a:t> are I.e. </a:t>
            </a:r>
            <a:r>
              <a:rPr lang="nl-BE" dirty="0" err="1">
                <a:latin typeface="Times New Roman"/>
                <a:ea typeface="MS PGothic"/>
                <a:cs typeface="Times New Roman"/>
              </a:rPr>
              <a:t>cutting</a:t>
            </a:r>
            <a:r>
              <a:rPr lang="nl-BE" dirty="0">
                <a:latin typeface="Times New Roman"/>
                <a:ea typeface="MS PGothic"/>
                <a:cs typeface="Times New Roman"/>
              </a:rPr>
              <a:t> search traffic, </a:t>
            </a:r>
            <a:r>
              <a:rPr lang="nl-BE" dirty="0" err="1">
                <a:latin typeface="Times New Roman"/>
                <a:ea typeface="MS PGothic"/>
                <a:cs typeface="Times New Roman"/>
              </a:rPr>
              <a:t>reducing</a:t>
            </a:r>
            <a:r>
              <a:rPr lang="nl-BE" dirty="0">
                <a:latin typeface="Times New Roman"/>
                <a:ea typeface="MS PGothic"/>
                <a:cs typeface="Times New Roman"/>
              </a:rPr>
              <a:t> </a:t>
            </a:r>
            <a:r>
              <a:rPr lang="nl-BE" dirty="0" err="1">
                <a:latin typeface="Times New Roman"/>
                <a:ea typeface="MS PGothic"/>
                <a:cs typeface="Times New Roman"/>
              </a:rPr>
              <a:t>emission</a:t>
            </a:r>
            <a:r>
              <a:rPr lang="nl-BE" dirty="0">
                <a:latin typeface="Times New Roman"/>
                <a:ea typeface="MS PGothic"/>
                <a:cs typeface="Times New Roman"/>
              </a:rPr>
              <a:t>, </a:t>
            </a:r>
            <a:r>
              <a:rPr lang="nl-BE" dirty="0" err="1">
                <a:latin typeface="Times New Roman"/>
                <a:ea typeface="MS PGothic"/>
                <a:cs typeface="Times New Roman"/>
              </a:rPr>
              <a:t>freeing</a:t>
            </a:r>
            <a:r>
              <a:rPr lang="nl-BE" dirty="0">
                <a:latin typeface="Times New Roman"/>
                <a:ea typeface="MS PGothic"/>
                <a:cs typeface="Times New Roman"/>
              </a:rPr>
              <a:t> up </a:t>
            </a:r>
            <a:r>
              <a:rPr lang="nl-BE" dirty="0" err="1">
                <a:latin typeface="Times New Roman"/>
                <a:ea typeface="MS PGothic"/>
                <a:cs typeface="Times New Roman"/>
              </a:rPr>
              <a:t>space</a:t>
            </a:r>
          </a:p>
          <a:p>
            <a:r>
              <a:rPr lang="nl-BE" dirty="0">
                <a:latin typeface="Times New Roman"/>
                <a:ea typeface="MS PGothic"/>
                <a:cs typeface="Times New Roman"/>
              </a:rPr>
              <a:t>2 </a:t>
            </a:r>
            <a:r>
              <a:rPr lang="nl-BE" dirty="0" err="1">
                <a:latin typeface="Times New Roman"/>
                <a:ea typeface="MS PGothic"/>
                <a:cs typeface="Times New Roman"/>
              </a:rPr>
              <a:t>Instrumental</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strategic</a:t>
            </a:r>
            <a:r>
              <a:rPr lang="nl-BE" dirty="0">
                <a:latin typeface="Times New Roman"/>
                <a:ea typeface="MS PGothic"/>
                <a:cs typeface="Times New Roman"/>
              </a:rPr>
              <a:t> </a:t>
            </a:r>
            <a:r>
              <a:rPr lang="nl-BE" dirty="0" err="1">
                <a:latin typeface="Times New Roman"/>
                <a:ea typeface="MS PGothic"/>
                <a:cs typeface="Times New Roman"/>
              </a:rPr>
              <a:t>integration</a:t>
            </a:r>
            <a:r>
              <a:rPr lang="nl-BE" dirty="0">
                <a:latin typeface="Times New Roman"/>
                <a:ea typeface="MS PGothic"/>
                <a:cs typeface="Times New Roman"/>
              </a:rPr>
              <a:t> is </a:t>
            </a:r>
            <a:r>
              <a:rPr lang="nl-BE" dirty="0" err="1">
                <a:latin typeface="Times New Roman"/>
                <a:ea typeface="MS PGothic"/>
                <a:cs typeface="Times New Roman"/>
              </a:rPr>
              <a:t>working</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parking </a:t>
            </a:r>
            <a:r>
              <a:rPr lang="nl-BE" dirty="0" err="1">
                <a:latin typeface="Times New Roman"/>
                <a:ea typeface="MS PGothic"/>
                <a:cs typeface="Times New Roman"/>
              </a:rPr>
              <a:t>through</a:t>
            </a:r>
            <a:r>
              <a:rPr lang="nl-BE" dirty="0">
                <a:latin typeface="Times New Roman"/>
                <a:ea typeface="MS PGothic"/>
                <a:cs typeface="Times New Roman"/>
              </a:rPr>
              <a:t> SUMP</a:t>
            </a:r>
          </a:p>
          <a:p>
            <a:r>
              <a:rPr lang="nl-BE" dirty="0">
                <a:latin typeface="Times New Roman"/>
                <a:ea typeface="MS PGothic"/>
                <a:cs typeface="Times New Roman"/>
              </a:rPr>
              <a:t>3 Mixed consortium, different levels of parking management, </a:t>
            </a:r>
            <a:r>
              <a:rPr lang="nl-BE" dirty="0" err="1">
                <a:latin typeface="Times New Roman"/>
                <a:ea typeface="MS PGothic"/>
                <a:cs typeface="Times New Roman"/>
              </a:rPr>
              <a:t>each</a:t>
            </a:r>
            <a:r>
              <a:rPr lang="nl-BE" dirty="0">
                <a:latin typeface="Times New Roman"/>
                <a:ea typeface="MS PGothic"/>
                <a:cs typeface="Times New Roman"/>
              </a:rPr>
              <a:t> is </a:t>
            </a:r>
            <a:r>
              <a:rPr lang="nl-BE" dirty="0" err="1">
                <a:latin typeface="Times New Roman"/>
                <a:ea typeface="MS PGothic"/>
                <a:cs typeface="Times New Roman"/>
              </a:rPr>
              <a:t>individually</a:t>
            </a:r>
            <a:r>
              <a:rPr lang="nl-BE" dirty="0">
                <a:latin typeface="Times New Roman"/>
                <a:ea typeface="MS PGothic"/>
                <a:cs typeface="Times New Roman"/>
              </a:rPr>
              <a:t> </a:t>
            </a:r>
            <a:r>
              <a:rPr lang="nl-BE" dirty="0" err="1">
                <a:latin typeface="Times New Roman"/>
                <a:ea typeface="MS PGothic"/>
                <a:cs typeface="Times New Roman"/>
              </a:rPr>
              <a:t>pusing</a:t>
            </a:r>
            <a:r>
              <a:rPr lang="nl-BE" dirty="0">
                <a:latin typeface="Times New Roman"/>
                <a:ea typeface="MS PGothic"/>
                <a:cs typeface="Times New Roman"/>
              </a:rPr>
              <a:t> </a:t>
            </a:r>
            <a:r>
              <a:rPr lang="nl-BE" dirty="0" err="1">
                <a:latin typeface="Times New Roman"/>
                <a:ea typeface="MS PGothic"/>
                <a:cs typeface="Times New Roman"/>
              </a:rPr>
              <a:t>their</a:t>
            </a:r>
            <a:r>
              <a:rPr lang="nl-BE" dirty="0">
                <a:latin typeface="Times New Roman"/>
                <a:ea typeface="MS PGothic"/>
                <a:cs typeface="Times New Roman"/>
              </a:rPr>
              <a:t> </a:t>
            </a:r>
            <a:r>
              <a:rPr lang="nl-BE" dirty="0" err="1">
                <a:latin typeface="Times New Roman"/>
                <a:ea typeface="MS PGothic"/>
                <a:cs typeface="Times New Roman"/>
              </a:rPr>
              <a:t>boundaries</a:t>
            </a:r>
          </a:p>
          <a:p>
            <a:r>
              <a:rPr lang="nl-BE" dirty="0">
                <a:latin typeface="Times New Roman"/>
                <a:ea typeface="MS PGothic"/>
                <a:cs typeface="Times New Roman"/>
              </a:rPr>
              <a:t>4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our</a:t>
            </a:r>
            <a:r>
              <a:rPr lang="nl-BE" dirty="0">
                <a:latin typeface="Times New Roman"/>
                <a:ea typeface="MS PGothic"/>
                <a:cs typeface="Times New Roman"/>
              </a:rPr>
              <a:t> </a:t>
            </a:r>
            <a:r>
              <a:rPr lang="nl-BE" dirty="0" err="1">
                <a:latin typeface="Times New Roman"/>
                <a:ea typeface="MS PGothic"/>
                <a:cs typeface="Times New Roman"/>
              </a:rPr>
              <a:t>leading</a:t>
            </a:r>
            <a:r>
              <a:rPr lang="nl-BE" dirty="0">
                <a:latin typeface="Times New Roman"/>
                <a:ea typeface="MS PGothic"/>
                <a:cs typeface="Times New Roman"/>
              </a:rPr>
              <a:t> </a:t>
            </a:r>
            <a:r>
              <a:rPr lang="nl-BE" dirty="0" err="1">
                <a:latin typeface="Times New Roman"/>
                <a:ea typeface="MS PGothic"/>
                <a:cs typeface="Times New Roman"/>
              </a:rPr>
              <a:t>cities</a:t>
            </a:r>
            <a:r>
              <a:rPr lang="nl-BE" dirty="0">
                <a:latin typeface="Times New Roman"/>
                <a:ea typeface="MS PGothic"/>
                <a:cs typeface="Times New Roman"/>
              </a:rPr>
              <a:t> but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time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world</a:t>
            </a:r>
            <a:r>
              <a:rPr lang="nl-BE" dirty="0">
                <a:latin typeface="Times New Roman"/>
                <a:ea typeface="MS PGothic"/>
                <a:cs typeface="Times New Roman"/>
              </a:rPr>
              <a:t> keep on </a:t>
            </a:r>
            <a:r>
              <a:rPr lang="nl-BE" dirty="0" err="1">
                <a:latin typeface="Times New Roman"/>
                <a:ea typeface="MS PGothic"/>
                <a:cs typeface="Times New Roman"/>
              </a:rPr>
              <a:t>turning</a:t>
            </a:r>
            <a:r>
              <a:rPr lang="nl-BE" dirty="0">
                <a:latin typeface="Times New Roman"/>
                <a:ea typeface="MS PGothic"/>
                <a:cs typeface="Times New Roman"/>
              </a:rPr>
              <a:t> </a:t>
            </a:r>
            <a:r>
              <a:rPr lang="nl-BE" dirty="0" err="1">
                <a:latin typeface="Times New Roman"/>
                <a:ea typeface="MS PGothic"/>
                <a:cs typeface="Times New Roman"/>
              </a:rPr>
              <a:t>and</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innovation</a:t>
            </a:r>
            <a:r>
              <a:rPr lang="nl-BE" dirty="0">
                <a:latin typeface="Times New Roman"/>
                <a:ea typeface="MS PGothic"/>
                <a:cs typeface="Times New Roman"/>
              </a:rPr>
              <a:t> </a:t>
            </a:r>
            <a:r>
              <a:rPr lang="nl-BE" dirty="0" err="1">
                <a:latin typeface="Times New Roman"/>
                <a:ea typeface="MS PGothic"/>
                <a:cs typeface="Times New Roman"/>
              </a:rPr>
              <a:t>keeps</a:t>
            </a:r>
            <a:r>
              <a:rPr lang="nl-BE" dirty="0">
                <a:latin typeface="Times New Roman"/>
                <a:ea typeface="MS PGothic"/>
                <a:cs typeface="Times New Roman"/>
              </a:rPr>
              <a:t> on setting </a:t>
            </a:r>
            <a:r>
              <a:rPr lang="nl-BE" dirty="0" err="1">
                <a:latin typeface="Times New Roman"/>
                <a:ea typeface="MS PGothic"/>
                <a:cs typeface="Times New Roman"/>
              </a:rPr>
              <a:t>thorugh</a:t>
            </a:r>
            <a:r>
              <a:rPr lang="nl-BE" dirty="0">
                <a:latin typeface="Times New Roman"/>
                <a:ea typeface="MS PGothic"/>
                <a:cs typeface="Times New Roman"/>
              </a:rPr>
              <a:t> </a:t>
            </a:r>
          </a:p>
          <a:p>
            <a:r>
              <a:rPr lang="nl-BE" dirty="0">
                <a:latin typeface="Times New Roman"/>
                <a:ea typeface="MS PGothic"/>
                <a:cs typeface="Times New Roman"/>
              </a:rPr>
              <a:t>5 Brief </a:t>
            </a:r>
            <a:r>
              <a:rPr lang="nl-BE" dirty="0" err="1">
                <a:latin typeface="Times New Roman"/>
                <a:ea typeface="MS PGothic"/>
                <a:cs typeface="Times New Roman"/>
              </a:rPr>
              <a:t>you</a:t>
            </a:r>
            <a:r>
              <a:rPr lang="nl-BE" dirty="0">
                <a:latin typeface="Times New Roman"/>
                <a:ea typeface="MS PGothic"/>
                <a:cs typeface="Times New Roman"/>
              </a:rPr>
              <a:t> on </a:t>
            </a:r>
            <a:r>
              <a:rPr lang="nl-BE" dirty="0" err="1">
                <a:latin typeface="Times New Roman"/>
                <a:ea typeface="MS PGothic"/>
                <a:cs typeface="Times New Roman"/>
              </a:rPr>
              <a:t>finding</a:t>
            </a:r>
            <a:r>
              <a:rPr lang="nl-BE" dirty="0">
                <a:latin typeface="Times New Roman"/>
                <a:ea typeface="MS PGothic"/>
                <a:cs typeface="Times New Roman"/>
              </a:rPr>
              <a:t> of </a:t>
            </a:r>
            <a:r>
              <a:rPr lang="nl-BE" dirty="0" err="1">
                <a:latin typeface="Times New Roman"/>
                <a:ea typeface="MS PGothic"/>
                <a:cs typeface="Times New Roman"/>
              </a:rPr>
              <a:t>the</a:t>
            </a:r>
            <a:r>
              <a:rPr lang="nl-BE" dirty="0">
                <a:latin typeface="Times New Roman"/>
                <a:ea typeface="MS PGothic"/>
                <a:cs typeface="Times New Roman"/>
              </a:rPr>
              <a:t> project, partner </a:t>
            </a:r>
            <a:r>
              <a:rPr lang="nl-BE" dirty="0" err="1">
                <a:latin typeface="Times New Roman"/>
                <a:ea typeface="MS PGothic"/>
                <a:cs typeface="Times New Roman"/>
              </a:rPr>
              <a:t>cities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become</a:t>
            </a:r>
            <a:r>
              <a:rPr lang="nl-BE" dirty="0">
                <a:latin typeface="Times New Roman"/>
                <a:ea typeface="MS PGothic"/>
                <a:cs typeface="Times New Roman"/>
              </a:rPr>
              <a:t> (</a:t>
            </a:r>
            <a:r>
              <a:rPr lang="nl-BE" dirty="0" err="1">
                <a:latin typeface="Times New Roman"/>
                <a:ea typeface="MS PGothic"/>
                <a:cs typeface="Times New Roman"/>
              </a:rPr>
              <a:t>inter</a:t>
            </a:r>
            <a:r>
              <a:rPr lang="nl-BE" dirty="0">
                <a:latin typeface="Times New Roman"/>
                <a:ea typeface="MS PGothic"/>
                <a:cs typeface="Times New Roman"/>
              </a:rPr>
              <a:t>)</a:t>
            </a:r>
            <a:r>
              <a:rPr lang="nl-BE" dirty="0" err="1">
                <a:latin typeface="Times New Roman"/>
                <a:ea typeface="MS PGothic"/>
                <a:cs typeface="Times New Roman"/>
              </a:rPr>
              <a:t>national</a:t>
            </a:r>
            <a:r>
              <a:rPr lang="nl-BE" dirty="0">
                <a:latin typeface="Times New Roman"/>
                <a:ea typeface="MS PGothic"/>
                <a:cs typeface="Times New Roman"/>
              </a:rPr>
              <a:t> </a:t>
            </a:r>
            <a:r>
              <a:rPr lang="nl-BE" dirty="0" err="1">
                <a:latin typeface="Times New Roman"/>
                <a:ea typeface="MS PGothic"/>
                <a:cs typeface="Times New Roman"/>
              </a:rPr>
              <a:t>ambassadors</a:t>
            </a:r>
            <a:r>
              <a:rPr lang="nl-BE" dirty="0">
                <a:latin typeface="Times New Roman"/>
                <a:ea typeface="MS PGothic"/>
                <a:cs typeface="Times New Roman"/>
              </a:rPr>
              <a:t>.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for</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ParkPad</a:t>
            </a:r>
            <a:r>
              <a:rPr lang="nl-BE" dirty="0">
                <a:latin typeface="Times New Roman"/>
                <a:ea typeface="MS PGothic"/>
                <a:cs typeface="Times New Roman"/>
              </a:rPr>
              <a:t> </a:t>
            </a:r>
            <a:r>
              <a:rPr lang="nl-BE" dirty="0" err="1">
                <a:latin typeface="Times New Roman"/>
                <a:ea typeface="MS PGothic"/>
                <a:cs typeface="Times New Roman"/>
              </a:rPr>
              <a:t>doors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a:t>
            </a:r>
            <a:r>
              <a:rPr lang="nl-BE" dirty="0">
                <a:latin typeface="Times New Roman"/>
                <a:ea typeface="MS PGothic"/>
                <a:cs typeface="Times New Roman"/>
              </a:rPr>
              <a:t> </a:t>
            </a:r>
            <a:r>
              <a:rPr lang="nl-BE" dirty="0" err="1">
                <a:latin typeface="Times New Roman"/>
                <a:ea typeface="MS PGothic"/>
                <a:cs typeface="Times New Roman"/>
              </a:rPr>
              <a:t>opened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all</a:t>
            </a:r>
            <a:r>
              <a:rPr lang="nl-BE" dirty="0">
                <a:latin typeface="Times New Roman"/>
                <a:ea typeface="MS PGothic"/>
                <a:cs typeface="Times New Roman"/>
              </a:rPr>
              <a:t> </a:t>
            </a:r>
            <a:r>
              <a:rPr lang="nl-BE" dirty="0" err="1">
                <a:latin typeface="Times New Roman"/>
                <a:ea typeface="MS PGothic"/>
                <a:cs typeface="Times New Roman"/>
              </a:rPr>
              <a:t>whom</a:t>
            </a:r>
            <a:r>
              <a:rPr lang="nl-BE" dirty="0">
                <a:latin typeface="Times New Roman"/>
                <a:ea typeface="MS PGothic"/>
                <a:cs typeface="Times New Roman"/>
              </a:rPr>
              <a:t> </a:t>
            </a:r>
            <a:r>
              <a:rPr lang="nl-BE" dirty="0" err="1">
                <a:latin typeface="Times New Roman"/>
                <a:ea typeface="MS PGothic"/>
                <a:cs typeface="Times New Roman"/>
              </a:rPr>
              <a:t>it</a:t>
            </a:r>
            <a:r>
              <a:rPr lang="nl-BE" dirty="0">
                <a:latin typeface="Times New Roman"/>
                <a:ea typeface="MS PGothic"/>
                <a:cs typeface="Times New Roman"/>
              </a:rPr>
              <a:t> </a:t>
            </a:r>
            <a:r>
              <a:rPr lang="nl-BE" dirty="0" err="1">
                <a:latin typeface="Times New Roman"/>
                <a:ea typeface="MS PGothic"/>
                <a:cs typeface="Times New Roman"/>
              </a:rPr>
              <a:t>may</a:t>
            </a:r>
            <a:r>
              <a:rPr lang="nl-BE" dirty="0">
                <a:latin typeface="Times New Roman"/>
                <a:ea typeface="MS PGothic"/>
                <a:cs typeface="Times New Roman"/>
              </a:rPr>
              <a:t> interest in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furuts</a:t>
            </a:r>
            <a:r>
              <a:rPr lang="nl-BE" dirty="0">
                <a:latin typeface="Times New Roman"/>
                <a:ea typeface="MS PGothic"/>
                <a:cs typeface="Times New Roman"/>
              </a:rPr>
              <a:t>. Little bit more patience right </a:t>
            </a:r>
            <a:r>
              <a:rPr lang="nl-BE" dirty="0" err="1">
                <a:latin typeface="Times New Roman"/>
                <a:ea typeface="MS PGothic"/>
                <a:cs typeface="Times New Roman"/>
              </a:rPr>
              <a:t>now</a:t>
            </a:r>
            <a:r>
              <a:rPr lang="nl-BE" dirty="0">
                <a:latin typeface="Times New Roman"/>
                <a:ea typeface="MS PGothic"/>
                <a:cs typeface="Times New Roman"/>
              </a:rPr>
              <a:t> </a:t>
            </a:r>
            <a:r>
              <a:rPr lang="nl-BE" dirty="0" err="1">
                <a:latin typeface="Times New Roman"/>
                <a:ea typeface="MS PGothic"/>
                <a:cs typeface="Times New Roman"/>
              </a:rPr>
              <a:t>since</a:t>
            </a:r>
            <a:r>
              <a:rPr lang="nl-BE" dirty="0">
                <a:latin typeface="Times New Roman"/>
                <a:ea typeface="MS PGothic"/>
                <a:cs typeface="Times New Roman"/>
              </a:rPr>
              <a:t> we are pilot </a:t>
            </a:r>
            <a:r>
              <a:rPr lang="nl-BE" dirty="0" err="1">
                <a:latin typeface="Times New Roman"/>
                <a:ea typeface="MS PGothic"/>
                <a:cs typeface="Times New Roman"/>
              </a:rPr>
              <a:t>testing</a:t>
            </a:r>
            <a:r>
              <a:rPr lang="nl-BE" dirty="0">
                <a:latin typeface="Times New Roman"/>
                <a:ea typeface="MS PGothic"/>
                <a:cs typeface="Times New Roman"/>
              </a:rPr>
              <a:t> these tool in </a:t>
            </a:r>
            <a:r>
              <a:rPr lang="nl-BE" dirty="0" err="1">
                <a:latin typeface="Times New Roman"/>
                <a:ea typeface="MS PGothic"/>
                <a:cs typeface="Times New Roman"/>
              </a:rPr>
              <a:t>our</a:t>
            </a:r>
            <a:r>
              <a:rPr lang="nl-BE" dirty="0">
                <a:latin typeface="Times New Roman"/>
                <a:ea typeface="MS PGothic"/>
                <a:cs typeface="Times New Roman"/>
              </a:rPr>
              <a:t> partner </a:t>
            </a:r>
            <a:r>
              <a:rPr lang="nl-BE" dirty="0" err="1">
                <a:latin typeface="Times New Roman"/>
                <a:ea typeface="MS PGothic"/>
                <a:cs typeface="Times New Roman"/>
              </a:rPr>
              <a:t>cities</a:t>
            </a:r>
            <a:r>
              <a:rPr lang="nl-BE" dirty="0">
                <a:latin typeface="Times New Roman"/>
                <a:ea typeface="MS PGothic"/>
                <a:cs typeface="Times New Roman"/>
              </a:rPr>
              <a:t> </a:t>
            </a:r>
            <a:endParaRPr lang="nl-BE" dirty="0">
              <a:cs typeface="Times New Roman"/>
            </a:endParaRPr>
          </a:p>
          <a:p>
            <a:r>
              <a:rPr lang="nl-BE" dirty="0">
                <a:latin typeface="Times New Roman"/>
                <a:ea typeface="MS PGothic"/>
                <a:cs typeface="Times New Roman"/>
              </a:rPr>
              <a:t>6 </a:t>
            </a:r>
            <a:r>
              <a:rPr lang="nl-BE" dirty="0" err="1">
                <a:latin typeface="Times New Roman"/>
                <a:ea typeface="MS PGothic"/>
                <a:cs typeface="Times New Roman"/>
              </a:rPr>
              <a:t>Kill</a:t>
            </a:r>
            <a:r>
              <a:rPr lang="nl-BE" dirty="0">
                <a:latin typeface="Times New Roman"/>
                <a:ea typeface="MS PGothic"/>
                <a:cs typeface="Times New Roman"/>
              </a:rPr>
              <a:t> </a:t>
            </a:r>
            <a:r>
              <a:rPr lang="nl-BE" dirty="0" err="1">
                <a:latin typeface="Times New Roman"/>
                <a:ea typeface="MS PGothic"/>
                <a:cs typeface="Times New Roman"/>
              </a:rPr>
              <a:t>two</a:t>
            </a:r>
            <a:r>
              <a:rPr lang="nl-BE" dirty="0">
                <a:latin typeface="Times New Roman"/>
                <a:ea typeface="MS PGothic"/>
                <a:cs typeface="Times New Roman"/>
              </a:rPr>
              <a:t> </a:t>
            </a:r>
            <a:r>
              <a:rPr lang="nl-BE" dirty="0" err="1">
                <a:latin typeface="Times New Roman"/>
                <a:ea typeface="MS PGothic"/>
                <a:cs typeface="Times New Roman"/>
              </a:rPr>
              <a:t>bird</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one</a:t>
            </a:r>
            <a:r>
              <a:rPr lang="nl-BE" dirty="0">
                <a:latin typeface="Times New Roman"/>
                <a:ea typeface="MS PGothic"/>
                <a:cs typeface="Times New Roman"/>
              </a:rPr>
              <a:t> </a:t>
            </a:r>
            <a:r>
              <a:rPr lang="nl-BE" dirty="0" err="1">
                <a:latin typeface="Times New Roman"/>
                <a:ea typeface="MS PGothic"/>
                <a:cs typeface="Times New Roman"/>
              </a:rPr>
              <a:t>stone</a:t>
            </a:r>
            <a:r>
              <a:rPr lang="nl-BE" dirty="0">
                <a:latin typeface="Times New Roman"/>
                <a:ea typeface="MS PGothic"/>
                <a:cs typeface="Times New Roman"/>
              </a:rPr>
              <a:t>. </a:t>
            </a:r>
            <a:r>
              <a:rPr lang="nl-BE" dirty="0" err="1">
                <a:latin typeface="Times New Roman"/>
                <a:ea typeface="MS PGothic"/>
                <a:cs typeface="Times New Roman"/>
              </a:rPr>
              <a:t>Mostly</a:t>
            </a:r>
            <a:r>
              <a:rPr lang="nl-BE" dirty="0">
                <a:latin typeface="Times New Roman"/>
                <a:ea typeface="MS PGothic"/>
                <a:cs typeface="Times New Roman"/>
              </a:rPr>
              <a:t> </a:t>
            </a:r>
            <a:r>
              <a:rPr lang="nl-BE" dirty="0" err="1">
                <a:latin typeface="Times New Roman"/>
                <a:ea typeface="MS PGothic"/>
                <a:cs typeface="Times New Roman"/>
              </a:rPr>
              <a:t>enhancing</a:t>
            </a:r>
            <a:r>
              <a:rPr lang="nl-BE" dirty="0">
                <a:latin typeface="Times New Roman"/>
                <a:ea typeface="MS PGothic"/>
                <a:cs typeface="Times New Roman"/>
              </a:rPr>
              <a:t> </a:t>
            </a:r>
            <a:r>
              <a:rPr lang="nl-BE" dirty="0" err="1">
                <a:latin typeface="Times New Roman"/>
                <a:ea typeface="MS PGothic"/>
                <a:cs typeface="Times New Roman"/>
              </a:rPr>
              <a:t>behaviroral</a:t>
            </a:r>
            <a:r>
              <a:rPr lang="nl-BE" dirty="0">
                <a:latin typeface="Times New Roman"/>
                <a:ea typeface="MS PGothic"/>
                <a:cs typeface="Times New Roman"/>
              </a:rPr>
              <a:t> change or </a:t>
            </a:r>
            <a:r>
              <a:rPr lang="nl-BE" dirty="0" err="1">
                <a:latin typeface="Times New Roman"/>
                <a:ea typeface="MS PGothic"/>
                <a:cs typeface="Times New Roman"/>
              </a:rPr>
              <a:t>modal</a:t>
            </a:r>
            <a:r>
              <a:rPr lang="nl-BE" dirty="0">
                <a:latin typeface="Times New Roman"/>
                <a:ea typeface="MS PGothic"/>
                <a:cs typeface="Times New Roman"/>
              </a:rPr>
              <a:t> shift are </a:t>
            </a:r>
            <a:r>
              <a:rPr lang="nl-BE" dirty="0" err="1">
                <a:latin typeface="Times New Roman"/>
                <a:ea typeface="MS PGothic"/>
                <a:cs typeface="Times New Roman"/>
              </a:rPr>
              <a:t>costly</a:t>
            </a:r>
            <a:r>
              <a:rPr lang="nl-BE" dirty="0">
                <a:latin typeface="Times New Roman"/>
                <a:ea typeface="MS PGothic"/>
                <a:cs typeface="Times New Roman"/>
              </a:rPr>
              <a:t> procedures .</a:t>
            </a:r>
          </a:p>
          <a:p>
            <a:endParaRPr lang="nl-BE"/>
          </a:p>
          <a:p>
            <a:endParaRPr lang="nl-BE"/>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4</a:t>
            </a:fld>
            <a:endParaRPr lang="de-DE"/>
          </a:p>
        </p:txBody>
      </p:sp>
    </p:spTree>
    <p:extLst>
      <p:ext uri="{BB962C8B-B14F-4D97-AF65-F5344CB8AC3E}">
        <p14:creationId xmlns:p14="http://schemas.microsoft.com/office/powerpoint/2010/main" val="33272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 Currently minimum parking norm are the, quite arbitrary determined by law</a:t>
            </a:r>
          </a:p>
          <a:p>
            <a:r>
              <a:rPr lang="nl-BE"/>
              <a:t>2 Scancars, digtal tickets, example of Trondheim parking ambassadors.</a:t>
            </a:r>
          </a:p>
          <a:p>
            <a:r>
              <a:rPr lang="nl-BE"/>
              <a:t>3 Less cheating, intelligent pricing, better enforcement</a:t>
            </a:r>
          </a:p>
          <a:p>
            <a:r>
              <a:rPr lang="nl-BE"/>
              <a:t>4 Rotterdam, Sofia and a lot of other cities are doing </a:t>
            </a:r>
          </a:p>
          <a:p>
            <a:r>
              <a:rPr lang="nl-BE"/>
              <a:t>5 Amsterdam, Krakow and Ghent are leading the way. </a:t>
            </a:r>
          </a:p>
          <a:p>
            <a:r>
              <a:rPr lang="nl-BE"/>
              <a:t>6 </a:t>
            </a:r>
          </a:p>
          <a:p>
            <a:r>
              <a:rPr lang="nl-BE"/>
              <a:t>7 This can be linked with parking standards, </a:t>
            </a:r>
          </a:p>
          <a:p>
            <a:r>
              <a:rPr lang="nl-BE"/>
              <a:t>8 Communicating, engaging, enhancing behavioural change in parking are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5</a:t>
            </a:fld>
            <a:endParaRPr lang="de-DE"/>
          </a:p>
        </p:txBody>
      </p:sp>
    </p:spTree>
    <p:extLst>
      <p:ext uri="{BB962C8B-B14F-4D97-AF65-F5344CB8AC3E}">
        <p14:creationId xmlns:p14="http://schemas.microsoft.com/office/powerpoint/2010/main" val="95349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Another</a:t>
            </a:r>
            <a:r>
              <a:rPr lang="nl-NL" dirty="0"/>
              <a:t> way of </a:t>
            </a:r>
            <a:r>
              <a:rPr lang="nl-NL" dirty="0" err="1"/>
              <a:t>mapping</a:t>
            </a:r>
            <a:r>
              <a:rPr lang="nl-NL" dirty="0"/>
              <a:t> was </a:t>
            </a:r>
            <a:r>
              <a:rPr lang="nl-NL" dirty="0" err="1"/>
              <a:t>done</a:t>
            </a:r>
            <a:r>
              <a:rPr lang="nl-NL" dirty="0"/>
              <a:t> </a:t>
            </a:r>
            <a:r>
              <a:rPr lang="nl-NL" dirty="0" err="1"/>
              <a:t>by</a:t>
            </a:r>
            <a:r>
              <a:rPr lang="nl-NL" dirty="0"/>
              <a:t> CROW (Nl) in </a:t>
            </a:r>
            <a:r>
              <a:rPr lang="nl-NL" dirty="0" err="1"/>
              <a:t>their</a:t>
            </a:r>
            <a:r>
              <a:rPr lang="nl-NL" dirty="0"/>
              <a:t> </a:t>
            </a:r>
            <a:r>
              <a:rPr lang="nl-NL" dirty="0" err="1"/>
              <a:t>study</a:t>
            </a:r>
            <a:r>
              <a:rPr lang="nl-NL" dirty="0"/>
              <a:t> </a:t>
            </a:r>
            <a:r>
              <a:rPr lang="nl-NL" dirty="0" err="1"/>
              <a:t>about</a:t>
            </a:r>
            <a:r>
              <a:rPr lang="nl-NL" dirty="0"/>
              <a:t> Parking </a:t>
            </a:r>
            <a:r>
              <a:rPr lang="nl-NL" dirty="0" err="1"/>
              <a:t>and</a:t>
            </a:r>
            <a:r>
              <a:rPr lang="nl-NL" dirty="0"/>
              <a:t> </a:t>
            </a:r>
            <a:r>
              <a:rPr lang="nl-NL" dirty="0" err="1"/>
              <a:t>Behaviour</a:t>
            </a:r>
            <a:r>
              <a:rPr lang="nl-NL" dirty="0"/>
              <a:t> ;  Parking is </a:t>
            </a:r>
            <a:r>
              <a:rPr lang="nl-NL" dirty="0" err="1"/>
              <a:t>driven</a:t>
            </a:r>
            <a:r>
              <a:rPr lang="nl-NL" dirty="0"/>
              <a:t> </a:t>
            </a:r>
            <a:r>
              <a:rPr lang="nl-NL" dirty="0" err="1"/>
              <a:t>by</a:t>
            </a:r>
            <a:r>
              <a:rPr lang="nl-NL" dirty="0"/>
              <a:t> </a:t>
            </a:r>
            <a:r>
              <a:rPr lang="nl-NL" dirty="0" err="1"/>
              <a:t>behaviour</a:t>
            </a:r>
            <a:r>
              <a:rPr lang="nl-NL" dirty="0"/>
              <a:t>, </a:t>
            </a:r>
            <a:r>
              <a:rPr lang="nl-NL" dirty="0" err="1"/>
              <a:t>so</a:t>
            </a:r>
            <a:r>
              <a:rPr lang="nl-NL" dirty="0"/>
              <a:t> </a:t>
            </a:r>
            <a:r>
              <a:rPr lang="nl-NL" dirty="0" err="1"/>
              <a:t>you</a:t>
            </a:r>
            <a:r>
              <a:rPr lang="nl-NL" dirty="0"/>
              <a:t> </a:t>
            </a:r>
            <a:r>
              <a:rPr lang="nl-NL" dirty="0" err="1"/>
              <a:t>better</a:t>
            </a:r>
            <a:r>
              <a:rPr lang="nl-NL" dirty="0"/>
              <a:t> </a:t>
            </a:r>
            <a:r>
              <a:rPr lang="nl-NL" dirty="0" err="1"/>
              <a:t>increase</a:t>
            </a:r>
            <a:r>
              <a:rPr lang="nl-NL" dirty="0"/>
              <a:t> </a:t>
            </a:r>
            <a:r>
              <a:rPr lang="nl-NL" dirty="0" err="1"/>
              <a:t>your</a:t>
            </a:r>
            <a:r>
              <a:rPr lang="nl-NL" dirty="0"/>
              <a:t> </a:t>
            </a:r>
            <a:r>
              <a:rPr lang="nl-NL" dirty="0" err="1"/>
              <a:t>knowledge</a:t>
            </a:r>
            <a:r>
              <a:rPr lang="nl-NL" dirty="0"/>
              <a:t> on </a:t>
            </a:r>
            <a:r>
              <a:rPr lang="nl-NL" dirty="0" err="1"/>
              <a:t>what</a:t>
            </a:r>
            <a:r>
              <a:rPr lang="nl-NL" dirty="0"/>
              <a:t> </a:t>
            </a:r>
            <a:r>
              <a:rPr lang="nl-NL" dirty="0" err="1"/>
              <a:t>possible</a:t>
            </a:r>
            <a:r>
              <a:rPr lang="nl-NL" dirty="0"/>
              <a:t> – hard </a:t>
            </a:r>
            <a:r>
              <a:rPr lang="nl-NL" dirty="0" err="1"/>
              <a:t>and</a:t>
            </a:r>
            <a:r>
              <a:rPr lang="nl-NL" dirty="0"/>
              <a:t> soft – </a:t>
            </a:r>
            <a:r>
              <a:rPr lang="nl-NL" dirty="0" err="1"/>
              <a:t>measures</a:t>
            </a:r>
            <a:r>
              <a:rPr lang="nl-NL" dirty="0"/>
              <a:t> </a:t>
            </a:r>
            <a:r>
              <a:rPr lang="nl-NL" dirty="0" err="1"/>
              <a:t>influence</a:t>
            </a:r>
            <a:r>
              <a:rPr lang="nl-NL" dirty="0"/>
              <a:t> </a:t>
            </a:r>
            <a:r>
              <a:rPr lang="nl-NL" dirty="0" err="1"/>
              <a:t>our</a:t>
            </a:r>
            <a:r>
              <a:rPr lang="nl-NL" dirty="0"/>
              <a:t> parking </a:t>
            </a:r>
            <a:r>
              <a:rPr lang="nl-NL" dirty="0" err="1"/>
              <a:t>and</a:t>
            </a:r>
            <a:r>
              <a:rPr lang="nl-NL" dirty="0"/>
              <a:t> </a:t>
            </a:r>
            <a:r>
              <a:rPr lang="nl-NL" dirty="0" err="1"/>
              <a:t>mobility</a:t>
            </a:r>
            <a:r>
              <a:rPr lang="nl-NL" dirty="0"/>
              <a:t> </a:t>
            </a:r>
            <a:r>
              <a:rPr lang="nl-NL" dirty="0" err="1"/>
              <a:t>behaviour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6</a:t>
            </a:fld>
            <a:endParaRPr lang="de-DE"/>
          </a:p>
        </p:txBody>
      </p:sp>
    </p:spTree>
    <p:extLst>
      <p:ext uri="{BB962C8B-B14F-4D97-AF65-F5344CB8AC3E}">
        <p14:creationId xmlns:p14="http://schemas.microsoft.com/office/powerpoint/2010/main" val="405727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Accompanying</a:t>
            </a:r>
            <a:r>
              <a:rPr lang="nl-NL" dirty="0"/>
              <a:t> </a:t>
            </a:r>
            <a:r>
              <a:rPr lang="nl-NL" dirty="0" err="1"/>
              <a:t>measures</a:t>
            </a:r>
            <a:r>
              <a:rPr lang="nl-NL" dirty="0"/>
              <a:t> is </a:t>
            </a:r>
            <a:r>
              <a:rPr lang="nl-NL" dirty="0" err="1"/>
              <a:t>about</a:t>
            </a:r>
            <a:r>
              <a:rPr lang="nl-NL" dirty="0"/>
              <a:t> a </a:t>
            </a:r>
            <a:r>
              <a:rPr lang="nl-NL" dirty="0" err="1"/>
              <a:t>wide</a:t>
            </a:r>
            <a:r>
              <a:rPr lang="nl-NL" dirty="0"/>
              <a:t> area of (non-</a:t>
            </a:r>
            <a:r>
              <a:rPr lang="nl-NL" dirty="0" err="1"/>
              <a:t>infrastuctural</a:t>
            </a:r>
            <a:r>
              <a:rPr lang="nl-NL" dirty="0"/>
              <a:t>, non </a:t>
            </a:r>
            <a:r>
              <a:rPr lang="nl-NL" dirty="0" err="1"/>
              <a:t>legilative</a:t>
            </a:r>
            <a:r>
              <a:rPr lang="nl-NL" dirty="0"/>
              <a:t> or </a:t>
            </a:r>
            <a:r>
              <a:rPr lang="nl-NL" dirty="0" err="1"/>
              <a:t>regulatory</a:t>
            </a:r>
            <a:r>
              <a:rPr lang="nl-NL" dirty="0"/>
              <a:t>) </a:t>
            </a:r>
            <a:r>
              <a:rPr lang="nl-NL" dirty="0" err="1"/>
              <a:t>measures</a:t>
            </a:r>
            <a:r>
              <a:rPr lang="nl-NL" dirty="0"/>
              <a:t>.   </a:t>
            </a:r>
          </a:p>
          <a:p>
            <a:r>
              <a:rPr lang="nl-NL" dirty="0"/>
              <a:t>Leuven</a:t>
            </a:r>
            <a:r>
              <a:rPr lang="nl-NL" baseline="0" dirty="0"/>
              <a:t> shop </a:t>
            </a:r>
            <a:r>
              <a:rPr lang="nl-NL" baseline="0" dirty="0" err="1"/>
              <a:t>and</a:t>
            </a:r>
            <a:r>
              <a:rPr lang="nl-NL" baseline="0" dirty="0"/>
              <a:t> go information ,  </a:t>
            </a:r>
            <a:r>
              <a:rPr lang="nl-NL" baseline="0" dirty="0" err="1"/>
              <a:t>Wintercycling</a:t>
            </a:r>
            <a:r>
              <a:rPr lang="nl-NL" baseline="0" dirty="0"/>
              <a:t> </a:t>
            </a:r>
            <a:r>
              <a:rPr lang="nl-NL" baseline="0" dirty="0" err="1"/>
              <a:t>campaign</a:t>
            </a:r>
            <a:r>
              <a:rPr lang="nl-NL" baseline="0" dirty="0"/>
              <a:t>,  </a:t>
            </a:r>
            <a:r>
              <a:rPr lang="nl-NL" baseline="0" dirty="0" err="1"/>
              <a:t>Neighbourhood</a:t>
            </a:r>
            <a:r>
              <a:rPr lang="nl-NL" baseline="0" dirty="0"/>
              <a:t> </a:t>
            </a:r>
            <a:r>
              <a:rPr lang="nl-NL" baseline="0" dirty="0" err="1"/>
              <a:t>bicycle</a:t>
            </a:r>
            <a:r>
              <a:rPr lang="nl-NL" baseline="0" dirty="0"/>
              <a:t> </a:t>
            </a:r>
            <a:r>
              <a:rPr lang="nl-NL" baseline="0" dirty="0" err="1"/>
              <a:t>guidance</a:t>
            </a:r>
            <a:r>
              <a:rPr lang="nl-NL" baseline="0" dirty="0"/>
              <a:t>,  Information </a:t>
            </a:r>
            <a:r>
              <a:rPr lang="nl-NL" baseline="0" dirty="0" err="1"/>
              <a:t>campaign</a:t>
            </a:r>
            <a:r>
              <a:rPr lang="nl-NL" baseline="0" dirty="0"/>
              <a:t> A’dam parking app </a:t>
            </a:r>
            <a:r>
              <a:rPr lang="nl-NL" baseline="0" dirty="0" err="1"/>
              <a:t>JustPARK</a:t>
            </a:r>
            <a:endParaRPr lang="en-US"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8</a:t>
            </a:fld>
            <a:endParaRPr lang="de-DE"/>
          </a:p>
        </p:txBody>
      </p:sp>
    </p:spTree>
    <p:extLst>
      <p:ext uri="{BB962C8B-B14F-4D97-AF65-F5344CB8AC3E}">
        <p14:creationId xmlns:p14="http://schemas.microsoft.com/office/powerpoint/2010/main" val="25286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Left</a:t>
            </a:r>
            <a:r>
              <a:rPr lang="nl-NL" dirty="0"/>
              <a:t> column:  </a:t>
            </a:r>
            <a:r>
              <a:rPr lang="nl-NL" dirty="0" err="1"/>
              <a:t>cathegories</a:t>
            </a:r>
            <a:r>
              <a:rPr lang="nl-NL" dirty="0"/>
              <a:t> of </a:t>
            </a:r>
            <a:r>
              <a:rPr lang="nl-NL" dirty="0" err="1"/>
              <a:t>accompanying</a:t>
            </a:r>
            <a:r>
              <a:rPr lang="nl-NL" dirty="0"/>
              <a:t> </a:t>
            </a:r>
            <a:r>
              <a:rPr lang="nl-NL" dirty="0" err="1"/>
              <a:t>measures</a:t>
            </a:r>
            <a:r>
              <a:rPr lang="nl-NL" dirty="0"/>
              <a:t>,  </a:t>
            </a:r>
            <a:r>
              <a:rPr lang="nl-NL" dirty="0" err="1"/>
              <a:t>bold</a:t>
            </a:r>
            <a:r>
              <a:rPr lang="nl-NL" dirty="0"/>
              <a:t> are </a:t>
            </a:r>
            <a:r>
              <a:rPr lang="nl-NL" dirty="0" err="1"/>
              <a:t>the</a:t>
            </a:r>
            <a:r>
              <a:rPr lang="nl-NL" dirty="0"/>
              <a:t> most important </a:t>
            </a:r>
            <a:r>
              <a:rPr lang="nl-NL" dirty="0" err="1"/>
              <a:t>groups</a:t>
            </a:r>
            <a:r>
              <a:rPr lang="nl-NL" dirty="0"/>
              <a:t>, </a:t>
            </a:r>
            <a:r>
              <a:rPr lang="nl-NL" dirty="0" err="1"/>
              <a:t>will</a:t>
            </a:r>
            <a:r>
              <a:rPr lang="nl-NL" dirty="0"/>
              <a:t> </a:t>
            </a:r>
            <a:r>
              <a:rPr lang="nl-NL" dirty="0" err="1"/>
              <a:t>be</a:t>
            </a:r>
            <a:r>
              <a:rPr lang="nl-NL" dirty="0"/>
              <a:t> examplified later in </a:t>
            </a:r>
            <a:r>
              <a:rPr lang="nl-NL" dirty="0" err="1"/>
              <a:t>this</a:t>
            </a:r>
            <a:r>
              <a:rPr lang="nl-NL" dirty="0"/>
              <a:t> </a:t>
            </a:r>
            <a:r>
              <a:rPr lang="nl-NL" dirty="0" err="1"/>
              <a:t>presention</a:t>
            </a:r>
            <a:r>
              <a:rPr lang="nl-NL" dirty="0"/>
              <a:t>. </a:t>
            </a:r>
          </a:p>
          <a:p>
            <a:r>
              <a:rPr lang="nl-NL" dirty="0"/>
              <a:t>Right column:  </a:t>
            </a:r>
            <a:r>
              <a:rPr lang="nl-NL" dirty="0" err="1"/>
              <a:t>which</a:t>
            </a:r>
            <a:r>
              <a:rPr lang="nl-NL" dirty="0"/>
              <a:t> </a:t>
            </a:r>
            <a:r>
              <a:rPr lang="nl-NL" dirty="0" err="1"/>
              <a:t>working</a:t>
            </a:r>
            <a:r>
              <a:rPr lang="nl-NL" dirty="0"/>
              <a:t> </a:t>
            </a:r>
            <a:r>
              <a:rPr lang="nl-NL" dirty="0" err="1"/>
              <a:t>conditions</a:t>
            </a:r>
            <a:r>
              <a:rPr lang="nl-NL" dirty="0"/>
              <a:t> &amp; </a:t>
            </a:r>
            <a:r>
              <a:rPr lang="nl-NL" dirty="0" err="1"/>
              <a:t>priniciples</a:t>
            </a:r>
            <a:r>
              <a:rPr lang="nl-NL" dirty="0"/>
              <a:t> </a:t>
            </a:r>
            <a:r>
              <a:rPr lang="nl-NL" dirty="0" err="1"/>
              <a:t>should</a:t>
            </a:r>
            <a:r>
              <a:rPr lang="nl-NL" dirty="0"/>
              <a:t> </a:t>
            </a:r>
            <a:r>
              <a:rPr lang="nl-NL" dirty="0" err="1"/>
              <a:t>be</a:t>
            </a:r>
            <a:r>
              <a:rPr lang="nl-NL" dirty="0"/>
              <a:t> </a:t>
            </a:r>
            <a:r>
              <a:rPr lang="nl-NL" dirty="0" err="1"/>
              <a:t>considered</a:t>
            </a:r>
            <a:r>
              <a:rPr lang="nl-NL" dirty="0"/>
              <a:t> :  </a:t>
            </a:r>
            <a:r>
              <a:rPr lang="nl-NL" dirty="0" err="1"/>
              <a:t>it’s</a:t>
            </a:r>
            <a:r>
              <a:rPr lang="nl-NL" dirty="0"/>
              <a:t> </a:t>
            </a:r>
            <a:r>
              <a:rPr lang="nl-NL" dirty="0" err="1"/>
              <a:t>much</a:t>
            </a:r>
            <a:r>
              <a:rPr lang="nl-NL" dirty="0"/>
              <a:t> </a:t>
            </a:r>
            <a:r>
              <a:rPr lang="nl-NL" dirty="0" err="1"/>
              <a:t>about</a:t>
            </a:r>
            <a:r>
              <a:rPr lang="nl-NL" dirty="0"/>
              <a:t> </a:t>
            </a:r>
            <a:r>
              <a:rPr lang="nl-NL" dirty="0" err="1"/>
              <a:t>people</a:t>
            </a:r>
            <a:r>
              <a:rPr lang="nl-NL" dirty="0"/>
              <a:t> </a:t>
            </a:r>
            <a:r>
              <a:rPr lang="nl-NL" dirty="0" err="1"/>
              <a:t>and</a:t>
            </a:r>
            <a:r>
              <a:rPr lang="nl-NL" dirty="0"/>
              <a:t> </a:t>
            </a:r>
            <a:r>
              <a:rPr lang="nl-NL" dirty="0" err="1"/>
              <a:t>their</a:t>
            </a:r>
            <a:r>
              <a:rPr lang="nl-NL" dirty="0"/>
              <a:t> </a:t>
            </a:r>
            <a:r>
              <a:rPr lang="nl-NL" dirty="0" err="1"/>
              <a:t>behaviour</a:t>
            </a:r>
            <a:r>
              <a:rPr lang="nl-NL" dirty="0"/>
              <a:t>!   </a:t>
            </a:r>
            <a:r>
              <a:rPr lang="nl-NL" dirty="0" err="1"/>
              <a:t>So</a:t>
            </a:r>
            <a:r>
              <a:rPr lang="nl-NL" dirty="0"/>
              <a:t> we </a:t>
            </a:r>
            <a:r>
              <a:rPr lang="nl-NL" dirty="0" err="1"/>
              <a:t>need</a:t>
            </a:r>
            <a:r>
              <a:rPr lang="nl-NL" dirty="0"/>
              <a:t> </a:t>
            </a:r>
            <a:r>
              <a:rPr lang="nl-NL" dirty="0" err="1"/>
              <a:t>to</a:t>
            </a:r>
            <a:r>
              <a:rPr lang="nl-NL" dirty="0"/>
              <a:t> segment, </a:t>
            </a:r>
            <a:r>
              <a:rPr lang="nl-NL" dirty="0" err="1"/>
              <a:t>address</a:t>
            </a:r>
            <a:r>
              <a:rPr lang="nl-NL" dirty="0"/>
              <a:t> </a:t>
            </a:r>
            <a:r>
              <a:rPr lang="nl-NL" dirty="0" err="1"/>
              <a:t>to</a:t>
            </a:r>
            <a:r>
              <a:rPr lang="nl-NL" dirty="0"/>
              <a:t> target </a:t>
            </a:r>
            <a:r>
              <a:rPr lang="nl-NL" dirty="0" err="1"/>
              <a:t>groups</a:t>
            </a:r>
            <a:r>
              <a:rPr lang="nl-NL" dirty="0"/>
              <a:t> </a:t>
            </a:r>
            <a:r>
              <a:rPr lang="nl-NL" dirty="0" err="1"/>
              <a:t>and</a:t>
            </a:r>
            <a:r>
              <a:rPr lang="nl-NL" dirty="0"/>
              <a:t> </a:t>
            </a:r>
            <a:r>
              <a:rPr lang="nl-NL" dirty="0" err="1"/>
              <a:t>specify</a:t>
            </a:r>
            <a:r>
              <a:rPr lang="nl-NL" dirty="0"/>
              <a:t> </a:t>
            </a:r>
            <a:r>
              <a:rPr lang="nl-NL" dirty="0" err="1"/>
              <a:t>our</a:t>
            </a:r>
            <a:r>
              <a:rPr lang="nl-NL" dirty="0"/>
              <a:t> services </a:t>
            </a:r>
            <a:r>
              <a:rPr lang="nl-NL" dirty="0" err="1"/>
              <a:t>and</a:t>
            </a:r>
            <a:r>
              <a:rPr lang="nl-NL" dirty="0"/>
              <a:t> offer </a:t>
            </a:r>
            <a:r>
              <a:rPr lang="nl-NL" dirty="0" err="1"/>
              <a:t>to</a:t>
            </a:r>
            <a:r>
              <a:rPr lang="nl-NL" dirty="0"/>
              <a:t> </a:t>
            </a:r>
            <a:r>
              <a:rPr lang="nl-NL" dirty="0" err="1"/>
              <a:t>their</a:t>
            </a:r>
            <a:r>
              <a:rPr lang="nl-NL" dirty="0"/>
              <a:t> </a:t>
            </a:r>
            <a:r>
              <a:rPr lang="nl-NL" dirty="0" err="1"/>
              <a:t>interests</a:t>
            </a:r>
            <a:r>
              <a:rPr lang="nl-NL" dirty="0"/>
              <a:t>  (</a:t>
            </a:r>
            <a:r>
              <a:rPr lang="nl-NL" dirty="0" err="1"/>
              <a:t>see</a:t>
            </a:r>
            <a:r>
              <a:rPr lang="nl-NL" dirty="0"/>
              <a:t> slide 39 in </a:t>
            </a:r>
            <a:r>
              <a:rPr lang="nl-NL" dirty="0" err="1"/>
              <a:t>practise</a:t>
            </a:r>
            <a:r>
              <a:rPr lang="nl-NL" dirty="0"/>
              <a:t>:  </a:t>
            </a:r>
            <a:r>
              <a:rPr lang="nl-NL" dirty="0" err="1"/>
              <a:t>from</a:t>
            </a:r>
            <a:r>
              <a:rPr lang="nl-NL" dirty="0"/>
              <a:t> </a:t>
            </a:r>
            <a:r>
              <a:rPr lang="nl-NL" dirty="0" err="1"/>
              <a:t>frustration</a:t>
            </a:r>
            <a:r>
              <a:rPr lang="nl-NL" dirty="0"/>
              <a:t> </a:t>
            </a:r>
            <a:r>
              <a:rPr lang="nl-NL" dirty="0" err="1"/>
              <a:t>to</a:t>
            </a:r>
            <a:r>
              <a:rPr lang="nl-NL" dirty="0"/>
              <a:t> </a:t>
            </a:r>
            <a:r>
              <a:rPr lang="nl-NL" dirty="0" err="1"/>
              <a:t>offering</a:t>
            </a:r>
            <a:r>
              <a:rPr lang="nl-NL" dirty="0"/>
              <a:t> </a:t>
            </a:r>
            <a:r>
              <a:rPr lang="nl-NL" dirty="0" err="1"/>
              <a:t>alternatives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11</a:t>
            </a:fld>
            <a:endParaRPr lang="de-DE"/>
          </a:p>
        </p:txBody>
      </p:sp>
    </p:spTree>
    <p:extLst>
      <p:ext uri="{BB962C8B-B14F-4D97-AF65-F5344CB8AC3E}">
        <p14:creationId xmlns:p14="http://schemas.microsoft.com/office/powerpoint/2010/main" val="266998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Parking management IMPORTANT STEPS in SUM-Planning and Implementation </a:t>
            </a:r>
            <a:endParaRPr lang="en-US" dirty="0">
              <a:latin typeface="Calibri"/>
              <a:cs typeface="Calibri"/>
            </a:endParaRPr>
          </a:p>
          <a:p>
            <a:r>
              <a:rPr lang="en-US" dirty="0">
                <a:latin typeface="Calibri"/>
                <a:ea typeface="MS PGothic"/>
                <a:cs typeface="Calibri"/>
              </a:rPr>
              <a:t>= strategy aligned to SUMP vision, objectives, targets </a:t>
            </a:r>
          </a:p>
          <a:p>
            <a:r>
              <a:rPr lang="en-US" dirty="0">
                <a:latin typeface="Calibri"/>
                <a:ea typeface="MS PGothic"/>
                <a:cs typeface="Calibri"/>
              </a:rPr>
              <a:t>= linked with other planning processes ;  spatial planning, economic development, social inclusion...</a:t>
            </a:r>
          </a:p>
          <a:p>
            <a:r>
              <a:rPr lang="en-US" dirty="0">
                <a:latin typeface="Calibri"/>
                <a:ea typeface="MS PGothic"/>
                <a:cs typeface="Calibri"/>
              </a:rPr>
              <a:t>= </a:t>
            </a:r>
            <a:r>
              <a:rPr lang="en-US" dirty="0" err="1">
                <a:latin typeface="Calibri"/>
                <a:ea typeface="MS PGothic"/>
                <a:cs typeface="Calibri"/>
              </a:rPr>
              <a:t>analyse</a:t>
            </a:r>
            <a:r>
              <a:rPr lang="en-US" dirty="0">
                <a:latin typeface="Calibri"/>
                <a:ea typeface="MS PGothic"/>
                <a:cs typeface="Calibri"/>
              </a:rPr>
              <a:t>, gather data, </a:t>
            </a:r>
            <a:r>
              <a:rPr lang="en-US" dirty="0" err="1">
                <a:latin typeface="Calibri"/>
                <a:ea typeface="MS PGothic"/>
                <a:cs typeface="Calibri"/>
              </a:rPr>
              <a:t>interlinckage</a:t>
            </a:r>
            <a:r>
              <a:rPr lang="en-US" dirty="0">
                <a:latin typeface="Calibri"/>
                <a:ea typeface="MS PGothic"/>
                <a:cs typeface="Calibri"/>
              </a:rPr>
              <a:t> of mobility data</a:t>
            </a:r>
          </a:p>
          <a:p>
            <a:r>
              <a:rPr lang="en-US" dirty="0">
                <a:latin typeface="Calibri"/>
                <a:ea typeface="MS PGothic"/>
                <a:cs typeface="Calibri"/>
              </a:rPr>
              <a:t>= how ambitious are scenario's and targets ;  e.g. Brussels:  remove 25000 on-street parking places (limit car access to city,…) </a:t>
            </a:r>
            <a:endParaRPr lang="en-US" dirty="0">
              <a:latin typeface="Calibri"/>
              <a:cs typeface="Calibri"/>
            </a:endParaRPr>
          </a:p>
          <a:p>
            <a:r>
              <a:rPr lang="en-US" dirty="0">
                <a:latin typeface="Calibri"/>
                <a:ea typeface="MS PGothic"/>
                <a:cs typeface="Calibri"/>
              </a:rPr>
              <a:t>= measure selection : hard and soft, infrastructure, regulation, enforcement, </a:t>
            </a:r>
            <a:r>
              <a:rPr lang="en-US" b="1" dirty="0">
                <a:latin typeface="Calibri"/>
                <a:ea typeface="MS PGothic"/>
                <a:cs typeface="Calibri"/>
              </a:rPr>
              <a:t>accompanying... </a:t>
            </a:r>
            <a:endParaRPr lang="en-US" dirty="0">
              <a:latin typeface="Calibri"/>
              <a:ea typeface="MS PGothic"/>
              <a:cs typeface="Calibri"/>
            </a:endParaRPr>
          </a:p>
          <a:p>
            <a:r>
              <a:rPr lang="en-US" dirty="0">
                <a:latin typeface="Calibri"/>
                <a:ea typeface="MS PGothic"/>
                <a:cs typeface="Calibri"/>
              </a:rPr>
              <a:t>= incremental implementation</a:t>
            </a:r>
          </a:p>
          <a:p>
            <a:r>
              <a:rPr lang="en-US" dirty="0">
                <a:latin typeface="Calibri"/>
                <a:ea typeface="MS PGothic"/>
                <a:cs typeface="Calibri"/>
              </a:rPr>
              <a:t>= financing :  parking revenue earmarking mechanism funds SUMP</a:t>
            </a:r>
          </a:p>
          <a:p>
            <a:r>
              <a:rPr lang="en-US" dirty="0">
                <a:latin typeface="Calibri"/>
                <a:ea typeface="MS PGothic"/>
                <a:cs typeface="Calibri"/>
              </a:rPr>
              <a:t>= monitor, evaluate, correct, improve...</a:t>
            </a:r>
          </a:p>
          <a:p>
            <a:r>
              <a:rPr lang="en-US" dirty="0">
                <a:latin typeface="Calibri"/>
                <a:ea typeface="MS PGothic"/>
                <a:cs typeface="Calibri"/>
              </a:rPr>
              <a:t>= include policy makers and stakeholders : </a:t>
            </a:r>
            <a:r>
              <a:rPr lang="en-US" dirty="0" err="1">
                <a:latin typeface="Calibri"/>
                <a:ea typeface="MS PGothic"/>
                <a:cs typeface="Calibri"/>
              </a:rPr>
              <a:t>ParkPAD</a:t>
            </a:r>
            <a:endParaRPr lang="en-US" dirty="0" err="1">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12</a:t>
            </a:fld>
            <a:endParaRPr lang="de-DE"/>
          </a:p>
        </p:txBody>
      </p:sp>
    </p:spTree>
    <p:extLst>
      <p:ext uri="{BB962C8B-B14F-4D97-AF65-F5344CB8AC3E}">
        <p14:creationId xmlns:p14="http://schemas.microsoft.com/office/powerpoint/2010/main" val="321018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txBox="1">
            <a:spLocks noChangeArrowheads="1"/>
          </p:cNvSpPr>
          <p:nvPr userDrawn="1"/>
        </p:nvSpPr>
        <p:spPr bwMode="auto">
          <a:xfrm>
            <a:off x="1081982" y="6525087"/>
            <a:ext cx="5256212" cy="215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err="1"/>
              <a:t>Civitas</a:t>
            </a:r>
            <a:r>
              <a:rPr lang="en-US"/>
              <a:t> Forum Graz, 3 October 2019</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oettekst 2"/>
          <p:cNvSpPr>
            <a:spLocks noGrp="1"/>
          </p:cNvSpPr>
          <p:nvPr>
            <p:ph type="ftr" sz="quarter" idx="10"/>
          </p:nvPr>
        </p:nvSpPr>
        <p:spPr/>
        <p:txBody>
          <a:bodyPr/>
          <a:lstStyle/>
          <a:p>
            <a:pPr>
              <a:defRPr/>
            </a:pPr>
            <a:r>
              <a:rPr lang="en-US"/>
              <a:t>&lt;Event&gt; • &lt;Date&gt; • &lt;Location&gt; • &lt;Speaker&gt;</a:t>
            </a:r>
            <a:endParaRPr lang="de-DE"/>
          </a:p>
        </p:txBody>
      </p:sp>
    </p:spTree>
    <p:extLst>
      <p:ext uri="{BB962C8B-B14F-4D97-AF65-F5344CB8AC3E}">
        <p14:creationId xmlns:p14="http://schemas.microsoft.com/office/powerpoint/2010/main" val="10647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nl-NL" noProof="0"/>
              <a:t>Klik om de ondertitelstijl van het model te bewerken</a:t>
            </a:r>
            <a:endParaRPr lang="de-DE"/>
          </a:p>
        </p:txBody>
      </p:sp>
      <p:pic>
        <p:nvPicPr>
          <p:cNvPr id="10" name="Afbeelding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nl-NL"/>
              <a:t>Klik om de stijl te bewerken</a:t>
            </a:r>
            <a:endParaRPr lang="en-US"/>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US"/>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58" r:id="rId1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pic>
        <p:nvPicPr>
          <p:cNvPr id="11" name="Afbeelding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Lst>
  <p:hf sldNum="0" hdr="0" dt="0"/>
  <p:txStyles>
    <p:titleStyle>
      <a:lvl1pPr algn="l" rtl="0" eaLnBrk="1" fontAlgn="base" hangingPunct="1">
        <a:spcBef>
          <a:spcPct val="50000"/>
        </a:spcBef>
        <a:spcAft>
          <a:spcPct val="0"/>
        </a:spcAft>
        <a:defRPr sz="2200" b="1">
          <a:solidFill>
            <a:srgbClr val="FFFFFF"/>
          </a:solidFill>
          <a:latin typeface="+mj-lt"/>
          <a:ea typeface="MS PGothic" pitchFamily="34" charset="-128"/>
          <a:cs typeface="MS PGothic"/>
        </a:defRPr>
      </a:lvl1pPr>
      <a:lvl2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2pPr>
      <a:lvl3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3pPr>
      <a:lvl4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4pPr>
      <a:lvl5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1" fontAlgn="base" hangingPunct="1">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1" fontAlgn="base" hangingPunct="1">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1" fontAlgn="base" hangingPunct="1">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1" fontAlgn="base" hangingPunct="1">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1" fontAlgn="base" hangingPunct="1">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3" Type="http://schemas.openxmlformats.org/officeDocument/2006/relationships/image" Target="../media/image18.gif"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7.xml.rels>&#65279;<?xml version="1.0" encoding="utf-8" standalone="yes"?><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0.xml" /></Relationships>
</file>

<file path=ppt/slides/_rels/slide19.xml.rels>&#65279;<?xml version="1.0" encoding="utf-8" standalone="yes"?><Relationships xmlns="http://schemas.openxmlformats.org/package/2006/relationships"><Relationship Id="rId8" Type="http://schemas.openxmlformats.org/officeDocument/2006/relationships/image" Target="../media/image24.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3.xml" /><Relationship Id="rId1" Type="http://schemas.openxmlformats.org/officeDocument/2006/relationships/slideLayout" Target="../slideLayouts/slideLayout2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4.xml" /><Relationship Id="rId1" Type="http://schemas.openxmlformats.org/officeDocument/2006/relationships/slideLayout" Target="../slideLayouts/slideLayout21.xml" /><Relationship Id="rId4" Type="http://schemas.openxmlformats.org/officeDocument/2006/relationships/image" Target="../media/image26.jpeg" /></Relationships>
</file>

<file path=ppt/slides/_rels/slide21.xml.rels>&#65279;<?xml version="1.0" encoding="utf-8" standalone="yes"?><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png" /></Relationships>
</file>

<file path=ppt/slides/_rels/slide23.xml.rels>&#65279;<?xml version="1.0" encoding="utf-8" standalone="yes"?><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17.xml" /><Relationship Id="rId1" Type="http://schemas.openxmlformats.org/officeDocument/2006/relationships/slideLayout" Target="../slideLayouts/slideLayout2.xml" /><Relationship Id="rId5" Type="http://schemas.openxmlformats.org/officeDocument/2006/relationships/image" Target="../media/image34.jpeg" /><Relationship Id="rId4" Type="http://schemas.openxmlformats.org/officeDocument/2006/relationships/image" Target="../media/image33.png" /></Relationships>
</file>

<file path=ppt/slides/_rels/slide24.xml.rels>&#65279;<?xml version="1.0" encoding="utf-8" standalone="yes"?><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18.xml" /><Relationship Id="rId1" Type="http://schemas.openxmlformats.org/officeDocument/2006/relationships/slideLayout" Target="../slideLayouts/slideLayout2.xml" /><Relationship Id="rId5" Type="http://schemas.openxmlformats.org/officeDocument/2006/relationships/image" Target="../media/image37.png" /><Relationship Id="rId4" Type="http://schemas.openxmlformats.org/officeDocument/2006/relationships/image" Target="../media/image36.png" /></Relationships>
</file>

<file path=ppt/slides/_rels/slide25.xml.rels>&#65279;<?xml version="1.0" encoding="utf-8" standalone="yes"?><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pn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_rels/slide32.xml.rels>&#65279;<?xml version="1.0" encoding="utf-8" standalone="yes"?><Relationships xmlns="http://schemas.openxmlformats.org/package/2006/relationships"><Relationship Id="rId3" Type="http://schemas.openxmlformats.org/officeDocument/2006/relationships/image" Target="../media/image48.jpeg" /><Relationship Id="rId2" Type="http://schemas.openxmlformats.org/officeDocument/2006/relationships/image" Target="../media/image47.jpeg" /><Relationship Id="rId1" Type="http://schemas.openxmlformats.org/officeDocument/2006/relationships/slideLayout" Target="../slideLayouts/slideLayout4.xml" /></Relationships>
</file>

<file path=ppt/slides/_rels/slide33.xml.rels>&#65279;<?xml version="1.0" encoding="utf-8" standalone="yes"?><Relationships xmlns="http://schemas.openxmlformats.org/package/2006/relationships"><Relationship Id="rId3" Type="http://schemas.openxmlformats.org/officeDocument/2006/relationships/image" Target="../media/image49.png" /><Relationship Id="rId2" Type="http://schemas.openxmlformats.org/officeDocument/2006/relationships/notesSlide" Target="../notesSlides/notesSlide22.xml" /><Relationship Id="rId1" Type="http://schemas.openxmlformats.org/officeDocument/2006/relationships/slideLayout" Target="../slideLayouts/slideLayout2.xml" /><Relationship Id="rId5" Type="http://schemas.openxmlformats.org/officeDocument/2006/relationships/image" Target="../media/image51.jpeg" /><Relationship Id="rId4" Type="http://schemas.openxmlformats.org/officeDocument/2006/relationships/image" Target="../media/image50.jpeg" /></Relationships>
</file>

<file path=ppt/slides/_rels/slide34.xml.rels>&#65279;<?xml version="1.0" encoding="utf-8" standalone="yes"?><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image" Target="../media/image55.png" /><Relationship Id="rId5" Type="http://schemas.openxmlformats.org/officeDocument/2006/relationships/image" Target="../media/image54.jpeg" /><Relationship Id="rId4" Type="http://schemas.openxmlformats.org/officeDocument/2006/relationships/image" Target="../media/image53.jpeg" /></Relationships>
</file>

<file path=ppt/slides/_rels/slide35.xml.rels>&#65279;<?xml version="1.0" encoding="utf-8" standalone="yes"?><Relationships xmlns="http://schemas.openxmlformats.org/package/2006/relationships"><Relationship Id="rId3" Type="http://schemas.openxmlformats.org/officeDocument/2006/relationships/image" Target="../media/image56.jpe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3" Type="http://schemas.openxmlformats.org/officeDocument/2006/relationships/hyperlink" Target="http://www.epomm.eu/index.php" TargetMode="External" /><Relationship Id="rId2" Type="http://schemas.openxmlformats.org/officeDocument/2006/relationships/hyperlink" Target="http://www.push-pull-parking.eu/index.php?id=45" TargetMode="External" /><Relationship Id="rId1" Type="http://schemas.openxmlformats.org/officeDocument/2006/relationships/slideLayout" Target="../slideLayouts/slideLayout2.xml" /><Relationship Id="rId6" Type="http://schemas.openxmlformats.org/officeDocument/2006/relationships/hyperlink" Target="https://www.europeanparking.eu/" TargetMode="External" /><Relationship Id="rId5" Type="http://schemas.openxmlformats.org/officeDocument/2006/relationships/hyperlink" Target="https://park4sump.eu/resources-tools" TargetMode="External" /><Relationship Id="rId4" Type="http://schemas.openxmlformats.org/officeDocument/2006/relationships/hyperlink" Target="http://www.eltis.org" TargetMode="External" /></Relationships>
</file>

<file path=ppt/slides/_rels/slide38.xml.rels>&#65279;<?xml version="1.0" encoding="utf-8" standalone="yes"?><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6.xml" /><Relationship Id="rId1" Type="http://schemas.openxmlformats.org/officeDocument/2006/relationships/slideLayout" Target="../slideLayouts/slideLayout7.xml" /><Relationship Id="rId5" Type="http://schemas.openxmlformats.org/officeDocument/2006/relationships/image" Target="../media/image59.png" /><Relationship Id="rId4"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&#65279;<?xml version="1.0" encoding="utf-8" standalone="yes"?><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6.xml.rels>&#65279;<?xml version="1.0" encoding="utf-8" standalone="yes"?><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16.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5.png" /><Relationship Id="rId5" Type="http://schemas.openxmlformats.org/officeDocument/2006/relationships/image" Target="../media/image14.jpeg" /><Relationship Id="rId4"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60785" cy="2284989"/>
          </a:xfrm>
        </p:spPr>
        <p:txBody>
          <a:bodyPr/>
          <a:lstStyle/>
          <a:p>
            <a:pPr eaLnBrk="1" hangingPunct="1">
              <a:buFontTx/>
              <a:buNone/>
            </a:pPr>
            <a:r>
              <a:rPr lang="fi-FI" dirty="1" sz="2400"/>
              <a:t>Koulutus</a:t>
            </a:r>
            <a:r>
              <a:rPr lang="fi-FI" dirty="1" sz="2400"/>
              <a:t>  </a:t>
            </a:r>
          </a:p>
          <a:p>
            <a:pPr eaLnBrk="1" hangingPunct="1">
              <a:buFontTx/>
              <a:buNone/>
            </a:pPr>
            <a:r>
              <a:rPr lang="fi-FI" dirty="1" b="1"/>
              <a:t>Tukitoimenpiteet</a:t>
            </a:r>
          </a:p>
          <a:p>
            <a:pPr eaLnBrk="1" hangingPunct="1"/>
            <a:r>
              <a:rPr lang="fi-FI" dirty="1" sz="1800">
                <a:ea typeface="MS PGothic"/>
              </a:rPr>
              <a:t>pysäköinti- ja SUMP-politiikalle</a:t>
            </a:r>
            <a:r>
              <a:rPr lang="fi-FI" dirty="1" sz="1800">
                <a:ea typeface="MS PGothic"/>
              </a:rPr>
              <a:t> </a:t>
            </a:r>
          </a:p>
          <a:p>
            <a:pPr eaLnBrk="1" hangingPunct="1">
              <a:buFontTx/>
              <a:buNone/>
            </a:pPr>
            <a:endParaRPr lang="de-DE" altLang="en-US" sz="1800"/>
          </a:p>
          <a:p>
            <a:pPr eaLnBrk="1" hangingPunct="1">
              <a:buFontTx/>
              <a:buNone/>
            </a:pPr>
            <a:r>
              <a:rPr lang="fi-FI" dirty="1" sz="1800"/>
              <a:t>Patrick Auwerx, Mobiel 21</a:t>
            </a:r>
          </a:p>
        </p:txBody>
      </p:sp>
      <p:pic>
        <p:nvPicPr>
          <p:cNvPr id="3" name="Picture 2" descr="C:\Users\franzen.ICLEIV2\Downloads\SUMP Platform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125-9940-4EEA-BF5E-A7CF420EC44A}"/>
              </a:ext>
            </a:extLst>
          </p:cNvPr>
          <p:cNvSpPr>
            <a:spLocks noGrp="1"/>
          </p:cNvSpPr>
          <p:nvPr>
            <p:ph type="title"/>
          </p:nvPr>
        </p:nvSpPr>
        <p:spPr/>
        <p:txBody>
          <a:bodyPr/>
          <a:lstStyle/>
          <a:p>
            <a:r>
              <a:rPr lang="fi-FI" dirty="1"/>
              <a:t>Tämän moduulin tavoitteet</a:t>
            </a:r>
          </a:p>
        </p:txBody>
      </p:sp>
      <p:sp>
        <p:nvSpPr>
          <p:cNvPr id="3" name="Content Placeholder 2">
            <a:extLst>
              <a:ext uri="{FF2B5EF4-FFF2-40B4-BE49-F238E27FC236}">
                <a16:creationId xmlns:a16="http://schemas.microsoft.com/office/drawing/2014/main" id="{C83D0979-8F3D-4EBA-95BC-EA13A9347B0E}"/>
              </a:ext>
            </a:extLst>
          </p:cNvPr>
          <p:cNvSpPr>
            <a:spLocks noGrp="1"/>
          </p:cNvSpPr>
          <p:nvPr>
            <p:ph idx="1"/>
          </p:nvPr>
        </p:nvSpPr>
        <p:spPr>
          <a:xfrm>
            <a:off x="381000" y="1714590"/>
            <a:ext cx="8654810" cy="4594135"/>
          </a:xfrm>
        </p:spPr>
        <p:txBody>
          <a:bodyPr/>
          <a:lstStyle/>
          <a:p>
            <a:pPr>
              <a:buNone/>
            </a:pPr>
            <a:r>
              <a:rPr lang="fi-FI" dirty="1" b="0">
                <a:ea typeface="+mn-lt"/>
                <a:cs typeface="+mn-lt"/>
              </a:rPr>
              <a:t>•  Ymmärtää ”tukitoimenpiteet” ja niiden toteutus;</a:t>
            </a:r>
          </a:p>
          <a:p>
            <a:pPr>
              <a:buNone/>
            </a:pPr>
            <a:r>
              <a:rPr lang="fi-FI" dirty="1" sz="2800" b="0">
                <a:ea typeface="+mn-lt"/>
                <a:cs typeface="+mn-lt"/>
              </a:rPr>
              <a:t>•  Ymmärtää, mikä suhde pysäköinnin ja tukitoimenpiteiden välillä on;</a:t>
            </a:r>
          </a:p>
          <a:p>
            <a:pPr>
              <a:buFont typeface="Arial"/>
              <a:buChar char="•"/>
            </a:pPr>
            <a:r>
              <a:rPr lang="fi-FI" dirty="1" sz="2800" b="0">
                <a:ea typeface="MS PGothic"/>
                <a:cs typeface="Arial"/>
              </a:rPr>
              <a:t>Tulla tietoiseksi holistisen lähestymistavan tarpeesta</a:t>
            </a:r>
          </a:p>
          <a:p>
            <a:pPr>
              <a:buFont typeface="Arial"/>
              <a:buChar char="•"/>
            </a:pPr>
            <a:r>
              <a:rPr lang="fi-FI" dirty="1" sz="2800" b="0">
                <a:ea typeface="MS PGothic"/>
                <a:cs typeface="Arial"/>
              </a:rPr>
              <a:t>Integroida nämä paremmin SUMP-suunnitelmaan;</a:t>
            </a:r>
            <a:r>
              <a:rPr lang="fi-FI" dirty="1" sz="2800" b="0">
                <a:ea typeface="MS PGothic"/>
                <a:cs typeface="Arial"/>
              </a:rPr>
              <a:t> </a:t>
            </a:r>
          </a:p>
          <a:p>
            <a:pPr>
              <a:buFont typeface="Arial"/>
              <a:buChar char="•"/>
            </a:pPr>
            <a:r>
              <a:rPr lang="fi-FI" dirty="1" sz="2800" b="0">
                <a:ea typeface="MS PGothic"/>
                <a:cs typeface="Arial"/>
              </a:rPr>
              <a:t>Oppia hyvien käytäntöjen siirrosta.</a:t>
            </a:r>
          </a:p>
          <a:p>
            <a:pPr marL="0" indent="0">
              <a:buNone/>
            </a:pPr>
            <a:endParaRPr lang="en-US" b="0" dirty="0">
              <a:cs typeface="Arial"/>
            </a:endParaRPr>
          </a:p>
        </p:txBody>
      </p:sp>
      <p:sp>
        <p:nvSpPr>
          <p:cNvPr id="4" name="Footer Placeholder 3">
            <a:extLst>
              <a:ext uri="{FF2B5EF4-FFF2-40B4-BE49-F238E27FC236}">
                <a16:creationId xmlns:a16="http://schemas.microsoft.com/office/drawing/2014/main" id="{0C86E3E4-74F8-4C92-8A85-2C30F52436B8}"/>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24259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dirty="1"/>
              <a:t>Minkätyyppinen toimenpide on tukeva?</a:t>
            </a:r>
          </a:p>
        </p:txBody>
      </p:sp>
      <p:sp>
        <p:nvSpPr>
          <p:cNvPr id="3" name="Tijdelijke aanduiding voor inhoud 2"/>
          <p:cNvSpPr>
            <a:spLocks noGrp="1"/>
          </p:cNvSpPr>
          <p:nvPr>
            <p:ph idx="1"/>
          </p:nvPr>
        </p:nvSpPr>
        <p:spPr>
          <a:xfrm>
            <a:off x="469991" y="1700213"/>
            <a:ext cx="8439150" cy="4608512"/>
          </a:xfrm>
        </p:spPr>
        <p:txBody>
          <a:bodyPr/>
          <a:lstStyle/>
          <a:p>
            <a:pPr>
              <a:buFont typeface="Arial" panose="020B0604020202020204" pitchFamily="34" charset="0"/>
              <a:buChar char="•"/>
            </a:pPr>
            <a:r>
              <a:rPr lang="fi-FI" dirty="1" sz="2000">
                <a:ea typeface="MS PGothic"/>
              </a:rPr>
              <a:t>Liikkuvuuden hallinta</a:t>
            </a:r>
          </a:p>
          <a:p>
            <a:pPr>
              <a:buFont typeface="Arial" panose="020B0604020202020204" pitchFamily="34" charset="0"/>
              <a:buChar char="•"/>
            </a:pPr>
            <a:r>
              <a:rPr lang="fi-FI" dirty="1" sz="2000" b="0">
                <a:ea typeface="MS PGothic"/>
              </a:rPr>
              <a:t>Kampanjat					Segmentointi!</a:t>
            </a:r>
          </a:p>
          <a:p>
            <a:pPr>
              <a:buFont typeface="Arial" panose="020B0604020202020204" pitchFamily="34" charset="0"/>
              <a:buChar char="•"/>
            </a:pPr>
            <a:r>
              <a:rPr lang="fi-FI" dirty="1" sz="2000" b="0">
                <a:ea typeface="MS PGothic"/>
              </a:rPr>
              <a:t>Tietojen tarjoaminen				Kohderyhmät</a:t>
            </a:r>
            <a:r>
              <a:rPr lang="fi-FI" dirty="1" sz="2000" b="0">
                <a:ea typeface="MS PGothic"/>
              </a:rPr>
              <a:t> </a:t>
            </a:r>
          </a:p>
          <a:p>
            <a:pPr>
              <a:buFont typeface="Arial" panose="020B0604020202020204" pitchFamily="34" charset="0"/>
              <a:buChar char="•"/>
            </a:pPr>
            <a:r>
              <a:rPr lang="fi-FI" dirty="1" sz="2000" b="0">
                <a:ea typeface="MS PGothic"/>
              </a:rPr>
              <a:t>Osallistumistapahtumat						Osallisryhmien mukanaolo</a:t>
            </a:r>
          </a:p>
          <a:p>
            <a:pPr>
              <a:buFont typeface="Arial" panose="020B0604020202020204" pitchFamily="34" charset="0"/>
              <a:buChar char="•"/>
            </a:pPr>
            <a:r>
              <a:rPr lang="fi-FI" dirty="1" sz="2000" b="0">
                <a:ea typeface="MS PGothic"/>
              </a:rPr>
              <a:t>Tuuppaus (nudging)</a:t>
            </a:r>
            <a:r>
              <a:rPr lang="fi-FI" dirty="1" sz="2000" b="0">
                <a:ea typeface="MS PGothic"/>
              </a:rPr>
              <a:t> </a:t>
            </a:r>
          </a:p>
          <a:p>
            <a:pPr>
              <a:buFont typeface="Arial" panose="020B0604020202020204" pitchFamily="34" charset="0"/>
              <a:buChar char="•"/>
            </a:pPr>
            <a:r>
              <a:rPr lang="fi-FI" dirty="1" sz="2000" b="0">
                <a:ea typeface="MS PGothic"/>
              </a:rPr>
              <a:t>Kannustimet (muille muodoille)</a:t>
            </a:r>
          </a:p>
          <a:p>
            <a:pPr>
              <a:buFont typeface="Arial" panose="020B0604020202020204" pitchFamily="34" charset="0"/>
              <a:buChar char="•"/>
            </a:pPr>
            <a:r>
              <a:rPr lang="fi-FI" dirty="1" sz="2000" b="0">
                <a:ea typeface="MS PGothic"/>
              </a:rPr>
              <a:t>(Yhteiskunnallisesta) turvallisuudesta huolehtiminen</a:t>
            </a:r>
          </a:p>
          <a:p>
            <a:pPr>
              <a:buFont typeface="Arial" panose="020B0604020202020204" pitchFamily="34" charset="0"/>
              <a:buChar char="•"/>
            </a:pPr>
            <a:r>
              <a:rPr lang="fi-FI" dirty="1" sz="2000">
                <a:ea typeface="MS PGothic"/>
              </a:rPr>
              <a:t>Polkupyöräpysäköinti</a:t>
            </a:r>
            <a:r>
              <a:rPr lang="fi-FI" dirty="1" sz="2000">
                <a:ea typeface="MS PGothic"/>
              </a:rPr>
              <a:t> </a:t>
            </a:r>
          </a:p>
          <a:p>
            <a:pPr>
              <a:buFont typeface="Arial" panose="020B0604020202020204" pitchFamily="34" charset="0"/>
              <a:buChar char="•"/>
            </a:pPr>
            <a:r>
              <a:rPr lang="fi-FI" dirty="1" sz="2000">
                <a:ea typeface="MS PGothic"/>
              </a:rPr>
              <a:t>Uudet palvelut, esim. liikkumisen palvelukonsepti (MaaS), yhteiskäyttö</a:t>
            </a:r>
            <a:r>
              <a:rPr lang="fi-FI" dirty="1" sz="2000">
                <a:ea typeface="MS PGothic"/>
              </a:rPr>
              <a:t>  </a:t>
            </a:r>
          </a:p>
          <a:p>
            <a:pPr>
              <a:buFont typeface="Arial" panose="020B0604020202020204" pitchFamily="34" charset="0"/>
              <a:buChar char="•"/>
            </a:pPr>
            <a:r>
              <a:rPr lang="fi-FI" dirty="1" sz="2000">
                <a:ea typeface="MS PGothic"/>
              </a:rPr>
              <a:t>Siirrettävät pysäköintioikeudet</a:t>
            </a:r>
            <a:r>
              <a:rPr lang="fi-FI" dirty="1" sz="2000">
                <a:ea typeface="MS PGothic"/>
              </a:rPr>
              <a:t> </a:t>
            </a:r>
          </a:p>
          <a:p>
            <a:pPr>
              <a:buFont typeface="Arial" panose="020B0604020202020204" pitchFamily="34" charset="0"/>
              <a:buChar char="•"/>
            </a:pPr>
            <a:r>
              <a:rPr lang="fi-FI" dirty="1" sz="2000">
                <a:ea typeface="MS PGothic"/>
              </a:rPr>
              <a:t>Pay-off (rakennuttajat voivat edistää kestävää liikkumista pysäköintipaikkojen rakentamisen sijaan)</a:t>
            </a:r>
          </a:p>
          <a:p>
            <a:pPr>
              <a:buFont typeface="Arial" panose="020B0604020202020204" pitchFamily="34" charset="0"/>
              <a:buChar char="•"/>
            </a:pPr>
            <a:endParaRPr lang="nl-NL" sz="2000" dirty="0"/>
          </a:p>
          <a:p>
            <a:pPr marL="0" indent="0">
              <a:buNone/>
            </a:pPr>
            <a:endParaRPr lang="nl-NL" sz="2000" dirty="0"/>
          </a:p>
          <a:p>
            <a:pPr>
              <a:buFont typeface="Arial" panose="020B0604020202020204" pitchFamily="34" charset="0"/>
              <a:buChar char="•"/>
            </a:pPr>
            <a:endParaRPr lang="en-US" sz="2000" dirty="0"/>
          </a:p>
        </p:txBody>
      </p:sp>
      <p:sp>
        <p:nvSpPr>
          <p:cNvPr id="4" name="Tijdelijke aanduiding voor voettekst 3"/>
          <p:cNvSpPr>
            <a:spLocks noGrp="1"/>
          </p:cNvSpPr>
          <p:nvPr>
            <p:ph type="ftr" sz="quarter" idx="10"/>
          </p:nvPr>
        </p:nvSpPr>
        <p:spPr/>
        <p:txBody>
          <a:bodyPr/>
          <a:lstStyle/>
          <a:p>
            <a:pPr>
              <a:defRPr/>
            </a:pPr>
            <a:r>
              <a:rPr lang="fi-FI" dirty="1"/>
              <a:t>&lt;Tapahtuma&gt; • &lt;Päiväys&gt; • &lt;Paikka&gt; • &lt;Puhuja&gt;</a:t>
            </a:r>
          </a:p>
        </p:txBody>
      </p:sp>
      <p:sp>
        <p:nvSpPr>
          <p:cNvPr id="6" name="Rechteraccolade 5"/>
          <p:cNvSpPr/>
          <p:nvPr/>
        </p:nvSpPr>
        <p:spPr>
          <a:xfrm>
            <a:off x="4887974" y="1717152"/>
            <a:ext cx="191152" cy="33371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kstvak 6"/>
          <p:cNvSpPr txBox="1"/>
          <p:nvPr/>
        </p:nvSpPr>
        <p:spPr>
          <a:xfrm>
            <a:off x="5081451" y="3317966"/>
            <a:ext cx="3226526" cy="2862322"/>
          </a:xfrm>
          <a:prstGeom prst="rect">
            <a:avLst/>
          </a:prstGeom>
          <a:noFill/>
        </p:spPr>
        <p:txBody>
          <a:bodyPr wrap="square" rtlCol="0">
            <a:spAutoFit/>
          </a:bodyPr>
          <a:lstStyle/>
          <a:p>
            <a:pPr marL="342900" indent="-342900">
              <a:buFont typeface="Wingdings" panose="05000000000000000000" pitchFamily="2" charset="2"/>
              <a:buChar char="ü"/>
            </a:pPr>
            <a:r>
              <a:rPr lang="fi-FI" dirty="1" sz="2000">
                <a:latin typeface="+mj-lt"/>
              </a:rPr>
              <a:t>Asukkaat</a:t>
            </a:r>
            <a:r>
              <a:rPr lang="fi-FI" dirty="1" sz="2000">
                <a:latin typeface="+mj-lt"/>
              </a:rPr>
              <a:t> </a:t>
            </a:r>
          </a:p>
          <a:p>
            <a:pPr marL="342900" indent="-342900">
              <a:buFont typeface="Wingdings" panose="05000000000000000000" pitchFamily="2" charset="2"/>
              <a:buChar char="ü"/>
            </a:pPr>
            <a:r>
              <a:rPr lang="fi-FI" dirty="1" sz="2000">
                <a:latin typeface="+mj-lt"/>
              </a:rPr>
              <a:t>Tietty kaupunginosa</a:t>
            </a:r>
          </a:p>
          <a:p>
            <a:pPr marL="342900" indent="-342900">
              <a:buFont typeface="Wingdings" panose="05000000000000000000" pitchFamily="2" charset="2"/>
              <a:buChar char="ü"/>
            </a:pPr>
            <a:r>
              <a:rPr lang="fi-FI" dirty="1" sz="2000">
                <a:latin typeface="+mj-lt"/>
              </a:rPr>
              <a:t>Työmatkalaiset</a:t>
            </a:r>
            <a:r>
              <a:rPr lang="fi-FI" dirty="1" sz="2000">
                <a:latin typeface="+mj-lt"/>
              </a:rPr>
              <a:t> </a:t>
            </a:r>
          </a:p>
          <a:p>
            <a:pPr marL="342900" indent="-342900">
              <a:buFont typeface="Wingdings" panose="05000000000000000000" pitchFamily="2" charset="2"/>
              <a:buChar char="ü"/>
            </a:pPr>
            <a:r>
              <a:rPr lang="fi-FI" dirty="1" sz="2000">
                <a:latin typeface="+mj-lt"/>
              </a:rPr>
              <a:t>Kauppiaat</a:t>
            </a:r>
            <a:r>
              <a:rPr lang="fi-FI" dirty="1" sz="2000">
                <a:latin typeface="+mj-lt"/>
              </a:rPr>
              <a:t> </a:t>
            </a:r>
          </a:p>
          <a:p>
            <a:pPr marL="342900" indent="-342900">
              <a:buFont typeface="Wingdings" panose="05000000000000000000" pitchFamily="2" charset="2"/>
              <a:buChar char="ü"/>
            </a:pPr>
            <a:r>
              <a:rPr lang="fi-FI" dirty="1" sz="2000">
                <a:latin typeface="+mj-lt"/>
              </a:rPr>
              <a:t>Vierailijat/matkailijat</a:t>
            </a:r>
            <a:r>
              <a:rPr lang="fi-FI" dirty="1" sz="2000">
                <a:latin typeface="+mj-lt"/>
              </a:rPr>
              <a:t> </a:t>
            </a:r>
          </a:p>
          <a:p>
            <a:pPr marL="342900" indent="-342900">
              <a:buFont typeface="Wingdings" panose="05000000000000000000" pitchFamily="2" charset="2"/>
              <a:buChar char="ü"/>
            </a:pPr>
            <a:r>
              <a:rPr lang="fi-FI" dirty="1" sz="2000">
                <a:latin typeface="+mj-lt"/>
              </a:rPr>
              <a:t>Yritykset/työnantajat</a:t>
            </a:r>
            <a:r>
              <a:rPr lang="fi-FI" dirty="1" sz="2000">
                <a:latin typeface="+mj-lt"/>
              </a:rPr>
              <a:t> </a:t>
            </a:r>
          </a:p>
          <a:p>
            <a:pPr marL="342900" indent="-342900">
              <a:buFont typeface="Wingdings" panose="05000000000000000000" pitchFamily="2" charset="2"/>
              <a:buChar char="ü"/>
            </a:pPr>
            <a:r>
              <a:rPr lang="fi-FI" dirty="1" sz="2000">
                <a:latin typeface="+mj-lt"/>
              </a:rPr>
              <a:t>Naiset</a:t>
            </a:r>
            <a:r>
              <a:rPr lang="fi-FI" dirty="1" sz="2000">
                <a:latin typeface="+mj-lt"/>
              </a:rPr>
              <a:t> </a:t>
            </a:r>
          </a:p>
          <a:p>
            <a:pPr marL="342900" indent="-342900">
              <a:buFont typeface="Wingdings" panose="05000000000000000000" pitchFamily="2" charset="2"/>
              <a:buChar char="ü"/>
            </a:pPr>
            <a:r>
              <a:rPr lang="fi-FI" dirty="1" sz="2000">
                <a:latin typeface="+mj-lt"/>
              </a:rPr>
              <a:t>Vanhukset</a:t>
            </a:r>
            <a:r>
              <a:rPr lang="fi-FI" dirty="1" sz="2000">
                <a:latin typeface="+mj-lt"/>
              </a:rPr>
              <a:t> </a:t>
            </a:r>
          </a:p>
          <a:p>
            <a:pPr marL="342900" indent="-342900">
              <a:buFont typeface="Wingdings" panose="05000000000000000000" pitchFamily="2" charset="2"/>
              <a:buChar char="ü"/>
            </a:pPr>
            <a:r>
              <a:rPr lang="fi-FI" dirty="1" sz="2000">
                <a:latin typeface="+mj-lt"/>
              </a:rPr>
              <a:t>…</a:t>
            </a:r>
            <a:r>
              <a:rPr lang="fi-FI" dirty="1" sz="2000">
                <a:latin typeface="+mj-lt"/>
              </a:rPr>
              <a:t>  </a:t>
            </a:r>
          </a:p>
        </p:txBody>
      </p:sp>
    </p:spTree>
    <p:extLst>
      <p:ext uri="{BB962C8B-B14F-4D97-AF65-F5344CB8AC3E}">
        <p14:creationId xmlns:p14="http://schemas.microsoft.com/office/powerpoint/2010/main" val="28783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0439-7A59-4A6D-91AA-AAE828362C08}"/>
              </a:ext>
            </a:extLst>
          </p:cNvPr>
          <p:cNvSpPr>
            <a:spLocks noGrp="1"/>
          </p:cNvSpPr>
          <p:nvPr>
            <p:ph type="title"/>
          </p:nvPr>
        </p:nvSpPr>
        <p:spPr/>
        <p:txBody>
          <a:bodyPr/>
          <a:lstStyle/>
          <a:p>
            <a:r>
              <a:rPr lang="fi-FI" dirty="1">
                <a:solidFill>
                  <a:srgbClr val="102C83"/>
                </a:solidFill>
                <a:ea typeface="MS PGothic"/>
              </a:rPr>
              <a:t>Integroi SUMP-prosessiisi</a:t>
            </a:r>
            <a:r>
              <a:rPr lang="fi-FI" dirty="1"/>
              <a:t> </a:t>
            </a:r>
          </a:p>
        </p:txBody>
      </p:sp>
      <p:pic>
        <p:nvPicPr>
          <p:cNvPr id="9" name="Picture 9" descr="A close up of a map&#10;&#10;Description generated with high confidence">
            <a:extLst>
              <a:ext uri="{FF2B5EF4-FFF2-40B4-BE49-F238E27FC236}">
                <a16:creationId xmlns:a16="http://schemas.microsoft.com/office/drawing/2014/main" id="{17869E7F-2CB8-45AD-BCF2-1F2450B37C7A}"/>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056773" y="1465148"/>
            <a:ext cx="7023181" cy="5008536"/>
          </a:xfrm>
        </p:spPr>
      </p:pic>
      <p:sp>
        <p:nvSpPr>
          <p:cNvPr id="5" name="Footer Placeholder 4">
            <a:extLst>
              <a:ext uri="{FF2B5EF4-FFF2-40B4-BE49-F238E27FC236}">
                <a16:creationId xmlns:a16="http://schemas.microsoft.com/office/drawing/2014/main" id="{1AA048E4-0BCD-415C-9E44-0344FC257126}"/>
              </a:ext>
            </a:extLst>
          </p:cNvPr>
          <p:cNvSpPr>
            <a:spLocks noGrp="1"/>
          </p:cNvSpPr>
          <p:nvPr>
            <p:ph type="ftr" sz="quarter" idx="12"/>
          </p:nvPr>
        </p:nvSpPr>
        <p:spPr/>
        <p:txBody>
          <a:bodyPr/>
          <a:lstStyle/>
          <a:p>
            <a:pPr>
              <a:defRPr/>
            </a:pPr>
            <a:r>
              <a:rPr lang="fi-FI" dirty="1"/>
              <a:t>&lt;Tapahtuma&gt; • &lt;Päiväys&gt; • &lt;Paikka&gt; • &lt;Puhuja&gt;</a:t>
            </a:r>
          </a:p>
        </p:txBody>
      </p:sp>
      <p:sp>
        <p:nvSpPr>
          <p:cNvPr id="11" name="Oval 10">
            <a:extLst>
              <a:ext uri="{FF2B5EF4-FFF2-40B4-BE49-F238E27FC236}">
                <a16:creationId xmlns:a16="http://schemas.microsoft.com/office/drawing/2014/main" id="{815A3170-1B7C-487D-B7B0-1CEF94457FCE}"/>
              </a:ext>
            </a:extLst>
          </p:cNvPr>
          <p:cNvSpPr/>
          <p:nvPr/>
        </p:nvSpPr>
        <p:spPr>
          <a:xfrm>
            <a:off x="3798499" y="4783348"/>
            <a:ext cx="762000" cy="805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42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53DCDC1-2240-479C-A9CF-ED02BE3DD952}"/>
              </a:ext>
            </a:extLst>
          </p:cNvPr>
          <p:cNvSpPr>
            <a:spLocks noGrp="1"/>
          </p:cNvSpPr>
          <p:nvPr>
            <p:ph type="title"/>
          </p:nvPr>
        </p:nvSpPr>
        <p:spPr/>
        <p:txBody>
          <a:bodyPr/>
          <a:lstStyle/>
          <a:p>
            <a:r>
              <a:rPr lang="fi-FI" dirty="1">
                <a:solidFill>
                  <a:schemeClr val="accent6"/>
                </a:solidFill>
              </a:rPr>
              <a:t>C. Verdaesin kestävyystikapuut</a:t>
            </a:r>
            <a:r>
              <a:rPr lang="fi-FI" dirty="1">
                <a:solidFill>
                  <a:schemeClr val="accent6"/>
                </a:solidFill>
              </a:rPr>
              <a:t> </a:t>
            </a:r>
          </a:p>
        </p:txBody>
      </p:sp>
      <p:sp>
        <p:nvSpPr>
          <p:cNvPr id="9" name="Tijdelijke aanduiding voor inhoud 8">
            <a:extLst>
              <a:ext uri="{FF2B5EF4-FFF2-40B4-BE49-F238E27FC236}">
                <a16:creationId xmlns:a16="http://schemas.microsoft.com/office/drawing/2014/main" id="{77CEB096-1AA9-4784-8B4E-F30ADB56513A}"/>
              </a:ext>
            </a:extLst>
          </p:cNvPr>
          <p:cNvSpPr>
            <a:spLocks noGrp="1"/>
          </p:cNvSpPr>
          <p:nvPr>
            <p:ph idx="1"/>
          </p:nvPr>
        </p:nvSpPr>
        <p:spPr>
          <a:xfrm>
            <a:off x="4183188" y="1701206"/>
            <a:ext cx="4645851" cy="4609107"/>
          </a:xfrm>
        </p:spPr>
        <p:txBody>
          <a:bodyPr/>
          <a:lstStyle/>
          <a:p>
            <a:pPr marL="0" indent="0">
              <a:lnSpc>
                <a:spcPct val="150000"/>
              </a:lnSpc>
              <a:buNone/>
            </a:pPr>
            <a:r>
              <a:rPr lang="fi-FI" dirty="1" sz="2400"/>
              <a:t>Uusi infrastruktuuri</a:t>
            </a:r>
            <a:r>
              <a:rPr lang="fi-FI" dirty="1" sz="2400"/>
              <a:t> </a:t>
            </a:r>
          </a:p>
          <a:p>
            <a:pPr marL="0" indent="0">
              <a:lnSpc>
                <a:spcPct val="150000"/>
              </a:lnSpc>
              <a:buNone/>
            </a:pPr>
            <a:r>
              <a:rPr lang="fi-FI" dirty="1" sz="2400"/>
              <a:t>Infrastruktuurin käyttöönotto Infrastruktuurin käytön optimointi</a:t>
            </a:r>
          </a:p>
          <a:p>
            <a:pPr marL="0" indent="0">
              <a:lnSpc>
                <a:spcPct val="150000"/>
              </a:lnSpc>
              <a:buNone/>
            </a:pPr>
            <a:r>
              <a:rPr lang="fi-FI" dirty="1" sz="2400"/>
              <a:t>Julkinen liikenne ja polkupyörä</a:t>
            </a:r>
            <a:r>
              <a:rPr lang="fi-FI" dirty="1" sz="2400"/>
              <a:t> </a:t>
            </a:r>
          </a:p>
          <a:p>
            <a:pPr marL="0" indent="0">
              <a:lnSpc>
                <a:spcPct val="150000"/>
              </a:lnSpc>
              <a:buNone/>
            </a:pPr>
            <a:r>
              <a:rPr lang="fi-FI" dirty="1" sz="2400"/>
              <a:t>Liikkuvuuden hallinta</a:t>
            </a:r>
            <a:r>
              <a:rPr lang="fi-FI" dirty="1" sz="2400"/>
              <a:t> </a:t>
            </a:r>
          </a:p>
          <a:p>
            <a:pPr marL="0" indent="0">
              <a:lnSpc>
                <a:spcPct val="150000"/>
              </a:lnSpc>
              <a:buNone/>
            </a:pPr>
            <a:r>
              <a:rPr lang="fi-FI" dirty="1" sz="2400"/>
              <a:t>Käyttäjä maksaa</a:t>
            </a:r>
            <a:r>
              <a:rPr lang="fi-FI" dirty="1" sz="2400"/>
              <a:t> </a:t>
            </a:r>
          </a:p>
          <a:p>
            <a:pPr marL="0" indent="0">
              <a:lnSpc>
                <a:spcPct val="150000"/>
              </a:lnSpc>
              <a:buNone/>
            </a:pPr>
            <a:r>
              <a:rPr lang="fi-FI" dirty="1" sz="2400"/>
              <a:t>Tilan suunnittelu</a:t>
            </a:r>
            <a:r>
              <a:rPr lang="fi-FI" dirty="1" sz="2400"/>
              <a:t> </a:t>
            </a:r>
          </a:p>
          <a:p>
            <a:pPr marL="0" indent="0">
              <a:buNone/>
            </a:pPr>
            <a:endParaRPr lang="nl-NL" sz="2400" dirty="0"/>
          </a:p>
        </p:txBody>
      </p:sp>
      <p:sp>
        <p:nvSpPr>
          <p:cNvPr id="5" name="Tijdelijke aanduiding voor voettekst 4">
            <a:extLst>
              <a:ext uri="{FF2B5EF4-FFF2-40B4-BE49-F238E27FC236}">
                <a16:creationId xmlns:a16="http://schemas.microsoft.com/office/drawing/2014/main" id="{298D54DC-995F-42B7-9775-E577016825E5}"/>
              </a:ext>
            </a:extLst>
          </p:cNvPr>
          <p:cNvSpPr>
            <a:spLocks noGrp="1"/>
          </p:cNvSpPr>
          <p:nvPr>
            <p:ph type="ftr" sz="quarter" idx="12"/>
          </p:nvPr>
        </p:nvSpPr>
        <p:spPr/>
        <p:txBody>
          <a:bodyPr/>
          <a:lstStyle/>
          <a:p>
            <a:pPr>
              <a:defRPr/>
            </a:pPr>
            <a:r>
              <a:rPr lang="fi-FI" dirty="1"/>
              <a:t>&lt;Tapahtuma&gt; • &lt;Päiväys&gt; • &lt;Paikka&gt; • &lt;Puhuja&gt;</a:t>
            </a:r>
          </a:p>
        </p:txBody>
      </p:sp>
      <p:pic>
        <p:nvPicPr>
          <p:cNvPr id="11" name="Tijdelijke aanduiding voor inhoud 10" descr="Afbeelding met tekst, teken&#10;&#10;Automatisch gegenereerde beschrijving">
            <a:extLst>
              <a:ext uri="{FF2B5EF4-FFF2-40B4-BE49-F238E27FC236}">
                <a16:creationId xmlns:a16="http://schemas.microsoft.com/office/drawing/2014/main" id="{35A1024A-58B0-4267-81A2-18A7741E1CBB}"/>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501243" y="1700213"/>
            <a:ext cx="1821926" cy="4610100"/>
          </a:xfrm>
          <a:prstGeom prst="rect">
            <a:avLst/>
          </a:prstGeom>
          <a:effectLst/>
        </p:spPr>
      </p:pic>
    </p:spTree>
    <p:extLst>
      <p:ext uri="{BB962C8B-B14F-4D97-AF65-F5344CB8AC3E}">
        <p14:creationId xmlns:p14="http://schemas.microsoft.com/office/powerpoint/2010/main" val="83731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935-47B2-489B-B1E2-9882771CDF23}"/>
              </a:ext>
            </a:extLst>
          </p:cNvPr>
          <p:cNvSpPr>
            <a:spLocks noGrp="1"/>
          </p:cNvSpPr>
          <p:nvPr>
            <p:ph type="title"/>
          </p:nvPr>
        </p:nvSpPr>
        <p:spPr/>
        <p:txBody>
          <a:bodyPr/>
          <a:lstStyle/>
          <a:p>
            <a:r>
              <a:rPr lang="fi-FI" dirty="1"/>
              <a:t>Liikkuvuuden hallinta</a:t>
            </a:r>
            <a:r>
              <a:rPr lang="fi-FI" dirty="1"/>
              <a:t> </a:t>
            </a:r>
          </a:p>
        </p:txBody>
      </p:sp>
      <p:sp>
        <p:nvSpPr>
          <p:cNvPr id="3" name="Content Placeholder 2">
            <a:extLst>
              <a:ext uri="{FF2B5EF4-FFF2-40B4-BE49-F238E27FC236}">
                <a16:creationId xmlns:a16="http://schemas.microsoft.com/office/drawing/2014/main" id="{F75BDBD8-3445-4B33-9CD5-2EE4A6F31A11}"/>
              </a:ext>
            </a:extLst>
          </p:cNvPr>
          <p:cNvSpPr>
            <a:spLocks noGrp="1"/>
          </p:cNvSpPr>
          <p:nvPr>
            <p:ph idx="1"/>
          </p:nvPr>
        </p:nvSpPr>
        <p:spPr>
          <a:xfrm>
            <a:off x="352245" y="1542062"/>
            <a:ext cx="8439150" cy="4608512"/>
          </a:xfrm>
        </p:spPr>
        <p:txBody>
          <a:bodyPr/>
          <a:lstStyle/>
          <a:p>
            <a:pPr>
              <a:buFont typeface="Arial"/>
              <a:buChar char="•"/>
            </a:pPr>
            <a:r>
              <a:rPr lang="fi-FI" dirty="1" b="0" sz="2000">
                <a:ea typeface="+mn-lt"/>
                <a:cs typeface="+mn-lt"/>
              </a:rPr>
              <a:t>Konsepti, jolla edistetään kestävää liikennettä ja </a:t>
            </a:r>
            <a:r>
              <a:rPr lang="fi-FI" dirty="1" sz="2000">
                <a:ea typeface="+mn-lt"/>
                <a:cs typeface="+mn-lt"/>
              </a:rPr>
              <a:t>hallitaan auton käytön kysyntää</a:t>
            </a:r>
          </a:p>
          <a:p>
            <a:pPr>
              <a:buFont typeface="Arial"/>
              <a:buChar char="•"/>
            </a:pPr>
            <a:r>
              <a:rPr lang="fi-FI" dirty="1" b="0" sz="2000">
                <a:ea typeface="+mn-lt"/>
                <a:cs typeface="+mn-lt"/>
              </a:rPr>
              <a:t>Muuttamalla </a:t>
            </a:r>
            <a:r>
              <a:rPr lang="fi-FI" dirty="1" sz="2000">
                <a:ea typeface="+mn-lt"/>
                <a:cs typeface="+mn-lt"/>
              </a:rPr>
              <a:t>asenteita ja käyttäytymistä</a:t>
            </a:r>
          </a:p>
          <a:p>
            <a:pPr>
              <a:buFont typeface="Arial"/>
              <a:buChar char="•"/>
            </a:pPr>
            <a:r>
              <a:rPr lang="fi-FI" dirty="1" b="0" sz="2000">
                <a:ea typeface="+mn-lt"/>
                <a:cs typeface="+mn-lt"/>
              </a:rPr>
              <a:t>Liikkuvuuden hallinnan ytimessä ovat </a:t>
            </a:r>
            <a:r>
              <a:rPr lang="fi-FI" dirty="1" sz="2000">
                <a:ea typeface="+mn-lt"/>
                <a:cs typeface="+mn-lt"/>
              </a:rPr>
              <a:t>"pehmeät” toimenpiteet</a:t>
            </a:r>
            <a:r>
              <a:rPr lang="fi-FI" dirty="1" b="0" sz="2000">
                <a:ea typeface="+mn-lt"/>
                <a:cs typeface="+mn-lt"/>
              </a:rPr>
              <a:t>, kuten tiedotus ja viestintä, palveluiden organisointi ja eri kumppaneiden toiminnan koordinointi (poikkisektorinen yhteistyö)</a:t>
            </a:r>
          </a:p>
          <a:p>
            <a:pPr>
              <a:buFont typeface="Arial"/>
              <a:buChar char="•"/>
            </a:pPr>
            <a:r>
              <a:rPr lang="fi-FI" dirty="1" b="0" sz="2000">
                <a:ea typeface="+mn-lt"/>
                <a:cs typeface="+mn-lt"/>
              </a:rPr>
              <a:t>“Pehmeät” toimenpiteet usein </a:t>
            </a:r>
            <a:r>
              <a:rPr lang="fi-FI" dirty="1" sz="2000">
                <a:ea typeface="+mn-lt"/>
                <a:cs typeface="+mn-lt"/>
              </a:rPr>
              <a:t>tehostavat ”kovien” toimenpiteiden tehoa</a:t>
            </a:r>
            <a:r>
              <a:rPr lang="fi-FI" dirty="1" b="0" sz="2000">
                <a:ea typeface="+mn-lt"/>
                <a:cs typeface="+mn-lt"/>
              </a:rPr>
              <a:t> kaupunkiliikenteessä (esim. uusi liityntäpysäköinti, raitiovaunulinjat, tiet ja pyöräkaistat)</a:t>
            </a:r>
          </a:p>
          <a:p>
            <a:r>
              <a:rPr lang="fi-FI" dirty="1" b="0" sz="2000">
                <a:ea typeface="+mn-lt"/>
                <a:cs typeface="+mn-lt"/>
              </a:rPr>
              <a:t>Liikkuvuuden hallinnan toimenpiteet (verrattuna ”koviin” toimenpiteisiin) </a:t>
            </a:r>
            <a:r>
              <a:rPr lang="fi-FI" dirty="1" sz="2000">
                <a:ea typeface="+mn-lt"/>
                <a:cs typeface="+mn-lt"/>
              </a:rPr>
              <a:t>eivät</a:t>
            </a:r>
            <a:r>
              <a:rPr lang="fi-FI" dirty="1" b="0" sz="2000">
                <a:ea typeface="+mn-lt"/>
                <a:cs typeface="+mn-lt"/>
              </a:rPr>
              <a:t> välttämättä </a:t>
            </a:r>
            <a:r>
              <a:rPr lang="fi-FI" dirty="1" sz="2000">
                <a:ea typeface="+mn-lt"/>
                <a:cs typeface="+mn-lt"/>
              </a:rPr>
              <a:t>edellytä suuria taloudellisia investointeja</a:t>
            </a:r>
            <a:r>
              <a:rPr lang="fi-FI" dirty="1" b="0" sz="2000">
                <a:ea typeface="+mn-lt"/>
                <a:cs typeface="+mn-lt"/>
              </a:rPr>
              <a:t> ja niillä voi olla </a:t>
            </a:r>
            <a:r>
              <a:rPr lang="fi-FI" dirty="1" sz="2000">
                <a:ea typeface="+mn-lt"/>
                <a:cs typeface="+mn-lt"/>
              </a:rPr>
              <a:t>korkea hyöty-kusta</a:t>
            </a:r>
            <a:r>
              <a:rPr lang="fi-FI" dirty="1" sz="2800">
                <a:ea typeface="+mn-lt"/>
                <a:cs typeface="+mn-lt"/>
              </a:rPr>
              <a:t>n</a:t>
            </a:r>
            <a:r>
              <a:rPr lang="fi-FI" dirty="1" sz="2000">
                <a:ea typeface="+mn-lt"/>
                <a:cs typeface="+mn-lt"/>
              </a:rPr>
              <a:t>nus-suhde</a:t>
            </a:r>
            <a:r>
              <a:rPr lang="fi-FI" dirty="1" b="0" sz="2000">
                <a:ea typeface="+mn-lt"/>
                <a:cs typeface="+mn-lt"/>
              </a:rPr>
              <a:t> </a:t>
            </a:r>
          </a:p>
        </p:txBody>
      </p:sp>
      <p:sp>
        <p:nvSpPr>
          <p:cNvPr id="4" name="Footer Placeholder 3">
            <a:extLst>
              <a:ext uri="{FF2B5EF4-FFF2-40B4-BE49-F238E27FC236}">
                <a16:creationId xmlns:a16="http://schemas.microsoft.com/office/drawing/2014/main" id="{E2763D1D-59CD-4D64-BBCC-AB85CB688A08}"/>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131090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238D-D05B-4DF7-A8C4-7CD772BF331F}"/>
              </a:ext>
            </a:extLst>
          </p:cNvPr>
          <p:cNvSpPr>
            <a:spLocks noGrp="1"/>
          </p:cNvSpPr>
          <p:nvPr>
            <p:ph type="title"/>
          </p:nvPr>
        </p:nvSpPr>
        <p:spPr/>
        <p:txBody>
          <a:bodyPr/>
          <a:lstStyle/>
          <a:p>
            <a:r>
              <a:rPr lang="fi-FI" dirty="1"/>
              <a:t>Liikkuvuuden hallinnan rajat</a:t>
            </a:r>
          </a:p>
        </p:txBody>
      </p:sp>
      <p:sp>
        <p:nvSpPr>
          <p:cNvPr id="3" name="Content Placeholder 2">
            <a:extLst>
              <a:ext uri="{FF2B5EF4-FFF2-40B4-BE49-F238E27FC236}">
                <a16:creationId xmlns:a16="http://schemas.microsoft.com/office/drawing/2014/main" id="{AEDDD2BF-4CB3-4A50-9FC0-DB1782D78ECD}"/>
              </a:ext>
            </a:extLst>
          </p:cNvPr>
          <p:cNvSpPr>
            <a:spLocks noGrp="1"/>
          </p:cNvSpPr>
          <p:nvPr>
            <p:ph idx="1"/>
          </p:nvPr>
        </p:nvSpPr>
        <p:spPr/>
        <p:txBody>
          <a:bodyPr/>
          <a:lstStyle/>
          <a:p>
            <a:pPr>
              <a:buFont typeface="Arial"/>
              <a:buChar char="•"/>
            </a:pPr>
            <a:r>
              <a:rPr lang="fi-FI" dirty="1" b="0" sz="2000">
                <a:ea typeface="+mn-lt"/>
                <a:cs typeface="+mn-lt"/>
              </a:rPr>
              <a:t>Liikkuvuuden hallinta on </a:t>
            </a:r>
            <a:r>
              <a:rPr lang="fi-FI" dirty="1" sz="2000">
                <a:ea typeface="+mn-lt"/>
                <a:cs typeface="+mn-lt"/>
              </a:rPr>
              <a:t>kysyntä</a:t>
            </a:r>
            <a:r>
              <a:rPr lang="fi-FI" dirty="1" b="0" sz="2000">
                <a:ea typeface="+mn-lt"/>
                <a:cs typeface="+mn-lt"/>
              </a:rPr>
              <a:t>-suuntautunutta – tarjonta-suuntautuneisuuden sijaan</a:t>
            </a:r>
            <a:r>
              <a:rPr lang="fi-FI" dirty="1" b="0" sz="2000">
                <a:ea typeface="+mn-lt"/>
                <a:cs typeface="+mn-lt"/>
              </a:rPr>
              <a:t> </a:t>
            </a:r>
          </a:p>
          <a:p>
            <a:pPr>
              <a:buFont typeface="Arial"/>
              <a:buChar char="•"/>
            </a:pPr>
            <a:r>
              <a:rPr lang="fi-FI" dirty="1" sz="2000" b="0">
                <a:ea typeface="+mn-lt"/>
                <a:cs typeface="+mn-lt"/>
              </a:rPr>
              <a:t>Infrastruktuuritoimenpiteet voivat tukea liikkuvuuden hallinnan toimenpiteitä</a:t>
            </a:r>
          </a:p>
          <a:p>
            <a:pPr>
              <a:buFont typeface="Arial"/>
              <a:buChar char="•"/>
            </a:pPr>
            <a:r>
              <a:rPr lang="fi-FI" dirty="1" sz="2000" b="0">
                <a:ea typeface="+mn-lt"/>
                <a:cs typeface="+mn-lt"/>
              </a:rPr>
              <a:t>Liikkuvuuden hallintaa ei välttämättä tarvitse rajoittaa paikkaan</a:t>
            </a:r>
          </a:p>
          <a:p>
            <a:pPr>
              <a:buFont typeface="Arial"/>
              <a:buChar char="•"/>
            </a:pPr>
            <a:r>
              <a:rPr lang="fi-FI" dirty="1" sz="2000" b="0">
                <a:ea typeface="MS PGothic"/>
                <a:cs typeface="Arial"/>
              </a:rPr>
              <a:t>Liikkuvuuden hallinta on osa SUMP-toimenpiteiden valikoimaa, mutta se ei ole SUMP-prosessi</a:t>
            </a:r>
          </a:p>
          <a:p>
            <a:pPr>
              <a:buFont typeface="Arial"/>
              <a:buChar char="•"/>
            </a:pPr>
            <a:r>
              <a:rPr lang="fi-FI" dirty="1" b="0" sz="2000">
                <a:ea typeface="+mn-lt"/>
                <a:cs typeface="+mn-lt"/>
              </a:rPr>
              <a:t>Liikennejärjestelmän hallintaa </a:t>
            </a:r>
            <a:r>
              <a:rPr lang="fi-FI" dirty="1" sz="2000">
                <a:ea typeface="+mn-lt"/>
                <a:cs typeface="+mn-lt"/>
              </a:rPr>
              <a:t>ei </a:t>
            </a:r>
            <a:r>
              <a:rPr lang="fi-FI" dirty="1" b="0" sz="2000">
                <a:ea typeface="+mn-lt"/>
                <a:cs typeface="+mn-lt"/>
              </a:rPr>
              <a:t>katsota liikkuvuuden hallinnaksi</a:t>
            </a:r>
            <a:r>
              <a:rPr lang="fi-FI" dirty="1" b="0" sz="2000">
                <a:ea typeface="+mn-lt"/>
                <a:cs typeface="+mn-lt"/>
              </a:rPr>
              <a:t> </a:t>
            </a:r>
          </a:p>
          <a:p>
            <a:pPr>
              <a:buFont typeface="Arial"/>
              <a:buChar char="•"/>
            </a:pPr>
            <a:r>
              <a:rPr lang="fi-FI" dirty="1" sz="2000" b="0">
                <a:ea typeface="+mn-lt"/>
                <a:cs typeface="+mn-lt"/>
              </a:rPr>
              <a:t>Matkustustietoisuus, liikkuvuuskoulutus ja markkinointi ovat liikkuvuuden hallintaa</a:t>
            </a:r>
            <a:r>
              <a:rPr lang="fi-FI" dirty="1" sz="2000" b="0">
                <a:ea typeface="+mn-lt"/>
                <a:cs typeface="+mn-lt"/>
              </a:rPr>
              <a:t> </a:t>
            </a:r>
          </a:p>
          <a:p>
            <a:pPr>
              <a:buFont typeface="Arial"/>
              <a:buChar char="•"/>
            </a:pPr>
            <a:r>
              <a:rPr lang="fi-FI" dirty="1" sz="2000" b="0">
                <a:ea typeface="+mn-lt"/>
                <a:cs typeface="+mn-lt"/>
              </a:rPr>
              <a:t>Liikkuvuuden hallinta sisältää tavaroiden kuljetuksen</a:t>
            </a:r>
            <a:r>
              <a:rPr lang="fi-FI" dirty="1" sz="2000" b="0">
                <a:ea typeface="+mn-lt"/>
                <a:cs typeface="+mn-lt"/>
              </a:rPr>
              <a:t> </a:t>
            </a:r>
          </a:p>
          <a:p>
            <a:pPr>
              <a:buFont typeface="Arial"/>
              <a:buChar char="•"/>
            </a:pPr>
            <a:r>
              <a:rPr lang="fi-FI" dirty="1" sz="2000" b="0">
                <a:ea typeface="+mn-lt"/>
                <a:cs typeface="+mn-lt"/>
              </a:rPr>
              <a:t>Erilaiset lainsäädännöt, hinnoittelukannusteet ja -pidäkkeet sisältyvät osittain liikkuvuuden hallintaan</a:t>
            </a:r>
          </a:p>
          <a:p>
            <a:pPr>
              <a:buFont typeface="Arial"/>
              <a:buChar char="•"/>
            </a:pPr>
            <a:r>
              <a:rPr lang="fi-FI" dirty="1" sz="2000" b="0">
                <a:ea typeface="MS PGothic"/>
                <a:cs typeface="+mn-lt"/>
              </a:rPr>
              <a:t>Maankäytöllä tai ajoneuvojen liikkumisen sääntelyllä kaupungeissa (UVAR) on – koska se on samankaltaista kuin pysäköinti – voimakas yhteys liikkuvuuden hallintaan </a:t>
            </a:r>
          </a:p>
          <a:p>
            <a:pPr>
              <a:buFont typeface="Arial"/>
              <a:buChar char="•"/>
            </a:pPr>
            <a:r>
              <a:rPr lang="fi-FI" dirty="1" sz="2000" b="0">
                <a:ea typeface="MS PGothic"/>
                <a:cs typeface="Arial"/>
              </a:rPr>
              <a:t>Liikkuvuuden hallinnalla, sen määritelmällä ja toteutuksella on avoin luonne</a:t>
            </a:r>
            <a:r>
              <a:rPr lang="fi-FI" dirty="1" sz="2000" b="0">
                <a:ea typeface="MS PGothic"/>
                <a:cs typeface="Arial"/>
              </a:rPr>
              <a:t> </a:t>
            </a:r>
          </a:p>
          <a:p>
            <a:pPr>
              <a:buFont typeface="Arial"/>
              <a:buChar char="•"/>
            </a:pPr>
            <a:r>
              <a:rPr lang="fi-FI" dirty="1" sz="2000" b="0">
                <a:ea typeface="MS PGothic"/>
                <a:cs typeface="Arial"/>
              </a:rPr>
              <a:t>Liikkuvuuden hallinnan strategiat voivat hyödyttää erilaisia liikkuvuuden tavoitteita, esim. ilmasto, energiatehokkuus</a:t>
            </a:r>
            <a:r>
              <a:rPr lang="fi-FI" dirty="1" sz="2000" b="0">
                <a:ea typeface="MS PGothic"/>
                <a:cs typeface="Arial"/>
              </a:rPr>
              <a:t> </a:t>
            </a:r>
          </a:p>
          <a:p>
            <a:pPr>
              <a:buNone/>
            </a:pPr>
            <a:endParaRPr lang="en-US" b="0" dirty="0">
              <a:cs typeface="Arial"/>
            </a:endParaRPr>
          </a:p>
          <a:p>
            <a:pPr marL="0" indent="0">
              <a:buNone/>
            </a:pPr>
            <a:endParaRPr lang="en-US" dirty="0"/>
          </a:p>
        </p:txBody>
      </p:sp>
      <p:sp>
        <p:nvSpPr>
          <p:cNvPr id="4" name="Footer Placeholder 3">
            <a:extLst>
              <a:ext uri="{FF2B5EF4-FFF2-40B4-BE49-F238E27FC236}">
                <a16:creationId xmlns:a16="http://schemas.microsoft.com/office/drawing/2014/main" id="{6B3D9AEF-8315-41F6-AFF5-A37A2B3A09EF}"/>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3357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373E-AAC5-45A3-A8B8-B01526B44EC3}"/>
              </a:ext>
            </a:extLst>
          </p:cNvPr>
          <p:cNvSpPr>
            <a:spLocks noGrp="1"/>
          </p:cNvSpPr>
          <p:nvPr>
            <p:ph type="title"/>
          </p:nvPr>
        </p:nvSpPr>
        <p:spPr/>
        <p:txBody>
          <a:bodyPr/>
          <a:lstStyle/>
          <a:p>
            <a:r>
              <a:rPr lang="fi-FI" dirty="1">
                <a:solidFill>
                  <a:schemeClr val="accent2"/>
                </a:solidFill>
                <a:ea typeface="MS PGothic"/>
              </a:rPr>
              <a:t>Liikkuvuuden hallinnan hyvä käytäntö – yrityksen liikkuvuuden suunnittelu</a:t>
            </a:r>
          </a:p>
        </p:txBody>
      </p:sp>
      <p:sp>
        <p:nvSpPr>
          <p:cNvPr id="3" name="Content Placeholder 2">
            <a:extLst>
              <a:ext uri="{FF2B5EF4-FFF2-40B4-BE49-F238E27FC236}">
                <a16:creationId xmlns:a16="http://schemas.microsoft.com/office/drawing/2014/main" id="{CAECC0D5-4FAD-4B73-8B11-22D9C05363C0}"/>
              </a:ext>
            </a:extLst>
          </p:cNvPr>
          <p:cNvSpPr>
            <a:spLocks noGrp="1"/>
          </p:cNvSpPr>
          <p:nvPr>
            <p:ph idx="1"/>
          </p:nvPr>
        </p:nvSpPr>
        <p:spPr/>
        <p:txBody>
          <a:bodyPr/>
          <a:lstStyle/>
          <a:p>
            <a:pPr>
              <a:buFont typeface="Arial"/>
              <a:buChar char="•"/>
            </a:pPr>
            <a:r>
              <a:rPr lang="fi-FI" dirty="1" sz="2400" b="0">
                <a:ea typeface="+mn-lt"/>
                <a:cs typeface="+mn-lt"/>
              </a:rPr>
              <a:t>Smart Alliance for Mobility Szegedissä (HU)</a:t>
            </a:r>
          </a:p>
          <a:p>
            <a:r>
              <a:rPr lang="fi-FI" dirty="1" sz="2400" b="0">
                <a:ea typeface="+mn-lt"/>
                <a:cs typeface="+mn-lt"/>
              </a:rPr>
              <a:t>Työpaikoilla, joissa on käytettävissä rajoittamaton ja ilmainen pysäköinti, autojen osuus kulkumuodoista on yleensä 57–63 %. Osuus putoaa 21–41 prosenttiin, kun pysäköintiä rajoitetaan ja/tai siitä tehdään maksullinen</a:t>
            </a:r>
          </a:p>
          <a:p>
            <a:r>
              <a:rPr lang="fi-FI" dirty="1" sz="2400" b="0">
                <a:ea typeface="+mn-lt"/>
                <a:cs typeface="+mn-lt"/>
              </a:rPr>
              <a:t>https://www.uia-initiative.eu/en/uia-cities/szeged</a:t>
            </a:r>
          </a:p>
        </p:txBody>
      </p:sp>
      <p:sp>
        <p:nvSpPr>
          <p:cNvPr id="8" name="Content Placeholder 7">
            <a:extLst>
              <a:ext uri="{FF2B5EF4-FFF2-40B4-BE49-F238E27FC236}">
                <a16:creationId xmlns:a16="http://schemas.microsoft.com/office/drawing/2014/main" id="{AE6FC69F-71E2-41F0-BC90-001DA2913EBA}"/>
              </a:ext>
            </a:extLst>
          </p:cNvPr>
          <p:cNvSpPr>
            <a:spLocks noGrp="1"/>
          </p:cNvSpPr>
          <p:nvPr>
            <p:ph idx="11"/>
          </p:nvPr>
        </p:nvSpPr>
        <p:spPr/>
        <p:txBody>
          <a:bodyPr/>
          <a:lstStyle/>
          <a:p>
            <a:endParaRPr lang="en-US"/>
          </a:p>
        </p:txBody>
      </p:sp>
      <p:sp>
        <p:nvSpPr>
          <p:cNvPr id="4" name="Footer Placeholder 3">
            <a:extLst>
              <a:ext uri="{FF2B5EF4-FFF2-40B4-BE49-F238E27FC236}">
                <a16:creationId xmlns:a16="http://schemas.microsoft.com/office/drawing/2014/main" id="{B7980014-CABC-4E75-A255-7A462F65CC6D}"/>
              </a:ext>
            </a:extLst>
          </p:cNvPr>
          <p:cNvSpPr>
            <a:spLocks noGrp="1"/>
          </p:cNvSpPr>
          <p:nvPr>
            <p:ph type="ftr" sz="quarter" idx="12"/>
          </p:nvPr>
        </p:nvSpPr>
        <p:spPr/>
        <p:txBody>
          <a:bodyPr/>
          <a:lstStyle/>
          <a:p>
            <a:pPr>
              <a:defRPr/>
            </a:pPr>
            <a:r>
              <a:rPr lang="fi-FI" dirty="1"/>
              <a:t>&lt;Tapahtuma&gt; • &lt;Päiväys&gt; • &lt;Paikka&gt; • &lt;Puhuja&gt;</a:t>
            </a:r>
          </a:p>
        </p:txBody>
      </p:sp>
      <p:pic>
        <p:nvPicPr>
          <p:cNvPr id="6" name="Picture 6" descr="A close up of a map&#10;&#10;Description generated with high confidence">
            <a:extLst>
              <a:ext uri="{FF2B5EF4-FFF2-40B4-BE49-F238E27FC236}">
                <a16:creationId xmlns:a16="http://schemas.microsoft.com/office/drawing/2014/main" id="{F0B3E13E-5D5C-45BE-8A24-19F51877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022" y="1825205"/>
            <a:ext cx="4433327" cy="2878736"/>
          </a:xfrm>
          <a:prstGeom prst="rect">
            <a:avLst/>
          </a:prstGeom>
        </p:spPr>
      </p:pic>
    </p:spTree>
    <p:extLst>
      <p:ext uri="{BB962C8B-B14F-4D97-AF65-F5344CB8AC3E}">
        <p14:creationId xmlns:p14="http://schemas.microsoft.com/office/powerpoint/2010/main" val="24608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1794-9ED2-426C-9469-7CE8174F4A8B}"/>
              </a:ext>
            </a:extLst>
          </p:cNvPr>
          <p:cNvSpPr>
            <a:spLocks noGrp="1"/>
          </p:cNvSpPr>
          <p:nvPr>
            <p:ph type="title"/>
          </p:nvPr>
        </p:nvSpPr>
        <p:spPr/>
        <p:txBody>
          <a:bodyPr/>
          <a:lstStyle/>
          <a:p>
            <a:r>
              <a:rPr lang="fi-FI" dirty="1"/>
              <a:t>Polkupyöräpysäköinti</a:t>
            </a:r>
            <a:r>
              <a:rPr lang="fi-FI" dirty="1"/>
              <a:t> </a:t>
            </a:r>
          </a:p>
        </p:txBody>
      </p:sp>
      <p:pic>
        <p:nvPicPr>
          <p:cNvPr id="5" name="Picture 5" descr="A bicycle parked on a city street&#10;&#10;Description generated with very high confidence">
            <a:extLst>
              <a:ext uri="{FF2B5EF4-FFF2-40B4-BE49-F238E27FC236}">
                <a16:creationId xmlns:a16="http://schemas.microsoft.com/office/drawing/2014/main" id="{3987A263-22B6-401C-A11D-6D02DDF7ACC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740" b="-1213"/>
          <a:stretch/>
        </p:blipFill>
        <p:spPr>
          <a:xfrm>
            <a:off x="326309" y="1718573"/>
            <a:ext cx="2498195" cy="3066154"/>
          </a:xfrm>
        </p:spPr>
      </p:pic>
      <p:sp>
        <p:nvSpPr>
          <p:cNvPr id="4" name="Footer Placeholder 3">
            <a:extLst>
              <a:ext uri="{FF2B5EF4-FFF2-40B4-BE49-F238E27FC236}">
                <a16:creationId xmlns:a16="http://schemas.microsoft.com/office/drawing/2014/main" id="{C377D6D1-DC3D-4E2E-B3F4-062CD9CA0015}"/>
              </a:ext>
            </a:extLst>
          </p:cNvPr>
          <p:cNvSpPr>
            <a:spLocks noGrp="1"/>
          </p:cNvSpPr>
          <p:nvPr>
            <p:ph type="ftr" sz="quarter" idx="10"/>
          </p:nvPr>
        </p:nvSpPr>
        <p:spPr/>
        <p:txBody>
          <a:bodyPr/>
          <a:lstStyle/>
          <a:p>
            <a:pPr>
              <a:defRPr/>
            </a:pPr>
            <a:r>
              <a:rPr lang="fi-FI" dirty="1"/>
              <a:t>&lt;Tapahtuma&gt; • &lt;Päiväys&gt; • &lt;Paikka&gt; • &lt;Puhuja&gt;</a:t>
            </a:r>
          </a:p>
        </p:txBody>
      </p:sp>
      <p:pic>
        <p:nvPicPr>
          <p:cNvPr id="7" name="Picture 7" descr="A group of people riding skis down the side of a building&#10;&#10;Description generated with high confidence">
            <a:extLst>
              <a:ext uri="{FF2B5EF4-FFF2-40B4-BE49-F238E27FC236}">
                <a16:creationId xmlns:a16="http://schemas.microsoft.com/office/drawing/2014/main" id="{1E8BCC7F-8866-49E3-A9FE-739E27240CAB}"/>
              </a:ext>
            </a:extLst>
          </p:cNvPr>
          <p:cNvPicPr>
            <a:picLocks noChangeAspect="1"/>
          </p:cNvPicPr>
          <p:nvPr/>
        </p:nvPicPr>
        <p:blipFill>
          <a:blip r:embed="rId4"/>
          <a:stretch>
            <a:fillRect/>
          </a:stretch>
        </p:blipFill>
        <p:spPr>
          <a:xfrm>
            <a:off x="3145316" y="1746076"/>
            <a:ext cx="2559586" cy="3016980"/>
          </a:xfrm>
          <a:prstGeom prst="rect">
            <a:avLst/>
          </a:prstGeom>
        </p:spPr>
      </p:pic>
      <p:sp>
        <p:nvSpPr>
          <p:cNvPr id="9" name="TextBox 8">
            <a:extLst>
              <a:ext uri="{FF2B5EF4-FFF2-40B4-BE49-F238E27FC236}">
                <a16:creationId xmlns:a16="http://schemas.microsoft.com/office/drawing/2014/main" id="{AE069C5D-F696-4418-8005-F5C97C84D677}"/>
              </a:ext>
            </a:extLst>
          </p:cNvPr>
          <p:cNvSpPr txBox="1"/>
          <p:nvPr/>
        </p:nvSpPr>
        <p:spPr>
          <a:xfrm>
            <a:off x="3108592" y="5192617"/>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Pitkäaikainen</a:t>
            </a:r>
            <a:r>
              <a:rPr lang="fi-FI" dirty="1" sz="1800">
                <a:latin typeface="Arial"/>
                <a:ea typeface="MS PGothic"/>
                <a:cs typeface="Times New Roman"/>
              </a:rPr>
              <a:t>: turvallinen, mukava, lisäpalveluita, maksullinen?</a:t>
            </a:r>
          </a:p>
        </p:txBody>
      </p:sp>
      <p:pic>
        <p:nvPicPr>
          <p:cNvPr id="10" name="Picture 10" descr="A bicycle parked in front of a brick building&#10;&#10;Description generated with high confidence">
            <a:extLst>
              <a:ext uri="{FF2B5EF4-FFF2-40B4-BE49-F238E27FC236}">
                <a16:creationId xmlns:a16="http://schemas.microsoft.com/office/drawing/2014/main" id="{5380BC50-C75D-4F1E-8E46-AA0CDE8C84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244" y="1718933"/>
            <a:ext cx="2880910" cy="2437795"/>
          </a:xfrm>
          <a:prstGeom prst="rect">
            <a:avLst/>
          </a:prstGeom>
        </p:spPr>
      </p:pic>
      <p:sp>
        <p:nvSpPr>
          <p:cNvPr id="12" name="TextBox 11">
            <a:extLst>
              <a:ext uri="{FF2B5EF4-FFF2-40B4-BE49-F238E27FC236}">
                <a16:creationId xmlns:a16="http://schemas.microsoft.com/office/drawing/2014/main" id="{BDC02557-9D68-4F6E-BFCC-C4E52FB5E69E}"/>
              </a:ext>
            </a:extLst>
          </p:cNvPr>
          <p:cNvSpPr txBox="1"/>
          <p:nvPr/>
        </p:nvSpPr>
        <p:spPr>
          <a:xfrm>
            <a:off x="322816" y="513351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Lyhytaikainen</a:t>
            </a:r>
            <a:r>
              <a:rPr lang="fi-FI" dirty="1" sz="1800">
                <a:latin typeface="Arial"/>
                <a:ea typeface="MS PGothic"/>
                <a:cs typeface="Times New Roman"/>
              </a:rPr>
              <a:t>: lähellä, joustava, vaikea valvoa</a:t>
            </a:r>
            <a:r>
              <a:rPr lang="fi-FI" dirty="1" sz="1800">
                <a:latin typeface="Arial"/>
                <a:ea typeface="MS PGothic"/>
                <a:cs typeface="Times New Roman"/>
              </a:rPr>
              <a:t> </a:t>
            </a:r>
          </a:p>
        </p:txBody>
      </p:sp>
      <p:pic>
        <p:nvPicPr>
          <p:cNvPr id="13" name="Picture 13" descr="A picture containing sign, front, group, white&#10;&#10;Description generated with very high confidence">
            <a:extLst>
              <a:ext uri="{FF2B5EF4-FFF2-40B4-BE49-F238E27FC236}">
                <a16:creationId xmlns:a16="http://schemas.microsoft.com/office/drawing/2014/main" id="{100B7938-841C-4E4D-8359-148CFC6702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4714" y="3967091"/>
            <a:ext cx="1320188" cy="1313934"/>
          </a:xfrm>
          <a:prstGeom prst="rect">
            <a:avLst/>
          </a:prstGeom>
        </p:spPr>
      </p:pic>
      <p:sp>
        <p:nvSpPr>
          <p:cNvPr id="15" name="TextBox 14">
            <a:extLst>
              <a:ext uri="{FF2B5EF4-FFF2-40B4-BE49-F238E27FC236}">
                <a16:creationId xmlns:a16="http://schemas.microsoft.com/office/drawing/2014/main" id="{CFE03B51-C899-4099-BCC7-9C9A16487859}"/>
              </a:ext>
            </a:extLst>
          </p:cNvPr>
          <p:cNvSpPr txBox="1"/>
          <p:nvPr/>
        </p:nvSpPr>
        <p:spPr>
          <a:xfrm>
            <a:off x="6000519" y="4265363"/>
            <a:ext cx="29635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Asuinalueilla</a:t>
            </a:r>
            <a:r>
              <a:rPr lang="fi-FI" dirty="1" sz="1800">
                <a:latin typeface="Arial"/>
                <a:ea typeface="MS PGothic"/>
                <a:cs typeface="Times New Roman"/>
              </a:rPr>
              <a:t>: turvallinen, säänkestävä, enint. 5 €/kk, suurin etäisyys: 100 m, vakio:1/tyyny, oikeuden menetys (auton) asukaspysäköintiin?</a:t>
            </a:r>
            <a:r>
              <a:rPr lang="fi-FI" dirty="1" sz="1800">
                <a:latin typeface="Arial"/>
                <a:ea typeface="MS PGothic"/>
                <a:cs typeface="Times New Roman"/>
              </a:rPr>
              <a:t> </a:t>
            </a:r>
          </a:p>
        </p:txBody>
      </p:sp>
    </p:spTree>
    <p:extLst>
      <p:ext uri="{BB962C8B-B14F-4D97-AF65-F5344CB8AC3E}">
        <p14:creationId xmlns:p14="http://schemas.microsoft.com/office/powerpoint/2010/main" val="169557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p:cNvSpPr/>
          <p:nvPr/>
        </p:nvSpPr>
        <p:spPr>
          <a:xfrm>
            <a:off x="0" y="1911063"/>
            <a:ext cx="9036496" cy="471943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74848" y="316174"/>
            <a:ext cx="8686800" cy="1066130"/>
          </a:xfrm>
        </p:spPr>
        <p:txBody>
          <a:bodyPr>
            <a:normAutofit/>
          </a:bodyPr>
          <a:lstStyle/>
          <a:p>
            <a:r>
              <a:rPr lang="fi-FI" dirty="1"/>
              <a:t>Polkupyörien pysäköintipolitiikka</a:t>
            </a:r>
          </a:p>
        </p:txBody>
      </p:sp>
      <p:sp>
        <p:nvSpPr>
          <p:cNvPr id="12" name="Tijdelijke aanduiding voor inhoud 11"/>
          <p:cNvSpPr txBox="1">
            <a:spLocks noGrp="1"/>
          </p:cNvSpPr>
          <p:nvPr>
            <p:ph idx="1"/>
          </p:nvPr>
        </p:nvSpPr>
        <p:spPr>
          <a:xfrm>
            <a:off x="457200" y="1600200"/>
            <a:ext cx="8229600" cy="307777"/>
          </a:xfrm>
          <a:prstGeom prst="rect">
            <a:avLst/>
          </a:prstGeom>
          <a:noFill/>
        </p:spPr>
        <p:txBody>
          <a:bodyPr wrap="square" rtlCol="0">
            <a:spAutoFit/>
          </a:bodyPr>
          <a:lstStyle/>
          <a:p>
            <a:endParaRPr lang="nl-BE" sz="1400"/>
          </a:p>
        </p:txBody>
      </p:sp>
      <p:sp>
        <p:nvSpPr>
          <p:cNvPr id="6" name="Ovaal 5"/>
          <p:cNvSpPr/>
          <p:nvPr/>
        </p:nvSpPr>
        <p:spPr>
          <a:xfrm>
            <a:off x="215240" y="2558236"/>
            <a:ext cx="4536504" cy="3209003"/>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710524" y="2662172"/>
            <a:ext cx="2088232" cy="646331"/>
          </a:xfrm>
          <a:prstGeom prst="rect">
            <a:avLst/>
          </a:prstGeom>
          <a:noFill/>
        </p:spPr>
        <p:txBody>
          <a:bodyPr wrap="square" rtlCol="0">
            <a:spAutoFit/>
          </a:bodyPr>
          <a:lstStyle/>
          <a:p>
            <a:r>
              <a:rPr lang="fi-FI" dirty="1" sz="1800" b="1">
                <a:latin typeface="+mj-lt"/>
              </a:rPr>
              <a:t>Polkupyöräinfrastruktuuri</a:t>
            </a:r>
          </a:p>
        </p:txBody>
      </p:sp>
      <p:sp>
        <p:nvSpPr>
          <p:cNvPr id="9" name="Tekstvak 8"/>
          <p:cNvSpPr txBox="1"/>
          <p:nvPr/>
        </p:nvSpPr>
        <p:spPr>
          <a:xfrm>
            <a:off x="849427" y="3299139"/>
            <a:ext cx="1741538" cy="646331"/>
          </a:xfrm>
          <a:prstGeom prst="rect">
            <a:avLst/>
          </a:prstGeom>
          <a:noFill/>
        </p:spPr>
        <p:txBody>
          <a:bodyPr wrap="square" rtlCol="0">
            <a:spAutoFit/>
          </a:bodyPr>
          <a:lstStyle/>
          <a:p>
            <a:r>
              <a:rPr lang="fi-FI" dirty="1" sz="1800" b="1">
                <a:latin typeface="+mj-lt"/>
              </a:rPr>
              <a:t>Pyöräilyverkostot</a:t>
            </a:r>
          </a:p>
        </p:txBody>
      </p:sp>
      <p:sp>
        <p:nvSpPr>
          <p:cNvPr id="10" name="Tekstvak 9"/>
          <p:cNvSpPr txBox="1"/>
          <p:nvPr/>
        </p:nvSpPr>
        <p:spPr>
          <a:xfrm>
            <a:off x="562048" y="3995748"/>
            <a:ext cx="2664296" cy="646331"/>
          </a:xfrm>
          <a:prstGeom prst="rect">
            <a:avLst/>
          </a:prstGeom>
          <a:noFill/>
        </p:spPr>
        <p:txBody>
          <a:bodyPr wrap="square" rtlCol="0">
            <a:spAutoFit/>
          </a:bodyPr>
          <a:lstStyle/>
          <a:p>
            <a:r>
              <a:rPr lang="fi-FI" dirty="1" b="1" sz="1800">
                <a:latin typeface="+mj-lt"/>
              </a:rPr>
              <a:t>Pyörä</a:t>
            </a:r>
            <a:r>
              <a:rPr lang="fi-FI" dirty="1" sz="1800">
                <a:latin typeface="+mj-lt"/>
              </a:rPr>
              <a:t>i</a:t>
            </a:r>
            <a:r>
              <a:rPr lang="fi-FI" dirty="1" b="1" sz="1800">
                <a:latin typeface="+mj-lt"/>
              </a:rPr>
              <a:t>lykulttuuri/markkinointi</a:t>
            </a:r>
          </a:p>
        </p:txBody>
      </p:sp>
      <p:sp>
        <p:nvSpPr>
          <p:cNvPr id="11" name="Tekstvak 10"/>
          <p:cNvSpPr txBox="1"/>
          <p:nvPr/>
        </p:nvSpPr>
        <p:spPr>
          <a:xfrm>
            <a:off x="1732642" y="3662577"/>
            <a:ext cx="1729837" cy="369332"/>
          </a:xfrm>
          <a:prstGeom prst="rect">
            <a:avLst/>
          </a:prstGeom>
          <a:noFill/>
        </p:spPr>
        <p:txBody>
          <a:bodyPr wrap="square" rtlCol="0">
            <a:spAutoFit/>
          </a:bodyPr>
          <a:lstStyle/>
          <a:p>
            <a:r>
              <a:rPr lang="fi-FI" dirty="1" sz="1800" b="1">
                <a:latin typeface="+mj-lt"/>
              </a:rPr>
              <a:t>Tieturvallisuus</a:t>
            </a:r>
          </a:p>
        </p:txBody>
      </p:sp>
      <p:sp>
        <p:nvSpPr>
          <p:cNvPr id="13" name="Tekstvak 12"/>
          <p:cNvSpPr txBox="1"/>
          <p:nvPr/>
        </p:nvSpPr>
        <p:spPr>
          <a:xfrm>
            <a:off x="2306224" y="4704374"/>
            <a:ext cx="1432528" cy="369332"/>
          </a:xfrm>
          <a:prstGeom prst="rect">
            <a:avLst/>
          </a:prstGeom>
          <a:noFill/>
        </p:spPr>
        <p:txBody>
          <a:bodyPr wrap="square" rtlCol="0">
            <a:spAutoFit/>
          </a:bodyPr>
          <a:lstStyle/>
          <a:p>
            <a:r>
              <a:rPr lang="fi-FI" dirty="1" sz="1800" b="1">
                <a:latin typeface="+mj-lt"/>
              </a:rPr>
              <a:t>Koulutus</a:t>
            </a:r>
          </a:p>
        </p:txBody>
      </p:sp>
      <p:sp>
        <p:nvSpPr>
          <p:cNvPr id="14" name="Ovaal 13"/>
          <p:cNvSpPr/>
          <p:nvPr/>
        </p:nvSpPr>
        <p:spPr>
          <a:xfrm>
            <a:off x="3462479" y="2774624"/>
            <a:ext cx="4762260" cy="305017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3462479" y="3735792"/>
            <a:ext cx="1310006" cy="830997"/>
          </a:xfrm>
          <a:prstGeom prst="rect">
            <a:avLst/>
          </a:prstGeom>
          <a:noFill/>
        </p:spPr>
        <p:txBody>
          <a:bodyPr wrap="square" rtlCol="0">
            <a:spAutoFit/>
          </a:bodyPr>
          <a:lstStyle/>
          <a:p>
            <a:r>
              <a:rPr lang="fi-FI" dirty="1" sz="2400" b="1">
                <a:solidFill>
                  <a:srgbClr val="FF0000"/>
                </a:solidFill>
                <a:latin typeface="+mj-lt"/>
              </a:rPr>
              <a:t>Polkupyöräpysäköinti</a:t>
            </a:r>
          </a:p>
        </p:txBody>
      </p:sp>
      <p:sp>
        <p:nvSpPr>
          <p:cNvPr id="16" name="Tekstvak 15"/>
          <p:cNvSpPr txBox="1"/>
          <p:nvPr/>
        </p:nvSpPr>
        <p:spPr>
          <a:xfrm>
            <a:off x="0" y="2124243"/>
            <a:ext cx="3051371" cy="461665"/>
          </a:xfrm>
          <a:prstGeom prst="rect">
            <a:avLst/>
          </a:prstGeom>
          <a:noFill/>
        </p:spPr>
        <p:txBody>
          <a:bodyPr wrap="square" rtlCol="0">
            <a:spAutoFit/>
          </a:bodyPr>
          <a:lstStyle/>
          <a:p>
            <a:r>
              <a:rPr lang="fi-FI" dirty="1" b="1">
                <a:latin typeface="+mj-lt"/>
              </a:rPr>
              <a:t>Polkupyöräpolitiikka</a:t>
            </a:r>
          </a:p>
        </p:txBody>
      </p:sp>
      <p:sp>
        <p:nvSpPr>
          <p:cNvPr id="17" name="Tekstvak 16"/>
          <p:cNvSpPr txBox="1"/>
          <p:nvPr/>
        </p:nvSpPr>
        <p:spPr>
          <a:xfrm>
            <a:off x="5913758" y="2374257"/>
            <a:ext cx="2987824" cy="461665"/>
          </a:xfrm>
          <a:prstGeom prst="rect">
            <a:avLst/>
          </a:prstGeom>
          <a:noFill/>
        </p:spPr>
        <p:txBody>
          <a:bodyPr wrap="square" rtlCol="0">
            <a:spAutoFit/>
          </a:bodyPr>
          <a:lstStyle/>
          <a:p>
            <a:pPr algn="r"/>
            <a:r>
              <a:rPr lang="fi-FI" dirty="1" b="1">
                <a:latin typeface="+mj-lt"/>
              </a:rPr>
              <a:t>Pysäköintipolitiikka</a:t>
            </a:r>
          </a:p>
        </p:txBody>
      </p:sp>
      <p:sp>
        <p:nvSpPr>
          <p:cNvPr id="19" name="Tekstvak 18"/>
          <p:cNvSpPr txBox="1"/>
          <p:nvPr/>
        </p:nvSpPr>
        <p:spPr>
          <a:xfrm>
            <a:off x="4932040" y="3930381"/>
            <a:ext cx="2088232" cy="369332"/>
          </a:xfrm>
          <a:prstGeom prst="rect">
            <a:avLst/>
          </a:prstGeom>
          <a:noFill/>
        </p:spPr>
        <p:txBody>
          <a:bodyPr wrap="square" rtlCol="0">
            <a:spAutoFit/>
          </a:bodyPr>
          <a:lstStyle/>
          <a:p>
            <a:r>
              <a:rPr lang="fi-FI" dirty="1" sz="1800" b="1">
                <a:latin typeface="+mj-lt"/>
              </a:rPr>
              <a:t>Liityntäpysäköinti</a:t>
            </a:r>
          </a:p>
        </p:txBody>
      </p:sp>
      <p:sp>
        <p:nvSpPr>
          <p:cNvPr id="20" name="Tekstvak 19"/>
          <p:cNvSpPr txBox="1"/>
          <p:nvPr/>
        </p:nvSpPr>
        <p:spPr>
          <a:xfrm>
            <a:off x="5716814" y="3457135"/>
            <a:ext cx="2322252" cy="369332"/>
          </a:xfrm>
          <a:prstGeom prst="rect">
            <a:avLst/>
          </a:prstGeom>
          <a:noFill/>
        </p:spPr>
        <p:txBody>
          <a:bodyPr wrap="square" rtlCol="0">
            <a:spAutoFit/>
          </a:bodyPr>
          <a:lstStyle/>
          <a:p>
            <a:r>
              <a:rPr lang="fi-FI" dirty="1" sz="1800" b="1">
                <a:latin typeface="+mj-lt"/>
              </a:rPr>
              <a:t>Uudet rakennushankkeet</a:t>
            </a:r>
          </a:p>
        </p:txBody>
      </p:sp>
      <p:sp>
        <p:nvSpPr>
          <p:cNvPr id="21" name="Tekstvak 20"/>
          <p:cNvSpPr txBox="1"/>
          <p:nvPr/>
        </p:nvSpPr>
        <p:spPr>
          <a:xfrm>
            <a:off x="5415148" y="4362828"/>
            <a:ext cx="2397212" cy="369332"/>
          </a:xfrm>
          <a:prstGeom prst="rect">
            <a:avLst/>
          </a:prstGeom>
          <a:noFill/>
        </p:spPr>
        <p:txBody>
          <a:bodyPr wrap="square" rtlCol="0">
            <a:spAutoFit/>
          </a:bodyPr>
          <a:lstStyle/>
          <a:p>
            <a:r>
              <a:rPr lang="fi-FI" dirty="1" sz="1800" b="1">
                <a:latin typeface="+mj-lt"/>
              </a:rPr>
              <a:t>Katualueella pysäköinti/muualla kuin katualueella pysäköinti</a:t>
            </a:r>
          </a:p>
        </p:txBody>
      </p:sp>
      <p:sp>
        <p:nvSpPr>
          <p:cNvPr id="22" name="Tekstvak 21"/>
          <p:cNvSpPr txBox="1"/>
          <p:nvPr/>
        </p:nvSpPr>
        <p:spPr>
          <a:xfrm>
            <a:off x="5112060" y="4814773"/>
            <a:ext cx="2700300" cy="369332"/>
          </a:xfrm>
          <a:prstGeom prst="rect">
            <a:avLst/>
          </a:prstGeom>
          <a:noFill/>
        </p:spPr>
        <p:txBody>
          <a:bodyPr wrap="square" rtlCol="0">
            <a:spAutoFit/>
          </a:bodyPr>
          <a:lstStyle/>
          <a:p>
            <a:r>
              <a:rPr lang="fi-FI" dirty="1" sz="1800" b="1">
                <a:latin typeface="+mj-lt"/>
              </a:rPr>
              <a:t>Pysäköintistandardit</a:t>
            </a:r>
          </a:p>
        </p:txBody>
      </p:sp>
      <p:sp>
        <p:nvSpPr>
          <p:cNvPr id="23" name="Tekstvak 22"/>
          <p:cNvSpPr txBox="1"/>
          <p:nvPr/>
        </p:nvSpPr>
        <p:spPr>
          <a:xfrm>
            <a:off x="4828158" y="3124885"/>
            <a:ext cx="2088232" cy="369332"/>
          </a:xfrm>
          <a:prstGeom prst="rect">
            <a:avLst/>
          </a:prstGeom>
          <a:noFill/>
        </p:spPr>
        <p:txBody>
          <a:bodyPr wrap="square" rtlCol="0">
            <a:spAutoFit/>
          </a:bodyPr>
          <a:lstStyle/>
          <a:p>
            <a:r>
              <a:rPr lang="fi-FI" dirty="1" sz="1800" b="1">
                <a:latin typeface="+mj-lt"/>
              </a:rPr>
              <a:t>Valvonta</a:t>
            </a:r>
          </a:p>
        </p:txBody>
      </p:sp>
      <p:sp>
        <p:nvSpPr>
          <p:cNvPr id="24" name="Tekstvak 23"/>
          <p:cNvSpPr txBox="1"/>
          <p:nvPr/>
        </p:nvSpPr>
        <p:spPr>
          <a:xfrm>
            <a:off x="6871414" y="3894873"/>
            <a:ext cx="1086428" cy="369332"/>
          </a:xfrm>
          <a:prstGeom prst="rect">
            <a:avLst/>
          </a:prstGeom>
          <a:noFill/>
        </p:spPr>
        <p:txBody>
          <a:bodyPr wrap="square" rtlCol="0">
            <a:spAutoFit/>
          </a:bodyPr>
          <a:lstStyle/>
          <a:p>
            <a:r>
              <a:rPr lang="fi-FI" dirty="1" sz="1800" b="1">
                <a:latin typeface="+mj-lt"/>
              </a:rPr>
              <a:t>Taksat</a:t>
            </a:r>
          </a:p>
        </p:txBody>
      </p:sp>
      <p:sp>
        <p:nvSpPr>
          <p:cNvPr id="25" name="Tekstvak 24"/>
          <p:cNvSpPr txBox="1"/>
          <p:nvPr/>
        </p:nvSpPr>
        <p:spPr>
          <a:xfrm>
            <a:off x="5112060" y="2755357"/>
            <a:ext cx="1573858" cy="369332"/>
          </a:xfrm>
          <a:prstGeom prst="rect">
            <a:avLst/>
          </a:prstGeom>
          <a:noFill/>
        </p:spPr>
        <p:txBody>
          <a:bodyPr wrap="square" rtlCol="0">
            <a:spAutoFit/>
          </a:bodyPr>
          <a:lstStyle/>
          <a:p>
            <a:r>
              <a:rPr lang="fi-FI" dirty="1" sz="1800" b="1">
                <a:latin typeface="+mj-lt"/>
              </a:rPr>
              <a:t>Seuranta</a:t>
            </a:r>
          </a:p>
        </p:txBody>
      </p:sp>
      <p:sp>
        <p:nvSpPr>
          <p:cNvPr id="26" name="Tekstvak 25"/>
          <p:cNvSpPr txBox="1"/>
          <p:nvPr/>
        </p:nvSpPr>
        <p:spPr>
          <a:xfrm>
            <a:off x="709830" y="4649530"/>
            <a:ext cx="1557107" cy="369332"/>
          </a:xfrm>
          <a:prstGeom prst="rect">
            <a:avLst/>
          </a:prstGeom>
          <a:noFill/>
        </p:spPr>
        <p:txBody>
          <a:bodyPr wrap="square" rtlCol="0">
            <a:spAutoFit/>
          </a:bodyPr>
          <a:lstStyle/>
          <a:p>
            <a:r>
              <a:rPr lang="fi-FI" dirty="1" sz="1800" b="1">
                <a:latin typeface="+mj-lt"/>
              </a:rPr>
              <a:t>Yhteiskäyttöpolkupyörät</a:t>
            </a:r>
          </a:p>
        </p:txBody>
      </p:sp>
      <p:sp>
        <p:nvSpPr>
          <p:cNvPr id="27" name="Tekstvak 26"/>
          <p:cNvSpPr txBox="1"/>
          <p:nvPr/>
        </p:nvSpPr>
        <p:spPr>
          <a:xfrm>
            <a:off x="1630461" y="5042349"/>
            <a:ext cx="1471702" cy="369332"/>
          </a:xfrm>
          <a:prstGeom prst="rect">
            <a:avLst/>
          </a:prstGeom>
          <a:noFill/>
        </p:spPr>
        <p:txBody>
          <a:bodyPr wrap="square" rtlCol="0">
            <a:spAutoFit/>
          </a:bodyPr>
          <a:lstStyle/>
          <a:p>
            <a:r>
              <a:rPr lang="fi-FI" dirty="1" sz="1800" b="1">
                <a:latin typeface="+mj-lt"/>
              </a:rPr>
              <a:t>Seuranta</a:t>
            </a:r>
          </a:p>
        </p:txBody>
      </p:sp>
      <p:sp>
        <p:nvSpPr>
          <p:cNvPr id="4" name="Tekstvak 3"/>
          <p:cNvSpPr txBox="1"/>
          <p:nvPr/>
        </p:nvSpPr>
        <p:spPr>
          <a:xfrm>
            <a:off x="431974" y="1494756"/>
            <a:ext cx="8639539" cy="461665"/>
          </a:xfrm>
          <a:prstGeom prst="rect">
            <a:avLst/>
          </a:prstGeom>
          <a:noFill/>
        </p:spPr>
        <p:txBody>
          <a:bodyPr wrap="square" rtlCol="0">
            <a:spAutoFit/>
          </a:bodyPr>
          <a:lstStyle/>
          <a:p>
            <a:r>
              <a:rPr lang="fi-FI" dirty="1" b="1">
                <a:latin typeface="+mj-lt"/>
              </a:rPr>
              <a:t>SUMP + .... tilan suunnittelu, terveys, kaupungin markkinointi, ....</a:t>
            </a:r>
          </a:p>
        </p:txBody>
      </p:sp>
      <p:sp>
        <p:nvSpPr>
          <p:cNvPr id="5" name="Tijdelijke aanduiding voor voettekst 4">
            <a:extLst>
              <a:ext uri="{FF2B5EF4-FFF2-40B4-BE49-F238E27FC236}">
                <a16:creationId xmlns:a16="http://schemas.microsoft.com/office/drawing/2014/main" id="{17E27FDA-84F4-493C-88C0-5AA1AC7CC5D9}"/>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326403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dirty="1"/>
              <a:t>5.</a:t>
            </a:r>
            <a:r>
              <a:rPr lang="fi-FI" dirty="1"/>
              <a:t> </a:t>
            </a:r>
            <a:r>
              <a:rPr lang="fi-FI" dirty="1"/>
              <a:t>Polkupyörien pysäköinti-instrumentit</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107998873"/>
              </p:ext>
            </p:extLst>
          </p:nvPr>
        </p:nvGraphicFramePr>
        <p:xfrm>
          <a:off x="-2091906" y="1542197"/>
          <a:ext cx="8626522" cy="4766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A screenshot of a cell phone&#10;&#10;Description generated with very high confidence">
            <a:extLst>
              <a:ext uri="{FF2B5EF4-FFF2-40B4-BE49-F238E27FC236}">
                <a16:creationId xmlns:a16="http://schemas.microsoft.com/office/drawing/2014/main" id="{646E8FB3-60DF-4099-8E10-3A712F8083DF}"/>
              </a:ext>
            </a:extLst>
          </p:cNvPr>
          <p:cNvPicPr>
            <a:picLocks noChangeAspect="1"/>
          </p:cNvPicPr>
          <p:nvPr/>
        </p:nvPicPr>
        <p:blipFill>
          <a:blip r:embed="rId8"/>
          <a:stretch>
            <a:fillRect/>
          </a:stretch>
        </p:blipFill>
        <p:spPr>
          <a:xfrm>
            <a:off x="4235570" y="1542056"/>
            <a:ext cx="4914181" cy="2911246"/>
          </a:xfrm>
          <a:prstGeom prst="rect">
            <a:avLst/>
          </a:prstGeom>
        </p:spPr>
      </p:pic>
      <p:sp>
        <p:nvSpPr>
          <p:cNvPr id="11" name="TextBox 10">
            <a:extLst>
              <a:ext uri="{FF2B5EF4-FFF2-40B4-BE49-F238E27FC236}">
                <a16:creationId xmlns:a16="http://schemas.microsoft.com/office/drawing/2014/main" id="{E9847421-18B8-4849-BDFB-6EB33C8DF729}"/>
              </a:ext>
            </a:extLst>
          </p:cNvPr>
          <p:cNvSpPr txBox="1"/>
          <p:nvPr/>
        </p:nvSpPr>
        <p:spPr>
          <a:xfrm>
            <a:off x="4566249" y="4724400"/>
            <a:ext cx="4497237" cy="1584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a:latin typeface="Abadi"/>
                <a:ea typeface="MS PGothic"/>
                <a:cs typeface="Times New Roman"/>
              </a:rPr>
              <a:t>Polkupyörien pysäköintipolitiikka ei eroa paljonkaan pysäköintipolitiikkojen kehityksestä.</a:t>
            </a:r>
            <a:r>
              <a:rPr lang="fi-FI" dirty="1">
                <a:latin typeface="Abadi"/>
                <a:ea typeface="MS PGothic"/>
                <a:cs typeface="Times New Roman"/>
              </a:rPr>
              <a:t>  </a:t>
            </a:r>
            <a:r>
              <a:rPr lang="fi-FI" dirty="1">
                <a:latin typeface="Abadi"/>
                <a:ea typeface="MS PGothic"/>
                <a:cs typeface="Times New Roman"/>
              </a:rPr>
              <a:t>Kuinka voimme välttää samojen virheiden toistamisen?</a:t>
            </a:r>
            <a:r>
              <a:rPr lang="fi-FI" dirty="1">
                <a:latin typeface="Abadi"/>
                <a:ea typeface="MS PGothic"/>
                <a:cs typeface="Times New Roman"/>
              </a:rPr>
              <a:t> </a:t>
            </a:r>
          </a:p>
        </p:txBody>
      </p:sp>
      <p:sp>
        <p:nvSpPr>
          <p:cNvPr id="3" name="Tijdelijke aanduiding voor voettekst 2">
            <a:extLst>
              <a:ext uri="{FF2B5EF4-FFF2-40B4-BE49-F238E27FC236}">
                <a16:creationId xmlns:a16="http://schemas.microsoft.com/office/drawing/2014/main" id="{D8747174-2B1E-4686-A8D9-82AD2096F359}"/>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281498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9D32-D8CF-48BF-93B4-F08CE8FB8B87}"/>
              </a:ext>
            </a:extLst>
          </p:cNvPr>
          <p:cNvSpPr>
            <a:spLocks noGrp="1"/>
          </p:cNvSpPr>
          <p:nvPr>
            <p:ph type="title"/>
          </p:nvPr>
        </p:nvSpPr>
        <p:spPr/>
        <p:txBody>
          <a:bodyPr/>
          <a:lstStyle/>
          <a:p>
            <a:r>
              <a:rPr lang="fi-FI" dirty="1"/>
              <a:t>Kaupunki ihmisiä vai autoja varten?</a:t>
            </a:r>
            <a:r>
              <a:rPr lang="fi-FI" dirty="1"/>
              <a:t> </a:t>
            </a:r>
          </a:p>
        </p:txBody>
      </p:sp>
      <p:sp>
        <p:nvSpPr>
          <p:cNvPr id="3" name="Content Placeholder 2">
            <a:extLst>
              <a:ext uri="{FF2B5EF4-FFF2-40B4-BE49-F238E27FC236}">
                <a16:creationId xmlns:a16="http://schemas.microsoft.com/office/drawing/2014/main" id="{1A34AC2F-BCEC-409C-A2E0-75A30A8FB885}"/>
              </a:ext>
            </a:extLst>
          </p:cNvPr>
          <p:cNvSpPr>
            <a:spLocks noGrp="1"/>
          </p:cNvSpPr>
          <p:nvPr>
            <p:ph idx="1"/>
          </p:nvPr>
        </p:nvSpPr>
        <p:spPr/>
        <p:txBody>
          <a:bodyPr/>
          <a:lstStyle/>
          <a:p>
            <a:pPr marL="0" indent="0">
              <a:buNone/>
            </a:pPr>
            <a:r>
              <a:rPr lang="fi-FI" dirty="1" sz="2400" b="0">
                <a:ea typeface="+mn-lt"/>
                <a:cs typeface="+mn-lt"/>
              </a:rPr>
              <a:t>”Mitä enemmän keskikaupunkia rikotaan ja pilkotaan pysäköintipaikoilla ja pysäköintihalleilla, sitä tylsempi ja kuolleempi siitä tulee, eikä ole mitään vastenmielisempää kuin kuollut kaupunkikeskusta.”</a:t>
            </a:r>
          </a:p>
          <a:p>
            <a:pPr marL="0" indent="0">
              <a:buNone/>
            </a:pPr>
            <a:r>
              <a:rPr lang="fi-FI" dirty="1" sz="2400" b="0">
                <a:ea typeface="MS PGothic"/>
                <a:cs typeface="Arial"/>
              </a:rPr>
              <a:t>                                                          </a:t>
            </a:r>
          </a:p>
          <a:p>
            <a:pPr marL="0" indent="0">
              <a:buNone/>
            </a:pPr>
            <a:r>
              <a:rPr lang="fi-FI" dirty="1" sz="2400" b="0">
                <a:ea typeface="MS PGothic"/>
                <a:cs typeface="Arial"/>
              </a:rPr>
              <a:t>                                                                </a:t>
            </a:r>
            <a:r>
              <a:rPr lang="fi-FI" dirty="1" sz="2400" b="0">
                <a:ea typeface="MS PGothic"/>
                <a:cs typeface="Arial"/>
              </a:rPr>
              <a:t>Jane Jacobs, 1962</a:t>
            </a:r>
          </a:p>
          <a:p>
            <a:pPr marL="0" indent="0">
              <a:buNone/>
            </a:pPr>
            <a:endParaRPr lang="en-US" sz="2400" b="0">
              <a:cs typeface="Arial"/>
            </a:endParaRPr>
          </a:p>
          <a:p>
            <a:pPr marL="0" indent="0">
              <a:buNone/>
            </a:pPr>
            <a:endParaRPr lang="en-US" sz="2400" b="0">
              <a:cs typeface="Arial"/>
            </a:endParaRPr>
          </a:p>
        </p:txBody>
      </p:sp>
      <p:sp>
        <p:nvSpPr>
          <p:cNvPr id="4" name="Footer Placeholder 3">
            <a:extLst>
              <a:ext uri="{FF2B5EF4-FFF2-40B4-BE49-F238E27FC236}">
                <a16:creationId xmlns:a16="http://schemas.microsoft.com/office/drawing/2014/main" id="{5CC64C30-9621-4197-A517-5D86AD9BA61F}"/>
              </a:ext>
            </a:extLst>
          </p:cNvPr>
          <p:cNvSpPr>
            <a:spLocks noGrp="1"/>
          </p:cNvSpPr>
          <p:nvPr>
            <p:ph type="ftr" sz="quarter" idx="10"/>
          </p:nvPr>
        </p:nvSpPr>
        <p:spPr/>
        <p:txBody>
          <a:bodyPr/>
          <a:lstStyle/>
          <a:p>
            <a:pPr>
              <a:defRPr/>
            </a:pPr>
            <a:r>
              <a:rPr lang="fi-FI" dirty="1"/>
              <a:t>&lt;Tapahtuma&gt; • &lt;Päiväys&gt; • &lt;Paikka&gt; • &lt;Puhuja&gt;</a:t>
            </a:r>
          </a:p>
        </p:txBody>
      </p:sp>
      <p:pic>
        <p:nvPicPr>
          <p:cNvPr id="5" name="Picture 5" descr="A screenshot of a cell phone screen with text&#10;&#10;Description generated with high confidence">
            <a:extLst>
              <a:ext uri="{FF2B5EF4-FFF2-40B4-BE49-F238E27FC236}">
                <a16:creationId xmlns:a16="http://schemas.microsoft.com/office/drawing/2014/main" id="{D5A4B496-9F09-40F9-BE33-B75461177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333" y="3084370"/>
            <a:ext cx="3493697" cy="3234052"/>
          </a:xfrm>
          <a:prstGeom prst="rect">
            <a:avLst/>
          </a:prstGeom>
        </p:spPr>
      </p:pic>
    </p:spTree>
    <p:extLst>
      <p:ext uri="{BB962C8B-B14F-4D97-AF65-F5344CB8AC3E}">
        <p14:creationId xmlns:p14="http://schemas.microsoft.com/office/powerpoint/2010/main" val="309675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dirty="1"/>
              <a:t>Polkupyörien pysäköintikapasiteetin turvaaminen tulevaisuuden varalta</a:t>
            </a:r>
          </a:p>
        </p:txBody>
      </p:sp>
      <p:sp>
        <p:nvSpPr>
          <p:cNvPr id="4" name="Tijdelijke aanduiding voor voettekst 3"/>
          <p:cNvSpPr>
            <a:spLocks noGrp="1"/>
          </p:cNvSpPr>
          <p:nvPr>
            <p:ph type="ftr" sz="quarter" idx="10"/>
          </p:nvPr>
        </p:nvSpPr>
        <p:spPr/>
        <p:txBody>
          <a:bodyPr/>
          <a:lstStyle/>
          <a:p>
            <a:pPr>
              <a:defRPr/>
            </a:pPr>
            <a:r>
              <a:rPr lang="fi-FI" dirty="1"/>
              <a:t>&lt;Tapahtuma&gt; • &lt;Päiväys&gt; • &lt;Paikka&gt; • &lt;Puhuja&gt;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4243" y="1545995"/>
            <a:ext cx="5139876" cy="385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descr="afb 7-0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8049" y="3308807"/>
            <a:ext cx="4213814" cy="3019385"/>
          </a:xfrm>
          <a:prstGeom prst="rect">
            <a:avLst/>
          </a:prstGeom>
          <a:noFill/>
          <a:ln>
            <a:solidFill>
              <a:schemeClr val="accent1"/>
            </a:solidFill>
          </a:ln>
        </p:spPr>
      </p:pic>
    </p:spTree>
    <p:extLst>
      <p:ext uri="{BB962C8B-B14F-4D97-AF65-F5344CB8AC3E}">
        <p14:creationId xmlns:p14="http://schemas.microsoft.com/office/powerpoint/2010/main" val="26699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7BF3-8374-4A2F-8F1C-56C470055054}"/>
              </a:ext>
            </a:extLst>
          </p:cNvPr>
          <p:cNvSpPr>
            <a:spLocks noGrp="1"/>
          </p:cNvSpPr>
          <p:nvPr>
            <p:ph type="title"/>
          </p:nvPr>
        </p:nvSpPr>
        <p:spPr/>
        <p:txBody>
          <a:bodyPr/>
          <a:lstStyle/>
          <a:p>
            <a:r>
              <a:rPr lang="fi-FI" dirty="1"/>
              <a:t>Polkupyöräpysäköinti</a:t>
            </a:r>
            <a:r>
              <a:rPr lang="fi-FI" dirty="1"/>
              <a:t>  </a:t>
            </a:r>
          </a:p>
        </p:txBody>
      </p:sp>
      <p:sp>
        <p:nvSpPr>
          <p:cNvPr id="3" name="Content Placeholder 2">
            <a:extLst>
              <a:ext uri="{FF2B5EF4-FFF2-40B4-BE49-F238E27FC236}">
                <a16:creationId xmlns:a16="http://schemas.microsoft.com/office/drawing/2014/main" id="{FCAEAB8B-F613-4641-BCB4-B0E8C2DFFC94}"/>
              </a:ext>
            </a:extLst>
          </p:cNvPr>
          <p:cNvSpPr>
            <a:spLocks noGrp="1"/>
          </p:cNvSpPr>
          <p:nvPr>
            <p:ph idx="1"/>
          </p:nvPr>
        </p:nvSpPr>
        <p:spPr>
          <a:xfrm>
            <a:off x="114759" y="1718574"/>
            <a:ext cx="8824740" cy="4590151"/>
          </a:xfrm>
        </p:spPr>
        <p:txBody>
          <a:bodyPr/>
          <a:lstStyle/>
          <a:p>
            <a:pPr marL="0" indent="0">
              <a:buNone/>
            </a:pPr>
            <a:r>
              <a:rPr lang="fi-FI" dirty="1" sz="2800" b="0">
                <a:ea typeface="+mn-lt"/>
                <a:cs typeface="+mn-lt"/>
              </a:rPr>
              <a:t>HALUTTU toimenpide, jota sinun tulisi hallita</a:t>
            </a:r>
          </a:p>
          <a:p>
            <a:pPr>
              <a:buFont typeface="Arial"/>
              <a:buChar char="•"/>
            </a:pPr>
            <a:r>
              <a:rPr lang="fi-FI" dirty="1" sz="2400" b="0">
                <a:ea typeface="+mn-lt"/>
                <a:cs typeface="+mn-lt"/>
              </a:rPr>
              <a:t>ennakoimalla pyöräilijän toiveita/käyttäytymistä</a:t>
            </a:r>
          </a:p>
          <a:p>
            <a:pPr>
              <a:buFont typeface="Arial"/>
              <a:buChar char="•"/>
            </a:pPr>
            <a:r>
              <a:rPr lang="fi-FI" dirty="1" sz="2400" b="0">
                <a:ea typeface="+mn-lt"/>
                <a:cs typeface="+mn-lt"/>
              </a:rPr>
              <a:t>analysoimalla tilaa ja muita määrityksiä</a:t>
            </a:r>
          </a:p>
          <a:p>
            <a:pPr>
              <a:buFont typeface="Arial"/>
              <a:buChar char="•"/>
            </a:pPr>
            <a:r>
              <a:rPr lang="fi-FI" dirty="1" sz="2400" b="0">
                <a:ea typeface="+mn-lt"/>
                <a:cs typeface="+mn-lt"/>
              </a:rPr>
              <a:t>torjumalla polkupyörävarkaudet</a:t>
            </a:r>
          </a:p>
          <a:p>
            <a:pPr>
              <a:buFont typeface="Arial"/>
              <a:buChar char="•"/>
            </a:pPr>
            <a:r>
              <a:rPr lang="fi-FI" dirty="1" sz="2400" b="0">
                <a:ea typeface="+mn-lt"/>
                <a:cs typeface="+mn-lt"/>
              </a:rPr>
              <a:t>pitämällä mielessä, että polkupyörän omistajuus* on avain lisääntyvään polkupyörien käyttöön</a:t>
            </a:r>
          </a:p>
          <a:p>
            <a:pPr>
              <a:buNone/>
            </a:pPr>
            <a:r>
              <a:rPr lang="fi-FI" dirty="1" sz="2800" b="0">
                <a:ea typeface="+mn-lt"/>
                <a:cs typeface="+mn-lt"/>
              </a:rPr>
              <a:t>Käytä matkan motiivia, aikaa ja kestoa ohjaavina tekijöinä</a:t>
            </a:r>
          </a:p>
          <a:p>
            <a:pPr>
              <a:buFont typeface="Arial"/>
              <a:buChar char="•"/>
            </a:pPr>
            <a:r>
              <a:rPr lang="fi-FI" dirty="1" sz="2400" b="0">
                <a:ea typeface="+mn-lt"/>
                <a:cs typeface="+mn-lt"/>
              </a:rPr>
              <a:t>Lyhytaikainen pysäköinti: nopeus / läheisyys ennen turvallisuutta</a:t>
            </a:r>
          </a:p>
          <a:p>
            <a:pPr>
              <a:buFont typeface="Arial"/>
              <a:buChar char="•"/>
            </a:pPr>
            <a:r>
              <a:rPr lang="fi-FI" dirty="1" sz="2400" b="0">
                <a:ea typeface="+mn-lt"/>
                <a:cs typeface="+mn-lt"/>
              </a:rPr>
              <a:t>Pitkäaikainen pysäköinti: turvallisuus ennen läheisyyttä</a:t>
            </a:r>
          </a:p>
          <a:p>
            <a:pPr marL="0" indent="0">
              <a:buNone/>
            </a:pPr>
            <a:endParaRPr lang="en-US" sz="1800" b="0" dirty="0">
              <a:ea typeface="MS PGothic"/>
              <a:cs typeface="Arial"/>
            </a:endParaRPr>
          </a:p>
          <a:p>
            <a:pPr marL="0" indent="0">
              <a:buNone/>
            </a:pPr>
            <a:r>
              <a:rPr lang="fi-FI" dirty="1" sz="1400" b="0">
                <a:ea typeface="MS PGothic"/>
                <a:cs typeface="Arial"/>
              </a:rPr>
              <a:t>* julkinen yhteiskäyttö sopii viimeiselle kilometrille (julkisen liikenteen solmukohdat ja liikkuvuuskeskukset).</a:t>
            </a:r>
            <a:r>
              <a:rPr lang="fi-FI" dirty="1" sz="1400" b="0">
                <a:ea typeface="MS PGothic"/>
                <a:cs typeface="Arial"/>
              </a:rPr>
              <a:t>  </a:t>
            </a:r>
            <a:r>
              <a:rPr lang="fi-FI" dirty="1" sz="1400" b="0">
                <a:ea typeface="MS PGothic"/>
                <a:cs typeface="Arial"/>
              </a:rPr>
              <a:t>Esim. 1000 yhteiskäyttöpolkupyörää edustaa vain 5 % Leuvenin polkupyörällä ajetuista matkoista.</a:t>
            </a:r>
            <a:r>
              <a:rPr lang="fi-FI" dirty="1" sz="1400" b="0">
                <a:ea typeface="MS PGothic"/>
                <a:cs typeface="Arial"/>
              </a:rPr>
              <a:t> </a:t>
            </a:r>
            <a:r>
              <a:rPr lang="fi-FI" dirty="1" sz="1800" b="0">
                <a:ea typeface="MS PGothic"/>
                <a:cs typeface="Arial"/>
              </a:rPr>
              <a:t> </a:t>
            </a:r>
          </a:p>
        </p:txBody>
      </p:sp>
      <p:sp>
        <p:nvSpPr>
          <p:cNvPr id="4" name="Footer Placeholder 3">
            <a:extLst>
              <a:ext uri="{FF2B5EF4-FFF2-40B4-BE49-F238E27FC236}">
                <a16:creationId xmlns:a16="http://schemas.microsoft.com/office/drawing/2014/main" id="{2CBDE864-FAD0-4944-AFF2-8690221C86B5}"/>
              </a:ext>
            </a:extLst>
          </p:cNvPr>
          <p:cNvSpPr>
            <a:spLocks noGrp="1"/>
          </p:cNvSpPr>
          <p:nvPr>
            <p:ph type="ftr" sz="quarter" idx="10"/>
          </p:nvPr>
        </p:nvSpPr>
        <p:spPr/>
        <p:txBody>
          <a:bodyPr/>
          <a:lstStyle/>
          <a:p>
            <a:pPr>
              <a:defRPr/>
            </a:pPr>
            <a:r>
              <a:rPr lang="fi-FI" dirty="1"/>
              <a:t>&lt;Tapahtuma&gt; • &lt;Päiväys&gt; • &lt;Paikka&gt; • &lt;Puhuja&gt;</a:t>
            </a:r>
          </a:p>
        </p:txBody>
      </p:sp>
      <p:sp>
        <p:nvSpPr>
          <p:cNvPr id="5" name="Rectangle 4">
            <a:extLst>
              <a:ext uri="{FF2B5EF4-FFF2-40B4-BE49-F238E27FC236}">
                <a16:creationId xmlns:a16="http://schemas.microsoft.com/office/drawing/2014/main" id="{B4FC6F24-D3D7-48DB-8400-702CC49E6BF0}"/>
              </a:ext>
            </a:extLst>
          </p:cNvPr>
          <p:cNvSpPr/>
          <p:nvPr/>
        </p:nvSpPr>
        <p:spPr>
          <a:xfrm flipV="1">
            <a:off x="204501" y="4013648"/>
            <a:ext cx="8593157" cy="1636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Tree>
    <p:extLst>
      <p:ext uri="{BB962C8B-B14F-4D97-AF65-F5344CB8AC3E}">
        <p14:creationId xmlns:p14="http://schemas.microsoft.com/office/powerpoint/2010/main" val="113063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7C4-3AAC-4F43-931B-444844A21068}"/>
              </a:ext>
            </a:extLst>
          </p:cNvPr>
          <p:cNvSpPr>
            <a:spLocks noGrp="1"/>
          </p:cNvSpPr>
          <p:nvPr>
            <p:ph type="title"/>
          </p:nvPr>
        </p:nvSpPr>
        <p:spPr/>
        <p:txBody>
          <a:bodyPr/>
          <a:lstStyle/>
          <a:p>
            <a:r>
              <a:rPr lang="fi-FI" dirty="1"/>
              <a:t>Hyvä käytäntö: kannustimet (kunnianhimoinen liikennemuotosiirtymä)</a:t>
            </a:r>
            <a:r>
              <a:rPr lang="fi-FI" dirty="1"/>
              <a:t> </a:t>
            </a:r>
          </a:p>
        </p:txBody>
      </p:sp>
      <p:pic>
        <p:nvPicPr>
          <p:cNvPr id="5" name="Picture 5" descr="People walking on a city street&#10;&#10;Description generated with very high confidence">
            <a:extLst>
              <a:ext uri="{FF2B5EF4-FFF2-40B4-BE49-F238E27FC236}">
                <a16:creationId xmlns:a16="http://schemas.microsoft.com/office/drawing/2014/main" id="{E6ACA005-7751-4900-B829-2E6EA58CCA9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6579" y="1599656"/>
            <a:ext cx="3725122" cy="2042346"/>
          </a:xfrm>
        </p:spPr>
      </p:pic>
      <p:sp>
        <p:nvSpPr>
          <p:cNvPr id="4" name="Footer Placeholder 3">
            <a:extLst>
              <a:ext uri="{FF2B5EF4-FFF2-40B4-BE49-F238E27FC236}">
                <a16:creationId xmlns:a16="http://schemas.microsoft.com/office/drawing/2014/main" id="{0ED78656-DC84-44BD-9C90-6D942D9A73D9}"/>
              </a:ext>
            </a:extLst>
          </p:cNvPr>
          <p:cNvSpPr>
            <a:spLocks noGrp="1"/>
          </p:cNvSpPr>
          <p:nvPr>
            <p:ph type="ftr" sz="quarter" idx="10"/>
          </p:nvPr>
        </p:nvSpPr>
        <p:spPr/>
        <p:txBody>
          <a:bodyPr/>
          <a:lstStyle/>
          <a:p>
            <a:pPr>
              <a:defRPr/>
            </a:pPr>
            <a:r>
              <a:rPr lang="fi-FI" dirty="1"/>
              <a:t>&lt;Tapahtuma&gt; • &lt;Päiväys&gt; • &lt;Paikka&gt; • &lt;Puhuja&gt;</a:t>
            </a:r>
          </a:p>
        </p:txBody>
      </p:sp>
      <p:sp>
        <p:nvSpPr>
          <p:cNvPr id="7" name="TextBox 6">
            <a:extLst>
              <a:ext uri="{FF2B5EF4-FFF2-40B4-BE49-F238E27FC236}">
                <a16:creationId xmlns:a16="http://schemas.microsoft.com/office/drawing/2014/main" id="{8B7F5A3D-AF6C-4834-A5BE-6336576A8179}"/>
              </a:ext>
            </a:extLst>
          </p:cNvPr>
          <p:cNvSpPr txBox="1"/>
          <p:nvPr/>
        </p:nvSpPr>
        <p:spPr>
          <a:xfrm>
            <a:off x="4116359" y="1648511"/>
            <a:ext cx="457567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Leuven</a:t>
            </a:r>
            <a:r>
              <a:rPr lang="fi-FI" dirty="1" sz="1800">
                <a:latin typeface="Arial"/>
                <a:ea typeface="MS PGothic"/>
                <a:cs typeface="Times New Roman"/>
              </a:rPr>
              <a:t>:  </a:t>
            </a:r>
            <a:r>
              <a:rPr lang="fi-FI" dirty="1" b="1" sz="1800">
                <a:latin typeface="Arial"/>
                <a:ea typeface="MS PGothic"/>
                <a:cs typeface="Times New Roman"/>
              </a:rPr>
              <a:t>47 % pyöräilyn osuus</a:t>
            </a:r>
            <a:r>
              <a:rPr lang="fi-FI" dirty="1" b="1" sz="1800">
                <a:latin typeface="Arial"/>
                <a:ea typeface="MS PGothic"/>
                <a:cs typeface="Times New Roman"/>
              </a:rPr>
              <a:t> </a:t>
            </a:r>
          </a:p>
          <a:p>
            <a:r>
              <a:rPr lang="fi-FI" dirty="1" sz="1800">
                <a:latin typeface="Arial"/>
                <a:ea typeface="MS PGothic"/>
                <a:cs typeface="Times New Roman"/>
              </a:rPr>
              <a:t>- Liikennevirta (ja pääsynvalvonta)</a:t>
            </a:r>
          </a:p>
          <a:p>
            <a:r>
              <a:rPr lang="fi-FI" dirty="1" sz="1800">
                <a:latin typeface="Arial"/>
                <a:ea typeface="MS PGothic"/>
                <a:cs typeface="Times New Roman"/>
              </a:rPr>
              <a:t>- Pysäköinnin hallinta</a:t>
            </a:r>
            <a:r>
              <a:rPr lang="fi-FI" dirty="1" sz="1800">
                <a:latin typeface="Arial"/>
                <a:ea typeface="MS PGothic"/>
                <a:cs typeface="Times New Roman"/>
              </a:rPr>
              <a:t> </a:t>
            </a:r>
          </a:p>
          <a:p>
            <a:r>
              <a:rPr lang="fi-FI" dirty="1" sz="1800">
                <a:latin typeface="Arial"/>
                <a:ea typeface="MS PGothic"/>
                <a:cs typeface="Times New Roman"/>
              </a:rPr>
              <a:t>- Pyöräilykadut (fietsstraat)</a:t>
            </a:r>
          </a:p>
          <a:p>
            <a:r>
              <a:rPr lang="fi-FI" dirty="1" sz="1800">
                <a:latin typeface="Arial"/>
                <a:ea typeface="MS PGothic"/>
                <a:cs typeface="Times New Roman"/>
              </a:rPr>
              <a:t>- Polkupyöräpysäköinti!</a:t>
            </a:r>
          </a:p>
        </p:txBody>
      </p:sp>
      <p:pic>
        <p:nvPicPr>
          <p:cNvPr id="3" name="Picture 5" descr="A picture containing indoor, table, kitchen, area&#10;&#10;Description generated with very high confidence">
            <a:extLst>
              <a:ext uri="{FF2B5EF4-FFF2-40B4-BE49-F238E27FC236}">
                <a16:creationId xmlns:a16="http://schemas.microsoft.com/office/drawing/2014/main" id="{099725B2-1E01-4223-A5B7-448450A44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26" y="3853395"/>
            <a:ext cx="3734719" cy="2116582"/>
          </a:xfrm>
          <a:prstGeom prst="rect">
            <a:avLst/>
          </a:prstGeom>
        </p:spPr>
      </p:pic>
      <p:pic>
        <p:nvPicPr>
          <p:cNvPr id="8" name="Picture 8" descr="A person riding on the back of a bicycle&#10;&#10;Description generated with very high confidence">
            <a:extLst>
              <a:ext uri="{FF2B5EF4-FFF2-40B4-BE49-F238E27FC236}">
                <a16:creationId xmlns:a16="http://schemas.microsoft.com/office/drawing/2014/main" id="{1EF35A4C-00EC-4671-9359-33D6B6BBA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3557" y="4696532"/>
            <a:ext cx="1926116" cy="1623805"/>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50FF4239-0EE1-4290-9A82-1B85973990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6239" y="4699210"/>
            <a:ext cx="1213692" cy="1691893"/>
          </a:xfrm>
          <a:prstGeom prst="rect">
            <a:avLst/>
          </a:prstGeom>
        </p:spPr>
      </p:pic>
      <p:pic>
        <p:nvPicPr>
          <p:cNvPr id="12" name="Picture 12" descr="A close up of a sign&#10;&#10;Description generated with very high confidence">
            <a:extLst>
              <a:ext uri="{FF2B5EF4-FFF2-40B4-BE49-F238E27FC236}">
                <a16:creationId xmlns:a16="http://schemas.microsoft.com/office/drawing/2014/main" id="{B6FE1E98-21F2-44AA-BA30-C13EE630CF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3894" y="3180710"/>
            <a:ext cx="3064525" cy="1332028"/>
          </a:xfrm>
          <a:prstGeom prst="rect">
            <a:avLst/>
          </a:prstGeom>
        </p:spPr>
      </p:pic>
    </p:spTree>
    <p:extLst>
      <p:ext uri="{BB962C8B-B14F-4D97-AF65-F5344CB8AC3E}">
        <p14:creationId xmlns:p14="http://schemas.microsoft.com/office/powerpoint/2010/main" val="246429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1AA2-3C30-4C37-9BEC-5D7A3B98A89B}"/>
              </a:ext>
            </a:extLst>
          </p:cNvPr>
          <p:cNvSpPr>
            <a:spLocks noGrp="1"/>
          </p:cNvSpPr>
          <p:nvPr>
            <p:ph type="title"/>
          </p:nvPr>
        </p:nvSpPr>
        <p:spPr/>
        <p:txBody>
          <a:bodyPr/>
          <a:lstStyle/>
          <a:p>
            <a:r>
              <a:rPr lang="fi-FI" dirty="1"/>
              <a:t>Hyvä käytäntö: yhteiskäyttö, turvallisuus, uudelleensuunnittelu</a:t>
            </a:r>
          </a:p>
        </p:txBody>
      </p:sp>
      <p:pic>
        <p:nvPicPr>
          <p:cNvPr id="5" name="Picture 5" descr="A bicycle parked on a city street&#10;&#10;Description generated with high confidence">
            <a:extLst>
              <a:ext uri="{FF2B5EF4-FFF2-40B4-BE49-F238E27FC236}">
                <a16:creationId xmlns:a16="http://schemas.microsoft.com/office/drawing/2014/main" id="{BFC3B9C5-E169-4CB4-B317-A6FDC538E6EE}"/>
              </a:ext>
            </a:extLst>
          </p:cNvPr>
          <p:cNvPicPr>
            <a:picLocks noGrp="1" noChangeAspect="1"/>
          </p:cNvPicPr>
          <p:nvPr>
            <p:ph idx="1"/>
          </p:nvPr>
        </p:nvPicPr>
        <p:blipFill>
          <a:blip r:embed="rId3"/>
          <a:stretch>
            <a:fillRect/>
          </a:stretch>
        </p:blipFill>
        <p:spPr>
          <a:xfrm>
            <a:off x="479395" y="1673270"/>
            <a:ext cx="2324640" cy="1988209"/>
          </a:xfrm>
        </p:spPr>
      </p:pic>
      <p:sp>
        <p:nvSpPr>
          <p:cNvPr id="4" name="Footer Placeholder 3">
            <a:extLst>
              <a:ext uri="{FF2B5EF4-FFF2-40B4-BE49-F238E27FC236}">
                <a16:creationId xmlns:a16="http://schemas.microsoft.com/office/drawing/2014/main" id="{D6A3A25A-8BE4-4D3E-AC20-6D9116541969}"/>
              </a:ext>
            </a:extLst>
          </p:cNvPr>
          <p:cNvSpPr>
            <a:spLocks noGrp="1"/>
          </p:cNvSpPr>
          <p:nvPr>
            <p:ph type="ftr" sz="quarter" idx="10"/>
          </p:nvPr>
        </p:nvSpPr>
        <p:spPr/>
        <p:txBody>
          <a:bodyPr/>
          <a:lstStyle/>
          <a:p>
            <a:pPr>
              <a:defRPr/>
            </a:pPr>
            <a:r>
              <a:rPr lang="fi-FI" dirty="1"/>
              <a:t>&lt;Tapahtuma&gt; • &lt;Päiväys&gt; • &lt;Paikka&gt; • &lt;Puhuja&gt;</a:t>
            </a:r>
          </a:p>
        </p:txBody>
      </p:sp>
      <p:sp>
        <p:nvSpPr>
          <p:cNvPr id="7" name="TextBox 6">
            <a:extLst>
              <a:ext uri="{FF2B5EF4-FFF2-40B4-BE49-F238E27FC236}">
                <a16:creationId xmlns:a16="http://schemas.microsoft.com/office/drawing/2014/main" id="{7997B921-7F56-49FC-A7A3-486DF74A1D2E}"/>
              </a:ext>
            </a:extLst>
          </p:cNvPr>
          <p:cNvSpPr txBox="1"/>
          <p:nvPr/>
        </p:nvSpPr>
        <p:spPr>
          <a:xfrm>
            <a:off x="3131389" y="1673525"/>
            <a:ext cx="5533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Barcelona</a:t>
            </a:r>
            <a:r>
              <a:rPr lang="fi-FI" dirty="1" sz="1800">
                <a:latin typeface="Arial"/>
                <a:ea typeface="MS PGothic"/>
                <a:cs typeface="Times New Roman"/>
              </a:rPr>
              <a:t>: yhteiskäyttöpolkupyörät maksetaan 100-prosenttisesti pysäköintimaksuista</a:t>
            </a:r>
            <a:r>
              <a:rPr lang="fi-FI" dirty="1">
                <a:latin typeface="Arial"/>
                <a:ea typeface="MS PGothic"/>
                <a:cs typeface="Times New Roman"/>
              </a:rPr>
              <a:t>  </a:t>
            </a:r>
          </a:p>
        </p:txBody>
      </p:sp>
      <p:pic>
        <p:nvPicPr>
          <p:cNvPr id="8" name="Picture 8" descr="A sign on the side of a road&#10;&#10;Description generated with very high confidence">
            <a:extLst>
              <a:ext uri="{FF2B5EF4-FFF2-40B4-BE49-F238E27FC236}">
                <a16:creationId xmlns:a16="http://schemas.microsoft.com/office/drawing/2014/main" id="{E41C9390-0046-4E67-A802-D5A06A67E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079" y="3787614"/>
            <a:ext cx="2320505" cy="2543555"/>
          </a:xfrm>
          <a:prstGeom prst="rect">
            <a:avLst/>
          </a:prstGeom>
        </p:spPr>
      </p:pic>
      <p:sp>
        <p:nvSpPr>
          <p:cNvPr id="10" name="TextBox 9">
            <a:extLst>
              <a:ext uri="{FF2B5EF4-FFF2-40B4-BE49-F238E27FC236}">
                <a16:creationId xmlns:a16="http://schemas.microsoft.com/office/drawing/2014/main" id="{41C3428A-62A2-4BE8-945E-A6850BD299EF}"/>
              </a:ext>
            </a:extLst>
          </p:cNvPr>
          <p:cNvSpPr txBox="1"/>
          <p:nvPr/>
        </p:nvSpPr>
        <p:spPr>
          <a:xfrm>
            <a:off x="3196625" y="3688332"/>
            <a:ext cx="49860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Oslo:</a:t>
            </a:r>
            <a:r>
              <a:rPr lang="fi-FI" dirty="1" sz="1800">
                <a:latin typeface="Arial"/>
                <a:ea typeface="MS PGothic"/>
                <a:cs typeface="Times New Roman"/>
              </a:rPr>
              <a:t>  kadunvarsipysäköinnin ja autojen kielto, useiden liikennemuotojen bulevardien uudelleensuunnittelu, etusija polkupyörille ja julkiselle tilalle, nolla-visio (turvallisuus)</a:t>
            </a:r>
            <a:r>
              <a:rPr lang="fi-FI" dirty="1" sz="1800">
                <a:latin typeface="Arial"/>
                <a:ea typeface="MS PGothic"/>
                <a:cs typeface="Times New Roman"/>
              </a:rPr>
              <a:t> </a:t>
            </a:r>
          </a:p>
        </p:txBody>
      </p:sp>
      <p:pic>
        <p:nvPicPr>
          <p:cNvPr id="13" name="Picture 13" descr="A person riding a bicycle on a city street&#10;&#10;Description generated with very high confidence">
            <a:extLst>
              <a:ext uri="{FF2B5EF4-FFF2-40B4-BE49-F238E27FC236}">
                <a16:creationId xmlns:a16="http://schemas.microsoft.com/office/drawing/2014/main" id="{865E8576-47CE-47D5-9148-F47A5F8F92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543" y="4654623"/>
            <a:ext cx="2579299" cy="1715312"/>
          </a:xfrm>
          <a:prstGeom prst="rect">
            <a:avLst/>
          </a:prstGeom>
        </p:spPr>
      </p:pic>
    </p:spTree>
    <p:extLst>
      <p:ext uri="{BB962C8B-B14F-4D97-AF65-F5344CB8AC3E}">
        <p14:creationId xmlns:p14="http://schemas.microsoft.com/office/powerpoint/2010/main" val="30571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592-462C-4BAA-8002-E084BCF0D51A}"/>
              </a:ext>
            </a:extLst>
          </p:cNvPr>
          <p:cNvSpPr>
            <a:spLocks noGrp="1"/>
          </p:cNvSpPr>
          <p:nvPr>
            <p:ph type="title"/>
          </p:nvPr>
        </p:nvSpPr>
        <p:spPr/>
        <p:txBody>
          <a:bodyPr/>
          <a:lstStyle/>
          <a:p>
            <a:r>
              <a:rPr lang="fi-FI" dirty="1"/>
              <a:t>Liikkumisen palvelukonsepti, solmukohdat, liikkuvuuskeskukset</a:t>
            </a:r>
            <a:r>
              <a:rPr lang="fi-FI" dirty="1"/>
              <a:t> </a:t>
            </a:r>
          </a:p>
        </p:txBody>
      </p:sp>
      <p:pic>
        <p:nvPicPr>
          <p:cNvPr id="5" name="Picture 5" descr="A car parked on the side of a building&#10;&#10;Description generated with high confidence">
            <a:extLst>
              <a:ext uri="{FF2B5EF4-FFF2-40B4-BE49-F238E27FC236}">
                <a16:creationId xmlns:a16="http://schemas.microsoft.com/office/drawing/2014/main" id="{BA77C81E-B7C4-49BB-B854-29E53D05219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86113" y="1874645"/>
            <a:ext cx="4217311" cy="2350055"/>
          </a:xfrm>
        </p:spPr>
      </p:pic>
      <p:sp>
        <p:nvSpPr>
          <p:cNvPr id="4" name="Footer Placeholder 3">
            <a:extLst>
              <a:ext uri="{FF2B5EF4-FFF2-40B4-BE49-F238E27FC236}">
                <a16:creationId xmlns:a16="http://schemas.microsoft.com/office/drawing/2014/main" id="{DF40CF84-A4F4-414B-9396-301E5AE98AFE}"/>
              </a:ext>
            </a:extLst>
          </p:cNvPr>
          <p:cNvSpPr>
            <a:spLocks noGrp="1"/>
          </p:cNvSpPr>
          <p:nvPr>
            <p:ph type="ftr" sz="quarter" idx="10"/>
          </p:nvPr>
        </p:nvSpPr>
        <p:spPr/>
        <p:txBody>
          <a:bodyPr/>
          <a:lstStyle/>
          <a:p>
            <a:pPr>
              <a:defRPr/>
            </a:pPr>
            <a:r>
              <a:rPr lang="fi-FI" dirty="1"/>
              <a:t>&lt;Tapahtuma&gt; • &lt;Päiväys&gt; • &lt;Paikka&gt; • &lt;Puhuja&gt;</a:t>
            </a:r>
          </a:p>
        </p:txBody>
      </p:sp>
      <p:pic>
        <p:nvPicPr>
          <p:cNvPr id="7" name="Picture 7" descr="A picture containing toy, table&#10;&#10;Description generated with very high confidence">
            <a:extLst>
              <a:ext uri="{FF2B5EF4-FFF2-40B4-BE49-F238E27FC236}">
                <a16:creationId xmlns:a16="http://schemas.microsoft.com/office/drawing/2014/main" id="{F97A4874-4E06-43CD-BEC8-273EE41CA0F7}"/>
              </a:ext>
            </a:extLst>
          </p:cNvPr>
          <p:cNvPicPr>
            <a:picLocks noChangeAspect="1"/>
          </p:cNvPicPr>
          <p:nvPr/>
        </p:nvPicPr>
        <p:blipFill>
          <a:blip r:embed="rId4"/>
          <a:stretch>
            <a:fillRect/>
          </a:stretch>
        </p:blipFill>
        <p:spPr>
          <a:xfrm>
            <a:off x="106496" y="1714367"/>
            <a:ext cx="4542621" cy="3062035"/>
          </a:xfrm>
          <a:prstGeom prst="rect">
            <a:avLst/>
          </a:prstGeom>
        </p:spPr>
      </p:pic>
      <p:pic>
        <p:nvPicPr>
          <p:cNvPr id="9" name="Picture 9" descr="A picture containing drawing, window&#10;&#10;Description generated with very high confidence">
            <a:extLst>
              <a:ext uri="{FF2B5EF4-FFF2-40B4-BE49-F238E27FC236}">
                <a16:creationId xmlns:a16="http://schemas.microsoft.com/office/drawing/2014/main" id="{6DFE0243-6F6A-4E48-856E-4E52A62C23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7677" y="4111826"/>
            <a:ext cx="4230476" cy="1948587"/>
          </a:xfrm>
          <a:prstGeom prst="rect">
            <a:avLst/>
          </a:prstGeom>
        </p:spPr>
      </p:pic>
    </p:spTree>
    <p:extLst>
      <p:ext uri="{BB962C8B-B14F-4D97-AF65-F5344CB8AC3E}">
        <p14:creationId xmlns:p14="http://schemas.microsoft.com/office/powerpoint/2010/main" val="78631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25A0E-BFB8-472F-91E0-E55705CCDBD1}"/>
              </a:ext>
            </a:extLst>
          </p:cNvPr>
          <p:cNvSpPr>
            <a:spLocks noGrp="1"/>
          </p:cNvSpPr>
          <p:nvPr>
            <p:ph type="title"/>
          </p:nvPr>
        </p:nvSpPr>
        <p:spPr/>
        <p:txBody>
          <a:bodyPr/>
          <a:lstStyle/>
          <a:p>
            <a:r>
              <a:rPr lang="fi-FI" dirty="1"/>
              <a:t>Digitalisaatio suhteessa liikkumisen hallintaan ja pysäköintiin</a:t>
            </a:r>
            <a:r>
              <a:rPr lang="fi-FI" dirty="1"/>
              <a:t> </a:t>
            </a:r>
          </a:p>
        </p:txBody>
      </p:sp>
      <p:sp>
        <p:nvSpPr>
          <p:cNvPr id="3" name="Tijdelijke aanduiding voor inhoud 2">
            <a:extLst>
              <a:ext uri="{FF2B5EF4-FFF2-40B4-BE49-F238E27FC236}">
                <a16:creationId xmlns:a16="http://schemas.microsoft.com/office/drawing/2014/main" id="{208910CF-DEA8-452A-9522-6EB992650840}"/>
              </a:ext>
            </a:extLst>
          </p:cNvPr>
          <p:cNvSpPr>
            <a:spLocks noGrp="1"/>
          </p:cNvSpPr>
          <p:nvPr>
            <p:ph idx="1"/>
          </p:nvPr>
        </p:nvSpPr>
        <p:spPr/>
        <p:txBody>
          <a:bodyPr/>
          <a:lstStyle/>
          <a:p>
            <a:r>
              <a:rPr lang="fi-FI" dirty="1" sz="2400" b="0"/>
              <a:t>Digitalisaatiolla on valtava potentiaali turvallisuuden, tehokkuuden ja liikennemuotojen integroinnin suhteen</a:t>
            </a:r>
            <a:r>
              <a:rPr lang="fi-FI" dirty="1" sz="2400" b="0"/>
              <a:t>  </a:t>
            </a:r>
          </a:p>
          <a:p>
            <a:r>
              <a:rPr lang="fi-FI" dirty="1" b="0" sz="2400"/>
              <a:t>Digitalisaatiota liimana tarvitaan yhteentoimivien (standardisoitujen) ratkaisujen toimivuudelle kaikkialla EU:ssa, erilaisilla liikennealoilla: esim. reaaliaikaiset tietopalvelut, latauspisteet, pääsy ajoneuvon tietoihin ja tietilannetietoihin, mukaan lukien </a:t>
            </a:r>
            <a:r>
              <a:rPr lang="fi-FI" dirty="1" sz="2400"/>
              <a:t>pysäköinti</a:t>
            </a:r>
            <a:r>
              <a:rPr lang="fi-FI" dirty="1" b="0" sz="2400"/>
              <a:t> (kustannukset, saatavuus, kadunvarren hallinta…)</a:t>
            </a:r>
            <a:r>
              <a:rPr lang="fi-FI" dirty="1" b="0" sz="2400"/>
              <a:t> </a:t>
            </a:r>
          </a:p>
        </p:txBody>
      </p:sp>
      <p:sp>
        <p:nvSpPr>
          <p:cNvPr id="4" name="Tijdelijke aanduiding voor voettekst 3">
            <a:extLst>
              <a:ext uri="{FF2B5EF4-FFF2-40B4-BE49-F238E27FC236}">
                <a16:creationId xmlns:a16="http://schemas.microsoft.com/office/drawing/2014/main" id="{0012F31B-A478-4A3E-B0DE-57B3419642B9}"/>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259434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0ACC2-A1E1-4851-B3CF-68A58C5E864C}"/>
              </a:ext>
            </a:extLst>
          </p:cNvPr>
          <p:cNvSpPr>
            <a:spLocks noGrp="1"/>
          </p:cNvSpPr>
          <p:nvPr>
            <p:ph type="title"/>
          </p:nvPr>
        </p:nvSpPr>
        <p:spPr/>
        <p:txBody>
          <a:bodyPr/>
          <a:lstStyle/>
          <a:p>
            <a:r>
              <a:rPr lang="fi-FI" dirty="1"/>
              <a:t>Kuinka datan yhteentoimivuuden pitäisi toimia</a:t>
            </a:r>
          </a:p>
        </p:txBody>
      </p:sp>
      <p:sp>
        <p:nvSpPr>
          <p:cNvPr id="10" name="Tijdelijke aanduiding voor inhoud 9">
            <a:extLst>
              <a:ext uri="{FF2B5EF4-FFF2-40B4-BE49-F238E27FC236}">
                <a16:creationId xmlns:a16="http://schemas.microsoft.com/office/drawing/2014/main" id="{EC0BE007-96B5-4EF8-B489-6C08DB600E94}"/>
              </a:ext>
            </a:extLst>
          </p:cNvPr>
          <p:cNvSpPr>
            <a:spLocks noGrp="1"/>
          </p:cNvSpPr>
          <p:nvPr>
            <p:ph idx="1"/>
          </p:nvPr>
        </p:nvSpPr>
        <p:spPr/>
        <p:txBody>
          <a:bodyPr/>
          <a:lstStyle/>
          <a:p>
            <a:endParaRPr lang="nl-NL"/>
          </a:p>
        </p:txBody>
      </p:sp>
      <p:sp>
        <p:nvSpPr>
          <p:cNvPr id="4" name="Tijdelijke aanduiding voor voettekst 3">
            <a:extLst>
              <a:ext uri="{FF2B5EF4-FFF2-40B4-BE49-F238E27FC236}">
                <a16:creationId xmlns:a16="http://schemas.microsoft.com/office/drawing/2014/main" id="{F148A308-E230-4511-B4F1-358C0988C8AC}"/>
              </a:ext>
            </a:extLst>
          </p:cNvPr>
          <p:cNvSpPr>
            <a:spLocks noGrp="1"/>
          </p:cNvSpPr>
          <p:nvPr>
            <p:ph type="ftr" sz="quarter" idx="10"/>
          </p:nvPr>
        </p:nvSpPr>
        <p:spPr/>
        <p:txBody>
          <a:bodyPr/>
          <a:lstStyle/>
          <a:p>
            <a:pPr>
              <a:defRPr/>
            </a:pPr>
            <a:r>
              <a:rPr lang="fi-FI" dirty="1"/>
              <a:t>&lt;Tapahtuma&gt; • &lt;Päiväys&gt; • &lt;Paikka&gt; • &lt;Puhuja&gt;</a:t>
            </a:r>
          </a:p>
        </p:txBody>
      </p:sp>
      <p:pic>
        <p:nvPicPr>
          <p:cNvPr id="5" name="Picture 11">
            <a:extLst>
              <a:ext uri="{FF2B5EF4-FFF2-40B4-BE49-F238E27FC236}">
                <a16:creationId xmlns:a16="http://schemas.microsoft.com/office/drawing/2014/main" id="{BB0DDB3B-E6CF-4568-8810-49CF356FD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43"/>
          <a:stretch/>
        </p:blipFill>
        <p:spPr>
          <a:xfrm>
            <a:off x="0" y="721927"/>
            <a:ext cx="9144000" cy="6152453"/>
          </a:xfrm>
          <a:prstGeom prst="rect">
            <a:avLst/>
          </a:prstGeom>
        </p:spPr>
      </p:pic>
      <p:sp>
        <p:nvSpPr>
          <p:cNvPr id="6" name="Rounded Rectangle 8">
            <a:extLst>
              <a:ext uri="{FF2B5EF4-FFF2-40B4-BE49-F238E27FC236}">
                <a16:creationId xmlns:a16="http://schemas.microsoft.com/office/drawing/2014/main" id="{B4AB987B-667A-41E8-A40B-EB8F147939C2}"/>
              </a:ext>
            </a:extLst>
          </p:cNvPr>
          <p:cNvSpPr/>
          <p:nvPr/>
        </p:nvSpPr>
        <p:spPr>
          <a:xfrm>
            <a:off x="102235" y="1256483"/>
            <a:ext cx="4284814" cy="1166576"/>
          </a:xfrm>
          <a:prstGeom prst="roundRect">
            <a:avLst/>
          </a:prstGeom>
          <a:solidFill>
            <a:schemeClr val="bg1">
              <a:alpha val="89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AutoNum type="arabicPeriod"/>
            </a:pPr>
            <a:endParaRPr lang="en-GB" sz="105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Rectangle 13">
            <a:extLst>
              <a:ext uri="{FF2B5EF4-FFF2-40B4-BE49-F238E27FC236}">
                <a16:creationId xmlns:a16="http://schemas.microsoft.com/office/drawing/2014/main" id="{C34A5EFD-E713-44A4-9CC5-A7215227726E}"/>
              </a:ext>
            </a:extLst>
          </p:cNvPr>
          <p:cNvSpPr/>
          <p:nvPr/>
        </p:nvSpPr>
        <p:spPr>
          <a:xfrm>
            <a:off x="346180" y="1403734"/>
            <a:ext cx="4166826" cy="1615827"/>
          </a:xfrm>
          <a:prstGeom prst="rect">
            <a:avLst/>
          </a:prstGeom>
        </p:spPr>
        <p:txBody>
          <a:bodyPr wrap="square" numCol="2">
            <a:spAutoFit/>
          </a:bodyPr>
          <a:lstStyle/>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Pysäköintiopastus</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Katualueen pysäköintipaikat</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Muut kuin katualueen pysäköintipaikat</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Asemapysäköinti</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Asukaspysäköinti</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Vähittäiskauppapysäköinti</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Monikäyttöiset pysäköintipaikat</a:t>
            </a:r>
          </a:p>
          <a:p>
            <a:pPr marL="257175" indent="-257175">
              <a:buAutoNum type="arabicPeriod"/>
            </a:pPr>
            <a:r>
              <a:rPr lang="fi-FI" dirty="1" sz="1100" b="1">
                <a:solidFill>
                  <a:schemeClr val="tx1">
                    <a:lumMod val="95000"/>
                    <a:lumOff val="5000"/>
                  </a:schemeClr>
                </a:solidFill>
                <a:latin typeface="Arial" panose="020B0604020202020204" pitchFamily="34" charset="0"/>
                <a:cs typeface="Arial" panose="020B0604020202020204" pitchFamily="34" charset="0"/>
              </a:rPr>
              <a:t>Yhteiskyytien jättö/nouto</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98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C38DBD-6437-400E-B7E8-4CE4A9984A93}"/>
              </a:ext>
            </a:extLst>
          </p:cNvPr>
          <p:cNvSpPr>
            <a:spLocks noGrp="1"/>
          </p:cNvSpPr>
          <p:nvPr>
            <p:ph type="title"/>
          </p:nvPr>
        </p:nvSpPr>
        <p:spPr/>
        <p:txBody>
          <a:bodyPr/>
          <a:lstStyle/>
          <a:p>
            <a:r>
              <a:rPr lang="fi-FI" dirty="1"/>
              <a:t>Pysäköintitietojen näkymä</a:t>
            </a:r>
            <a:r>
              <a:rPr lang="fi-FI" dirty="1"/>
              <a:t> </a:t>
            </a:r>
          </a:p>
        </p:txBody>
      </p:sp>
      <p:sp>
        <p:nvSpPr>
          <p:cNvPr id="2" name="Tijdelijke aanduiding voor voettekst 1">
            <a:extLst>
              <a:ext uri="{FF2B5EF4-FFF2-40B4-BE49-F238E27FC236}">
                <a16:creationId xmlns:a16="http://schemas.microsoft.com/office/drawing/2014/main" id="{FC4A0F35-569D-463F-8266-46741067F2AB}"/>
              </a:ext>
            </a:extLst>
          </p:cNvPr>
          <p:cNvSpPr>
            <a:spLocks noGrp="1"/>
          </p:cNvSpPr>
          <p:nvPr>
            <p:ph type="ftr" sz="quarter" idx="10"/>
          </p:nvPr>
        </p:nvSpPr>
        <p:spPr/>
        <p:txBody>
          <a:bodyPr/>
          <a:lstStyle/>
          <a:p>
            <a:pPr>
              <a:defRPr/>
            </a:pPr>
            <a:r>
              <a:rPr lang="fi-FI" dirty="1"/>
              <a:t>&lt;Tapahtuma&gt; • &lt;Päiväys&gt; • &lt;Paikka&gt; • &lt;Puhuja&gt;</a:t>
            </a:r>
          </a:p>
        </p:txBody>
      </p:sp>
      <p:grpSp>
        <p:nvGrpSpPr>
          <p:cNvPr id="5" name="Group 12">
            <a:extLst>
              <a:ext uri="{FF2B5EF4-FFF2-40B4-BE49-F238E27FC236}">
                <a16:creationId xmlns:a16="http://schemas.microsoft.com/office/drawing/2014/main" id="{F5AE5286-3FC8-46D7-A0F8-D5850E1A2FC2}"/>
              </a:ext>
            </a:extLst>
          </p:cNvPr>
          <p:cNvGrpSpPr/>
          <p:nvPr/>
        </p:nvGrpSpPr>
        <p:grpSpPr>
          <a:xfrm>
            <a:off x="1264722" y="1483360"/>
            <a:ext cx="6771838" cy="4825365"/>
            <a:chOff x="1070312" y="1242751"/>
            <a:chExt cx="6614556" cy="4640606"/>
          </a:xfrm>
        </p:grpSpPr>
        <p:grpSp>
          <p:nvGrpSpPr>
            <p:cNvPr id="6" name="Group 3">
              <a:extLst>
                <a:ext uri="{FF2B5EF4-FFF2-40B4-BE49-F238E27FC236}">
                  <a16:creationId xmlns:a16="http://schemas.microsoft.com/office/drawing/2014/main" id="{B584261F-3296-4391-AFF4-C84480434BA6}"/>
                </a:ext>
              </a:extLst>
            </p:cNvPr>
            <p:cNvGrpSpPr/>
            <p:nvPr/>
          </p:nvGrpSpPr>
          <p:grpSpPr>
            <a:xfrm>
              <a:off x="1070312" y="1242751"/>
              <a:ext cx="6614556" cy="4640606"/>
              <a:chOff x="0" y="-1716"/>
              <a:chExt cx="9777597" cy="6859716"/>
            </a:xfrm>
          </p:grpSpPr>
          <p:grpSp>
            <p:nvGrpSpPr>
              <p:cNvPr id="9" name="Group 5">
                <a:extLst>
                  <a:ext uri="{FF2B5EF4-FFF2-40B4-BE49-F238E27FC236}">
                    <a16:creationId xmlns:a16="http://schemas.microsoft.com/office/drawing/2014/main" id="{C0419962-685A-4D64-82A7-9914CCD5518E}"/>
                  </a:ext>
                </a:extLst>
              </p:cNvPr>
              <p:cNvGrpSpPr/>
              <p:nvPr/>
            </p:nvGrpSpPr>
            <p:grpSpPr>
              <a:xfrm>
                <a:off x="0" y="-1716"/>
                <a:ext cx="9777597" cy="6859716"/>
                <a:chOff x="0" y="-1716"/>
                <a:chExt cx="9777597" cy="6859716"/>
              </a:xfrm>
            </p:grpSpPr>
            <p:pic>
              <p:nvPicPr>
                <p:cNvPr id="11" name="Picture 2">
                  <a:extLst>
                    <a:ext uri="{FF2B5EF4-FFF2-40B4-BE49-F238E27FC236}">
                      <a16:creationId xmlns:a16="http://schemas.microsoft.com/office/drawing/2014/main" id="{9D6F0A04-9B7D-47B9-B68E-22B21199F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42" y="-1716"/>
                  <a:ext cx="9621955" cy="6859716"/>
                </a:xfrm>
                <a:prstGeom prst="rect">
                  <a:avLst/>
                </a:prstGeom>
                <a:effectLst/>
              </p:spPr>
            </p:pic>
            <p:sp>
              <p:nvSpPr>
                <p:cNvPr id="12" name="Rectangle 4">
                  <a:extLst>
                    <a:ext uri="{FF2B5EF4-FFF2-40B4-BE49-F238E27FC236}">
                      <a16:creationId xmlns:a16="http://schemas.microsoft.com/office/drawing/2014/main" id="{CC6DCDDE-25F7-4E35-8610-322CD536F6B4}"/>
                    </a:ext>
                  </a:extLst>
                </p:cNvPr>
                <p:cNvSpPr/>
                <p:nvPr/>
              </p:nvSpPr>
              <p:spPr>
                <a:xfrm>
                  <a:off x="0" y="0"/>
                  <a:ext cx="20428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Rectangle 1">
                <a:extLst>
                  <a:ext uri="{FF2B5EF4-FFF2-40B4-BE49-F238E27FC236}">
                    <a16:creationId xmlns:a16="http://schemas.microsoft.com/office/drawing/2014/main" id="{2EA13D01-3242-4F45-BAE1-D480CAF5B9E4}"/>
                  </a:ext>
                </a:extLst>
              </p:cNvPr>
              <p:cNvSpPr/>
              <p:nvPr/>
            </p:nvSpPr>
            <p:spPr>
              <a:xfrm>
                <a:off x="3810000" y="-1716"/>
                <a:ext cx="1809750" cy="249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7" name="TextBox 7">
              <a:extLst>
                <a:ext uri="{FF2B5EF4-FFF2-40B4-BE49-F238E27FC236}">
                  <a16:creationId xmlns:a16="http://schemas.microsoft.com/office/drawing/2014/main" id="{B62432DF-8F8C-4EC7-BD33-EB4673EA8C81}"/>
                </a:ext>
              </a:extLst>
            </p:cNvPr>
            <p:cNvSpPr txBox="1"/>
            <p:nvPr/>
          </p:nvSpPr>
          <p:spPr>
            <a:xfrm>
              <a:off x="4556394" y="5512335"/>
              <a:ext cx="631371" cy="260882"/>
            </a:xfrm>
            <a:prstGeom prst="rect">
              <a:avLst/>
            </a:prstGeom>
            <a:solidFill>
              <a:srgbClr val="CFE2F3"/>
            </a:solidFill>
            <a:ln w="0">
              <a:noFill/>
            </a:ln>
          </p:spPr>
          <p:txBody>
            <a:bodyPr wrap="square" lIns="0" tIns="0" rIns="0" bIns="0" rtlCol="0">
              <a:noAutofit/>
            </a:bodyPr>
            <a:lstStyle/>
            <a:p>
              <a:pPr algn="ctr"/>
              <a:r>
                <a:rPr lang="fi-FI" dirty="1" sz="900">
                  <a:solidFill>
                    <a:srgbClr val="000000"/>
                  </a:solidFill>
                </a:rPr>
                <a:t>Liityntäpysäköinti</a:t>
              </a:r>
            </a:p>
          </p:txBody>
        </p:sp>
        <p:sp>
          <p:nvSpPr>
            <p:cNvPr id="8" name="TextBox 8">
              <a:extLst>
                <a:ext uri="{FF2B5EF4-FFF2-40B4-BE49-F238E27FC236}">
                  <a16:creationId xmlns:a16="http://schemas.microsoft.com/office/drawing/2014/main" id="{DD6253AD-0667-4050-9B0E-AE22E2BCC445}"/>
                </a:ext>
              </a:extLst>
            </p:cNvPr>
            <p:cNvSpPr txBox="1"/>
            <p:nvPr/>
          </p:nvSpPr>
          <p:spPr>
            <a:xfrm>
              <a:off x="5135209" y="4095940"/>
              <a:ext cx="870440" cy="461665"/>
            </a:xfrm>
            <a:prstGeom prst="rect">
              <a:avLst/>
            </a:prstGeom>
            <a:solidFill>
              <a:srgbClr val="CFE2F3"/>
            </a:solidFill>
            <a:ln>
              <a:noFill/>
            </a:ln>
          </p:spPr>
          <p:txBody>
            <a:bodyPr wrap="square" rtlCol="0">
              <a:spAutoFit/>
            </a:bodyPr>
            <a:lstStyle/>
            <a:p>
              <a:pPr algn="ctr"/>
              <a:r>
                <a:rPr lang="fi-FI" dirty="1" sz="800">
                  <a:solidFill>
                    <a:srgbClr val="000000"/>
                  </a:solidFill>
                </a:rPr>
                <a:t>Monien liikennemuotojen palveluntarjoajat</a:t>
              </a:r>
            </a:p>
          </p:txBody>
        </p:sp>
      </p:grpSp>
    </p:spTree>
    <p:extLst>
      <p:ext uri="{BB962C8B-B14F-4D97-AF65-F5344CB8AC3E}">
        <p14:creationId xmlns:p14="http://schemas.microsoft.com/office/powerpoint/2010/main" val="352357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49C288-8856-4AE3-A576-FA4D5801EAB0}"/>
              </a:ext>
            </a:extLst>
          </p:cNvPr>
          <p:cNvSpPr>
            <a:spLocks noGrp="1"/>
          </p:cNvSpPr>
          <p:nvPr>
            <p:ph type="title"/>
          </p:nvPr>
        </p:nvSpPr>
        <p:spPr/>
        <p:txBody>
          <a:bodyPr/>
          <a:lstStyle/>
          <a:p>
            <a:r>
              <a:rPr lang="fi-FI" dirty="1"/>
              <a:t>Kuka hyötyy standardisoinnista</a:t>
            </a:r>
            <a:r>
              <a:rPr lang="fi-FI" dirty="1"/>
              <a:t> </a:t>
            </a:r>
          </a:p>
        </p:txBody>
      </p:sp>
      <p:sp>
        <p:nvSpPr>
          <p:cNvPr id="2" name="Tijdelijke aanduiding voor voettekst 1">
            <a:extLst>
              <a:ext uri="{FF2B5EF4-FFF2-40B4-BE49-F238E27FC236}">
                <a16:creationId xmlns:a16="http://schemas.microsoft.com/office/drawing/2014/main" id="{9B61E865-9A1A-4B50-897B-72C378D3359B}"/>
              </a:ext>
            </a:extLst>
          </p:cNvPr>
          <p:cNvSpPr>
            <a:spLocks noGrp="1"/>
          </p:cNvSpPr>
          <p:nvPr>
            <p:ph type="ftr" sz="quarter" idx="10"/>
          </p:nvPr>
        </p:nvSpPr>
        <p:spPr/>
        <p:txBody>
          <a:bodyPr/>
          <a:lstStyle/>
          <a:p>
            <a:pPr>
              <a:defRPr/>
            </a:pPr>
            <a:r>
              <a:rPr lang="fi-FI" dirty="1"/>
              <a:t>&lt;Tapahtuma&gt; • &lt;Päiväys&gt; • &lt;Paikka&gt; • &lt;Puhuja&gt;</a:t>
            </a:r>
          </a:p>
        </p:txBody>
      </p:sp>
      <p:sp>
        <p:nvSpPr>
          <p:cNvPr id="13" name="Content Placeholder 3">
            <a:extLst>
              <a:ext uri="{FF2B5EF4-FFF2-40B4-BE49-F238E27FC236}">
                <a16:creationId xmlns:a16="http://schemas.microsoft.com/office/drawing/2014/main" id="{1883BAB7-1D3E-4684-B5CF-0A0505D9F2BF}"/>
              </a:ext>
            </a:extLst>
          </p:cNvPr>
          <p:cNvSpPr>
            <a:spLocks noGrp="1"/>
          </p:cNvSpPr>
          <p:nvPr>
            <p:ph idx="1"/>
          </p:nvPr>
        </p:nvSpPr>
        <p:spPr>
          <a:xfrm>
            <a:off x="381000" y="1700213"/>
            <a:ext cx="3825240" cy="4608512"/>
          </a:xfrm>
        </p:spPr>
        <p:txBody>
          <a:bodyPr>
            <a:noAutofit/>
          </a:bodyPr>
          <a:lstStyle/>
          <a:p>
            <a:pPr marL="0" indent="0">
              <a:spcBef>
                <a:spcPts val="0"/>
              </a:spcBef>
              <a:spcAft>
                <a:spcPts val="900"/>
              </a:spcAft>
              <a:buNone/>
            </a:pPr>
            <a:r>
              <a:rPr lang="fi-FI" dirty="1" sz="2100" b="1">
                <a:solidFill>
                  <a:schemeClr val="accent6"/>
                </a:solidFill>
              </a:rPr>
              <a:t>Operaattorit</a:t>
            </a:r>
          </a:p>
          <a:p>
            <a:pPr lvl="1">
              <a:spcBef>
                <a:spcPts val="0"/>
              </a:spcBef>
              <a:spcAft>
                <a:spcPts val="900"/>
              </a:spcAft>
            </a:pPr>
            <a:r>
              <a:rPr lang="fi-FI" dirty="1" sz="1500"/>
              <a:t>Pääsy integraattoreihin, maksuratkaisuihin, asiakkaisiin</a:t>
            </a:r>
          </a:p>
          <a:p>
            <a:pPr lvl="1">
              <a:spcBef>
                <a:spcPts val="0"/>
              </a:spcBef>
              <a:spcAft>
                <a:spcPts val="900"/>
              </a:spcAft>
            </a:pPr>
            <a:r>
              <a:rPr lang="fi-FI" dirty="1" sz="1500"/>
              <a:t>Yksinkertaistettu järjestelmien integrointi</a:t>
            </a:r>
          </a:p>
          <a:p>
            <a:pPr lvl="1">
              <a:spcBef>
                <a:spcPts val="0"/>
              </a:spcBef>
              <a:spcAft>
                <a:spcPts val="900"/>
              </a:spcAft>
            </a:pPr>
            <a:r>
              <a:rPr lang="fi-FI" dirty="1" sz="1500"/>
              <a:t>Palveluiden välinen yhteentoimivuus</a:t>
            </a:r>
            <a:br>
              <a:rPr lang="fi-FI" dirty="1" sz="1500"/>
            </a:br>
            <a:br>
              <a:rPr lang="fi-FI" dirty="1" sz="1500"/>
            </a:br>
          </a:p>
          <a:p>
            <a:pPr marL="0" lvl="1" indent="0">
              <a:spcBef>
                <a:spcPts val="900"/>
              </a:spcBef>
              <a:spcAft>
                <a:spcPts val="900"/>
              </a:spcAft>
              <a:buNone/>
            </a:pPr>
            <a:r>
              <a:rPr lang="fi-FI" dirty="1" sz="2000" b="1">
                <a:solidFill>
                  <a:schemeClr val="accent6"/>
                </a:solidFill>
              </a:rPr>
              <a:t>Palveluiden tarjoajat ja palvelut</a:t>
            </a:r>
          </a:p>
          <a:p>
            <a:pPr lvl="1">
              <a:spcBef>
                <a:spcPts val="0"/>
              </a:spcBef>
              <a:spcAft>
                <a:spcPts val="450"/>
              </a:spcAft>
            </a:pPr>
            <a:r>
              <a:rPr lang="fi-FI" dirty="1" sz="1500"/>
              <a:t>Yksinkertainen integraatio – yksi käyttöliittymä, useita yhteyksiä</a:t>
            </a:r>
          </a:p>
          <a:p>
            <a:pPr lvl="1">
              <a:spcBef>
                <a:spcPts val="0"/>
              </a:spcBef>
              <a:spcAft>
                <a:spcPts val="450"/>
              </a:spcAft>
            </a:pPr>
            <a:r>
              <a:rPr lang="fi-FI" dirty="1" sz="1500"/>
              <a:t>Kustannustehokas</a:t>
            </a:r>
          </a:p>
          <a:p>
            <a:pPr lvl="1">
              <a:spcBef>
                <a:spcPts val="0"/>
              </a:spcBef>
              <a:spcAft>
                <a:spcPts val="450"/>
              </a:spcAft>
            </a:pPr>
            <a:r>
              <a:rPr lang="fi-FI" dirty="1" sz="1500"/>
              <a:t>Standardien noudattaminen havainnollistaa tuotteen laatua ja yhteentoimivuutta</a:t>
            </a:r>
          </a:p>
          <a:p>
            <a:pPr>
              <a:spcBef>
                <a:spcPts val="0"/>
              </a:spcBef>
              <a:spcAft>
                <a:spcPts val="900"/>
              </a:spcAft>
            </a:pPr>
            <a:endParaRPr lang="en-US" sz="2100" b="1" dirty="0">
              <a:solidFill>
                <a:srgbClr val="FFC000"/>
              </a:solidFill>
            </a:endParaRPr>
          </a:p>
          <a:p>
            <a:endParaRPr lang="en-GB" dirty="0"/>
          </a:p>
        </p:txBody>
      </p:sp>
      <p:sp>
        <p:nvSpPr>
          <p:cNvPr id="14" name="Content Placeholder 3">
            <a:extLst>
              <a:ext uri="{FF2B5EF4-FFF2-40B4-BE49-F238E27FC236}">
                <a16:creationId xmlns:a16="http://schemas.microsoft.com/office/drawing/2014/main" id="{39A0395C-42F2-4406-9011-3BA047EC02DE}"/>
              </a:ext>
            </a:extLst>
          </p:cNvPr>
          <p:cNvSpPr txBox="1">
            <a:spLocks/>
          </p:cNvSpPr>
          <p:nvPr/>
        </p:nvSpPr>
        <p:spPr>
          <a:xfrm>
            <a:off x="4749848" y="1833200"/>
            <a:ext cx="3787140" cy="3991383"/>
          </a:xfrm>
          <a:prstGeom prst="rect">
            <a:avLst/>
          </a:prstGeom>
        </p:spPr>
        <p:txBody>
          <a:bodyPr vert="horz" wrap="square"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fi-FI" dirty="1" sz="2100" b="1">
                <a:solidFill>
                  <a:schemeClr val="accent6"/>
                </a:solidFill>
              </a:rPr>
              <a:t>Kunnat</a:t>
            </a:r>
          </a:p>
          <a:p>
            <a:pPr lvl="1">
              <a:spcBef>
                <a:spcPts val="0"/>
              </a:spcBef>
              <a:spcAft>
                <a:spcPts val="450"/>
              </a:spcAft>
            </a:pPr>
            <a:r>
              <a:rPr lang="fi-FI" dirty="1" sz="1500">
                <a:solidFill>
                  <a:schemeClr val="tx1"/>
                </a:solidFill>
              </a:rPr>
              <a:t>Varmistaa yhteentoimivuus laitteiston ja palveluntarjoajien välillä</a:t>
            </a:r>
          </a:p>
          <a:p>
            <a:pPr lvl="1">
              <a:spcBef>
                <a:spcPts val="0"/>
              </a:spcBef>
              <a:spcAft>
                <a:spcPts val="450"/>
              </a:spcAft>
            </a:pPr>
            <a:r>
              <a:rPr lang="fi-FI" dirty="1" sz="1500">
                <a:solidFill>
                  <a:schemeClr val="tx1"/>
                </a:solidFill>
              </a:rPr>
              <a:t>Antaa pääsy suurelle valikoimalle palveluntarjoajia</a:t>
            </a:r>
          </a:p>
          <a:p>
            <a:pPr lvl="1">
              <a:spcBef>
                <a:spcPts val="0"/>
              </a:spcBef>
              <a:spcAft>
                <a:spcPts val="450"/>
              </a:spcAft>
            </a:pPr>
            <a:r>
              <a:rPr lang="fi-FI" dirty="1" sz="1500">
                <a:solidFill>
                  <a:schemeClr val="tx1"/>
                </a:solidFill>
              </a:rPr>
              <a:t>Kyky innovoida</a:t>
            </a:r>
          </a:p>
          <a:p>
            <a:pPr lvl="1">
              <a:spcBef>
                <a:spcPts val="0"/>
              </a:spcBef>
              <a:spcAft>
                <a:spcPts val="450"/>
              </a:spcAft>
            </a:pPr>
            <a:r>
              <a:rPr lang="fi-FI" dirty="1" sz="1500">
                <a:solidFill>
                  <a:schemeClr val="tx1"/>
                </a:solidFill>
              </a:rPr>
              <a:t>Vähentää kustannuksia</a:t>
            </a:r>
          </a:p>
          <a:p>
            <a:pPr marL="0" indent="0">
              <a:spcBef>
                <a:spcPts val="0"/>
              </a:spcBef>
              <a:spcAft>
                <a:spcPts val="450"/>
              </a:spcAft>
              <a:buNone/>
            </a:pPr>
            <a:endParaRPr lang="en-US" sz="1050" b="1" dirty="0">
              <a:solidFill>
                <a:srgbClr val="FFC000"/>
              </a:solidFill>
            </a:endParaRPr>
          </a:p>
          <a:p>
            <a:pPr marL="0" indent="0">
              <a:spcBef>
                <a:spcPts val="0"/>
              </a:spcBef>
              <a:spcAft>
                <a:spcPts val="900"/>
              </a:spcAft>
              <a:buNone/>
            </a:pPr>
            <a:r>
              <a:rPr lang="fi-FI" dirty="1" sz="2100" b="1">
                <a:solidFill>
                  <a:schemeClr val="accent6"/>
                </a:solidFill>
              </a:rPr>
              <a:t>Asiakkaat</a:t>
            </a:r>
          </a:p>
          <a:p>
            <a:pPr lvl="1">
              <a:spcBef>
                <a:spcPts val="0"/>
              </a:spcBef>
              <a:spcAft>
                <a:spcPts val="450"/>
              </a:spcAft>
            </a:pPr>
            <a:r>
              <a:rPr lang="fi-FI" dirty="1" sz="1500">
                <a:solidFill>
                  <a:schemeClr val="tx1"/>
                </a:solidFill>
              </a:rPr>
              <a:t>Kyky käyttää asiakkaan haluamia sovelluksia/palveluita</a:t>
            </a:r>
            <a:r>
              <a:rPr lang="fi-FI" dirty="1" sz="1500">
                <a:solidFill>
                  <a:schemeClr val="tx1"/>
                </a:solidFill>
              </a:rPr>
              <a:t> </a:t>
            </a:r>
          </a:p>
          <a:p>
            <a:pPr lvl="1">
              <a:spcBef>
                <a:spcPts val="0"/>
              </a:spcBef>
              <a:spcAft>
                <a:spcPts val="450"/>
              </a:spcAft>
            </a:pPr>
            <a:r>
              <a:rPr lang="fi-FI" dirty="1" sz="1500">
                <a:solidFill>
                  <a:schemeClr val="tx1"/>
                </a:solidFill>
              </a:rPr>
              <a:t>Pääsy suurempaan määrään tietoa ja palveluita</a:t>
            </a:r>
          </a:p>
          <a:p>
            <a:pPr marL="0" indent="0">
              <a:spcBef>
                <a:spcPts val="0"/>
              </a:spcBef>
              <a:spcAft>
                <a:spcPts val="900"/>
              </a:spcAft>
              <a:buNone/>
            </a:pPr>
            <a:endParaRPr lang="en-US" sz="1350" b="1" dirty="0">
              <a:solidFill>
                <a:schemeClr val="tx1"/>
              </a:solidFill>
            </a:endParaRPr>
          </a:p>
          <a:p>
            <a:pPr marL="342900" lvl="1" indent="0">
              <a:spcBef>
                <a:spcPts val="0"/>
              </a:spcBef>
              <a:spcAft>
                <a:spcPts val="450"/>
              </a:spcAft>
              <a:buNone/>
            </a:pPr>
            <a:endParaRPr lang="en-US" sz="1800" dirty="0"/>
          </a:p>
          <a:p>
            <a:pPr lvl="1">
              <a:spcBef>
                <a:spcPts val="0"/>
              </a:spcBef>
              <a:spcAft>
                <a:spcPts val="900"/>
              </a:spcAft>
            </a:pPr>
            <a:endParaRPr lang="en-US" sz="1800" b="1" dirty="0">
              <a:solidFill>
                <a:srgbClr val="FFC000"/>
              </a:solidFill>
            </a:endParaRPr>
          </a:p>
          <a:p>
            <a:endParaRPr lang="en-GB" sz="2400" dirty="0"/>
          </a:p>
        </p:txBody>
      </p:sp>
      <p:pic>
        <p:nvPicPr>
          <p:cNvPr id="15" name="Afbeelding 14">
            <a:extLst>
              <a:ext uri="{FF2B5EF4-FFF2-40B4-BE49-F238E27FC236}">
                <a16:creationId xmlns:a16="http://schemas.microsoft.com/office/drawing/2014/main" id="{20C3853F-6948-4C77-85EA-2ABE0D9E60DE}"/>
              </a:ext>
            </a:extLst>
          </p:cNvPr>
          <p:cNvPicPr>
            <a:picLocks noChangeAspect="1"/>
          </p:cNvPicPr>
          <p:nvPr/>
        </p:nvPicPr>
        <p:blipFill>
          <a:blip r:embed="rId3"/>
          <a:stretch>
            <a:fillRect/>
          </a:stretch>
        </p:blipFill>
        <p:spPr>
          <a:xfrm>
            <a:off x="7122160" y="5353050"/>
            <a:ext cx="1524000" cy="1028700"/>
          </a:xfrm>
          <a:prstGeom prst="rect">
            <a:avLst/>
          </a:prstGeom>
        </p:spPr>
      </p:pic>
    </p:spTree>
    <p:extLst>
      <p:ext uri="{BB962C8B-B14F-4D97-AF65-F5344CB8AC3E}">
        <p14:creationId xmlns:p14="http://schemas.microsoft.com/office/powerpoint/2010/main" val="156592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9666-BE76-49C5-BC95-29DB8BBE1376}"/>
              </a:ext>
            </a:extLst>
          </p:cNvPr>
          <p:cNvSpPr>
            <a:spLocks noGrp="1"/>
          </p:cNvSpPr>
          <p:nvPr>
            <p:ph type="title"/>
          </p:nvPr>
        </p:nvSpPr>
        <p:spPr/>
        <p:txBody>
          <a:bodyPr/>
          <a:lstStyle/>
          <a:p>
            <a:r>
              <a:rPr lang="fi-FI" dirty="1"/>
              <a:t>Hyvä käytäntö: kumppanuus kiinteistöalan kanssa, buy-off</a:t>
            </a:r>
          </a:p>
        </p:txBody>
      </p:sp>
      <p:pic>
        <p:nvPicPr>
          <p:cNvPr id="5" name="Picture 5" descr="A sign on the side of a building&#10;&#10;Description generated with high confidence">
            <a:extLst>
              <a:ext uri="{FF2B5EF4-FFF2-40B4-BE49-F238E27FC236}">
                <a16:creationId xmlns:a16="http://schemas.microsoft.com/office/drawing/2014/main" id="{FE553375-7231-4BA4-98BD-1568AEB35ED4}"/>
              </a:ext>
            </a:extLst>
          </p:cNvPr>
          <p:cNvPicPr>
            <a:picLocks noGrp="1" noChangeAspect="1"/>
          </p:cNvPicPr>
          <p:nvPr>
            <p:ph idx="1"/>
          </p:nvPr>
        </p:nvPicPr>
        <p:blipFill>
          <a:blip r:embed="rId2"/>
          <a:stretch>
            <a:fillRect/>
          </a:stretch>
        </p:blipFill>
        <p:spPr>
          <a:xfrm>
            <a:off x="397444" y="1529047"/>
            <a:ext cx="3290798" cy="2328414"/>
          </a:xfrm>
        </p:spPr>
      </p:pic>
      <p:sp>
        <p:nvSpPr>
          <p:cNvPr id="4" name="Footer Placeholder 3">
            <a:extLst>
              <a:ext uri="{FF2B5EF4-FFF2-40B4-BE49-F238E27FC236}">
                <a16:creationId xmlns:a16="http://schemas.microsoft.com/office/drawing/2014/main" id="{59153284-E74C-4142-8C42-BE0B823464CC}"/>
              </a:ext>
            </a:extLst>
          </p:cNvPr>
          <p:cNvSpPr>
            <a:spLocks noGrp="1"/>
          </p:cNvSpPr>
          <p:nvPr>
            <p:ph type="ftr" sz="quarter" idx="10"/>
          </p:nvPr>
        </p:nvSpPr>
        <p:spPr/>
        <p:txBody>
          <a:bodyPr/>
          <a:lstStyle/>
          <a:p>
            <a:pPr>
              <a:defRPr/>
            </a:pPr>
            <a:r>
              <a:rPr lang="fi-FI" dirty="1"/>
              <a:t>&lt;Tapahtuma&gt; • &lt;Päiväys&gt; • &lt;Paikka&gt; • &lt;Puhuja&gt;</a:t>
            </a:r>
          </a:p>
        </p:txBody>
      </p:sp>
      <p:pic>
        <p:nvPicPr>
          <p:cNvPr id="7" name="Picture 7" descr="A tree with snow on the side of a building&#10;&#10;Description generated with very high confidence">
            <a:extLst>
              <a:ext uri="{FF2B5EF4-FFF2-40B4-BE49-F238E27FC236}">
                <a16:creationId xmlns:a16="http://schemas.microsoft.com/office/drawing/2014/main" id="{B1F8C6D0-046C-466A-B156-52F9B8ADE3E2}"/>
              </a:ext>
            </a:extLst>
          </p:cNvPr>
          <p:cNvPicPr>
            <a:picLocks noChangeAspect="1"/>
          </p:cNvPicPr>
          <p:nvPr/>
        </p:nvPicPr>
        <p:blipFill>
          <a:blip r:embed="rId3"/>
          <a:stretch>
            <a:fillRect/>
          </a:stretch>
        </p:blipFill>
        <p:spPr>
          <a:xfrm>
            <a:off x="396815" y="3968716"/>
            <a:ext cx="3295290" cy="1810416"/>
          </a:xfrm>
          <a:prstGeom prst="rect">
            <a:avLst/>
          </a:prstGeom>
        </p:spPr>
      </p:pic>
      <p:sp>
        <p:nvSpPr>
          <p:cNvPr id="9" name="TextBox 8">
            <a:extLst>
              <a:ext uri="{FF2B5EF4-FFF2-40B4-BE49-F238E27FC236}">
                <a16:creationId xmlns:a16="http://schemas.microsoft.com/office/drawing/2014/main" id="{18ADAF92-EECB-4E58-BF3D-CBD1710E04EB}"/>
              </a:ext>
            </a:extLst>
          </p:cNvPr>
          <p:cNvSpPr txBox="1"/>
          <p:nvPr/>
        </p:nvSpPr>
        <p:spPr>
          <a:xfrm>
            <a:off x="4045789" y="1656272"/>
            <a:ext cx="461513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Uumaja</a:t>
            </a:r>
            <a:r>
              <a:rPr lang="fi-FI" dirty="1" sz="1800">
                <a:latin typeface="Arial"/>
                <a:ea typeface="MS PGothic"/>
                <a:cs typeface="Times New Roman"/>
              </a:rPr>
              <a:t>: ”Green Parking Payoff” rakennuttajien kanssa luo ”kaikki voittaa” -tilanteen</a:t>
            </a:r>
            <a:r>
              <a:rPr lang="fi-FI" dirty="1" sz="1800">
                <a:latin typeface="Arial"/>
                <a:ea typeface="MS PGothic"/>
                <a:cs typeface="Times New Roman"/>
              </a:rPr>
              <a:t>  </a:t>
            </a:r>
          </a:p>
          <a:p>
            <a:endParaRPr lang="en-US" sz="1800" dirty="0">
              <a:latin typeface="Arial"/>
              <a:ea typeface="MS PGothic"/>
              <a:cs typeface="Times New Roman"/>
            </a:endParaRPr>
          </a:p>
          <a:p>
            <a:pPr marL="285750" indent="-285750">
              <a:buFont typeface="Arial"/>
              <a:buChar char="•"/>
            </a:pPr>
            <a:r>
              <a:rPr lang="fi-FI" dirty="1" sz="1600">
                <a:latin typeface="Arial"/>
                <a:ea typeface="MS PGothic"/>
                <a:cs typeface="Times New Roman"/>
              </a:rPr>
              <a:t>40 % vähennys pysäköintistandardeissa</a:t>
            </a:r>
            <a:r>
              <a:rPr lang="fi-FI" dirty="1" sz="1600">
                <a:latin typeface="Arial"/>
                <a:ea typeface="MS PGothic"/>
                <a:cs typeface="Times New Roman"/>
              </a:rPr>
              <a:t>  </a:t>
            </a:r>
          </a:p>
          <a:p>
            <a:pPr marL="285750" indent="-285750">
              <a:buFont typeface="Arial"/>
              <a:buChar char="•"/>
            </a:pPr>
            <a:r>
              <a:rPr lang="fi-FI" dirty="1" sz="1600">
                <a:latin typeface="Arial"/>
                <a:ea typeface="MS PGothic"/>
                <a:cs typeface="Times New Roman"/>
              </a:rPr>
              <a:t>Pysäköintistandardien sijaan: autojen yhteiskäyttösuunnitelmat, polkupyöräpysäköinti, liikkuvuuden hallinnan rahasto, paikallinen matkasuunnitelma</a:t>
            </a:r>
          </a:p>
          <a:p>
            <a:pPr marL="285750" indent="-285750">
              <a:buFont typeface="Arial"/>
              <a:buChar char="•"/>
            </a:pPr>
            <a:r>
              <a:rPr lang="fi-FI" dirty="1" sz="1600">
                <a:latin typeface="Arial"/>
                <a:ea typeface="MS PGothic"/>
                <a:cs typeface="Times New Roman"/>
              </a:rPr>
              <a:t>Turvallinen pysäköinti kävelymatkan päässä</a:t>
            </a:r>
          </a:p>
          <a:p>
            <a:pPr marL="285750" indent="-285750">
              <a:buFont typeface="Arial"/>
              <a:buChar char="•"/>
            </a:pPr>
            <a:r>
              <a:rPr lang="fi-FI" dirty="1" sz="1600">
                <a:latin typeface="Arial"/>
                <a:ea typeface="MS PGothic"/>
                <a:cs typeface="Times New Roman"/>
              </a:rPr>
              <a:t>Parempi julkinen tila kaupungin keskustassa</a:t>
            </a:r>
          </a:p>
          <a:p>
            <a:pPr marL="285750" indent="-285750">
              <a:buFont typeface="Arial"/>
              <a:buChar char="•"/>
            </a:pPr>
            <a:r>
              <a:rPr lang="fi-FI" dirty="1" sz="1600">
                <a:latin typeface="Arial"/>
                <a:ea typeface="MS PGothic"/>
                <a:cs typeface="Times New Roman"/>
              </a:rPr>
              <a:t>Suosiva pysäköinti vierailijoille</a:t>
            </a:r>
            <a:r>
              <a:rPr lang="fi-FI" dirty="1" sz="1600">
                <a:latin typeface="Arial"/>
                <a:ea typeface="MS PGothic"/>
                <a:cs typeface="Times New Roman"/>
              </a:rPr>
              <a:t> </a:t>
            </a:r>
          </a:p>
        </p:txBody>
      </p:sp>
    </p:spTree>
    <p:extLst>
      <p:ext uri="{BB962C8B-B14F-4D97-AF65-F5344CB8AC3E}">
        <p14:creationId xmlns:p14="http://schemas.microsoft.com/office/powerpoint/2010/main" val="299693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A42FCF48-E1C7-452C-A0A9-0CCD5A98A8DC}"/>
              </a:ext>
            </a:extLst>
          </p:cNvPr>
          <p:cNvSpPr/>
          <p:nvPr/>
        </p:nvSpPr>
        <p:spPr>
          <a:xfrm rot="780000">
            <a:off x="5973450" y="4312850"/>
            <a:ext cx="1362973" cy="10610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F4535-80B5-41EF-A5FD-C0BD8016330E}"/>
              </a:ext>
            </a:extLst>
          </p:cNvPr>
          <p:cNvSpPr>
            <a:spLocks noGrp="1"/>
          </p:cNvSpPr>
          <p:nvPr>
            <p:ph type="title"/>
          </p:nvPr>
        </p:nvSpPr>
        <p:spPr/>
        <p:txBody>
          <a:bodyPr/>
          <a:lstStyle/>
          <a:p>
            <a:r>
              <a:rPr lang="fi-FI" dirty="1"/>
              <a:t>Johdanto Park4SUMP</a:t>
            </a:r>
          </a:p>
        </p:txBody>
      </p:sp>
      <p:sp>
        <p:nvSpPr>
          <p:cNvPr id="3" name="Content Placeholder 2">
            <a:extLst>
              <a:ext uri="{FF2B5EF4-FFF2-40B4-BE49-F238E27FC236}">
                <a16:creationId xmlns:a16="http://schemas.microsoft.com/office/drawing/2014/main" id="{DF60A338-74B8-4D81-A2C4-C8AB8E31CE58}"/>
              </a:ext>
            </a:extLst>
          </p:cNvPr>
          <p:cNvSpPr>
            <a:spLocks noGrp="1"/>
          </p:cNvSpPr>
          <p:nvPr>
            <p:ph idx="1"/>
          </p:nvPr>
        </p:nvSpPr>
        <p:spPr/>
        <p:txBody>
          <a:bodyPr/>
          <a:lstStyle/>
          <a:p>
            <a:pPr marL="0" indent="0" algn="ctr">
              <a:buNone/>
            </a:pPr>
            <a:r>
              <a:rPr lang="fi-FI" dirty="1" sz="2400">
                <a:ea typeface="+mn-lt"/>
                <a:cs typeface="+mn-lt"/>
              </a:rPr>
              <a:t>Park4SUMPin ainutlaatuinen myyntiväittämä</a:t>
            </a:r>
            <a:r>
              <a:rPr lang="fi-FI" dirty="1" b="0" sz="2400">
                <a:ea typeface="+mn-lt"/>
                <a:cs typeface="+mn-lt"/>
              </a:rPr>
              <a:t> </a:t>
            </a:r>
          </a:p>
          <a:p>
            <a:pPr marL="0" indent="0" algn="ctr">
              <a:buNone/>
            </a:pPr>
            <a:r>
              <a:rPr lang="fi-FI" dirty="1" sz="2400" b="0">
                <a:ea typeface="+mn-lt"/>
                <a:cs typeface="+mn-lt"/>
              </a:rPr>
              <a:t>Kaupunkiliikkumisen mullistaja, joka</a:t>
            </a:r>
            <a:br>
              <a:rPr lang="fi-FI" dirty="1" sz="2400" b="0">
                <a:ea typeface="+mn-lt"/>
                <a:cs typeface="+mn-lt"/>
              </a:rPr>
            </a:br>
            <a:r>
              <a:rPr lang="fi-FI" dirty="1" sz="2400" b="0">
                <a:ea typeface="+mn-lt"/>
                <a:cs typeface="+mn-lt"/>
              </a:rPr>
              <a:t>integroi strategisesti laadukkaan pysäköinninhallinnan kestävän kaupunkiliikenteen suunnitelmaan (SUMP)</a:t>
            </a:r>
          </a:p>
          <a:p>
            <a:pPr marL="0" indent="0" algn="ctr">
              <a:buNone/>
            </a:pPr>
            <a:endParaRPr lang="en-GB" sz="2800" b="0" dirty="0">
              <a:ea typeface="+mn-lt"/>
              <a:cs typeface="+mn-lt"/>
            </a:endParaRPr>
          </a:p>
          <a:p>
            <a:pPr marL="0" indent="0" algn="ctr">
              <a:buNone/>
            </a:pPr>
            <a:endParaRPr lang="en-GB" sz="2800" b="0" dirty="0">
              <a:cs typeface="Arial"/>
            </a:endParaRPr>
          </a:p>
          <a:p>
            <a:pPr marL="0" indent="0">
              <a:buNone/>
            </a:pPr>
            <a:endParaRPr lang="en-US" b="0" dirty="0">
              <a:cs typeface="Arial"/>
            </a:endParaRPr>
          </a:p>
          <a:p>
            <a:pPr marL="0" indent="0" algn="ctr">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354C83C-F130-4884-87E0-4C9F6D29CDC3}"/>
              </a:ext>
            </a:extLst>
          </p:cNvPr>
          <p:cNvSpPr>
            <a:spLocks noGrp="1"/>
          </p:cNvSpPr>
          <p:nvPr>
            <p:ph type="ftr" sz="quarter" idx="10"/>
          </p:nvPr>
        </p:nvSpPr>
        <p:spPr/>
        <p:txBody>
          <a:bodyPr/>
          <a:lstStyle/>
          <a:p>
            <a:pPr>
              <a:defRPr/>
            </a:pPr>
            <a:r>
              <a:rPr lang="fi-FI" dirty="1"/>
              <a:t>&lt;Tapahtuma&gt; • &lt;Päiväys&gt; • &lt;Paikka&gt; • &lt;Puhuja&gt;</a:t>
            </a:r>
          </a:p>
        </p:txBody>
      </p:sp>
      <p:pic>
        <p:nvPicPr>
          <p:cNvPr id="5" name="Picture 5" descr="A picture containing building, people, umbrella, bicycle&#10;&#10;Description generated with very high confidence">
            <a:extLst>
              <a:ext uri="{FF2B5EF4-FFF2-40B4-BE49-F238E27FC236}">
                <a16:creationId xmlns:a16="http://schemas.microsoft.com/office/drawing/2014/main" id="{1736461E-57EE-4127-B2A4-98D7D7AC7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843" y="3428860"/>
            <a:ext cx="2225615" cy="2985018"/>
          </a:xfrm>
          <a:prstGeom prst="rect">
            <a:avLst/>
          </a:prstGeom>
        </p:spPr>
      </p:pic>
      <p:sp>
        <p:nvSpPr>
          <p:cNvPr id="8" name="TextBox 7">
            <a:extLst>
              <a:ext uri="{FF2B5EF4-FFF2-40B4-BE49-F238E27FC236}">
                <a16:creationId xmlns:a16="http://schemas.microsoft.com/office/drawing/2014/main" id="{C806F438-D5C4-454E-B7E3-E9D48E50C357}"/>
              </a:ext>
            </a:extLst>
          </p:cNvPr>
          <p:cNvSpPr txBox="1"/>
          <p:nvPr/>
        </p:nvSpPr>
        <p:spPr>
          <a:xfrm rot="840000">
            <a:off x="6021451" y="4338655"/>
            <a:ext cx="1216324" cy="949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dirty="1" sz="1800">
                <a:latin typeface="Speak Pro"/>
                <a:ea typeface="MS PGothic"/>
                <a:cs typeface="Times New Roman"/>
              </a:rPr>
              <a:t>Aivan</a:t>
            </a:r>
            <a:r>
              <a:rPr lang="fi-FI" dirty="1" sz="1800">
                <a:latin typeface="Speak Pro"/>
                <a:ea typeface="MS PGothic"/>
                <a:cs typeface="Times New Roman"/>
              </a:rPr>
              <a:t> </a:t>
            </a:r>
          </a:p>
          <a:p>
            <a:pPr algn="ctr"/>
            <a:r>
              <a:rPr lang="fi-FI" dirty="1" sz="1800">
                <a:latin typeface="Speak Pro"/>
                <a:ea typeface="MS PGothic"/>
                <a:cs typeface="Times New Roman"/>
              </a:rPr>
              <a:t>täydellinen</a:t>
            </a:r>
            <a:r>
              <a:rPr lang="fi-FI" dirty="1" sz="1800">
                <a:latin typeface="Speak Pro"/>
                <a:ea typeface="MS PGothic"/>
                <a:cs typeface="Times New Roman"/>
              </a:rPr>
              <a:t> </a:t>
            </a:r>
          </a:p>
          <a:p>
            <a:pPr algn="ctr"/>
            <a:r>
              <a:rPr lang="fi-FI" dirty="1" sz="1800">
                <a:latin typeface="Speak Pro"/>
                <a:ea typeface="MS PGothic"/>
                <a:cs typeface="Times New Roman"/>
              </a:rPr>
              <a:t>yhdistelmä</a:t>
            </a:r>
          </a:p>
        </p:txBody>
      </p:sp>
    </p:spTree>
    <p:extLst>
      <p:ext uri="{BB962C8B-B14F-4D97-AF65-F5344CB8AC3E}">
        <p14:creationId xmlns:p14="http://schemas.microsoft.com/office/powerpoint/2010/main" val="321946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A508-4C7E-4C2D-B914-3D55AB42D68E}"/>
              </a:ext>
            </a:extLst>
          </p:cNvPr>
          <p:cNvSpPr>
            <a:spLocks noGrp="1"/>
          </p:cNvSpPr>
          <p:nvPr>
            <p:ph type="title"/>
          </p:nvPr>
        </p:nvSpPr>
        <p:spPr/>
        <p:txBody>
          <a:bodyPr/>
          <a:lstStyle/>
          <a:p>
            <a:r>
              <a:rPr lang="fi-FI" dirty="1"/>
              <a:t>Hyvä käytäntö: Siirrettävät pysäköintioikeudet</a:t>
            </a:r>
            <a:r>
              <a:rPr lang="fi-FI" dirty="1"/>
              <a:t> </a:t>
            </a:r>
          </a:p>
        </p:txBody>
      </p:sp>
      <p:pic>
        <p:nvPicPr>
          <p:cNvPr id="5" name="Picture 5" descr="A sign on the side of a building&#10;&#10;Description generated with high confidence">
            <a:extLst>
              <a:ext uri="{FF2B5EF4-FFF2-40B4-BE49-F238E27FC236}">
                <a16:creationId xmlns:a16="http://schemas.microsoft.com/office/drawing/2014/main" id="{0DB19BA4-DEEC-49F6-BD15-81036B2CA299}"/>
              </a:ext>
            </a:extLst>
          </p:cNvPr>
          <p:cNvPicPr>
            <a:picLocks noGrp="1" noChangeAspect="1"/>
          </p:cNvPicPr>
          <p:nvPr>
            <p:ph idx="1"/>
          </p:nvPr>
        </p:nvPicPr>
        <p:blipFill>
          <a:blip r:embed="rId2"/>
          <a:stretch>
            <a:fillRect/>
          </a:stretch>
        </p:blipFill>
        <p:spPr>
          <a:xfrm>
            <a:off x="458877" y="1682960"/>
            <a:ext cx="4246234" cy="4608512"/>
          </a:xfrm>
        </p:spPr>
      </p:pic>
      <p:sp>
        <p:nvSpPr>
          <p:cNvPr id="4" name="Footer Placeholder 3">
            <a:extLst>
              <a:ext uri="{FF2B5EF4-FFF2-40B4-BE49-F238E27FC236}">
                <a16:creationId xmlns:a16="http://schemas.microsoft.com/office/drawing/2014/main" id="{9D705546-2F95-4AFE-ABC8-0004957EBDFB}"/>
              </a:ext>
            </a:extLst>
          </p:cNvPr>
          <p:cNvSpPr>
            <a:spLocks noGrp="1"/>
          </p:cNvSpPr>
          <p:nvPr>
            <p:ph type="ftr" sz="quarter" idx="10"/>
          </p:nvPr>
        </p:nvSpPr>
        <p:spPr/>
        <p:txBody>
          <a:bodyPr/>
          <a:lstStyle/>
          <a:p>
            <a:pPr>
              <a:defRPr/>
            </a:pPr>
            <a:r>
              <a:rPr lang="fi-FI" dirty="1"/>
              <a:t>&lt;Tapahtuma&gt; • &lt;Päiväys&gt; • &lt;Paikka&gt; • &lt;Puhuja&gt;</a:t>
            </a:r>
          </a:p>
        </p:txBody>
      </p:sp>
      <p:sp>
        <p:nvSpPr>
          <p:cNvPr id="7" name="TextBox 6">
            <a:extLst>
              <a:ext uri="{FF2B5EF4-FFF2-40B4-BE49-F238E27FC236}">
                <a16:creationId xmlns:a16="http://schemas.microsoft.com/office/drawing/2014/main" id="{FE846E7D-4EA3-4832-8B9A-47511B099BAE}"/>
              </a:ext>
            </a:extLst>
          </p:cNvPr>
          <p:cNvSpPr txBox="1"/>
          <p:nvPr/>
        </p:nvSpPr>
        <p:spPr>
          <a:xfrm>
            <a:off x="5193102" y="1837426"/>
            <a:ext cx="35648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600">
                <a:latin typeface="Arial"/>
                <a:ea typeface="MS PGothic"/>
                <a:cs typeface="Times New Roman"/>
              </a:rPr>
              <a:t>Sint-Niklaas</a:t>
            </a:r>
            <a:r>
              <a:rPr lang="fi-FI" dirty="1" sz="1600">
                <a:latin typeface="Arial"/>
                <a:ea typeface="MS PGothic"/>
                <a:cs typeface="Times New Roman"/>
              </a:rPr>
              <a:t>: yksityisen pysäköinnin monikäyttö vähentää suurta kadunvarsipysäköinnin painetta Elisabethin kaupunginosassa</a:t>
            </a:r>
            <a:r>
              <a:rPr lang="fi-FI" dirty="1" sz="1600">
                <a:latin typeface="Arial"/>
                <a:ea typeface="MS PGothic"/>
                <a:cs typeface="Times New Roman"/>
              </a:rPr>
              <a:t> </a:t>
            </a:r>
          </a:p>
          <a:p>
            <a:endParaRPr lang="en-US" sz="1600" dirty="0">
              <a:latin typeface="Arial"/>
              <a:ea typeface="MS PGothic"/>
              <a:cs typeface="Times New Roman"/>
            </a:endParaRPr>
          </a:p>
          <a:p>
            <a:pPr marL="285750" indent="-285750">
              <a:buFont typeface="Arial"/>
              <a:buChar char="•"/>
            </a:pPr>
            <a:r>
              <a:rPr lang="fi-FI" dirty="1" sz="1600">
                <a:latin typeface="Arial"/>
                <a:ea typeface="MS PGothic"/>
                <a:cs typeface="Times New Roman"/>
              </a:rPr>
              <a:t>Ei enää asukaspysäköintilupia</a:t>
            </a:r>
            <a:r>
              <a:rPr lang="fi-FI" dirty="1" sz="1600">
                <a:latin typeface="Arial"/>
                <a:ea typeface="MS PGothic"/>
                <a:cs typeface="Times New Roman"/>
              </a:rPr>
              <a:t> </a:t>
            </a:r>
          </a:p>
          <a:p>
            <a:pPr marL="285750" indent="-285750">
              <a:buFont typeface="Arial"/>
              <a:buChar char="•"/>
            </a:pPr>
            <a:r>
              <a:rPr lang="fi-FI" dirty="1" sz="1600">
                <a:latin typeface="Arial"/>
                <a:ea typeface="MS PGothic"/>
                <a:cs typeface="Times New Roman"/>
              </a:rPr>
              <a:t>Rakennuttaja tarjoaa yhteiskäyttöauton</a:t>
            </a:r>
            <a:r>
              <a:rPr lang="fi-FI" dirty="1" sz="1600">
                <a:latin typeface="Arial"/>
                <a:ea typeface="MS PGothic"/>
                <a:cs typeface="Times New Roman"/>
              </a:rPr>
              <a:t> </a:t>
            </a:r>
          </a:p>
          <a:p>
            <a:pPr marL="285750" indent="-285750">
              <a:buFont typeface="Arial"/>
              <a:buChar char="•"/>
            </a:pPr>
            <a:r>
              <a:rPr lang="fi-FI" dirty="1" sz="1600">
                <a:latin typeface="Arial"/>
                <a:ea typeface="MS PGothic"/>
                <a:cs typeface="Times New Roman"/>
              </a:rPr>
              <a:t>Yksityisen tilan monikäyttö (supermarketit, elokuvateatteri...)</a:t>
            </a:r>
          </a:p>
          <a:p>
            <a:pPr marL="285750" indent="-285750">
              <a:buFont typeface="Arial"/>
              <a:buChar char="•"/>
            </a:pPr>
            <a:r>
              <a:rPr lang="fi-FI" dirty="1" sz="1600">
                <a:latin typeface="Arial"/>
                <a:ea typeface="MS PGothic"/>
                <a:cs typeface="Times New Roman"/>
              </a:rPr>
              <a:t>Kansalaisosallistuminen</a:t>
            </a:r>
          </a:p>
        </p:txBody>
      </p:sp>
    </p:spTree>
    <p:extLst>
      <p:ext uri="{BB962C8B-B14F-4D97-AF65-F5344CB8AC3E}">
        <p14:creationId xmlns:p14="http://schemas.microsoft.com/office/powerpoint/2010/main" val="156873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78DC-65A5-4E40-A358-ED395DBB99F3}"/>
              </a:ext>
            </a:extLst>
          </p:cNvPr>
          <p:cNvSpPr>
            <a:spLocks noGrp="1"/>
          </p:cNvSpPr>
          <p:nvPr>
            <p:ph type="title"/>
          </p:nvPr>
        </p:nvSpPr>
        <p:spPr/>
        <p:txBody>
          <a:bodyPr/>
          <a:lstStyle/>
          <a:p>
            <a:r>
              <a:rPr lang="fi-FI" dirty="1"/>
              <a:t>Hyvä käytäntö: pysäköintipaikan etsintäliikenteen vähentäminen</a:t>
            </a:r>
            <a:r>
              <a:rPr lang="fi-FI" dirty="1"/>
              <a:t>  </a:t>
            </a:r>
          </a:p>
        </p:txBody>
      </p:sp>
      <p:pic>
        <p:nvPicPr>
          <p:cNvPr id="5" name="Picture 5" descr="A car parked on a city street&#10;&#10;Description generated with very high confidence">
            <a:extLst>
              <a:ext uri="{FF2B5EF4-FFF2-40B4-BE49-F238E27FC236}">
                <a16:creationId xmlns:a16="http://schemas.microsoft.com/office/drawing/2014/main" id="{D509AC50-3236-4D3A-9F98-1B54C8E287B2}"/>
              </a:ext>
            </a:extLst>
          </p:cNvPr>
          <p:cNvPicPr>
            <a:picLocks noGrp="1" noChangeAspect="1"/>
          </p:cNvPicPr>
          <p:nvPr>
            <p:ph idx="1"/>
          </p:nvPr>
        </p:nvPicPr>
        <p:blipFill>
          <a:blip r:embed="rId2"/>
          <a:stretch>
            <a:fillRect/>
          </a:stretch>
        </p:blipFill>
        <p:spPr>
          <a:xfrm>
            <a:off x="514440" y="1530304"/>
            <a:ext cx="2030263" cy="2739966"/>
          </a:xfrm>
        </p:spPr>
      </p:pic>
      <p:sp>
        <p:nvSpPr>
          <p:cNvPr id="4" name="Footer Placeholder 3">
            <a:extLst>
              <a:ext uri="{FF2B5EF4-FFF2-40B4-BE49-F238E27FC236}">
                <a16:creationId xmlns:a16="http://schemas.microsoft.com/office/drawing/2014/main" id="{4546AA5E-9FFA-46AD-81AA-8860F536036A}"/>
              </a:ext>
            </a:extLst>
          </p:cNvPr>
          <p:cNvSpPr>
            <a:spLocks noGrp="1"/>
          </p:cNvSpPr>
          <p:nvPr>
            <p:ph type="ftr" sz="quarter" idx="10"/>
          </p:nvPr>
        </p:nvSpPr>
        <p:spPr/>
        <p:txBody>
          <a:bodyPr/>
          <a:lstStyle/>
          <a:p>
            <a:pPr>
              <a:defRPr/>
            </a:pPr>
            <a:r>
              <a:rPr lang="fi-FI" dirty="1"/>
              <a:t>&lt;Tapahtuma&gt; • &lt;Päiväys&gt; • &lt;Paikka&gt; • &lt;Puhuja&gt;</a:t>
            </a:r>
          </a:p>
        </p:txBody>
      </p:sp>
      <p:sp>
        <p:nvSpPr>
          <p:cNvPr id="7" name="TextBox 6">
            <a:extLst>
              <a:ext uri="{FF2B5EF4-FFF2-40B4-BE49-F238E27FC236}">
                <a16:creationId xmlns:a16="http://schemas.microsoft.com/office/drawing/2014/main" id="{B80532D6-2F84-4C80-84BC-5D7550E1B404}"/>
              </a:ext>
            </a:extLst>
          </p:cNvPr>
          <p:cNvSpPr txBox="1"/>
          <p:nvPr/>
        </p:nvSpPr>
        <p:spPr>
          <a:xfrm>
            <a:off x="2881223" y="1526875"/>
            <a:ext cx="53224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Amsterdam</a:t>
            </a:r>
            <a:r>
              <a:rPr lang="fi-FI" dirty="1" sz="1800">
                <a:latin typeface="Arial"/>
                <a:ea typeface="MS PGothic"/>
                <a:cs typeface="Times New Roman"/>
              </a:rPr>
              <a:t>: Liityntäpysäköinnin reitin löytämisen opasteet vähentävät pysäköintipaikan etsintäliikennettä.</a:t>
            </a:r>
            <a:r>
              <a:rPr lang="fi-FI" dirty="1" sz="1800">
                <a:latin typeface="Arial"/>
                <a:ea typeface="MS PGothic"/>
                <a:cs typeface="Times New Roman"/>
              </a:rPr>
              <a:t>  </a:t>
            </a:r>
          </a:p>
        </p:txBody>
      </p:sp>
      <p:pic>
        <p:nvPicPr>
          <p:cNvPr id="8" name="Picture 8" descr="A picture containing text&#10;&#10;Description generated with very high confidence">
            <a:extLst>
              <a:ext uri="{FF2B5EF4-FFF2-40B4-BE49-F238E27FC236}">
                <a16:creationId xmlns:a16="http://schemas.microsoft.com/office/drawing/2014/main" id="{6ACD0BB5-783C-462A-ADCC-378E4E7016AB}"/>
              </a:ext>
            </a:extLst>
          </p:cNvPr>
          <p:cNvPicPr>
            <a:picLocks noChangeAspect="1"/>
          </p:cNvPicPr>
          <p:nvPr/>
        </p:nvPicPr>
        <p:blipFill>
          <a:blip r:embed="rId3"/>
          <a:stretch>
            <a:fillRect/>
          </a:stretch>
        </p:blipFill>
        <p:spPr>
          <a:xfrm>
            <a:off x="2877628" y="2542098"/>
            <a:ext cx="2319067" cy="1739300"/>
          </a:xfrm>
          <a:prstGeom prst="rect">
            <a:avLst/>
          </a:prstGeom>
        </p:spPr>
      </p:pic>
      <p:pic>
        <p:nvPicPr>
          <p:cNvPr id="10" name="Picture 10" descr="A close up of a road&#10;&#10;Description generated with high confidence">
            <a:extLst>
              <a:ext uri="{FF2B5EF4-FFF2-40B4-BE49-F238E27FC236}">
                <a16:creationId xmlns:a16="http://schemas.microsoft.com/office/drawing/2014/main" id="{4D108243-974E-433C-9CA3-2C23E385F5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52"/>
          <a:stretch/>
        </p:blipFill>
        <p:spPr>
          <a:xfrm>
            <a:off x="5353500" y="2542099"/>
            <a:ext cx="2741589" cy="1734855"/>
          </a:xfrm>
          <a:prstGeom prst="rect">
            <a:avLst/>
          </a:prstGeom>
        </p:spPr>
      </p:pic>
    </p:spTree>
    <p:extLst>
      <p:ext uri="{BB962C8B-B14F-4D97-AF65-F5344CB8AC3E}">
        <p14:creationId xmlns:p14="http://schemas.microsoft.com/office/powerpoint/2010/main" val="202285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F2DF-11A5-4A0D-964C-79566BEAE121}"/>
              </a:ext>
            </a:extLst>
          </p:cNvPr>
          <p:cNvSpPr>
            <a:spLocks noGrp="1"/>
          </p:cNvSpPr>
          <p:nvPr>
            <p:ph type="title"/>
          </p:nvPr>
        </p:nvSpPr>
        <p:spPr/>
        <p:txBody>
          <a:bodyPr/>
          <a:lstStyle/>
          <a:p>
            <a:r>
              <a:rPr lang="fi-FI" dirty="1">
                <a:solidFill>
                  <a:srgbClr val="102C83"/>
                </a:solidFill>
                <a:ea typeface="MS PGothic"/>
              </a:rPr>
              <a:t>Hyvä käytäntö: kaupungin innovaatiolaboratorio</a:t>
            </a:r>
          </a:p>
        </p:txBody>
      </p:sp>
      <p:sp>
        <p:nvSpPr>
          <p:cNvPr id="3" name="Content Placeholder 2">
            <a:extLst>
              <a:ext uri="{FF2B5EF4-FFF2-40B4-BE49-F238E27FC236}">
                <a16:creationId xmlns:a16="http://schemas.microsoft.com/office/drawing/2014/main" id="{5389AF36-62B6-4A57-BD91-87813861C5B4}"/>
              </a:ext>
            </a:extLst>
          </p:cNvPr>
          <p:cNvSpPr>
            <a:spLocks noGrp="1"/>
          </p:cNvSpPr>
          <p:nvPr>
            <p:ph idx="1"/>
          </p:nvPr>
        </p:nvSpPr>
        <p:spPr>
          <a:xfrm>
            <a:off x="4644008" y="1715185"/>
            <a:ext cx="4507143" cy="4594730"/>
          </a:xfrm>
        </p:spPr>
        <p:txBody>
          <a:bodyPr/>
          <a:lstStyle/>
          <a:p>
            <a:r>
              <a:rPr lang="fi-FI" dirty="1" sz="1800">
                <a:ea typeface="MS PGothic"/>
              </a:rPr>
              <a:t>Kööpenhamina</a:t>
            </a:r>
            <a:r>
              <a:rPr lang="fi-FI" dirty="1" sz="1800">
                <a:ea typeface="MS PGothic"/>
              </a:rPr>
              <a:t> </a:t>
            </a:r>
          </a:p>
          <a:p>
            <a:r>
              <a:rPr lang="fi-FI" dirty="1" sz="1800" b="0">
                <a:ea typeface="+mn-lt"/>
                <a:cs typeface="+mn-lt"/>
              </a:rPr>
              <a:t>Kansalaiskokous Middelalderbyenissä</a:t>
            </a:r>
          </a:p>
          <a:p>
            <a:r>
              <a:rPr lang="fi-FI" dirty="1" sz="1800" b="0">
                <a:ea typeface="MS PGothic"/>
                <a:cs typeface="Arial"/>
              </a:rPr>
              <a:t>Vähensi 80–90 prosentilla 1050 kadunvarsipysäköinnin paikkaa 3 vuodessa</a:t>
            </a:r>
            <a:r>
              <a:rPr lang="fi-FI" dirty="1" sz="1800" b="0">
                <a:ea typeface="MS PGothic"/>
                <a:cs typeface="Arial"/>
              </a:rPr>
              <a:t> </a:t>
            </a:r>
          </a:p>
          <a:p>
            <a:r>
              <a:rPr lang="fi-FI" dirty="1" sz="1800" b="0">
                <a:ea typeface="MS PGothic"/>
                <a:cs typeface="Arial"/>
              </a:rPr>
              <a:t>Ei enää ravintoloita tai terasseja vaan laadukas julkinen tila</a:t>
            </a:r>
            <a:r>
              <a:rPr lang="fi-FI" dirty="1" sz="1800" b="0">
                <a:ea typeface="MS PGothic"/>
                <a:cs typeface="Arial"/>
              </a:rPr>
              <a:t> </a:t>
            </a:r>
          </a:p>
          <a:p>
            <a:r>
              <a:rPr lang="fi-FI" dirty="1" sz="1800" b="0">
                <a:ea typeface="MS PGothic"/>
                <a:cs typeface="Arial"/>
              </a:rPr>
              <a:t>Uudet polkupyöräpysäköintitilat aluepaikannusrajoilla</a:t>
            </a:r>
          </a:p>
          <a:p>
            <a:r>
              <a:rPr lang="fi-FI" dirty="1" sz="1800" b="0">
                <a:ea typeface="MS PGothic"/>
                <a:cs typeface="Arial"/>
              </a:rPr>
              <a:t>15 km/h yksisuuntaisilla kaduilla</a:t>
            </a:r>
          </a:p>
        </p:txBody>
      </p:sp>
      <p:pic>
        <p:nvPicPr>
          <p:cNvPr id="6" name="Picture 6" descr="A close up of a busy city street&#10;&#10;Description generated with very high confidence">
            <a:extLst>
              <a:ext uri="{FF2B5EF4-FFF2-40B4-BE49-F238E27FC236}">
                <a16:creationId xmlns:a16="http://schemas.microsoft.com/office/drawing/2014/main" id="{EC9B4187-E3DA-44A0-9533-81FB1186AA0C}"/>
              </a:ext>
            </a:extLst>
          </p:cNvPr>
          <p:cNvPicPr>
            <a:picLocks noGrp="1" noChangeAspect="1"/>
          </p:cNvPicPr>
          <p:nvPr>
            <p:ph idx="11"/>
          </p:nvPr>
        </p:nvPicPr>
        <p:blipFill>
          <a:blip r:embed="rId2" cstate="screen">
            <a:extLst>
              <a:ext uri="{28A0092B-C50C-407E-A947-70E740481C1C}">
                <a14:useLocalDpi xmlns:a14="http://schemas.microsoft.com/office/drawing/2010/main"/>
              </a:ext>
            </a:extLst>
          </a:blip>
          <a:stretch>
            <a:fillRect/>
          </a:stretch>
        </p:blipFill>
        <p:spPr>
          <a:xfrm>
            <a:off x="841113" y="1538468"/>
            <a:ext cx="2896880" cy="2015183"/>
          </a:xfrm>
        </p:spPr>
      </p:pic>
      <p:sp>
        <p:nvSpPr>
          <p:cNvPr id="5" name="Footer Placeholder 4">
            <a:extLst>
              <a:ext uri="{FF2B5EF4-FFF2-40B4-BE49-F238E27FC236}">
                <a16:creationId xmlns:a16="http://schemas.microsoft.com/office/drawing/2014/main" id="{CBACB49E-FF18-40E2-9D11-BEB9F7937180}"/>
              </a:ext>
            </a:extLst>
          </p:cNvPr>
          <p:cNvSpPr>
            <a:spLocks noGrp="1"/>
          </p:cNvSpPr>
          <p:nvPr>
            <p:ph type="ftr" sz="quarter" idx="12"/>
          </p:nvPr>
        </p:nvSpPr>
        <p:spPr/>
        <p:txBody>
          <a:bodyPr/>
          <a:lstStyle/>
          <a:p>
            <a:pPr>
              <a:defRPr/>
            </a:pPr>
            <a:r>
              <a:rPr lang="fi-FI" dirty="1"/>
              <a:t>&lt;Tapahtuma&gt; • &lt;Päiväys&gt; • &lt;Paikka&gt; • &lt;Puhuja&gt;</a:t>
            </a:r>
          </a:p>
        </p:txBody>
      </p:sp>
      <p:pic>
        <p:nvPicPr>
          <p:cNvPr id="8" name="Picture 8" descr="A group of people walking down a street&#10;&#10;Description generated with very high confidence">
            <a:extLst>
              <a:ext uri="{FF2B5EF4-FFF2-40B4-BE49-F238E27FC236}">
                <a16:creationId xmlns:a16="http://schemas.microsoft.com/office/drawing/2014/main" id="{99390206-140D-4EBB-9291-3909EDDBA5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32" y="3678973"/>
            <a:ext cx="4195313" cy="2849976"/>
          </a:xfrm>
          <a:prstGeom prst="rect">
            <a:avLst/>
          </a:prstGeom>
        </p:spPr>
      </p:pic>
    </p:spTree>
    <p:extLst>
      <p:ext uri="{BB962C8B-B14F-4D97-AF65-F5344CB8AC3E}">
        <p14:creationId xmlns:p14="http://schemas.microsoft.com/office/powerpoint/2010/main" val="16472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0176-D13B-49B0-BECE-E1C7ACDBDC3B}"/>
              </a:ext>
            </a:extLst>
          </p:cNvPr>
          <p:cNvSpPr>
            <a:spLocks noGrp="1"/>
          </p:cNvSpPr>
          <p:nvPr>
            <p:ph type="title"/>
          </p:nvPr>
        </p:nvSpPr>
        <p:spPr/>
        <p:txBody>
          <a:bodyPr/>
          <a:lstStyle/>
          <a:p>
            <a:r>
              <a:rPr lang="fi-FI" dirty="1"/>
              <a:t>Hyvä käytäntö: kampanjat ja tiedotus</a:t>
            </a:r>
            <a:r>
              <a:rPr lang="fi-FI" dirty="1"/>
              <a:t>  </a:t>
            </a:r>
          </a:p>
        </p:txBody>
      </p:sp>
      <p:pic>
        <p:nvPicPr>
          <p:cNvPr id="5" name="Picture 5" descr="A picture containing sign, standing, man, holding&#10;&#10;Description generated with very high confidence">
            <a:extLst>
              <a:ext uri="{FF2B5EF4-FFF2-40B4-BE49-F238E27FC236}">
                <a16:creationId xmlns:a16="http://schemas.microsoft.com/office/drawing/2014/main" id="{7A3FADC9-CBB3-4984-AF4F-65E1BAFDA6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20588" y="1802125"/>
            <a:ext cx="1694013" cy="2342972"/>
          </a:xfrm>
        </p:spPr>
      </p:pic>
      <p:sp>
        <p:nvSpPr>
          <p:cNvPr id="4" name="Footer Placeholder 3">
            <a:extLst>
              <a:ext uri="{FF2B5EF4-FFF2-40B4-BE49-F238E27FC236}">
                <a16:creationId xmlns:a16="http://schemas.microsoft.com/office/drawing/2014/main" id="{2388EF69-4C9E-42F8-89B9-6EE61264291E}"/>
              </a:ext>
            </a:extLst>
          </p:cNvPr>
          <p:cNvSpPr>
            <a:spLocks noGrp="1"/>
          </p:cNvSpPr>
          <p:nvPr>
            <p:ph type="ftr" sz="quarter" idx="10"/>
          </p:nvPr>
        </p:nvSpPr>
        <p:spPr/>
        <p:txBody>
          <a:bodyPr/>
          <a:lstStyle/>
          <a:p>
            <a:pPr>
              <a:defRPr/>
            </a:pPr>
            <a:r>
              <a:rPr lang="fi-FI" dirty="1"/>
              <a:t>&lt;Tapahtuma&gt; • &lt;Päiväys&gt; • &lt;Paikka&gt; • &lt;Puhuja&gt;</a:t>
            </a:r>
          </a:p>
        </p:txBody>
      </p:sp>
      <p:sp>
        <p:nvSpPr>
          <p:cNvPr id="7" name="TextBox 6">
            <a:extLst>
              <a:ext uri="{FF2B5EF4-FFF2-40B4-BE49-F238E27FC236}">
                <a16:creationId xmlns:a16="http://schemas.microsoft.com/office/drawing/2014/main" id="{F722BF01-DD24-445B-A338-313C2307B6E5}"/>
              </a:ext>
            </a:extLst>
          </p:cNvPr>
          <p:cNvSpPr txBox="1"/>
          <p:nvPr/>
        </p:nvSpPr>
        <p:spPr>
          <a:xfrm>
            <a:off x="2648864" y="1711114"/>
            <a:ext cx="56848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Strasbourg</a:t>
            </a:r>
            <a:r>
              <a:rPr lang="fi-FI" dirty="1" sz="1800">
                <a:latin typeface="Arial"/>
                <a:ea typeface="MS PGothic"/>
                <a:cs typeface="Times New Roman"/>
              </a:rPr>
              <a:t>: juliste julkisesta keskustelusta maksullisen pysäköintivyöhykkeen laajentamisesta.</a:t>
            </a:r>
            <a:r>
              <a:rPr lang="fi-FI" dirty="1" sz="1800">
                <a:latin typeface="Arial"/>
                <a:ea typeface="MS PGothic"/>
                <a:cs typeface="Times New Roman"/>
              </a:rPr>
              <a:t>  </a:t>
            </a:r>
            <a:r>
              <a:rPr lang="fi-FI" dirty="1" sz="1800">
                <a:latin typeface="Arial"/>
                <a:ea typeface="MS PGothic"/>
                <a:cs typeface="Times New Roman"/>
              </a:rPr>
              <a:t>Painopiste suuremmissa tavoitteissa, ei taloudellisissa hyödyissä.</a:t>
            </a:r>
            <a:r>
              <a:rPr lang="fi-FI" dirty="1" sz="1800">
                <a:latin typeface="Arial"/>
                <a:ea typeface="MS PGothic"/>
                <a:cs typeface="Times New Roman"/>
              </a:rPr>
              <a:t> </a:t>
            </a:r>
          </a:p>
        </p:txBody>
      </p:sp>
      <p:pic>
        <p:nvPicPr>
          <p:cNvPr id="3" name="Picture 5" descr="A person standing on a table&#10;&#10;Description generated with high confidence">
            <a:extLst>
              <a:ext uri="{FF2B5EF4-FFF2-40B4-BE49-F238E27FC236}">
                <a16:creationId xmlns:a16="http://schemas.microsoft.com/office/drawing/2014/main" id="{56ED3D9E-D319-41B5-98F2-9FD177455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630" y="4511939"/>
            <a:ext cx="2743200" cy="1819526"/>
          </a:xfrm>
          <a:prstGeom prst="rect">
            <a:avLst/>
          </a:prstGeom>
        </p:spPr>
      </p:pic>
      <p:pic>
        <p:nvPicPr>
          <p:cNvPr id="8" name="Picture 8" descr="A yellow sign&#10;&#10;Description generated with high confidence">
            <a:extLst>
              <a:ext uri="{FF2B5EF4-FFF2-40B4-BE49-F238E27FC236}">
                <a16:creationId xmlns:a16="http://schemas.microsoft.com/office/drawing/2014/main" id="{4AF65E1A-2DFD-4ECE-BB77-4FC2FDCF7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600" y="5234117"/>
            <a:ext cx="2991079" cy="1103426"/>
          </a:xfrm>
          <a:prstGeom prst="rect">
            <a:avLst/>
          </a:prstGeom>
        </p:spPr>
      </p:pic>
      <p:sp>
        <p:nvSpPr>
          <p:cNvPr id="10" name="TextBox 9">
            <a:extLst>
              <a:ext uri="{FF2B5EF4-FFF2-40B4-BE49-F238E27FC236}">
                <a16:creationId xmlns:a16="http://schemas.microsoft.com/office/drawing/2014/main" id="{E6AE2015-5236-4AFA-A6EE-AFE138B67D3C}"/>
              </a:ext>
            </a:extLst>
          </p:cNvPr>
          <p:cNvSpPr txBox="1"/>
          <p:nvPr/>
        </p:nvSpPr>
        <p:spPr>
          <a:xfrm>
            <a:off x="3590009" y="4392267"/>
            <a:ext cx="52103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1" b="1" sz="1800">
                <a:latin typeface="Arial"/>
                <a:ea typeface="MS PGothic"/>
                <a:cs typeface="Times New Roman"/>
              </a:rPr>
              <a:t>Rotterdam</a:t>
            </a:r>
            <a:r>
              <a:rPr lang="fi-FI" dirty="1" sz="1800">
                <a:latin typeface="Arial"/>
                <a:ea typeface="MS PGothic"/>
                <a:cs typeface="Times New Roman"/>
              </a:rPr>
              <a:t>: puistopäiväkampanja.</a:t>
            </a:r>
            <a:r>
              <a:rPr lang="fi-FI" dirty="1" sz="1800">
                <a:latin typeface="Arial"/>
                <a:ea typeface="MS PGothic"/>
                <a:cs typeface="Times New Roman"/>
              </a:rPr>
              <a:t> </a:t>
            </a:r>
            <a:r>
              <a:rPr lang="fi-FI" dirty="1" sz="1800">
                <a:latin typeface="Arial"/>
                <a:ea typeface="MS PGothic"/>
                <a:cs typeface="Times New Roman"/>
              </a:rPr>
              <a:t>Kansalaiset valtaavat julkisen tilan takaisin yhdessä luomisen laboratorioilla.</a:t>
            </a:r>
            <a:r>
              <a:rPr lang="fi-FI" dirty="1" sz="1800">
                <a:latin typeface="Arial"/>
                <a:ea typeface="MS PGothic"/>
                <a:cs typeface="Times New Roman"/>
              </a:rPr>
              <a:t> </a:t>
            </a:r>
          </a:p>
        </p:txBody>
      </p:sp>
    </p:spTree>
    <p:extLst>
      <p:ext uri="{BB962C8B-B14F-4D97-AF65-F5344CB8AC3E}">
        <p14:creationId xmlns:p14="http://schemas.microsoft.com/office/powerpoint/2010/main" val="122642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AF655-A106-4E46-A549-687F7511EEEF}"/>
              </a:ext>
            </a:extLst>
          </p:cNvPr>
          <p:cNvSpPr>
            <a:spLocks noGrp="1"/>
          </p:cNvSpPr>
          <p:nvPr>
            <p:ph type="title"/>
          </p:nvPr>
        </p:nvSpPr>
        <p:spPr/>
        <p:txBody>
          <a:bodyPr/>
          <a:lstStyle/>
          <a:p>
            <a:r>
              <a:rPr lang="fi-FI" dirty="1"/>
              <a:t>Hyvä käytäntö:</a:t>
            </a:r>
            <a:br>
              <a:rPr lang="fi-FI" dirty="1"/>
            </a:br>
            <a:r>
              <a:rPr lang="fi-FI" dirty="1"/>
              <a:t>tarinankerronnan voiman käyttö ja palvelusuunnittelu</a:t>
            </a:r>
            <a:r>
              <a:rPr lang="fi-FI" dirty="1"/>
              <a:t> </a:t>
            </a:r>
          </a:p>
        </p:txBody>
      </p:sp>
      <p:pic>
        <p:nvPicPr>
          <p:cNvPr id="5" name="Tijdelijke aanduiding voor inhoud 4">
            <a:extLst>
              <a:ext uri="{FF2B5EF4-FFF2-40B4-BE49-F238E27FC236}">
                <a16:creationId xmlns:a16="http://schemas.microsoft.com/office/drawing/2014/main" id="{C852D50C-828B-4461-8EB3-2FA2367D5E3F}"/>
              </a:ext>
            </a:extLst>
          </p:cNvPr>
          <p:cNvPicPr>
            <a:picLocks noGrp="1" noChangeAspect="1"/>
          </p:cNvPicPr>
          <p:nvPr>
            <p:ph idx="1"/>
          </p:nvPr>
        </p:nvPicPr>
        <p:blipFill>
          <a:blip r:embed="rId3"/>
          <a:stretch>
            <a:fillRect/>
          </a:stretch>
        </p:blipFill>
        <p:spPr>
          <a:xfrm>
            <a:off x="15399" y="1523571"/>
            <a:ext cx="5381989" cy="3031854"/>
          </a:xfrm>
          <a:prstGeom prst="rect">
            <a:avLst/>
          </a:prstGeom>
        </p:spPr>
      </p:pic>
      <p:sp>
        <p:nvSpPr>
          <p:cNvPr id="4" name="Tijdelijke aanduiding voor voettekst 3">
            <a:extLst>
              <a:ext uri="{FF2B5EF4-FFF2-40B4-BE49-F238E27FC236}">
                <a16:creationId xmlns:a16="http://schemas.microsoft.com/office/drawing/2014/main" id="{8E6FEBAA-3AD5-4FAB-B634-802CA7919BBB}"/>
              </a:ext>
            </a:extLst>
          </p:cNvPr>
          <p:cNvSpPr>
            <a:spLocks noGrp="1"/>
          </p:cNvSpPr>
          <p:nvPr>
            <p:ph type="ftr" sz="quarter" idx="10"/>
          </p:nvPr>
        </p:nvSpPr>
        <p:spPr/>
        <p:txBody>
          <a:bodyPr/>
          <a:lstStyle/>
          <a:p>
            <a:pPr>
              <a:defRPr/>
            </a:pPr>
            <a:r>
              <a:rPr lang="fi-FI" dirty="1"/>
              <a:t>&lt;Tapahtuma&gt; • &lt;Päiväys&gt; • &lt;Paikka&gt; • &lt;Puhuja&gt;</a:t>
            </a:r>
          </a:p>
        </p:txBody>
      </p:sp>
      <p:sp>
        <p:nvSpPr>
          <p:cNvPr id="6" name="object 2">
            <a:extLst>
              <a:ext uri="{FF2B5EF4-FFF2-40B4-BE49-F238E27FC236}">
                <a16:creationId xmlns:a16="http://schemas.microsoft.com/office/drawing/2014/main" id="{91920F4C-2930-4148-B835-57F56FEC8E4E}"/>
              </a:ext>
            </a:extLst>
          </p:cNvPr>
          <p:cNvSpPr/>
          <p:nvPr/>
        </p:nvSpPr>
        <p:spPr>
          <a:xfrm>
            <a:off x="455079" y="3783148"/>
            <a:ext cx="4502627" cy="245021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9D1EC1FB-BFED-4054-9849-32C830FE8F92}"/>
              </a:ext>
            </a:extLst>
          </p:cNvPr>
          <p:cNvSpPr/>
          <p:nvPr/>
        </p:nvSpPr>
        <p:spPr>
          <a:xfrm>
            <a:off x="5489444" y="1524318"/>
            <a:ext cx="3654556" cy="225883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6C953966-15AA-4DDA-A1EF-80564ADCD91C}"/>
              </a:ext>
            </a:extLst>
          </p:cNvPr>
          <p:cNvSpPr/>
          <p:nvPr/>
        </p:nvSpPr>
        <p:spPr>
          <a:xfrm>
            <a:off x="5177931" y="3943927"/>
            <a:ext cx="1844534" cy="253236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99971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7D7DD1-DEF8-4CDE-9890-67B7ADB7F180}"/>
              </a:ext>
            </a:extLst>
          </p:cNvPr>
          <p:cNvSpPr>
            <a:spLocks noGrp="1"/>
          </p:cNvSpPr>
          <p:nvPr>
            <p:ph type="title"/>
          </p:nvPr>
        </p:nvSpPr>
        <p:spPr/>
        <p:txBody>
          <a:bodyPr/>
          <a:lstStyle/>
          <a:p>
            <a:r>
              <a:rPr lang="fi-FI" dirty="1"/>
              <a:t>Tulokset: -36 % lyhytaikaisessa pysäköinnissä</a:t>
            </a:r>
            <a:r>
              <a:rPr lang="fi-FI" dirty="1"/>
              <a:t> </a:t>
            </a:r>
          </a:p>
        </p:txBody>
      </p:sp>
      <p:sp>
        <p:nvSpPr>
          <p:cNvPr id="5" name="object 2">
            <a:extLst>
              <a:ext uri="{FF2B5EF4-FFF2-40B4-BE49-F238E27FC236}">
                <a16:creationId xmlns:a16="http://schemas.microsoft.com/office/drawing/2014/main" id="{780BF0A8-1BB1-4D90-AE0C-3BCDFF55B464}"/>
              </a:ext>
            </a:extLst>
          </p:cNvPr>
          <p:cNvSpPr/>
          <p:nvPr/>
        </p:nvSpPr>
        <p:spPr>
          <a:xfrm>
            <a:off x="523168" y="1922762"/>
            <a:ext cx="8244912" cy="42443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6D3F3-C322-4209-BAF9-40D6E4C7C0A8}"/>
              </a:ext>
            </a:extLst>
          </p:cNvPr>
          <p:cNvSpPr>
            <a:spLocks noGrp="1"/>
          </p:cNvSpPr>
          <p:nvPr>
            <p:ph type="title"/>
          </p:nvPr>
        </p:nvSpPr>
        <p:spPr/>
        <p:txBody>
          <a:bodyPr/>
          <a:lstStyle/>
          <a:p>
            <a:r>
              <a:rPr lang="fi-FI" dirty="1"/>
              <a:t>Tulokset: pysäköinnin suosio</a:t>
            </a:r>
          </a:p>
        </p:txBody>
      </p:sp>
      <p:sp>
        <p:nvSpPr>
          <p:cNvPr id="4" name="Tijdelijke aanduiding voor voettekst 3">
            <a:extLst>
              <a:ext uri="{FF2B5EF4-FFF2-40B4-BE49-F238E27FC236}">
                <a16:creationId xmlns:a16="http://schemas.microsoft.com/office/drawing/2014/main" id="{DAC9D5DD-05A9-453E-A703-010E7CD20DCE}"/>
              </a:ext>
            </a:extLst>
          </p:cNvPr>
          <p:cNvSpPr>
            <a:spLocks noGrp="1"/>
          </p:cNvSpPr>
          <p:nvPr>
            <p:ph type="ftr" sz="quarter" idx="10"/>
          </p:nvPr>
        </p:nvSpPr>
        <p:spPr/>
        <p:txBody>
          <a:bodyPr/>
          <a:lstStyle/>
          <a:p>
            <a:pPr>
              <a:defRPr/>
            </a:pPr>
            <a:r>
              <a:rPr lang="fi-FI" dirty="1"/>
              <a:t>&lt;Tapahtuma&gt; • &lt;Päiväys&gt; • &lt;Paikka&gt; • &lt;Puhuja&gt;</a:t>
            </a:r>
          </a:p>
        </p:txBody>
      </p:sp>
      <p:sp>
        <p:nvSpPr>
          <p:cNvPr id="5" name="object 2">
            <a:extLst>
              <a:ext uri="{FF2B5EF4-FFF2-40B4-BE49-F238E27FC236}">
                <a16:creationId xmlns:a16="http://schemas.microsoft.com/office/drawing/2014/main" id="{C2370F6B-E2D4-463E-9D76-2C2BAA63650B}"/>
              </a:ext>
            </a:extLst>
          </p:cNvPr>
          <p:cNvSpPr>
            <a:spLocks noGrp="1"/>
          </p:cNvSpPr>
          <p:nvPr>
            <p:ph idx="1"/>
          </p:nvPr>
        </p:nvSpPr>
        <p:spPr>
          <a:xfrm>
            <a:off x="381000" y="1700213"/>
            <a:ext cx="8439150" cy="460851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nl-NL" dirty="0"/>
          </a:p>
        </p:txBody>
      </p:sp>
      <p:sp>
        <p:nvSpPr>
          <p:cNvPr id="3" name="Tekstvak 2">
            <a:extLst>
              <a:ext uri="{FF2B5EF4-FFF2-40B4-BE49-F238E27FC236}">
                <a16:creationId xmlns:a16="http://schemas.microsoft.com/office/drawing/2014/main" id="{5146B1FB-B757-492E-BB71-8BD374EB29B2}"/>
              </a:ext>
            </a:extLst>
          </p:cNvPr>
          <p:cNvSpPr txBox="1"/>
          <p:nvPr/>
        </p:nvSpPr>
        <p:spPr>
          <a:xfrm>
            <a:off x="5476240" y="2296160"/>
            <a:ext cx="2997200" cy="3190240"/>
          </a:xfrm>
          <a:prstGeom prst="rect">
            <a:avLst/>
          </a:prstGeom>
          <a:solidFill>
            <a:schemeClr val="bg1"/>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D212ACC9-FDD4-4397-A023-48C121E4A2BA}"/>
              </a:ext>
            </a:extLst>
          </p:cNvPr>
          <p:cNvSpPr txBox="1"/>
          <p:nvPr/>
        </p:nvSpPr>
        <p:spPr>
          <a:xfrm>
            <a:off x="5838825" y="5574397"/>
            <a:ext cx="1828800" cy="646331"/>
          </a:xfrm>
          <a:prstGeom prst="rect">
            <a:avLst/>
          </a:prstGeom>
          <a:solidFill>
            <a:schemeClr val="bg1"/>
          </a:solidFill>
        </p:spPr>
        <p:txBody>
          <a:bodyPr wrap="square" rtlCol="0">
            <a:spAutoFit/>
          </a:bodyPr>
          <a:lstStyle/>
          <a:p>
            <a:r>
              <a:rPr lang="fi-FI" dirty="1" sz="1200">
                <a:latin typeface="Arial Nova" panose="020B0504020202020204" pitchFamily="34" charset="0"/>
              </a:rPr>
              <a:t>Keskustan pysäköintialueet</a:t>
            </a:r>
          </a:p>
          <a:p>
            <a:endParaRPr lang="nl-NL" sz="1200" dirty="0">
              <a:latin typeface="Arial Nova" panose="020B0504020202020204" pitchFamily="34" charset="0"/>
            </a:endParaRPr>
          </a:p>
          <a:p>
            <a:r>
              <a:rPr lang="fi-FI" dirty="1" sz="1200">
                <a:latin typeface="Arial Nova" panose="020B0504020202020204" pitchFamily="34" charset="0"/>
              </a:rPr>
              <a:t>Laitakaupungin pysäköintialueet</a:t>
            </a:r>
          </a:p>
        </p:txBody>
      </p:sp>
    </p:spTree>
    <p:extLst>
      <p:ext uri="{BB962C8B-B14F-4D97-AF65-F5344CB8AC3E}">
        <p14:creationId xmlns:p14="http://schemas.microsoft.com/office/powerpoint/2010/main" val="279276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8BA1-541F-4AF2-B702-674F37025361}"/>
              </a:ext>
            </a:extLst>
          </p:cNvPr>
          <p:cNvSpPr>
            <a:spLocks noGrp="1"/>
          </p:cNvSpPr>
          <p:nvPr>
            <p:ph type="title"/>
          </p:nvPr>
        </p:nvSpPr>
        <p:spPr/>
        <p:txBody>
          <a:bodyPr/>
          <a:lstStyle/>
          <a:p>
            <a:r>
              <a:rPr lang="fi-FI" dirty="1"/>
              <a:t>Lisää taustatietoja</a:t>
            </a:r>
            <a:r>
              <a:rPr lang="fi-FI" dirty="1"/>
              <a:t> </a:t>
            </a:r>
          </a:p>
        </p:txBody>
      </p:sp>
      <p:sp>
        <p:nvSpPr>
          <p:cNvPr id="3" name="Content Placeholder 2">
            <a:extLst>
              <a:ext uri="{FF2B5EF4-FFF2-40B4-BE49-F238E27FC236}">
                <a16:creationId xmlns:a16="http://schemas.microsoft.com/office/drawing/2014/main" id="{52098E0E-0C87-45E7-A14B-7C6D912E3599}"/>
              </a:ext>
            </a:extLst>
          </p:cNvPr>
          <p:cNvSpPr>
            <a:spLocks noGrp="1"/>
          </p:cNvSpPr>
          <p:nvPr>
            <p:ph idx="1"/>
          </p:nvPr>
        </p:nvSpPr>
        <p:spPr>
          <a:xfrm>
            <a:off x="381000" y="1700213"/>
            <a:ext cx="8584871" cy="4608512"/>
          </a:xfrm>
        </p:spPr>
        <p:txBody>
          <a:bodyPr/>
          <a:lstStyle/>
          <a:p>
            <a:pPr>
              <a:buFont typeface="Arial"/>
              <a:buChar char="•"/>
            </a:pPr>
            <a:r>
              <a:rPr lang="fi-FI" dirty="1" sz="2000" b="0">
                <a:cs typeface="Arial"/>
              </a:rPr>
              <a:t>Push and Pull -projekti</a:t>
            </a:r>
            <a:r>
              <a:rPr lang="fi-FI" dirty="1" sz="2000" b="0">
                <a:cs typeface="Arial"/>
                <a:hlinkClick r:id="rId2"/>
              </a:rPr>
              <a:t>http://www.push-pull-parking.eu/index.php?id=45</a:t>
            </a:r>
          </a:p>
          <a:p>
            <a:pPr>
              <a:buFont typeface="Arial"/>
              <a:buChar char="•"/>
            </a:pPr>
            <a:r>
              <a:rPr lang="fi-FI" dirty="1" sz="2000" b="0">
                <a:cs typeface="Arial"/>
              </a:rPr>
              <a:t>EPOMM </a:t>
            </a:r>
            <a:r>
              <a:rPr lang="fi-FI" dirty="1" sz="2000" b="0">
                <a:cs typeface="Arial"/>
                <a:hlinkClick r:id="rId3"/>
              </a:rPr>
              <a:t>http://www.epomm.eu/index.php</a:t>
            </a:r>
          </a:p>
          <a:p>
            <a:pPr>
              <a:buFont typeface="Arial"/>
              <a:buChar char="•"/>
            </a:pPr>
            <a:r>
              <a:rPr lang="fi-FI" dirty="1" sz="2000" b="0">
                <a:cs typeface="Arial"/>
              </a:rPr>
              <a:t>ELTIS / The Urban mobility observatory </a:t>
            </a:r>
            <a:r>
              <a:rPr lang="fi-FI" dirty="1" sz="2000" b="0">
                <a:cs typeface="Arial"/>
                <a:hlinkClick r:id="rId4"/>
              </a:rPr>
              <a:t>www.eltis.org</a:t>
            </a:r>
          </a:p>
          <a:p>
            <a:pPr>
              <a:buFont typeface="Arial"/>
              <a:buChar char="•"/>
            </a:pPr>
            <a:r>
              <a:rPr lang="fi-FI" dirty="1" sz="2000" b="0">
                <a:ea typeface="MS PGothic"/>
                <a:cs typeface="Arial"/>
              </a:rPr>
              <a:t>IDTP, Europe's parking U-Turn, M.Kodranski &amp; G.Hermann, 2011</a:t>
            </a:r>
          </a:p>
          <a:p>
            <a:pPr>
              <a:buFont typeface="Arial"/>
              <a:buChar char="•"/>
            </a:pPr>
            <a:r>
              <a:rPr lang="fi-FI" dirty="1" sz="2000" b="0">
                <a:ea typeface="MS PGothic"/>
                <a:cs typeface="Arial"/>
              </a:rPr>
              <a:t>Park4SUMP -verkkosivusto </a:t>
            </a:r>
            <a:r>
              <a:rPr lang="fi-FI" dirty="1" sz="2000" b="0">
                <a:ea typeface="MS PGothic"/>
                <a:cs typeface="Arial"/>
                <a:hlinkClick r:id="rId5"/>
              </a:rPr>
              <a:t>julkaisuille</a:t>
            </a:r>
            <a:r>
              <a:rPr lang="fi-FI" dirty="1" sz="2000" b="0">
                <a:ea typeface="MS PGothic"/>
                <a:cs typeface="Arial"/>
              </a:rPr>
              <a:t> (Good Reasons, Parking and SUM-planning) ja (muut) koulutusmateriaalit</a:t>
            </a:r>
            <a:r>
              <a:rPr lang="fi-FI" dirty="1" sz="2000" b="0">
                <a:ea typeface="MS PGothic"/>
                <a:cs typeface="Arial"/>
              </a:rPr>
              <a:t> </a:t>
            </a:r>
          </a:p>
          <a:p>
            <a:pPr>
              <a:buFont typeface="Arial"/>
              <a:buChar char="•"/>
            </a:pPr>
            <a:r>
              <a:rPr lang="fi-FI" dirty="1" sz="2000" b="0">
                <a:ea typeface="MS PGothic"/>
                <a:cs typeface="Arial"/>
                <a:hlinkClick r:id="rId6"/>
              </a:rPr>
              <a:t>EPA-sivusto</a:t>
            </a:r>
            <a:r>
              <a:rPr lang="fi-FI" dirty="1" sz="2000" b="0">
                <a:ea typeface="MS PGothic"/>
                <a:cs typeface="Arial"/>
              </a:rPr>
              <a:t>, lehti, julkaisut ja tapahtumauutiset</a:t>
            </a:r>
            <a:r>
              <a:rPr lang="fi-FI" dirty="1" sz="2000" b="0">
                <a:ea typeface="MS PGothic"/>
                <a:cs typeface="Arial"/>
              </a:rPr>
              <a:t> </a:t>
            </a:r>
          </a:p>
          <a:p>
            <a:pPr>
              <a:buFont typeface="Arial"/>
              <a:buChar char="•"/>
            </a:pPr>
            <a:endParaRPr lang="en-US" sz="2000" b="0" dirty="0">
              <a:cs typeface="Arial"/>
            </a:endParaRPr>
          </a:p>
          <a:p>
            <a:pPr marL="0" indent="0">
              <a:buNone/>
            </a:pPr>
            <a:endParaRPr lang="en-US" sz="2000" b="0" dirty="0">
              <a:cs typeface="Arial"/>
            </a:endParaRPr>
          </a:p>
          <a:p>
            <a:pPr>
              <a:buFont typeface="Arial"/>
              <a:buChar char="•"/>
            </a:pPr>
            <a:endParaRPr lang="en-US" sz="2000" b="0" dirty="0">
              <a:cs typeface="Arial"/>
            </a:endParaRPr>
          </a:p>
        </p:txBody>
      </p:sp>
      <p:sp>
        <p:nvSpPr>
          <p:cNvPr id="4" name="Footer Placeholder 3">
            <a:extLst>
              <a:ext uri="{FF2B5EF4-FFF2-40B4-BE49-F238E27FC236}">
                <a16:creationId xmlns:a16="http://schemas.microsoft.com/office/drawing/2014/main" id="{251488EA-6189-4CB8-B500-3E103317D5F3}"/>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224045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fi-FI" dirty="1" sz="2200" b="1">
                <a:solidFill>
                  <a:srgbClr val="134095"/>
                </a:solidFill>
                <a:latin typeface="Helvetica" charset="0"/>
              </a:rPr>
              <a:t>Kiitos!</a:t>
            </a:r>
          </a:p>
          <a:p>
            <a:pPr>
              <a:spcBef>
                <a:spcPct val="50000"/>
              </a:spcBef>
              <a:defRPr/>
            </a:pPr>
            <a:endParaRPr lang="de-DE" sz="1600">
              <a:latin typeface="Helvetica" charset="0"/>
            </a:endParaRPr>
          </a:p>
          <a:p>
            <a:pPr>
              <a:spcBef>
                <a:spcPct val="50000"/>
              </a:spcBef>
              <a:defRPr/>
            </a:pPr>
            <a:r>
              <a:rPr lang="fi-FI" dirty="1" sz="1600">
                <a:latin typeface="Helvetica" charset="0"/>
              </a:rPr>
              <a:t>Patrick Auwerx</a:t>
            </a:r>
            <a:r>
              <a:rPr lang="fi-FI" dirty="1" sz="1600">
                <a:latin typeface="Helvetica" charset="0"/>
              </a:rPr>
              <a:t> </a:t>
            </a:r>
          </a:p>
          <a:p>
            <a:pPr>
              <a:spcBef>
                <a:spcPct val="50000"/>
              </a:spcBef>
              <a:defRPr/>
            </a:pPr>
            <a:r>
              <a:rPr lang="fi-FI" dirty="1" sz="1600">
                <a:solidFill>
                  <a:srgbClr val="134095"/>
                </a:solidFill>
                <a:effectLst>
                  <a:outerShdw blurRad="38100" dist="38100" dir="2700000" algn="tl">
                    <a:srgbClr val="000000">
                      <a:alpha val="43137"/>
                    </a:srgbClr>
                  </a:outerShdw>
                </a:effectLst>
                <a:latin typeface="Helvetica" charset="0"/>
              </a:rPr>
              <a:t>Yhteystiedot</a:t>
            </a:r>
          </a:p>
          <a:p>
            <a:pPr>
              <a:spcBef>
                <a:spcPct val="50000"/>
              </a:spcBef>
              <a:defRPr/>
            </a:pPr>
            <a:r>
              <a:rPr lang="fi-FI" dirty="1" sz="1600">
                <a:latin typeface="Helvetica" charset="0"/>
              </a:rPr>
              <a:t>Mobiel 21</a:t>
            </a:r>
          </a:p>
          <a:p>
            <a:pPr>
              <a:spcBef>
                <a:spcPct val="50000"/>
              </a:spcBef>
              <a:defRPr/>
            </a:pPr>
            <a:r>
              <a:rPr lang="fi-FI" dirty="1" sz="1600">
                <a:latin typeface="Helvetica" charset="0"/>
              </a:rPr>
              <a:t>Vital Decosterstraat 67 A 0101</a:t>
            </a:r>
          </a:p>
          <a:p>
            <a:pPr>
              <a:spcBef>
                <a:spcPct val="50000"/>
              </a:spcBef>
              <a:defRPr/>
            </a:pPr>
            <a:r>
              <a:rPr lang="fi-FI" dirty="1" sz="1600">
                <a:latin typeface="Helvetica" charset="0"/>
              </a:rPr>
              <a:t>BE – 3000 LEUVEN</a:t>
            </a:r>
            <a:r>
              <a:rPr lang="fi-FI" dirty="1" sz="1600">
                <a:latin typeface="Helvetica" charset="0"/>
              </a:rPr>
              <a:t> </a:t>
            </a:r>
          </a:p>
          <a:p>
            <a:pPr>
              <a:spcBef>
                <a:spcPct val="50000"/>
              </a:spcBef>
              <a:defRPr/>
            </a:pPr>
            <a:r>
              <a:rPr lang="fi-FI" dirty="1" sz="1600" u="sng">
                <a:solidFill>
                  <a:srgbClr val="134095"/>
                </a:solidFill>
                <a:latin typeface="Helvetica" charset="0"/>
              </a:rPr>
              <a:t> </a:t>
            </a:r>
          </a:p>
          <a:p>
            <a:pPr>
              <a:spcBef>
                <a:spcPct val="50000"/>
              </a:spcBef>
              <a:defRPr/>
            </a:pPr>
            <a:endParaRPr lang="de-DE" sz="1600">
              <a:latin typeface="Helvetica" charset="0"/>
            </a:endParaRPr>
          </a:p>
        </p:txBody>
      </p:sp>
      <p:pic>
        <p:nvPicPr>
          <p:cNvPr id="7172" name="Picture 8"/>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7159" y="1586943"/>
            <a:ext cx="1585201" cy="1793566"/>
          </a:xfrm>
          <a:prstGeom prst="rect">
            <a:avLst/>
          </a:prstGeom>
        </p:spPr>
      </p:pic>
      <p:sp>
        <p:nvSpPr>
          <p:cNvPr id="2" name="Tijdelijke aanduiding voor voettekst 1">
            <a:extLst>
              <a:ext uri="{FF2B5EF4-FFF2-40B4-BE49-F238E27FC236}">
                <a16:creationId xmlns:a16="http://schemas.microsoft.com/office/drawing/2014/main" id="{AB991BC4-F650-4781-A331-505ADE833FCD}"/>
              </a:ext>
            </a:extLst>
          </p:cNvPr>
          <p:cNvSpPr>
            <a:spLocks noGrp="1"/>
          </p:cNvSpPr>
          <p:nvPr>
            <p:ph type="ftr" sz="quarter" idx="10"/>
          </p:nvPr>
        </p:nvSpPr>
        <p:spPr/>
        <p:txBody>
          <a:bodyPr/>
          <a:lstStyle/>
          <a:p>
            <a:pPr>
              <a:defRPr/>
            </a:pPr>
            <a:r>
              <a:rPr lang="fi-FI" dirty="1"/>
              <a:t>&lt;Tapahtuma&gt; • &lt;Päiväys&gt; • &lt;Paikka&gt; •  &lt;Puhuja&gt;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888"/>
            <a:ext cx="7477125" cy="1152525"/>
          </a:xfrm>
        </p:spPr>
        <p:txBody>
          <a:bodyPr/>
          <a:lstStyle/>
          <a:p>
            <a:r>
              <a:rPr lang="fi-FI" dirty="1"/>
              <a:t>Reagoivasta ja operatiivisesta pysäköintipolitiikasta strategiseen pysäköintipolitiikkaan</a:t>
            </a:r>
            <a:r>
              <a:rPr lang="fi-FI" dirty="1"/>
              <a:t> </a:t>
            </a:r>
          </a:p>
        </p:txBody>
      </p:sp>
      <p:sp>
        <p:nvSpPr>
          <p:cNvPr id="3" name="Content Placeholder 2"/>
          <p:cNvSpPr>
            <a:spLocks noGrp="1"/>
          </p:cNvSpPr>
          <p:nvPr>
            <p:ph idx="1"/>
          </p:nvPr>
        </p:nvSpPr>
        <p:spPr/>
        <p:txBody>
          <a:bodyPr/>
          <a:lstStyle/>
          <a:p>
            <a:pPr lvl="0"/>
            <a:r>
              <a:rPr lang="fi-FI" dirty="1" sz="2400" b="0">
                <a:ea typeface="MS PGothic"/>
              </a:rPr>
              <a:t>Tietoisuuden lisääminen ja hyväksynnän voittaminen merkityksellisissä osallisryhmissä siitä, kuinka ”oikea pysäköintipolitiikka” voi auttaa kaupunkeja</a:t>
            </a:r>
          </a:p>
          <a:p>
            <a:pPr lvl="0"/>
            <a:r>
              <a:rPr lang="fi-FI" dirty="1" sz="2400" b="0">
                <a:ea typeface="MS PGothic"/>
              </a:rPr>
              <a:t>Kapasiteetin rakentaminen, erityisesti kaupungeissa, joilla on vaikeuksia tarttua tällaisiin käytäntöihin (vertaisryhmien sisällä)</a:t>
            </a:r>
          </a:p>
          <a:p>
            <a:r>
              <a:rPr lang="fi-FI" dirty="1" sz="2400" b="0">
                <a:ea typeface="+mn-lt"/>
                <a:cs typeface="+mn-lt"/>
              </a:rPr>
              <a:t>Pysäköinninhallinnan roolin ja potentiaalin korostaminen liikkumisen suunnitteluun ja liikkumiskäyttäytymiseen vaikuttamiseksi SUMP-integroinnin kautta</a:t>
            </a:r>
            <a:r>
              <a:rPr lang="fi-FI" dirty="1" sz="2400" b="0">
                <a:ea typeface="+mn-lt"/>
                <a:cs typeface="+mn-lt"/>
              </a:rPr>
              <a:t> </a:t>
            </a:r>
          </a:p>
          <a:p>
            <a:r>
              <a:rPr lang="fi-FI" dirty="1" sz="2400" b="0">
                <a:ea typeface="MS PGothic"/>
                <a:cs typeface="Arial"/>
              </a:rPr>
              <a:t>Pysyvän budjetin luominen SUMP-prosessin yhteisrahoittamiseksi</a:t>
            </a:r>
            <a:r>
              <a:rPr lang="fi-FI" dirty="1" sz="2400" b="0">
                <a:ea typeface="MS PGothic"/>
                <a:cs typeface="Arial"/>
              </a:rPr>
              <a:t> </a:t>
            </a:r>
          </a:p>
          <a:p>
            <a:pPr lvl="0"/>
            <a:r>
              <a:rPr lang="fi-FI" dirty="1" sz="2400" b="0">
                <a:ea typeface="MS PGothic"/>
              </a:rPr>
              <a:t>Lisäinnovaatioihin kannustaminen pysäköinninhallinnassa</a:t>
            </a:r>
          </a:p>
          <a:p>
            <a:pPr marL="0" lvl="0" indent="0">
              <a:buNone/>
            </a:pPr>
            <a:endParaRPr lang="en-GB" sz="2400" b="0" dirty="0"/>
          </a:p>
        </p:txBody>
      </p:sp>
    </p:spTree>
    <p:extLst>
      <p:ext uri="{BB962C8B-B14F-4D97-AF65-F5344CB8AC3E}">
        <p14:creationId xmlns:p14="http://schemas.microsoft.com/office/powerpoint/2010/main" val="197087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1" sz="2400">
                <a:ea typeface="MS PGothic"/>
              </a:rPr>
              <a:t>Tyypillisiä toimenpiteitä, joita kaupungit voivat toteuttaa</a:t>
            </a:r>
          </a:p>
        </p:txBody>
      </p:sp>
      <p:sp>
        <p:nvSpPr>
          <p:cNvPr id="3" name="Content Placeholder 2"/>
          <p:cNvSpPr>
            <a:spLocks noGrp="1"/>
          </p:cNvSpPr>
          <p:nvPr>
            <p:ph idx="1"/>
          </p:nvPr>
        </p:nvSpPr>
        <p:spPr>
          <a:xfrm>
            <a:off x="381000" y="1520890"/>
            <a:ext cx="8439150" cy="4787835"/>
          </a:xfrm>
        </p:spPr>
        <p:txBody>
          <a:bodyPr/>
          <a:lstStyle/>
          <a:p>
            <a:r>
              <a:rPr lang="fi-FI" dirty="1" sz="2400" b="0">
                <a:ea typeface="MS PGothic"/>
              </a:rPr>
              <a:t>Pysäköintistandardien enimmäismäärät</a:t>
            </a:r>
          </a:p>
          <a:p>
            <a:r>
              <a:rPr lang="fi-FI" dirty="1" sz="2400" b="0">
                <a:ea typeface="MS PGothic"/>
              </a:rPr>
              <a:t>Älykäs maksaminen</a:t>
            </a:r>
          </a:p>
          <a:p>
            <a:r>
              <a:rPr lang="fi-FI" dirty="1" sz="2400" b="0">
                <a:ea typeface="MS PGothic"/>
              </a:rPr>
              <a:t>Valvotut pysäköintialueet, joiden koko on suurempi, muutetut latausrakenteet, kadunvarsipysäköinnin rajoittaminen</a:t>
            </a:r>
          </a:p>
          <a:p>
            <a:r>
              <a:rPr lang="fi-FI" dirty="1" sz="2400" b="0">
                <a:ea typeface="+mn-lt"/>
                <a:cs typeface="+mn-lt"/>
              </a:rPr>
              <a:t>Parempi älyvalvonta</a:t>
            </a:r>
          </a:p>
          <a:p>
            <a:r>
              <a:rPr lang="fi-FI" dirty="1" sz="2400" b="0">
                <a:ea typeface="MS PGothic"/>
              </a:rPr>
              <a:t>Tulojen pitäminen erillään kestävää liikennettä varten</a:t>
            </a:r>
          </a:p>
          <a:p>
            <a:r>
              <a:rPr lang="fi-FI" dirty="1" sz="2400">
                <a:ea typeface="MS PGothic"/>
              </a:rPr>
              <a:t>Pysäköinninhallinnan integrointi SUMP-prosessiin</a:t>
            </a:r>
            <a:r>
              <a:rPr lang="fi-FI" dirty="1" sz="2400">
                <a:ea typeface="MS PGothic"/>
              </a:rPr>
              <a:t> </a:t>
            </a:r>
          </a:p>
          <a:p>
            <a:r>
              <a:rPr lang="fi-FI" dirty="1" sz="2400">
                <a:ea typeface="MS PGothic"/>
              </a:rPr>
              <a:t>Kaupunginosan polkupyöräpysäköinti/julkisen tilan vaihtoehtoinen käyttö</a:t>
            </a:r>
            <a:r>
              <a:rPr lang="fi-FI" dirty="1" sz="2400">
                <a:ea typeface="MS PGothic"/>
              </a:rPr>
              <a:t>  </a:t>
            </a:r>
          </a:p>
          <a:p>
            <a:r>
              <a:rPr lang="fi-FI" dirty="1" sz="2400">
                <a:ea typeface="MS PGothic"/>
              </a:rPr>
              <a:t>Asiaa tukevat viestintäkampanjat</a:t>
            </a:r>
            <a:r>
              <a:rPr lang="fi-FI" dirty="1" sz="2400">
                <a:ea typeface="MS PGothic"/>
              </a:rPr>
              <a:t> </a:t>
            </a:r>
          </a:p>
          <a:p>
            <a:r>
              <a:rPr lang="fi-FI" dirty="1" sz="2400">
                <a:ea typeface="MS PGothic"/>
              </a:rPr>
              <a:t>Ja paljon muuta</a:t>
            </a:r>
            <a:r>
              <a:rPr lang="fi-FI" dirty="1" sz="2400">
                <a:ea typeface="MS PGothic"/>
              </a:rPr>
              <a:t> </a:t>
            </a:r>
          </a:p>
        </p:txBody>
      </p:sp>
    </p:spTree>
    <p:extLst>
      <p:ext uri="{BB962C8B-B14F-4D97-AF65-F5344CB8AC3E}">
        <p14:creationId xmlns:p14="http://schemas.microsoft.com/office/powerpoint/2010/main" val="260528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D5457-A284-4BDE-B3BD-37B740053DCB}"/>
              </a:ext>
            </a:extLst>
          </p:cNvPr>
          <p:cNvSpPr>
            <a:spLocks noGrp="1"/>
          </p:cNvSpPr>
          <p:nvPr>
            <p:ph type="title"/>
          </p:nvPr>
        </p:nvSpPr>
        <p:spPr/>
        <p:txBody>
          <a:bodyPr/>
          <a:lstStyle/>
          <a:p>
            <a:r>
              <a:rPr lang="fi-FI" dirty="1"/>
              <a:t>CROW’n pysäköintitoimenpiteiden kartoitus</a:t>
            </a:r>
            <a:r>
              <a:rPr lang="fi-FI" dirty="1"/>
              <a:t>   </a:t>
            </a:r>
          </a:p>
        </p:txBody>
      </p:sp>
      <p:pic>
        <p:nvPicPr>
          <p:cNvPr id="4" name="Tijdelijke aanduiding voor inhoud 3">
            <a:extLst>
              <a:ext uri="{FF2B5EF4-FFF2-40B4-BE49-F238E27FC236}">
                <a16:creationId xmlns:a16="http://schemas.microsoft.com/office/drawing/2014/main" id="{12797572-6B86-460E-9196-81591161BB12}"/>
              </a:ext>
            </a:extLst>
          </p:cNvPr>
          <p:cNvPicPr>
            <a:picLocks noGrp="1"/>
          </p:cNvPicPr>
          <p:nvPr>
            <p:ph idx="1"/>
          </p:nvPr>
        </p:nvPicPr>
        <p:blipFill>
          <a:blip r:embed="rId3"/>
          <a:stretch>
            <a:fillRect/>
          </a:stretch>
        </p:blipFill>
        <p:spPr>
          <a:xfrm>
            <a:off x="381000" y="1730368"/>
            <a:ext cx="8439150" cy="4548202"/>
          </a:xfrm>
          <a:prstGeom prst="rect">
            <a:avLst/>
          </a:prstGeom>
        </p:spPr>
      </p:pic>
    </p:spTree>
    <p:extLst>
      <p:ext uri="{BB962C8B-B14F-4D97-AF65-F5344CB8AC3E}">
        <p14:creationId xmlns:p14="http://schemas.microsoft.com/office/powerpoint/2010/main" val="50018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DB5D-6FB1-40D0-8079-46D385C600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5EBB6A-89B3-4946-B527-97084D832A0B}"/>
              </a:ext>
            </a:extLst>
          </p:cNvPr>
          <p:cNvSpPr>
            <a:spLocks noGrp="1"/>
          </p:cNvSpPr>
          <p:nvPr>
            <p:ph type="body" idx="1"/>
          </p:nvPr>
        </p:nvSpPr>
        <p:spPr/>
        <p:txBody>
          <a:bodyPr/>
          <a:lstStyle/>
          <a:p>
            <a:pPr algn="ctr"/>
            <a:r>
              <a:rPr lang="fi-FI" dirty="1" sz="4000">
                <a:ea typeface="MS PGothic"/>
              </a:rPr>
              <a:t>Tukitoimenpiteet</a:t>
            </a:r>
            <a:r>
              <a:rPr lang="fi-FI" dirty="1"/>
              <a:t> </a:t>
            </a:r>
          </a:p>
        </p:txBody>
      </p:sp>
      <p:sp>
        <p:nvSpPr>
          <p:cNvPr id="4" name="Footer Placeholder 3">
            <a:extLst>
              <a:ext uri="{FF2B5EF4-FFF2-40B4-BE49-F238E27FC236}">
                <a16:creationId xmlns:a16="http://schemas.microsoft.com/office/drawing/2014/main" id="{5FE7F873-356B-41CE-9EA5-EBA5529A7DF9}"/>
              </a:ext>
            </a:extLst>
          </p:cNvPr>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53291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dirty="1"/>
              <a:t>Laaja valikoima ”muun” luokan pysäköintitoimenpiteitä</a:t>
            </a:r>
            <a:r>
              <a:rPr lang="fi-FI" dirty="1"/>
              <a:t> </a:t>
            </a:r>
          </a:p>
        </p:txBody>
      </p:sp>
      <p:pic>
        <p:nvPicPr>
          <p:cNvPr id="5" name="Tijdelijke aanduiding voor inhoud 4"/>
          <p:cNvPicPr>
            <a:picLocks noGrp="1" noChangeAspect="1"/>
          </p:cNvPicPr>
          <p:nvPr>
            <p:ph idx="1"/>
          </p:nvPr>
        </p:nvPicPr>
        <p:blipFill>
          <a:blip r:embed="rId3" cstate="print"/>
          <a:stretch>
            <a:fillRect/>
          </a:stretch>
        </p:blipFill>
        <p:spPr>
          <a:xfrm>
            <a:off x="1219187" y="1625657"/>
            <a:ext cx="3209068" cy="2114290"/>
          </a:xfrm>
          <a:prstGeom prst="rect">
            <a:avLst/>
          </a:prstGeom>
        </p:spPr>
      </p:pic>
      <p:sp>
        <p:nvSpPr>
          <p:cNvPr id="4" name="Tijdelijke aanduiding voor voettekst 3"/>
          <p:cNvSpPr>
            <a:spLocks noGrp="1"/>
          </p:cNvSpPr>
          <p:nvPr>
            <p:ph type="ftr" sz="quarter" idx="10"/>
          </p:nvPr>
        </p:nvSpPr>
        <p:spPr/>
        <p:txBody>
          <a:bodyPr/>
          <a:lstStyle/>
          <a:p>
            <a:pPr>
              <a:defRPr/>
            </a:pPr>
            <a:r>
              <a:rPr lang="fi-FI" dirty="1"/>
              <a:t>&lt;Tapahtuma&gt; • &lt;Päiväys&gt; • &lt;Paikka&gt; • &lt;Puhuja&gt;</a:t>
            </a:r>
          </a:p>
        </p:txBody>
      </p:sp>
      <p:pic>
        <p:nvPicPr>
          <p:cNvPr id="6" name="Afbeelding 5"/>
          <p:cNvPicPr>
            <a:picLocks noChangeAspect="1"/>
          </p:cNvPicPr>
          <p:nvPr/>
        </p:nvPicPr>
        <p:blipFill>
          <a:blip r:embed="rId4" cstate="print"/>
          <a:stretch>
            <a:fillRect/>
          </a:stretch>
        </p:blipFill>
        <p:spPr>
          <a:xfrm>
            <a:off x="323851" y="1560809"/>
            <a:ext cx="895336" cy="2385055"/>
          </a:xfrm>
          <a:prstGeom prst="rect">
            <a:avLst/>
          </a:prstGeom>
        </p:spPr>
      </p:pic>
      <p:pic>
        <p:nvPicPr>
          <p:cNvPr id="1026" name="Picture 2" descr="Image result for winter cycling campaign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54651" y="1578802"/>
            <a:ext cx="3835148" cy="247428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data:image/jpg;base64,%20/9j/4AAQSkZJRgABAQEAYABgAAD/2wBDAAUDBAQEAwUEBAQFBQUGBwwIBwcHBw8LCwkMEQ8SEhEPERETFhwXExQaFRERGCEYGh0dHx8fExciJCIeJBweHx7/2wBDAQUFBQcGBw4ICA4eFBEUHh4eHh4eHh4eHh4eHh4eHh4eHh4eHh4eHh4eHh4eHh4eHh4eHh4eHh4eHh4eHh4eHh7/wAARCAHvAf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mooorU4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fFuptp9iI4WxcT5Cnuq9zTSu7GdSoqcXJjdd8R29izW9souLgdeflX6+tcxc69q1wTm7eMf3Y/lFZnfnrRW6gkeBWxdSo97Ivxaxqkbblvps+7Zrb0nxY24R6lGNpOPNQYx9RXK0U3FMmniasHdM9VjdJI1kjYOjDIYHgilrjPBWqNDdDT5mzFKf3eT91vT8a7SueUbM97D1lWhzISiiikbhRRRQAUUUUAFFFFABRRRQAUUUUAFFFFABRRRQAUUUUAFFFFABRRRQAUUUUAFFFFABRRRQAUUUUAFFFFABRRRQAUUUUAFFFFABRRRQAUUUUAFFFFABRRRQAUUUUAFFFFABRRRQAUUUUAFVtRvrbT7cz3Mm1egA5LH0Aq0Bk4rzzxRfNfatJ8x8qIlIx2471UY8zOXF4j2MLrc0bvxddM5Frbxxp2L/MTWLqmoXGpXAnuSu5VCgKMACqlFbqKR4VTEVKmkmFFFFUYhRRRQA6GRo5UkU4ZGDA/Q128HirTJHCyLPFn+JlyP0rhqKmUUzooYmdG/KeqQyRzRLLDIsiN0ZTkGnVwvhDUjZ34t5ZMW03ByeFbsa7pWVlDKwZT0IORWEo2Z7mGxCrRv1CiiipOkKKKKACiiigAooooAKKKKACiiigAooooAKKKKACiiigAooooAKKKKACiiigAooooAKKKKACg4AySAPWo7ieK3j8yZto/nWDq199pk2RMfJH4ZNNK5lUqqCOgSWNzhJEY+gYGnVx6syMGRirDkEV0emX0dxCivIonxyvr703GxFKup6Mu0UUVJ0BRRRQAUUUUAFFFFABRRRQAUUUUAFFFFABRRRQAUUUUAFFFBOAT6DNAjmPFmuSW8hsLJ9smP3sg6r7CuQPJJPJqS5kaa5lmflncsfzqOumKsj5rEVpVZtsKKKKowCiiigAooooAKKKKACtDR9WutNmDRszw/xxE8Ee3oaz6KTVyoTlB3iz1G0uIrq2juIW3JIuRUtc74ClZ9MmhJ4jl4/EZroq5pKzsfS0KntKakFFFFI2CiiigAooooAKKKKACiio5p4YTiWVEPoTzQJuxJRTY5EkXdG6uvqDmnUAFFFFAwooooAKKKKACiiigAooooAKKKKAClpKKAOa1a7N1c8DCRkqv+NU61bzSJ/PZrfayMc4JwRUP9kX39xP8AvutE0ebOnNyehQpUYowZTgqcg1e/si+/uJ/33R/ZF9/cT/vundE+zn2NPR75rtGWUDzE7juKv1R0mxNmjF2BkfrjoPar1Zs9Cnzcq5gooopGgUUUUAFFFFABRRRQAUUUUAFFFFABRRRQAUUUUAFFFFAHmmr2r2WpT27AgBiV91PQ1Ur0TXdHg1WEbm8udPuSAfofauPuvD+rW7kfZWlXs0Z3A10Rmmj5/E4OcJtxV0ZdFXf7J1T/AJ8Lj/vg0f2Tqf8Az4XH/fBqro5fZT7FKirv9k6n/wA+Fx/3waP7J1P/AJ8Lj/vg0XQeyn2KVFXf7J1P/nwuP++DR/ZOp/8APhcf98Gi6D2U+xSoq7/ZOp/8+Fx/3waP7J1P/nwuP++DRdB7Kf8AKUqKvJo+qMdq2E+fdcVuaJ4WcSLPqRUAHIhU5z9TSckjWnhqk5WSNLwZaNbaOJJAQ07b8e3atqgccDAA6UVzt3dz6GlBU4KKCiiikaBRRRQAUUUUAFFFVdVuWtbQugy7HauaETJ2VyK91S3gLxqS8gHboDXPSM0jl5GLMTyT3pCSSSepOTRWqjY82pVc3qWdNumtblW3HYThx7V0lvPFcJvhcOtclU1pdTWshaJgM/eB6Gk43NKNfk0ex1dFNhkEsKSDgMoanVmd4UUUUDCiiigAooooAKKKKACiiigAooooAKKKKACiiigAooooAKKKKACiiigAooooAKKKKACiiigAooooAKKKKACiiigAooooAKKKKAFo/OkooAX86PzpKKAsL+dH50lFAC/nR+dJRQIWkoooGFFFFABRRRQAUUUUAFFFFABUF9bLdW5iY47g+hqeigTSaszAOi3WeHiPvk0n9jXf96L/AL6NdBS1XMzH6tA5/wDsa7/vRfnTotFnLjzZEVe+3k1u0UczBYeAiKERUUYVRgfSlooqTYKKKKBhRRRQAUUUUAFFFFABRRRQAUUUUAFFFFABRRRQAUUUUAFFFFABRRRQAUUUUAFFFFABRRRQAUUUUAFFFFABRRRQAUUUUAFFFFAGdr8mpQ2aSaaivIHG9cZJHtWhGzNGjOmxiAWXOcH0pazrrV4rbWIdPmiZRKuRKTxnsKfQybUHzSY2zm1T+2rmG5hBtMZikUYA/wAas6s12unTNYhTcAZUEZ+uB61Ymby4nfYX2gnaOpqloeqRapbNKiGN0ba8ZPK+lHmKyXuX1ZPpr3ElhC93F5U5Ub196q3EuqR69DGkSyWDL8xA+6fUml1nVo9Mkt1lhdkmbaZOy1ogggFTkEZBHejzDSXup6oZP5nkP5O3zdp2bume2apaBLfzWAbUYTFMGI543D1x2pNK1aO/u7m18poZYG+655YetSa3qA0yy+0mB5RuCkKcY9zRZ7Bzxf7y+iItZm1SG4tDYQiaIviVcc/n2FaVR200dxBHPE25HXcDVKPVo21t9LkiaJwuUdj98+1G4c0Yvmb0Zo0UUUjYKKKKACiiigAooooAKKKKACiiigAooooAKKKKACiiigAooooAKKo6vq1npkYNwxMjD5Y1+8f8K5+TxhNv/d2MYX/aY5qlBs56mKpU3aTOuqGe7tbc7Z7mGM+jOAa5PUfFU9xZiK2hNvK333Bzge3pWTp2m3OpeZMskaKpAMkrYBY9ge5qlT7nNUx6vy01c9EgngnGYJo5R/sMDUleYf6TYXbBWeCeJsHacEGu58M6t/almfNwLiLAfHcdjSlC2peGxqqy5ZKzNaiiioO4KKKKACiiigAooooAKKKKACiiigAooooAKKKKACiiigAooooAKKKKACiiigAooooAKKKKACqGs6XDqkUaSs0bRtuV16j1FX6KETKKkrMEG1VGScDGT1NZ9lpMFpqdxfQyODMOYx90eprP165vNN1i2vvMeSyf928fZTW7MrTWzrDI0ZdPlcDlc9DTtYyTjNu61iQ6rYxahZPazcBujDqp9afY262tpFbq7uI1wGY8msfwreXJa40y+3tc2zH5jzkZ9ad4sa+to4NQtJW8uBv3sY6Eepp26E+0jy+1sXH0qBtZTVFd0kVcFV6MfU1duYY7i3kglXckilWFNs50urWK4QFVkXcARyKxNHuryz1640u+kkm8wmSGQjt/hSV2U5QjZW0kamj6emm2QtY5HkGS2W/pTNT0mC+ura5Z3jkgbIZOrD0/Oo/E0V5JpbNZTPHJGd5C/wAQHaptDvhqOmRXO0qx+Vxj+IU/MPcv7JovUlc9PdXem+JwLiSSW0u+E77D6D6V0Xek1YqnU57+QlFFFI1CiiigAooooAKKKKACiiigAooooAKKKKACiiigAYhQWYgKOpPasy417SoQ/wDpiO6g/KvOT6Vz/jXUpZL06fGxEMWN4B+83vXOVrGnfVnlYjMHCTjBE15czXlzJcztudzk+3tUNWbKxu73d9lgaQL948AD8TVuPQ7pfnvZIbKEdXkcE/gBya1ukeXyTm72Ken2c19ciGEDPVmP3UXuTV28kW6nttJ03JgjcBW7yOTy5pLq7RoxpmkxusDsAzH/AFk7ds+g9qvaVDY6W87XGpW63uwxoArMIiepyByaTZtTj9lfNmb4ikWTWrgoQwUhSfUgYNN0XUpdLuWnijWTcm0qxwKsJpdpM/lw61byzuflUxsu4/U1lyxvFK8Ui7XRirD0IoVrWInzwnzo7LS/FVvcSrDdxfZ2PAcHK5/pXRduOR2rymu78GXhutJEckgaSFtvJ529qznC2qPTwWMlUfJM26KKKyPTCiiigAooooAKKKKACiiigAooooAKKKKACiiigAoopGYKpZiAB1JoELRUcdxBI22OZGPoGqSgE09gooooGFFFFABRRRQAUUUUAIVVsblBwcjI71XF/anUDYeb/pAXcUxVmsfXNJmur22vrGRYrmNhuY9CtNGVRySvFGrNJFbxSTyFUQDc7YplpcW99aLNCwkifpkdfqKldVkQpIoZWGGHYisnw/plxpk91GZVa0dsxL3FGlgk5KSstGXri+tLe6htZZQss3CLirBCqS5ABA5bHOKzPEmlnUrRfJIW5ibdGx4/DNaNsJVt41nZXlCgOwHBPrRpYIuTk4taEVjfWt8jtayCQI21uO9Je3tpp8SG4cRIzbVAHes+x0may16a6tpFWzlXLx98+1XNasI9S0+S2bG4jMbejdqelyVKo4N21LpVWKtgMRyp/wAKrW19aXF1Nawy75Yfvj0pmiwXVtpsMF5IryoMZX07Cqd3pM39vwalYyJFn/Xg9x/9eloOUppKSXqbFFHeikbBRRRQAUUUUAFFFFABRRRQAUUUUAFFFFABRRRQB534n2/2/ebc/f71m113jDRt4k1SFgCq5lQ9/cVyNdMHdHzWKpyp1Hc1XYr4ShCkgPdvux3wBiso/UmtSb/kU7f2u3/kKy6aJq309C7osUkuoxskixiH98znnaq8k1PeNoc1zJLG18gdi2AFPWoNElki1SERBSZW8plboytwQatXk+hxXcsaaVKyo5XPnYzj2pPcuFvZ/wCYy0bQ4LmOZzfSBGDbSFGTUevQlb37WsnmRXeZo2xg8nkEeoqxaT6HNdxxPpUqK7BcibOM+1V/EEzSag1v5axxWpMMaL0AB/rSW5U7eze3yM+rGm3E1rfwzQMQ4cdO49Kr1LaI0l3CkYyxcAfXNU9jmp3UlY9SPX0pKU9aSuU+qWwUUUUDCiiigAooooAKKKKACiiigAooooAKKKKAIrq4ito/MmbA7DuawNWvvtcoWMsIQOAe596Zqt011cnoEQlVFVa0jE8+tWcnZbAMqQV4I6EdRXRaZqEc8KRyyAT9CD3rnaASpDKcEcg02rmdOq4M7Gis7Rb2S6R45eXTBz6itGsmelGSkroKKKKCgooooAKKKKACiiigDGudWntPEKWd2iJaTKPKcdc+5/StS9adLOVrZVeYKSit0Jpl7ZWt55f2mISeU25M9jU4Zd+wMu4DO3PIFPsYxjJXTZm+G9U/tOx3SYW4jO2VenPriotd1S40y9tWaNDZOcSP3B/zzWhb2dpayzXEMSxvKd0jZ60t3bW1/amGdVlhbDdetO6uTy1PZ8t9Sbduj3RkNlcqex9KyPD+rTXk9zZ3ypHdwsflAwCv+f51qoIoVSBNqADCJnsPQVELK1F8b7yV+0Fdpf2pKxclJtNPbcp+Jb680+zjubaJHQOPOJ5IHtWhaXEd1bR3ELAxyLkUSLDdW7xsVkicFWwcg0y3htrG3SCFUijBwoz1NAJSU+a+hm2mrTjX59NvkSPPNuR0I/8Ar1s1XuLG1nuormaFXlh+4x7VOrKxIVlYqcMAelDCmpRupMWiiikahRRRQAUUUUAFFFFABRRRQAUUUUAFFFFADJ40mheGQZR1KsPavO9Z0m50ydlkRmhz8koHBHv6GvR6RlVlKsoIPYiqjPlOXE4WNda7nm+nanLaQvb+XBcQO24xyrkA+o9KvR/Z9at3ghtba0vkO6IJwJR3XnvWv4z02NtOW5toEUxNlwi4yp71xqkghlJBHIIrZWkrnkVVKhLklqiSaO4tZdskcsMiHjIIINberXyw/ZvM061nlkgWR55Iz85I9uKpR65q0ahReMwH98Bv51J/wkGsPx5wfAzjygcD8qbTJhKEU0m/uLVjeodMu7yPTbSCe32+XKsZxknpyetYDs0jtI7FmYkknqTVq+1S9vUEdxPuQHIQAAZ+gqzomiXWpSglGit8/NIwxx6D3pLTUUuas1GIyy0XUry3Se3tw0bdGLAV0vhzw8LCUXV2yyTj7qryqe/ua3YIo4YUhiXbGihVHtT6ylNs9ajgadNqT1YUUUVB3BRRRQAUUUUAFFFFABRRRQAUUUUAFFFFABRRRQBi3mjyNOz27ptY5wx6VD/Y156x/wDfVdBRVczMHh4NnP8A9jXfrH/31R/Y136x/wDfVdBRRzMX1aBS0qxFnG25g0jdSOgFXaKKls2jFRVkFFFFBQUUUUAFFFFABRRRQAVnR6UseuPqaTuu9cNH2J/wrRoouTKKla5Bf2yXlnLayEhZFIyO1M0mzNhp8dqZmm2D7xGPwHtVqii4cq5uYzr7SludVttQWd4nh6hf4hWhIqurIw+VgQQD2NLRRdiUEr+Zn6Hpg0u3khFw8qs5YAj7tGt6WmpLAfOaF4XDBlrQop3F7OPLy9AXgDkkgdT3rO03Slsb+6uY53KTnPlnoPxrRopXKcE7X6BRRRQUFFFFABRRRQAUUUUAFFFFABRRRQAUUUUAFFFFAAwDKVYAgjBB7iuX1TwmskjS6fMseefKfoPoa6iimm1sZVaEKqtJHExeE9SZ8SSQRr67s102jaRa6ZCVjHmSN9+Rhyfb6VoUU3NsypYSlTd0iH7Jab932WDd67BUw6Y6DsPSiipudCilsgooooKCiiigAooooAKKKKACiiigAooooAKKKKACiiigAooooAKKKKACiiigAooooAKKKKACiiigAooooAKKKKACiiigAooooAKKKKACiiigAooooAKKUAnpzWdf65odgxS+1nTrZx/DLcop/ImhK4GhRVLT9Y0fUG22GrWF2392G4Rz+QNXjweeKLAJRRRQAUUUUAFFFFABRRRQAUUUUAFFFFABRRRQAUUUUAFFFFABRRRQAUUUUAFFFFABRRRQAUUUUAFFFFABRRRQAUUUUAFFFFABRRRQAUUUUAFFFFABRRRQAUUUUAFFFFABRRRQAUUUUAFFFFABRRRQAUUUUAFYHjvxdo3gzQ21XWJiASVggT/WTv8A3VH8z2rdmliggknnkEcUSF5HPRVAyT+VfFnxV8Y3XjbxdcapIzCzjJisoSeI4gePxPU/WtaVPnYmzU8ffFrxd4rmkjW8fSdOJ+W0tHKZH+245Y/p7V5+6h23MNzHqW5NKeBmvYdI+AHiPUtKs9Ri1zS0juoEnVWVsqGAIB9+a6/dgiNzx6LMTiSImNxyGQ4I/EV6V8PfjJ4q8MTR29/cPrWlggNBcvmRF/2HPI+hyKs+KfgV410XT5L63NpqsUSlpFtiRIAOpCnrXlnQ4III4IPal7sw1R91eEfEek+KtDh1jRbjzraTgg8PE3dHHYitavjz4H+NpvBvjKDzpW/sq/dYL2Mn5Rk4WT6qT+RNfYfHUHIPQjuK5KlPkZaYUUUVmMKKKKACiiigAooooAKKKKACiiigAooooAKKKKACiiigAooooAKKKKACiiigAooooAKKKKACiiigAooooAKKKKACiiigAooooAKKKKACiiigAooooAKKKKACiiigAooooAKKKKACiiigAooooA4T4/anJpXwm1qWJislwqWqkdvMYA/pmvjodK+uP2lbaS4+EWotGM+TPBK3+6HAP86+R67MP8JEhH+6a+lvjXd3dl8AvDk1ndT2smbJd8MhRseS3GRXzS/3TX154j1PwnpPwj8P3XjLTf7R00wWqLF5QkxIYvlbB9gadV2aEjhP2UvEHifUvEGp2N5f3d9pcVur5ncv5UpPADH1HavJvixFZwfEzxDFYbRbi9bAXoDxkD8a9S1r436Do+hvpPw88NiwLAhZpI1jSMn+IIvVvqa8JnlknnknmkaSWRi7ux5ZickmnCL5nKwMjYblK9Mivtv4VapJrPw30DUpiTLJZoHJ7sowT+lfEpwBk9K+zfgfayWnwl8OxyqVdrUSEH/aORUYjZDidnRRRXIWFFFFABRRRQAUUUUAFFFFABRRRQAUUUUAFFFFABRRRQAUUUUAFFFFABRRRQAUUUUAFFFFABRRRQAUUVzmseIn+0fYdJj8+bOC4GRn2Hf600rmVWrGmryOkorkk0PXb0eZe6kYif4d5OPwHApW0DW7QeZZakZCP4d5BP58VXKu5h9Yqb8jsdXRXM6X4imiufsWtReTJnHmYxz7j+tdNx2qWmjelWjUWgUUUUjUKKKKACiiigAooooAKKKKACiiigBssiRRPNK6pGilnZjgKBySa5r/AIWF4F/6GzSv+/4rlf2mPFH9g/D19Nt5MXmrv5CgdREOXP48D8ax/AfwL8Jy+ENNuPEVpdSapNCJZ/Ln2Ku7kLjHYVooq15CPQv+Fh+Bf+hs0r/v+KP+Fh+Bf+hr0r/v+K5n/hRHw5/6B99/4Fn/AAryTxD4D8N33xts/A3he2mjs4AP7RkaXecgbnwccYBC/U1SjCXUV2fQP/Cw/Av/AENelf8Af8Uf8LD8C/8AQ16V/wB/xXMn4EfDfPGn32P+vs/4VX1L4K/DDTtOudQvLK9S2tommlY3Z4VRk9vaptAep13/AAsLwL/0Nmlf9/xR/wALD8C/9DZpX/f8V4N8CPhtofjeXWNY1eznTSIpfJsoUk2nd1OW74BA+tepf8KI+HH/AED77/wLP+FU4wTsw1NjxH4t+Huu+H9Q0a68WaUIb23eFj5w+XI4P4HB/Cvjq8h+zXc1uZEl8qQp5kZyr4OMg9wa9x+Ofw++H/gfwX9ssLG6Gp3UwhtA9yWAxy7YxzgD8yKafgRJd/DLT9Q0+R08TNCLia3lfEcobkRj+6wGPrWtNxivUl3PCm+6a+iPjhfWM/wD8PW8F7byzK1nujSQFhiFs5FeAalY3mm30thqNrNaXcR2yQzKVZT9D/OqwVQcgc1rKPM0xC0UVd0XStS1rUotN0mymvbuU4SKJcn6n0HuatiE0Syi1LWLTT7i6itIJ5lSWeVsJGmfmYn6Zr7HsfHPw/srKCyt/FWkrDbxrFGPOHCqMCuF8GfALw7BoUf/AAlbT3mqOd0ot59kcX+wOPmx3Nef/FrwB4e8D+PtDdrSeTwxflVlRpfmQg4cb8fQ1zTlGo7FK6PoD/hYfgX/AKGvSv8Av+KP+FheBf8AobNK/wC/4rmF+BXw1dVkisb1o3UMjC7PIIyD09KG+A3w5ZWVbK+QkEBvtRO0+vSsbQK1On/4WF4F/wChs0r/AL/ij/hYXgX/AKGzSv8Av+K+f/hV4E8NXvxD1vwT4wtJmvrYsbR45fL3bTyOnORgivWf+FEfDn/oH33/AIFn/CqlCC6iudP/AMLD8C/9DZpX/f8AFH/CwvAv/Q2aV/3/ABXl/wAVvgr4Z0zwLf6p4ZtbqPULJRMQ83mB4x98Yx1xz+FV/g58Nvh1408C2urXFjdfb0Yw3ipdEASDvjHAI5o5YWvcLs9Y/wCFheBf+hr0r/v+K0dC8TeHtdmlh0XWbO/kiUNIsEgYqp7muI/4UR8OP+gfff8AgWf8K8/1TS7b4OfGzR73TRLH4f1OMQvvbdtDHa4J74ba30NJRi9g1Po2ijg8qQQeQR3FFZFBRRRQAUUUUAFFFFABRRRQAUUUUAFFFFABRRRQAUUUUAFFFFABRRR2oAxPGWoNZ6aIYWIluCVBHUL3/wAKl8M6Umm2Su6g3MgBdvT/AGRWb4gSO816yf7TbmCLG/Mo/vZPFdOjLIu9GDKehByKt6RRx00p1pSfTYWiiioOwzfEGlxanZMu0CdATG/f6fSqPgq/e4s5LKcnzbY4Geu3/wCtXQr1FcloZEfjW8jjBCtvBH61cdU0cdVKnVjNddDrKKKo6nq9hp3FxN+87Rry1Slc6pSjFXky9RXMP4wi3furCVl9S1WLPxXp8rhbiOS3J7tyKfKzFYui3a5v0U2KSOWNZInV0bkMpyDTqk3TTCiiigYUUUUAFKBk470lcr8WvEy+E/AOpasrAXJj8i0HrK/C/l1/Cmld2A8g1T/i6H7Rcdkp83RtDOGI5UrEfmP/AAKTj6Cvor6DA7CvIf2XPDLaV4Lm8QXSn7XrEm9Wbr5KkhfzO5vxFeu1dR62EjK8X65b+G/DGo67dEeXZwNIFP8AE38K/icCvKf2XdDuJrXV/HeqAve6rO0cTt1KhiXb8WJH/Aai/ab1a61O90P4eaUxa61CdJp1X3O2MH8ct/wGvYfDmk22g6BY6LZqBBZQLCuO+ByfxOT+NHww9QL9eQ/tReI5LDwla+GbElr3WpQpRfveUpGR/wACYqPzr1/jvwO59K+fvDAPxK/aHu9ccebo+gf6nPKkocJ+b5b8KKa1v2Bnr/w38OR+E/BOmaGoHmQxBp2H8UrcufzJroh1oPXNc78SPEUfhTwTqeuSEeZDCVgU/wAUrcKPzqNZMDyDxV/xcr9oay0FD5uj6DzPj7p2ENJ+bbU/A19AfQYHoK8g/Zd8OSWPhS78UX4LX2tTFg7dfKUnn/gTkn8BXr9XUetgRyvxP0fwlfeGL3U/Fel213BYwNL5jDbIuBwFYcjJrwP4OfCW38daDd65qN9d6bbfaTFaJCAdwHLZJHQZA/A13n7UWuTy2ek+BdMJe81WdXmRepQHCr+LY/KvVfB+hweGvC+naDbgbbOBY2I/ifq7fixNUpOMBHmel/s8+D7eYPf6lqt8v9zesY/8dGawvgg7eBvi/r3gK9CrHdkm0kYcsV+ZMH3XI+or36vDv2nNJudMvdD+IWlApdWE6RTsvoDlCfx4/GiM3LRhY9xrhvjp4X/4Sr4c39tEm68tB9qtvXcvUD6j+VdV4c1e21/QLDWrMgw3sCzLj+Ekcr+ByPwrQ4/iAI6EeorJNxYzzj9nbxR/wknw5t4Z5N17pZ+yzAnkr/AT+GR+FejV8/8Ahg/8K1/aHu9DkPlaPr3+pzwoLnKH8H4/GvoE8H0qqis79wR4N+0PZXHhbxzoHxJ0xSpWVYbvb3ZemfqvFe46be2+padbajaMGt7qJZoyPRhn/wCtWL8SPDsXivwTqehyKC80RaA/3ZF5U1wP7LviKW+8KXfhe/Yi+0WYqFbr5ROMfgwI/Gm/ejfsB686RyRtHKgeN1Kup6MpGCPyrwH4UPJ8PfjdrHga6crYam260J4BbrGR9RxXv9eKftRaHPDaaR4601St3pUypM69dmcqfwPFFN/Z7gz2uvPP2hPC/wDwk3w4u2hj3Xumn7XBjqQBh1H4c/hXXeD9ct/EvhfTtdtyCl5ArsB/C/Rh+BzWrhWBV1DowKsp6EHgipT5WBwXwF8Uf8JT8OLKWaTde2P+i3PqSv3W/EV3tfP/AMPmb4cfHvUvCM7FNL1k5tifu5PMZ/pX0CadRWYISiiioGFFFFABRRRQAUUUUAFFFFABRRRQAUUUUAFFFFABRRRQAo61yGoXV7r+qNp1i5jtYz87Z6+5/wAK6m8LCznK/e8tsflXP/D8J9iumGPM8wbvpVR0uzjxF5zjTvoySPwjpqxbZJZ2f+8CB+mKzriG/wDC90k0MrTWTnBB6H2I7H3rsqzfFKo2gXXmYwAMfXNNSdxVcNCMeaGjRetpo7i3juIjlJFDA1JWP4NLHw/Bu7M2PpmtipaszppS54KQo6iuQ0b/AJHm6+sn8q68dRXI6L/yPF19ZP5VUNmc+K+KHqafinVjp1usNvzdTfd77R61V0Tw4mBd6rmad/m8tjwP971NVrJRqfjWeWT5kticD/d4H6811tDdlYVOPtpuctlsMjhhjXbHDGi+iqBVTUNJ0++QrPboG7Og2sPyq9RUXZ1OEWrNHGxtd+F9SWOR2lsJTwe2PX2IrsUZXRXRgysAQR3FZ3ia0W80adSBuRd6H0Iqv4LuTcaGqscmFin4dap6q5zUk6VT2fR7G1RRRUnYFFFFABXzr+0frUXiH4gaN4IF/Fa2NrIrXk0j7UjkfqSf9lM/nX0WODmvPdZ+DngbWNWutV1C0vJru6kMkzm6cZY+2aum0ndiZq2njf4e6bZ2+n23irR4oLeJYokE/RVGB0+lPb4jeAlUsfFmlEKCcCXk47dK8G8TfD/w1Z/HvSfBtrBcR6TdxRtKvmkvko5OGPI5UV6cfgD8Pc/6vVP/AALNXKMFuxann/ww8Q6FrXxi1nx34o1izsEhLDT47l8E5+VSB/srk/Vq9s/4WJ4D/wChu0n/AL/f/Wrkz8Avh7/zz1T/AMCzR/woH4e/889U/wDAo0ScJPcB/wAVvij4bs/Aepf8I/r9lfancR+RBHBJuZd3Bb8BWL+z9q3gnwl4BjS/8TaXDqd/Ibi6R5fmQDhFP0GT/wACrXHwD+H3/PPVP/As0f8ACgvh7/zz1T/wLNHNDltcNTrP+FieA/8AobtJ/wC/3/1q8a/aD8YaV4t1rQvCukazavpfmrNeXav+6VicDJ9hk13P/Cgfh7/zz1T/AMCzR/woL4ff3NU/8CzRFwTuPU6TTfG/w603TbXTrPxXpKW1rCsMQ87oqjA7VY/4WL4CHLeLtJwOTibnH5Vyf/Cgfh7/AM89U/8AAs0f8KC+Hv8Azz1T/wACzUvk7hqef+B/EWheI/jlqXjTxLq1nY2dln+z1uXwGI+VMD25avbP+FieA/8AobtJ/wC/3/1q5M/AL4ff889U/wDAs0f8KB+Hv/PPVP8AwLNVJwfUWp1n/CxfAf8A0N2k/wDf7/61ZXi/xT8O/EnhfUdDuvFukeXeQNHnzvutj5W6djg1kf8ACgfh7/zz1T/wLNH/AAoH4e/889U/8CzUrk7hqcp+zf4+0nR9Bv8Awz4j1i1tFspy9nNK+EdWOGVT9RkezV6v/wALE8B/9DdpP/f7/wCtXJn4BfD7/nnqn/gWaP8AhQXw9/556p/4FmnJ027hqcp+0jqnhLxFoFhrGheJNOuNX0ucFEhlzI8bHnH0OD+Feg+D/in4R1Lwvp17qniHT7K/kgX7TBNJtZJBw3HuRn8ayR8Afh6P+Weqf+BZo/4UD8Pf+eeqf+BZptwatcNTrB8RfAYII8XaT/3+/wDrV4lfeItB8I/tAReI9D1a1vNE1X/j9Nu+5Yt/D5+hw3516D/woL4e/wDPPVP/AALNH/Cgvh7/AM89U/8AAs0RlBBqdYfiJ4Dzj/hLtJP/AG2/+tVDxH4w+HWu6BfaPeeLNIaC8gaJszdCRwenrWF/woH4e/8APPVP/As0f8KB+Hv/ADz1T/wLNSvZrqPU479nDxxpXh211fwrr+s2tvbW85lsrmR/3b87WAPvww/GvX0+IXgVztXxdpGfefH865H/AIUF8Pv+eeqf+BZrzHwV8P8Aw1qXxx8Q+EL23nl0uwWXyF84h8qygZYcnqatqE22LU6L9pK/8Navp+leJPD/AIh0241fTJwuyCcGRoycgj6GvZfAfiCLxT4P03XomBNzCPNA/hlHDj8xn8a44fAr4c5/5B15/wCBT/412Hgvwro/hDS5NM0RJ47V5TKUllL4YjBxnp0FTKUXGyGblFFFZDCiiigAooooAKKKKACilClugrzjxr8VrXRPEcnhvRNAv/EeqwDNzFa/dh9ie5pqLewj0aivD7Tx948+JGvS6P4Hji8NQ2UW++lvFDyq+cbenHPaqlv4m+Md74tk+HC32lwavaqZ59UEQ5gwCG6Y7jtn8qv2T7hc97orw/8A4WR428CeIJfC/jPTl8SXssayafLYAK8uexAHI/Wuy+H/AMTrHxPrknh7UNIvNB1tULraXX/LRR12n1x2pOm0FzvqKUgjqMUlQMKKKKAD6jI7iuOnW68M6u9xHGZLKY9O2PT2IrsaR0WRDHIquh6qwyDVRdjCtR9pZp2aMiPxNpDRb2nZD/dKHNY2p6hceIrhNP0+Jltw2WZh19z6Ct59A0dn3mxQH0BIH5Zq/bW8FtF5VvCkSeijFO6Wxi6Vap7s2reQ2yt47S0itY/uxrtB9fepqKKg7EklZCjqK5DRf+R5uvrJ/KuvHUVyGi/8jxdfWT+VXHZnJifih6nTwWdrBM80MCRyP99lHJqeiioOtJLYKSR1jjaSRgqKMsT0Apa5zx3culnBZxkgzv8AN7gdB+ZpxV2Z1qns4ORDeeJJ7qZrXSrIzqeCzKTuH09Kr2+pato6nztJjjgY5bahX9a6XR7CHTrFIIlAbAMjd2NXGCspRlDKRgg8giq5l2OZUKsvfctSnpOo2+pW3nW55HDoeqmrlchHH/YvjFIYMiC4wNvoD2/A12HelJWNsPUlNNS3QlFFFSdAUUUUAeD+M/8Ak7Pw9/1wi/8ARcle8t94/WvBvGf/ACdn4e/64Rf+i5K95b7xrWpshISiiishhRWb4n17S/DWjyavrNwbeziIVnEbOck4HAGa48fGn4cf9ByXPp9jl/wpqLewj0Kl/EfnWP4T8SaL4s0ptS0O6a5tRI0LOY2jIYDkYIB79a4ub4L+G5riSZtc8UAyOXIGptgZOeOKaS6gemUleW/ByS48O+L/ABN8O767uLkWci32nSXEhd3gcAEZPXBx+tepUSVmAUUUVIwooooAKKUAkgDqa4PUfi98P9Pv7ixu9alSe3kaOUC0kIVgcEZxTSb2Ed3S1xvhv4neCfEOswaPpOrSTXs+fKQ20ihsDJ5Ix0FSeOfAOk+ML23u9Q1HWLWS3jMaiyvDEpGc5I9fei1nqB135UleH+MPC0fwt1LQfGGjaprN1ZxXy2+oxXl2ZV8p+AcV7grJIokjbdG4DIfVSMg/lTkrK6AKKKKkYGvCPhx/ydN4x/3Z/wD0JK93PSvB/hx/ydN4x/3Z/wD0JK0p7MTPeKKKKzGFFFFABRRRQAUUUUAFQahe2en2kl5qF1DaW0Yy8szhVX6k1P3xXg/xp1rw54g+KnhfwtqutwtoMMhbUUil+VZicKrkfl7VUI3YmSSXN98XviTquk2HiqfTfDOjxKYzYPhrpjxvB7jOeegxXY/B34f6h4E1TX5brUor+K+kQ29xz55Udd5PQ1veHfAfhTw7rkmsaHpKWF1JB5DeVI3llMg/dJIzwOa6QsoIyygk4AJxk+3rVSn0QGdp2g6Pp2s6hrFjYRwX+o7ftcy9ZcdMjpV1bW1W7a8W2hFyyBGmCDeyjopPXFS1GLi3a6a1W4hNwqB2hDjeFPRivXHvWd2BRm0HR5vEdv4jlsY31a2hMMNyc5RD1AH9a4T4o/DbUfG3jrSdUTVU0zT7S2aOWeAkXRYnovtjuT616bRVKTQHiHh/V7r4X/E8eD9e8Utf+Hr20+0QXF9JhrVucBiemcEflXtdrcW91bx3NrPHPBINySRsGVh6giuY174e+CtZ1u517XdJiu7iaERzSTysERFGMgZwpAHWvOP2cdf0ez13xJ4TtNbik05b0to8c0mGkXPOzPX6VbSkrrcD3KiiishhRRRQAUUUUAFFFFACjqK5DRf+R4uvrJ/KuvHUVyGi/wDI8XX1k/lVx2Zx4n44ep11FFFQdgVzfjy3ka1t7yMZ8h8N7Z6H8xXSU2WNJY2ilUOjDDKehFOLszKtT9pBxK+k30OoWUdxCwJIG9e6nuDVo/KCWIUDqT0FctceHb6zuDNo14UB/gZsEe3oaY+k+I78eXfXixxdxvHP4DrVcq7nOq9SK5XB3GiUax4zjkg+aC2x83Yhe/4k119UdH0y20y2MUALM333PVjV2lJ3NcPTlBNy3YUUUVJ0BRRRQB4P4z/5Oz8Pf9cIv/RUle8t9414N4z/AOTs/D3/AFwi/wDRUle9EEsfrWtToJDaUjb97C/UgV5f4m8YeJPEvie58HfDkQxvaHbqeszDMVqf7qerUkXwZsbpfN8QeL/E2p3h5eVbsxLn2Udqnl7sD0+WJZE2SxrIh7MuQa8E/aG16zs/Eukr4b0+KfWPDpN9eSxxAxQRHA2SAdckjipPHVt4i+FtxYr4T8Zahqk+ouYoNGvk8+RuPvKRzx+Fb/wL0jw9rHw41aJpZLrVdUeWDXpLhcTLMcjaR2UdR9ParjHl94Vx+mXHxsuNPgurC38Ei2uI1ljMYwCrDIPFWQ/x5P8Ayw8G/mal/Z91G4PhS78Laix/tHw5dvYyA9SgPyH8uPwq38Y/GNx4f0yDRdDxL4j1fMVmgP8AqV/imb0AFK/vWsB5DqHjDxPZfGSw1vxBHpjvo0iWGpXOmqTCscxxsdu5GT+VfTnHGGUg8j5hyK+bfDfh/W/Fvg++8J+D0t4tAjdpNS1m6XdJqt4vzER/7IYYB9Oe9a/wo+H+h+M/BkGsahrviVNUjke3ulTUGAikQ4wB6YxVTSaBHvZBHUEUleRahp/j/wCGcbappmrXHi/w5F811ZXY/wBKhTuyN3xXpfhjXNN8SaDaa3pM4ms7pNyHup7qR2IPBrJxsrjNKlAOM449e1cp8SvGtp4M0mKU2732p3j+Tp9jH9+eT+ijua5K08AeMvFijUPH3i29sfM+ZdK0pvLSEH+Fn7n86FHqwPWACfu4P+6c/wAq5P4n6j4d0HwZqN9rVpbyJPG0EcQjHmTyOMBV75zXJar8J9P0LT59V0Xx14h0J7WMzNPcXRmiAUdWB7VxPw81yfxp8RtDuPiJcPLFFCx0ENAY7a8lUkGQ56txmrjBbpg2P+DeofE9tJm0Hw/Y+HYpNGISRNSjxcxq/wAygnqRiu+8z48f88fBv5mofEn/ABSPx70jXP8AV2HieA6fdnoonX7hP6flXperX9npOm3OpajMtvaWsZkmkb+FR/Xt9aJS12A8J+L+q/FG18JPpfimDwvLb6qwtore0BaeRuxQeo9a9E+BGuza58ObSO9Yi/0x2sLpX4ZWT7uffH8q8o/4SrVtd8c2/iqHSTqOvXgMfhfSpP8AV2kGcfapfTPUfnT9O8B3cPxXXw742129Da9bPfCTS5jBFJcj7yH1wP51bStZiPo/Bxkcj1BzSV5ZP8KdT0ZftXgbxxrNhdpykF/L58Eh9Gz0/Ktj4beOLzWNRu/C/imwGleKLAZmgH+ruE/56RnuPasnHTQZ3Zrwj4cf8nTeMf8Adn/9CSvdz0rwj4cf8nTeMP8Adn/9CSnT2YM93ooorMYUUUUAFFFFABRRRQBleMprq38H6zPZPsuY7KVomzjDbeua8o/Z30bwBrXgaHzbHT9R11HMuoC5QPMj54PP8Na37T9xdw+BLCCOaWDT7nUo4tRkj6rF7+3X8q7DwD4c8F6RaLd+EbSxCTwoklzBJvaQYzhjnr3xWi0gLqdN2x2FeTftHNcabH4S8TRtILfS9WBuNpOArY5P610Pw38Yaj4j8T+LtKv4LeJNGvlhtvLBDMh3fez3+XP410/ibRdP8RaBeaJqkXmWl3GUf1U9mHuDSXuy1AvwzRXMMd1A4eGZBJGwPBUjIryLRWb/AIav1wbjj+xU4z/sxVm6L4i8U/B8jw/4t0271jw0jEWOqWq7miT+63+B59M0z4c+INL8UftJarrejyvLZT6PhGdChyoiBBB9xVKNriPdKKK5ew8ZW938S9Q8ErZSrNZWa3LXO4bWyfu46jrWaVyjppY0lieGVQ8cilXUjhgRgg/hXhH7ROk+CfD2haami2dlpfiNLuOSyS1UJIU3clsdvevea4r4qeHfA+paNd6h4shs45o7V0hu5JNki4GQE55Oe2DVU3ZiZ19g0smn2slwQZngjaQg5BYqM/rU1ec/s33eo3nwnsH1F5JPLnlitnk+80II2/1r0apkrMAooopDCiiigAooooAUdRXIaL/yPF19ZP5V146iuQ0X/keLr6yfyq47M48T8cPU66iiioOwKKGKqpZiAAMknsKxJfEAcv8AYLGW6jQ/NLnan5mmk2ZzqRh8TNuisPTfEtnc3At7hDbSk4GTlSfrW5SaaCnVhUV4sKKKKDQKKKKACiiigDwfxn/ydl4e/wCuEX/oqSvWPiZrMnh/wDrmsxNia3tX8o+jngV5P4z/AOTsvD3/AFwi/wDRUleqfFXR5Nf+HevaTAu6aa0Yxj1ZeQK2l9klFL4L6BD4f+HGlQqA1zdxC8u5f4pJZOck9+CK2fGXiPTPCfh261zVZAsEC/KgPzSv/Ci+5rK+DuuQeIPhto15Cw8yGAWtwneOWP5SpHbsa2PFHhvQ/FFglhr+nR39tHJ5qRuSNrYxniofxajPN/hSlnfavP8AEbxhrekjW74YsrV7yPFhB2UDPDEU1dQ0bw58f47nT9W04aX4ksH+2eXcoYkuI+QxIOAT7+prpf8AhT3w0J/5FO1/77avPx4B8Ear8cF8O6ToNuNH0nT2l1VFYlXmbhFJ9RkfrVpxdxF7xV4o0bwH8YZPFMV9bXuk63pzLeJaTLIRcR/dyFPGeOfeuc8T2Gt/8ITe+ONe3R+IvFdxHYWUfT7DaOcbV9CVr1iD4SfDiCeOeHwrarJG4dCWJGQcjiqH7RNjPcfDsalaxl5NIvIb0oo/gQjd+QoUlpYDuPDekWvh7QrHRbCNYoLKFYlCjGSBy31Jyfxrznwjt8JfHLXvDLYjsPEMQ1OxXoPN/wCWij9fyr0jRNTtda0ez1ixkWS2vIVmjYH1HI/A5FOudN0+51C11G4s4Zby0DC3nZcvEG67T2zWd7XuMtcHgjIPUHuK8s+FcQ8N/FHxl4Lt/l04+XqlnGOkXmcOo9Bkj8q9UFeWfDOZfEPxf8aeLLY7tPhWLS7eQdJGTlyD6ZH6047MBPDUK+Jvj74j1i8/ew+G4ksbJD0jkI+Zh7/416nXlvhCVfD/AMefFeiXX7tdejj1GyY9JCB8yj3r1I8gg8g8Gie4I8W8ba3afEfxqPBkOs2tj4W0xxJq909ysf2yQHiFCTyoPU/U+la3xsh8M33w0ddJ1XSI7zQwlzpiwXUe6Mpj5VAOeR2rbk+EXw2kdpH8KWpZmLH526k5NcV8ZvAvw68L+BLm60/w1bRatdOttp21mLGVjjIHfFWmrpIRp/Em+0vxp8GIb2PWNOj1iG2i1G3Q3SCRZ0GSMZzk4PHvWPBrN18a9R0nRYlmt/DdhBFd6/Lgr9onxnyR7Zz+p9K6vQPg34Ci0LT01Tw1bz34t0+0yF2y0mMsa7Twv4d0Pw1p503Q9PisLNpC7JH3Y8Ek9+KOaK2A88+AVnFqN14i8bTQotxeXr2dqAOILeL5Qi+g4q3+0HZXEPh3TvGOnqft3hu9S7BHUxZAcfTofwqD4Bz/ANlv4l8E3jbL7StTklVDwXhc5DD1FenXdvBd2strdQpNBMhSSNxlXU8EEVMpWkMj0y+t9T0221K0bdb3UKzREf3WGR/OvNPj5b/2TL4c8eWWY77S9QjgkdeskMhwVPtXp9pbwWlrFa2sSQwQoI4o0GFRQMAD2xXmX7QVx/aNt4f8F2n7y/1fUon8teqxIclj7UofEDPUSysAyfdYBl+h5rwf4cf8nTeMf92f/wBCSveNqxqI1+6gCj6AYrwj4cf8nTeMP92f/wBCSqhswZ7vRRRWQwooooAKKKKACiiigDyr9p68uYPAdjYRyeTaajqUdveTbc+XHwf6n8q7D4eeD/Dvg3Rja+HFYw3WyaWZpvMMrbeG9B17U74m2dlffD/W4b+xS9iS0eURN/eUZBHoRXCfsv8Ahu1s/BkfihdUuLu61GMxSQmXMVuqnhQP73vWn2BdRumSDwj+0jqNncHy7HxVarLAx+6Zl7fXIYf8CFew1w/xk8FSeMfDkbadJ9n1zTZPtGnTA4O8dUz2zgfiBVb4TfESDxPbnRdaUaf4osv3d3aS/KZCOC65657ih+8rgegMAysjAMrDBUjIP1FeN+G7e3tf2qtbhtbeKCL+x1ISJAqglYsnAr2U8V8++JNa1rQv2k9avNA0GTXL19MjiW2Q4wCkZ3n2GB+dFPW4M931jUrHRtKudV1KdYLO1QvK7HAwO31NeXfAK3u9c1nxL8SL6FohrE3k2SsOfJU9f0X9aqp4H8efEK/hu/iTeR6bo0Lh49Hs2++f9rH8zzXsFnbW9laQ2dnCkFvCgjijQYVVHQCjSKsBLXF/FvwX4Z8WaA9z4gYwPp8Ej29yJtnlHGenQjNdpXh37U/hqz/sq38WHUrhLnzYrVrIy/urhM/wgd6UF7yBnWfs46le6n8J9Pa9+b7PLJbwybcb41I2n9TXovNZ/hmztNP8O6dZ2Nolnbx2seyBRgJlQSPzNaFTJ3YBRRRSGFFFFABRRRQAo6iuQ0X/AJHi6+sn8q68dRXIaL/yPF19ZP5VcdmceJ+OHqddRRRUHYY3ikySRWmnoxQXc4RyP7ves7UrO41PVW0myaOC0sUX5W+6SfUDrWt4ktZp7SO4tV3XFrIJUH97HUVhX8z3VwNX0e5aOVlC3MCsBIpHsetaRPNxNlJ839Is2mn2up2F1bT2kVve2rFC8PAJHQ1q+F7qS60aFpTmSMmNj64rn4NXitLJrHTbe4lvLgnfJLjcWPfArptDsjp+lw2zHLgbnP8AtHrSlsVhrOa5e2pdoooqD0AooooAKKKKAPB/Gf8Aydn4e/64Rf8AoqSveTwx+teDeM/+Ts/D3/XCL/0VJXvLfeNa1NkJHlWueGPE3gjxPd+KvAFquo6ffN5mqaEW27m7yRe/t/Op7f43eD1TZrFvrGjXanD291YvuVvQEA5r06mSxxTEGaKOUjoXQNj86nmT3A8qvfiR4g8WK+mfDXw3fu8nyPq1/F5MFuD/ABAHqa674aeDLXwZoklstw19qN3J5+oXz/euJT/7KMnFdSWVU+ZlRB6kKopnn2//AD9W/wD39X/Ghy0skA+mTxRXEEkE8ayxSKUdGGQynqDTgyuhMciPwcFSGGfwrzqXS/jQZ38rxX4aWMudgNgeFzx+lSlcZjQ6d4t+FF5cf2Dps/iXwbNIZRZRHNzYE9dg/iX/ADxWpF8cPAflD7RJqtrP3t5bCTzAfTgYq/8ACXxRrerXOv8Ah/xRJbtrmi3YSRoY9iyRMPlYD0/xFdy8MLyeY8MTv/eZAT+dW2r+8hHkuo+JfGXxJhbSPBuj3ug6NP8AJda1fp5blO4iXrkj/Ir0fwd4d03wp4ctdC0mMrbW68s33pHP3nb3JrXOT3NJUuXRAch8TvBaeLbC2uLO7Ona7pz+dp18vVG/ut/smuZsvilqnh0jTviV4Z1DT7pPl/tCzhM1tcf7Qx0z+Neq0H5lKsAynqCMg0KXRhY8yuvjZ4VlXyvD9hrWvXj8RwW1k43H0JI4pvhTwp4j8TeK4PGvxCjit2tP+QVoyNuS1/239Wr06KOOLPkxRx567FC5/KmtNApIa4gUjqDKoP8AOnzLogJCcnJ60lNSWFzhJ4XPosgJ/Q1y/jaz8fXN7bt4R1rSbC2EZEyXdt5jM+eoPpipSAy/iR4L1K+1e18ZeDrqOy8UWS7MScRXsf8Azzf+hrMs/jHZ6f8A6H448O6v4d1BOJP9GaWBj6qw7VWvPEHxE8G+JtAPjHVNIv8ARNSujayvaWvlmJyPlJNetSorAxyqsig9GGRVt6ageXXnxk0/UP8ARPBPh/WPEWoOP3YW1aOFT6sx7Vo/DjwXqtrrlz408aXUV54lvE2IkfMVjH/cT39xXfxqsa7I0WNf7qKAP0paXN2ADXhHw4/5Om8Yf7s//oSV7ueleEfDj/k6bxj/ALs//oSU6ezBnu9FFFZjCiiigAooooAKKKKAEdVkRo5FDoylWVhkMD1Br508aeCNL8OfFrQNBsda1PR9B1uUzzotwVjSQN9xSMDn36V9GVgeOvB+heNNJXTtct2dI23wyxttkhb1U/06VcJWEzc86AXH2YTR+cq7vK3guF9cdfxri/iP8NdE8ZSJqHmS6VrcPMOo23D5HTcB9769a8x8CLoPwq+Mmt2Pia6uIIZ7VU0vUbrLBoyQxDEd+Me22vWfAnj7RfGmo6rbaHHcPBpzKpunXEc27+6Ov503Fxd0BxcN18b/AAiot59NsPGVlHwk0T7Zyvv0OfwrG+GGrajrX7Ruq6lqmjzaLeSaRtks5Tlk2+UAc4HXrXvIZSSoZSw6gHkfUdq8f0T/AJOw1z/sDJ/6DFVRldPQR7BRSbl3Bdy7iMhcjOPXFcn4w+Ifh7wl4i0/R9dae1F9E0iXZXMMYBxhu/Wskmyjppja3QuLB7lFZomWVUlAdFYY3eo4Oc18+fBvwXpviTxnrR1bVdQ1zTPDt5s07zZi0MpznJznOPanavpeh/Fn44yPodxenR4bBU1LULZigd1BChSfXge+Ca9w8H+GdG8J6JHpGh2vkWyncxJ3PI3dmPc1p8CJ3NmkoorIoKKKKACiiigAooooAUdRXIaL/wAjxdfWT+VdeOorkNF/5Hi6+sn8quOzOPE/HD1OuoopR1FQdglYHi+ws/7KuL5YFW5XGJF4PUUyG/12S9vEt47adbeTaYm+ViO2DUetarFf+Hb2Exvb3Ue3zIX6j5hyPUVaTRxVasJwaaNnS9OsrOFJLe3VJGQEv1PT1q9WLNq7ho7HTbY3lysa7znCJx3NN0q81V9cksr5rfbHDvZYhwpPQZpNMuFWnG0Yo26KKKk6gooooAKKKKAPB/Gf/J2fh7/rhF/6Lkr3lvvGvBvGf/J2fh7/AK4Rf+i5K95b7x+taVOgkJRXFfED4hWfhq+g0PTtPuNc8RXQzBp1rywHZpD/AAisRIPjpqSi5/tDwvoIPItTG0zAehIzzUqPcLneeKdA03xNosuj6tHK9pKVZhHIUbIORyK8B+NfhHwV4F1Lw7Pbm9eGadvt1h9scySwAffU5+XB4/Gu11fx58QPAEQuPHmg6fqWmudkd/pku078cBkb1/CqXhHwO3j7wnrfi/xJPDeax4htpI7AI+5LGMfcRfRtwGf/AK9aQTjq9gGeD/iL4a8K6QdN0PwJ4wS1eQzfvIjISx75Patn/hdVn/0JHiv/AMBa3/gZ4kute+HViLuaT+0NOLWF4pY5Dx8c/UYrW+IvjK38GeF59YupJJZj+7tLdWO6eY/dUD+dJtXtYDxmz+IemyfHzTNYtdM1HSl1O3XT9RhvECMxJ/dyY+u38q+hjwcV8s61BJqGlanp8lheeIfiBfyJqOoXMHKaSkZ3LHuPcDqo9h1FegeD774yeLPDln4h0vxL4YhtZ0+SCS2csCpwQxwcHI9aqcE9RI9lory2L4ieJfCt/DZfE3QI7O1mcJFrGnkyW249N46r/nivUIZI5oUmhkSWKRQyOhyrKeQQe4rFxaGOorP8R63pfh3RrjWNZu0tbOAZd26k9lA7k+ledWnir4neMl+1eD9AsdC0hv8AU32rkmSYf3ljHb86ajcD1YHBBHUV5h42+FXgU6brOuXTXllM0ctw9wbxwkchyc4z0z2prr8ctIU3TXHhnxIi8vbRq0MhHfaTgZrl4fEc/wAa/FFn4YMbaNounqLnVbZplMtzIp/1a46qD/8AXq4xa1TC5yfwi8R+EtFgsdWbwr4l1LXLMssl1aO0kLE5AO3sSO1eof8AC6rL/oR/Ff8A4C0mhIngb473GjWq/ZdG8T2YktY0OES4iH3R+H869Y86QZJmZQOSSxwBTnJX2BHz58W/iXpPiXwLeaXceFvEVhIWSS2ubiDakUynKkmvWfhX4iXxT8P9J1gn980IhuPaRPlP58H8a8p8c+M9L8V+Jv7T1q4mk8EaFceXb20eS+sXg/hVe6j16Cs74eXXxEh8U6p4V8Ox2PhYagW1eC11SIu0cbdkx+eMdqpxTj2EfR1FeWT3/wAaPDUZu9R0/RPFdkg3SpYZiuAvfaD1/I12XgPxjovjPSWv9JldXibZc2so2y27/wB1h/WsXFodzoT0rwj4cf8AJ03jD/dn/wDQkr3c9K8I+HH/ACdN4x/3Z/8A0JKqnswZ7vRRRWYwooooAKKKKACiiigAooooAoa3omja5brb6zpdpqESnKrPGGx9K8wv/AnjTwd4qvta+GD6cbDUcGfTLnCpGw/u57elevUVSk0Kx8+6Nq3iz4X+NtT1rx7pd3qkOuQq0l1YEyJE4P3QOgx0xWFpnxLit/jhf+NJtA1H7HcWYga3VMzRxYQCQj/gI/Ovp8/dKnBU9QRkH8K8f0U/8ZX64MAj+xUGMcY2xdq1jNO90JnPS3vjvx/8QV8a+BdLm0y30u2EMJ1E7Fuc9VweDmum0H4e+JfE3i1PE/xSbT7lbeForXS4QGiUHu2OMd/rXrnYDsOgHQUlZup2HYp6PpOl6NaCz0nT7axtwc+XBGFBPvVyiiobuMKKKKACiiigAooooAKKKKAFHUVyGi/8jxdfWT+VdeOorkNF/wCR4uvrJ/KrjszjxPxw9TrqKKKg7DE1WG5sNT/teziM0brtuYl6kf3hWR4rudO1C0jvrSceeh2SIeHKn1Hsa7KsLxhZ2v8AYtxci3jE67cOFweoq4tXOHEUXyStsV9L1DT9J0qK3tz9qvZBuaOIZLMfU1paBYzW6TXd5g3d026TH8I7LVnTrS1treM29vFGSgJKryeKtUmzWjSaScugUUUVJ0hRRRQAUUUUAeD+M/8Ak7Lw9/1wi/8ARUlezeLtYj8P+GdT1uUZSyt3lx6kDgfnXjvi2PzP2tNB5xttY2+uI3/xr0T43Wc1/wDCfxHbW4YyG0LgDqQpyRW0vskoyfgT4ca08Onxfqw8/wAQeICbq4nflkjY/LGPQY/p6V6Dd3FvZ2k15dzJBbwIZJZGOAijqaxvhxfW+o/D/QLy1YNE9hEBjsVXaR+YNVPih4Rl8beGf7DTWZtLjaUPM0abvNUfwEemeazestRnE+GLK4+LHi4eL9ZtXHhPTXaPR7KVflunHBlcdxVrwTbv4F+MV94Mty66Jrdu2o6dEc4glX76L6DGf0ptn8K/FlnaRWln8VtVgt4VCRxR2yhUUdgK47V/BviOT4xaL4e/4WDqN5qEdjLdG/MQ32SdMAf7Vaqz0voI7HS54PAvxw1uwvJFtNG8Q2n9pxO/CJKn+sH8/wBK4nxjrl/4ltr74lTxMmm2co0/wtayDiSdzt+0Ed8dRXU6z8EtS16e1bxF8QtQ1SK3bhJLcA7SfmUHtmr/AO0DYQaX8OtGNlbrFYaRqdszRoOEjDAZoTV0B13ww8JWfg3wrb6eiCS9mUTajO3LzzMMtuPfGcVyfwhz4Y8d+LPh/IcQRz/2lpoPeGTkgfTivUlljnRbiJg0cqiRGHdSMg/kawNS8J2F7440zxf508N/YQPBtjxtnRuz/Ss+be4zW1fTrHWNLuNL1K3jubO5QpLG4yCD/WvO/gjNeaLqniL4dX07z/2FMsthI5yxtZOVH4cfnXp1eYeEGF/+0N4xvrb5oLPTre0lYdDLwcfhg/lRHZoCtq9qvj742No19+80HwrEkssB+7PdNyN3rj+lesDGAAAABgADgD0rzD4Zstj8ZPiJpdxxcXNxHeRA9WjI7V6eehwccdR2on0QI80+K/iHVNT1SH4b+D5D/bOoLnULpOljbH7xJHRiP0+tY3xI8CWfgnwdpfifwlC1tqXhgq8kqj5ruEn955nqep/GpbP4N65Yapf6lp3xI1G1ur+QvcSpbDfJySAT7VlfE3wZ4m0HwFq2qal8UNUvraOHa1rJCAtwWOAn41orXSTA6P41xS6v8OtK8daPGftekSQ6rAVHPlnG9fp/hVfx94tuPGa6T4H8FXGLvX7ZLjULpORZWjAFgT2Y5I/TvVDw78L/ABbeeD9Phl+JGp2dtcWShrHyAUjRl/1fuMGuz+E3w503wDp91b290b69vGxLdum07AMKgHYCk+VLcRxHwV8M6Xq3im/19YA2kaBKdN0SB+VUr9+YjuxPOfWtv44K+g634Y+IlupJ0q8FtfEfxW8pwc/T+tO/ZwlVPCWraTIoS70/WJ0nQ9QSxIJrvPFWiWXiTw7faFqAb7NeRGNyv3l9GHuDzSlL3tRo00dXVZInDIwDIw6EHkGvJfiVar4H+IGi/EDS1ENvqFythrUKcJKG+7IR6+9en6JYR6Vo1lpcUsk0dpAkCySH5mCgDJ9+K88/aSmVvBGn6UgDXeoatbx26dyQwJIqY7genvwTg5HY+orwb4cf8nTeMf8Adn/9CSvd1QxxpGxyURVJ9wAK8J+HH/J03jD/AHZ//QkqobMGe70UUd6yGKOTgVzOrePPC+m30ljJfy3dzEcSx2Vu9wYz6MV4H0zWL468YR31ld+G/CUl3e6vNIlrLPZwNJHaKzYkZnHAYLmux8OaJpvh/S4NL0q2jghjUAlR80jd2Y9SSfWqtbcRD4d8RaJ4ghkk0jUIrgw/66MgpJF/vK2CK1RyoYYKnoQcj8682aPwd4qi/tvxVZ2+n3UOqTaUnlzmI3RVgFVtuC+cg47UnjXw1e+D9BvPEHw/nubO6t4z5untI00E6HglVOSHXORj0p2A7LWfFHhvRrgW2q65YWc//PKSX5x9QOR+NY1341bUNQbS/BNjF4guUQPPdedss7YHoGccs3+yPxrM+Gc/gQQxaTaGObW5YxLdNqNuRc3LkZZv3g5GewrvNN0+x0+NoNPs7ezikkMjrCgRSx6scd6WiA5aW8+JViv2ibRvD2qxjl7eymkimx/slyQT7Gtvwt4g0/xHphvdPMqGNzFcW8y7ZbeQdUdex/nVXw94q0/VPD8muztHp1itxLFHJcShRIiMV8wexxmuafWNJ0n4q2+qJeRQ6T4i0wBrrpBLcI4EfzdAxGR707XA9EopaSoGFeP6L/ydhrn/AGBk/wDQYq9grx/Rf+TsNc/7Ayf+gxVcOomewUUUVAwooooAKKKKACnBWYcKT9BTa8z+Ifw78U+JPE0mqaX48vdJtWjVVtE3bYyOuMEdacVcR6d5b/3G/Kjy3/uN+VeIf8Kd8c/9FSvv/In/AMVR/wAKd8df9FSvv/In/wAVV8ke4XPb/Lf+435UeW/9xvyrxD/hTvjr/oqV9/5E/wDiqP8AhTvjr/oqV9/5E/8AiqOWPcLnuAjfI+Rvyrj9FVv+E5uxg5zJxj2rz4/B3xz/ANFSv/8AyJ/8VWnd/DPxtcaRHp48cQQMm3/Sord1nfHq27nPemlFdTnr05TlFroz13y3/uN+VHlv/cb8q8Q/4U745/6Kjff+RP8A4qj/AIU745/6Klff+RP/AIqlyR7nRc9v2P8A3G/Ksnxijf8ACOXWVbovb/aFeTf8Kd8df9FSvv8AyJ/8VTX+Dfjd1Kv8UL1lPYiQj/0KhRj3InHmi4nt1sj/AGaH5G+4O3tT/Lf+435V4ePg7456f8LRvgP+2n/xVL/wp3xz/wBFSvv/ACJ/8VRyx7lLRHt/lv8A3G/Kjy3/ALjflXiH/CnfHP8A0VK+/wDIn/xVH/CnfHX/AEVG+/8AIn/xVHLHuO57f5b/ANxvyo8t/wC435V4h/wp3x1/0VK+/wDIn/xVH/CnfHX/AEVK+/8AIn/xVHLHuFz2/wAt/wC435UbH/uN+VeIf8Kd8df9FRvv/In/AMVR/wAKd8c/9FRvv/In/wAVRyx7hcZ4nVv+GttEXac/Yk4x/wBM3r3GaDzY5IZYS8cilXUjhgeCK8Fk+BHiaTUk1OT4hSPfINqXLROZFHoG3Zq5/wAKd8c/9FSv/wDyJ/8AFVUuV21AtaZeX3wa1i40jWLW6uPA95OZbC/jjLmwdjzG4H8P+R3Feo6V4g0HVbVbrTda066hYZ3JcLwPcE5H415DP8F/Gk8LwXHxMu5onGHSRXZWHoQWrHH7N98M/wDFWwDPpakf1ptQe7FqepeNPib4a8Oxm3tbga1rEny2+nWB82R37AlchR+tQfCXwnrVjcal4v8AFiZ8R60QZYgMi0hH3Yh+mfoPevPdN/Z+1zTbj7Rp3jhbSbp5kNuytj6g1pf8Kd8c/wDRUr7/AMif/FUrRtZMD2/Y/wDcb8qoeItFtde0K90XUIWe1vImikGORnuPcV4//wAKd8c/9FRvv/In/wAVR/wp3xz/ANFRvv8AyJ/8VU8se49TQ8H+LL34dyx+CPiIs0FtASmla0ULQTxfwq5H3SP07+teoW+saPcWwubfV9PlgIz5i3SFcfXNeL3/AMEPFuoWxtr/AOI093ATkxzRu6/kWrMH7N98BgeLYAP+vU/41TUH1DU9C8a/E+zgkOg+CY/+Ej8SXAKQxWg8yKAn+N3HGB/nFbfwq8Gy+EPDTW95KbvV76Y3epXOM+ZM3UA+g6fnXl+l/AXxFpW/+y/HzWRf7xghZC31w1Xv+FO+Of8AoqV9/wCRP/iqGo2smGp1PxV8M69FrVh8QPB9uZdb01PLubTH/H7b9192Fangz4keFfE0AVL+PTdQX5Z7C+YQyxP3HzY3fhXBf8Kd8c/9FSv/APyJ/wDFVl3/AOz3rGoXJub7xslzOesktuzMfxzRaLVmxHtes+JvDmi2rXOqa7p1rEozlp1JP0UZJ/AV5o51H4x+I7NobK6s/AulziYyToUfUpR0wP7ormP+Gb77Ib/hLbfI6H7Kf8a2Y/g142jjWOP4nXkaKMKqhwAPQDdQlBbMNT3Hy24CxkADAAHAHYUbH/uN+VeIf8Kd8c/9FSvv/In/AMVR/wAKd8c/9FSvv/In/wAVU8se4za8baXrngXxtN8QfDmmzajpd8oXXdOhU7+P+WyDua7Hwv448J+JbRLjSdctGZh80E0gjlQ+jI2Dn6V5oPg745H/ADVK+/8AIn/xVY8/7OepTztPN4wheVzlnNqck+5zVWi92LU9k8T+NvCnhu0e41bXLOMqOIY5BJK59Ai85rjPB2m634/8a23j7xBps+naNp6kaHp8y/OxP/LZxXHQ/s56jDMs0PjCFJUOVcWpyD+dbH/CnfHH/RUb7/yJ/wDFU7RS0Yant+yQ/wALE/SvBvht837U3jAr83yz9P8AfSrX/CnfHP8A0VK+/wDIn/xVUrb4DeI7XUJdQtvH7w3kufMnSJhI+euW3ZNKKik9QPfPLf8AuN+Vc38UrjULD4c6/eaf5sdzFZOUdFO5AeGYe4BJ/CvNP+FO+Of+ipX3/kT/AOKpsnwa8bSRtHJ8T710YFWVg5BB6gjdUqMe4z0q3gvvD3hTSbXwToNrqNikS7ohdCEshUEOpIIdieTkjPrUPw08R6prUd5pviLT207xBp8v+k2pXGYmPySLgkEEcZBPNecWvwV8ZWltHbWvxLu4II12pHGrhVHoBupB8E/GH237d/wsq5+1bPL87a+8p/dzuziq5Y9wOt+GXhvTW8WeK9YubeS5v7TW5orbzsslsrIjExr0DHPLda2LV7jUvjFeeXJMLbRNLSJkUkKZ5iXOR0JChfzrzuD4KeMLd5ng+JV1E8775SiuDI2MZPzcnAFEPwT8YQzTTQ/Eq6jlnYNM6q4MhAwCx3c8AUNR7geg/Gu3tm8A3upXOY72w2zafc4/exzhhsCHrknjHeqnxbvPFGj+FYPEWkzhJUhFvd2MgwsrTqEDKcZDo7AgdxkVw958EfF14Ixd/Ei4uBE4kjEqOwVh0Iy3Wlu/gn4wvEWO7+JV1OiusgWRXYBgchuW6g0JR7gd/wCFPhd4a0jTbGO806TVbq3hUb7+RpkRsc7Iz8ijPtW/4ttNJbwhqVvrMECaULV/NWRQsaKBwR2BHbFeTn4O+Oc/8lSvv/In/wAVVe++CHi2/g+z33xIuLqHIby5UdlJHQ4LUrK+4j1X4Zf2jL8O/D8mpLMbprGPeZAd5H8Jb327a6Ly3/uN+VeIf8Kd8cYwPijfADoB5n/xVH/CnfHP/RUr7/yJ/wDFUnGPcdz2/wAt/wC435V49oit/wANY64u05/sVOMf7MVUf+FO+Of+ipX3/kT/AOKqqnwL8UrqT6mnxEmW+ddj3IjcSMvHBbdnHA/Kqioq+oj3ny3/ALjflR5b/wBxvyrxD/hTvjn/AKKlff8AkT/4qj/hTvjr/oqV9/5E/wDiqnkXcdz2/wAt/wC435UhVl+8pH1FeI/8Kd8c/wDRUr7/AMif/FV0vw3+H/ibwx4hOpat45vNYtjC0f2V921iehOSelJxXcLnpFFFFQMKKKKAFrlZ/iL4Egnkgm8V6WkkbFHXzhww4IrqhXA3Xwd+HFzcy3Enh0eZK5dttzKoyTk4AbAqo8vURo/8LK8Af9Dbpf8A39FH/CyvAH/Q26X/AN/RWV/wpf4a/wDQun/wLl/+Ko/4Uv8ADX/oXT/4Fy//ABVV7gamr/wsrwB/0Nul/wDf0Uf8LK8Af9Dbpf8A39FZX/Cl/hr/ANC6f/AuX/4qj/hS/wANf+hdP/gXL/8AFUe4Gpq/8LK8Af8AQ26X/wB/RR/wsrwB/wBDbpf/AH9FZX/Cl/hr/wBC6f8AwLl/+Ko/4Uv8Nf8AoXT/AOBcv/xVHuBqav8AwsrwB/0Nul/9/RR/wsrwB/0Nul/9/RWV/wAKX+Gv/Qun/wAC5f8A4qj/AIUv8Nf+hdP/AIFy/wDxVHuBqav/AAsrwB/0Nul/9/RR/wALK8Af9Dbpf/f0Vlf8KX+Gv/Qun/wLl/8AiqP+FL/DX/oXT/4Fy/8AxVHuBqav/CyvAH/Q26X/AN/RR/wsrwB/0Nul/wDf0Vlf8KX+Gv8A0Lp/8C5f/iqP+FL/AA1/6F0/+Bcv/wAVR7gamr/wsrwB/wBDbpf/AH9FH/CyvAH/AENul/8Af0Vlf8KX+Gv/AELp/wDAuX/4qj/hS/w1/wChdP8A4Fy//FUe4Gpq/wDCyvAH/Q26X/39FH/CyvAH/Q26X/39FZY+C3w1J48Osf8At7l/+Ko/4Ur8N/8AoW3/APAqb/4qj3A1NT/hZXgD/obdL/7+ij/hZXgD/obdL/7+isz/AIUp8N/+hbf/AMCpv/iqP+FKfDf/AKFt/wDwKm/+Ko9wNTT/AOFleAP+ht0v/v6KP+FleAP+ht0v/v6KzP8AhSnw3/6Ft/8AwKm/+Ko/4Up8N/8AoW3/APAqb/4qj3A1NP8A4WV4A/6G3S/+/wAKP+FleAP+ht0v/v6KzP8AhSnw3/6Ft/8AwKm/+Ko/4Up8N/8AoW3/APAqb/4qj3A1NP8A4WV4A/6G3S/+/oo/4WV4A/6G3S/+/orM/wCFKfDf/oW3/wDAqb/4qj/hSnw3/wChbf8A8Cpv/iqPcDU0/wDhZXgD/obdL/7+ij/hZXgD/obdL/7+isz/AIUp8N/+hbf/AMCpv/iqP+FKfDf/AKFt/wDwKm/+Ko9wNTT/AOFleAP+ht0v/v6KP+FleAP+ht0v/v6KzP8AhSnw3/6Ft/8AwKm/+Ko/4Up8N/8AoW3/APAqb/4qj3A1NP8A4WV4A/6G3S/+/oo/4WV4A/6G3S/+/orM/wCFKfDf/oW3/wDAqb/4qj/hSnw3/wChbf8A8Cpv/iqPcDU0/wDhZXgD/obdL/7+ij/hZXgD/obdL/7+isz/AIUp8N/+hbf/AMCpv/iqP+FKfDf/AKFt/wDwKm/+Ko9wNTT/AOFleAP+ht0v/v6KP+FlfD//AKG7Sv8Av8KzP+FKfDf/AKFt/wDwKm/+KpD8E/hsevhpj7G6l5/8eo9wNTvoZI5oUmhdZI3UMjqchgehFOptrbR2ttFa28PlQxIEjRRwqjgAVJtb+6fyrMBtFO2t/dP5UbW/un8qBjaKdtb+6fyo2t/dP5UANop21v7p/Kja390/lQA2inbW/un8qNrf3T+VADaKdtb+6fyo2t/dP5UANop21v7p/Kja390/lQA2inbW/un8qQgjqCKAEooooAKKKKACiiigAooooAKKKKACiiigAooooAKKKKACiiigAooooAKKKpa9qUWj6JfatPFNNFZwNM8cK7nYDsB3NAF2ivFP+GitB/6FnWfzT/Gj/horQP8AoWdZ/NP8av2UuwrntdFeKf8ADRWgf9CzrP5p/jR/w0VoH/Qs6z+af40ezl2A9rorxT/horQP+hZ1n80/xo/4aK0D/oWdZ/NP8aPZy7Aei/ErRPEGv+HBY+GtfbRLwTB2mGRvQdVyORXmf/CsPi1/0Ux/+/0n+NT/APDRWgf9CzrP/jn+NH/DRWgf9CzrP/jn+NWlNdAIP+FYfFr/AKKY/wD3+k/xo/4Vh8Wv+imP/wB/pP8AGp/+GitA/wChZ1n/AMc/xo/4aK0D/oWdZ/8AHP8AGq/edg0IP+FYfFr/AKKY/wD3+k/xo/4Vh8Wv+imP/wB/pP8AGp/+GitA/wChZ1n/AMc/xo/4aK0D/oWdZ/NP8aP3nYNCD/hWHxa/6KY//f6T/Gj/AIVh8Wv+imP/AN/pP8a9Z8EeIrfxX4YtNetbW5tYrkHEVwuHXBx+XvWzUe0kgseG/wDCsPi1/wBFMf8A7/Sf40f8Kw+LX/RTH/7/AEn+Ne5UUvasLHhv/CsPi1/0Ux/+/wBJ/jR/wrD4tf8ARTH/AO/0n+Ne5UUe1YWPDf8AhWHxa/6KY/8A3+k/xo/4Vh8Wv+imP/3+k/xr3KuX+JXjSy8C6JDql7YXl6ks4hVLZQSDgnJJ4A4pqpJhY81/4Vh8Wv8Aopj/APf6T/Gj/hWHxa/6KY//AH+k/wAan/4aK0D/AKFnWf8Axz/Gj/horQP+hZ1n/wAc/wAav952FoQf8Kw+LX/RTH/7/Sf40f8ACsPi1/0Ux/8Av9J/jU//AA0VoH/Qs6z/AOOf40f8NFaB/wBCzrP/AI5/jR+87D0IP+FYfFr/AKKY/wD3+k/xo/4Vh8Wv+imP/wB/pP8AGp/+GitA/wChZ1n/AMc/xo/4aK0D/oWdZ/8AHP8AGj952DQg/wCFYfFr/opj/wDf6T/Gj/hWHxa/6KY//f6T/Gp/+GitA/6FnWf/ABz/ABo/4aK0D/oWdZ/8c/xo/edg0IP+FYfFr/opj/8Af6T/ABo/4Vh8Wv8Aopj/APf6T/Gp/wDhorQP+hZ1n/xz/Gj/AIaK0D/oWdZ/8c/xo/edg0IP+FYfFr/opj/9/pP8aP8AhWHxa/6KY/8A3+k/xqf/AIaK0D/oWdZ/8c/xo/4aK0D/AKFnWf8Axz/Gj952DQg/4Vh8Wv8Aopj/APf6T/Gj/hWHxa/6KY//AH+k/wAan/4aK0D/AKFnWf8Axz/Gj/horQP+hZ1n/wAc/wAaP3nYNCD/AIVh8Wv+imP/AN/pP8aP+FYfFr/opj/9/pP8an/4aK0D/oWdZ/8AHP8AGj/horQP+hZ1n/xz/Gj952DQg/4Vh8Wv+imP/wB/pP8AGj/hWHxa/wCimP8A9/pP8an/AOGitA/6FnWf/HP8aP8AhorQP+hZ1n/xz/Gj952DQg/4Vh8Wv+imP/3+k/xo/wCFYfFr/opj/wDf6T/Gp/8AhorQP+hZ1n/xz/Gj/horQP8AoWdZ/wDHP8aP3nYNCD/hWHxa/wCimP8A9/pP8a6n4ZeDPHnh/wAQvfeJPGravYmFk+ylmYMx6NyeMVzv/DRWgf8AQs6z/wCOf40f8NFaB/0LOs/+Of40mpvoGh7XRXin/DRWgf8AQs6z+af40f8ADRWgf9CzrP5p/jWfs5dgPa6K8U/4aK0D/oWdZ/NP8aP+GitA/wChZ1n80/xo9nLsB7XRXin/AA0VoP8A0LOs/wDjn+NOi/aI0F5UT/hGda+ZgONhP5Z5o9nLsFz2mimxOJIkkUMA6hgGGCARnketOqBhRRRQAUUUUAFFFFABRRRQAUUUUAFFFFABS0lFAEX2W0/587b/AL8r/hR9ltP+fO2/78r/AIVLRRdgRfZbT/nztv8Avyv+FH2W0/587b/vyv8AhUtFO7Ai+y2n/Pnbf9+V/wAKPstp/wA+dt/35X/CpaKV2BF9ktP+fO2/78r/AIUfZLX/AJ87b/vyv+Fcn8UdI8catZ2SeCdfh0iWNybnzOPMXtg+3pXB/wDCGfHj/ofrT/v8a0SutxHtH2S1/wCfO2/78r/hR9ktf+fO2/78r/hXi/8Awhvx5/6H60/7/Gj/AIQ348/9D9af9/jT5f7wrntH2S1/587b/vyv+FH2S0/587b/AL8r/hXi/wDwhvx5/wCh+tP+/wAaP+EN+PP/AEP1p/3+NHIv5gue2hcABVwB0AGAKXB9K8Q/4Q349f8AQ/Wn/f40v/CG/Hr/AKH60/7/ABpezXcdz27Bowa8R/4Q349f9D9af9/jR/whvx6/6H60/wC/xo9mu4XPbsGjBrxH/hDfj1/0P1p/3+NH/CG/Hr/ofrT/AL/Gj2a7hc9uwaR0V1Kuiup6qy5B/A14l/whvx6/6H60/wC/xpP+EN+PX/Q/Wn/f40ci7hc9p+yWn/Plbf8Aflf8KPslp/z523/flf8ACvFv+EM+PP8A0P1p/wB/jS/8Ib8ef+h+tP8Av8afJ5hc9o+yWv8Az523/flf8KPslr/z523/AH5X/CvF/wDhDfjz/wBD9af9/jR/whvx5/6H60/7/Gjl/vCue0fZLX/nztv+/K/4UfZLX/nztv8Avyv+FeL/APCG/Hn/AKH60/7/ABo/4Q348/8AQ/Wn/f40cv8AeC57R9ktf+fO2/78r/hR9ltP+fO2/wC/K/4V4wng348eYpbx/Zgbhn96Txn0r2m2WVLWFLiQSTLGokcDAZgOTj3NTJW6jG/ZbT/nztv+/K/4UfZbT/nztv8Avyv+FS0VN2Mi+y2n/Pnbf9+V/wAKPstp/wA+dt/35X/CpaKLsCL7Laf8+dt/35X/AAo+y2n/AD523/flf8KloouwIvstp/z523/flf8ACj7Laf8APnbf9+V/wqWii7Ai+y2n/Pnbf9+V/wAKPstp/wA+dt/35X/CpaKLsCL7Laf8+dt/35X/AAo+y2n/AD523/flf8KloouwIvstp/z523/flf8ACj7Laf8APnbf9+V/wqWii7Ai+y2n/Pnbf9+V/wAKPstp/wA+dt/35X/CpaKLsCL7Laf8+dt/35X/AAo+y2n/AD523/flf8KlopXYEX2W0/587b/vyv8AhQttaqwZbW3Vh0IiUEfpUtFFwFp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Q=="/>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850" y="3986955"/>
            <a:ext cx="2381050" cy="23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Image result for amsterdam parking app"/>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23721" y="3986955"/>
            <a:ext cx="5259886" cy="233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1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i-FI" dirty="1"/>
              <a:t>Tukitoimenpiteiden ymmärtäminen</a:t>
            </a:r>
            <a:r>
              <a:rPr lang="fi-FI" dirty="1"/>
              <a:t> </a:t>
            </a:r>
          </a:p>
        </p:txBody>
      </p:sp>
      <p:sp>
        <p:nvSpPr>
          <p:cNvPr id="3" name="Tijdelijke aanduiding voor inhoud 2"/>
          <p:cNvSpPr>
            <a:spLocks noGrp="1"/>
          </p:cNvSpPr>
          <p:nvPr>
            <p:ph idx="1"/>
          </p:nvPr>
        </p:nvSpPr>
        <p:spPr>
          <a:xfrm>
            <a:off x="389626" y="1475926"/>
            <a:ext cx="8654810" cy="4945656"/>
          </a:xfrm>
        </p:spPr>
        <p:txBody>
          <a:bodyPr/>
          <a:lstStyle/>
          <a:p>
            <a:pPr marL="0" indent="0" eaLnBrk="1" hangingPunct="1">
              <a:buNone/>
            </a:pPr>
            <a:r>
              <a:rPr lang="fi-FI" dirty="1" sz="1800">
                <a:ea typeface="MS PGothic"/>
              </a:rPr>
              <a:t>PUSH&amp;PULL-projektista:</a:t>
            </a:r>
            <a:r>
              <a:rPr lang="fi-FI" dirty="1" sz="1800">
                <a:ea typeface="MS PGothic"/>
              </a:rPr>
              <a:t>  </a:t>
            </a:r>
          </a:p>
          <a:p>
            <a:pPr marL="857250" lvl="1" eaLnBrk="1" hangingPunct="1"/>
            <a:r>
              <a:rPr lang="fi-FI" dirty="1" b="1">
                <a:ea typeface="MS PGothic"/>
              </a:rPr>
              <a:t>Pysäköinninhallinnan</a:t>
            </a:r>
            <a:r>
              <a:rPr lang="fi-FI" dirty="1"/>
              <a:t> tulisi pyrkiä pakottamaan (</a:t>
            </a:r>
            <a:r>
              <a:rPr lang="fi-FI" dirty="1" b="1">
                <a:ea typeface="MS PGothic"/>
              </a:rPr>
              <a:t>PUSH</a:t>
            </a:r>
            <a:r>
              <a:rPr lang="fi-FI" dirty="1"/>
              <a:t>) autoilijoita käyttämään kestävimpiä liikkumismuotoja.</a:t>
            </a:r>
            <a:r>
              <a:rPr lang="fi-FI" dirty="1"/>
              <a:t> </a:t>
            </a:r>
            <a:r>
              <a:rPr lang="fi-FI" dirty="1"/>
              <a:t>”Hinnoittelumekanismit” ja ”säätely” ovat yleisiä keppitoimenpiteitä, joilla hallitaan autoille varattujen pysäköintipaikkojen saatavuutta</a:t>
            </a:r>
            <a:r>
              <a:rPr lang="fi-FI" dirty="1"/>
              <a:t>  </a:t>
            </a:r>
          </a:p>
          <a:p>
            <a:pPr marL="857250" lvl="1" eaLnBrk="1" hangingPunct="1"/>
            <a:r>
              <a:rPr lang="fi-FI" dirty="1"/>
              <a:t>Nämä voidaan tehokkaasti yhdistää kannustaviin toimenpiteisiiin (</a:t>
            </a:r>
            <a:r>
              <a:rPr lang="fi-FI" dirty="1" b="1">
                <a:ea typeface="MS PGothic"/>
              </a:rPr>
              <a:t>PULL</a:t>
            </a:r>
            <a:r>
              <a:rPr lang="fi-FI" dirty="1"/>
              <a:t>). Ne ovat toimenpiteitä, jotka houkuttavat käyttäjiä vaihtoehtoisten tapojen äärelle. Liityntäpysäköinnin tai muiden palveluiden käytön edistäminen.</a:t>
            </a:r>
            <a:r>
              <a:rPr lang="fi-FI" dirty="1"/>
              <a:t>  </a:t>
            </a:r>
            <a:r>
              <a:rPr lang="fi-FI" dirty="1" b="1">
                <a:ea typeface="MS PGothic"/>
              </a:rPr>
              <a:t>Liikkuvuuden hallinnan</a:t>
            </a:r>
            <a:r>
              <a:rPr lang="fi-FI" dirty="1"/>
              <a:t> toimenpiteet ovat avainasemassa</a:t>
            </a:r>
          </a:p>
          <a:p>
            <a:pPr marL="857250" lvl="1" eaLnBrk="1" hangingPunct="1"/>
            <a:r>
              <a:rPr lang="fi-FI" dirty="1"/>
              <a:t>Push and pull =  </a:t>
            </a:r>
            <a:r>
              <a:rPr lang="fi-FI" dirty="1" b="1">
                <a:ea typeface="MS PGothic"/>
              </a:rPr>
              <a:t>etikka ja sokeri</a:t>
            </a:r>
            <a:r>
              <a:rPr lang="fi-FI" dirty="1"/>
              <a:t> / keppi ja porkkana</a:t>
            </a:r>
          </a:p>
          <a:p>
            <a:pPr marL="857250" lvl="1" eaLnBrk="1" hangingPunct="1"/>
            <a:r>
              <a:rPr lang="fi-FI" dirty="1"/>
              <a:t>Tavoite =</a:t>
            </a:r>
            <a:r>
              <a:rPr lang="fi-FI" dirty="1" u="sng">
                <a:ea typeface="MS PGothic"/>
              </a:rPr>
              <a:t> käyttäytymisen muutos</a:t>
            </a:r>
            <a:r>
              <a:rPr lang="fi-FI" dirty="1"/>
              <a:t> (</a:t>
            </a:r>
            <a:r>
              <a:rPr lang="fi-FI" dirty="1" b="1">
                <a:ea typeface="MS PGothic"/>
              </a:rPr>
              <a:t>vähemmän automatkoja</a:t>
            </a:r>
            <a:r>
              <a:rPr lang="fi-FI" dirty="1"/>
              <a:t>)</a:t>
            </a:r>
            <a:r>
              <a:rPr lang="fi-FI" dirty="1"/>
              <a:t> </a:t>
            </a:r>
          </a:p>
          <a:p>
            <a:pPr marL="479425" lvl="1" indent="0">
              <a:buNone/>
            </a:pPr>
            <a:r>
              <a:rPr lang="fi-FI" dirty="1"/>
              <a:t>  </a:t>
            </a:r>
          </a:p>
          <a:p>
            <a:pPr marL="0" indent="0">
              <a:buNone/>
            </a:pPr>
            <a:r>
              <a:rPr lang="fi-FI" dirty="1" sz="1800">
                <a:ea typeface="MS PGothic"/>
              </a:rPr>
              <a:t>Keppi ja porkkana sopivat täydellisesti SUMP-prosessiin</a:t>
            </a:r>
            <a:r>
              <a:rPr lang="fi-FI" dirty="1" sz="1800">
                <a:ea typeface="MS PGothic"/>
              </a:rPr>
              <a:t> </a:t>
            </a:r>
          </a:p>
          <a:p>
            <a:pPr lvl="2">
              <a:buFont typeface="Arial" panose="020B0604020202020204" pitchFamily="34" charset="0"/>
              <a:buChar char="•"/>
            </a:pPr>
            <a:r>
              <a:rPr lang="fi-FI" dirty="1"/>
              <a:t>Usein täydentää tai tukee (uutta) infrastruktuuria ja fyysistä suunnittelua</a:t>
            </a:r>
          </a:p>
          <a:p>
            <a:pPr lvl="2">
              <a:buFont typeface="Arial" panose="020B0604020202020204" pitchFamily="34" charset="0"/>
              <a:buChar char="•"/>
            </a:pPr>
            <a:r>
              <a:rPr lang="fi-FI" dirty="1" b="1">
                <a:ea typeface="MS PGothic"/>
              </a:rPr>
              <a:t>Korvamerkintä</a:t>
            </a:r>
            <a:r>
              <a:rPr lang="fi-FI" dirty="1"/>
              <a:t>mekanismiin yhdistettynä se pystyy luomaan pysyvän lähteen SUMP-rahoitukselle</a:t>
            </a:r>
            <a:r>
              <a:rPr lang="fi-FI" dirty="1"/>
              <a:t> </a:t>
            </a:r>
          </a:p>
          <a:p>
            <a:pPr lvl="2">
              <a:buFont typeface="Arial" panose="020B0604020202020204" pitchFamily="34" charset="0"/>
              <a:buChar char="•"/>
            </a:pPr>
            <a:r>
              <a:rPr lang="fi-FI" dirty="1"/>
              <a:t>Palvelee tavoitteita: </a:t>
            </a:r>
            <a:r>
              <a:rPr lang="fi-FI" dirty="1" b="1">
                <a:ea typeface="MS PGothic"/>
              </a:rPr>
              <a:t>asuttava kaupunki</a:t>
            </a:r>
            <a:r>
              <a:rPr lang="fi-FI" dirty="1"/>
              <a:t>, parantunut ilmanlaatu, kasvihuonekaasujen vähentäminen</a:t>
            </a:r>
            <a:r>
              <a:rPr lang="fi-FI" dirty="1"/>
              <a:t> </a:t>
            </a:r>
          </a:p>
          <a:p>
            <a:pPr lvl="1">
              <a:buFont typeface="Arial" panose="020B0604020202020204" pitchFamily="34" charset="0"/>
              <a:buChar char="•"/>
            </a:pPr>
            <a:endParaRPr lang="nl-NL" sz="300" dirty="0"/>
          </a:p>
        </p:txBody>
      </p:sp>
      <p:sp>
        <p:nvSpPr>
          <p:cNvPr id="4" name="Tijdelijke aanduiding voor voettekst 3"/>
          <p:cNvSpPr>
            <a:spLocks noGrp="1"/>
          </p:cNvSpPr>
          <p:nvPr>
            <p:ph type="ftr" sz="quarter" idx="10"/>
          </p:nvPr>
        </p:nvSpPr>
        <p:spPr/>
        <p:txBody>
          <a:bodyPr/>
          <a:lstStyle/>
          <a:p>
            <a:pPr>
              <a:defRPr/>
            </a:pPr>
            <a:r>
              <a:rPr lang="fi-FI" dirty="1"/>
              <a:t>&lt;Tapahtuma&gt; • &lt;Päiväys&gt; • &lt;Paikka&gt; • &lt;Puhuja&gt;</a:t>
            </a:r>
          </a:p>
        </p:txBody>
      </p:sp>
    </p:spTree>
    <p:extLst>
      <p:ext uri="{BB962C8B-B14F-4D97-AF65-F5344CB8AC3E}">
        <p14:creationId xmlns:p14="http://schemas.microsoft.com/office/powerpoint/2010/main" val="819692650"/>
      </p:ext>
    </p:extLst>
  </p:cSld>
  <p:clrMapOvr>
    <a:masterClrMapping/>
  </p:clrMapOvr>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31397-C8F9-4C7A-8D46-B39B2813E95A}"/>
</file>

<file path=customXml/itemProps2.xml><?xml version="1.0" encoding="utf-8"?>
<ds:datastoreItem xmlns:ds="http://schemas.openxmlformats.org/officeDocument/2006/customXml" ds:itemID="{691DF273-5B54-4122-A0E9-10A34460F63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af699c55-7eb9-407d-8a07-e044d670b88b"/>
    <ds:schemaRef ds:uri="http://www.w3.org/XML/1998/namespace"/>
    <ds:schemaRef ds:uri="http://purl.org/dc/elements/1.1/"/>
    <ds:schemaRef ds:uri="http://schemas.openxmlformats.org/package/2006/metadata/core-properties"/>
    <ds:schemaRef ds:uri="f403cace-ffbd-4ac4-a6a3-0ac50031ad43"/>
    <ds:schemaRef ds:uri="http://purl.org/dc/terms/"/>
  </ds:schemaRefs>
</ds:datastoreItem>
</file>

<file path=customXml/itemProps3.xml><?xml version="1.0" encoding="utf-8"?>
<ds:datastoreItem xmlns:ds="http://schemas.openxmlformats.org/officeDocument/2006/customXml" ds:itemID="{5CACC609-0F7B-4C94-8C5C-FA1876795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0</TotalTime>
  <Words>3770</Words>
  <Application>Microsoft Office PowerPoint</Application>
  <PresentationFormat>Diavoorstelling (4:3)</PresentationFormat>
  <Paragraphs>366</Paragraphs>
  <Slides>38</Slides>
  <Notes>26</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38</vt:i4>
      </vt:variant>
    </vt:vector>
  </HeadingPairs>
  <TitlesOfParts>
    <vt:vector size="50" baseType="lpstr">
      <vt:lpstr>Abadi</vt:lpstr>
      <vt:lpstr>Arial</vt:lpstr>
      <vt:lpstr>Arial Nova</vt:lpstr>
      <vt:lpstr>Calibri</vt:lpstr>
      <vt:lpstr>Helvetica</vt:lpstr>
      <vt:lpstr>Speak Pro</vt:lpstr>
      <vt:lpstr>Times New Roman</vt:lpstr>
      <vt:lpstr>Wingdings</vt:lpstr>
      <vt:lpstr>Presentation_new WIKI LOGO</vt:lpstr>
      <vt:lpstr>Presentation_new WIKI LOGO</vt:lpstr>
      <vt:lpstr>Presentation_new WIKI LOGO</vt:lpstr>
      <vt:lpstr>1_Presentation_new WIKI LOGO</vt:lpstr>
      <vt:lpstr>PowerPoint-presentatie</vt:lpstr>
      <vt:lpstr>Cities for people or cars? </vt:lpstr>
      <vt:lpstr>Introduction Park4SUMP</vt:lpstr>
      <vt:lpstr>From reactive &amp; operational to strategic parking policy </vt:lpstr>
      <vt:lpstr>Typical measures that cities can implement</vt:lpstr>
      <vt:lpstr>CROW’s mapping of parking measures   </vt:lpstr>
      <vt:lpstr>PowerPoint-presentatie</vt:lpstr>
      <vt:lpstr>Wide area of 'other’ category parking measures </vt:lpstr>
      <vt:lpstr>Understanding accompanying measures </vt:lpstr>
      <vt:lpstr>Objectives of this module</vt:lpstr>
      <vt:lpstr>Which type of measures are accompanying?</vt:lpstr>
      <vt:lpstr>Integrate in your SUMP proces </vt:lpstr>
      <vt:lpstr>The sustainability ladder of C. Verdaes </vt:lpstr>
      <vt:lpstr>Mobility Management </vt:lpstr>
      <vt:lpstr>The boundaries of Mobility Management</vt:lpstr>
      <vt:lpstr>Good practice MM – company travel planning</vt:lpstr>
      <vt:lpstr>Bicycle parking </vt:lpstr>
      <vt:lpstr>Bicycle parking policy</vt:lpstr>
      <vt:lpstr>5. Bicycle parking instruments</vt:lpstr>
      <vt:lpstr>Future-proofing bike parking capacity</vt:lpstr>
      <vt:lpstr>Bicycle parking  </vt:lpstr>
      <vt:lpstr>Good practice : incentives (for an ambitious modal shift) </vt:lpstr>
      <vt:lpstr>Good practice: sharing, safety, redesign…</vt:lpstr>
      <vt:lpstr>MaaS, Nodes, Mobility hubs </vt:lpstr>
      <vt:lpstr>Digitalisation in relation to MM and Parking </vt:lpstr>
      <vt:lpstr>How interoperability of data should work</vt:lpstr>
      <vt:lpstr>The parking data landscape </vt:lpstr>
      <vt:lpstr>Who will benefit from the standardisation </vt:lpstr>
      <vt:lpstr>Good practice: partnerships with real estate, buy-off</vt:lpstr>
      <vt:lpstr>Good practice: Tradable parking rights </vt:lpstr>
      <vt:lpstr>Good practice: reducing parking search traffic  </vt:lpstr>
      <vt:lpstr>Good practice: city innovation lab</vt:lpstr>
      <vt:lpstr>Good practice: campaigns &amp; information giving  </vt:lpstr>
      <vt:lpstr>Good practise:  using the power of story telling and service design </vt:lpstr>
      <vt:lpstr>The results :  - 36 % short-term parking </vt:lpstr>
      <vt:lpstr>Results:  the popularity of parking</vt:lpstr>
      <vt:lpstr>More background information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Katleen Stroombergen</cp:lastModifiedBy>
  <cp:revision>700</cp:revision>
  <dcterms:created xsi:type="dcterms:W3CDTF">2014-04-09T13:24:47Z</dcterms:created>
  <dcterms:modified xsi:type="dcterms:W3CDTF">2020-08-10T06:40:09Z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