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38" r:id="rId5"/>
    <p:sldMasterId id="2147484148" r:id="rId6"/>
    <p:sldMasterId id="2147484137" r:id="rId7"/>
  </p:sldMasterIdLst>
  <p:notesMasterIdLst>
    <p:notesMasterId r:id="rId46"/>
  </p:notesMasterIdLst>
  <p:handoutMasterIdLst>
    <p:handoutMasterId r:id="rId47"/>
  </p:handoutMasterIdLst>
  <p:sldIdLst>
    <p:sldId id="265" r:id="rId8"/>
    <p:sldId id="274" r:id="rId9"/>
    <p:sldId id="281" r:id="rId10"/>
    <p:sldId id="285" r:id="rId11"/>
    <p:sldId id="286" r:id="rId12"/>
    <p:sldId id="306" r:id="rId13"/>
    <p:sldId id="297" r:id="rId14"/>
    <p:sldId id="268" r:id="rId15"/>
    <p:sldId id="266" r:id="rId16"/>
    <p:sldId id="288" r:id="rId17"/>
    <p:sldId id="267" r:id="rId18"/>
    <p:sldId id="299" r:id="rId19"/>
    <p:sldId id="307" r:id="rId20"/>
    <p:sldId id="289" r:id="rId21"/>
    <p:sldId id="290" r:id="rId22"/>
    <p:sldId id="296" r:id="rId23"/>
    <p:sldId id="278" r:id="rId24"/>
    <p:sldId id="294" r:id="rId25"/>
    <p:sldId id="293" r:id="rId26"/>
    <p:sldId id="295" r:id="rId27"/>
    <p:sldId id="276" r:id="rId28"/>
    <p:sldId id="277" r:id="rId29"/>
    <p:sldId id="271" r:id="rId30"/>
    <p:sldId id="279" r:id="rId31"/>
    <p:sldId id="302" r:id="rId32"/>
    <p:sldId id="303" r:id="rId33"/>
    <p:sldId id="305" r:id="rId34"/>
    <p:sldId id="304" r:id="rId35"/>
    <p:sldId id="275" r:id="rId36"/>
    <p:sldId id="280" r:id="rId37"/>
    <p:sldId id="272" r:id="rId38"/>
    <p:sldId id="298" r:id="rId39"/>
    <p:sldId id="273" r:id="rId40"/>
    <p:sldId id="308" r:id="rId41"/>
    <p:sldId id="309" r:id="rId42"/>
    <p:sldId id="310" r:id="rId43"/>
    <p:sldId id="269" r:id="rId44"/>
    <p:sldId id="258" r:id="rId45"/>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9A1"/>
    <a:srgbClr val="102C83"/>
    <a:srgbClr val="034EA2"/>
    <a:srgbClr val="EBEEF0"/>
    <a:srgbClr val="134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0F862-99D7-4B63-A493-298F2AA1A6AB}" v="5" dt="2020-06-25T21:32:2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3" autoAdjust="0"/>
  </p:normalViewPr>
  <p:slideViewPr>
    <p:cSldViewPr snapToGrid="0">
      <p:cViewPr varScale="1">
        <p:scale>
          <a:sx n="89" d="100"/>
          <a:sy n="89" d="100"/>
        </p:scale>
        <p:origin x="22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B8C-2513-41FA-9A95-C12D4A12A1E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BE"/>
        </a:p>
      </dgm:t>
    </dgm:pt>
    <dgm:pt modelId="{BFA39D73-105E-4EC1-A02C-879583A4C6A4}">
      <dgm:prSet phldrT="[Tekst]" custT="1"/>
      <dgm:spPr/>
      <dgm:t>
        <a:bodyPr/>
        <a:lstStyle/>
        <a:p>
          <a:r>
            <a:rPr lang="ro-RO" dirty="1" sz="1600"/>
            <a:t>Infrastructură și întreținere</a:t>
          </a:r>
        </a:p>
      </dgm:t>
    </dgm:pt>
    <dgm:pt modelId="{5A30D7F8-7E69-4B8D-B7E5-F120E153F8A6}" type="parTrans" cxnId="{41BFC2A3-974A-427A-B287-D139AD81481F}">
      <dgm:prSet/>
      <dgm:spPr/>
      <dgm:t>
        <a:bodyPr/>
        <a:lstStyle/>
        <a:p>
          <a:endParaRPr lang="nl-BE"/>
        </a:p>
      </dgm:t>
    </dgm:pt>
    <dgm:pt modelId="{1C7A8730-57F5-4F9B-B93F-5F3A4FDA6318}" type="sibTrans" cxnId="{41BFC2A3-974A-427A-B287-D139AD81481F}">
      <dgm:prSet/>
      <dgm:spPr/>
      <dgm:t>
        <a:bodyPr/>
        <a:lstStyle/>
        <a:p>
          <a:endParaRPr lang="nl-BE"/>
        </a:p>
      </dgm:t>
    </dgm:pt>
    <dgm:pt modelId="{42ED4C98-FBC8-4791-9289-1F410BD11C23}">
      <dgm:prSet phldrT="[Tekst]" custT="1"/>
      <dgm:spPr/>
      <dgm:t>
        <a:bodyPr/>
        <a:lstStyle/>
        <a:p>
          <a:r>
            <a:rPr lang="ro-RO" dirty="1" sz="1600"/>
            <a:t>Reguli privind parcarea pentru biciclete</a:t>
          </a:r>
        </a:p>
      </dgm:t>
    </dgm:pt>
    <dgm:pt modelId="{C6C6F42C-C6BE-48A1-948E-E3F69FDA5542}" type="parTrans" cxnId="{0CD492FF-4000-4149-9839-718833ED9BA3}">
      <dgm:prSet/>
      <dgm:spPr/>
      <dgm:t>
        <a:bodyPr/>
        <a:lstStyle/>
        <a:p>
          <a:endParaRPr lang="nl-BE"/>
        </a:p>
      </dgm:t>
    </dgm:pt>
    <dgm:pt modelId="{F2CA4CF6-03ED-47F8-B739-8B80C77CB64B}" type="sibTrans" cxnId="{0CD492FF-4000-4149-9839-718833ED9BA3}">
      <dgm:prSet/>
      <dgm:spPr/>
      <dgm:t>
        <a:bodyPr/>
        <a:lstStyle/>
        <a:p>
          <a:endParaRPr lang="nl-BE"/>
        </a:p>
      </dgm:t>
    </dgm:pt>
    <dgm:pt modelId="{F7D6C4DA-FA24-4359-A011-1AFCE4A6B105}">
      <dgm:prSet phldrT="[Tekst]" custT="1"/>
      <dgm:spPr/>
      <dgm:t>
        <a:bodyPr/>
        <a:lstStyle/>
        <a:p>
          <a:r>
            <a:rPr lang="ro-RO" dirty="1" sz="1600"/>
            <a:t>Implementare</a:t>
          </a:r>
        </a:p>
      </dgm:t>
    </dgm:pt>
    <dgm:pt modelId="{517C7B46-262B-401B-AD40-F8F730310D0F}" type="parTrans" cxnId="{4BBF29DA-54E7-4073-B2E4-C7040DBD1F47}">
      <dgm:prSet/>
      <dgm:spPr/>
      <dgm:t>
        <a:bodyPr/>
        <a:lstStyle/>
        <a:p>
          <a:endParaRPr lang="nl-BE"/>
        </a:p>
      </dgm:t>
    </dgm:pt>
    <dgm:pt modelId="{9BBAD060-6A93-430D-BDED-CB6BF9101927}" type="sibTrans" cxnId="{4BBF29DA-54E7-4073-B2E4-C7040DBD1F47}">
      <dgm:prSet/>
      <dgm:spPr/>
      <dgm:t>
        <a:bodyPr/>
        <a:lstStyle/>
        <a:p>
          <a:endParaRPr lang="nl-BE"/>
        </a:p>
      </dgm:t>
    </dgm:pt>
    <dgm:pt modelId="{C758B44A-67C0-42D8-928E-B25375224477}">
      <dgm:prSet phldrT="[Tekst]" custT="1"/>
      <dgm:spPr/>
      <dgm:t>
        <a:bodyPr/>
        <a:lstStyle/>
        <a:p>
          <a:r>
            <a:rPr lang="ro-RO" dirty="1" sz="1600"/>
            <a:t>Comunicare</a:t>
          </a:r>
        </a:p>
      </dgm:t>
    </dgm:pt>
    <dgm:pt modelId="{2CE87D60-0599-400F-B984-D8D4CFDA0F72}" type="parTrans" cxnId="{E3C991B2-4044-49AF-9688-96A132171320}">
      <dgm:prSet/>
      <dgm:spPr/>
      <dgm:t>
        <a:bodyPr/>
        <a:lstStyle/>
        <a:p>
          <a:endParaRPr lang="nl-BE"/>
        </a:p>
      </dgm:t>
    </dgm:pt>
    <dgm:pt modelId="{5D85219D-DD66-4F65-A6CE-9FC1848C9282}" type="sibTrans" cxnId="{E3C991B2-4044-49AF-9688-96A132171320}">
      <dgm:prSet/>
      <dgm:spPr/>
      <dgm:t>
        <a:bodyPr/>
        <a:lstStyle/>
        <a:p>
          <a:endParaRPr lang="nl-BE"/>
        </a:p>
      </dgm:t>
    </dgm:pt>
    <dgm:pt modelId="{0B4C21E0-D715-4E3B-A359-E1C2F66C68AD}" type="pres">
      <dgm:prSet presAssocID="{97438B8C-2513-41FA-9A95-C12D4A12A1E4}" presName="matrix" presStyleCnt="0">
        <dgm:presLayoutVars>
          <dgm:chMax val="1"/>
          <dgm:dir/>
          <dgm:resizeHandles val="exact"/>
        </dgm:presLayoutVars>
      </dgm:prSet>
      <dgm:spPr/>
    </dgm:pt>
    <dgm:pt modelId="{97D6FB9F-34DD-4220-ADD7-5397030DF488}" type="pres">
      <dgm:prSet presAssocID="{97438B8C-2513-41FA-9A95-C12D4A12A1E4}" presName="diamond" presStyleLbl="bgShp" presStyleIdx="0" presStyleCnt="1"/>
      <dgm:spPr/>
    </dgm:pt>
    <dgm:pt modelId="{9024F0D4-4B5C-4228-8212-B6766F67E1E6}" type="pres">
      <dgm:prSet presAssocID="{97438B8C-2513-41FA-9A95-C12D4A12A1E4}" presName="quad1" presStyleLbl="node1" presStyleIdx="0" presStyleCnt="4">
        <dgm:presLayoutVars>
          <dgm:chMax val="0"/>
          <dgm:chPref val="0"/>
          <dgm:bulletEnabled val="1"/>
        </dgm:presLayoutVars>
      </dgm:prSet>
      <dgm:spPr/>
    </dgm:pt>
    <dgm:pt modelId="{49076880-3722-4C77-B57E-5F5FFE32D1F1}" type="pres">
      <dgm:prSet presAssocID="{97438B8C-2513-41FA-9A95-C12D4A12A1E4}" presName="quad2" presStyleLbl="node1" presStyleIdx="1" presStyleCnt="4">
        <dgm:presLayoutVars>
          <dgm:chMax val="0"/>
          <dgm:chPref val="0"/>
          <dgm:bulletEnabled val="1"/>
        </dgm:presLayoutVars>
      </dgm:prSet>
      <dgm:spPr/>
    </dgm:pt>
    <dgm:pt modelId="{30948321-4258-4CFB-833E-E45069D545AD}" type="pres">
      <dgm:prSet presAssocID="{97438B8C-2513-41FA-9A95-C12D4A12A1E4}" presName="quad3" presStyleLbl="node1" presStyleIdx="2" presStyleCnt="4" custLinFactNeighborX="1468" custLinFactNeighborY="-734">
        <dgm:presLayoutVars>
          <dgm:chMax val="0"/>
          <dgm:chPref val="0"/>
          <dgm:bulletEnabled val="1"/>
        </dgm:presLayoutVars>
      </dgm:prSet>
      <dgm:spPr/>
    </dgm:pt>
    <dgm:pt modelId="{77DA2E47-0D3D-49EA-AAB1-E34C8E7A9387}" type="pres">
      <dgm:prSet presAssocID="{97438B8C-2513-41FA-9A95-C12D4A12A1E4}" presName="quad4" presStyleLbl="node1" presStyleIdx="3" presStyleCnt="4">
        <dgm:presLayoutVars>
          <dgm:chMax val="0"/>
          <dgm:chPref val="0"/>
          <dgm:bulletEnabled val="1"/>
        </dgm:presLayoutVars>
      </dgm:prSet>
      <dgm:spPr/>
    </dgm:pt>
  </dgm:ptLst>
  <dgm:cxnLst>
    <dgm:cxn modelId="{8BC61B47-FDAE-456C-B7F0-C8CE4FD63F10}" type="presOf" srcId="{42ED4C98-FBC8-4791-9289-1F410BD11C23}" destId="{49076880-3722-4C77-B57E-5F5FFE32D1F1}" srcOrd="0" destOrd="0" presId="urn:microsoft.com/office/officeart/2005/8/layout/matrix3"/>
    <dgm:cxn modelId="{41BFC2A3-974A-427A-B287-D139AD81481F}" srcId="{97438B8C-2513-41FA-9A95-C12D4A12A1E4}" destId="{BFA39D73-105E-4EC1-A02C-879583A4C6A4}" srcOrd="0" destOrd="0" parTransId="{5A30D7F8-7E69-4B8D-B7E5-F120E153F8A6}" sibTransId="{1C7A8730-57F5-4F9B-B93F-5F3A4FDA6318}"/>
    <dgm:cxn modelId="{E3C991B2-4044-49AF-9688-96A132171320}" srcId="{97438B8C-2513-41FA-9A95-C12D4A12A1E4}" destId="{C758B44A-67C0-42D8-928E-B25375224477}" srcOrd="3" destOrd="0" parTransId="{2CE87D60-0599-400F-B984-D8D4CFDA0F72}" sibTransId="{5D85219D-DD66-4F65-A6CE-9FC1848C9282}"/>
    <dgm:cxn modelId="{583EE1BF-37CE-4340-A26C-E2365311F82C}" type="presOf" srcId="{97438B8C-2513-41FA-9A95-C12D4A12A1E4}" destId="{0B4C21E0-D715-4E3B-A359-E1C2F66C68AD}" srcOrd="0" destOrd="0" presId="urn:microsoft.com/office/officeart/2005/8/layout/matrix3"/>
    <dgm:cxn modelId="{4BBF29DA-54E7-4073-B2E4-C7040DBD1F47}" srcId="{97438B8C-2513-41FA-9A95-C12D4A12A1E4}" destId="{F7D6C4DA-FA24-4359-A011-1AFCE4A6B105}" srcOrd="2" destOrd="0" parTransId="{517C7B46-262B-401B-AD40-F8F730310D0F}" sibTransId="{9BBAD060-6A93-430D-BDED-CB6BF9101927}"/>
    <dgm:cxn modelId="{ADE7A8E4-09EE-443A-BF62-39A198A1D974}" type="presOf" srcId="{F7D6C4DA-FA24-4359-A011-1AFCE4A6B105}" destId="{30948321-4258-4CFB-833E-E45069D545AD}" srcOrd="0" destOrd="0" presId="urn:microsoft.com/office/officeart/2005/8/layout/matrix3"/>
    <dgm:cxn modelId="{3B385BF8-34C1-4982-9AD6-F2431368DDF7}" type="presOf" srcId="{BFA39D73-105E-4EC1-A02C-879583A4C6A4}" destId="{9024F0D4-4B5C-4228-8212-B6766F67E1E6}" srcOrd="0" destOrd="0" presId="urn:microsoft.com/office/officeart/2005/8/layout/matrix3"/>
    <dgm:cxn modelId="{5F74F0FC-1591-402A-AA31-C5934553D249}" type="presOf" srcId="{C758B44A-67C0-42D8-928E-B25375224477}" destId="{77DA2E47-0D3D-49EA-AAB1-E34C8E7A9387}" srcOrd="0" destOrd="0" presId="urn:microsoft.com/office/officeart/2005/8/layout/matrix3"/>
    <dgm:cxn modelId="{0CD492FF-4000-4149-9839-718833ED9BA3}" srcId="{97438B8C-2513-41FA-9A95-C12D4A12A1E4}" destId="{42ED4C98-FBC8-4791-9289-1F410BD11C23}" srcOrd="1" destOrd="0" parTransId="{C6C6F42C-C6BE-48A1-948E-E3F69FDA5542}" sibTransId="{F2CA4CF6-03ED-47F8-B739-8B80C77CB64B}"/>
    <dgm:cxn modelId="{2FB3F45B-AF7E-469B-9121-BA176CDA715B}" type="presParOf" srcId="{0B4C21E0-D715-4E3B-A359-E1C2F66C68AD}" destId="{97D6FB9F-34DD-4220-ADD7-5397030DF488}" srcOrd="0" destOrd="0" presId="urn:microsoft.com/office/officeart/2005/8/layout/matrix3"/>
    <dgm:cxn modelId="{D6A860AB-C9AD-4EFB-BDE5-0582E4F4940B}" type="presParOf" srcId="{0B4C21E0-D715-4E3B-A359-E1C2F66C68AD}" destId="{9024F0D4-4B5C-4228-8212-B6766F67E1E6}" srcOrd="1" destOrd="0" presId="urn:microsoft.com/office/officeart/2005/8/layout/matrix3"/>
    <dgm:cxn modelId="{B217A309-575B-43E2-BDB9-E0AD3511CF22}" type="presParOf" srcId="{0B4C21E0-D715-4E3B-A359-E1C2F66C68AD}" destId="{49076880-3722-4C77-B57E-5F5FFE32D1F1}" srcOrd="2" destOrd="0" presId="urn:microsoft.com/office/officeart/2005/8/layout/matrix3"/>
    <dgm:cxn modelId="{D181C744-20A2-481D-936F-6BC225E86883}" type="presParOf" srcId="{0B4C21E0-D715-4E3B-A359-E1C2F66C68AD}" destId="{30948321-4258-4CFB-833E-E45069D545AD}" srcOrd="3" destOrd="0" presId="urn:microsoft.com/office/officeart/2005/8/layout/matrix3"/>
    <dgm:cxn modelId="{FBDF905D-952A-48B4-A79B-EE00660390DB}" type="presParOf" srcId="{0B4C21E0-D715-4E3B-A359-E1C2F66C68AD}" destId="{77DA2E47-0D3D-49EA-AAB1-E34C8E7A938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FB9F-34DD-4220-ADD7-5397030DF488}">
      <dsp:nvSpPr>
        <dsp:cNvPr id="0" name=""/>
        <dsp:cNvSpPr/>
      </dsp:nvSpPr>
      <dsp:spPr>
        <a:xfrm>
          <a:off x="1929997" y="0"/>
          <a:ext cx="4766528" cy="47665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4F0D4-4B5C-4228-8212-B6766F67E1E6}">
      <dsp:nvSpPr>
        <dsp:cNvPr id="0" name=""/>
        <dsp:cNvSpPr/>
      </dsp:nvSpPr>
      <dsp:spPr>
        <a:xfrm>
          <a:off x="2382817"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Infrastructure</a:t>
          </a:r>
          <a:r>
            <a:rPr lang="nl-BE" sz="1600" kern="1200"/>
            <a:t> &amp; maintenance</a:t>
          </a:r>
        </a:p>
      </dsp:txBody>
      <dsp:txXfrm>
        <a:off x="2473563" y="543566"/>
        <a:ext cx="1677453" cy="1677453"/>
      </dsp:txXfrm>
    </dsp:sp>
    <dsp:sp modelId="{49076880-3722-4C77-B57E-5F5FFE32D1F1}">
      <dsp:nvSpPr>
        <dsp:cNvPr id="0" name=""/>
        <dsp:cNvSpPr/>
      </dsp:nvSpPr>
      <dsp:spPr>
        <a:xfrm>
          <a:off x="4384758"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Bicycle parking </a:t>
          </a:r>
          <a:r>
            <a:rPr lang="nl-BE" sz="1600" kern="1200" err="1"/>
            <a:t>regulations</a:t>
          </a:r>
          <a:endParaRPr lang="nl-BE" sz="1600" kern="1200"/>
        </a:p>
      </dsp:txBody>
      <dsp:txXfrm>
        <a:off x="4475504" y="543566"/>
        <a:ext cx="1677453" cy="1677453"/>
      </dsp:txXfrm>
    </dsp:sp>
    <dsp:sp modelId="{30948321-4258-4CFB-833E-E45069D545AD}">
      <dsp:nvSpPr>
        <dsp:cNvPr id="0" name=""/>
        <dsp:cNvSpPr/>
      </dsp:nvSpPr>
      <dsp:spPr>
        <a:xfrm>
          <a:off x="2410106" y="2441117"/>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Enforcement</a:t>
          </a:r>
          <a:endParaRPr lang="nl-BE" sz="1600" kern="1200"/>
        </a:p>
      </dsp:txBody>
      <dsp:txXfrm>
        <a:off x="2500852" y="2531863"/>
        <a:ext cx="1677453" cy="1677453"/>
      </dsp:txXfrm>
    </dsp:sp>
    <dsp:sp modelId="{77DA2E47-0D3D-49EA-AAB1-E34C8E7A9387}">
      <dsp:nvSpPr>
        <dsp:cNvPr id="0" name=""/>
        <dsp:cNvSpPr/>
      </dsp:nvSpPr>
      <dsp:spPr>
        <a:xfrm>
          <a:off x="4384758" y="2454761"/>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Communication</a:t>
          </a:r>
        </a:p>
      </dsp:txBody>
      <dsp:txXfrm>
        <a:off x="4475504" y="2545507"/>
        <a:ext cx="1677453" cy="167745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 </a:t>
            </a:r>
            <a:r>
              <a:rPr lang="nl-NL" dirty="0" err="1"/>
              <a:t>Verdaes</a:t>
            </a:r>
            <a:r>
              <a:rPr lang="nl-NL" dirty="0"/>
              <a:t> was a Dutch </a:t>
            </a:r>
            <a:r>
              <a:rPr lang="nl-NL" dirty="0" err="1"/>
              <a:t>mobility</a:t>
            </a:r>
            <a:r>
              <a:rPr lang="nl-NL" dirty="0"/>
              <a:t> </a:t>
            </a:r>
            <a:r>
              <a:rPr lang="nl-NL" dirty="0" err="1"/>
              <a:t>and</a:t>
            </a:r>
            <a:r>
              <a:rPr lang="nl-NL" dirty="0"/>
              <a:t> </a:t>
            </a:r>
            <a:r>
              <a:rPr lang="nl-NL" dirty="0" err="1"/>
              <a:t>spatial</a:t>
            </a:r>
            <a:r>
              <a:rPr lang="nl-NL" dirty="0"/>
              <a:t> planning expert,  later full time professor in </a:t>
            </a:r>
            <a:r>
              <a:rPr lang="nl-NL" dirty="0" err="1"/>
              <a:t>Spatial</a:t>
            </a:r>
            <a:r>
              <a:rPr lang="nl-NL" dirty="0"/>
              <a:t> Planning. </a:t>
            </a:r>
          </a:p>
          <a:p>
            <a:r>
              <a:rPr lang="nl-NL" dirty="0" err="1"/>
              <a:t>Instead</a:t>
            </a:r>
            <a:r>
              <a:rPr lang="nl-NL" dirty="0"/>
              <a:t> of </a:t>
            </a:r>
            <a:r>
              <a:rPr lang="nl-NL" dirty="0" err="1"/>
              <a:t>emphasising</a:t>
            </a:r>
            <a:r>
              <a:rPr lang="nl-NL" dirty="0"/>
              <a:t> new </a:t>
            </a:r>
            <a:r>
              <a:rPr lang="nl-NL" dirty="0" err="1"/>
              <a:t>infrastructure</a:t>
            </a:r>
            <a:r>
              <a:rPr lang="nl-NL" dirty="0"/>
              <a:t> he </a:t>
            </a:r>
            <a:r>
              <a:rPr lang="nl-NL" dirty="0" err="1"/>
              <a:t>pointed</a:t>
            </a:r>
            <a:r>
              <a:rPr lang="nl-NL" dirty="0"/>
              <a:t> out </a:t>
            </a:r>
            <a:r>
              <a:rPr lang="nl-NL" dirty="0" err="1"/>
              <a:t>to</a:t>
            </a:r>
            <a:r>
              <a:rPr lang="nl-NL" dirty="0"/>
              <a:t> </a:t>
            </a:r>
            <a:r>
              <a:rPr lang="nl-NL" dirty="0" err="1"/>
              <a:t>spatial</a:t>
            </a:r>
            <a:r>
              <a:rPr lang="nl-NL" dirty="0"/>
              <a:t> planning </a:t>
            </a:r>
            <a:r>
              <a:rPr lang="nl-NL" dirty="0" err="1"/>
              <a:t>and</a:t>
            </a:r>
            <a:r>
              <a:rPr lang="nl-NL" dirty="0"/>
              <a:t> </a:t>
            </a:r>
            <a:r>
              <a:rPr lang="nl-NL" dirty="0" err="1"/>
              <a:t>behaviour</a:t>
            </a:r>
            <a:r>
              <a:rPr lang="nl-NL" dirty="0"/>
              <a:t> change.   Parking is </a:t>
            </a:r>
            <a:r>
              <a:rPr lang="nl-NL" dirty="0" err="1"/>
              <a:t>where</a:t>
            </a:r>
            <a:r>
              <a:rPr lang="nl-NL" dirty="0"/>
              <a:t> </a:t>
            </a:r>
            <a:r>
              <a:rPr lang="nl-NL" dirty="0" err="1"/>
              <a:t>both</a:t>
            </a:r>
            <a:r>
              <a:rPr lang="nl-NL" dirty="0"/>
              <a:t> </a:t>
            </a:r>
            <a:r>
              <a:rPr lang="nl-NL" dirty="0" err="1"/>
              <a:t>spatial</a:t>
            </a:r>
            <a:r>
              <a:rPr lang="nl-NL" dirty="0"/>
              <a:t> planning </a:t>
            </a:r>
            <a:r>
              <a:rPr lang="nl-NL" dirty="0" err="1"/>
              <a:t>and</a:t>
            </a:r>
            <a:r>
              <a:rPr lang="nl-NL" dirty="0"/>
              <a:t> </a:t>
            </a:r>
            <a:r>
              <a:rPr lang="nl-NL" dirty="0" err="1"/>
              <a:t>behaviour</a:t>
            </a:r>
            <a:r>
              <a:rPr lang="nl-NL" dirty="0"/>
              <a:t> change meet, </a:t>
            </a:r>
            <a:r>
              <a:rPr lang="nl-NL" dirty="0" err="1"/>
              <a:t>thus</a:t>
            </a:r>
            <a:r>
              <a:rPr lang="nl-NL" dirty="0"/>
              <a:t> </a:t>
            </a:r>
            <a:r>
              <a:rPr lang="nl-NL" dirty="0" err="1"/>
              <a:t>integration</a:t>
            </a:r>
            <a:r>
              <a:rPr lang="nl-NL" dirty="0"/>
              <a:t> </a:t>
            </a:r>
            <a:r>
              <a:rPr lang="nl-NL" dirty="0" err="1"/>
              <a:t>into</a:t>
            </a:r>
            <a:r>
              <a:rPr lang="nl-NL" dirty="0"/>
              <a:t> SUMP is </a:t>
            </a:r>
            <a:r>
              <a:rPr lang="nl-NL" dirty="0" err="1"/>
              <a:t>very</a:t>
            </a:r>
            <a:r>
              <a:rPr lang="nl-NL" dirty="0"/>
              <a:t> important!  </a:t>
            </a:r>
            <a:r>
              <a:rPr lang="nl-NL" dirty="0" err="1"/>
              <a:t>This</a:t>
            </a:r>
            <a:r>
              <a:rPr lang="nl-NL" dirty="0"/>
              <a:t> is </a:t>
            </a:r>
            <a:r>
              <a:rPr lang="nl-NL" dirty="0" err="1"/>
              <a:t>also</a:t>
            </a:r>
            <a:r>
              <a:rPr lang="nl-NL" dirty="0"/>
              <a:t> </a:t>
            </a:r>
            <a:r>
              <a:rPr lang="nl-NL" dirty="0" err="1"/>
              <a:t>the</a:t>
            </a:r>
            <a:r>
              <a:rPr lang="nl-NL" dirty="0"/>
              <a:t> most </a:t>
            </a:r>
            <a:r>
              <a:rPr lang="nl-NL" dirty="0" err="1"/>
              <a:t>cost-beneficial</a:t>
            </a:r>
            <a:r>
              <a:rPr lang="nl-NL" dirty="0"/>
              <a:t> approach  ( </a:t>
            </a:r>
            <a:r>
              <a:rPr lang="nl-NL" dirty="0" err="1"/>
              <a:t>see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13</a:t>
            </a:fld>
            <a:endParaRPr lang="de-DE"/>
          </a:p>
        </p:txBody>
      </p:sp>
    </p:spTree>
    <p:extLst>
      <p:ext uri="{BB962C8B-B14F-4D97-AF65-F5344CB8AC3E}">
        <p14:creationId xmlns:p14="http://schemas.microsoft.com/office/powerpoint/2010/main" val="284307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a:t>
            </a:r>
            <a:r>
              <a:rPr lang="nl-NL" dirty="0"/>
              <a:t> are </a:t>
            </a:r>
            <a:r>
              <a:rPr lang="nl-NL" dirty="0" err="1"/>
              <a:t>the</a:t>
            </a:r>
            <a:r>
              <a:rPr lang="nl-NL" dirty="0"/>
              <a:t> basic </a:t>
            </a:r>
            <a:r>
              <a:rPr lang="nl-NL" dirty="0" err="1"/>
              <a:t>principles</a:t>
            </a:r>
            <a:r>
              <a:rPr lang="nl-NL" dirty="0"/>
              <a:t> </a:t>
            </a:r>
            <a:r>
              <a:rPr lang="nl-NL" dirty="0" err="1"/>
              <a:t>for</a:t>
            </a:r>
            <a:r>
              <a:rPr lang="nl-NL" dirty="0"/>
              <a:t> </a:t>
            </a:r>
            <a:r>
              <a:rPr lang="nl-NL" dirty="0" err="1"/>
              <a:t>good</a:t>
            </a:r>
            <a:r>
              <a:rPr lang="nl-NL" dirty="0"/>
              <a:t> </a:t>
            </a:r>
            <a:r>
              <a:rPr lang="nl-NL" dirty="0" err="1"/>
              <a:t>bicycle</a:t>
            </a:r>
            <a:r>
              <a:rPr lang="nl-NL" dirty="0"/>
              <a:t> parking? </a:t>
            </a:r>
          </a:p>
          <a:p>
            <a:pPr marL="171450" indent="-171450">
              <a:buFontTx/>
              <a:buChar char="-"/>
            </a:pPr>
            <a:r>
              <a:rPr lang="nl-NL" dirty="0"/>
              <a:t>Short term </a:t>
            </a:r>
            <a:r>
              <a:rPr lang="nl-NL" dirty="0" err="1"/>
              <a:t>bicycle</a:t>
            </a:r>
            <a:r>
              <a:rPr lang="nl-NL" dirty="0"/>
              <a:t> parking </a:t>
            </a:r>
            <a:r>
              <a:rPr lang="nl-NL" dirty="0" err="1"/>
              <a:t>should</a:t>
            </a:r>
            <a:r>
              <a:rPr lang="nl-NL" dirty="0"/>
              <a:t> </a:t>
            </a:r>
            <a:r>
              <a:rPr lang="nl-NL" dirty="0" err="1"/>
              <a:t>be</a:t>
            </a:r>
            <a:r>
              <a:rPr lang="nl-NL" dirty="0"/>
              <a:t> close </a:t>
            </a:r>
            <a:r>
              <a:rPr lang="nl-NL" dirty="0" err="1"/>
              <a:t>by</a:t>
            </a:r>
            <a:r>
              <a:rPr lang="nl-NL" dirty="0"/>
              <a:t> (e.g. </a:t>
            </a:r>
            <a:r>
              <a:rPr lang="nl-NL" dirty="0" err="1"/>
              <a:t>your</a:t>
            </a:r>
            <a:r>
              <a:rPr lang="nl-NL" dirty="0"/>
              <a:t> shop),  </a:t>
            </a:r>
            <a:r>
              <a:rPr lang="nl-NL" dirty="0" err="1"/>
              <a:t>flexible</a:t>
            </a:r>
            <a:r>
              <a:rPr lang="nl-NL" dirty="0"/>
              <a:t> (easy </a:t>
            </a:r>
            <a:r>
              <a:rPr lang="nl-NL" dirty="0" err="1"/>
              <a:t>to</a:t>
            </a:r>
            <a:r>
              <a:rPr lang="nl-NL" dirty="0"/>
              <a:t> </a:t>
            </a:r>
            <a:r>
              <a:rPr lang="nl-NL" dirty="0" err="1"/>
              <a:t>expand</a:t>
            </a:r>
            <a:r>
              <a:rPr lang="nl-NL" dirty="0"/>
              <a:t> </a:t>
            </a:r>
            <a:r>
              <a:rPr lang="nl-NL" dirty="0" err="1"/>
              <a:t>capacity</a:t>
            </a:r>
            <a:r>
              <a:rPr lang="nl-NL" dirty="0"/>
              <a:t>, change </a:t>
            </a:r>
            <a:r>
              <a:rPr lang="nl-NL" dirty="0" err="1"/>
              <a:t>place</a:t>
            </a:r>
            <a:r>
              <a:rPr lang="nl-NL" dirty="0"/>
              <a:t>) but </a:t>
            </a:r>
            <a:r>
              <a:rPr lang="nl-NL" dirty="0" err="1"/>
              <a:t>it</a:t>
            </a:r>
            <a:r>
              <a:rPr lang="nl-NL" dirty="0"/>
              <a:t> is </a:t>
            </a:r>
            <a:r>
              <a:rPr lang="nl-NL" dirty="0" err="1"/>
              <a:t>difficult</a:t>
            </a:r>
            <a:r>
              <a:rPr lang="nl-NL" dirty="0"/>
              <a:t> </a:t>
            </a:r>
            <a:r>
              <a:rPr lang="nl-NL" dirty="0" err="1"/>
              <a:t>to</a:t>
            </a:r>
            <a:r>
              <a:rPr lang="nl-NL" dirty="0"/>
              <a:t> </a:t>
            </a:r>
            <a:r>
              <a:rPr lang="nl-NL" dirty="0" err="1"/>
              <a:t>enforce</a:t>
            </a:r>
            <a:r>
              <a:rPr lang="nl-NL" dirty="0"/>
              <a:t> (</a:t>
            </a:r>
            <a:r>
              <a:rPr lang="nl-NL" dirty="0" err="1"/>
              <a:t>how</a:t>
            </a:r>
            <a:r>
              <a:rPr lang="nl-NL" dirty="0"/>
              <a:t> long is </a:t>
            </a:r>
            <a:r>
              <a:rPr lang="nl-NL" dirty="0" err="1"/>
              <a:t>your</a:t>
            </a:r>
            <a:r>
              <a:rPr lang="nl-NL" dirty="0"/>
              <a:t> bike </a:t>
            </a:r>
            <a:r>
              <a:rPr lang="nl-NL" dirty="0" err="1"/>
              <a:t>there</a:t>
            </a:r>
            <a:r>
              <a:rPr lang="nl-NL" dirty="0"/>
              <a:t>,  </a:t>
            </a:r>
            <a:r>
              <a:rPr lang="nl-NL" dirty="0" err="1"/>
              <a:t>how</a:t>
            </a:r>
            <a:r>
              <a:rPr lang="nl-NL" dirty="0"/>
              <a:t> stringent </a:t>
            </a:r>
            <a:r>
              <a:rPr lang="nl-NL" dirty="0" err="1"/>
              <a:t>should</a:t>
            </a:r>
            <a:r>
              <a:rPr lang="nl-NL" dirty="0"/>
              <a:t> we </a:t>
            </a:r>
            <a:r>
              <a:rPr lang="nl-NL" dirty="0" err="1"/>
              <a:t>be</a:t>
            </a:r>
            <a:r>
              <a:rPr lang="nl-NL" dirty="0"/>
              <a:t>? …) </a:t>
            </a:r>
          </a:p>
          <a:p>
            <a:pPr marL="171450" indent="-171450">
              <a:buFontTx/>
              <a:buChar char="-"/>
            </a:pPr>
            <a:r>
              <a:rPr lang="nl-NL" dirty="0"/>
              <a:t>Long term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comfortable</a:t>
            </a:r>
            <a:r>
              <a:rPr lang="nl-NL" dirty="0"/>
              <a:t> </a:t>
            </a:r>
            <a:r>
              <a:rPr lang="nl-NL" dirty="0" err="1"/>
              <a:t>and</a:t>
            </a:r>
            <a:r>
              <a:rPr lang="nl-NL" dirty="0"/>
              <a:t> offer </a:t>
            </a:r>
            <a:r>
              <a:rPr lang="nl-NL" dirty="0" err="1"/>
              <a:t>aditional</a:t>
            </a:r>
            <a:r>
              <a:rPr lang="nl-NL" dirty="0"/>
              <a:t> services (</a:t>
            </a:r>
            <a:r>
              <a:rPr lang="nl-NL" dirty="0" err="1"/>
              <a:t>child</a:t>
            </a:r>
            <a:r>
              <a:rPr lang="nl-NL" dirty="0"/>
              <a:t> trolley, e-bike </a:t>
            </a:r>
            <a:r>
              <a:rPr lang="nl-NL" dirty="0" err="1"/>
              <a:t>loading</a:t>
            </a:r>
            <a:r>
              <a:rPr lang="nl-NL" dirty="0"/>
              <a:t> equipment, pumps, </a:t>
            </a:r>
            <a:r>
              <a:rPr lang="nl-NL" dirty="0" err="1"/>
              <a:t>repair</a:t>
            </a:r>
            <a:r>
              <a:rPr lang="nl-NL" dirty="0"/>
              <a:t>, …) Under </a:t>
            </a:r>
            <a:r>
              <a:rPr lang="nl-NL" dirty="0" err="1"/>
              <a:t>some</a:t>
            </a:r>
            <a:r>
              <a:rPr lang="nl-NL" dirty="0"/>
              <a:t> </a:t>
            </a:r>
            <a:r>
              <a:rPr lang="nl-NL" dirty="0" err="1"/>
              <a:t>conditions</a:t>
            </a:r>
            <a:r>
              <a:rPr lang="nl-NL" dirty="0"/>
              <a:t> </a:t>
            </a:r>
            <a:r>
              <a:rPr lang="nl-NL" dirty="0" err="1"/>
              <a:t>cyclists</a:t>
            </a:r>
            <a:r>
              <a:rPr lang="nl-NL" dirty="0"/>
              <a:t> are </a:t>
            </a:r>
            <a:r>
              <a:rPr lang="nl-NL" dirty="0" err="1"/>
              <a:t>willing</a:t>
            </a:r>
            <a:r>
              <a:rPr lang="nl-NL" dirty="0"/>
              <a:t> </a:t>
            </a:r>
            <a:r>
              <a:rPr lang="nl-NL" dirty="0" err="1"/>
              <a:t>to</a:t>
            </a:r>
            <a:r>
              <a:rPr lang="nl-NL" dirty="0"/>
              <a:t> </a:t>
            </a:r>
            <a:r>
              <a:rPr lang="nl-NL" dirty="0" err="1"/>
              <a:t>pay</a:t>
            </a:r>
            <a:r>
              <a:rPr lang="nl-NL" dirty="0"/>
              <a:t>.  </a:t>
            </a:r>
            <a:r>
              <a:rPr lang="nl-NL" dirty="0" err="1"/>
              <a:t>Would</a:t>
            </a:r>
            <a:r>
              <a:rPr lang="nl-NL" dirty="0"/>
              <a:t> </a:t>
            </a:r>
            <a:r>
              <a:rPr lang="nl-NL" dirty="0" err="1"/>
              <a:t>you</a:t>
            </a:r>
            <a:r>
              <a:rPr lang="nl-NL" dirty="0"/>
              <a:t>,  is </a:t>
            </a:r>
            <a:r>
              <a:rPr lang="nl-NL" dirty="0" err="1"/>
              <a:t>it</a:t>
            </a:r>
            <a:r>
              <a:rPr lang="nl-NL" dirty="0"/>
              <a:t> </a:t>
            </a:r>
            <a:r>
              <a:rPr lang="nl-NL" dirty="0" err="1"/>
              <a:t>habitual</a:t>
            </a:r>
            <a:r>
              <a:rPr lang="nl-NL" dirty="0"/>
              <a:t> in </a:t>
            </a:r>
            <a:r>
              <a:rPr lang="nl-NL" dirty="0" err="1"/>
              <a:t>your</a:t>
            </a:r>
            <a:r>
              <a:rPr lang="nl-NL" dirty="0"/>
              <a:t> </a:t>
            </a:r>
            <a:r>
              <a:rPr lang="nl-NL" dirty="0" err="1"/>
              <a:t>city</a:t>
            </a:r>
            <a:r>
              <a:rPr lang="nl-NL" dirty="0"/>
              <a:t> or country ?</a:t>
            </a:r>
          </a:p>
          <a:p>
            <a:pPr marL="171450" indent="-171450">
              <a:buFontTx/>
              <a:buChar char="-"/>
            </a:pPr>
            <a:r>
              <a:rPr lang="nl-NL" dirty="0"/>
              <a:t>For </a:t>
            </a:r>
            <a:r>
              <a:rPr lang="nl-NL" dirty="0" err="1"/>
              <a:t>residential</a:t>
            </a:r>
            <a:r>
              <a:rPr lang="nl-NL" dirty="0"/>
              <a:t>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weather-proof</a:t>
            </a:r>
            <a:r>
              <a:rPr lang="nl-NL" dirty="0"/>
              <a:t> </a:t>
            </a:r>
            <a:r>
              <a:rPr lang="nl-NL" dirty="0" err="1"/>
              <a:t>and</a:t>
            </a:r>
            <a:r>
              <a:rPr lang="nl-NL" dirty="0"/>
              <a:t> – </a:t>
            </a:r>
            <a:r>
              <a:rPr lang="nl-NL" dirty="0" err="1"/>
              <a:t>if</a:t>
            </a:r>
            <a:r>
              <a:rPr lang="nl-NL" dirty="0"/>
              <a:t> in </a:t>
            </a:r>
            <a:r>
              <a:rPr lang="nl-NL" dirty="0" err="1"/>
              <a:t>inhouse</a:t>
            </a:r>
            <a:r>
              <a:rPr lang="nl-NL" dirty="0"/>
              <a:t>, maximum 100m </a:t>
            </a:r>
            <a:r>
              <a:rPr lang="nl-NL" dirty="0" err="1"/>
              <a:t>away</a:t>
            </a:r>
            <a:r>
              <a:rPr lang="nl-NL" dirty="0"/>
              <a:t>.   Standards </a:t>
            </a:r>
            <a:r>
              <a:rPr lang="nl-NL" dirty="0" err="1"/>
              <a:t>should</a:t>
            </a:r>
            <a:r>
              <a:rPr lang="nl-NL" dirty="0"/>
              <a:t> </a:t>
            </a:r>
            <a:r>
              <a:rPr lang="nl-NL" dirty="0" err="1"/>
              <a:t>be</a:t>
            </a:r>
            <a:r>
              <a:rPr lang="nl-NL" dirty="0"/>
              <a:t> </a:t>
            </a:r>
            <a:r>
              <a:rPr lang="nl-NL" dirty="0" err="1"/>
              <a:t>considered</a:t>
            </a:r>
            <a:r>
              <a:rPr lang="nl-NL" dirty="0"/>
              <a:t>;  e.g. min. 1 per </a:t>
            </a:r>
            <a:r>
              <a:rPr lang="nl-NL" dirty="0" err="1"/>
              <a:t>pillow</a:t>
            </a:r>
            <a:r>
              <a:rPr lang="nl-NL" dirty="0"/>
              <a:t> is </a:t>
            </a:r>
            <a:r>
              <a:rPr lang="nl-NL" dirty="0" err="1"/>
              <a:t>the</a:t>
            </a:r>
            <a:r>
              <a:rPr lang="nl-NL" dirty="0"/>
              <a:t> Leuven-standard.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17</a:t>
            </a:fld>
            <a:endParaRPr lang="de-DE"/>
          </a:p>
        </p:txBody>
      </p:sp>
    </p:spTree>
    <p:extLst>
      <p:ext uri="{BB962C8B-B14F-4D97-AF65-F5344CB8AC3E}">
        <p14:creationId xmlns:p14="http://schemas.microsoft.com/office/powerpoint/2010/main" val="110318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Bicycle parking </a:t>
            </a:r>
            <a:r>
              <a:rPr lang="nl-BE" dirty="0" err="1"/>
              <a:t>should</a:t>
            </a:r>
            <a:r>
              <a:rPr lang="nl-BE" dirty="0"/>
              <a:t> combine </a:t>
            </a:r>
            <a:r>
              <a:rPr lang="nl-BE" dirty="0" err="1"/>
              <a:t>the</a:t>
            </a:r>
            <a:r>
              <a:rPr lang="nl-BE" dirty="0"/>
              <a:t> best of </a:t>
            </a:r>
            <a:r>
              <a:rPr lang="nl-BE" dirty="0" err="1"/>
              <a:t>integral</a:t>
            </a:r>
            <a:r>
              <a:rPr lang="nl-BE" dirty="0"/>
              <a:t> </a:t>
            </a:r>
            <a:r>
              <a:rPr lang="nl-BE" dirty="0" err="1"/>
              <a:t>bicycle</a:t>
            </a:r>
            <a:r>
              <a:rPr lang="nl-BE" dirty="0"/>
              <a:t> </a:t>
            </a:r>
            <a:r>
              <a:rPr lang="nl-BE" dirty="0" err="1"/>
              <a:t>and</a:t>
            </a:r>
            <a:r>
              <a:rPr lang="nl-BE" dirty="0"/>
              <a:t> parking policy.  Integration </a:t>
            </a:r>
            <a:r>
              <a:rPr lang="nl-BE" dirty="0" err="1"/>
              <a:t>into</a:t>
            </a:r>
            <a:r>
              <a:rPr lang="nl-BE" dirty="0"/>
              <a:t> SUMP </a:t>
            </a:r>
            <a:r>
              <a:rPr lang="nl-BE" dirty="0" err="1"/>
              <a:t>seems</a:t>
            </a:r>
            <a:r>
              <a:rPr lang="nl-BE" dirty="0"/>
              <a:t> </a:t>
            </a:r>
            <a:r>
              <a:rPr lang="nl-BE" dirty="0" err="1"/>
              <a:t>logical</a:t>
            </a:r>
            <a:r>
              <a:rPr lang="nl-BE" dirty="0"/>
              <a:t>.  </a:t>
            </a:r>
          </a:p>
        </p:txBody>
      </p:sp>
      <p:sp>
        <p:nvSpPr>
          <p:cNvPr id="4" name="Tijdelijke aanduiding voor dianummer 3"/>
          <p:cNvSpPr>
            <a:spLocks noGrp="1"/>
          </p:cNvSpPr>
          <p:nvPr>
            <p:ph type="sldNum" sz="quarter" idx="10"/>
          </p:nvPr>
        </p:nvSpPr>
        <p:spPr/>
        <p:txBody>
          <a:bodyPr/>
          <a:lstStyle/>
          <a:p>
            <a:fld id="{EBFFF44E-D5D1-49B0-9364-741146B8E839}" type="slidenum">
              <a:rPr lang="nl-BE" smtClean="0"/>
              <a:t>18</a:t>
            </a:fld>
            <a:endParaRPr lang="nl-BE"/>
          </a:p>
        </p:txBody>
      </p:sp>
    </p:spTree>
    <p:extLst>
      <p:ext uri="{BB962C8B-B14F-4D97-AF65-F5344CB8AC3E}">
        <p14:creationId xmlns:p14="http://schemas.microsoft.com/office/powerpoint/2010/main" val="399226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Group </a:t>
            </a:r>
            <a:r>
              <a:rPr lang="nl-BE" dirty="0" err="1">
                <a:latin typeface="Times New Roman"/>
                <a:ea typeface="MS PGothic"/>
                <a:cs typeface="Times New Roman"/>
              </a:rPr>
              <a:t>discussion</a:t>
            </a:r>
            <a:r>
              <a:rPr lang="nl-BE" dirty="0">
                <a:latin typeface="Times New Roman"/>
                <a:ea typeface="MS PGothic"/>
                <a:cs typeface="Times New Roman"/>
              </a:rPr>
              <a:t> :  How </a:t>
            </a:r>
            <a:r>
              <a:rPr lang="nl-BE" dirty="0" err="1">
                <a:latin typeface="Times New Roman"/>
                <a:ea typeface="MS PGothic"/>
                <a:cs typeface="Times New Roman"/>
              </a:rPr>
              <a:t>not</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make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mistakes ?</a:t>
            </a:r>
            <a:endParaRPr lang="nl-BE"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19</a:t>
            </a:fld>
            <a:endParaRPr lang="de-DE"/>
          </a:p>
        </p:txBody>
      </p:sp>
    </p:spTree>
    <p:extLst>
      <p:ext uri="{BB962C8B-B14F-4D97-AF65-F5344CB8AC3E}">
        <p14:creationId xmlns:p14="http://schemas.microsoft.com/office/powerpoint/2010/main" val="116460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When</a:t>
            </a:r>
            <a:r>
              <a:rPr lang="nl-BE" dirty="0"/>
              <a:t> </a:t>
            </a:r>
            <a:r>
              <a:rPr lang="nl-BE" dirty="0" err="1"/>
              <a:t>cycling</a:t>
            </a:r>
            <a:r>
              <a:rPr lang="nl-BE" dirty="0"/>
              <a:t> </a:t>
            </a:r>
            <a:r>
              <a:rPr lang="nl-BE" dirty="0" err="1"/>
              <a:t>becomes</a:t>
            </a:r>
            <a:r>
              <a:rPr lang="nl-BE" dirty="0"/>
              <a:t> important in </a:t>
            </a:r>
            <a:r>
              <a:rPr lang="nl-BE" dirty="0" err="1"/>
              <a:t>daily</a:t>
            </a:r>
            <a:r>
              <a:rPr lang="nl-BE" dirty="0"/>
              <a:t> </a:t>
            </a:r>
            <a:r>
              <a:rPr lang="nl-BE" dirty="0" err="1"/>
              <a:t>city</a:t>
            </a:r>
            <a:r>
              <a:rPr lang="nl-BE" dirty="0"/>
              <a:t> life,  </a:t>
            </a:r>
            <a:r>
              <a:rPr lang="nl-BE" dirty="0" err="1"/>
              <a:t>including</a:t>
            </a:r>
            <a:r>
              <a:rPr lang="nl-BE" dirty="0"/>
              <a:t> </a:t>
            </a:r>
            <a:r>
              <a:rPr lang="nl-BE" dirty="0" err="1"/>
              <a:t>multimodal</a:t>
            </a:r>
            <a:r>
              <a:rPr lang="nl-BE" dirty="0"/>
              <a:t> transport (first </a:t>
            </a:r>
            <a:r>
              <a:rPr lang="nl-BE" dirty="0" err="1"/>
              <a:t>and</a:t>
            </a:r>
            <a:r>
              <a:rPr lang="nl-BE" dirty="0"/>
              <a:t> last </a:t>
            </a:r>
            <a:r>
              <a:rPr lang="nl-BE" dirty="0" err="1"/>
              <a:t>mile</a:t>
            </a:r>
            <a:r>
              <a:rPr lang="nl-BE" dirty="0"/>
              <a:t>),  we </a:t>
            </a:r>
            <a:r>
              <a:rPr lang="nl-BE" dirty="0" err="1"/>
              <a:t>should</a:t>
            </a:r>
            <a:r>
              <a:rPr lang="nl-BE" dirty="0"/>
              <a:t> </a:t>
            </a:r>
            <a:r>
              <a:rPr lang="nl-BE" dirty="0" err="1"/>
              <a:t>think</a:t>
            </a:r>
            <a:r>
              <a:rPr lang="nl-BE" dirty="0"/>
              <a:t> of </a:t>
            </a:r>
            <a:r>
              <a:rPr lang="nl-BE" dirty="0" err="1"/>
              <a:t>strategical</a:t>
            </a:r>
            <a:r>
              <a:rPr lang="nl-BE" dirty="0"/>
              <a:t> </a:t>
            </a:r>
            <a:r>
              <a:rPr lang="nl-BE" dirty="0" err="1"/>
              <a:t>inplantation</a:t>
            </a:r>
            <a:r>
              <a:rPr lang="nl-BE" dirty="0"/>
              <a:t> (e.g. capacity, equipment of mobility hubs, interoperability of services…)  </a:t>
            </a:r>
          </a:p>
          <a:p>
            <a:endParaRPr lang="nl-BE" dirty="0"/>
          </a:p>
          <a:p>
            <a:r>
              <a:rPr lang="nl-BE" dirty="0"/>
              <a:t>Need to future-proof in logical places see slides 29-33 </a:t>
            </a:r>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20</a:t>
            </a:fld>
            <a:endParaRPr lang="de-DE"/>
          </a:p>
        </p:txBody>
      </p:sp>
    </p:spTree>
    <p:extLst>
      <p:ext uri="{BB962C8B-B14F-4D97-AF65-F5344CB8AC3E}">
        <p14:creationId xmlns:p14="http://schemas.microsoft.com/office/powerpoint/2010/main" val="23521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a:t>
            </a:r>
            <a:r>
              <a:rPr lang="nl-NL" dirty="0"/>
              <a:t> </a:t>
            </a:r>
            <a:r>
              <a:rPr lang="nl-NL" dirty="0" err="1"/>
              <a:t>conclude</a:t>
            </a:r>
            <a:r>
              <a:rPr lang="nl-NL" dirty="0"/>
              <a:t>:   </a:t>
            </a:r>
            <a:r>
              <a:rPr lang="nl-NL" dirty="0" err="1"/>
              <a:t>consider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21</a:t>
            </a:fld>
            <a:endParaRPr lang="de-DE"/>
          </a:p>
        </p:txBody>
      </p:sp>
    </p:spTree>
    <p:extLst>
      <p:ext uri="{BB962C8B-B14F-4D97-AF65-F5344CB8AC3E}">
        <p14:creationId xmlns:p14="http://schemas.microsoft.com/office/powerpoint/2010/main" val="3703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Calibri"/>
                <a:ea typeface="MS PGothic"/>
                <a:cs typeface="Calibri"/>
              </a:rPr>
              <a:t>Leuven is a medium size city (100.000 </a:t>
            </a:r>
            <a:r>
              <a:rPr lang="en-US" u="none" dirty="0" err="1">
                <a:latin typeface="Calibri"/>
                <a:ea typeface="MS PGothic"/>
                <a:cs typeface="Calibri"/>
              </a:rPr>
              <a:t>inh</a:t>
            </a:r>
            <a:r>
              <a:rPr lang="en-US" u="none" dirty="0">
                <a:latin typeface="Calibri"/>
                <a:ea typeface="MS PGothic"/>
                <a:cs typeface="Calibri"/>
              </a:rPr>
              <a:t>) but the functional city region is much bigger and attracts lots commuters. The SUMP priorities are traffic circulation (preventing cars to cross the city how they like), parking management, high bicycle </a:t>
            </a:r>
            <a:r>
              <a:rPr lang="en-US" u="none" dirty="0" err="1">
                <a:latin typeface="Calibri"/>
                <a:ea typeface="MS PGothic"/>
                <a:cs typeface="Calibri"/>
              </a:rPr>
              <a:t>amtitions</a:t>
            </a:r>
            <a:r>
              <a:rPr lang="en-US" u="none" dirty="0">
                <a:latin typeface="Calibri"/>
                <a:ea typeface="MS PGothic"/>
                <a:cs typeface="Calibri"/>
              </a:rPr>
              <a:t> (incl. integrated package of measures)   </a:t>
            </a:r>
          </a:p>
          <a:p>
            <a:r>
              <a:rPr lang="en-US" u="sng" dirty="0">
                <a:latin typeface="Calibri"/>
                <a:ea typeface="MS PGothic"/>
                <a:cs typeface="Calibri"/>
              </a:rPr>
              <a:t>Also </a:t>
            </a:r>
            <a:r>
              <a:rPr lang="en-US" dirty="0">
                <a:latin typeface="Calibri"/>
                <a:ea typeface="MS PGothic"/>
                <a:cs typeface="Calibri"/>
              </a:rPr>
              <a:t>from 2020:   30 ANPR cameras take over from Police to enforce 'traffic safety' </a:t>
            </a:r>
            <a:r>
              <a:rPr lang="en-US" dirty="0" err="1">
                <a:latin typeface="Calibri"/>
                <a:ea typeface="MS PGothic"/>
                <a:cs typeface="Calibri"/>
              </a:rPr>
              <a:t>tresspassing</a:t>
            </a:r>
            <a:r>
              <a:rPr lang="en-US" dirty="0">
                <a:latin typeface="Calibri"/>
                <a:ea typeface="MS PGothic"/>
                <a:cs typeface="Calibri"/>
              </a:rPr>
              <a:t> (wrongly parked car, speed limit exceeding...)  in the traffic calmed city center.  The fines go (partly) to the sustainable </a:t>
            </a:r>
            <a:r>
              <a:rPr lang="en-US" dirty="0" err="1">
                <a:latin typeface="Calibri"/>
                <a:ea typeface="MS PGothic"/>
                <a:cs typeface="Calibri"/>
              </a:rPr>
              <a:t>moblity</a:t>
            </a:r>
            <a:r>
              <a:rPr lang="en-US" dirty="0">
                <a:latin typeface="Calibri"/>
                <a:ea typeface="MS PGothic"/>
                <a:cs typeface="Calibri"/>
              </a:rPr>
              <a:t> budget.   A </a:t>
            </a:r>
            <a:r>
              <a:rPr lang="en-US" dirty="0" err="1">
                <a:latin typeface="Calibri"/>
                <a:ea typeface="MS PGothic"/>
                <a:cs typeface="Calibri"/>
              </a:rPr>
              <a:t>canged</a:t>
            </a:r>
            <a:r>
              <a:rPr lang="en-US" dirty="0">
                <a:latin typeface="Calibri"/>
                <a:ea typeface="MS PGothic"/>
                <a:cs typeface="Calibri"/>
              </a:rPr>
              <a:t> law made it possible that municipalities can manage 'municipal administrative </a:t>
            </a:r>
            <a:r>
              <a:rPr lang="en-US" dirty="0" err="1">
                <a:latin typeface="Calibri"/>
                <a:ea typeface="MS PGothic"/>
                <a:cs typeface="Calibri"/>
              </a:rPr>
              <a:t>tresspassing</a:t>
            </a:r>
            <a:r>
              <a:rPr lang="en-US" dirty="0">
                <a:latin typeface="Calibri"/>
                <a:ea typeface="MS PGothic"/>
                <a:cs typeface="Calibri"/>
              </a:rPr>
              <a:t>' on their own.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22</a:t>
            </a:fld>
            <a:endParaRPr lang="de-DE"/>
          </a:p>
        </p:txBody>
      </p:sp>
    </p:spTree>
    <p:extLst>
      <p:ext uri="{BB962C8B-B14F-4D97-AF65-F5344CB8AC3E}">
        <p14:creationId xmlns:p14="http://schemas.microsoft.com/office/powerpoint/2010/main" val="23181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Barcelona’s</a:t>
            </a:r>
            <a:r>
              <a:rPr lang="nl-NL" dirty="0"/>
              <a:t> bike </a:t>
            </a:r>
            <a:r>
              <a:rPr lang="nl-NL" dirty="0" err="1"/>
              <a:t>sharing</a:t>
            </a:r>
            <a:r>
              <a:rPr lang="nl-NL" dirty="0"/>
              <a:t> </a:t>
            </a:r>
            <a:r>
              <a:rPr lang="nl-NL" dirty="0" err="1"/>
              <a:t>systhem</a:t>
            </a:r>
            <a:r>
              <a:rPr lang="nl-NL" dirty="0"/>
              <a:t> has a long </a:t>
            </a:r>
            <a:r>
              <a:rPr lang="nl-NL" dirty="0" err="1"/>
              <a:t>tradition</a:t>
            </a:r>
            <a:r>
              <a:rPr lang="nl-NL" dirty="0"/>
              <a:t> </a:t>
            </a:r>
            <a:r>
              <a:rPr lang="nl-NL" dirty="0" err="1"/>
              <a:t>being</a:t>
            </a:r>
            <a:r>
              <a:rPr lang="nl-NL" dirty="0"/>
              <a:t> </a:t>
            </a:r>
            <a:r>
              <a:rPr lang="nl-NL" dirty="0" err="1"/>
              <a:t>paid</a:t>
            </a:r>
            <a:r>
              <a:rPr lang="nl-NL" dirty="0"/>
              <a:t> </a:t>
            </a:r>
            <a:r>
              <a:rPr lang="nl-NL" dirty="0" err="1"/>
              <a:t>from</a:t>
            </a:r>
            <a:r>
              <a:rPr lang="nl-NL" dirty="0"/>
              <a:t> </a:t>
            </a:r>
            <a:r>
              <a:rPr lang="nl-NL" dirty="0" err="1"/>
              <a:t>earmarked</a:t>
            </a:r>
            <a:r>
              <a:rPr lang="nl-NL" dirty="0"/>
              <a:t> parking </a:t>
            </a:r>
            <a:r>
              <a:rPr lang="nl-NL" dirty="0" err="1"/>
              <a:t>revenues</a:t>
            </a:r>
            <a:r>
              <a:rPr lang="nl-NL" dirty="0"/>
              <a:t>.  </a:t>
            </a:r>
          </a:p>
          <a:p>
            <a:r>
              <a:rPr lang="nl-NL" dirty="0" err="1"/>
              <a:t>Norwegian’s</a:t>
            </a:r>
            <a:r>
              <a:rPr lang="nl-NL" dirty="0"/>
              <a:t> </a:t>
            </a:r>
            <a:r>
              <a:rPr lang="nl-NL" dirty="0" err="1"/>
              <a:t>capital</a:t>
            </a:r>
            <a:r>
              <a:rPr lang="nl-NL" dirty="0"/>
              <a:t> </a:t>
            </a:r>
            <a:r>
              <a:rPr lang="nl-NL" dirty="0" err="1"/>
              <a:t>city</a:t>
            </a:r>
            <a:r>
              <a:rPr lang="nl-NL" dirty="0"/>
              <a:t> Oslo </a:t>
            </a:r>
            <a:r>
              <a:rPr lang="nl-NL" dirty="0" err="1"/>
              <a:t>goes</a:t>
            </a:r>
            <a:r>
              <a:rPr lang="nl-NL" dirty="0"/>
              <a:t> </a:t>
            </a:r>
            <a:r>
              <a:rPr lang="nl-NL" dirty="0" err="1"/>
              <a:t>for</a:t>
            </a:r>
            <a:r>
              <a:rPr lang="nl-NL" dirty="0"/>
              <a:t> a complete make over (2019):  priority is </a:t>
            </a:r>
            <a:r>
              <a:rPr lang="nl-NL" dirty="0" err="1"/>
              <a:t>for</a:t>
            </a:r>
            <a:r>
              <a:rPr lang="nl-NL" dirty="0"/>
              <a:t> </a:t>
            </a:r>
            <a:r>
              <a:rPr lang="nl-NL" dirty="0" err="1"/>
              <a:t>the</a:t>
            </a:r>
            <a:r>
              <a:rPr lang="nl-NL" dirty="0"/>
              <a:t> </a:t>
            </a:r>
            <a:r>
              <a:rPr lang="nl-NL" dirty="0" err="1"/>
              <a:t>active</a:t>
            </a:r>
            <a:r>
              <a:rPr lang="nl-NL" dirty="0"/>
              <a:t> modes,  boulevards are </a:t>
            </a:r>
            <a:r>
              <a:rPr lang="nl-NL" dirty="0" err="1"/>
              <a:t>being</a:t>
            </a:r>
            <a:r>
              <a:rPr lang="nl-NL" dirty="0"/>
              <a:t> </a:t>
            </a:r>
            <a:r>
              <a:rPr lang="nl-NL" dirty="0" err="1"/>
              <a:t>redesigned</a:t>
            </a:r>
            <a:r>
              <a:rPr lang="nl-NL" dirty="0"/>
              <a:t> </a:t>
            </a:r>
            <a:r>
              <a:rPr lang="nl-NL" dirty="0" err="1"/>
              <a:t>into</a:t>
            </a:r>
            <a:r>
              <a:rPr lang="nl-NL" dirty="0"/>
              <a:t> bike </a:t>
            </a:r>
            <a:r>
              <a:rPr lang="nl-NL" dirty="0" err="1"/>
              <a:t>lanes</a:t>
            </a:r>
            <a:r>
              <a:rPr lang="nl-NL" dirty="0"/>
              <a:t>, </a:t>
            </a:r>
            <a:r>
              <a:rPr lang="nl-NL" dirty="0" err="1"/>
              <a:t>cycle</a:t>
            </a:r>
            <a:r>
              <a:rPr lang="nl-NL" dirty="0"/>
              <a:t> </a:t>
            </a:r>
            <a:r>
              <a:rPr lang="nl-NL" dirty="0" err="1"/>
              <a:t>paths</a:t>
            </a:r>
            <a:r>
              <a:rPr lang="nl-NL" dirty="0"/>
              <a:t> are double </a:t>
            </a:r>
            <a:r>
              <a:rPr lang="nl-NL" dirty="0" err="1"/>
              <a:t>used</a:t>
            </a:r>
            <a:r>
              <a:rPr lang="nl-NL" dirty="0"/>
              <a:t> </a:t>
            </a:r>
            <a:r>
              <a:rPr lang="nl-NL" dirty="0" err="1"/>
              <a:t>by</a:t>
            </a:r>
            <a:r>
              <a:rPr lang="nl-NL" dirty="0"/>
              <a:t> </a:t>
            </a:r>
            <a:r>
              <a:rPr lang="nl-NL" dirty="0" err="1"/>
              <a:t>busses</a:t>
            </a:r>
            <a:r>
              <a:rPr lang="nl-NL" dirty="0"/>
              <a:t>,  </a:t>
            </a:r>
            <a:r>
              <a:rPr lang="nl-NL" dirty="0" err="1"/>
              <a:t>pedestrians</a:t>
            </a:r>
            <a:r>
              <a:rPr lang="nl-NL" dirty="0"/>
              <a:t> re-</a:t>
            </a:r>
            <a:r>
              <a:rPr lang="nl-NL" dirty="0" err="1"/>
              <a:t>own</a:t>
            </a:r>
            <a:r>
              <a:rPr lang="nl-NL" dirty="0"/>
              <a:t> </a:t>
            </a:r>
            <a:r>
              <a:rPr lang="nl-NL" dirty="0" err="1"/>
              <a:t>the</a:t>
            </a:r>
            <a:r>
              <a:rPr lang="nl-NL" dirty="0"/>
              <a:t> public </a:t>
            </a:r>
            <a:r>
              <a:rPr lang="nl-NL" dirty="0" err="1"/>
              <a:t>space</a:t>
            </a:r>
            <a:r>
              <a:rPr lang="nl-NL" dirty="0"/>
              <a:t>.   </a:t>
            </a:r>
            <a:r>
              <a:rPr lang="nl-NL" dirty="0" err="1"/>
              <a:t>Combined</a:t>
            </a:r>
            <a:r>
              <a:rPr lang="nl-NL" dirty="0"/>
              <a:t> </a:t>
            </a:r>
            <a:r>
              <a:rPr lang="nl-NL" dirty="0" err="1"/>
              <a:t>with</a:t>
            </a:r>
            <a:r>
              <a:rPr lang="nl-NL" dirty="0"/>
              <a:t> a </a:t>
            </a:r>
            <a:r>
              <a:rPr lang="nl-NL" dirty="0" err="1"/>
              <a:t>clear</a:t>
            </a:r>
            <a:r>
              <a:rPr lang="nl-NL" dirty="0"/>
              <a:t> </a:t>
            </a:r>
            <a:r>
              <a:rPr lang="nl-NL" dirty="0" err="1"/>
              <a:t>vision</a:t>
            </a:r>
            <a:r>
              <a:rPr lang="nl-NL" dirty="0"/>
              <a:t> zero (</a:t>
            </a:r>
            <a:r>
              <a:rPr lang="nl-NL" dirty="0" err="1"/>
              <a:t>fatalities</a:t>
            </a:r>
            <a:r>
              <a:rPr lang="nl-NL" dirty="0"/>
              <a:t>) </a:t>
            </a:r>
            <a:r>
              <a:rPr lang="nl-NL" dirty="0" err="1"/>
              <a:t>it</a:t>
            </a:r>
            <a:r>
              <a:rPr lang="nl-NL" dirty="0"/>
              <a:t> </a:t>
            </a:r>
            <a:r>
              <a:rPr lang="nl-NL" dirty="0" err="1"/>
              <a:t>makes</a:t>
            </a:r>
            <a:r>
              <a:rPr lang="nl-NL" dirty="0"/>
              <a:t> Oslo a new </a:t>
            </a:r>
            <a:r>
              <a:rPr lang="nl-NL" dirty="0" err="1"/>
              <a:t>leading</a:t>
            </a:r>
            <a:r>
              <a:rPr lang="nl-NL" dirty="0"/>
              <a:t> </a:t>
            </a:r>
            <a:r>
              <a:rPr lang="nl-NL" dirty="0" err="1"/>
              <a:t>scandinavian</a:t>
            </a:r>
            <a:r>
              <a:rPr lang="nl-NL" dirty="0"/>
              <a:t> SUMP </a:t>
            </a:r>
            <a:r>
              <a:rPr lang="nl-NL" dirty="0" err="1"/>
              <a:t>example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23</a:t>
            </a:fld>
            <a:endParaRPr lang="de-DE"/>
          </a:p>
        </p:txBody>
      </p:sp>
    </p:spTree>
    <p:extLst>
      <p:ext uri="{BB962C8B-B14F-4D97-AF65-F5344CB8AC3E}">
        <p14:creationId xmlns:p14="http://schemas.microsoft.com/office/powerpoint/2010/main" val="403965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Intermodal</a:t>
            </a:r>
            <a:r>
              <a:rPr lang="nl-NL" dirty="0"/>
              <a:t> services take care of parking </a:t>
            </a:r>
            <a:r>
              <a:rPr lang="nl-NL" dirty="0" err="1"/>
              <a:t>too</a:t>
            </a:r>
            <a:r>
              <a:rPr lang="nl-NL" dirty="0"/>
              <a:t>, </a:t>
            </a:r>
            <a:r>
              <a:rPr lang="nl-NL" dirty="0" err="1"/>
              <a:t>preferable</a:t>
            </a:r>
            <a:r>
              <a:rPr lang="nl-NL" dirty="0"/>
              <a:t> in a </a:t>
            </a:r>
            <a:r>
              <a:rPr lang="nl-NL" dirty="0" err="1"/>
              <a:t>sustainable</a:t>
            </a:r>
            <a:r>
              <a:rPr lang="nl-NL" dirty="0"/>
              <a:t> way ( e.g. </a:t>
            </a:r>
            <a:r>
              <a:rPr lang="nl-NL" dirty="0" err="1"/>
              <a:t>giving</a:t>
            </a:r>
            <a:r>
              <a:rPr lang="nl-NL" dirty="0"/>
              <a:t> priority </a:t>
            </a:r>
            <a:r>
              <a:rPr lang="nl-NL" dirty="0" err="1"/>
              <a:t>to</a:t>
            </a:r>
            <a:r>
              <a:rPr lang="nl-NL" dirty="0"/>
              <a:t> </a:t>
            </a:r>
            <a:r>
              <a:rPr lang="nl-NL" dirty="0" err="1"/>
              <a:t>sharing</a:t>
            </a:r>
            <a:r>
              <a:rPr lang="nl-NL" dirty="0"/>
              <a:t> options, </a:t>
            </a:r>
            <a:r>
              <a:rPr lang="nl-NL" dirty="0" err="1"/>
              <a:t>facilitating</a:t>
            </a:r>
            <a:r>
              <a:rPr lang="nl-NL" dirty="0"/>
              <a:t> smart </a:t>
            </a:r>
            <a:r>
              <a:rPr lang="nl-NL" dirty="0" err="1"/>
              <a:t>use</a:t>
            </a:r>
            <a:r>
              <a:rPr lang="nl-NL" dirty="0"/>
              <a:t> </a:t>
            </a:r>
            <a:r>
              <a:rPr lang="nl-NL" dirty="0" err="1"/>
              <a:t>and</a:t>
            </a:r>
            <a:r>
              <a:rPr lang="nl-NL" dirty="0"/>
              <a:t> managing </a:t>
            </a:r>
            <a:r>
              <a:rPr lang="nl-NL" dirty="0" err="1"/>
              <a:t>scarce</a:t>
            </a:r>
            <a:r>
              <a:rPr lang="nl-NL" dirty="0"/>
              <a:t> public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108344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Digitalising</a:t>
            </a:r>
            <a:r>
              <a:rPr lang="nl-NL" dirty="0"/>
              <a:t> </a:t>
            </a:r>
            <a:r>
              <a:rPr lang="nl-NL" dirty="0" err="1"/>
              <a:t>becomes</a:t>
            </a:r>
            <a:r>
              <a:rPr lang="nl-NL" dirty="0"/>
              <a:t> most important, as </a:t>
            </a:r>
            <a:r>
              <a:rPr lang="nl-NL" dirty="0" err="1"/>
              <a:t>the</a:t>
            </a:r>
            <a:r>
              <a:rPr lang="nl-NL" dirty="0"/>
              <a:t> </a:t>
            </a:r>
            <a:r>
              <a:rPr lang="nl-NL" dirty="0" err="1"/>
              <a:t>glue</a:t>
            </a:r>
            <a:r>
              <a:rPr lang="nl-NL" dirty="0"/>
              <a:t> in take up of new </a:t>
            </a:r>
            <a:r>
              <a:rPr lang="nl-NL" dirty="0" err="1"/>
              <a:t>mobility</a:t>
            </a:r>
            <a:r>
              <a:rPr lang="nl-NL" dirty="0"/>
              <a:t> services </a:t>
            </a:r>
            <a:r>
              <a:rPr lang="nl-NL" dirty="0" err="1"/>
              <a:t>and</a:t>
            </a:r>
            <a:r>
              <a:rPr lang="nl-NL" dirty="0"/>
              <a:t> </a:t>
            </a:r>
            <a:r>
              <a:rPr lang="nl-NL" dirty="0" err="1"/>
              <a:t>multimodal</a:t>
            </a:r>
            <a:r>
              <a:rPr lang="nl-NL" dirty="0"/>
              <a:t> approaches.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25</a:t>
            </a:fld>
            <a:endParaRPr lang="de-DE"/>
          </a:p>
        </p:txBody>
      </p:sp>
    </p:spTree>
    <p:extLst>
      <p:ext uri="{BB962C8B-B14F-4D97-AF65-F5344CB8AC3E}">
        <p14:creationId xmlns:p14="http://schemas.microsoft.com/office/powerpoint/2010/main" val="71700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a:t>
            </a:r>
            <a:r>
              <a:rPr lang="nl-NL" dirty="0" err="1"/>
              <a:t>main</a:t>
            </a:r>
            <a:r>
              <a:rPr lang="nl-NL" dirty="0"/>
              <a:t> question (</a:t>
            </a:r>
            <a:r>
              <a:rPr lang="nl-NL" dirty="0" err="1"/>
              <a:t>and</a:t>
            </a:r>
            <a:r>
              <a:rPr lang="nl-NL" dirty="0"/>
              <a:t> </a:t>
            </a:r>
            <a:r>
              <a:rPr lang="nl-NL" dirty="0" err="1"/>
              <a:t>starting</a:t>
            </a:r>
            <a:r>
              <a:rPr lang="nl-NL" dirty="0"/>
              <a:t> point of </a:t>
            </a:r>
            <a:r>
              <a:rPr lang="nl-NL" dirty="0" err="1"/>
              <a:t>the</a:t>
            </a:r>
            <a:r>
              <a:rPr lang="nl-NL" dirty="0"/>
              <a:t> Park4SUMP project) we must </a:t>
            </a:r>
            <a:r>
              <a:rPr lang="nl-NL" dirty="0" err="1"/>
              <a:t>raise</a:t>
            </a:r>
            <a:r>
              <a:rPr lang="nl-NL" dirty="0"/>
              <a:t> is:  do we want </a:t>
            </a:r>
            <a:r>
              <a:rPr lang="nl-NL" dirty="0" err="1"/>
              <a:t>cities</a:t>
            </a:r>
            <a:r>
              <a:rPr lang="nl-NL" dirty="0"/>
              <a:t> </a:t>
            </a:r>
            <a:r>
              <a:rPr lang="nl-NL" dirty="0" err="1"/>
              <a:t>for</a:t>
            </a:r>
            <a:r>
              <a:rPr lang="nl-NL" dirty="0"/>
              <a:t> </a:t>
            </a:r>
            <a:r>
              <a:rPr lang="nl-NL" dirty="0" err="1"/>
              <a:t>people</a:t>
            </a:r>
            <a:r>
              <a:rPr lang="nl-NL" dirty="0"/>
              <a:t> or </a:t>
            </a:r>
            <a:r>
              <a:rPr lang="nl-NL" dirty="0" err="1"/>
              <a:t>for</a:t>
            </a:r>
            <a:r>
              <a:rPr lang="nl-NL" dirty="0"/>
              <a:t> </a:t>
            </a:r>
            <a:r>
              <a:rPr lang="nl-NL" dirty="0" err="1"/>
              <a:t>cars</a:t>
            </a:r>
            <a:r>
              <a:rPr lang="nl-NL" dirty="0"/>
              <a:t>.   </a:t>
            </a:r>
            <a:r>
              <a:rPr lang="nl-NL" dirty="0" err="1"/>
              <a:t>Inspiration</a:t>
            </a:r>
            <a:r>
              <a:rPr lang="nl-NL" dirty="0"/>
              <a:t> </a:t>
            </a:r>
            <a:r>
              <a:rPr lang="nl-NL" dirty="0" err="1"/>
              <a:t>came</a:t>
            </a:r>
            <a:r>
              <a:rPr lang="nl-NL" dirty="0"/>
              <a:t> </a:t>
            </a:r>
            <a:r>
              <a:rPr lang="nl-NL" dirty="0" err="1"/>
              <a:t>already</a:t>
            </a:r>
            <a:r>
              <a:rPr lang="nl-NL" dirty="0"/>
              <a:t> long time </a:t>
            </a:r>
            <a:r>
              <a:rPr lang="nl-NL" dirty="0" err="1"/>
              <a:t>ago</a:t>
            </a:r>
            <a:r>
              <a:rPr lang="nl-NL" dirty="0"/>
              <a:t>, </a:t>
            </a:r>
            <a:r>
              <a:rPr lang="nl-NL" dirty="0" err="1"/>
              <a:t>when</a:t>
            </a:r>
            <a:r>
              <a:rPr lang="nl-NL" dirty="0"/>
              <a:t> </a:t>
            </a:r>
            <a:r>
              <a:rPr lang="nl-NL" dirty="0" err="1"/>
              <a:t>early</a:t>
            </a:r>
            <a:r>
              <a:rPr lang="nl-NL" dirty="0"/>
              <a:t> 1960 (</a:t>
            </a:r>
            <a:r>
              <a:rPr lang="nl-NL" dirty="0" err="1"/>
              <a:t>when</a:t>
            </a:r>
            <a:r>
              <a:rPr lang="nl-NL" dirty="0"/>
              <a:t> </a:t>
            </a:r>
            <a:r>
              <a:rPr lang="nl-NL" dirty="0" err="1"/>
              <a:t>car</a:t>
            </a:r>
            <a:r>
              <a:rPr lang="nl-NL" dirty="0"/>
              <a:t> </a:t>
            </a:r>
            <a:r>
              <a:rPr lang="nl-NL" dirty="0" err="1"/>
              <a:t>ownership</a:t>
            </a:r>
            <a:r>
              <a:rPr lang="nl-NL" dirty="0"/>
              <a:t> </a:t>
            </a:r>
            <a:r>
              <a:rPr lang="nl-NL" dirty="0" err="1"/>
              <a:t>began</a:t>
            </a:r>
            <a:r>
              <a:rPr lang="nl-NL" dirty="0"/>
              <a:t> </a:t>
            </a:r>
            <a:r>
              <a:rPr lang="nl-NL" dirty="0" err="1"/>
              <a:t>to</a:t>
            </a:r>
            <a:r>
              <a:rPr lang="nl-NL" dirty="0"/>
              <a:t> boom in </a:t>
            </a:r>
            <a:r>
              <a:rPr lang="nl-NL" dirty="0" err="1"/>
              <a:t>the</a:t>
            </a:r>
            <a:r>
              <a:rPr lang="nl-NL" dirty="0"/>
              <a:t> golden </a:t>
            </a:r>
            <a:r>
              <a:rPr lang="nl-NL" dirty="0" err="1"/>
              <a:t>age</a:t>
            </a:r>
            <a:r>
              <a:rPr lang="nl-NL" dirty="0"/>
              <a:t>) Jane Jacobs (</a:t>
            </a:r>
            <a:r>
              <a:rPr lang="nl-NL" dirty="0" err="1"/>
              <a:t>who</a:t>
            </a:r>
            <a:r>
              <a:rPr lang="nl-NL" dirty="0"/>
              <a:t> </a:t>
            </a:r>
            <a:r>
              <a:rPr lang="nl-NL" dirty="0" err="1"/>
              <a:t>knows</a:t>
            </a:r>
            <a:r>
              <a:rPr lang="nl-NL" dirty="0"/>
              <a:t> </a:t>
            </a:r>
            <a:r>
              <a:rPr lang="nl-NL" dirty="0" err="1"/>
              <a:t>who</a:t>
            </a:r>
            <a:r>
              <a:rPr lang="nl-NL" dirty="0"/>
              <a:t> </a:t>
            </a:r>
            <a:r>
              <a:rPr lang="nl-NL" dirty="0" err="1"/>
              <a:t>she</a:t>
            </a:r>
            <a:r>
              <a:rPr lang="nl-NL" dirty="0"/>
              <a:t> was?) </a:t>
            </a:r>
            <a:r>
              <a:rPr lang="nl-NL" dirty="0" err="1"/>
              <a:t>introduced</a:t>
            </a:r>
            <a:r>
              <a:rPr lang="nl-NL" dirty="0"/>
              <a:t> </a:t>
            </a:r>
            <a:r>
              <a:rPr lang="nl-NL" dirty="0" err="1"/>
              <a:t>this</a:t>
            </a:r>
            <a:r>
              <a:rPr lang="nl-NL" dirty="0"/>
              <a:t> thesis. </a:t>
            </a:r>
          </a:p>
          <a:p>
            <a:r>
              <a:rPr lang="nl-NL" dirty="0"/>
              <a:t>Picture:   Vitoria </a:t>
            </a:r>
            <a:r>
              <a:rPr lang="nl-NL" dirty="0" err="1"/>
              <a:t>Gasteiz</a:t>
            </a:r>
            <a:r>
              <a:rPr lang="nl-NL" dirty="0"/>
              <a:t>’ </a:t>
            </a:r>
            <a:r>
              <a:rPr lang="nl-NL" dirty="0" err="1"/>
              <a:t>main</a:t>
            </a:r>
            <a:r>
              <a:rPr lang="nl-NL" dirty="0"/>
              <a:t> </a:t>
            </a:r>
            <a:r>
              <a:rPr lang="nl-NL" dirty="0" err="1"/>
              <a:t>road</a:t>
            </a:r>
            <a:r>
              <a:rPr lang="nl-NL" dirty="0"/>
              <a:t> </a:t>
            </a:r>
            <a:r>
              <a:rPr lang="nl-NL" dirty="0" err="1"/>
              <a:t>before</a:t>
            </a:r>
            <a:r>
              <a:rPr lang="nl-NL" dirty="0"/>
              <a:t> </a:t>
            </a:r>
            <a:r>
              <a:rPr lang="nl-NL" dirty="0" err="1"/>
              <a:t>and</a:t>
            </a:r>
            <a:r>
              <a:rPr lang="nl-NL" dirty="0"/>
              <a:t> </a:t>
            </a:r>
            <a:r>
              <a:rPr lang="nl-NL" dirty="0" err="1"/>
              <a:t>after</a:t>
            </a:r>
            <a:r>
              <a:rPr lang="nl-NL" dirty="0"/>
              <a:t> </a:t>
            </a:r>
            <a:r>
              <a:rPr lang="nl-NL" dirty="0" err="1"/>
              <a:t>the</a:t>
            </a:r>
            <a:r>
              <a:rPr lang="nl-NL" dirty="0"/>
              <a:t> SUMP </a:t>
            </a:r>
            <a:r>
              <a:rPr lang="nl-NL" dirty="0" err="1"/>
              <a:t>implementation</a:t>
            </a:r>
            <a:r>
              <a:rPr lang="nl-NL" dirty="0"/>
              <a:t> :  parking has been </a:t>
            </a:r>
            <a:r>
              <a:rPr lang="nl-NL" dirty="0" err="1"/>
              <a:t>replaced</a:t>
            </a:r>
            <a:r>
              <a:rPr lang="nl-NL" dirty="0"/>
              <a:t> </a:t>
            </a:r>
            <a:r>
              <a:rPr lang="nl-NL" dirty="0" err="1"/>
              <a:t>by</a:t>
            </a:r>
            <a:r>
              <a:rPr lang="nl-NL" dirty="0"/>
              <a:t> PT, green, </a:t>
            </a:r>
            <a:r>
              <a:rPr lang="nl-NL" dirty="0" err="1"/>
              <a:t>broad</a:t>
            </a:r>
            <a:r>
              <a:rPr lang="nl-NL" dirty="0"/>
              <a:t> </a:t>
            </a:r>
            <a:r>
              <a:rPr lang="nl-NL" dirty="0" err="1"/>
              <a:t>pavements</a:t>
            </a:r>
            <a:r>
              <a:rPr lang="nl-NL" dirty="0"/>
              <a:t>, open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a:t>
            </a:fld>
            <a:endParaRPr lang="de-DE"/>
          </a:p>
        </p:txBody>
      </p:sp>
    </p:spTree>
    <p:extLst>
      <p:ext uri="{BB962C8B-B14F-4D97-AF65-F5344CB8AC3E}">
        <p14:creationId xmlns:p14="http://schemas.microsoft.com/office/powerpoint/2010/main" val="276183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Also</a:t>
            </a:r>
            <a:r>
              <a:rPr lang="nl-NL" dirty="0"/>
              <a:t> parking management </a:t>
            </a:r>
            <a:r>
              <a:rPr lang="nl-NL" dirty="0" err="1"/>
              <a:t>becomes</a:t>
            </a:r>
            <a:r>
              <a:rPr lang="nl-NL" dirty="0"/>
              <a:t> more </a:t>
            </a:r>
            <a:r>
              <a:rPr lang="nl-NL" dirty="0" err="1"/>
              <a:t>and</a:t>
            </a:r>
            <a:r>
              <a:rPr lang="nl-NL" dirty="0"/>
              <a:t> more SMART…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27</a:t>
            </a:fld>
            <a:endParaRPr lang="de-DE"/>
          </a:p>
        </p:txBody>
      </p:sp>
    </p:spTree>
    <p:extLst>
      <p:ext uri="{BB962C8B-B14F-4D97-AF65-F5344CB8AC3E}">
        <p14:creationId xmlns:p14="http://schemas.microsoft.com/office/powerpoint/2010/main" val="324876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This</a:t>
            </a:r>
            <a:r>
              <a:rPr lang="nl-NL" dirty="0"/>
              <a:t> </a:t>
            </a:r>
            <a:r>
              <a:rPr lang="nl-NL" dirty="0" err="1"/>
              <a:t>implies</a:t>
            </a:r>
            <a:r>
              <a:rPr lang="nl-NL" dirty="0"/>
              <a:t> a </a:t>
            </a:r>
            <a:r>
              <a:rPr lang="nl-NL" dirty="0" err="1"/>
              <a:t>need</a:t>
            </a:r>
            <a:r>
              <a:rPr lang="nl-NL" dirty="0"/>
              <a:t> </a:t>
            </a:r>
            <a:r>
              <a:rPr lang="nl-NL" dirty="0" err="1"/>
              <a:t>for</a:t>
            </a:r>
            <a:r>
              <a:rPr lang="nl-NL" dirty="0"/>
              <a:t> </a:t>
            </a:r>
            <a:r>
              <a:rPr lang="nl-NL" u="sng" dirty="0" err="1"/>
              <a:t>standardisation</a:t>
            </a:r>
            <a:r>
              <a:rPr lang="nl-NL" dirty="0"/>
              <a:t>.   The Alliance </a:t>
            </a:r>
            <a:r>
              <a:rPr lang="nl-NL" dirty="0" err="1"/>
              <a:t>for</a:t>
            </a:r>
            <a:r>
              <a:rPr lang="nl-NL" dirty="0"/>
              <a:t> Parking Data Standards is </a:t>
            </a:r>
            <a:r>
              <a:rPr lang="nl-NL" dirty="0" err="1"/>
              <a:t>working</a:t>
            </a:r>
            <a:r>
              <a:rPr lang="nl-NL" dirty="0"/>
              <a:t> on </a:t>
            </a:r>
            <a:r>
              <a:rPr lang="nl-NL" dirty="0" err="1"/>
              <a:t>future</a:t>
            </a:r>
            <a:r>
              <a:rPr lang="nl-NL" dirty="0"/>
              <a:t> </a:t>
            </a:r>
            <a:r>
              <a:rPr lang="nl-NL" dirty="0" err="1"/>
              <a:t>solutions</a:t>
            </a:r>
            <a:r>
              <a:rPr lang="nl-NL" dirty="0"/>
              <a:t>, </a:t>
            </a:r>
            <a:r>
              <a:rPr lang="nl-NL" dirty="0" err="1"/>
              <a:t>so</a:t>
            </a:r>
            <a:r>
              <a:rPr lang="nl-NL" dirty="0"/>
              <a:t> </a:t>
            </a:r>
            <a:r>
              <a:rPr lang="nl-NL" dirty="0" err="1"/>
              <a:t>all</a:t>
            </a:r>
            <a:r>
              <a:rPr lang="nl-NL" dirty="0"/>
              <a:t> </a:t>
            </a:r>
            <a:r>
              <a:rPr lang="nl-NL" dirty="0" err="1"/>
              <a:t>involved</a:t>
            </a:r>
            <a:r>
              <a:rPr lang="nl-NL" dirty="0"/>
              <a:t> </a:t>
            </a:r>
            <a:r>
              <a:rPr lang="nl-NL" dirty="0" err="1"/>
              <a:t>parties</a:t>
            </a:r>
            <a:r>
              <a:rPr lang="nl-NL" dirty="0"/>
              <a:t> </a:t>
            </a:r>
            <a:r>
              <a:rPr lang="nl-NL" dirty="0" err="1"/>
              <a:t>can</a:t>
            </a:r>
            <a:r>
              <a:rPr lang="nl-NL" dirty="0"/>
              <a:t> benefit.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337598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Campaign</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raise</a:t>
            </a:r>
            <a:r>
              <a:rPr lang="nl-NL" dirty="0"/>
              <a:t> awareness, or </a:t>
            </a:r>
            <a:r>
              <a:rPr lang="nl-NL" dirty="0" err="1"/>
              <a:t>the</a:t>
            </a:r>
            <a:r>
              <a:rPr lang="nl-NL" dirty="0"/>
              <a:t> </a:t>
            </a:r>
            <a:r>
              <a:rPr lang="nl-NL" dirty="0" err="1"/>
              <a:t>involve</a:t>
            </a:r>
            <a:r>
              <a:rPr lang="nl-NL" dirty="0"/>
              <a:t> </a:t>
            </a:r>
            <a:r>
              <a:rPr lang="nl-NL" dirty="0" err="1"/>
              <a:t>people</a:t>
            </a:r>
            <a:r>
              <a:rPr lang="nl-NL" dirty="0"/>
              <a:t> in a public </a:t>
            </a:r>
            <a:r>
              <a:rPr lang="nl-NL" dirty="0" err="1"/>
              <a:t>discussion</a:t>
            </a:r>
            <a:r>
              <a:rPr lang="nl-NL" dirty="0"/>
              <a:t>, </a:t>
            </a:r>
            <a:r>
              <a:rPr lang="nl-NL" dirty="0" err="1"/>
              <a:t>focussing</a:t>
            </a:r>
            <a:r>
              <a:rPr lang="nl-NL" dirty="0"/>
              <a:t> on ‘</a:t>
            </a:r>
            <a:r>
              <a:rPr lang="nl-NL" dirty="0" err="1"/>
              <a:t>what</a:t>
            </a:r>
            <a:r>
              <a:rPr lang="nl-NL" dirty="0"/>
              <a:t> are </a:t>
            </a:r>
            <a:r>
              <a:rPr lang="nl-NL" dirty="0" err="1"/>
              <a:t>priorities</a:t>
            </a:r>
            <a:r>
              <a:rPr lang="nl-NL" dirty="0"/>
              <a:t> in life.   </a:t>
            </a:r>
          </a:p>
          <a:p>
            <a:r>
              <a:rPr lang="nl-NL" dirty="0"/>
              <a:t>The </a:t>
            </a:r>
            <a:r>
              <a:rPr lang="nl-NL" dirty="0" err="1"/>
              <a:t>annual</a:t>
            </a:r>
            <a:r>
              <a:rPr lang="nl-NL" dirty="0"/>
              <a:t> parking </a:t>
            </a:r>
            <a:r>
              <a:rPr lang="nl-NL" dirty="0" err="1"/>
              <a:t>day</a:t>
            </a:r>
            <a:r>
              <a:rPr lang="nl-NL" dirty="0"/>
              <a:t> has </a:t>
            </a:r>
            <a:r>
              <a:rPr lang="nl-NL" dirty="0" err="1"/>
              <a:t>become</a:t>
            </a:r>
            <a:r>
              <a:rPr lang="nl-NL" dirty="0"/>
              <a:t> a big </a:t>
            </a:r>
            <a:r>
              <a:rPr lang="nl-NL" dirty="0" err="1"/>
              <a:t>campaign</a:t>
            </a:r>
            <a:r>
              <a:rPr lang="nl-NL" dirty="0"/>
              <a:t> </a:t>
            </a:r>
            <a:r>
              <a:rPr lang="nl-NL" dirty="0" err="1"/>
              <a:t>where</a:t>
            </a:r>
            <a:r>
              <a:rPr lang="nl-NL" dirty="0"/>
              <a:t> </a:t>
            </a:r>
            <a:r>
              <a:rPr lang="nl-NL" dirty="0" err="1"/>
              <a:t>citizen</a:t>
            </a:r>
            <a:r>
              <a:rPr lang="nl-NL" dirty="0"/>
              <a:t> </a:t>
            </a:r>
            <a:r>
              <a:rPr lang="nl-NL" dirty="0" err="1"/>
              <a:t>can</a:t>
            </a:r>
            <a:r>
              <a:rPr lang="nl-NL" dirty="0"/>
              <a:t> </a:t>
            </a:r>
            <a:r>
              <a:rPr lang="nl-NL" dirty="0" err="1"/>
              <a:t>reclaim</a:t>
            </a:r>
            <a:r>
              <a:rPr lang="nl-NL" dirty="0"/>
              <a:t> public </a:t>
            </a:r>
            <a:r>
              <a:rPr lang="nl-NL" dirty="0" err="1"/>
              <a:t>space</a:t>
            </a:r>
            <a:r>
              <a:rPr lang="nl-NL" dirty="0"/>
              <a:t> (building </a:t>
            </a:r>
            <a:r>
              <a:rPr lang="nl-NL" dirty="0" err="1"/>
              <a:t>terarsses</a:t>
            </a:r>
            <a:r>
              <a:rPr lang="nl-NL" dirty="0"/>
              <a:t>, opening of </a:t>
            </a:r>
            <a:r>
              <a:rPr lang="nl-NL" dirty="0" err="1"/>
              <a:t>street</a:t>
            </a:r>
            <a:r>
              <a:rPr lang="nl-NL" dirty="0"/>
              <a:t> </a:t>
            </a:r>
            <a:r>
              <a:rPr lang="nl-NL" dirty="0" err="1"/>
              <a:t>gardens</a:t>
            </a:r>
            <a:r>
              <a:rPr lang="nl-NL" dirty="0"/>
              <a:t>… ) The COVID-19 </a:t>
            </a:r>
            <a:r>
              <a:rPr lang="nl-NL" dirty="0" err="1"/>
              <a:t>offered</a:t>
            </a:r>
            <a:r>
              <a:rPr lang="nl-NL" dirty="0"/>
              <a:t> </a:t>
            </a:r>
            <a:r>
              <a:rPr lang="nl-NL" dirty="0" err="1"/>
              <a:t>temporary</a:t>
            </a:r>
            <a:r>
              <a:rPr lang="nl-NL" dirty="0"/>
              <a:t> but </a:t>
            </a:r>
            <a:r>
              <a:rPr lang="nl-NL" dirty="0" err="1"/>
              <a:t>legal</a:t>
            </a:r>
            <a:r>
              <a:rPr lang="nl-NL" dirty="0"/>
              <a:t> </a:t>
            </a:r>
            <a:r>
              <a:rPr lang="nl-NL" dirty="0" err="1"/>
              <a:t>solutions</a:t>
            </a:r>
            <a:r>
              <a:rPr lang="nl-NL" dirty="0"/>
              <a:t> </a:t>
            </a:r>
            <a:r>
              <a:rPr lang="nl-NL" dirty="0" err="1"/>
              <a:t>to</a:t>
            </a:r>
            <a:r>
              <a:rPr lang="nl-NL" dirty="0"/>
              <a:t> </a:t>
            </a:r>
            <a:r>
              <a:rPr lang="nl-NL" dirty="0" err="1"/>
              <a:t>give</a:t>
            </a:r>
            <a:r>
              <a:rPr lang="nl-NL" dirty="0"/>
              <a:t> more </a:t>
            </a:r>
            <a:r>
              <a:rPr lang="nl-NL" dirty="0" err="1"/>
              <a:t>space</a:t>
            </a:r>
            <a:r>
              <a:rPr lang="nl-NL" dirty="0"/>
              <a:t> </a:t>
            </a:r>
            <a:r>
              <a:rPr lang="nl-NL" dirty="0" err="1"/>
              <a:t>to</a:t>
            </a:r>
            <a:r>
              <a:rPr lang="nl-NL" dirty="0"/>
              <a:t> </a:t>
            </a:r>
            <a:r>
              <a:rPr lang="nl-NL" dirty="0" err="1"/>
              <a:t>active</a:t>
            </a:r>
            <a:r>
              <a:rPr lang="nl-NL" dirty="0"/>
              <a:t> modes (</a:t>
            </a:r>
            <a:r>
              <a:rPr lang="nl-NL" dirty="0" err="1"/>
              <a:t>walking</a:t>
            </a:r>
            <a:r>
              <a:rPr lang="nl-NL" dirty="0"/>
              <a:t> </a:t>
            </a:r>
            <a:r>
              <a:rPr lang="nl-NL" dirty="0" err="1"/>
              <a:t>and</a:t>
            </a:r>
            <a:r>
              <a:rPr lang="nl-NL" dirty="0"/>
              <a:t> </a:t>
            </a:r>
            <a:r>
              <a:rPr lang="nl-NL" dirty="0" err="1"/>
              <a:t>cycling</a:t>
            </a:r>
            <a:r>
              <a:rPr lang="nl-NL" dirty="0"/>
              <a:t>) </a:t>
            </a:r>
            <a:r>
              <a:rPr lang="nl-NL" dirty="0" err="1"/>
              <a:t>by</a:t>
            </a:r>
            <a:r>
              <a:rPr lang="nl-NL" dirty="0"/>
              <a:t> e.g. </a:t>
            </a:r>
            <a:r>
              <a:rPr lang="nl-NL" dirty="0" err="1"/>
              <a:t>reducing</a:t>
            </a:r>
            <a:r>
              <a:rPr lang="nl-NL" dirty="0"/>
              <a:t> on-</a:t>
            </a:r>
            <a:r>
              <a:rPr lang="nl-NL" dirty="0" err="1"/>
              <a:t>street</a:t>
            </a:r>
            <a:r>
              <a:rPr lang="nl-NL" dirty="0"/>
              <a:t> parking.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54255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How </a:t>
            </a:r>
            <a:r>
              <a:rPr lang="nl-NL" dirty="0" err="1"/>
              <a:t>the</a:t>
            </a:r>
            <a:r>
              <a:rPr lang="nl-NL" dirty="0"/>
              <a:t> City of Leuven – </a:t>
            </a:r>
            <a:r>
              <a:rPr lang="nl-NL" dirty="0" err="1"/>
              <a:t>with</a:t>
            </a:r>
            <a:r>
              <a:rPr lang="nl-NL" dirty="0"/>
              <a:t> </a:t>
            </a:r>
            <a:r>
              <a:rPr lang="nl-NL" dirty="0" err="1"/>
              <a:t>the</a:t>
            </a:r>
            <a:r>
              <a:rPr lang="nl-NL" dirty="0"/>
              <a:t> help of a </a:t>
            </a:r>
            <a:r>
              <a:rPr lang="nl-NL" dirty="0" err="1"/>
              <a:t>communication</a:t>
            </a:r>
            <a:r>
              <a:rPr lang="nl-NL" dirty="0"/>
              <a:t> consultancy (</a:t>
            </a:r>
            <a:r>
              <a:rPr lang="nl-NL" dirty="0" err="1"/>
              <a:t>Shaved</a:t>
            </a:r>
            <a:r>
              <a:rPr lang="nl-NL" dirty="0"/>
              <a:t> </a:t>
            </a:r>
            <a:r>
              <a:rPr lang="nl-NL" dirty="0" err="1"/>
              <a:t>Monkey</a:t>
            </a:r>
            <a:r>
              <a:rPr lang="nl-NL" dirty="0"/>
              <a:t>) We want </a:t>
            </a:r>
            <a:r>
              <a:rPr lang="nl-NL" dirty="0" err="1"/>
              <a:t>to</a:t>
            </a:r>
            <a:r>
              <a:rPr lang="nl-NL" dirty="0"/>
              <a:t> </a:t>
            </a:r>
            <a:r>
              <a:rPr lang="nl-NL" dirty="0" err="1"/>
              <a:t>inform</a:t>
            </a:r>
            <a:r>
              <a:rPr lang="nl-NL" dirty="0"/>
              <a:t>  </a:t>
            </a:r>
            <a:r>
              <a:rPr lang="nl-NL" dirty="0" err="1"/>
              <a:t>that</a:t>
            </a:r>
            <a:r>
              <a:rPr lang="nl-NL" dirty="0"/>
              <a:t> Leuven is </a:t>
            </a:r>
            <a:r>
              <a:rPr lang="nl-NL" dirty="0" err="1"/>
              <a:t>accessible</a:t>
            </a:r>
            <a:r>
              <a:rPr lang="nl-NL" dirty="0"/>
              <a:t> in different </a:t>
            </a:r>
            <a:r>
              <a:rPr lang="nl-NL" dirty="0" err="1"/>
              <a:t>ways</a:t>
            </a:r>
            <a:r>
              <a:rPr lang="nl-NL" dirty="0"/>
              <a:t>,  </a:t>
            </a:r>
            <a:r>
              <a:rPr lang="nl-NL" dirty="0" err="1"/>
              <a:t>that</a:t>
            </a:r>
            <a:r>
              <a:rPr lang="nl-NL" dirty="0"/>
              <a:t> </a:t>
            </a:r>
            <a:r>
              <a:rPr lang="nl-NL" dirty="0" err="1"/>
              <a:t>there</a:t>
            </a:r>
            <a:r>
              <a:rPr lang="nl-NL" dirty="0"/>
              <a:t> are a lot of parking </a:t>
            </a:r>
            <a:r>
              <a:rPr lang="nl-NL" dirty="0" err="1"/>
              <a:t>possibilities</a:t>
            </a:r>
            <a:r>
              <a:rPr lang="nl-NL" dirty="0"/>
              <a:t>,  </a:t>
            </a:r>
            <a:r>
              <a:rPr lang="nl-NL" dirty="0" err="1"/>
              <a:t>that</a:t>
            </a:r>
            <a:r>
              <a:rPr lang="nl-NL" dirty="0"/>
              <a:t> Leuven offers </a:t>
            </a:r>
            <a:r>
              <a:rPr lang="nl-NL" dirty="0" err="1"/>
              <a:t>some</a:t>
            </a:r>
            <a:r>
              <a:rPr lang="nl-NL" dirty="0"/>
              <a:t> </a:t>
            </a:r>
            <a:r>
              <a:rPr lang="nl-NL" dirty="0" err="1"/>
              <a:t>unknow</a:t>
            </a:r>
            <a:r>
              <a:rPr lang="nl-NL" dirty="0"/>
              <a:t> </a:t>
            </a:r>
            <a:r>
              <a:rPr lang="nl-NL" dirty="0" err="1"/>
              <a:t>trumps</a:t>
            </a:r>
            <a:r>
              <a:rPr lang="nl-NL" dirty="0"/>
              <a:t> (</a:t>
            </a:r>
            <a:r>
              <a:rPr lang="nl-NL" dirty="0" err="1"/>
              <a:t>periphery</a:t>
            </a:r>
            <a:r>
              <a:rPr lang="nl-NL" dirty="0"/>
              <a:t> parkings, Park </a:t>
            </a:r>
            <a:r>
              <a:rPr lang="nl-NL" dirty="0" err="1"/>
              <a:t>and</a:t>
            </a:r>
            <a:r>
              <a:rPr lang="nl-NL" dirty="0"/>
              <a:t> Bike…) </a:t>
            </a:r>
          </a:p>
          <a:p>
            <a:r>
              <a:rPr lang="nl-NL" dirty="0"/>
              <a:t>We want </a:t>
            </a:r>
            <a:r>
              <a:rPr lang="nl-NL" dirty="0" err="1"/>
              <a:t>to</a:t>
            </a:r>
            <a:r>
              <a:rPr lang="nl-NL" dirty="0"/>
              <a:t> </a:t>
            </a:r>
            <a:r>
              <a:rPr lang="nl-NL" dirty="0" err="1"/>
              <a:t>raise</a:t>
            </a:r>
            <a:r>
              <a:rPr lang="nl-NL" dirty="0"/>
              <a:t> awareness :  we offer </a:t>
            </a:r>
            <a:r>
              <a:rPr lang="nl-NL" dirty="0" err="1"/>
              <a:t>solutions</a:t>
            </a:r>
            <a:r>
              <a:rPr lang="nl-NL" dirty="0"/>
              <a:t> (</a:t>
            </a:r>
            <a:r>
              <a:rPr lang="nl-NL" dirty="0" err="1"/>
              <a:t>that</a:t>
            </a:r>
            <a:r>
              <a:rPr lang="nl-NL" dirty="0"/>
              <a:t> is a </a:t>
            </a:r>
            <a:r>
              <a:rPr lang="nl-NL" dirty="0" err="1"/>
              <a:t>positive</a:t>
            </a:r>
            <a:r>
              <a:rPr lang="nl-NL" dirty="0"/>
              <a:t> approach).  </a:t>
            </a:r>
            <a:r>
              <a:rPr lang="nl-NL" dirty="0" err="1"/>
              <a:t>After</a:t>
            </a:r>
            <a:r>
              <a:rPr lang="nl-NL" dirty="0"/>
              <a:t> </a:t>
            </a:r>
            <a:r>
              <a:rPr lang="nl-NL" dirty="0" err="1"/>
              <a:t>the</a:t>
            </a:r>
            <a:r>
              <a:rPr lang="nl-NL" dirty="0"/>
              <a:t> solution has been </a:t>
            </a:r>
            <a:r>
              <a:rPr lang="nl-NL" dirty="0" err="1"/>
              <a:t>given</a:t>
            </a:r>
            <a:r>
              <a:rPr lang="nl-NL" dirty="0"/>
              <a:t>, we highlight </a:t>
            </a:r>
            <a:r>
              <a:rPr lang="nl-NL" dirty="0" err="1"/>
              <a:t>cycling</a:t>
            </a:r>
            <a:r>
              <a:rPr lang="nl-NL" dirty="0"/>
              <a:t> </a:t>
            </a:r>
            <a:r>
              <a:rPr lang="nl-NL" dirty="0" err="1"/>
              <a:t>and</a:t>
            </a:r>
            <a:r>
              <a:rPr lang="nl-NL" dirty="0"/>
              <a:t> public transport as </a:t>
            </a:r>
            <a:r>
              <a:rPr lang="nl-NL" dirty="0" err="1"/>
              <a:t>alternatives</a:t>
            </a:r>
            <a:r>
              <a:rPr lang="nl-NL" dirty="0"/>
              <a:t>  (</a:t>
            </a:r>
            <a:r>
              <a:rPr lang="nl-NL" dirty="0" err="1"/>
              <a:t>shown</a:t>
            </a:r>
            <a:r>
              <a:rPr lang="nl-NL" dirty="0"/>
              <a:t> on </a:t>
            </a:r>
            <a:r>
              <a:rPr lang="nl-NL" dirty="0" err="1"/>
              <a:t>the</a:t>
            </a:r>
            <a:r>
              <a:rPr lang="nl-NL" dirty="0"/>
              <a:t> app)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237420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Figures</a:t>
            </a:r>
            <a:r>
              <a:rPr lang="nl-NL" dirty="0"/>
              <a:t> of short term parking in Leuven:  </a:t>
            </a:r>
            <a:r>
              <a:rPr lang="nl-NL" dirty="0" err="1"/>
              <a:t>decrease</a:t>
            </a:r>
            <a:r>
              <a:rPr lang="nl-NL" dirty="0"/>
              <a:t> of 36% in </a:t>
            </a:r>
            <a:r>
              <a:rPr lang="nl-NL" dirty="0" err="1"/>
              <a:t>July</a:t>
            </a:r>
            <a:r>
              <a:rPr lang="nl-NL" dirty="0"/>
              <a:t> 2018 </a:t>
            </a:r>
          </a:p>
        </p:txBody>
      </p:sp>
      <p:sp>
        <p:nvSpPr>
          <p:cNvPr id="4" name="Tijdelijke aanduiding voor dianummer 3"/>
          <p:cNvSpPr>
            <a:spLocks noGrp="1"/>
          </p:cNvSpPr>
          <p:nvPr>
            <p:ph type="sldNum" sz="quarter" idx="5"/>
          </p:nvPr>
        </p:nvSpPr>
        <p:spPr/>
        <p:txBody>
          <a:bodyPr/>
          <a:lstStyle/>
          <a:p>
            <a:fld id="{2933B737-14D9-4623-B337-0DC7E06C783E}" type="slidenum">
              <a:rPr lang="nl-NL" smtClean="0"/>
              <a:t>35</a:t>
            </a:fld>
            <a:endParaRPr lang="nl-NL"/>
          </a:p>
        </p:txBody>
      </p:sp>
    </p:spTree>
    <p:extLst>
      <p:ext uri="{BB962C8B-B14F-4D97-AF65-F5344CB8AC3E}">
        <p14:creationId xmlns:p14="http://schemas.microsoft.com/office/powerpoint/2010/main" val="95923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parking tool </a:t>
            </a:r>
            <a:r>
              <a:rPr lang="nl-NL" dirty="0" err="1"/>
              <a:t>gives</a:t>
            </a:r>
            <a:r>
              <a:rPr lang="nl-NL" dirty="0"/>
              <a:t> </a:t>
            </a:r>
            <a:r>
              <a:rPr lang="nl-NL" dirty="0" err="1"/>
              <a:t>targeted</a:t>
            </a:r>
            <a:r>
              <a:rPr lang="nl-NL" dirty="0"/>
              <a:t> </a:t>
            </a:r>
            <a:r>
              <a:rPr lang="nl-NL" dirty="0" err="1"/>
              <a:t>advice</a:t>
            </a:r>
            <a:r>
              <a:rPr lang="nl-NL" dirty="0"/>
              <a:t>.  </a:t>
            </a:r>
            <a:r>
              <a:rPr lang="nl-NL" dirty="0" err="1"/>
              <a:t>Attractive</a:t>
            </a:r>
            <a:r>
              <a:rPr lang="nl-NL" dirty="0"/>
              <a:t> </a:t>
            </a:r>
            <a:r>
              <a:rPr lang="nl-NL" dirty="0" err="1"/>
              <a:t>alternatives</a:t>
            </a:r>
            <a:r>
              <a:rPr lang="nl-NL" dirty="0"/>
              <a:t> are </a:t>
            </a:r>
            <a:r>
              <a:rPr lang="nl-NL" dirty="0" err="1"/>
              <a:t>highlighted</a:t>
            </a:r>
            <a:r>
              <a:rPr lang="nl-NL" dirty="0"/>
              <a:t> more.  </a:t>
            </a:r>
          </a:p>
          <a:p>
            <a:r>
              <a:rPr lang="nl-NL" dirty="0" err="1"/>
              <a:t>All</a:t>
            </a:r>
            <a:r>
              <a:rPr lang="nl-NL" dirty="0"/>
              <a:t> </a:t>
            </a:r>
            <a:r>
              <a:rPr lang="nl-NL" dirty="0" err="1"/>
              <a:t>peripheral</a:t>
            </a:r>
            <a:r>
              <a:rPr lang="nl-NL" dirty="0"/>
              <a:t> parkings </a:t>
            </a:r>
            <a:r>
              <a:rPr lang="nl-NL" dirty="0" err="1"/>
              <a:t>moved</a:t>
            </a:r>
            <a:r>
              <a:rPr lang="nl-NL" dirty="0"/>
              <a:t> </a:t>
            </a:r>
            <a:r>
              <a:rPr lang="nl-NL" dirty="0" err="1"/>
              <a:t>to</a:t>
            </a:r>
            <a:r>
              <a:rPr lang="nl-NL" dirty="0"/>
              <a:t> </a:t>
            </a:r>
            <a:r>
              <a:rPr lang="nl-NL" dirty="0" err="1"/>
              <a:t>the</a:t>
            </a:r>
            <a:r>
              <a:rPr lang="nl-NL" dirty="0"/>
              <a:t> top 10.  </a:t>
            </a:r>
          </a:p>
          <a:p>
            <a:r>
              <a:rPr lang="nl-NL" dirty="0"/>
              <a:t>Arenberg en Teken (</a:t>
            </a:r>
            <a:r>
              <a:rPr lang="nl-NL" dirty="0" err="1"/>
              <a:t>two</a:t>
            </a:r>
            <a:r>
              <a:rPr lang="nl-NL" dirty="0"/>
              <a:t> parkings </a:t>
            </a:r>
            <a:r>
              <a:rPr lang="nl-NL" dirty="0" err="1"/>
              <a:t>that</a:t>
            </a:r>
            <a:r>
              <a:rPr lang="nl-NL" dirty="0"/>
              <a:t> have – </a:t>
            </a:r>
            <a:r>
              <a:rPr lang="nl-NL" dirty="0" err="1"/>
              <a:t>very</a:t>
            </a:r>
            <a:r>
              <a:rPr lang="nl-NL" dirty="0"/>
              <a:t> – </a:t>
            </a:r>
            <a:r>
              <a:rPr lang="nl-NL" dirty="0" err="1"/>
              <a:t>limited</a:t>
            </a:r>
            <a:r>
              <a:rPr lang="nl-NL" dirty="0"/>
              <a:t> opening </a:t>
            </a:r>
            <a:r>
              <a:rPr lang="nl-NL" dirty="0" err="1"/>
              <a:t>hours</a:t>
            </a:r>
            <a:r>
              <a:rPr lang="nl-NL" dirty="0"/>
              <a:t> – are </a:t>
            </a:r>
            <a:r>
              <a:rPr lang="nl-NL" dirty="0" err="1"/>
              <a:t>the</a:t>
            </a:r>
            <a:r>
              <a:rPr lang="nl-NL" dirty="0"/>
              <a:t> </a:t>
            </a:r>
            <a:r>
              <a:rPr lang="nl-NL" dirty="0" err="1"/>
              <a:t>strongest</a:t>
            </a:r>
            <a:r>
              <a:rPr lang="nl-NL" dirty="0"/>
              <a:t> </a:t>
            </a:r>
            <a:r>
              <a:rPr lang="nl-NL" dirty="0" err="1"/>
              <a:t>climbers</a:t>
            </a:r>
            <a:r>
              <a:rPr lang="nl-NL" dirty="0"/>
              <a:t>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36</a:t>
            </a:fld>
            <a:endParaRPr lang="de-DE"/>
          </a:p>
        </p:txBody>
      </p:sp>
    </p:spTree>
    <p:extLst>
      <p:ext uri="{BB962C8B-B14F-4D97-AF65-F5344CB8AC3E}">
        <p14:creationId xmlns:p14="http://schemas.microsoft.com/office/powerpoint/2010/main" val="346368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38</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a:t>
            </a:r>
            <a:r>
              <a:rPr lang="nl-NL" dirty="0" err="1"/>
              <a:t>believe</a:t>
            </a:r>
            <a:r>
              <a:rPr lang="nl-NL" dirty="0"/>
              <a:t> Parking management </a:t>
            </a:r>
            <a:r>
              <a:rPr lang="nl-NL" dirty="0" err="1"/>
              <a:t>can</a:t>
            </a:r>
            <a:r>
              <a:rPr lang="nl-NL" dirty="0"/>
              <a:t> </a:t>
            </a:r>
            <a:r>
              <a:rPr lang="nl-NL" dirty="0" err="1"/>
              <a:t>become</a:t>
            </a:r>
            <a:r>
              <a:rPr lang="nl-NL" dirty="0"/>
              <a:t> a game </a:t>
            </a:r>
            <a:r>
              <a:rPr lang="nl-NL" dirty="0" err="1"/>
              <a:t>changer</a:t>
            </a:r>
            <a:r>
              <a:rPr lang="nl-NL" dirty="0"/>
              <a:t> </a:t>
            </a:r>
            <a:r>
              <a:rPr lang="nl-NL" dirty="0" err="1"/>
              <a:t>for</a:t>
            </a:r>
            <a:r>
              <a:rPr lang="nl-NL" dirty="0"/>
              <a:t> </a:t>
            </a:r>
            <a:r>
              <a:rPr lang="nl-NL" dirty="0" err="1"/>
              <a:t>urban</a:t>
            </a:r>
            <a:r>
              <a:rPr lang="nl-NL" dirty="0"/>
              <a:t> </a:t>
            </a:r>
            <a:r>
              <a:rPr lang="nl-NL" dirty="0" err="1"/>
              <a:t>mobility</a:t>
            </a:r>
            <a:r>
              <a:rPr lang="nl-NL" dirty="0"/>
              <a:t> </a:t>
            </a:r>
            <a:r>
              <a:rPr lang="nl-NL" dirty="0" err="1"/>
              <a:t>when</a:t>
            </a:r>
            <a:r>
              <a:rPr lang="nl-NL" dirty="0"/>
              <a:t> </a:t>
            </a:r>
            <a:r>
              <a:rPr lang="nl-NL" dirty="0" err="1"/>
              <a:t>it</a:t>
            </a:r>
            <a:r>
              <a:rPr lang="nl-NL" dirty="0"/>
              <a:t> has </a:t>
            </a:r>
            <a:r>
              <a:rPr lang="nl-NL" dirty="0" err="1"/>
              <a:t>become</a:t>
            </a:r>
            <a:r>
              <a:rPr lang="nl-NL" dirty="0"/>
              <a:t> </a:t>
            </a:r>
            <a:r>
              <a:rPr lang="nl-NL" dirty="0" err="1"/>
              <a:t>integrated</a:t>
            </a:r>
            <a:r>
              <a:rPr lang="nl-NL" dirty="0"/>
              <a:t> in SUMP.  In 2019 Park4SUMP </a:t>
            </a:r>
            <a:r>
              <a:rPr lang="nl-NL" dirty="0" err="1"/>
              <a:t>launched</a:t>
            </a:r>
            <a:r>
              <a:rPr lang="nl-NL" dirty="0"/>
              <a:t> a </a:t>
            </a:r>
            <a:r>
              <a:rPr lang="nl-NL" dirty="0" err="1"/>
              <a:t>practioner</a:t>
            </a:r>
            <a:r>
              <a:rPr lang="nl-NL" dirty="0"/>
              <a:t> guide, </a:t>
            </a:r>
            <a:r>
              <a:rPr lang="nl-NL" dirty="0" err="1"/>
              <a:t>to</a:t>
            </a:r>
            <a:r>
              <a:rPr lang="nl-NL" dirty="0"/>
              <a:t> </a:t>
            </a:r>
            <a:r>
              <a:rPr lang="nl-NL" dirty="0" err="1"/>
              <a:t>be</a:t>
            </a:r>
            <a:r>
              <a:rPr lang="nl-NL" dirty="0"/>
              <a:t> </a:t>
            </a:r>
            <a:r>
              <a:rPr lang="nl-NL" dirty="0" err="1"/>
              <a:t>downloaded</a:t>
            </a:r>
            <a:r>
              <a:rPr lang="nl-NL" dirty="0"/>
              <a:t> </a:t>
            </a:r>
            <a:r>
              <a:rPr lang="nl-NL" dirty="0" err="1"/>
              <a:t>from</a:t>
            </a:r>
            <a:r>
              <a:rPr lang="nl-NL" dirty="0"/>
              <a:t> </a:t>
            </a:r>
            <a:r>
              <a:rPr lang="nl-NL" dirty="0" err="1"/>
              <a:t>the</a:t>
            </a:r>
            <a:r>
              <a:rPr lang="nl-NL" dirty="0"/>
              <a:t> SUMP </a:t>
            </a:r>
            <a:r>
              <a:rPr lang="nl-NL" dirty="0" err="1"/>
              <a:t>Guidelines</a:t>
            </a:r>
            <a:r>
              <a:rPr lang="nl-NL" dirty="0"/>
              <a:t> pages on </a:t>
            </a:r>
            <a:r>
              <a:rPr lang="nl-NL" dirty="0" err="1"/>
              <a:t>Eltis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a:t>
            </a:fld>
            <a:endParaRPr lang="de-DE"/>
          </a:p>
        </p:txBody>
      </p:sp>
    </p:spTree>
    <p:extLst>
      <p:ext uri="{BB962C8B-B14F-4D97-AF65-F5344CB8AC3E}">
        <p14:creationId xmlns:p14="http://schemas.microsoft.com/office/powerpoint/2010/main" val="20773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we </a:t>
            </a:r>
            <a:r>
              <a:rPr lang="nl-BE" dirty="0" err="1">
                <a:latin typeface="Times New Roman"/>
                <a:ea typeface="MS PGothic"/>
                <a:cs typeface="Times New Roman"/>
              </a:rPr>
              <a:t>need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evolve</a:t>
            </a:r>
            <a:r>
              <a:rPr lang="nl-BE" dirty="0">
                <a:latin typeface="Times New Roman"/>
                <a:ea typeface="MS PGothic"/>
                <a:cs typeface="Times New Roman"/>
              </a:rPr>
              <a:t> </a:t>
            </a:r>
            <a:r>
              <a:rPr lang="nl-BE" dirty="0" err="1">
                <a:latin typeface="Times New Roman"/>
                <a:ea typeface="MS PGothic"/>
                <a:cs typeface="Times New Roman"/>
              </a:rPr>
              <a:t>from</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bridgade</a:t>
            </a:r>
            <a:r>
              <a:rPr lang="nl-BE" dirty="0">
                <a:latin typeface="Times New Roman"/>
                <a:ea typeface="MS PGothic"/>
                <a:cs typeface="Times New Roman"/>
              </a:rPr>
              <a:t> approach </a:t>
            </a:r>
            <a:r>
              <a:rPr lang="nl-BE" dirty="0" err="1">
                <a:latin typeface="Times New Roman"/>
                <a:ea typeface="MS PGothic"/>
                <a:cs typeface="Times New Roman"/>
              </a:rPr>
              <a:t>only</a:t>
            </a:r>
            <a:r>
              <a:rPr lang="nl-BE" dirty="0">
                <a:latin typeface="Times New Roman"/>
                <a:ea typeface="MS PGothic"/>
                <a:cs typeface="Times New Roman"/>
              </a:rPr>
              <a:t> </a:t>
            </a:r>
            <a:r>
              <a:rPr lang="nl-BE" dirty="0" err="1">
                <a:latin typeface="Times New Roman"/>
                <a:ea typeface="MS PGothic"/>
                <a:cs typeface="Times New Roman"/>
              </a:rPr>
              <a:t>extiguishing</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when</a:t>
            </a:r>
            <a:r>
              <a:rPr lang="nl-BE" dirty="0">
                <a:latin typeface="Times New Roman"/>
                <a:ea typeface="MS PGothic"/>
                <a:cs typeface="Times New Roman"/>
              </a:rPr>
              <a:t> </a:t>
            </a:r>
            <a:r>
              <a:rPr lang="nl-BE" dirty="0" err="1">
                <a:latin typeface="Times New Roman"/>
                <a:ea typeface="MS PGothic"/>
                <a:cs typeface="Times New Roman"/>
              </a:rPr>
              <a:t>there</a:t>
            </a:r>
            <a:r>
              <a:rPr lang="nl-BE" dirty="0">
                <a:latin typeface="Times New Roman"/>
                <a:ea typeface="MS PGothic"/>
                <a:cs typeface="Times New Roman"/>
              </a:rPr>
              <a:t> is </a:t>
            </a:r>
            <a:r>
              <a:rPr lang="nl-BE" dirty="0" err="1">
                <a:latin typeface="Times New Roman"/>
                <a:ea typeface="MS PGothic"/>
                <a:cs typeface="Times New Roman"/>
              </a:rPr>
              <a:t>one</a:t>
            </a:r>
            <a:r>
              <a:rPr lang="nl-BE" dirty="0">
                <a:latin typeface="Times New Roman"/>
                <a:ea typeface="MS PGothic"/>
                <a:cs typeface="Times New Roman"/>
              </a:rPr>
              <a:t>. </a:t>
            </a:r>
            <a:endParaRPr lang="nl-BE"/>
          </a:p>
          <a:p>
            <a:r>
              <a:rPr lang="nl-BE" dirty="0">
                <a:latin typeface="Times New Roman"/>
                <a:ea typeface="MS PGothic"/>
                <a:cs typeface="Times New Roman"/>
              </a:rPr>
              <a:t>1 </a:t>
            </a:r>
            <a:r>
              <a:rPr lang="nl-BE" dirty="0" err="1">
                <a:latin typeface="Times New Roman"/>
                <a:ea typeface="MS PGothic"/>
                <a:cs typeface="Times New Roman"/>
              </a:rPr>
              <a:t>Advantages</a:t>
            </a:r>
            <a:r>
              <a:rPr lang="nl-BE" dirty="0">
                <a:latin typeface="Times New Roman"/>
                <a:ea typeface="MS PGothic"/>
                <a:cs typeface="Times New Roman"/>
              </a:rPr>
              <a:t> are I.e. </a:t>
            </a:r>
            <a:r>
              <a:rPr lang="nl-BE" dirty="0" err="1">
                <a:latin typeface="Times New Roman"/>
                <a:ea typeface="MS PGothic"/>
                <a:cs typeface="Times New Roman"/>
              </a:rPr>
              <a:t>cutting</a:t>
            </a:r>
            <a:r>
              <a:rPr lang="nl-BE" dirty="0">
                <a:latin typeface="Times New Roman"/>
                <a:ea typeface="MS PGothic"/>
                <a:cs typeface="Times New Roman"/>
              </a:rPr>
              <a:t> search traffic, </a:t>
            </a:r>
            <a:r>
              <a:rPr lang="nl-BE" dirty="0" err="1">
                <a:latin typeface="Times New Roman"/>
                <a:ea typeface="MS PGothic"/>
                <a:cs typeface="Times New Roman"/>
              </a:rPr>
              <a:t>reducing</a:t>
            </a:r>
            <a:r>
              <a:rPr lang="nl-BE" dirty="0">
                <a:latin typeface="Times New Roman"/>
                <a:ea typeface="MS PGothic"/>
                <a:cs typeface="Times New Roman"/>
              </a:rPr>
              <a:t> </a:t>
            </a:r>
            <a:r>
              <a:rPr lang="nl-BE" dirty="0" err="1">
                <a:latin typeface="Times New Roman"/>
                <a:ea typeface="MS PGothic"/>
                <a:cs typeface="Times New Roman"/>
              </a:rPr>
              <a:t>emission</a:t>
            </a:r>
            <a:r>
              <a:rPr lang="nl-BE" dirty="0">
                <a:latin typeface="Times New Roman"/>
                <a:ea typeface="MS PGothic"/>
                <a:cs typeface="Times New Roman"/>
              </a:rPr>
              <a:t>, </a:t>
            </a:r>
            <a:r>
              <a:rPr lang="nl-BE" dirty="0" err="1">
                <a:latin typeface="Times New Roman"/>
                <a:ea typeface="MS PGothic"/>
                <a:cs typeface="Times New Roman"/>
              </a:rPr>
              <a:t>freeing</a:t>
            </a:r>
            <a:r>
              <a:rPr lang="nl-BE" dirty="0">
                <a:latin typeface="Times New Roman"/>
                <a:ea typeface="MS PGothic"/>
                <a:cs typeface="Times New Roman"/>
              </a:rPr>
              <a:t> up </a:t>
            </a:r>
            <a:r>
              <a:rPr lang="nl-BE" dirty="0" err="1">
                <a:latin typeface="Times New Roman"/>
                <a:ea typeface="MS PGothic"/>
                <a:cs typeface="Times New Roman"/>
              </a:rPr>
              <a:t>space</a:t>
            </a:r>
          </a:p>
          <a:p>
            <a:r>
              <a:rPr lang="nl-BE" dirty="0">
                <a:latin typeface="Times New Roman"/>
                <a:ea typeface="MS PGothic"/>
                <a:cs typeface="Times New Roman"/>
              </a:rPr>
              <a:t>2 </a:t>
            </a:r>
            <a:r>
              <a:rPr lang="nl-BE" dirty="0" err="1">
                <a:latin typeface="Times New Roman"/>
                <a:ea typeface="MS PGothic"/>
                <a:cs typeface="Times New Roman"/>
              </a:rPr>
              <a:t>Instrumental</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strategic</a:t>
            </a:r>
            <a:r>
              <a:rPr lang="nl-BE" dirty="0">
                <a:latin typeface="Times New Roman"/>
                <a:ea typeface="MS PGothic"/>
                <a:cs typeface="Times New Roman"/>
              </a:rPr>
              <a:t> </a:t>
            </a:r>
            <a:r>
              <a:rPr lang="nl-BE" dirty="0" err="1">
                <a:latin typeface="Times New Roman"/>
                <a:ea typeface="MS PGothic"/>
                <a:cs typeface="Times New Roman"/>
              </a:rPr>
              <a:t>integration</a:t>
            </a:r>
            <a:r>
              <a:rPr lang="nl-BE" dirty="0">
                <a:latin typeface="Times New Roman"/>
                <a:ea typeface="MS PGothic"/>
                <a:cs typeface="Times New Roman"/>
              </a:rPr>
              <a:t> is </a:t>
            </a:r>
            <a:r>
              <a:rPr lang="nl-BE" dirty="0" err="1">
                <a:latin typeface="Times New Roman"/>
                <a:ea typeface="MS PGothic"/>
                <a:cs typeface="Times New Roman"/>
              </a:rPr>
              <a:t>working</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parking </a:t>
            </a:r>
            <a:r>
              <a:rPr lang="nl-BE" dirty="0" err="1">
                <a:latin typeface="Times New Roman"/>
                <a:ea typeface="MS PGothic"/>
                <a:cs typeface="Times New Roman"/>
              </a:rPr>
              <a:t>through</a:t>
            </a:r>
            <a:r>
              <a:rPr lang="nl-BE" dirty="0">
                <a:latin typeface="Times New Roman"/>
                <a:ea typeface="MS PGothic"/>
                <a:cs typeface="Times New Roman"/>
              </a:rPr>
              <a:t> SUMP</a:t>
            </a:r>
          </a:p>
          <a:p>
            <a:r>
              <a:rPr lang="nl-BE" dirty="0">
                <a:latin typeface="Times New Roman"/>
                <a:ea typeface="MS PGothic"/>
                <a:cs typeface="Times New Roman"/>
              </a:rPr>
              <a:t>3 Mixed consortium, different levels of parking management, </a:t>
            </a:r>
            <a:r>
              <a:rPr lang="nl-BE" dirty="0" err="1">
                <a:latin typeface="Times New Roman"/>
                <a:ea typeface="MS PGothic"/>
                <a:cs typeface="Times New Roman"/>
              </a:rPr>
              <a:t>each</a:t>
            </a:r>
            <a:r>
              <a:rPr lang="nl-BE" dirty="0">
                <a:latin typeface="Times New Roman"/>
                <a:ea typeface="MS PGothic"/>
                <a:cs typeface="Times New Roman"/>
              </a:rPr>
              <a:t> is </a:t>
            </a:r>
            <a:r>
              <a:rPr lang="nl-BE" dirty="0" err="1">
                <a:latin typeface="Times New Roman"/>
                <a:ea typeface="MS PGothic"/>
                <a:cs typeface="Times New Roman"/>
              </a:rPr>
              <a:t>individually</a:t>
            </a:r>
            <a:r>
              <a:rPr lang="nl-BE" dirty="0">
                <a:latin typeface="Times New Roman"/>
                <a:ea typeface="MS PGothic"/>
                <a:cs typeface="Times New Roman"/>
              </a:rPr>
              <a:t> </a:t>
            </a:r>
            <a:r>
              <a:rPr lang="nl-BE" dirty="0" err="1">
                <a:latin typeface="Times New Roman"/>
                <a:ea typeface="MS PGothic"/>
                <a:cs typeface="Times New Roman"/>
              </a:rPr>
              <a:t>pusing</a:t>
            </a:r>
            <a:r>
              <a:rPr lang="nl-BE" dirty="0">
                <a:latin typeface="Times New Roman"/>
                <a:ea typeface="MS PGothic"/>
                <a:cs typeface="Times New Roman"/>
              </a:rPr>
              <a:t> </a:t>
            </a:r>
            <a:r>
              <a:rPr lang="nl-BE" dirty="0" err="1">
                <a:latin typeface="Times New Roman"/>
                <a:ea typeface="MS PGothic"/>
                <a:cs typeface="Times New Roman"/>
              </a:rPr>
              <a:t>their</a:t>
            </a:r>
            <a:r>
              <a:rPr lang="nl-BE" dirty="0">
                <a:latin typeface="Times New Roman"/>
                <a:ea typeface="MS PGothic"/>
                <a:cs typeface="Times New Roman"/>
              </a:rPr>
              <a:t> </a:t>
            </a:r>
            <a:r>
              <a:rPr lang="nl-BE" dirty="0" err="1">
                <a:latin typeface="Times New Roman"/>
                <a:ea typeface="MS PGothic"/>
                <a:cs typeface="Times New Roman"/>
              </a:rPr>
              <a:t>boundaries</a:t>
            </a:r>
          </a:p>
          <a:p>
            <a:r>
              <a:rPr lang="nl-BE" dirty="0">
                <a:latin typeface="Times New Roman"/>
                <a:ea typeface="MS PGothic"/>
                <a:cs typeface="Times New Roman"/>
              </a:rPr>
              <a:t>4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our</a:t>
            </a:r>
            <a:r>
              <a:rPr lang="nl-BE" dirty="0">
                <a:latin typeface="Times New Roman"/>
                <a:ea typeface="MS PGothic"/>
                <a:cs typeface="Times New Roman"/>
              </a:rPr>
              <a:t> </a:t>
            </a:r>
            <a:r>
              <a:rPr lang="nl-BE" dirty="0" err="1">
                <a:latin typeface="Times New Roman"/>
                <a:ea typeface="MS PGothic"/>
                <a:cs typeface="Times New Roman"/>
              </a:rPr>
              <a:t>leading</a:t>
            </a:r>
            <a:r>
              <a:rPr lang="nl-BE" dirty="0">
                <a:latin typeface="Times New Roman"/>
                <a:ea typeface="MS PGothic"/>
                <a:cs typeface="Times New Roman"/>
              </a:rPr>
              <a:t> </a:t>
            </a:r>
            <a:r>
              <a:rPr lang="nl-BE" dirty="0" err="1">
                <a:latin typeface="Times New Roman"/>
                <a:ea typeface="MS PGothic"/>
                <a:cs typeface="Times New Roman"/>
              </a:rPr>
              <a:t>cities</a:t>
            </a:r>
            <a:r>
              <a:rPr lang="nl-BE" dirty="0">
                <a:latin typeface="Times New Roman"/>
                <a:ea typeface="MS PGothic"/>
                <a:cs typeface="Times New Roman"/>
              </a:rPr>
              <a:t> but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time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world</a:t>
            </a:r>
            <a:r>
              <a:rPr lang="nl-BE" dirty="0">
                <a:latin typeface="Times New Roman"/>
                <a:ea typeface="MS PGothic"/>
                <a:cs typeface="Times New Roman"/>
              </a:rPr>
              <a:t> keep on </a:t>
            </a:r>
            <a:r>
              <a:rPr lang="nl-BE" dirty="0" err="1">
                <a:latin typeface="Times New Roman"/>
                <a:ea typeface="MS PGothic"/>
                <a:cs typeface="Times New Roman"/>
              </a:rPr>
              <a:t>turning</a:t>
            </a:r>
            <a:r>
              <a:rPr lang="nl-BE" dirty="0">
                <a:latin typeface="Times New Roman"/>
                <a:ea typeface="MS PGothic"/>
                <a:cs typeface="Times New Roman"/>
              </a:rPr>
              <a:t> </a:t>
            </a:r>
            <a:r>
              <a:rPr lang="nl-BE" dirty="0" err="1">
                <a:latin typeface="Times New Roman"/>
                <a:ea typeface="MS PGothic"/>
                <a:cs typeface="Times New Roman"/>
              </a:rPr>
              <a:t>and</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innovation</a:t>
            </a:r>
            <a:r>
              <a:rPr lang="nl-BE" dirty="0">
                <a:latin typeface="Times New Roman"/>
                <a:ea typeface="MS PGothic"/>
                <a:cs typeface="Times New Roman"/>
              </a:rPr>
              <a:t> </a:t>
            </a:r>
            <a:r>
              <a:rPr lang="nl-BE" dirty="0" err="1">
                <a:latin typeface="Times New Roman"/>
                <a:ea typeface="MS PGothic"/>
                <a:cs typeface="Times New Roman"/>
              </a:rPr>
              <a:t>keeps</a:t>
            </a:r>
            <a:r>
              <a:rPr lang="nl-BE" dirty="0">
                <a:latin typeface="Times New Roman"/>
                <a:ea typeface="MS PGothic"/>
                <a:cs typeface="Times New Roman"/>
              </a:rPr>
              <a:t> on setting </a:t>
            </a:r>
            <a:r>
              <a:rPr lang="nl-BE" dirty="0" err="1">
                <a:latin typeface="Times New Roman"/>
                <a:ea typeface="MS PGothic"/>
                <a:cs typeface="Times New Roman"/>
              </a:rPr>
              <a:t>thorugh</a:t>
            </a:r>
            <a:r>
              <a:rPr lang="nl-BE" dirty="0">
                <a:latin typeface="Times New Roman"/>
                <a:ea typeface="MS PGothic"/>
                <a:cs typeface="Times New Roman"/>
              </a:rPr>
              <a:t> </a:t>
            </a:r>
          </a:p>
          <a:p>
            <a:r>
              <a:rPr lang="nl-BE" dirty="0">
                <a:latin typeface="Times New Roman"/>
                <a:ea typeface="MS PGothic"/>
                <a:cs typeface="Times New Roman"/>
              </a:rPr>
              <a:t>5 Brief </a:t>
            </a:r>
            <a:r>
              <a:rPr lang="nl-BE" dirty="0" err="1">
                <a:latin typeface="Times New Roman"/>
                <a:ea typeface="MS PGothic"/>
                <a:cs typeface="Times New Roman"/>
              </a:rPr>
              <a:t>you</a:t>
            </a:r>
            <a:r>
              <a:rPr lang="nl-BE" dirty="0">
                <a:latin typeface="Times New Roman"/>
                <a:ea typeface="MS PGothic"/>
                <a:cs typeface="Times New Roman"/>
              </a:rPr>
              <a:t> on </a:t>
            </a:r>
            <a:r>
              <a:rPr lang="nl-BE" dirty="0" err="1">
                <a:latin typeface="Times New Roman"/>
                <a:ea typeface="MS PGothic"/>
                <a:cs typeface="Times New Roman"/>
              </a:rPr>
              <a:t>finding</a:t>
            </a:r>
            <a:r>
              <a:rPr lang="nl-BE" dirty="0">
                <a:latin typeface="Times New Roman"/>
                <a:ea typeface="MS PGothic"/>
                <a:cs typeface="Times New Roman"/>
              </a:rPr>
              <a:t> of </a:t>
            </a:r>
            <a:r>
              <a:rPr lang="nl-BE" dirty="0" err="1">
                <a:latin typeface="Times New Roman"/>
                <a:ea typeface="MS PGothic"/>
                <a:cs typeface="Times New Roman"/>
              </a:rPr>
              <a:t>the</a:t>
            </a:r>
            <a:r>
              <a:rPr lang="nl-BE" dirty="0">
                <a:latin typeface="Times New Roman"/>
                <a:ea typeface="MS PGothic"/>
                <a:cs typeface="Times New Roman"/>
              </a:rPr>
              <a:t> project, partner </a:t>
            </a:r>
            <a:r>
              <a:rPr lang="nl-BE" dirty="0" err="1">
                <a:latin typeface="Times New Roman"/>
                <a:ea typeface="MS PGothic"/>
                <a:cs typeface="Times New Roman"/>
              </a:rPr>
              <a:t>cities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become</a:t>
            </a:r>
            <a:r>
              <a:rPr lang="nl-BE" dirty="0">
                <a:latin typeface="Times New Roman"/>
                <a:ea typeface="MS PGothic"/>
                <a:cs typeface="Times New Roman"/>
              </a:rPr>
              <a:t> (</a:t>
            </a:r>
            <a:r>
              <a:rPr lang="nl-BE" dirty="0" err="1">
                <a:latin typeface="Times New Roman"/>
                <a:ea typeface="MS PGothic"/>
                <a:cs typeface="Times New Roman"/>
              </a:rPr>
              <a:t>inter</a:t>
            </a:r>
            <a:r>
              <a:rPr lang="nl-BE" dirty="0">
                <a:latin typeface="Times New Roman"/>
                <a:ea typeface="MS PGothic"/>
                <a:cs typeface="Times New Roman"/>
              </a:rPr>
              <a:t>)</a:t>
            </a:r>
            <a:r>
              <a:rPr lang="nl-BE" dirty="0" err="1">
                <a:latin typeface="Times New Roman"/>
                <a:ea typeface="MS PGothic"/>
                <a:cs typeface="Times New Roman"/>
              </a:rPr>
              <a:t>national</a:t>
            </a:r>
            <a:r>
              <a:rPr lang="nl-BE" dirty="0">
                <a:latin typeface="Times New Roman"/>
                <a:ea typeface="MS PGothic"/>
                <a:cs typeface="Times New Roman"/>
              </a:rPr>
              <a:t> </a:t>
            </a:r>
            <a:r>
              <a:rPr lang="nl-BE" dirty="0" err="1">
                <a:latin typeface="Times New Roman"/>
                <a:ea typeface="MS PGothic"/>
                <a:cs typeface="Times New Roman"/>
              </a:rPr>
              <a:t>ambassadors</a:t>
            </a:r>
            <a:r>
              <a:rPr lang="nl-BE" dirty="0">
                <a:latin typeface="Times New Roman"/>
                <a:ea typeface="MS PGothic"/>
                <a:cs typeface="Times New Roman"/>
              </a:rPr>
              <a:t>.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for</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ParkPad</a:t>
            </a:r>
            <a:r>
              <a:rPr lang="nl-BE" dirty="0">
                <a:latin typeface="Times New Roman"/>
                <a:ea typeface="MS PGothic"/>
                <a:cs typeface="Times New Roman"/>
              </a:rPr>
              <a:t> </a:t>
            </a:r>
            <a:r>
              <a:rPr lang="nl-BE" dirty="0" err="1">
                <a:latin typeface="Times New Roman"/>
                <a:ea typeface="MS PGothic"/>
                <a:cs typeface="Times New Roman"/>
              </a:rPr>
              <a:t>doors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a:t>
            </a:r>
            <a:r>
              <a:rPr lang="nl-BE" dirty="0">
                <a:latin typeface="Times New Roman"/>
                <a:ea typeface="MS PGothic"/>
                <a:cs typeface="Times New Roman"/>
              </a:rPr>
              <a:t> </a:t>
            </a:r>
            <a:r>
              <a:rPr lang="nl-BE" dirty="0" err="1">
                <a:latin typeface="Times New Roman"/>
                <a:ea typeface="MS PGothic"/>
                <a:cs typeface="Times New Roman"/>
              </a:rPr>
              <a:t>opened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all</a:t>
            </a:r>
            <a:r>
              <a:rPr lang="nl-BE" dirty="0">
                <a:latin typeface="Times New Roman"/>
                <a:ea typeface="MS PGothic"/>
                <a:cs typeface="Times New Roman"/>
              </a:rPr>
              <a:t> </a:t>
            </a:r>
            <a:r>
              <a:rPr lang="nl-BE" dirty="0" err="1">
                <a:latin typeface="Times New Roman"/>
                <a:ea typeface="MS PGothic"/>
                <a:cs typeface="Times New Roman"/>
              </a:rPr>
              <a:t>whom</a:t>
            </a:r>
            <a:r>
              <a:rPr lang="nl-BE" dirty="0">
                <a:latin typeface="Times New Roman"/>
                <a:ea typeface="MS PGothic"/>
                <a:cs typeface="Times New Roman"/>
              </a:rPr>
              <a:t> </a:t>
            </a:r>
            <a:r>
              <a:rPr lang="nl-BE" dirty="0" err="1">
                <a:latin typeface="Times New Roman"/>
                <a:ea typeface="MS PGothic"/>
                <a:cs typeface="Times New Roman"/>
              </a:rPr>
              <a:t>it</a:t>
            </a:r>
            <a:r>
              <a:rPr lang="nl-BE" dirty="0">
                <a:latin typeface="Times New Roman"/>
                <a:ea typeface="MS PGothic"/>
                <a:cs typeface="Times New Roman"/>
              </a:rPr>
              <a:t> </a:t>
            </a:r>
            <a:r>
              <a:rPr lang="nl-BE" dirty="0" err="1">
                <a:latin typeface="Times New Roman"/>
                <a:ea typeface="MS PGothic"/>
                <a:cs typeface="Times New Roman"/>
              </a:rPr>
              <a:t>may</a:t>
            </a:r>
            <a:r>
              <a:rPr lang="nl-BE" dirty="0">
                <a:latin typeface="Times New Roman"/>
                <a:ea typeface="MS PGothic"/>
                <a:cs typeface="Times New Roman"/>
              </a:rPr>
              <a:t> interest in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furuts</a:t>
            </a:r>
            <a:r>
              <a:rPr lang="nl-BE" dirty="0">
                <a:latin typeface="Times New Roman"/>
                <a:ea typeface="MS PGothic"/>
                <a:cs typeface="Times New Roman"/>
              </a:rPr>
              <a:t>. Little bit more patience right </a:t>
            </a:r>
            <a:r>
              <a:rPr lang="nl-BE" dirty="0" err="1">
                <a:latin typeface="Times New Roman"/>
                <a:ea typeface="MS PGothic"/>
                <a:cs typeface="Times New Roman"/>
              </a:rPr>
              <a:t>now</a:t>
            </a:r>
            <a:r>
              <a:rPr lang="nl-BE" dirty="0">
                <a:latin typeface="Times New Roman"/>
                <a:ea typeface="MS PGothic"/>
                <a:cs typeface="Times New Roman"/>
              </a:rPr>
              <a:t> </a:t>
            </a:r>
            <a:r>
              <a:rPr lang="nl-BE" dirty="0" err="1">
                <a:latin typeface="Times New Roman"/>
                <a:ea typeface="MS PGothic"/>
                <a:cs typeface="Times New Roman"/>
              </a:rPr>
              <a:t>since</a:t>
            </a:r>
            <a:r>
              <a:rPr lang="nl-BE" dirty="0">
                <a:latin typeface="Times New Roman"/>
                <a:ea typeface="MS PGothic"/>
                <a:cs typeface="Times New Roman"/>
              </a:rPr>
              <a:t> we are pilot </a:t>
            </a:r>
            <a:r>
              <a:rPr lang="nl-BE" dirty="0" err="1">
                <a:latin typeface="Times New Roman"/>
                <a:ea typeface="MS PGothic"/>
                <a:cs typeface="Times New Roman"/>
              </a:rPr>
              <a:t>testing</a:t>
            </a:r>
            <a:r>
              <a:rPr lang="nl-BE" dirty="0">
                <a:latin typeface="Times New Roman"/>
                <a:ea typeface="MS PGothic"/>
                <a:cs typeface="Times New Roman"/>
              </a:rPr>
              <a:t> these tool in </a:t>
            </a:r>
            <a:r>
              <a:rPr lang="nl-BE" dirty="0" err="1">
                <a:latin typeface="Times New Roman"/>
                <a:ea typeface="MS PGothic"/>
                <a:cs typeface="Times New Roman"/>
              </a:rPr>
              <a:t>our</a:t>
            </a:r>
            <a:r>
              <a:rPr lang="nl-BE" dirty="0">
                <a:latin typeface="Times New Roman"/>
                <a:ea typeface="MS PGothic"/>
                <a:cs typeface="Times New Roman"/>
              </a:rPr>
              <a:t> partner </a:t>
            </a:r>
            <a:r>
              <a:rPr lang="nl-BE" dirty="0" err="1">
                <a:latin typeface="Times New Roman"/>
                <a:ea typeface="MS PGothic"/>
                <a:cs typeface="Times New Roman"/>
              </a:rPr>
              <a:t>cities</a:t>
            </a:r>
            <a:r>
              <a:rPr lang="nl-BE" dirty="0">
                <a:latin typeface="Times New Roman"/>
                <a:ea typeface="MS PGothic"/>
                <a:cs typeface="Times New Roman"/>
              </a:rPr>
              <a:t> </a:t>
            </a:r>
            <a:endParaRPr lang="nl-BE" dirty="0">
              <a:cs typeface="Times New Roman"/>
            </a:endParaRPr>
          </a:p>
          <a:p>
            <a:r>
              <a:rPr lang="nl-BE" dirty="0">
                <a:latin typeface="Times New Roman"/>
                <a:ea typeface="MS PGothic"/>
                <a:cs typeface="Times New Roman"/>
              </a:rPr>
              <a:t>6 </a:t>
            </a:r>
            <a:r>
              <a:rPr lang="nl-BE" dirty="0" err="1">
                <a:latin typeface="Times New Roman"/>
                <a:ea typeface="MS PGothic"/>
                <a:cs typeface="Times New Roman"/>
              </a:rPr>
              <a:t>Kill</a:t>
            </a:r>
            <a:r>
              <a:rPr lang="nl-BE" dirty="0">
                <a:latin typeface="Times New Roman"/>
                <a:ea typeface="MS PGothic"/>
                <a:cs typeface="Times New Roman"/>
              </a:rPr>
              <a:t> </a:t>
            </a:r>
            <a:r>
              <a:rPr lang="nl-BE" dirty="0" err="1">
                <a:latin typeface="Times New Roman"/>
                <a:ea typeface="MS PGothic"/>
                <a:cs typeface="Times New Roman"/>
              </a:rPr>
              <a:t>two</a:t>
            </a:r>
            <a:r>
              <a:rPr lang="nl-BE" dirty="0">
                <a:latin typeface="Times New Roman"/>
                <a:ea typeface="MS PGothic"/>
                <a:cs typeface="Times New Roman"/>
              </a:rPr>
              <a:t> </a:t>
            </a:r>
            <a:r>
              <a:rPr lang="nl-BE" dirty="0" err="1">
                <a:latin typeface="Times New Roman"/>
                <a:ea typeface="MS PGothic"/>
                <a:cs typeface="Times New Roman"/>
              </a:rPr>
              <a:t>bird</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one</a:t>
            </a:r>
            <a:r>
              <a:rPr lang="nl-BE" dirty="0">
                <a:latin typeface="Times New Roman"/>
                <a:ea typeface="MS PGothic"/>
                <a:cs typeface="Times New Roman"/>
              </a:rPr>
              <a:t> </a:t>
            </a:r>
            <a:r>
              <a:rPr lang="nl-BE" dirty="0" err="1">
                <a:latin typeface="Times New Roman"/>
                <a:ea typeface="MS PGothic"/>
                <a:cs typeface="Times New Roman"/>
              </a:rPr>
              <a:t>stone</a:t>
            </a:r>
            <a:r>
              <a:rPr lang="nl-BE" dirty="0">
                <a:latin typeface="Times New Roman"/>
                <a:ea typeface="MS PGothic"/>
                <a:cs typeface="Times New Roman"/>
              </a:rPr>
              <a:t>. </a:t>
            </a:r>
            <a:r>
              <a:rPr lang="nl-BE" dirty="0" err="1">
                <a:latin typeface="Times New Roman"/>
                <a:ea typeface="MS PGothic"/>
                <a:cs typeface="Times New Roman"/>
              </a:rPr>
              <a:t>Mostly</a:t>
            </a:r>
            <a:r>
              <a:rPr lang="nl-BE" dirty="0">
                <a:latin typeface="Times New Roman"/>
                <a:ea typeface="MS PGothic"/>
                <a:cs typeface="Times New Roman"/>
              </a:rPr>
              <a:t> </a:t>
            </a:r>
            <a:r>
              <a:rPr lang="nl-BE" dirty="0" err="1">
                <a:latin typeface="Times New Roman"/>
                <a:ea typeface="MS PGothic"/>
                <a:cs typeface="Times New Roman"/>
              </a:rPr>
              <a:t>enhancing</a:t>
            </a:r>
            <a:r>
              <a:rPr lang="nl-BE" dirty="0">
                <a:latin typeface="Times New Roman"/>
                <a:ea typeface="MS PGothic"/>
                <a:cs typeface="Times New Roman"/>
              </a:rPr>
              <a:t> </a:t>
            </a:r>
            <a:r>
              <a:rPr lang="nl-BE" dirty="0" err="1">
                <a:latin typeface="Times New Roman"/>
                <a:ea typeface="MS PGothic"/>
                <a:cs typeface="Times New Roman"/>
              </a:rPr>
              <a:t>behaviroral</a:t>
            </a:r>
            <a:r>
              <a:rPr lang="nl-BE" dirty="0">
                <a:latin typeface="Times New Roman"/>
                <a:ea typeface="MS PGothic"/>
                <a:cs typeface="Times New Roman"/>
              </a:rPr>
              <a:t> change or </a:t>
            </a:r>
            <a:r>
              <a:rPr lang="nl-BE" dirty="0" err="1">
                <a:latin typeface="Times New Roman"/>
                <a:ea typeface="MS PGothic"/>
                <a:cs typeface="Times New Roman"/>
              </a:rPr>
              <a:t>modal</a:t>
            </a:r>
            <a:r>
              <a:rPr lang="nl-BE" dirty="0">
                <a:latin typeface="Times New Roman"/>
                <a:ea typeface="MS PGothic"/>
                <a:cs typeface="Times New Roman"/>
              </a:rPr>
              <a:t> shift are </a:t>
            </a:r>
            <a:r>
              <a:rPr lang="nl-BE" dirty="0" err="1">
                <a:latin typeface="Times New Roman"/>
                <a:ea typeface="MS PGothic"/>
                <a:cs typeface="Times New Roman"/>
              </a:rPr>
              <a:t>costly</a:t>
            </a:r>
            <a:r>
              <a:rPr lang="nl-BE" dirty="0">
                <a:latin typeface="Times New Roman"/>
                <a:ea typeface="MS PGothic"/>
                <a:cs typeface="Times New Roman"/>
              </a:rPr>
              <a:t> procedures .</a:t>
            </a:r>
          </a:p>
          <a:p>
            <a:endParaRPr lang="nl-BE"/>
          </a:p>
          <a:p>
            <a:endParaRPr lang="nl-BE"/>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4</a:t>
            </a:fld>
            <a:endParaRPr lang="de-DE"/>
          </a:p>
        </p:txBody>
      </p:sp>
    </p:spTree>
    <p:extLst>
      <p:ext uri="{BB962C8B-B14F-4D97-AF65-F5344CB8AC3E}">
        <p14:creationId xmlns:p14="http://schemas.microsoft.com/office/powerpoint/2010/main" val="33272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 Currently minimum parking norm are the, quite arbitrary determined by law</a:t>
            </a:r>
          </a:p>
          <a:p>
            <a:r>
              <a:rPr lang="nl-BE"/>
              <a:t>2 Scancars, digtal tickets, example of Trondheim parking ambassadors.</a:t>
            </a:r>
          </a:p>
          <a:p>
            <a:r>
              <a:rPr lang="nl-BE"/>
              <a:t>3 Less cheating, intelligent pricing, better enforcement</a:t>
            </a:r>
          </a:p>
          <a:p>
            <a:r>
              <a:rPr lang="nl-BE"/>
              <a:t>4 Rotterdam, Sofia and a lot of other cities are doing </a:t>
            </a:r>
          </a:p>
          <a:p>
            <a:r>
              <a:rPr lang="nl-BE"/>
              <a:t>5 Amsterdam, Krakow and Ghent are leading the way. </a:t>
            </a:r>
          </a:p>
          <a:p>
            <a:r>
              <a:rPr lang="nl-BE"/>
              <a:t>6 </a:t>
            </a:r>
          </a:p>
          <a:p>
            <a:r>
              <a:rPr lang="nl-BE"/>
              <a:t>7 This can be linked with parking standards, </a:t>
            </a:r>
          </a:p>
          <a:p>
            <a:r>
              <a:rPr lang="nl-BE"/>
              <a:t>8 Communicating, engaging, enhancing behavioural change in parking are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5</a:t>
            </a:fld>
            <a:endParaRPr lang="de-DE"/>
          </a:p>
        </p:txBody>
      </p:sp>
    </p:spTree>
    <p:extLst>
      <p:ext uri="{BB962C8B-B14F-4D97-AF65-F5344CB8AC3E}">
        <p14:creationId xmlns:p14="http://schemas.microsoft.com/office/powerpoint/2010/main" val="95349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Another</a:t>
            </a:r>
            <a:r>
              <a:rPr lang="nl-NL" dirty="0"/>
              <a:t> way of </a:t>
            </a:r>
            <a:r>
              <a:rPr lang="nl-NL" dirty="0" err="1"/>
              <a:t>mapping</a:t>
            </a:r>
            <a:r>
              <a:rPr lang="nl-NL" dirty="0"/>
              <a:t> was </a:t>
            </a:r>
            <a:r>
              <a:rPr lang="nl-NL" dirty="0" err="1"/>
              <a:t>done</a:t>
            </a:r>
            <a:r>
              <a:rPr lang="nl-NL" dirty="0"/>
              <a:t> </a:t>
            </a:r>
            <a:r>
              <a:rPr lang="nl-NL" dirty="0" err="1"/>
              <a:t>by</a:t>
            </a:r>
            <a:r>
              <a:rPr lang="nl-NL" dirty="0"/>
              <a:t> CROW (Nl) in </a:t>
            </a:r>
            <a:r>
              <a:rPr lang="nl-NL" dirty="0" err="1"/>
              <a:t>their</a:t>
            </a:r>
            <a:r>
              <a:rPr lang="nl-NL" dirty="0"/>
              <a:t> </a:t>
            </a:r>
            <a:r>
              <a:rPr lang="nl-NL" dirty="0" err="1"/>
              <a:t>study</a:t>
            </a:r>
            <a:r>
              <a:rPr lang="nl-NL" dirty="0"/>
              <a:t> </a:t>
            </a:r>
            <a:r>
              <a:rPr lang="nl-NL" dirty="0" err="1"/>
              <a:t>about</a:t>
            </a:r>
            <a:r>
              <a:rPr lang="nl-NL" dirty="0"/>
              <a:t> Parking </a:t>
            </a:r>
            <a:r>
              <a:rPr lang="nl-NL" dirty="0" err="1"/>
              <a:t>and</a:t>
            </a:r>
            <a:r>
              <a:rPr lang="nl-NL" dirty="0"/>
              <a:t> </a:t>
            </a:r>
            <a:r>
              <a:rPr lang="nl-NL" dirty="0" err="1"/>
              <a:t>Behaviour</a:t>
            </a:r>
            <a:r>
              <a:rPr lang="nl-NL" dirty="0"/>
              <a:t> ;  Parking is </a:t>
            </a:r>
            <a:r>
              <a:rPr lang="nl-NL" dirty="0" err="1"/>
              <a:t>driven</a:t>
            </a:r>
            <a:r>
              <a:rPr lang="nl-NL" dirty="0"/>
              <a:t> </a:t>
            </a:r>
            <a:r>
              <a:rPr lang="nl-NL" dirty="0" err="1"/>
              <a:t>by</a:t>
            </a:r>
            <a:r>
              <a:rPr lang="nl-NL" dirty="0"/>
              <a:t> </a:t>
            </a:r>
            <a:r>
              <a:rPr lang="nl-NL" dirty="0" err="1"/>
              <a:t>behaviour</a:t>
            </a:r>
            <a:r>
              <a:rPr lang="nl-NL" dirty="0"/>
              <a:t>, </a:t>
            </a:r>
            <a:r>
              <a:rPr lang="nl-NL" dirty="0" err="1"/>
              <a:t>so</a:t>
            </a:r>
            <a:r>
              <a:rPr lang="nl-NL" dirty="0"/>
              <a:t> </a:t>
            </a:r>
            <a:r>
              <a:rPr lang="nl-NL" dirty="0" err="1"/>
              <a:t>you</a:t>
            </a:r>
            <a:r>
              <a:rPr lang="nl-NL" dirty="0"/>
              <a:t> </a:t>
            </a:r>
            <a:r>
              <a:rPr lang="nl-NL" dirty="0" err="1"/>
              <a:t>better</a:t>
            </a:r>
            <a:r>
              <a:rPr lang="nl-NL" dirty="0"/>
              <a:t> </a:t>
            </a:r>
            <a:r>
              <a:rPr lang="nl-NL" dirty="0" err="1"/>
              <a:t>increase</a:t>
            </a:r>
            <a:r>
              <a:rPr lang="nl-NL" dirty="0"/>
              <a:t> </a:t>
            </a:r>
            <a:r>
              <a:rPr lang="nl-NL" dirty="0" err="1"/>
              <a:t>your</a:t>
            </a:r>
            <a:r>
              <a:rPr lang="nl-NL" dirty="0"/>
              <a:t> </a:t>
            </a:r>
            <a:r>
              <a:rPr lang="nl-NL" dirty="0" err="1"/>
              <a:t>knowledge</a:t>
            </a:r>
            <a:r>
              <a:rPr lang="nl-NL" dirty="0"/>
              <a:t> on </a:t>
            </a:r>
            <a:r>
              <a:rPr lang="nl-NL" dirty="0" err="1"/>
              <a:t>what</a:t>
            </a:r>
            <a:r>
              <a:rPr lang="nl-NL" dirty="0"/>
              <a:t> </a:t>
            </a:r>
            <a:r>
              <a:rPr lang="nl-NL" dirty="0" err="1"/>
              <a:t>possible</a:t>
            </a:r>
            <a:r>
              <a:rPr lang="nl-NL" dirty="0"/>
              <a:t> – hard </a:t>
            </a:r>
            <a:r>
              <a:rPr lang="nl-NL" dirty="0" err="1"/>
              <a:t>and</a:t>
            </a:r>
            <a:r>
              <a:rPr lang="nl-NL" dirty="0"/>
              <a:t> soft – </a:t>
            </a:r>
            <a:r>
              <a:rPr lang="nl-NL" dirty="0" err="1"/>
              <a:t>measures</a:t>
            </a:r>
            <a:r>
              <a:rPr lang="nl-NL" dirty="0"/>
              <a:t> </a:t>
            </a:r>
            <a:r>
              <a:rPr lang="nl-NL" dirty="0" err="1"/>
              <a:t>influence</a:t>
            </a:r>
            <a:r>
              <a:rPr lang="nl-NL" dirty="0"/>
              <a:t> </a:t>
            </a:r>
            <a:r>
              <a:rPr lang="nl-NL" dirty="0" err="1"/>
              <a:t>our</a:t>
            </a:r>
            <a:r>
              <a:rPr lang="nl-NL" dirty="0"/>
              <a:t> parking </a:t>
            </a:r>
            <a:r>
              <a:rPr lang="nl-NL" dirty="0" err="1"/>
              <a:t>and</a:t>
            </a:r>
            <a:r>
              <a:rPr lang="nl-NL" dirty="0"/>
              <a:t> </a:t>
            </a:r>
            <a:r>
              <a:rPr lang="nl-NL" dirty="0" err="1"/>
              <a:t>mobility</a:t>
            </a:r>
            <a:r>
              <a:rPr lang="nl-NL" dirty="0"/>
              <a:t> </a:t>
            </a:r>
            <a:r>
              <a:rPr lang="nl-NL" dirty="0" err="1"/>
              <a:t>behaviour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6</a:t>
            </a:fld>
            <a:endParaRPr lang="de-DE"/>
          </a:p>
        </p:txBody>
      </p:sp>
    </p:spTree>
    <p:extLst>
      <p:ext uri="{BB962C8B-B14F-4D97-AF65-F5344CB8AC3E}">
        <p14:creationId xmlns:p14="http://schemas.microsoft.com/office/powerpoint/2010/main" val="405727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Accompanying</a:t>
            </a:r>
            <a:r>
              <a:rPr lang="nl-NL" dirty="0"/>
              <a:t> </a:t>
            </a:r>
            <a:r>
              <a:rPr lang="nl-NL" dirty="0" err="1"/>
              <a:t>measures</a:t>
            </a:r>
            <a:r>
              <a:rPr lang="nl-NL" dirty="0"/>
              <a:t> is </a:t>
            </a:r>
            <a:r>
              <a:rPr lang="nl-NL" dirty="0" err="1"/>
              <a:t>about</a:t>
            </a:r>
            <a:r>
              <a:rPr lang="nl-NL" dirty="0"/>
              <a:t> a </a:t>
            </a:r>
            <a:r>
              <a:rPr lang="nl-NL" dirty="0" err="1"/>
              <a:t>wide</a:t>
            </a:r>
            <a:r>
              <a:rPr lang="nl-NL" dirty="0"/>
              <a:t> area of (non-</a:t>
            </a:r>
            <a:r>
              <a:rPr lang="nl-NL" dirty="0" err="1"/>
              <a:t>infrastuctural</a:t>
            </a:r>
            <a:r>
              <a:rPr lang="nl-NL" dirty="0"/>
              <a:t>, non </a:t>
            </a:r>
            <a:r>
              <a:rPr lang="nl-NL" dirty="0" err="1"/>
              <a:t>legilative</a:t>
            </a:r>
            <a:r>
              <a:rPr lang="nl-NL" dirty="0"/>
              <a:t> or </a:t>
            </a:r>
            <a:r>
              <a:rPr lang="nl-NL" dirty="0" err="1"/>
              <a:t>regulatory</a:t>
            </a:r>
            <a:r>
              <a:rPr lang="nl-NL" dirty="0"/>
              <a:t>) </a:t>
            </a:r>
            <a:r>
              <a:rPr lang="nl-NL" dirty="0" err="1"/>
              <a:t>measures</a:t>
            </a:r>
            <a:r>
              <a:rPr lang="nl-NL" dirty="0"/>
              <a:t>.   </a:t>
            </a:r>
          </a:p>
          <a:p>
            <a:r>
              <a:rPr lang="nl-NL" dirty="0"/>
              <a:t>Leuven</a:t>
            </a:r>
            <a:r>
              <a:rPr lang="nl-NL" baseline="0" dirty="0"/>
              <a:t> shop </a:t>
            </a:r>
            <a:r>
              <a:rPr lang="nl-NL" baseline="0" dirty="0" err="1"/>
              <a:t>and</a:t>
            </a:r>
            <a:r>
              <a:rPr lang="nl-NL" baseline="0" dirty="0"/>
              <a:t> go information ,  </a:t>
            </a:r>
            <a:r>
              <a:rPr lang="nl-NL" baseline="0" dirty="0" err="1"/>
              <a:t>Wintercycling</a:t>
            </a:r>
            <a:r>
              <a:rPr lang="nl-NL" baseline="0" dirty="0"/>
              <a:t> </a:t>
            </a:r>
            <a:r>
              <a:rPr lang="nl-NL" baseline="0" dirty="0" err="1"/>
              <a:t>campaign</a:t>
            </a:r>
            <a:r>
              <a:rPr lang="nl-NL" baseline="0" dirty="0"/>
              <a:t>,  </a:t>
            </a:r>
            <a:r>
              <a:rPr lang="nl-NL" baseline="0" dirty="0" err="1"/>
              <a:t>Neighbourhood</a:t>
            </a:r>
            <a:r>
              <a:rPr lang="nl-NL" baseline="0" dirty="0"/>
              <a:t> </a:t>
            </a:r>
            <a:r>
              <a:rPr lang="nl-NL" baseline="0" dirty="0" err="1"/>
              <a:t>bicycle</a:t>
            </a:r>
            <a:r>
              <a:rPr lang="nl-NL" baseline="0" dirty="0"/>
              <a:t> </a:t>
            </a:r>
            <a:r>
              <a:rPr lang="nl-NL" baseline="0" dirty="0" err="1"/>
              <a:t>guidance</a:t>
            </a:r>
            <a:r>
              <a:rPr lang="nl-NL" baseline="0" dirty="0"/>
              <a:t>,  Information </a:t>
            </a:r>
            <a:r>
              <a:rPr lang="nl-NL" baseline="0" dirty="0" err="1"/>
              <a:t>campaign</a:t>
            </a:r>
            <a:r>
              <a:rPr lang="nl-NL" baseline="0" dirty="0"/>
              <a:t> A’dam parking app </a:t>
            </a:r>
            <a:r>
              <a:rPr lang="nl-NL" baseline="0" dirty="0" err="1"/>
              <a:t>JustPARK</a:t>
            </a:r>
            <a:endParaRPr lang="en-US"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8</a:t>
            </a:fld>
            <a:endParaRPr lang="de-DE"/>
          </a:p>
        </p:txBody>
      </p:sp>
    </p:spTree>
    <p:extLst>
      <p:ext uri="{BB962C8B-B14F-4D97-AF65-F5344CB8AC3E}">
        <p14:creationId xmlns:p14="http://schemas.microsoft.com/office/powerpoint/2010/main" val="25286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Left</a:t>
            </a:r>
            <a:r>
              <a:rPr lang="nl-NL" dirty="0"/>
              <a:t> column:  </a:t>
            </a:r>
            <a:r>
              <a:rPr lang="nl-NL" dirty="0" err="1"/>
              <a:t>cathegories</a:t>
            </a:r>
            <a:r>
              <a:rPr lang="nl-NL" dirty="0"/>
              <a:t> of </a:t>
            </a:r>
            <a:r>
              <a:rPr lang="nl-NL" dirty="0" err="1"/>
              <a:t>accompanying</a:t>
            </a:r>
            <a:r>
              <a:rPr lang="nl-NL" dirty="0"/>
              <a:t> </a:t>
            </a:r>
            <a:r>
              <a:rPr lang="nl-NL" dirty="0" err="1"/>
              <a:t>measures</a:t>
            </a:r>
            <a:r>
              <a:rPr lang="nl-NL" dirty="0"/>
              <a:t>,  </a:t>
            </a:r>
            <a:r>
              <a:rPr lang="nl-NL" dirty="0" err="1"/>
              <a:t>bold</a:t>
            </a:r>
            <a:r>
              <a:rPr lang="nl-NL" dirty="0"/>
              <a:t> are </a:t>
            </a:r>
            <a:r>
              <a:rPr lang="nl-NL" dirty="0" err="1"/>
              <a:t>the</a:t>
            </a:r>
            <a:r>
              <a:rPr lang="nl-NL" dirty="0"/>
              <a:t> most important </a:t>
            </a:r>
            <a:r>
              <a:rPr lang="nl-NL" dirty="0" err="1"/>
              <a:t>groups</a:t>
            </a:r>
            <a:r>
              <a:rPr lang="nl-NL" dirty="0"/>
              <a:t>, </a:t>
            </a:r>
            <a:r>
              <a:rPr lang="nl-NL" dirty="0" err="1"/>
              <a:t>will</a:t>
            </a:r>
            <a:r>
              <a:rPr lang="nl-NL" dirty="0"/>
              <a:t> </a:t>
            </a:r>
            <a:r>
              <a:rPr lang="nl-NL" dirty="0" err="1"/>
              <a:t>be</a:t>
            </a:r>
            <a:r>
              <a:rPr lang="nl-NL" dirty="0"/>
              <a:t> examplified later in </a:t>
            </a:r>
            <a:r>
              <a:rPr lang="nl-NL" dirty="0" err="1"/>
              <a:t>this</a:t>
            </a:r>
            <a:r>
              <a:rPr lang="nl-NL" dirty="0"/>
              <a:t> </a:t>
            </a:r>
            <a:r>
              <a:rPr lang="nl-NL" dirty="0" err="1"/>
              <a:t>presention</a:t>
            </a:r>
            <a:r>
              <a:rPr lang="nl-NL" dirty="0"/>
              <a:t>. </a:t>
            </a:r>
          </a:p>
          <a:p>
            <a:r>
              <a:rPr lang="nl-NL" dirty="0"/>
              <a:t>Right column:  </a:t>
            </a:r>
            <a:r>
              <a:rPr lang="nl-NL" dirty="0" err="1"/>
              <a:t>which</a:t>
            </a:r>
            <a:r>
              <a:rPr lang="nl-NL" dirty="0"/>
              <a:t> </a:t>
            </a:r>
            <a:r>
              <a:rPr lang="nl-NL" dirty="0" err="1"/>
              <a:t>working</a:t>
            </a:r>
            <a:r>
              <a:rPr lang="nl-NL" dirty="0"/>
              <a:t> </a:t>
            </a:r>
            <a:r>
              <a:rPr lang="nl-NL" dirty="0" err="1"/>
              <a:t>conditions</a:t>
            </a:r>
            <a:r>
              <a:rPr lang="nl-NL" dirty="0"/>
              <a:t> &amp; </a:t>
            </a:r>
            <a:r>
              <a:rPr lang="nl-NL" dirty="0" err="1"/>
              <a:t>priniciples</a:t>
            </a:r>
            <a:r>
              <a:rPr lang="nl-NL" dirty="0"/>
              <a:t> </a:t>
            </a:r>
            <a:r>
              <a:rPr lang="nl-NL" dirty="0" err="1"/>
              <a:t>should</a:t>
            </a:r>
            <a:r>
              <a:rPr lang="nl-NL" dirty="0"/>
              <a:t> </a:t>
            </a:r>
            <a:r>
              <a:rPr lang="nl-NL" dirty="0" err="1"/>
              <a:t>be</a:t>
            </a:r>
            <a:r>
              <a:rPr lang="nl-NL" dirty="0"/>
              <a:t> </a:t>
            </a:r>
            <a:r>
              <a:rPr lang="nl-NL" dirty="0" err="1"/>
              <a:t>considered</a:t>
            </a:r>
            <a:r>
              <a:rPr lang="nl-NL" dirty="0"/>
              <a:t> :  </a:t>
            </a:r>
            <a:r>
              <a:rPr lang="nl-NL" dirty="0" err="1"/>
              <a:t>it’s</a:t>
            </a:r>
            <a:r>
              <a:rPr lang="nl-NL" dirty="0"/>
              <a:t> </a:t>
            </a:r>
            <a:r>
              <a:rPr lang="nl-NL" dirty="0" err="1"/>
              <a:t>much</a:t>
            </a:r>
            <a:r>
              <a:rPr lang="nl-NL" dirty="0"/>
              <a:t> </a:t>
            </a:r>
            <a:r>
              <a:rPr lang="nl-NL" dirty="0" err="1"/>
              <a:t>about</a:t>
            </a:r>
            <a:r>
              <a:rPr lang="nl-NL" dirty="0"/>
              <a:t> </a:t>
            </a:r>
            <a:r>
              <a:rPr lang="nl-NL" dirty="0" err="1"/>
              <a:t>people</a:t>
            </a:r>
            <a:r>
              <a:rPr lang="nl-NL" dirty="0"/>
              <a:t> </a:t>
            </a:r>
            <a:r>
              <a:rPr lang="nl-NL" dirty="0" err="1"/>
              <a:t>and</a:t>
            </a:r>
            <a:r>
              <a:rPr lang="nl-NL" dirty="0"/>
              <a:t> </a:t>
            </a:r>
            <a:r>
              <a:rPr lang="nl-NL" dirty="0" err="1"/>
              <a:t>their</a:t>
            </a:r>
            <a:r>
              <a:rPr lang="nl-NL" dirty="0"/>
              <a:t> </a:t>
            </a:r>
            <a:r>
              <a:rPr lang="nl-NL" dirty="0" err="1"/>
              <a:t>behaviour</a:t>
            </a:r>
            <a:r>
              <a:rPr lang="nl-NL" dirty="0"/>
              <a:t>!   </a:t>
            </a:r>
            <a:r>
              <a:rPr lang="nl-NL" dirty="0" err="1"/>
              <a:t>So</a:t>
            </a:r>
            <a:r>
              <a:rPr lang="nl-NL" dirty="0"/>
              <a:t> we </a:t>
            </a:r>
            <a:r>
              <a:rPr lang="nl-NL" dirty="0" err="1"/>
              <a:t>need</a:t>
            </a:r>
            <a:r>
              <a:rPr lang="nl-NL" dirty="0"/>
              <a:t> </a:t>
            </a:r>
            <a:r>
              <a:rPr lang="nl-NL" dirty="0" err="1"/>
              <a:t>to</a:t>
            </a:r>
            <a:r>
              <a:rPr lang="nl-NL" dirty="0"/>
              <a:t> segment, </a:t>
            </a:r>
            <a:r>
              <a:rPr lang="nl-NL" dirty="0" err="1"/>
              <a:t>address</a:t>
            </a:r>
            <a:r>
              <a:rPr lang="nl-NL" dirty="0"/>
              <a:t> </a:t>
            </a:r>
            <a:r>
              <a:rPr lang="nl-NL" dirty="0" err="1"/>
              <a:t>to</a:t>
            </a:r>
            <a:r>
              <a:rPr lang="nl-NL" dirty="0"/>
              <a:t> target </a:t>
            </a:r>
            <a:r>
              <a:rPr lang="nl-NL" dirty="0" err="1"/>
              <a:t>groups</a:t>
            </a:r>
            <a:r>
              <a:rPr lang="nl-NL" dirty="0"/>
              <a:t> </a:t>
            </a:r>
            <a:r>
              <a:rPr lang="nl-NL" dirty="0" err="1"/>
              <a:t>and</a:t>
            </a:r>
            <a:r>
              <a:rPr lang="nl-NL" dirty="0"/>
              <a:t> </a:t>
            </a:r>
            <a:r>
              <a:rPr lang="nl-NL" dirty="0" err="1"/>
              <a:t>specify</a:t>
            </a:r>
            <a:r>
              <a:rPr lang="nl-NL" dirty="0"/>
              <a:t> </a:t>
            </a:r>
            <a:r>
              <a:rPr lang="nl-NL" dirty="0" err="1"/>
              <a:t>our</a:t>
            </a:r>
            <a:r>
              <a:rPr lang="nl-NL" dirty="0"/>
              <a:t> services </a:t>
            </a:r>
            <a:r>
              <a:rPr lang="nl-NL" dirty="0" err="1"/>
              <a:t>and</a:t>
            </a:r>
            <a:r>
              <a:rPr lang="nl-NL" dirty="0"/>
              <a:t> offer </a:t>
            </a:r>
            <a:r>
              <a:rPr lang="nl-NL" dirty="0" err="1"/>
              <a:t>to</a:t>
            </a:r>
            <a:r>
              <a:rPr lang="nl-NL" dirty="0"/>
              <a:t> </a:t>
            </a:r>
            <a:r>
              <a:rPr lang="nl-NL" dirty="0" err="1"/>
              <a:t>their</a:t>
            </a:r>
            <a:r>
              <a:rPr lang="nl-NL" dirty="0"/>
              <a:t> </a:t>
            </a:r>
            <a:r>
              <a:rPr lang="nl-NL" dirty="0" err="1"/>
              <a:t>interests</a:t>
            </a:r>
            <a:r>
              <a:rPr lang="nl-NL" dirty="0"/>
              <a:t>  (</a:t>
            </a:r>
            <a:r>
              <a:rPr lang="nl-NL" dirty="0" err="1"/>
              <a:t>see</a:t>
            </a:r>
            <a:r>
              <a:rPr lang="nl-NL" dirty="0"/>
              <a:t> slide 39 in </a:t>
            </a:r>
            <a:r>
              <a:rPr lang="nl-NL" dirty="0" err="1"/>
              <a:t>practise</a:t>
            </a:r>
            <a:r>
              <a:rPr lang="nl-NL" dirty="0"/>
              <a:t>:  </a:t>
            </a:r>
            <a:r>
              <a:rPr lang="nl-NL" dirty="0" err="1"/>
              <a:t>from</a:t>
            </a:r>
            <a:r>
              <a:rPr lang="nl-NL" dirty="0"/>
              <a:t> </a:t>
            </a:r>
            <a:r>
              <a:rPr lang="nl-NL" dirty="0" err="1"/>
              <a:t>frustration</a:t>
            </a:r>
            <a:r>
              <a:rPr lang="nl-NL" dirty="0"/>
              <a:t> </a:t>
            </a:r>
            <a:r>
              <a:rPr lang="nl-NL" dirty="0" err="1"/>
              <a:t>to</a:t>
            </a:r>
            <a:r>
              <a:rPr lang="nl-NL" dirty="0"/>
              <a:t> </a:t>
            </a:r>
            <a:r>
              <a:rPr lang="nl-NL" dirty="0" err="1"/>
              <a:t>offering</a:t>
            </a:r>
            <a:r>
              <a:rPr lang="nl-NL" dirty="0"/>
              <a:t> </a:t>
            </a:r>
            <a:r>
              <a:rPr lang="nl-NL" dirty="0" err="1"/>
              <a:t>alternatives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11</a:t>
            </a:fld>
            <a:endParaRPr lang="de-DE"/>
          </a:p>
        </p:txBody>
      </p:sp>
    </p:spTree>
    <p:extLst>
      <p:ext uri="{BB962C8B-B14F-4D97-AF65-F5344CB8AC3E}">
        <p14:creationId xmlns:p14="http://schemas.microsoft.com/office/powerpoint/2010/main" val="266998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Parking management IMPORTANT STEPS in SUM-Planning and Implementation </a:t>
            </a:r>
            <a:endParaRPr lang="en-US" dirty="0">
              <a:latin typeface="Calibri"/>
              <a:cs typeface="Calibri"/>
            </a:endParaRPr>
          </a:p>
          <a:p>
            <a:r>
              <a:rPr lang="en-US" dirty="0">
                <a:latin typeface="Calibri"/>
                <a:ea typeface="MS PGothic"/>
                <a:cs typeface="Calibri"/>
              </a:rPr>
              <a:t>= strategy aligned to SUMP vision, objectives, targets </a:t>
            </a:r>
          </a:p>
          <a:p>
            <a:r>
              <a:rPr lang="en-US" dirty="0">
                <a:latin typeface="Calibri"/>
                <a:ea typeface="MS PGothic"/>
                <a:cs typeface="Calibri"/>
              </a:rPr>
              <a:t>= linked with other planning processes ;  spatial planning, economic development, social inclusion...</a:t>
            </a:r>
          </a:p>
          <a:p>
            <a:r>
              <a:rPr lang="en-US" dirty="0">
                <a:latin typeface="Calibri"/>
                <a:ea typeface="MS PGothic"/>
                <a:cs typeface="Calibri"/>
              </a:rPr>
              <a:t>= </a:t>
            </a:r>
            <a:r>
              <a:rPr lang="en-US" dirty="0" err="1">
                <a:latin typeface="Calibri"/>
                <a:ea typeface="MS PGothic"/>
                <a:cs typeface="Calibri"/>
              </a:rPr>
              <a:t>analyse</a:t>
            </a:r>
            <a:r>
              <a:rPr lang="en-US" dirty="0">
                <a:latin typeface="Calibri"/>
                <a:ea typeface="MS PGothic"/>
                <a:cs typeface="Calibri"/>
              </a:rPr>
              <a:t>, gather data, </a:t>
            </a:r>
            <a:r>
              <a:rPr lang="en-US" dirty="0" err="1">
                <a:latin typeface="Calibri"/>
                <a:ea typeface="MS PGothic"/>
                <a:cs typeface="Calibri"/>
              </a:rPr>
              <a:t>interlinckage</a:t>
            </a:r>
            <a:r>
              <a:rPr lang="en-US" dirty="0">
                <a:latin typeface="Calibri"/>
                <a:ea typeface="MS PGothic"/>
                <a:cs typeface="Calibri"/>
              </a:rPr>
              <a:t> of mobility data</a:t>
            </a:r>
          </a:p>
          <a:p>
            <a:r>
              <a:rPr lang="en-US" dirty="0">
                <a:latin typeface="Calibri"/>
                <a:ea typeface="MS PGothic"/>
                <a:cs typeface="Calibri"/>
              </a:rPr>
              <a:t>= how ambitious are scenario's and targets ;  e.g. Brussels:  remove 25000 on-street parking places (limit car access to city,…) </a:t>
            </a:r>
            <a:endParaRPr lang="en-US" dirty="0">
              <a:latin typeface="Calibri"/>
              <a:cs typeface="Calibri"/>
            </a:endParaRPr>
          </a:p>
          <a:p>
            <a:r>
              <a:rPr lang="en-US" dirty="0">
                <a:latin typeface="Calibri"/>
                <a:ea typeface="MS PGothic"/>
                <a:cs typeface="Calibri"/>
              </a:rPr>
              <a:t>= measure selection : hard and soft, infrastructure, regulation, enforcement, </a:t>
            </a:r>
            <a:r>
              <a:rPr lang="en-US" b="1" dirty="0">
                <a:latin typeface="Calibri"/>
                <a:ea typeface="MS PGothic"/>
                <a:cs typeface="Calibri"/>
              </a:rPr>
              <a:t>accompanying... </a:t>
            </a:r>
            <a:endParaRPr lang="en-US" dirty="0">
              <a:latin typeface="Calibri"/>
              <a:ea typeface="MS PGothic"/>
              <a:cs typeface="Calibri"/>
            </a:endParaRPr>
          </a:p>
          <a:p>
            <a:r>
              <a:rPr lang="en-US" dirty="0">
                <a:latin typeface="Calibri"/>
                <a:ea typeface="MS PGothic"/>
                <a:cs typeface="Calibri"/>
              </a:rPr>
              <a:t>= incremental implementation</a:t>
            </a:r>
          </a:p>
          <a:p>
            <a:r>
              <a:rPr lang="en-US" dirty="0">
                <a:latin typeface="Calibri"/>
                <a:ea typeface="MS PGothic"/>
                <a:cs typeface="Calibri"/>
              </a:rPr>
              <a:t>= financing :  parking revenue earmarking mechanism funds SUMP</a:t>
            </a:r>
          </a:p>
          <a:p>
            <a:r>
              <a:rPr lang="en-US" dirty="0">
                <a:latin typeface="Calibri"/>
                <a:ea typeface="MS PGothic"/>
                <a:cs typeface="Calibri"/>
              </a:rPr>
              <a:t>= monitor, evaluate, correct, improve...</a:t>
            </a:r>
          </a:p>
          <a:p>
            <a:r>
              <a:rPr lang="en-US" dirty="0">
                <a:latin typeface="Calibri"/>
                <a:ea typeface="MS PGothic"/>
                <a:cs typeface="Calibri"/>
              </a:rPr>
              <a:t>= include policy makers and stakeholders : </a:t>
            </a:r>
            <a:r>
              <a:rPr lang="en-US" dirty="0" err="1">
                <a:latin typeface="Calibri"/>
                <a:ea typeface="MS PGothic"/>
                <a:cs typeface="Calibri"/>
              </a:rPr>
              <a:t>ParkPAD</a:t>
            </a:r>
            <a:endParaRPr lang="en-US" dirty="0" err="1">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12</a:t>
            </a:fld>
            <a:endParaRPr lang="de-DE"/>
          </a:p>
        </p:txBody>
      </p:sp>
    </p:spTree>
    <p:extLst>
      <p:ext uri="{BB962C8B-B14F-4D97-AF65-F5344CB8AC3E}">
        <p14:creationId xmlns:p14="http://schemas.microsoft.com/office/powerpoint/2010/main" val="321018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txBox="1">
            <a:spLocks noChangeArrowheads="1"/>
          </p:cNvSpPr>
          <p:nvPr userDrawn="1"/>
        </p:nvSpPr>
        <p:spPr bwMode="auto">
          <a:xfrm>
            <a:off x="1081982" y="6525087"/>
            <a:ext cx="5256212" cy="215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err="1"/>
              <a:t>Civitas</a:t>
            </a:r>
            <a:r>
              <a:rPr lang="en-US"/>
              <a:t> Forum Graz, 3 October 2019</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oettekst 2"/>
          <p:cNvSpPr>
            <a:spLocks noGrp="1"/>
          </p:cNvSpPr>
          <p:nvPr>
            <p:ph type="ftr" sz="quarter" idx="10"/>
          </p:nvPr>
        </p:nvSpPr>
        <p:spPr/>
        <p:txBody>
          <a:bodyPr/>
          <a:lstStyle/>
          <a:p>
            <a:pPr>
              <a:defRPr/>
            </a:pPr>
            <a:r>
              <a:rPr lang="en-US"/>
              <a:t>&lt;Event&gt; • &lt;Date&gt; • &lt;Location&gt; • &lt;Speaker&gt;</a:t>
            </a:r>
            <a:endParaRPr lang="de-DE"/>
          </a:p>
        </p:txBody>
      </p:sp>
    </p:spTree>
    <p:extLst>
      <p:ext uri="{BB962C8B-B14F-4D97-AF65-F5344CB8AC3E}">
        <p14:creationId xmlns:p14="http://schemas.microsoft.com/office/powerpoint/2010/main" val="10647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nl-NL" noProof="0"/>
              <a:t>Klik om de ondertitelstijl van het model te bewerken</a:t>
            </a:r>
            <a:endParaRPr lang="de-DE"/>
          </a:p>
        </p:txBody>
      </p:sp>
      <p:pic>
        <p:nvPicPr>
          <p:cNvPr id="10" name="Afbeelding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nl-NL"/>
              <a:t>Klik om de stijl te bewerken</a:t>
            </a:r>
            <a:endParaRPr lang="en-US"/>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US"/>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58" r:id="rId1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pic>
        <p:nvPicPr>
          <p:cNvPr id="11" name="Afbeelding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Lst>
  <p:hf sldNum="0" hdr="0" dt="0"/>
  <p:txStyles>
    <p:titleStyle>
      <a:lvl1pPr algn="l" rtl="0" eaLnBrk="1" fontAlgn="base" hangingPunct="1">
        <a:spcBef>
          <a:spcPct val="50000"/>
        </a:spcBef>
        <a:spcAft>
          <a:spcPct val="0"/>
        </a:spcAft>
        <a:defRPr sz="2200" b="1">
          <a:solidFill>
            <a:srgbClr val="FFFFFF"/>
          </a:solidFill>
          <a:latin typeface="+mj-lt"/>
          <a:ea typeface="MS PGothic" pitchFamily="34" charset="-128"/>
          <a:cs typeface="MS PGothic"/>
        </a:defRPr>
      </a:lvl1pPr>
      <a:lvl2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2pPr>
      <a:lvl3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3pPr>
      <a:lvl4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4pPr>
      <a:lvl5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1" fontAlgn="base" hangingPunct="1">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1" fontAlgn="base" hangingPunct="1">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1" fontAlgn="base" hangingPunct="1">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1" fontAlgn="base" hangingPunct="1">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1" fontAlgn="base" hangingPunct="1">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3" Type="http://schemas.openxmlformats.org/officeDocument/2006/relationships/image" Target="../media/image18.gif"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7.xml.rels>&#65279;<?xml version="1.0" encoding="utf-8" standalone="yes"?><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0.xml" /></Relationships>
</file>

<file path=ppt/slides/_rels/slide19.xml.rels>&#65279;<?xml version="1.0" encoding="utf-8" standalone="yes"?><Relationships xmlns="http://schemas.openxmlformats.org/package/2006/relationships"><Relationship Id="rId8" Type="http://schemas.openxmlformats.org/officeDocument/2006/relationships/image" Target="../media/image24.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3.xml" /><Relationship Id="rId1" Type="http://schemas.openxmlformats.org/officeDocument/2006/relationships/slideLayout" Target="../slideLayouts/slideLayout2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4.xml" /><Relationship Id="rId1" Type="http://schemas.openxmlformats.org/officeDocument/2006/relationships/slideLayout" Target="../slideLayouts/slideLayout21.xml" /><Relationship Id="rId4" Type="http://schemas.openxmlformats.org/officeDocument/2006/relationships/image" Target="../media/image26.jpeg" /></Relationships>
</file>

<file path=ppt/slides/_rels/slide21.xml.rels>&#65279;<?xml version="1.0" encoding="utf-8" standalone="yes"?><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png" /></Relationships>
</file>

<file path=ppt/slides/_rels/slide23.xml.rels>&#65279;<?xml version="1.0" encoding="utf-8" standalone="yes"?><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17.xml" /><Relationship Id="rId1" Type="http://schemas.openxmlformats.org/officeDocument/2006/relationships/slideLayout" Target="../slideLayouts/slideLayout2.xml" /><Relationship Id="rId5" Type="http://schemas.openxmlformats.org/officeDocument/2006/relationships/image" Target="../media/image34.jpeg" /><Relationship Id="rId4" Type="http://schemas.openxmlformats.org/officeDocument/2006/relationships/image" Target="../media/image33.png" /></Relationships>
</file>

<file path=ppt/slides/_rels/slide24.xml.rels>&#65279;<?xml version="1.0" encoding="utf-8" standalone="yes"?><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18.xml" /><Relationship Id="rId1" Type="http://schemas.openxmlformats.org/officeDocument/2006/relationships/slideLayout" Target="../slideLayouts/slideLayout2.xml" /><Relationship Id="rId5" Type="http://schemas.openxmlformats.org/officeDocument/2006/relationships/image" Target="../media/image37.png" /><Relationship Id="rId4" Type="http://schemas.openxmlformats.org/officeDocument/2006/relationships/image" Target="../media/image36.png" /></Relationships>
</file>

<file path=ppt/slides/_rels/slide25.xml.rels>&#65279;<?xml version="1.0" encoding="utf-8" standalone="yes"?><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pn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_rels/slide32.xml.rels>&#65279;<?xml version="1.0" encoding="utf-8" standalone="yes"?><Relationships xmlns="http://schemas.openxmlformats.org/package/2006/relationships"><Relationship Id="rId3" Type="http://schemas.openxmlformats.org/officeDocument/2006/relationships/image" Target="../media/image48.jpeg" /><Relationship Id="rId2" Type="http://schemas.openxmlformats.org/officeDocument/2006/relationships/image" Target="../media/image47.jpeg" /><Relationship Id="rId1" Type="http://schemas.openxmlformats.org/officeDocument/2006/relationships/slideLayout" Target="../slideLayouts/slideLayout4.xml" /></Relationships>
</file>

<file path=ppt/slides/_rels/slide33.xml.rels>&#65279;<?xml version="1.0" encoding="utf-8" standalone="yes"?><Relationships xmlns="http://schemas.openxmlformats.org/package/2006/relationships"><Relationship Id="rId3" Type="http://schemas.openxmlformats.org/officeDocument/2006/relationships/image" Target="../media/image49.png" /><Relationship Id="rId2" Type="http://schemas.openxmlformats.org/officeDocument/2006/relationships/notesSlide" Target="../notesSlides/notesSlide22.xml" /><Relationship Id="rId1" Type="http://schemas.openxmlformats.org/officeDocument/2006/relationships/slideLayout" Target="../slideLayouts/slideLayout2.xml" /><Relationship Id="rId5" Type="http://schemas.openxmlformats.org/officeDocument/2006/relationships/image" Target="../media/image51.jpeg" /><Relationship Id="rId4" Type="http://schemas.openxmlformats.org/officeDocument/2006/relationships/image" Target="../media/image50.jpeg" /></Relationships>
</file>

<file path=ppt/slides/_rels/slide34.xml.rels>&#65279;<?xml version="1.0" encoding="utf-8" standalone="yes"?><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image" Target="../media/image55.png" /><Relationship Id="rId5" Type="http://schemas.openxmlformats.org/officeDocument/2006/relationships/image" Target="../media/image54.jpeg" /><Relationship Id="rId4" Type="http://schemas.openxmlformats.org/officeDocument/2006/relationships/image" Target="../media/image53.jpeg" /></Relationships>
</file>

<file path=ppt/slides/_rels/slide35.xml.rels>&#65279;<?xml version="1.0" encoding="utf-8" standalone="yes"?><Relationships xmlns="http://schemas.openxmlformats.org/package/2006/relationships"><Relationship Id="rId3" Type="http://schemas.openxmlformats.org/officeDocument/2006/relationships/image" Target="../media/image56.jpe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3" Type="http://schemas.openxmlformats.org/officeDocument/2006/relationships/hyperlink" Target="http://www.epomm.eu/index.php" TargetMode="External" /><Relationship Id="rId2" Type="http://schemas.openxmlformats.org/officeDocument/2006/relationships/hyperlink" Target="http://www.push-pull-parking.eu/index.php?id=45" TargetMode="External" /><Relationship Id="rId1" Type="http://schemas.openxmlformats.org/officeDocument/2006/relationships/slideLayout" Target="../slideLayouts/slideLayout2.xml" /><Relationship Id="rId6" Type="http://schemas.openxmlformats.org/officeDocument/2006/relationships/hyperlink" Target="https://www.europeanparking.eu/" TargetMode="External" /><Relationship Id="rId5" Type="http://schemas.openxmlformats.org/officeDocument/2006/relationships/hyperlink" Target="https://park4sump.eu/resources-tools" TargetMode="External" /><Relationship Id="rId4" Type="http://schemas.openxmlformats.org/officeDocument/2006/relationships/hyperlink" Target="http://www.eltis.org" TargetMode="External" /></Relationships>
</file>

<file path=ppt/slides/_rels/slide38.xml.rels>&#65279;<?xml version="1.0" encoding="utf-8" standalone="yes"?><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6.xml" /><Relationship Id="rId1" Type="http://schemas.openxmlformats.org/officeDocument/2006/relationships/slideLayout" Target="../slideLayouts/slideLayout7.xml" /><Relationship Id="rId5" Type="http://schemas.openxmlformats.org/officeDocument/2006/relationships/image" Target="../media/image59.png" /><Relationship Id="rId4"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&#65279;<?xml version="1.0" encoding="utf-8" standalone="yes"?><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6.xml.rels>&#65279;<?xml version="1.0" encoding="utf-8" standalone="yes"?><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16.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5.png" /><Relationship Id="rId5" Type="http://schemas.openxmlformats.org/officeDocument/2006/relationships/image" Target="../media/image14.jpeg" /><Relationship Id="rId4"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60785" cy="2284989"/>
          </a:xfrm>
        </p:spPr>
        <p:txBody>
          <a:bodyPr/>
          <a:lstStyle/>
          <a:p>
            <a:pPr eaLnBrk="1" hangingPunct="1">
              <a:buFontTx/>
              <a:buNone/>
            </a:pPr>
            <a:r>
              <a:rPr lang="ro-RO" dirty="1" sz="2400"/>
              <a:t>Instruire</a:t>
            </a:r>
            <a:r>
              <a:rPr lang="ro-RO" dirty="1" sz="2400"/>
              <a:t>  </a:t>
            </a:r>
          </a:p>
          <a:p>
            <a:pPr eaLnBrk="1" hangingPunct="1">
              <a:buFontTx/>
              <a:buNone/>
            </a:pPr>
            <a:r>
              <a:rPr lang="ro-RO" dirty="1" b="1"/>
              <a:t>Măsuri conexe</a:t>
            </a:r>
          </a:p>
          <a:p>
            <a:pPr eaLnBrk="1" hangingPunct="1"/>
            <a:r>
              <a:rPr lang="ro-RO" dirty="1" sz="1800">
                <a:ea typeface="MS PGothic"/>
              </a:rPr>
              <a:t>care susțin Politica de Parcare și SUMP</a:t>
            </a:r>
            <a:r>
              <a:rPr lang="ro-RO" dirty="1" sz="1800">
                <a:ea typeface="MS PGothic"/>
              </a:rPr>
              <a:t> </a:t>
            </a:r>
          </a:p>
          <a:p>
            <a:pPr eaLnBrk="1" hangingPunct="1">
              <a:buFontTx/>
              <a:buNone/>
            </a:pPr>
            <a:endParaRPr lang="de-DE" altLang="en-US" sz="1800"/>
          </a:p>
          <a:p>
            <a:pPr eaLnBrk="1" hangingPunct="1">
              <a:buFontTx/>
              <a:buNone/>
            </a:pPr>
            <a:r>
              <a:rPr lang="ro-RO" dirty="1" sz="1800"/>
              <a:t>Patrick Auwerx, Mobiel 21</a:t>
            </a:r>
          </a:p>
        </p:txBody>
      </p:sp>
      <p:pic>
        <p:nvPicPr>
          <p:cNvPr id="3" name="Picture 2" descr="C:\Users\franzen.ICLEIV2\Downloads\SUMP Platform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125-9940-4EEA-BF5E-A7CF420EC44A}"/>
              </a:ext>
            </a:extLst>
          </p:cNvPr>
          <p:cNvSpPr>
            <a:spLocks noGrp="1"/>
          </p:cNvSpPr>
          <p:nvPr>
            <p:ph type="title"/>
          </p:nvPr>
        </p:nvSpPr>
        <p:spPr/>
        <p:txBody>
          <a:bodyPr/>
          <a:lstStyle/>
          <a:p>
            <a:r>
              <a:rPr lang="ro-RO" dirty="1"/>
              <a:t>Obiectivele acestui modul</a:t>
            </a:r>
          </a:p>
        </p:txBody>
      </p:sp>
      <p:sp>
        <p:nvSpPr>
          <p:cNvPr id="3" name="Content Placeholder 2">
            <a:extLst>
              <a:ext uri="{FF2B5EF4-FFF2-40B4-BE49-F238E27FC236}">
                <a16:creationId xmlns:a16="http://schemas.microsoft.com/office/drawing/2014/main" id="{C83D0979-8F3D-4EBA-95BC-EA13A9347B0E}"/>
              </a:ext>
            </a:extLst>
          </p:cNvPr>
          <p:cNvSpPr>
            <a:spLocks noGrp="1"/>
          </p:cNvSpPr>
          <p:nvPr>
            <p:ph idx="1"/>
          </p:nvPr>
        </p:nvSpPr>
        <p:spPr>
          <a:xfrm>
            <a:off x="381000" y="1714590"/>
            <a:ext cx="8654810" cy="4594135"/>
          </a:xfrm>
        </p:spPr>
        <p:txBody>
          <a:bodyPr/>
          <a:lstStyle/>
          <a:p>
            <a:pPr>
              <a:buNone/>
            </a:pPr>
            <a:r>
              <a:rPr lang="ro-RO" dirty="1" b="0">
                <a:ea typeface="+mn-lt"/>
                <a:cs typeface="+mn-lt"/>
              </a:rPr>
              <a:t>• </a:t>
            </a:r>
            <a:r>
              <a:rPr lang="ro-RO" dirty="1" sz="2800" b="0">
                <a:ea typeface="+mn-lt"/>
                <a:cs typeface="+mn-lt"/>
              </a:rPr>
              <a:t>înțelegerea „măsurilor conexe” și punerea lor în aplicare;</a:t>
            </a:r>
          </a:p>
          <a:p>
            <a:pPr>
              <a:buNone/>
            </a:pPr>
            <a:r>
              <a:rPr lang="ro-RO" dirty="1" sz="2800" b="0">
                <a:ea typeface="+mn-lt"/>
                <a:cs typeface="+mn-lt"/>
              </a:rPr>
              <a:t>• înțelegerea raportului dintre parcare și măsurile conexe;</a:t>
            </a:r>
          </a:p>
          <a:p>
            <a:pPr>
              <a:buFont typeface="Arial"/>
              <a:buChar char="•"/>
            </a:pPr>
            <a:r>
              <a:rPr lang="ro-RO" dirty="1" sz="2800" b="0">
                <a:ea typeface="MS PGothic"/>
                <a:cs typeface="Arial"/>
              </a:rPr>
              <a:t>conștientizarea necesității unei abordări holistice;</a:t>
            </a:r>
          </a:p>
          <a:p>
            <a:pPr>
              <a:buFont typeface="Arial"/>
              <a:buChar char="•"/>
            </a:pPr>
            <a:r>
              <a:rPr lang="ro-RO" dirty="1" sz="2800" b="0">
                <a:ea typeface="MS PGothic"/>
                <a:cs typeface="Arial"/>
              </a:rPr>
              <a:t>pentru a le integra mai bine în SUMP;</a:t>
            </a:r>
            <a:r>
              <a:rPr lang="ro-RO" dirty="1" sz="2800" b="0">
                <a:ea typeface="MS PGothic"/>
                <a:cs typeface="Arial"/>
              </a:rPr>
              <a:t> </a:t>
            </a:r>
          </a:p>
          <a:p>
            <a:pPr>
              <a:buFont typeface="Arial"/>
              <a:buChar char="•"/>
            </a:pPr>
            <a:r>
              <a:rPr lang="ro-RO" dirty="1" sz="2800" b="0">
                <a:ea typeface="MS PGothic"/>
                <a:cs typeface="Arial"/>
              </a:rPr>
              <a:t>pentru a învăța din transferul bunelor practici.</a:t>
            </a:r>
          </a:p>
          <a:p>
            <a:pPr marL="0" indent="0">
              <a:buNone/>
            </a:pPr>
            <a:endParaRPr lang="en-US" b="0" dirty="0">
              <a:cs typeface="Arial"/>
            </a:endParaRPr>
          </a:p>
        </p:txBody>
      </p:sp>
      <p:sp>
        <p:nvSpPr>
          <p:cNvPr id="4" name="Footer Placeholder 3">
            <a:extLst>
              <a:ext uri="{FF2B5EF4-FFF2-40B4-BE49-F238E27FC236}">
                <a16:creationId xmlns:a16="http://schemas.microsoft.com/office/drawing/2014/main" id="{0C86E3E4-74F8-4C92-8A85-2C30F52436B8}"/>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24259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1"/>
              <a:t>Care tip de măsuri sunt conexe?</a:t>
            </a:r>
          </a:p>
        </p:txBody>
      </p:sp>
      <p:sp>
        <p:nvSpPr>
          <p:cNvPr id="3" name="Tijdelijke aanduiding voor inhoud 2"/>
          <p:cNvSpPr>
            <a:spLocks noGrp="1"/>
          </p:cNvSpPr>
          <p:nvPr>
            <p:ph idx="1"/>
          </p:nvPr>
        </p:nvSpPr>
        <p:spPr>
          <a:xfrm>
            <a:off x="469991" y="1700213"/>
            <a:ext cx="8439150" cy="4608512"/>
          </a:xfrm>
        </p:spPr>
        <p:txBody>
          <a:bodyPr/>
          <a:lstStyle/>
          <a:p>
            <a:pPr>
              <a:buFont typeface="Arial" panose="020B0604020202020204" pitchFamily="34" charset="0"/>
              <a:buChar char="•"/>
            </a:pPr>
            <a:r>
              <a:rPr lang="ro-RO" dirty="1" sz="2000">
                <a:ea typeface="MS PGothic"/>
              </a:rPr>
              <a:t>Managementul mobilității</a:t>
            </a:r>
          </a:p>
          <a:p>
            <a:pPr>
              <a:buFont typeface="Arial" panose="020B0604020202020204" pitchFamily="34" charset="0"/>
              <a:buChar char="•"/>
            </a:pPr>
            <a:r>
              <a:rPr lang="ro-RO" dirty="1" sz="2000" b="0">
                <a:ea typeface="MS PGothic"/>
              </a:rPr>
              <a:t>Segmentarea campaniilor!</a:t>
            </a:r>
          </a:p>
          <a:p>
            <a:pPr>
              <a:buFont typeface="Arial" panose="020B0604020202020204" pitchFamily="34" charset="0"/>
              <a:buChar char="•"/>
            </a:pPr>
            <a:r>
              <a:rPr lang="ro-RO" dirty="1" sz="2000" b="0">
                <a:ea typeface="MS PGothic"/>
              </a:rPr>
              <a:t>Furnizarea de informații Grupuri țintă</a:t>
            </a:r>
            <a:r>
              <a:rPr lang="ro-RO" dirty="1" sz="2000" b="0">
                <a:ea typeface="MS PGothic"/>
              </a:rPr>
              <a:t> </a:t>
            </a:r>
          </a:p>
          <a:p>
            <a:pPr>
              <a:buFont typeface="Arial" panose="020B0604020202020204" pitchFamily="34" charset="0"/>
              <a:buChar char="•"/>
            </a:pPr>
            <a:r>
              <a:rPr lang="ro-RO" dirty="1" sz="2000" b="0">
                <a:ea typeface="MS PGothic"/>
              </a:rPr>
              <a:t>Evenimente de participare Implicarea părților interesate</a:t>
            </a:r>
          </a:p>
          <a:p>
            <a:pPr>
              <a:buFont typeface="Arial" panose="020B0604020202020204" pitchFamily="34" charset="0"/>
              <a:buChar char="•"/>
            </a:pPr>
            <a:r>
              <a:rPr lang="ro-RO" dirty="1" sz="2000" b="0">
                <a:ea typeface="MS PGothic"/>
              </a:rPr>
              <a:t>Reintegrare</a:t>
            </a:r>
            <a:r>
              <a:rPr lang="ro-RO" dirty="1" sz="2000" b="0">
                <a:ea typeface="MS PGothic"/>
              </a:rPr>
              <a:t> </a:t>
            </a:r>
          </a:p>
          <a:p>
            <a:pPr>
              <a:buFont typeface="Arial" panose="020B0604020202020204" pitchFamily="34" charset="0"/>
              <a:buChar char="•"/>
            </a:pPr>
            <a:r>
              <a:rPr lang="ro-RO" dirty="1" sz="2000" b="0">
                <a:ea typeface="MS PGothic"/>
              </a:rPr>
              <a:t>Stimulente (pentru alte moduri de transport)</a:t>
            </a:r>
          </a:p>
          <a:p>
            <a:pPr>
              <a:buFont typeface="Arial" panose="020B0604020202020204" pitchFamily="34" charset="0"/>
              <a:buChar char="•"/>
            </a:pPr>
            <a:r>
              <a:rPr lang="ro-RO" dirty="1" sz="2000" b="0">
                <a:ea typeface="MS PGothic"/>
              </a:rPr>
              <a:t>Atenția pentru securitate (socială)</a:t>
            </a:r>
          </a:p>
          <a:p>
            <a:pPr>
              <a:buFont typeface="Arial" panose="020B0604020202020204" pitchFamily="34" charset="0"/>
              <a:buChar char="•"/>
            </a:pPr>
            <a:r>
              <a:rPr lang="ro-RO" dirty="1" sz="2000">
                <a:ea typeface="MS PGothic"/>
              </a:rPr>
              <a:t>Parcare pentru biciclete</a:t>
            </a:r>
            <a:r>
              <a:rPr lang="ro-RO" dirty="1" sz="2000">
                <a:ea typeface="MS PGothic"/>
              </a:rPr>
              <a:t> </a:t>
            </a:r>
          </a:p>
          <a:p>
            <a:pPr>
              <a:buFont typeface="Arial" panose="020B0604020202020204" pitchFamily="34" charset="0"/>
              <a:buChar char="•"/>
            </a:pPr>
            <a:r>
              <a:rPr lang="ro-RO" dirty="1" sz="2000">
                <a:ea typeface="MS PGothic"/>
              </a:rPr>
              <a:t>Servicii noi; de exemplu, MaaS, folosire în comun</a:t>
            </a:r>
            <a:r>
              <a:rPr lang="ro-RO" dirty="1" sz="2000">
                <a:ea typeface="MS PGothic"/>
              </a:rPr>
              <a:t>  </a:t>
            </a:r>
          </a:p>
          <a:p>
            <a:pPr>
              <a:buFont typeface="Arial" panose="020B0604020202020204" pitchFamily="34" charset="0"/>
              <a:buChar char="•"/>
            </a:pPr>
            <a:r>
              <a:rPr lang="ro-RO" dirty="1" sz="2000">
                <a:ea typeface="MS PGothic"/>
              </a:rPr>
              <a:t>Drepturi de parcare comercializabile</a:t>
            </a:r>
            <a:r>
              <a:rPr lang="ro-RO" dirty="1" sz="2000">
                <a:ea typeface="MS PGothic"/>
              </a:rPr>
              <a:t> </a:t>
            </a:r>
          </a:p>
          <a:p>
            <a:pPr>
              <a:buFont typeface="Arial" panose="020B0604020202020204" pitchFamily="34" charset="0"/>
              <a:buChar char="•"/>
            </a:pPr>
            <a:r>
              <a:rPr lang="ro-RO" dirty="1" sz="2000">
                <a:ea typeface="MS PGothic"/>
              </a:rPr>
              <a:t>Profit (PPP-uri cu dezvoltatori)</a:t>
            </a:r>
          </a:p>
          <a:p>
            <a:pPr>
              <a:buFont typeface="Arial" panose="020B0604020202020204" pitchFamily="34" charset="0"/>
              <a:buChar char="•"/>
            </a:pPr>
            <a:endParaRPr lang="nl-NL" sz="2000" dirty="0"/>
          </a:p>
          <a:p>
            <a:pPr marL="0" indent="0">
              <a:buNone/>
            </a:pPr>
            <a:endParaRPr lang="nl-NL" sz="2000" dirty="0"/>
          </a:p>
          <a:p>
            <a:pPr>
              <a:buFont typeface="Arial" panose="020B0604020202020204" pitchFamily="34" charset="0"/>
              <a:buChar char="•"/>
            </a:pPr>
            <a:endParaRPr lang="en-US" sz="2000" dirty="0"/>
          </a:p>
        </p:txBody>
      </p:sp>
      <p:sp>
        <p:nvSpPr>
          <p:cNvPr id="4" name="Tijdelijke aanduiding voor voettekst 3"/>
          <p:cNvSpPr>
            <a:spLocks noGrp="1"/>
          </p:cNvSpPr>
          <p:nvPr>
            <p:ph type="ftr" sz="quarter" idx="10"/>
          </p:nvPr>
        </p:nvSpPr>
        <p:spPr/>
        <p:txBody>
          <a:bodyPr/>
          <a:lstStyle/>
          <a:p>
            <a:pPr>
              <a:defRPr/>
            </a:pPr>
            <a:r>
              <a:rPr lang="ro-RO" dirty="1"/>
              <a:t>&lt;Eveniment&gt; • &lt;Dată&gt; • &lt;Locație&gt; • &lt;Vorbitor&gt;</a:t>
            </a:r>
          </a:p>
        </p:txBody>
      </p:sp>
      <p:sp>
        <p:nvSpPr>
          <p:cNvPr id="6" name="Rechteraccolade 5"/>
          <p:cNvSpPr/>
          <p:nvPr/>
        </p:nvSpPr>
        <p:spPr>
          <a:xfrm>
            <a:off x="4887974" y="1717152"/>
            <a:ext cx="191152" cy="33371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kstvak 6"/>
          <p:cNvSpPr txBox="1"/>
          <p:nvPr/>
        </p:nvSpPr>
        <p:spPr>
          <a:xfrm>
            <a:off x="5081451" y="3317966"/>
            <a:ext cx="3226526" cy="2862322"/>
          </a:xfrm>
          <a:prstGeom prst="rect">
            <a:avLst/>
          </a:prstGeom>
          <a:noFill/>
        </p:spPr>
        <p:txBody>
          <a:bodyPr wrap="square" rtlCol="0">
            <a:spAutoFit/>
          </a:bodyPr>
          <a:lstStyle/>
          <a:p>
            <a:pPr marL="342900" indent="-342900">
              <a:buFont typeface="Wingdings" panose="05000000000000000000" pitchFamily="2" charset="2"/>
              <a:buChar char="ü"/>
            </a:pPr>
            <a:r>
              <a:rPr lang="ro-RO" dirty="1" sz="2000">
                <a:latin typeface="+mj-lt"/>
              </a:rPr>
              <a:t>Rezidenți</a:t>
            </a:r>
            <a:r>
              <a:rPr lang="ro-RO" dirty="1" sz="2000">
                <a:latin typeface="+mj-lt"/>
              </a:rPr>
              <a:t> </a:t>
            </a:r>
          </a:p>
          <a:p>
            <a:pPr marL="342900" indent="-342900">
              <a:buFont typeface="Wingdings" panose="05000000000000000000" pitchFamily="2" charset="2"/>
              <a:buChar char="ü"/>
            </a:pPr>
            <a:r>
              <a:rPr lang="ro-RO" dirty="1" sz="2000">
                <a:latin typeface="+mj-lt"/>
              </a:rPr>
              <a:t>Cartier specific</a:t>
            </a:r>
          </a:p>
          <a:p>
            <a:pPr marL="342900" indent="-342900">
              <a:buFont typeface="Wingdings" panose="05000000000000000000" pitchFamily="2" charset="2"/>
              <a:buChar char="ü"/>
            </a:pPr>
            <a:r>
              <a:rPr lang="ro-RO" dirty="1" sz="2000">
                <a:latin typeface="+mj-lt"/>
              </a:rPr>
              <a:t>Navetiști</a:t>
            </a:r>
            <a:r>
              <a:rPr lang="ro-RO" dirty="1" sz="2000">
                <a:latin typeface="+mj-lt"/>
              </a:rPr>
              <a:t> </a:t>
            </a:r>
          </a:p>
          <a:p>
            <a:pPr marL="342900" indent="-342900">
              <a:buFont typeface="Wingdings" panose="05000000000000000000" pitchFamily="2" charset="2"/>
              <a:buChar char="ü"/>
            </a:pPr>
            <a:r>
              <a:rPr lang="ro-RO" dirty="1" sz="2000">
                <a:latin typeface="+mj-lt"/>
              </a:rPr>
              <a:t>Proprietari de magazine</a:t>
            </a:r>
            <a:r>
              <a:rPr lang="ro-RO" dirty="1" sz="2000">
                <a:latin typeface="+mj-lt"/>
              </a:rPr>
              <a:t> </a:t>
            </a:r>
          </a:p>
          <a:p>
            <a:pPr marL="342900" indent="-342900">
              <a:buFont typeface="Wingdings" panose="05000000000000000000" pitchFamily="2" charset="2"/>
              <a:buChar char="ü"/>
            </a:pPr>
            <a:r>
              <a:rPr lang="ro-RO" dirty="1" sz="2000">
                <a:latin typeface="+mj-lt"/>
              </a:rPr>
              <a:t>Vizitatori / turiști</a:t>
            </a:r>
            <a:r>
              <a:rPr lang="ro-RO" dirty="1" sz="2000">
                <a:latin typeface="+mj-lt"/>
              </a:rPr>
              <a:t> </a:t>
            </a:r>
          </a:p>
          <a:p>
            <a:pPr marL="342900" indent="-342900">
              <a:buFont typeface="Wingdings" panose="05000000000000000000" pitchFamily="2" charset="2"/>
              <a:buChar char="ü"/>
            </a:pPr>
            <a:r>
              <a:rPr lang="ro-RO" dirty="1" sz="2000">
                <a:latin typeface="+mj-lt"/>
              </a:rPr>
              <a:t>Companii / angajatori</a:t>
            </a:r>
            <a:r>
              <a:rPr lang="ro-RO" dirty="1" sz="2000">
                <a:latin typeface="+mj-lt"/>
              </a:rPr>
              <a:t> </a:t>
            </a:r>
          </a:p>
          <a:p>
            <a:pPr marL="342900" indent="-342900">
              <a:buFont typeface="Wingdings" panose="05000000000000000000" pitchFamily="2" charset="2"/>
              <a:buChar char="ü"/>
            </a:pPr>
            <a:r>
              <a:rPr lang="ro-RO" dirty="1" sz="2000">
                <a:latin typeface="+mj-lt"/>
              </a:rPr>
              <a:t>Femei</a:t>
            </a:r>
            <a:r>
              <a:rPr lang="ro-RO" dirty="1" sz="2000">
                <a:latin typeface="+mj-lt"/>
              </a:rPr>
              <a:t> </a:t>
            </a:r>
          </a:p>
          <a:p>
            <a:pPr marL="342900" indent="-342900">
              <a:buFont typeface="Wingdings" panose="05000000000000000000" pitchFamily="2" charset="2"/>
              <a:buChar char="ü"/>
            </a:pPr>
            <a:r>
              <a:rPr lang="ro-RO" dirty="1" sz="2000">
                <a:latin typeface="+mj-lt"/>
              </a:rPr>
              <a:t>Vârstnici</a:t>
            </a:r>
            <a:r>
              <a:rPr lang="ro-RO" dirty="1" sz="2000">
                <a:latin typeface="+mj-lt"/>
              </a:rPr>
              <a:t> </a:t>
            </a:r>
          </a:p>
          <a:p>
            <a:pPr marL="342900" indent="-342900">
              <a:buFont typeface="Wingdings" panose="05000000000000000000" pitchFamily="2" charset="2"/>
              <a:buChar char="ü"/>
            </a:pPr>
            <a:r>
              <a:rPr lang="ro-RO" dirty="1" sz="2000">
                <a:latin typeface="+mj-lt"/>
              </a:rPr>
              <a:t>…</a:t>
            </a:r>
            <a:r>
              <a:rPr lang="ro-RO" dirty="1" sz="2000">
                <a:latin typeface="+mj-lt"/>
              </a:rPr>
              <a:t>  </a:t>
            </a:r>
          </a:p>
        </p:txBody>
      </p:sp>
    </p:spTree>
    <p:extLst>
      <p:ext uri="{BB962C8B-B14F-4D97-AF65-F5344CB8AC3E}">
        <p14:creationId xmlns:p14="http://schemas.microsoft.com/office/powerpoint/2010/main" val="28783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0439-7A59-4A6D-91AA-AAE828362C08}"/>
              </a:ext>
            </a:extLst>
          </p:cNvPr>
          <p:cNvSpPr>
            <a:spLocks noGrp="1"/>
          </p:cNvSpPr>
          <p:nvPr>
            <p:ph type="title"/>
          </p:nvPr>
        </p:nvSpPr>
        <p:spPr/>
        <p:txBody>
          <a:bodyPr/>
          <a:lstStyle/>
          <a:p>
            <a:r>
              <a:rPr lang="ro-RO" dirty="1">
                <a:solidFill>
                  <a:srgbClr val="102C83"/>
                </a:solidFill>
                <a:ea typeface="MS PGothic"/>
              </a:rPr>
              <a:t>Integrați-vă în procesul dvs. SUMP</a:t>
            </a:r>
            <a:r>
              <a:rPr lang="ro-RO" dirty="1"/>
              <a:t> </a:t>
            </a:r>
          </a:p>
        </p:txBody>
      </p:sp>
      <p:pic>
        <p:nvPicPr>
          <p:cNvPr id="9" name="Picture 9" descr="A close up of a map&#10;&#10;Description generated with high confidence">
            <a:extLst>
              <a:ext uri="{FF2B5EF4-FFF2-40B4-BE49-F238E27FC236}">
                <a16:creationId xmlns:a16="http://schemas.microsoft.com/office/drawing/2014/main" id="{17869E7F-2CB8-45AD-BCF2-1F2450B37C7A}"/>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056773" y="1465148"/>
            <a:ext cx="7023181" cy="5008536"/>
          </a:xfrm>
        </p:spPr>
      </p:pic>
      <p:sp>
        <p:nvSpPr>
          <p:cNvPr id="5" name="Footer Placeholder 4">
            <a:extLst>
              <a:ext uri="{FF2B5EF4-FFF2-40B4-BE49-F238E27FC236}">
                <a16:creationId xmlns:a16="http://schemas.microsoft.com/office/drawing/2014/main" id="{1AA048E4-0BCD-415C-9E44-0344FC257126}"/>
              </a:ext>
            </a:extLst>
          </p:cNvPr>
          <p:cNvSpPr>
            <a:spLocks noGrp="1"/>
          </p:cNvSpPr>
          <p:nvPr>
            <p:ph type="ftr" sz="quarter" idx="12"/>
          </p:nvPr>
        </p:nvSpPr>
        <p:spPr/>
        <p:txBody>
          <a:bodyPr/>
          <a:lstStyle/>
          <a:p>
            <a:pPr>
              <a:defRPr/>
            </a:pPr>
            <a:r>
              <a:rPr lang="ro-RO" dirty="1"/>
              <a:t>&lt;Eveniment&gt; • &lt;Dată&gt; • &lt;Locație&gt; • &lt;Vorbitor&gt;</a:t>
            </a:r>
          </a:p>
        </p:txBody>
      </p:sp>
      <p:sp>
        <p:nvSpPr>
          <p:cNvPr id="11" name="Oval 10">
            <a:extLst>
              <a:ext uri="{FF2B5EF4-FFF2-40B4-BE49-F238E27FC236}">
                <a16:creationId xmlns:a16="http://schemas.microsoft.com/office/drawing/2014/main" id="{815A3170-1B7C-487D-B7B0-1CEF94457FCE}"/>
              </a:ext>
            </a:extLst>
          </p:cNvPr>
          <p:cNvSpPr/>
          <p:nvPr/>
        </p:nvSpPr>
        <p:spPr>
          <a:xfrm>
            <a:off x="3798499" y="4783348"/>
            <a:ext cx="762000" cy="805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42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53DCDC1-2240-479C-A9CF-ED02BE3DD952}"/>
              </a:ext>
            </a:extLst>
          </p:cNvPr>
          <p:cNvSpPr>
            <a:spLocks noGrp="1"/>
          </p:cNvSpPr>
          <p:nvPr>
            <p:ph type="title"/>
          </p:nvPr>
        </p:nvSpPr>
        <p:spPr/>
        <p:txBody>
          <a:bodyPr/>
          <a:lstStyle/>
          <a:p>
            <a:r>
              <a:rPr lang="ro-RO" dirty="1">
                <a:solidFill>
                  <a:schemeClr val="accent6"/>
                </a:solidFill>
              </a:rPr>
              <a:t>Scara durabilității lui C. Verdaes</a:t>
            </a:r>
            <a:r>
              <a:rPr lang="ro-RO" dirty="1">
                <a:solidFill>
                  <a:schemeClr val="accent6"/>
                </a:solidFill>
              </a:rPr>
              <a:t> </a:t>
            </a:r>
          </a:p>
        </p:txBody>
      </p:sp>
      <p:sp>
        <p:nvSpPr>
          <p:cNvPr id="9" name="Tijdelijke aanduiding voor inhoud 8">
            <a:extLst>
              <a:ext uri="{FF2B5EF4-FFF2-40B4-BE49-F238E27FC236}">
                <a16:creationId xmlns:a16="http://schemas.microsoft.com/office/drawing/2014/main" id="{77CEB096-1AA9-4784-8B4E-F30ADB56513A}"/>
              </a:ext>
            </a:extLst>
          </p:cNvPr>
          <p:cNvSpPr>
            <a:spLocks noGrp="1"/>
          </p:cNvSpPr>
          <p:nvPr>
            <p:ph idx="1"/>
          </p:nvPr>
        </p:nvSpPr>
        <p:spPr>
          <a:xfrm>
            <a:off x="4183188" y="1701206"/>
            <a:ext cx="4645851" cy="4609107"/>
          </a:xfrm>
        </p:spPr>
        <p:txBody>
          <a:bodyPr/>
          <a:lstStyle/>
          <a:p>
            <a:pPr marL="0" indent="0">
              <a:lnSpc>
                <a:spcPct val="150000"/>
              </a:lnSpc>
              <a:buNone/>
            </a:pPr>
            <a:r>
              <a:rPr lang="ro-RO" dirty="1" sz="2400"/>
              <a:t>Infrastructură nouă</a:t>
            </a:r>
            <a:r>
              <a:rPr lang="ro-RO" dirty="1" sz="2400"/>
              <a:t> </a:t>
            </a:r>
          </a:p>
          <a:p>
            <a:pPr marL="0" indent="0">
              <a:lnSpc>
                <a:spcPct val="150000"/>
              </a:lnSpc>
              <a:buNone/>
            </a:pPr>
            <a:r>
              <a:rPr lang="ro-RO" dirty="1" sz="2400"/>
              <a:t>Adaptarea infrastructurii Optimizarea utilizării infrastructurii</a:t>
            </a:r>
          </a:p>
          <a:p>
            <a:pPr marL="0" indent="0">
              <a:lnSpc>
                <a:spcPct val="150000"/>
              </a:lnSpc>
              <a:buNone/>
            </a:pPr>
            <a:r>
              <a:rPr lang="ro-RO" dirty="1" sz="2400"/>
              <a:t>Transport public și biciclete</a:t>
            </a:r>
            <a:r>
              <a:rPr lang="ro-RO" dirty="1" sz="2400"/>
              <a:t> </a:t>
            </a:r>
          </a:p>
          <a:p>
            <a:pPr marL="0" indent="0">
              <a:lnSpc>
                <a:spcPct val="150000"/>
              </a:lnSpc>
              <a:buNone/>
            </a:pPr>
            <a:r>
              <a:rPr lang="ro-RO" dirty="1" sz="2400"/>
              <a:t>Managementul mobilității</a:t>
            </a:r>
            <a:r>
              <a:rPr lang="ro-RO" dirty="1" sz="2400"/>
              <a:t> </a:t>
            </a:r>
          </a:p>
          <a:p>
            <a:pPr marL="0" indent="0">
              <a:lnSpc>
                <a:spcPct val="150000"/>
              </a:lnSpc>
              <a:buNone/>
            </a:pPr>
            <a:r>
              <a:rPr lang="ro-RO" dirty="1" sz="2400"/>
              <a:t>Utilizatorul plătește</a:t>
            </a:r>
            <a:r>
              <a:rPr lang="ro-RO" dirty="1" sz="2400"/>
              <a:t> </a:t>
            </a:r>
          </a:p>
          <a:p>
            <a:pPr marL="0" indent="0">
              <a:lnSpc>
                <a:spcPct val="150000"/>
              </a:lnSpc>
              <a:buNone/>
            </a:pPr>
            <a:r>
              <a:rPr lang="ro-RO" dirty="1" sz="2400"/>
              <a:t>Urbanism</a:t>
            </a:r>
            <a:r>
              <a:rPr lang="ro-RO" dirty="1" sz="2400"/>
              <a:t> </a:t>
            </a:r>
          </a:p>
          <a:p>
            <a:pPr marL="0" indent="0">
              <a:buNone/>
            </a:pPr>
            <a:endParaRPr lang="nl-NL" sz="2400" dirty="0"/>
          </a:p>
        </p:txBody>
      </p:sp>
      <p:sp>
        <p:nvSpPr>
          <p:cNvPr id="5" name="Tijdelijke aanduiding voor voettekst 4">
            <a:extLst>
              <a:ext uri="{FF2B5EF4-FFF2-40B4-BE49-F238E27FC236}">
                <a16:creationId xmlns:a16="http://schemas.microsoft.com/office/drawing/2014/main" id="{298D54DC-995F-42B7-9775-E577016825E5}"/>
              </a:ext>
            </a:extLst>
          </p:cNvPr>
          <p:cNvSpPr>
            <a:spLocks noGrp="1"/>
          </p:cNvSpPr>
          <p:nvPr>
            <p:ph type="ftr" sz="quarter" idx="12"/>
          </p:nvPr>
        </p:nvSpPr>
        <p:spPr/>
        <p:txBody>
          <a:bodyPr/>
          <a:lstStyle/>
          <a:p>
            <a:pPr>
              <a:defRPr/>
            </a:pPr>
            <a:r>
              <a:rPr lang="ro-RO" dirty="1"/>
              <a:t>&lt;Eveniment&gt; • &lt;Dată&gt; • &lt;Locație&gt; • &lt;Vorbitor&gt;</a:t>
            </a:r>
          </a:p>
        </p:txBody>
      </p:sp>
      <p:pic>
        <p:nvPicPr>
          <p:cNvPr id="11" name="Tijdelijke aanduiding voor inhoud 10" descr="Afbeelding met tekst, teken&#10;&#10;Automatisch gegenereerde beschrijving">
            <a:extLst>
              <a:ext uri="{FF2B5EF4-FFF2-40B4-BE49-F238E27FC236}">
                <a16:creationId xmlns:a16="http://schemas.microsoft.com/office/drawing/2014/main" id="{35A1024A-58B0-4267-81A2-18A7741E1CBB}"/>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501243" y="1700213"/>
            <a:ext cx="1821926" cy="4610100"/>
          </a:xfrm>
          <a:prstGeom prst="rect">
            <a:avLst/>
          </a:prstGeom>
          <a:effectLst/>
        </p:spPr>
      </p:pic>
    </p:spTree>
    <p:extLst>
      <p:ext uri="{BB962C8B-B14F-4D97-AF65-F5344CB8AC3E}">
        <p14:creationId xmlns:p14="http://schemas.microsoft.com/office/powerpoint/2010/main" val="83731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935-47B2-489B-B1E2-9882771CDF23}"/>
              </a:ext>
            </a:extLst>
          </p:cNvPr>
          <p:cNvSpPr>
            <a:spLocks noGrp="1"/>
          </p:cNvSpPr>
          <p:nvPr>
            <p:ph type="title"/>
          </p:nvPr>
        </p:nvSpPr>
        <p:spPr/>
        <p:txBody>
          <a:bodyPr/>
          <a:lstStyle/>
          <a:p>
            <a:r>
              <a:rPr lang="ro-RO" dirty="1"/>
              <a:t>Managementul mobilității</a:t>
            </a:r>
            <a:r>
              <a:rPr lang="ro-RO" dirty="1"/>
              <a:t> </a:t>
            </a:r>
          </a:p>
        </p:txBody>
      </p:sp>
      <p:sp>
        <p:nvSpPr>
          <p:cNvPr id="3" name="Content Placeholder 2">
            <a:extLst>
              <a:ext uri="{FF2B5EF4-FFF2-40B4-BE49-F238E27FC236}">
                <a16:creationId xmlns:a16="http://schemas.microsoft.com/office/drawing/2014/main" id="{F75BDBD8-3445-4B33-9CD5-2EE4A6F31A11}"/>
              </a:ext>
            </a:extLst>
          </p:cNvPr>
          <p:cNvSpPr>
            <a:spLocks noGrp="1"/>
          </p:cNvSpPr>
          <p:nvPr>
            <p:ph idx="1"/>
          </p:nvPr>
        </p:nvSpPr>
        <p:spPr>
          <a:xfrm>
            <a:off x="352245" y="1542062"/>
            <a:ext cx="8439150" cy="4608512"/>
          </a:xfrm>
        </p:spPr>
        <p:txBody>
          <a:bodyPr/>
          <a:lstStyle/>
          <a:p>
            <a:pPr>
              <a:buFont typeface="Arial"/>
              <a:buChar char="•"/>
            </a:pPr>
            <a:r>
              <a:rPr lang="ro-RO" dirty="1" b="0" sz="2000">
                <a:ea typeface="+mn-lt"/>
                <a:cs typeface="+mn-lt"/>
              </a:rPr>
              <a:t>Un concept care să promoveze transportul durabil și </a:t>
            </a:r>
            <a:r>
              <a:rPr lang="ro-RO" dirty="1" sz="2000">
                <a:ea typeface="+mn-lt"/>
                <a:cs typeface="+mn-lt"/>
              </a:rPr>
              <a:t>să gestioneze cererea de utilizare a autoturismelor</a:t>
            </a:r>
          </a:p>
          <a:p>
            <a:pPr>
              <a:buFont typeface="Arial"/>
              <a:buChar char="•"/>
            </a:pPr>
            <a:r>
              <a:rPr lang="ro-RO" dirty="1" b="0" sz="2000">
                <a:ea typeface="+mn-lt"/>
                <a:cs typeface="+mn-lt"/>
              </a:rPr>
              <a:t>Schimbând </a:t>
            </a:r>
            <a:r>
              <a:rPr lang="ro-RO" dirty="1" sz="2000">
                <a:ea typeface="+mn-lt"/>
                <a:cs typeface="+mn-lt"/>
              </a:rPr>
              <a:t>atitudinea și comportamentul</a:t>
            </a:r>
          </a:p>
          <a:p>
            <a:pPr>
              <a:buFont typeface="Arial"/>
              <a:buChar char="•"/>
            </a:pPr>
            <a:r>
              <a:rPr lang="ro-RO" dirty="1" b="0" sz="2000">
                <a:ea typeface="+mn-lt"/>
                <a:cs typeface="+mn-lt"/>
              </a:rPr>
              <a:t>La baza Managementului mobilității se află </a:t>
            </a:r>
            <a:r>
              <a:rPr lang="ro-RO" dirty="1" sz="2000">
                <a:ea typeface="+mn-lt"/>
                <a:cs typeface="+mn-lt"/>
              </a:rPr>
              <a:t>măsuri „soft” (fără caracter normativ) </a:t>
            </a:r>
            <a:r>
              <a:rPr lang="ro-RO" dirty="1" b="0" sz="2000">
                <a:ea typeface="+mn-lt"/>
                <a:cs typeface="+mn-lt"/>
              </a:rPr>
              <a:t>precum informarea și comunicarea, organizarea serviciilor și coordonarea activităților diferiților parteneri (cooperare inter-sectorială)</a:t>
            </a:r>
          </a:p>
          <a:p>
            <a:pPr>
              <a:buFont typeface="Arial"/>
              <a:buChar char="•"/>
            </a:pPr>
            <a:r>
              <a:rPr lang="ro-RO" dirty="1" b="0" sz="2000">
                <a:ea typeface="+mn-lt"/>
                <a:cs typeface="+mn-lt"/>
              </a:rPr>
              <a:t>Măsurile „soft” (fără caracter normativ) </a:t>
            </a:r>
            <a:r>
              <a:rPr lang="ro-RO" dirty="1" sz="2000">
                <a:ea typeface="+mn-lt"/>
                <a:cs typeface="+mn-lt"/>
              </a:rPr>
              <a:t>sporesc cel </a:t>
            </a:r>
            <a:r>
              <a:rPr lang="ro-RO" dirty="1" b="0" sz="2000">
                <a:ea typeface="+mn-lt"/>
                <a:cs typeface="+mn-lt"/>
              </a:rPr>
              <a:t>mai adesea</a:t>
            </a:r>
            <a:r>
              <a:rPr lang="ro-RO" dirty="1" sz="2000">
                <a:ea typeface="+mn-lt"/>
                <a:cs typeface="+mn-lt"/>
              </a:rPr>
              <a:t> eficiența măsurilor „drastice”</a:t>
            </a:r>
            <a:r>
              <a:rPr lang="ro-RO" dirty="1" b="0" sz="2000">
                <a:ea typeface="+mn-lt"/>
                <a:cs typeface="+mn-lt"/>
              </a:rPr>
              <a:t>în cadrul transportului urban (de exemplu, un nou P&amp;R, liniile de tramvai, drumurile și pistele de biciclete)</a:t>
            </a:r>
          </a:p>
          <a:p>
            <a:r>
              <a:rPr lang="ro-RO" dirty="1" b="0" sz="2000">
                <a:ea typeface="+mn-lt"/>
                <a:cs typeface="+mn-lt"/>
              </a:rPr>
              <a:t>Măsurile de Management al mobilității (în comparație cu măsurile „drastice”) </a:t>
            </a:r>
            <a:r>
              <a:rPr lang="ro-RO" dirty="1" sz="2000">
                <a:ea typeface="+mn-lt"/>
                <a:cs typeface="+mn-lt"/>
              </a:rPr>
              <a:t>nu necesită în </a:t>
            </a:r>
            <a:r>
              <a:rPr lang="ro-RO" dirty="1" b="0" sz="2000">
                <a:ea typeface="+mn-lt"/>
                <a:cs typeface="+mn-lt"/>
              </a:rPr>
              <a:t>mod</a:t>
            </a:r>
            <a:r>
              <a:rPr lang="ro-RO" dirty="1" sz="2000">
                <a:ea typeface="+mn-lt"/>
                <a:cs typeface="+mn-lt"/>
              </a:rPr>
              <a:t> necesar investiții financiare mari </a:t>
            </a:r>
            <a:r>
              <a:rPr lang="ro-RO" dirty="1" b="0" sz="2000">
                <a:ea typeface="+mn-lt"/>
                <a:cs typeface="+mn-lt"/>
              </a:rPr>
              <a:t>și pot avea</a:t>
            </a:r>
            <a:r>
              <a:rPr lang="ro-RO" dirty="1" sz="2000">
                <a:ea typeface="+mn-lt"/>
                <a:cs typeface="+mn-lt"/>
              </a:rPr>
              <a:t> un coeficient cost-beneficiu</a:t>
            </a:r>
            <a:r>
              <a:rPr lang="ro-RO" dirty="1" sz="2800">
                <a:ea typeface="+mn-lt"/>
                <a:cs typeface="+mn-lt"/>
              </a:rPr>
              <a:t> </a:t>
            </a:r>
            <a:r>
              <a:rPr lang="ro-RO" dirty="1" sz="2000">
                <a:ea typeface="+mn-lt"/>
                <a:cs typeface="+mn-lt"/>
              </a:rPr>
              <a:t>ridicat</a:t>
            </a:r>
            <a:r>
              <a:rPr lang="ro-RO" dirty="1" b="0" sz="2000">
                <a:ea typeface="+mn-lt"/>
                <a:cs typeface="+mn-lt"/>
              </a:rPr>
              <a:t> </a:t>
            </a:r>
          </a:p>
        </p:txBody>
      </p:sp>
      <p:sp>
        <p:nvSpPr>
          <p:cNvPr id="4" name="Footer Placeholder 3">
            <a:extLst>
              <a:ext uri="{FF2B5EF4-FFF2-40B4-BE49-F238E27FC236}">
                <a16:creationId xmlns:a16="http://schemas.microsoft.com/office/drawing/2014/main" id="{E2763D1D-59CD-4D64-BBCC-AB85CB688A08}"/>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131090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238D-D05B-4DF7-A8C4-7CD772BF331F}"/>
              </a:ext>
            </a:extLst>
          </p:cNvPr>
          <p:cNvSpPr>
            <a:spLocks noGrp="1"/>
          </p:cNvSpPr>
          <p:nvPr>
            <p:ph type="title"/>
          </p:nvPr>
        </p:nvSpPr>
        <p:spPr/>
        <p:txBody>
          <a:bodyPr/>
          <a:lstStyle/>
          <a:p>
            <a:r>
              <a:rPr lang="ro-RO" dirty="1"/>
              <a:t>Limitele Managementului mobilității</a:t>
            </a:r>
          </a:p>
        </p:txBody>
      </p:sp>
      <p:sp>
        <p:nvSpPr>
          <p:cNvPr id="3" name="Content Placeholder 2">
            <a:extLst>
              <a:ext uri="{FF2B5EF4-FFF2-40B4-BE49-F238E27FC236}">
                <a16:creationId xmlns:a16="http://schemas.microsoft.com/office/drawing/2014/main" id="{AEDDD2BF-4CB3-4A50-9FC0-DB1782D78ECD}"/>
              </a:ext>
            </a:extLst>
          </p:cNvPr>
          <p:cNvSpPr>
            <a:spLocks noGrp="1"/>
          </p:cNvSpPr>
          <p:nvPr>
            <p:ph idx="1"/>
          </p:nvPr>
        </p:nvSpPr>
        <p:spPr/>
        <p:txBody>
          <a:bodyPr/>
          <a:lstStyle/>
          <a:p>
            <a:pPr>
              <a:buFont typeface="Arial"/>
              <a:buChar char="•"/>
            </a:pPr>
            <a:r>
              <a:rPr lang="ro-RO" dirty="1" b="0" sz="2000">
                <a:ea typeface="+mn-lt"/>
                <a:cs typeface="+mn-lt"/>
              </a:rPr>
              <a:t>MM este </a:t>
            </a:r>
            <a:r>
              <a:rPr lang="ro-RO" dirty="1" sz="2000">
                <a:ea typeface="+mn-lt"/>
                <a:cs typeface="+mn-lt"/>
              </a:rPr>
              <a:t>orientat către</a:t>
            </a:r>
            <a:r>
              <a:rPr lang="ro-RO" dirty="1" b="0" sz="2000">
                <a:ea typeface="+mn-lt"/>
                <a:cs typeface="+mn-lt"/>
              </a:rPr>
              <a:t> cerere - în loc de ofertă</a:t>
            </a:r>
            <a:r>
              <a:rPr lang="ro-RO" dirty="1" b="0" sz="2000">
                <a:ea typeface="+mn-lt"/>
                <a:cs typeface="+mn-lt"/>
              </a:rPr>
              <a:t> </a:t>
            </a:r>
          </a:p>
          <a:p>
            <a:pPr>
              <a:buFont typeface="Arial"/>
              <a:buChar char="•"/>
            </a:pPr>
            <a:r>
              <a:rPr lang="ro-RO" dirty="1" sz="2000" b="0">
                <a:ea typeface="+mn-lt"/>
                <a:cs typeface="+mn-lt"/>
              </a:rPr>
              <a:t>Măsurile de infrastructură pot fi măsuri de sprijin pentru MM</a:t>
            </a:r>
          </a:p>
          <a:p>
            <a:pPr>
              <a:buFont typeface="Arial"/>
              <a:buChar char="•"/>
            </a:pPr>
            <a:r>
              <a:rPr lang="ro-RO" dirty="1" sz="2000" b="0">
                <a:ea typeface="+mn-lt"/>
                <a:cs typeface="+mn-lt"/>
              </a:rPr>
              <a:t>MM nu trebuie neapărat să fie limitat la o locație</a:t>
            </a:r>
          </a:p>
          <a:p>
            <a:pPr>
              <a:buFont typeface="Arial"/>
              <a:buChar char="•"/>
            </a:pPr>
            <a:r>
              <a:rPr lang="ro-RO" dirty="1" sz="2000" b="0">
                <a:ea typeface="MS PGothic"/>
                <a:cs typeface="Arial"/>
              </a:rPr>
              <a:t>MM face parte din selecția măsurilor SUMP, dar nu este SUMP</a:t>
            </a:r>
          </a:p>
          <a:p>
            <a:pPr>
              <a:buFont typeface="Arial"/>
              <a:buChar char="•"/>
            </a:pPr>
            <a:r>
              <a:rPr lang="ro-RO" dirty="1" b="0" sz="2000">
                <a:ea typeface="+mn-lt"/>
                <a:cs typeface="+mn-lt"/>
              </a:rPr>
              <a:t>Gestionarea sistemului de trafic </a:t>
            </a:r>
            <a:r>
              <a:rPr lang="ro-RO" dirty="1" sz="2000">
                <a:ea typeface="+mn-lt"/>
                <a:cs typeface="+mn-lt"/>
              </a:rPr>
              <a:t>nu </a:t>
            </a:r>
            <a:r>
              <a:rPr lang="ro-RO" dirty="1" b="0" sz="2000">
                <a:ea typeface="+mn-lt"/>
                <a:cs typeface="+mn-lt"/>
              </a:rPr>
              <a:t>este considerată MM</a:t>
            </a:r>
            <a:r>
              <a:rPr lang="ro-RO" dirty="1" b="0" sz="2000">
                <a:ea typeface="+mn-lt"/>
                <a:cs typeface="+mn-lt"/>
              </a:rPr>
              <a:t> </a:t>
            </a:r>
          </a:p>
          <a:p>
            <a:pPr>
              <a:buFont typeface="Arial"/>
              <a:buChar char="•"/>
            </a:pPr>
            <a:r>
              <a:rPr lang="ro-RO" dirty="1" sz="2000" b="0">
                <a:ea typeface="+mn-lt"/>
                <a:cs typeface="+mn-lt"/>
              </a:rPr>
              <a:t>Conștientizarea în privința călătoriilor, educația pentru mobilitate, marketingul reprezintă MM</a:t>
            </a:r>
            <a:r>
              <a:rPr lang="ro-RO" dirty="1" sz="2000" b="0">
                <a:ea typeface="+mn-lt"/>
                <a:cs typeface="+mn-lt"/>
              </a:rPr>
              <a:t> </a:t>
            </a:r>
          </a:p>
          <a:p>
            <a:pPr>
              <a:buFont typeface="Arial"/>
              <a:buChar char="•"/>
            </a:pPr>
            <a:r>
              <a:rPr lang="ro-RO" dirty="1" sz="2000" b="0">
                <a:ea typeface="+mn-lt"/>
                <a:cs typeface="+mn-lt"/>
              </a:rPr>
              <a:t>MM include transportul de mărfuri</a:t>
            </a:r>
            <a:r>
              <a:rPr lang="ro-RO" dirty="1" sz="2000" b="0">
                <a:ea typeface="+mn-lt"/>
                <a:cs typeface="+mn-lt"/>
              </a:rPr>
              <a:t> </a:t>
            </a:r>
          </a:p>
          <a:p>
            <a:pPr>
              <a:buFont typeface="Arial"/>
              <a:buChar char="•"/>
            </a:pPr>
            <a:r>
              <a:rPr lang="ro-RO" dirty="1" sz="2000" b="0">
                <a:ea typeface="+mn-lt"/>
                <a:cs typeface="+mn-lt"/>
              </a:rPr>
              <a:t>În legislația MM sunt incluse parțial diverse legislații, stimulente de tarifare și măsuri de intimidare</a:t>
            </a:r>
          </a:p>
          <a:p>
            <a:pPr>
              <a:buFont typeface="Arial"/>
              <a:buChar char="•"/>
            </a:pPr>
            <a:r>
              <a:rPr lang="ro-RO" dirty="1" sz="2000" b="0">
                <a:ea typeface="MS PGothic"/>
                <a:cs typeface="+mn-lt"/>
              </a:rPr>
              <a:t>Utilizarea terenurilor sau UVAR au - similar cu parcarea - o strânsă legătură cu MM</a:t>
            </a:r>
          </a:p>
          <a:p>
            <a:pPr>
              <a:buFont typeface="Arial"/>
              <a:buChar char="•"/>
            </a:pPr>
            <a:r>
              <a:rPr lang="ro-RO" dirty="1" sz="2000" b="0">
                <a:ea typeface="MS PGothic"/>
                <a:cs typeface="Arial"/>
              </a:rPr>
              <a:t>Există un aspect liber al MM, definiția și implementarea acestuia</a:t>
            </a:r>
            <a:r>
              <a:rPr lang="ro-RO" dirty="1" sz="2000" b="0">
                <a:ea typeface="MS PGothic"/>
                <a:cs typeface="Arial"/>
              </a:rPr>
              <a:t> </a:t>
            </a:r>
          </a:p>
          <a:p>
            <a:pPr>
              <a:buFont typeface="Arial"/>
              <a:buChar char="•"/>
            </a:pPr>
            <a:r>
              <a:rPr lang="ro-RO" dirty="1" sz="2000" b="0">
                <a:ea typeface="MS PGothic"/>
                <a:cs typeface="Arial"/>
              </a:rPr>
              <a:t>Strategiile MM pot avea avantajul diverselor obiective de transport, de exemplu, climă, eficiență energetică</a:t>
            </a:r>
            <a:r>
              <a:rPr lang="ro-RO" dirty="1" sz="2000" b="0">
                <a:ea typeface="MS PGothic"/>
                <a:cs typeface="Arial"/>
              </a:rPr>
              <a:t> </a:t>
            </a:r>
          </a:p>
          <a:p>
            <a:pPr>
              <a:buNone/>
            </a:pPr>
            <a:endParaRPr lang="en-US" b="0" dirty="0">
              <a:cs typeface="Arial"/>
            </a:endParaRPr>
          </a:p>
          <a:p>
            <a:pPr marL="0" indent="0">
              <a:buNone/>
            </a:pPr>
            <a:endParaRPr lang="en-US" dirty="0"/>
          </a:p>
        </p:txBody>
      </p:sp>
      <p:sp>
        <p:nvSpPr>
          <p:cNvPr id="4" name="Footer Placeholder 3">
            <a:extLst>
              <a:ext uri="{FF2B5EF4-FFF2-40B4-BE49-F238E27FC236}">
                <a16:creationId xmlns:a16="http://schemas.microsoft.com/office/drawing/2014/main" id="{6B3D9AEF-8315-41F6-AFF5-A37A2B3A09EF}"/>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3357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373E-AAC5-45A3-A8B8-B01526B44EC3}"/>
              </a:ext>
            </a:extLst>
          </p:cNvPr>
          <p:cNvSpPr>
            <a:spLocks noGrp="1"/>
          </p:cNvSpPr>
          <p:nvPr>
            <p:ph type="title"/>
          </p:nvPr>
        </p:nvSpPr>
        <p:spPr/>
        <p:txBody>
          <a:bodyPr/>
          <a:lstStyle/>
          <a:p>
            <a:r>
              <a:rPr lang="ro-RO" dirty="1">
                <a:solidFill>
                  <a:schemeClr val="accent2"/>
                </a:solidFill>
                <a:ea typeface="MS PGothic"/>
              </a:rPr>
              <a:t>MM de bună practică - planificarea călătoriilor de către companii</a:t>
            </a:r>
          </a:p>
        </p:txBody>
      </p:sp>
      <p:sp>
        <p:nvSpPr>
          <p:cNvPr id="3" name="Content Placeholder 2">
            <a:extLst>
              <a:ext uri="{FF2B5EF4-FFF2-40B4-BE49-F238E27FC236}">
                <a16:creationId xmlns:a16="http://schemas.microsoft.com/office/drawing/2014/main" id="{CAECC0D5-4FAD-4B73-8B11-22D9C05363C0}"/>
              </a:ext>
            </a:extLst>
          </p:cNvPr>
          <p:cNvSpPr>
            <a:spLocks noGrp="1"/>
          </p:cNvSpPr>
          <p:nvPr>
            <p:ph idx="1"/>
          </p:nvPr>
        </p:nvSpPr>
        <p:spPr/>
        <p:txBody>
          <a:bodyPr/>
          <a:lstStyle/>
          <a:p>
            <a:pPr>
              <a:buFont typeface="Arial"/>
              <a:buChar char="•"/>
            </a:pPr>
            <a:r>
              <a:rPr lang="ro-RO" dirty="1" sz="2400" b="0">
                <a:ea typeface="+mn-lt"/>
                <a:cs typeface="+mn-lt"/>
              </a:rPr>
              <a:t>Alianța inteligentă pentru mobilitate din Szeged (HU)</a:t>
            </a:r>
          </a:p>
          <a:p>
            <a:r>
              <a:rPr lang="ro-RO" dirty="1" sz="2400" b="0">
                <a:ea typeface="+mn-lt"/>
                <a:cs typeface="+mn-lt"/>
              </a:rPr>
              <a:t>În general, locurile de muncă cu parcare nelimitată și gratuită disponibilă, au o pondere modală de 57-63% pentru autoturisme, reducându-se la 21-41% în cazul în care parcarea este limitată și / sau cu plată</a:t>
            </a:r>
          </a:p>
          <a:p>
            <a:r>
              <a:rPr lang="ro-RO" dirty="1" sz="2400" b="0">
                <a:ea typeface="+mn-lt"/>
                <a:cs typeface="+mn-lt"/>
              </a:rPr>
              <a:t>https://www.uia-initiative.eu/en/uia-cities/szeged</a:t>
            </a:r>
          </a:p>
        </p:txBody>
      </p:sp>
      <p:sp>
        <p:nvSpPr>
          <p:cNvPr id="8" name="Content Placeholder 7">
            <a:extLst>
              <a:ext uri="{FF2B5EF4-FFF2-40B4-BE49-F238E27FC236}">
                <a16:creationId xmlns:a16="http://schemas.microsoft.com/office/drawing/2014/main" id="{AE6FC69F-71E2-41F0-BC90-001DA2913EBA}"/>
              </a:ext>
            </a:extLst>
          </p:cNvPr>
          <p:cNvSpPr>
            <a:spLocks noGrp="1"/>
          </p:cNvSpPr>
          <p:nvPr>
            <p:ph idx="11"/>
          </p:nvPr>
        </p:nvSpPr>
        <p:spPr/>
        <p:txBody>
          <a:bodyPr/>
          <a:lstStyle/>
          <a:p>
            <a:endParaRPr lang="en-US"/>
          </a:p>
        </p:txBody>
      </p:sp>
      <p:sp>
        <p:nvSpPr>
          <p:cNvPr id="4" name="Footer Placeholder 3">
            <a:extLst>
              <a:ext uri="{FF2B5EF4-FFF2-40B4-BE49-F238E27FC236}">
                <a16:creationId xmlns:a16="http://schemas.microsoft.com/office/drawing/2014/main" id="{B7980014-CABC-4E75-A255-7A462F65CC6D}"/>
              </a:ext>
            </a:extLst>
          </p:cNvPr>
          <p:cNvSpPr>
            <a:spLocks noGrp="1"/>
          </p:cNvSpPr>
          <p:nvPr>
            <p:ph type="ftr" sz="quarter" idx="12"/>
          </p:nvPr>
        </p:nvSpPr>
        <p:spPr/>
        <p:txBody>
          <a:bodyPr/>
          <a:lstStyle/>
          <a:p>
            <a:pPr>
              <a:defRPr/>
            </a:pPr>
            <a:r>
              <a:rPr lang="ro-RO" dirty="1"/>
              <a:t>&lt;Eveniment&gt; • &lt;Dată&gt; • &lt;Locație&gt; • &lt;Vorbitor&gt;</a:t>
            </a:r>
          </a:p>
        </p:txBody>
      </p:sp>
      <p:pic>
        <p:nvPicPr>
          <p:cNvPr id="6" name="Picture 6" descr="A close up of a map&#10;&#10;Description generated with high confidence">
            <a:extLst>
              <a:ext uri="{FF2B5EF4-FFF2-40B4-BE49-F238E27FC236}">
                <a16:creationId xmlns:a16="http://schemas.microsoft.com/office/drawing/2014/main" id="{F0B3E13E-5D5C-45BE-8A24-19F51877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022" y="1825205"/>
            <a:ext cx="4433327" cy="2878736"/>
          </a:xfrm>
          <a:prstGeom prst="rect">
            <a:avLst/>
          </a:prstGeom>
        </p:spPr>
      </p:pic>
    </p:spTree>
    <p:extLst>
      <p:ext uri="{BB962C8B-B14F-4D97-AF65-F5344CB8AC3E}">
        <p14:creationId xmlns:p14="http://schemas.microsoft.com/office/powerpoint/2010/main" val="24608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1794-9ED2-426C-9469-7CE8174F4A8B}"/>
              </a:ext>
            </a:extLst>
          </p:cNvPr>
          <p:cNvSpPr>
            <a:spLocks noGrp="1"/>
          </p:cNvSpPr>
          <p:nvPr>
            <p:ph type="title"/>
          </p:nvPr>
        </p:nvSpPr>
        <p:spPr/>
        <p:txBody>
          <a:bodyPr/>
          <a:lstStyle/>
          <a:p>
            <a:r>
              <a:rPr lang="ro-RO" dirty="1"/>
              <a:t>Parcare pentru biciclete</a:t>
            </a:r>
            <a:r>
              <a:rPr lang="ro-RO" dirty="1"/>
              <a:t> </a:t>
            </a:r>
          </a:p>
        </p:txBody>
      </p:sp>
      <p:pic>
        <p:nvPicPr>
          <p:cNvPr id="5" name="Picture 5" descr="A bicycle parked on a city street&#10;&#10;Description generated with very high confidence">
            <a:extLst>
              <a:ext uri="{FF2B5EF4-FFF2-40B4-BE49-F238E27FC236}">
                <a16:creationId xmlns:a16="http://schemas.microsoft.com/office/drawing/2014/main" id="{3987A263-22B6-401C-A11D-6D02DDF7ACC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740" b="-1213"/>
          <a:stretch/>
        </p:blipFill>
        <p:spPr>
          <a:xfrm>
            <a:off x="326309" y="1718573"/>
            <a:ext cx="2498195" cy="3066154"/>
          </a:xfrm>
        </p:spPr>
      </p:pic>
      <p:sp>
        <p:nvSpPr>
          <p:cNvPr id="4" name="Footer Placeholder 3">
            <a:extLst>
              <a:ext uri="{FF2B5EF4-FFF2-40B4-BE49-F238E27FC236}">
                <a16:creationId xmlns:a16="http://schemas.microsoft.com/office/drawing/2014/main" id="{C377D6D1-DC3D-4E2E-B3F4-062CD9CA0015}"/>
              </a:ext>
            </a:extLst>
          </p:cNvPr>
          <p:cNvSpPr>
            <a:spLocks noGrp="1"/>
          </p:cNvSpPr>
          <p:nvPr>
            <p:ph type="ftr" sz="quarter" idx="10"/>
          </p:nvPr>
        </p:nvSpPr>
        <p:spPr/>
        <p:txBody>
          <a:bodyPr/>
          <a:lstStyle/>
          <a:p>
            <a:pPr>
              <a:defRPr/>
            </a:pPr>
            <a:r>
              <a:rPr lang="ro-RO" dirty="1"/>
              <a:t>&lt;Eveniment&gt; • &lt;Dată&gt; • &lt;Locație&gt; • &lt;Vorbitor&gt;</a:t>
            </a:r>
          </a:p>
        </p:txBody>
      </p:sp>
      <p:pic>
        <p:nvPicPr>
          <p:cNvPr id="7" name="Picture 7" descr="A group of people riding skis down the side of a building&#10;&#10;Description generated with high confidence">
            <a:extLst>
              <a:ext uri="{FF2B5EF4-FFF2-40B4-BE49-F238E27FC236}">
                <a16:creationId xmlns:a16="http://schemas.microsoft.com/office/drawing/2014/main" id="{1E8BCC7F-8866-49E3-A9FE-739E27240CAB}"/>
              </a:ext>
            </a:extLst>
          </p:cNvPr>
          <p:cNvPicPr>
            <a:picLocks noChangeAspect="1"/>
          </p:cNvPicPr>
          <p:nvPr/>
        </p:nvPicPr>
        <p:blipFill>
          <a:blip r:embed="rId4"/>
          <a:stretch>
            <a:fillRect/>
          </a:stretch>
        </p:blipFill>
        <p:spPr>
          <a:xfrm>
            <a:off x="3145316" y="1746076"/>
            <a:ext cx="2559586" cy="3016980"/>
          </a:xfrm>
          <a:prstGeom prst="rect">
            <a:avLst/>
          </a:prstGeom>
        </p:spPr>
      </p:pic>
      <p:sp>
        <p:nvSpPr>
          <p:cNvPr id="9" name="TextBox 8">
            <a:extLst>
              <a:ext uri="{FF2B5EF4-FFF2-40B4-BE49-F238E27FC236}">
                <a16:creationId xmlns:a16="http://schemas.microsoft.com/office/drawing/2014/main" id="{AE069C5D-F696-4418-8005-F5C97C84D677}"/>
              </a:ext>
            </a:extLst>
          </p:cNvPr>
          <p:cNvSpPr txBox="1"/>
          <p:nvPr/>
        </p:nvSpPr>
        <p:spPr>
          <a:xfrm>
            <a:off x="3108592" y="5192617"/>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Pe termen lung</a:t>
            </a:r>
            <a:r>
              <a:rPr lang="ro-RO" dirty="1" sz="1800">
                <a:latin typeface="Arial"/>
                <a:ea typeface="MS PGothic"/>
                <a:cs typeface="Times New Roman"/>
              </a:rPr>
              <a:t>: servicii sigure, confortabile, suplimentare, plătite?</a:t>
            </a:r>
          </a:p>
        </p:txBody>
      </p:sp>
      <p:pic>
        <p:nvPicPr>
          <p:cNvPr id="10" name="Picture 10" descr="A bicycle parked in front of a brick building&#10;&#10;Description generated with high confidence">
            <a:extLst>
              <a:ext uri="{FF2B5EF4-FFF2-40B4-BE49-F238E27FC236}">
                <a16:creationId xmlns:a16="http://schemas.microsoft.com/office/drawing/2014/main" id="{5380BC50-C75D-4F1E-8E46-AA0CDE8C84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244" y="1718933"/>
            <a:ext cx="2880910" cy="2437795"/>
          </a:xfrm>
          <a:prstGeom prst="rect">
            <a:avLst/>
          </a:prstGeom>
        </p:spPr>
      </p:pic>
      <p:sp>
        <p:nvSpPr>
          <p:cNvPr id="12" name="TextBox 11">
            <a:extLst>
              <a:ext uri="{FF2B5EF4-FFF2-40B4-BE49-F238E27FC236}">
                <a16:creationId xmlns:a16="http://schemas.microsoft.com/office/drawing/2014/main" id="{BDC02557-9D68-4F6E-BFCC-C4E52FB5E69E}"/>
              </a:ext>
            </a:extLst>
          </p:cNvPr>
          <p:cNvSpPr txBox="1"/>
          <p:nvPr/>
        </p:nvSpPr>
        <p:spPr>
          <a:xfrm>
            <a:off x="322816" y="513351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Pe termen scurt</a:t>
            </a:r>
            <a:r>
              <a:rPr lang="ro-RO" dirty="1" sz="1800">
                <a:latin typeface="Arial"/>
                <a:ea typeface="MS PGothic"/>
                <a:cs typeface="Times New Roman"/>
              </a:rPr>
              <a:t>: aproape, flexibil, greu de aplicat</a:t>
            </a:r>
            <a:r>
              <a:rPr lang="ro-RO" dirty="1" sz="1800">
                <a:latin typeface="Arial"/>
                <a:ea typeface="MS PGothic"/>
                <a:cs typeface="Times New Roman"/>
              </a:rPr>
              <a:t> </a:t>
            </a:r>
          </a:p>
        </p:txBody>
      </p:sp>
      <p:pic>
        <p:nvPicPr>
          <p:cNvPr id="13" name="Picture 13" descr="A picture containing sign, front, group, white&#10;&#10;Description generated with very high confidence">
            <a:extLst>
              <a:ext uri="{FF2B5EF4-FFF2-40B4-BE49-F238E27FC236}">
                <a16:creationId xmlns:a16="http://schemas.microsoft.com/office/drawing/2014/main" id="{100B7938-841C-4E4D-8359-148CFC6702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4714" y="3967091"/>
            <a:ext cx="1320188" cy="1313934"/>
          </a:xfrm>
          <a:prstGeom prst="rect">
            <a:avLst/>
          </a:prstGeom>
        </p:spPr>
      </p:pic>
      <p:sp>
        <p:nvSpPr>
          <p:cNvPr id="15" name="TextBox 14">
            <a:extLst>
              <a:ext uri="{FF2B5EF4-FFF2-40B4-BE49-F238E27FC236}">
                <a16:creationId xmlns:a16="http://schemas.microsoft.com/office/drawing/2014/main" id="{CFE03B51-C899-4099-BCC7-9C9A16487859}"/>
              </a:ext>
            </a:extLst>
          </p:cNvPr>
          <p:cNvSpPr txBox="1"/>
          <p:nvPr/>
        </p:nvSpPr>
        <p:spPr>
          <a:xfrm>
            <a:off x="6000519" y="4265363"/>
            <a:ext cx="29635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Rezidențial</a:t>
            </a:r>
            <a:r>
              <a:rPr lang="ro-RO" dirty="1" sz="1800">
                <a:latin typeface="Arial"/>
                <a:ea typeface="MS PGothic"/>
                <a:cs typeface="Times New Roman"/>
              </a:rPr>
              <a:t>: sigur, rezistent la intemperii, max. 5 €/lună, distanță max. - 100 m, standard: 1/pernă, pierderea dreptului la parcare (auto) rezidențială?</a:t>
            </a:r>
            <a:r>
              <a:rPr lang="ro-RO" dirty="1" sz="1800">
                <a:latin typeface="Arial"/>
                <a:ea typeface="MS PGothic"/>
                <a:cs typeface="Times New Roman"/>
              </a:rPr>
              <a:t> </a:t>
            </a:r>
          </a:p>
        </p:txBody>
      </p:sp>
    </p:spTree>
    <p:extLst>
      <p:ext uri="{BB962C8B-B14F-4D97-AF65-F5344CB8AC3E}">
        <p14:creationId xmlns:p14="http://schemas.microsoft.com/office/powerpoint/2010/main" val="169557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p:cNvSpPr/>
          <p:nvPr/>
        </p:nvSpPr>
        <p:spPr>
          <a:xfrm>
            <a:off x="0" y="1911063"/>
            <a:ext cx="9036496" cy="471943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74848" y="316174"/>
            <a:ext cx="8686800" cy="1066130"/>
          </a:xfrm>
        </p:spPr>
        <p:txBody>
          <a:bodyPr>
            <a:normAutofit/>
          </a:bodyPr>
          <a:lstStyle/>
          <a:p>
            <a:r>
              <a:rPr lang="ro-RO" dirty="1"/>
              <a:t>Politica de parcare pentru biciclete</a:t>
            </a:r>
          </a:p>
        </p:txBody>
      </p:sp>
      <p:sp>
        <p:nvSpPr>
          <p:cNvPr id="12" name="Tijdelijke aanduiding voor inhoud 11"/>
          <p:cNvSpPr txBox="1">
            <a:spLocks noGrp="1"/>
          </p:cNvSpPr>
          <p:nvPr>
            <p:ph idx="1"/>
          </p:nvPr>
        </p:nvSpPr>
        <p:spPr>
          <a:xfrm>
            <a:off x="457200" y="1600200"/>
            <a:ext cx="8229600" cy="307777"/>
          </a:xfrm>
          <a:prstGeom prst="rect">
            <a:avLst/>
          </a:prstGeom>
          <a:noFill/>
        </p:spPr>
        <p:txBody>
          <a:bodyPr wrap="square" rtlCol="0">
            <a:spAutoFit/>
          </a:bodyPr>
          <a:lstStyle/>
          <a:p>
            <a:endParaRPr lang="nl-BE" sz="1400"/>
          </a:p>
        </p:txBody>
      </p:sp>
      <p:sp>
        <p:nvSpPr>
          <p:cNvPr id="6" name="Ovaal 5"/>
          <p:cNvSpPr/>
          <p:nvPr/>
        </p:nvSpPr>
        <p:spPr>
          <a:xfrm>
            <a:off x="215240" y="2558236"/>
            <a:ext cx="4536504" cy="3209003"/>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710524" y="2662172"/>
            <a:ext cx="2088232" cy="646331"/>
          </a:xfrm>
          <a:prstGeom prst="rect">
            <a:avLst/>
          </a:prstGeom>
          <a:noFill/>
        </p:spPr>
        <p:txBody>
          <a:bodyPr wrap="square" rtlCol="0">
            <a:spAutoFit/>
          </a:bodyPr>
          <a:lstStyle/>
          <a:p>
            <a:r>
              <a:rPr lang="ro-RO" dirty="1" sz="1800" b="1">
                <a:latin typeface="+mj-lt"/>
              </a:rPr>
              <a:t>Infrastructură pentru biciclete</a:t>
            </a:r>
          </a:p>
        </p:txBody>
      </p:sp>
      <p:sp>
        <p:nvSpPr>
          <p:cNvPr id="9" name="Tekstvak 8"/>
          <p:cNvSpPr txBox="1"/>
          <p:nvPr/>
        </p:nvSpPr>
        <p:spPr>
          <a:xfrm>
            <a:off x="849427" y="3299139"/>
            <a:ext cx="1741538" cy="646331"/>
          </a:xfrm>
          <a:prstGeom prst="rect">
            <a:avLst/>
          </a:prstGeom>
          <a:noFill/>
        </p:spPr>
        <p:txBody>
          <a:bodyPr wrap="square" rtlCol="0">
            <a:spAutoFit/>
          </a:bodyPr>
          <a:lstStyle/>
          <a:p>
            <a:r>
              <a:rPr lang="ro-RO" dirty="1" sz="1800" b="1">
                <a:latin typeface="+mj-lt"/>
              </a:rPr>
              <a:t>Rețea de ciclism</a:t>
            </a:r>
          </a:p>
        </p:txBody>
      </p:sp>
      <p:sp>
        <p:nvSpPr>
          <p:cNvPr id="10" name="Tekstvak 9"/>
          <p:cNvSpPr txBox="1"/>
          <p:nvPr/>
        </p:nvSpPr>
        <p:spPr>
          <a:xfrm>
            <a:off x="562048" y="3995748"/>
            <a:ext cx="2664296" cy="646331"/>
          </a:xfrm>
          <a:prstGeom prst="rect">
            <a:avLst/>
          </a:prstGeom>
          <a:noFill/>
        </p:spPr>
        <p:txBody>
          <a:bodyPr wrap="square" rtlCol="0">
            <a:spAutoFit/>
          </a:bodyPr>
          <a:lstStyle/>
          <a:p>
            <a:r>
              <a:rPr lang="ro-RO" dirty="1" b="1" sz="1800">
                <a:latin typeface="+mj-lt"/>
              </a:rPr>
              <a:t>Cultura/promovarea</a:t>
            </a:r>
            <a:r>
              <a:rPr lang="ro-RO" dirty="1" sz="1800">
                <a:latin typeface="+mj-lt"/>
              </a:rPr>
              <a:t> </a:t>
            </a:r>
            <a:r>
              <a:rPr lang="ro-RO" dirty="1" b="1" sz="1800">
                <a:latin typeface="+mj-lt"/>
              </a:rPr>
              <a:t>ciclismului</a:t>
            </a:r>
          </a:p>
        </p:txBody>
      </p:sp>
      <p:sp>
        <p:nvSpPr>
          <p:cNvPr id="11" name="Tekstvak 10"/>
          <p:cNvSpPr txBox="1"/>
          <p:nvPr/>
        </p:nvSpPr>
        <p:spPr>
          <a:xfrm>
            <a:off x="1732642" y="3662577"/>
            <a:ext cx="1729837" cy="369332"/>
          </a:xfrm>
          <a:prstGeom prst="rect">
            <a:avLst/>
          </a:prstGeom>
          <a:noFill/>
        </p:spPr>
        <p:txBody>
          <a:bodyPr wrap="square" rtlCol="0">
            <a:spAutoFit/>
          </a:bodyPr>
          <a:lstStyle/>
          <a:p>
            <a:r>
              <a:rPr lang="ro-RO" dirty="1" sz="1800" b="1">
                <a:latin typeface="+mj-lt"/>
              </a:rPr>
              <a:t>Siguranță rutieră</a:t>
            </a:r>
          </a:p>
        </p:txBody>
      </p:sp>
      <p:sp>
        <p:nvSpPr>
          <p:cNvPr id="13" name="Tekstvak 12"/>
          <p:cNvSpPr txBox="1"/>
          <p:nvPr/>
        </p:nvSpPr>
        <p:spPr>
          <a:xfrm>
            <a:off x="2306224" y="4704374"/>
            <a:ext cx="1432528" cy="369332"/>
          </a:xfrm>
          <a:prstGeom prst="rect">
            <a:avLst/>
          </a:prstGeom>
          <a:noFill/>
        </p:spPr>
        <p:txBody>
          <a:bodyPr wrap="square" rtlCol="0">
            <a:spAutoFit/>
          </a:bodyPr>
          <a:lstStyle/>
          <a:p>
            <a:r>
              <a:rPr lang="ro-RO" dirty="1" sz="1800" b="1">
                <a:latin typeface="+mj-lt"/>
              </a:rPr>
              <a:t>Educație</a:t>
            </a:r>
          </a:p>
        </p:txBody>
      </p:sp>
      <p:sp>
        <p:nvSpPr>
          <p:cNvPr id="14" name="Ovaal 13"/>
          <p:cNvSpPr/>
          <p:nvPr/>
        </p:nvSpPr>
        <p:spPr>
          <a:xfrm>
            <a:off x="3462479" y="2774624"/>
            <a:ext cx="4762260" cy="305017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3462479" y="3735792"/>
            <a:ext cx="1310006" cy="830997"/>
          </a:xfrm>
          <a:prstGeom prst="rect">
            <a:avLst/>
          </a:prstGeom>
          <a:noFill/>
        </p:spPr>
        <p:txBody>
          <a:bodyPr wrap="square" rtlCol="0">
            <a:spAutoFit/>
          </a:bodyPr>
          <a:lstStyle/>
          <a:p>
            <a:r>
              <a:rPr lang="ro-RO" dirty="1" sz="2400" b="1">
                <a:solidFill>
                  <a:srgbClr val="FF0000"/>
                </a:solidFill>
                <a:latin typeface="+mj-lt"/>
              </a:rPr>
              <a:t>Parcare pentru biciclete</a:t>
            </a:r>
          </a:p>
        </p:txBody>
      </p:sp>
      <p:sp>
        <p:nvSpPr>
          <p:cNvPr id="16" name="Tekstvak 15"/>
          <p:cNvSpPr txBox="1"/>
          <p:nvPr/>
        </p:nvSpPr>
        <p:spPr>
          <a:xfrm>
            <a:off x="0" y="2124243"/>
            <a:ext cx="3051371" cy="461665"/>
          </a:xfrm>
          <a:prstGeom prst="rect">
            <a:avLst/>
          </a:prstGeom>
          <a:noFill/>
        </p:spPr>
        <p:txBody>
          <a:bodyPr wrap="square" rtlCol="0">
            <a:spAutoFit/>
          </a:bodyPr>
          <a:lstStyle/>
          <a:p>
            <a:r>
              <a:rPr lang="ro-RO" dirty="1" b="1">
                <a:latin typeface="+mj-lt"/>
              </a:rPr>
              <a:t>Politica pentru biciclete</a:t>
            </a:r>
          </a:p>
        </p:txBody>
      </p:sp>
      <p:sp>
        <p:nvSpPr>
          <p:cNvPr id="17" name="Tekstvak 16"/>
          <p:cNvSpPr txBox="1"/>
          <p:nvPr/>
        </p:nvSpPr>
        <p:spPr>
          <a:xfrm>
            <a:off x="5913758" y="2374257"/>
            <a:ext cx="2987824" cy="461665"/>
          </a:xfrm>
          <a:prstGeom prst="rect">
            <a:avLst/>
          </a:prstGeom>
          <a:noFill/>
        </p:spPr>
        <p:txBody>
          <a:bodyPr wrap="square" rtlCol="0">
            <a:spAutoFit/>
          </a:bodyPr>
          <a:lstStyle/>
          <a:p>
            <a:pPr algn="r"/>
            <a:r>
              <a:rPr lang="ro-RO" dirty="1" b="1">
                <a:latin typeface="+mj-lt"/>
              </a:rPr>
              <a:t>Politica de parcare</a:t>
            </a:r>
          </a:p>
        </p:txBody>
      </p:sp>
      <p:sp>
        <p:nvSpPr>
          <p:cNvPr id="19" name="Tekstvak 18"/>
          <p:cNvSpPr txBox="1"/>
          <p:nvPr/>
        </p:nvSpPr>
        <p:spPr>
          <a:xfrm>
            <a:off x="4932040" y="3930381"/>
            <a:ext cx="2088232" cy="369332"/>
          </a:xfrm>
          <a:prstGeom prst="rect">
            <a:avLst/>
          </a:prstGeom>
          <a:noFill/>
        </p:spPr>
        <p:txBody>
          <a:bodyPr wrap="square" rtlCol="0">
            <a:spAutoFit/>
          </a:bodyPr>
          <a:lstStyle/>
          <a:p>
            <a:r>
              <a:rPr lang="ro-RO" dirty="1" sz="1800" b="1">
                <a:latin typeface="+mj-lt"/>
              </a:rPr>
              <a:t>P+R</a:t>
            </a:r>
          </a:p>
        </p:txBody>
      </p:sp>
      <p:sp>
        <p:nvSpPr>
          <p:cNvPr id="20" name="Tekstvak 19"/>
          <p:cNvSpPr txBox="1"/>
          <p:nvPr/>
        </p:nvSpPr>
        <p:spPr>
          <a:xfrm>
            <a:off x="5716814" y="3457135"/>
            <a:ext cx="2322252" cy="369332"/>
          </a:xfrm>
          <a:prstGeom prst="rect">
            <a:avLst/>
          </a:prstGeom>
          <a:noFill/>
        </p:spPr>
        <p:txBody>
          <a:bodyPr wrap="square" rtlCol="0">
            <a:spAutoFit/>
          </a:bodyPr>
          <a:lstStyle/>
          <a:p>
            <a:r>
              <a:rPr lang="ro-RO" dirty="1" sz="1800" b="1">
                <a:latin typeface="+mj-lt"/>
              </a:rPr>
              <a:t>Noi dezvoltări</a:t>
            </a:r>
          </a:p>
        </p:txBody>
      </p:sp>
      <p:sp>
        <p:nvSpPr>
          <p:cNvPr id="21" name="Tekstvak 20"/>
          <p:cNvSpPr txBox="1"/>
          <p:nvPr/>
        </p:nvSpPr>
        <p:spPr>
          <a:xfrm>
            <a:off x="5415148" y="4362828"/>
            <a:ext cx="2397212" cy="369332"/>
          </a:xfrm>
          <a:prstGeom prst="rect">
            <a:avLst/>
          </a:prstGeom>
          <a:noFill/>
        </p:spPr>
        <p:txBody>
          <a:bodyPr wrap="square" rtlCol="0">
            <a:spAutoFit/>
          </a:bodyPr>
          <a:lstStyle/>
          <a:p>
            <a:r>
              <a:rPr lang="ro-RO" dirty="1" sz="1800" b="1">
                <a:latin typeface="+mj-lt"/>
              </a:rPr>
              <a:t>Stradală - în afara străzii</a:t>
            </a:r>
          </a:p>
        </p:txBody>
      </p:sp>
      <p:sp>
        <p:nvSpPr>
          <p:cNvPr id="22" name="Tekstvak 21"/>
          <p:cNvSpPr txBox="1"/>
          <p:nvPr/>
        </p:nvSpPr>
        <p:spPr>
          <a:xfrm>
            <a:off x="5112060" y="4814773"/>
            <a:ext cx="2700300" cy="369332"/>
          </a:xfrm>
          <a:prstGeom prst="rect">
            <a:avLst/>
          </a:prstGeom>
          <a:noFill/>
        </p:spPr>
        <p:txBody>
          <a:bodyPr wrap="square" rtlCol="0">
            <a:spAutoFit/>
          </a:bodyPr>
          <a:lstStyle/>
          <a:p>
            <a:r>
              <a:rPr lang="ro-RO" dirty="1" sz="1800" b="1">
                <a:latin typeface="+mj-lt"/>
              </a:rPr>
              <a:t>Standarde de parcare</a:t>
            </a:r>
          </a:p>
        </p:txBody>
      </p:sp>
      <p:sp>
        <p:nvSpPr>
          <p:cNvPr id="23" name="Tekstvak 22"/>
          <p:cNvSpPr txBox="1"/>
          <p:nvPr/>
        </p:nvSpPr>
        <p:spPr>
          <a:xfrm>
            <a:off x="4828158" y="3124885"/>
            <a:ext cx="2088232" cy="369332"/>
          </a:xfrm>
          <a:prstGeom prst="rect">
            <a:avLst/>
          </a:prstGeom>
          <a:noFill/>
        </p:spPr>
        <p:txBody>
          <a:bodyPr wrap="square" rtlCol="0">
            <a:spAutoFit/>
          </a:bodyPr>
          <a:lstStyle/>
          <a:p>
            <a:r>
              <a:rPr lang="ro-RO" dirty="1" sz="1800" b="1">
                <a:latin typeface="+mj-lt"/>
              </a:rPr>
              <a:t>Implementare</a:t>
            </a:r>
          </a:p>
        </p:txBody>
      </p:sp>
      <p:sp>
        <p:nvSpPr>
          <p:cNvPr id="24" name="Tekstvak 23"/>
          <p:cNvSpPr txBox="1"/>
          <p:nvPr/>
        </p:nvSpPr>
        <p:spPr>
          <a:xfrm>
            <a:off x="6871414" y="3894873"/>
            <a:ext cx="1086428" cy="369332"/>
          </a:xfrm>
          <a:prstGeom prst="rect">
            <a:avLst/>
          </a:prstGeom>
          <a:noFill/>
        </p:spPr>
        <p:txBody>
          <a:bodyPr wrap="square" rtlCol="0">
            <a:spAutoFit/>
          </a:bodyPr>
          <a:lstStyle/>
          <a:p>
            <a:r>
              <a:rPr lang="ro-RO" dirty="1" sz="1800" b="1">
                <a:latin typeface="+mj-lt"/>
              </a:rPr>
              <a:t>tarife</a:t>
            </a:r>
          </a:p>
        </p:txBody>
      </p:sp>
      <p:sp>
        <p:nvSpPr>
          <p:cNvPr id="25" name="Tekstvak 24"/>
          <p:cNvSpPr txBox="1"/>
          <p:nvPr/>
        </p:nvSpPr>
        <p:spPr>
          <a:xfrm>
            <a:off x="5112060" y="2755357"/>
            <a:ext cx="1573858" cy="369332"/>
          </a:xfrm>
          <a:prstGeom prst="rect">
            <a:avLst/>
          </a:prstGeom>
          <a:noFill/>
        </p:spPr>
        <p:txBody>
          <a:bodyPr wrap="square" rtlCol="0">
            <a:spAutoFit/>
          </a:bodyPr>
          <a:lstStyle/>
          <a:p>
            <a:r>
              <a:rPr lang="ro-RO" dirty="1" sz="1800" b="1">
                <a:latin typeface="+mj-lt"/>
              </a:rPr>
              <a:t>Monitorizare</a:t>
            </a:r>
          </a:p>
        </p:txBody>
      </p:sp>
      <p:sp>
        <p:nvSpPr>
          <p:cNvPr id="26" name="Tekstvak 25"/>
          <p:cNvSpPr txBox="1"/>
          <p:nvPr/>
        </p:nvSpPr>
        <p:spPr>
          <a:xfrm>
            <a:off x="709830" y="4649530"/>
            <a:ext cx="1557107" cy="369332"/>
          </a:xfrm>
          <a:prstGeom prst="rect">
            <a:avLst/>
          </a:prstGeom>
          <a:noFill/>
        </p:spPr>
        <p:txBody>
          <a:bodyPr wrap="square" rtlCol="0">
            <a:spAutoFit/>
          </a:bodyPr>
          <a:lstStyle/>
          <a:p>
            <a:r>
              <a:rPr lang="ro-RO" dirty="1" sz="1800" b="1">
                <a:latin typeface="+mj-lt"/>
              </a:rPr>
              <a:t>Utilizare în comun a bicicletelor</a:t>
            </a:r>
          </a:p>
        </p:txBody>
      </p:sp>
      <p:sp>
        <p:nvSpPr>
          <p:cNvPr id="27" name="Tekstvak 26"/>
          <p:cNvSpPr txBox="1"/>
          <p:nvPr/>
        </p:nvSpPr>
        <p:spPr>
          <a:xfrm>
            <a:off x="1630461" y="5042349"/>
            <a:ext cx="1471702" cy="369332"/>
          </a:xfrm>
          <a:prstGeom prst="rect">
            <a:avLst/>
          </a:prstGeom>
          <a:noFill/>
        </p:spPr>
        <p:txBody>
          <a:bodyPr wrap="square" rtlCol="0">
            <a:spAutoFit/>
          </a:bodyPr>
          <a:lstStyle/>
          <a:p>
            <a:r>
              <a:rPr lang="ro-RO" dirty="1" sz="1800" b="1">
                <a:latin typeface="+mj-lt"/>
              </a:rPr>
              <a:t>Monitorizare</a:t>
            </a:r>
          </a:p>
        </p:txBody>
      </p:sp>
      <p:sp>
        <p:nvSpPr>
          <p:cNvPr id="4" name="Tekstvak 3"/>
          <p:cNvSpPr txBox="1"/>
          <p:nvPr/>
        </p:nvSpPr>
        <p:spPr>
          <a:xfrm>
            <a:off x="431974" y="1494756"/>
            <a:ext cx="8639539" cy="461665"/>
          </a:xfrm>
          <a:prstGeom prst="rect">
            <a:avLst/>
          </a:prstGeom>
          <a:noFill/>
        </p:spPr>
        <p:txBody>
          <a:bodyPr wrap="square" rtlCol="0">
            <a:spAutoFit/>
          </a:bodyPr>
          <a:lstStyle/>
          <a:p>
            <a:r>
              <a:rPr lang="ro-RO" dirty="1" b="1">
                <a:latin typeface="+mj-lt"/>
              </a:rPr>
              <a:t>SUMP +... urbanism, sănătate, marketing urban,...</a:t>
            </a:r>
          </a:p>
        </p:txBody>
      </p:sp>
      <p:sp>
        <p:nvSpPr>
          <p:cNvPr id="5" name="Tijdelijke aanduiding voor voettekst 4">
            <a:extLst>
              <a:ext uri="{FF2B5EF4-FFF2-40B4-BE49-F238E27FC236}">
                <a16:creationId xmlns:a16="http://schemas.microsoft.com/office/drawing/2014/main" id="{17E27FDA-84F4-493C-88C0-5AA1AC7CC5D9}"/>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326403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1"/>
              <a:t>5.</a:t>
            </a:r>
            <a:r>
              <a:rPr lang="ro-RO" dirty="1"/>
              <a:t> </a:t>
            </a:r>
            <a:r>
              <a:rPr lang="ro-RO" dirty="1"/>
              <a:t>Instrumente de parcare pentru biciclete</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107998873"/>
              </p:ext>
            </p:extLst>
          </p:nvPr>
        </p:nvGraphicFramePr>
        <p:xfrm>
          <a:off x="-2091906" y="1542197"/>
          <a:ext cx="8626522" cy="4766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A screenshot of a cell phone&#10;&#10;Description generated with very high confidence">
            <a:extLst>
              <a:ext uri="{FF2B5EF4-FFF2-40B4-BE49-F238E27FC236}">
                <a16:creationId xmlns:a16="http://schemas.microsoft.com/office/drawing/2014/main" id="{646E8FB3-60DF-4099-8E10-3A712F8083DF}"/>
              </a:ext>
            </a:extLst>
          </p:cNvPr>
          <p:cNvPicPr>
            <a:picLocks noChangeAspect="1"/>
          </p:cNvPicPr>
          <p:nvPr/>
        </p:nvPicPr>
        <p:blipFill>
          <a:blip r:embed="rId8"/>
          <a:stretch>
            <a:fillRect/>
          </a:stretch>
        </p:blipFill>
        <p:spPr>
          <a:xfrm>
            <a:off x="4235570" y="1542056"/>
            <a:ext cx="4914181" cy="2911246"/>
          </a:xfrm>
          <a:prstGeom prst="rect">
            <a:avLst/>
          </a:prstGeom>
        </p:spPr>
      </p:pic>
      <p:sp>
        <p:nvSpPr>
          <p:cNvPr id="11" name="TextBox 10">
            <a:extLst>
              <a:ext uri="{FF2B5EF4-FFF2-40B4-BE49-F238E27FC236}">
                <a16:creationId xmlns:a16="http://schemas.microsoft.com/office/drawing/2014/main" id="{E9847421-18B8-4849-BDFB-6EB33C8DF729}"/>
              </a:ext>
            </a:extLst>
          </p:cNvPr>
          <p:cNvSpPr txBox="1"/>
          <p:nvPr/>
        </p:nvSpPr>
        <p:spPr>
          <a:xfrm>
            <a:off x="4566249" y="4724400"/>
            <a:ext cx="4497237" cy="1584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a:latin typeface="Abadi"/>
                <a:ea typeface="MS PGothic"/>
                <a:cs typeface="Times New Roman"/>
              </a:rPr>
              <a:t>Politica de parcare pentru biciclete nu se va deosebi prea mult de evoluțiile politicilor de parcare.</a:t>
            </a:r>
            <a:r>
              <a:rPr lang="ro-RO" dirty="1">
                <a:latin typeface="Abadi"/>
                <a:ea typeface="MS PGothic"/>
                <a:cs typeface="Times New Roman"/>
              </a:rPr>
              <a:t>  </a:t>
            </a:r>
            <a:r>
              <a:rPr lang="ro-RO" dirty="1">
                <a:latin typeface="Abadi"/>
                <a:ea typeface="MS PGothic"/>
                <a:cs typeface="Times New Roman"/>
              </a:rPr>
              <a:t>Cum putem evita repetarea acelorași greșeli?</a:t>
            </a:r>
            <a:r>
              <a:rPr lang="ro-RO" dirty="1">
                <a:latin typeface="Abadi"/>
                <a:ea typeface="MS PGothic"/>
                <a:cs typeface="Times New Roman"/>
              </a:rPr>
              <a:t> </a:t>
            </a:r>
          </a:p>
        </p:txBody>
      </p:sp>
      <p:sp>
        <p:nvSpPr>
          <p:cNvPr id="3" name="Tijdelijke aanduiding voor voettekst 2">
            <a:extLst>
              <a:ext uri="{FF2B5EF4-FFF2-40B4-BE49-F238E27FC236}">
                <a16:creationId xmlns:a16="http://schemas.microsoft.com/office/drawing/2014/main" id="{D8747174-2B1E-4686-A8D9-82AD2096F359}"/>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281498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9D32-D8CF-48BF-93B4-F08CE8FB8B87}"/>
              </a:ext>
            </a:extLst>
          </p:cNvPr>
          <p:cNvSpPr>
            <a:spLocks noGrp="1"/>
          </p:cNvSpPr>
          <p:nvPr>
            <p:ph type="title"/>
          </p:nvPr>
        </p:nvSpPr>
        <p:spPr/>
        <p:txBody>
          <a:bodyPr/>
          <a:lstStyle/>
          <a:p>
            <a:r>
              <a:rPr lang="ro-RO" dirty="1"/>
              <a:t>Orașe pentru oameni sau pentru mașini?</a:t>
            </a:r>
            <a:r>
              <a:rPr lang="ro-RO" dirty="1"/>
              <a:t> </a:t>
            </a:r>
          </a:p>
        </p:txBody>
      </p:sp>
      <p:sp>
        <p:nvSpPr>
          <p:cNvPr id="3" name="Content Placeholder 2">
            <a:extLst>
              <a:ext uri="{FF2B5EF4-FFF2-40B4-BE49-F238E27FC236}">
                <a16:creationId xmlns:a16="http://schemas.microsoft.com/office/drawing/2014/main" id="{1A34AC2F-BCEC-409C-A2E0-75A30A8FB885}"/>
              </a:ext>
            </a:extLst>
          </p:cNvPr>
          <p:cNvSpPr>
            <a:spLocks noGrp="1"/>
          </p:cNvSpPr>
          <p:nvPr>
            <p:ph idx="1"/>
          </p:nvPr>
        </p:nvSpPr>
        <p:spPr/>
        <p:txBody>
          <a:bodyPr/>
          <a:lstStyle/>
          <a:p>
            <a:pPr marL="0" indent="0">
              <a:buNone/>
            </a:pPr>
            <a:r>
              <a:rPr lang="ro-RO" dirty="1" sz="2400" b="0">
                <a:ea typeface="+mn-lt"/>
                <a:cs typeface="+mn-lt"/>
              </a:rPr>
              <a:t>„Cu cât centrul orașului este mai împărțit și mai înțesat cu parcări și garaje, cu atât devine mai anost și lipsit de viață, și nu există nimic mai respingător decât un centru mort.”</a:t>
            </a:r>
          </a:p>
          <a:p>
            <a:pPr marL="0" indent="0">
              <a:buNone/>
            </a:pPr>
            <a:r>
              <a:rPr lang="ro-RO" dirty="1" sz="2400" b="0">
                <a:ea typeface="MS PGothic"/>
                <a:cs typeface="Arial"/>
              </a:rPr>
              <a:t>                                                          </a:t>
            </a:r>
          </a:p>
          <a:p>
            <a:pPr marL="0" indent="0">
              <a:buNone/>
            </a:pPr>
            <a:r>
              <a:rPr lang="ro-RO" dirty="1" sz="2400" b="0">
                <a:ea typeface="MS PGothic"/>
                <a:cs typeface="Arial"/>
              </a:rPr>
              <a:t>                                                                </a:t>
            </a:r>
            <a:r>
              <a:rPr lang="ro-RO" dirty="1" sz="2400" b="0">
                <a:ea typeface="MS PGothic"/>
                <a:cs typeface="Arial"/>
              </a:rPr>
              <a:t>Jane Jacobs, 1962</a:t>
            </a:r>
          </a:p>
          <a:p>
            <a:pPr marL="0" indent="0">
              <a:buNone/>
            </a:pPr>
            <a:endParaRPr lang="en-US" sz="2400" b="0">
              <a:cs typeface="Arial"/>
            </a:endParaRPr>
          </a:p>
          <a:p>
            <a:pPr marL="0" indent="0">
              <a:buNone/>
            </a:pPr>
            <a:endParaRPr lang="en-US" sz="2400" b="0">
              <a:cs typeface="Arial"/>
            </a:endParaRPr>
          </a:p>
        </p:txBody>
      </p:sp>
      <p:sp>
        <p:nvSpPr>
          <p:cNvPr id="4" name="Footer Placeholder 3">
            <a:extLst>
              <a:ext uri="{FF2B5EF4-FFF2-40B4-BE49-F238E27FC236}">
                <a16:creationId xmlns:a16="http://schemas.microsoft.com/office/drawing/2014/main" id="{5CC64C30-9621-4197-A517-5D86AD9BA61F}"/>
              </a:ext>
            </a:extLst>
          </p:cNvPr>
          <p:cNvSpPr>
            <a:spLocks noGrp="1"/>
          </p:cNvSpPr>
          <p:nvPr>
            <p:ph type="ftr" sz="quarter" idx="10"/>
          </p:nvPr>
        </p:nvSpPr>
        <p:spPr/>
        <p:txBody>
          <a:bodyPr/>
          <a:lstStyle/>
          <a:p>
            <a:pPr>
              <a:defRPr/>
            </a:pPr>
            <a:r>
              <a:rPr lang="ro-RO" dirty="1"/>
              <a:t>&lt;Eveniment&gt; • &lt;Dată&gt; • &lt;Locație&gt; • &lt;Vorbitor&gt;</a:t>
            </a:r>
          </a:p>
        </p:txBody>
      </p:sp>
      <p:pic>
        <p:nvPicPr>
          <p:cNvPr id="5" name="Picture 5" descr="A screenshot of a cell phone screen with text&#10;&#10;Description generated with high confidence">
            <a:extLst>
              <a:ext uri="{FF2B5EF4-FFF2-40B4-BE49-F238E27FC236}">
                <a16:creationId xmlns:a16="http://schemas.microsoft.com/office/drawing/2014/main" id="{D5A4B496-9F09-40F9-BE33-B75461177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333" y="3084370"/>
            <a:ext cx="3493697" cy="3234052"/>
          </a:xfrm>
          <a:prstGeom prst="rect">
            <a:avLst/>
          </a:prstGeom>
        </p:spPr>
      </p:pic>
    </p:spTree>
    <p:extLst>
      <p:ext uri="{BB962C8B-B14F-4D97-AF65-F5344CB8AC3E}">
        <p14:creationId xmlns:p14="http://schemas.microsoft.com/office/powerpoint/2010/main" val="309675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1"/>
              <a:t>Capacitate de parcare de biciclete care trece testul timpului</a:t>
            </a:r>
          </a:p>
        </p:txBody>
      </p:sp>
      <p:sp>
        <p:nvSpPr>
          <p:cNvPr id="4" name="Tijdelijke aanduiding voor voettekst 3"/>
          <p:cNvSpPr>
            <a:spLocks noGrp="1"/>
          </p:cNvSpPr>
          <p:nvPr>
            <p:ph type="ftr" sz="quarter" idx="10"/>
          </p:nvPr>
        </p:nvSpPr>
        <p:spPr/>
        <p:txBody>
          <a:bodyPr/>
          <a:lstStyle/>
          <a:p>
            <a:pPr>
              <a:defRPr/>
            </a:pPr>
            <a:r>
              <a:rPr lang="ro-RO" dirty="1"/>
              <a:t>&lt;Eveniment&gt; • &lt;Dată&gt; • &lt;Locație&gt; • &lt;Vorbitor&gt;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4243" y="1545995"/>
            <a:ext cx="5139876" cy="385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descr="afb 7-0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8049" y="3308807"/>
            <a:ext cx="4213814" cy="3019385"/>
          </a:xfrm>
          <a:prstGeom prst="rect">
            <a:avLst/>
          </a:prstGeom>
          <a:noFill/>
          <a:ln>
            <a:solidFill>
              <a:schemeClr val="accent1"/>
            </a:solidFill>
          </a:ln>
        </p:spPr>
      </p:pic>
    </p:spTree>
    <p:extLst>
      <p:ext uri="{BB962C8B-B14F-4D97-AF65-F5344CB8AC3E}">
        <p14:creationId xmlns:p14="http://schemas.microsoft.com/office/powerpoint/2010/main" val="26699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7BF3-8374-4A2F-8F1C-56C470055054}"/>
              </a:ext>
            </a:extLst>
          </p:cNvPr>
          <p:cNvSpPr>
            <a:spLocks noGrp="1"/>
          </p:cNvSpPr>
          <p:nvPr>
            <p:ph type="title"/>
          </p:nvPr>
        </p:nvSpPr>
        <p:spPr/>
        <p:txBody>
          <a:bodyPr/>
          <a:lstStyle/>
          <a:p>
            <a:r>
              <a:rPr lang="ro-RO" dirty="1"/>
              <a:t>Parcare pentru biciclete</a:t>
            </a:r>
            <a:r>
              <a:rPr lang="ro-RO" dirty="1"/>
              <a:t>  </a:t>
            </a:r>
          </a:p>
        </p:txBody>
      </p:sp>
      <p:sp>
        <p:nvSpPr>
          <p:cNvPr id="3" name="Content Placeholder 2">
            <a:extLst>
              <a:ext uri="{FF2B5EF4-FFF2-40B4-BE49-F238E27FC236}">
                <a16:creationId xmlns:a16="http://schemas.microsoft.com/office/drawing/2014/main" id="{FCAEAB8B-F613-4641-BCB4-B0E8C2DFFC94}"/>
              </a:ext>
            </a:extLst>
          </p:cNvPr>
          <p:cNvSpPr>
            <a:spLocks noGrp="1"/>
          </p:cNvSpPr>
          <p:nvPr>
            <p:ph idx="1"/>
          </p:nvPr>
        </p:nvSpPr>
        <p:spPr>
          <a:xfrm>
            <a:off x="114759" y="1718574"/>
            <a:ext cx="8824740" cy="4590151"/>
          </a:xfrm>
        </p:spPr>
        <p:txBody>
          <a:bodyPr/>
          <a:lstStyle/>
          <a:p>
            <a:pPr marL="0" indent="0">
              <a:buNone/>
            </a:pPr>
            <a:r>
              <a:rPr lang="ro-RO" dirty="1" sz="2800" b="0">
                <a:ea typeface="+mn-lt"/>
                <a:cs typeface="+mn-lt"/>
              </a:rPr>
              <a:t>O măsură DE DORIT pe care ar trebui să o gestionați prin</a:t>
            </a:r>
          </a:p>
          <a:p>
            <a:pPr>
              <a:buFont typeface="Arial"/>
              <a:buChar char="•"/>
            </a:pPr>
            <a:r>
              <a:rPr lang="ro-RO" dirty="1" sz="2400" b="0">
                <a:ea typeface="+mn-lt"/>
                <a:cs typeface="+mn-lt"/>
              </a:rPr>
              <a:t>anticiparea dorințelor/comportamentului ciclistului</a:t>
            </a:r>
          </a:p>
          <a:p>
            <a:pPr>
              <a:buFont typeface="Arial"/>
              <a:buChar char="•"/>
            </a:pPr>
            <a:r>
              <a:rPr lang="ro-RO" dirty="1" sz="2400" b="0">
                <a:ea typeface="+mn-lt"/>
                <a:cs typeface="+mn-lt"/>
              </a:rPr>
              <a:t>analizarea spațiului și a altor specificații</a:t>
            </a:r>
          </a:p>
          <a:p>
            <a:pPr>
              <a:buFont typeface="Arial"/>
              <a:buChar char="•"/>
            </a:pPr>
            <a:r>
              <a:rPr lang="ro-RO" dirty="1" sz="2400" b="0">
                <a:ea typeface="+mn-lt"/>
                <a:cs typeface="+mn-lt"/>
              </a:rPr>
              <a:t>combaterea furtului de biciclete</a:t>
            </a:r>
          </a:p>
          <a:p>
            <a:pPr>
              <a:buFont typeface="Arial"/>
              <a:buChar char="•"/>
            </a:pPr>
            <a:r>
              <a:rPr lang="ro-RO" dirty="1" sz="2400" b="0">
                <a:ea typeface="+mn-lt"/>
                <a:cs typeface="+mn-lt"/>
              </a:rPr>
              <a:t>ținând cont că posesia unei biciclete* este esențială pentru o frecvență mai mare de utilizare a acesteia</a:t>
            </a:r>
          </a:p>
          <a:p>
            <a:pPr>
              <a:buNone/>
            </a:pPr>
            <a:r>
              <a:rPr lang="ro-RO" dirty="1" sz="2800" b="0">
                <a:ea typeface="+mn-lt"/>
                <a:cs typeface="+mn-lt"/>
              </a:rPr>
              <a:t>Utilizați motivul călătoriei, timpul și durata ca factori de ghidare</a:t>
            </a:r>
          </a:p>
          <a:p>
            <a:pPr>
              <a:buFont typeface="Arial"/>
              <a:buChar char="•"/>
            </a:pPr>
            <a:r>
              <a:rPr lang="ro-RO" dirty="1" sz="2400" b="0">
                <a:ea typeface="+mn-lt"/>
                <a:cs typeface="+mn-lt"/>
              </a:rPr>
              <a:t>Parcare pe termen scurt: viteză/proximitate mai presus de siguranță</a:t>
            </a:r>
          </a:p>
          <a:p>
            <a:pPr>
              <a:buFont typeface="Arial"/>
              <a:buChar char="•"/>
            </a:pPr>
            <a:r>
              <a:rPr lang="ro-RO" dirty="1" sz="2400" b="0">
                <a:ea typeface="+mn-lt"/>
                <a:cs typeface="+mn-lt"/>
              </a:rPr>
              <a:t>Parcare pe termen lung: siguranță mai presus de proximitate</a:t>
            </a:r>
          </a:p>
          <a:p>
            <a:pPr marL="0" indent="0">
              <a:buNone/>
            </a:pPr>
            <a:endParaRPr lang="en-US" sz="1800" b="0" dirty="0">
              <a:ea typeface="MS PGothic"/>
              <a:cs typeface="Arial"/>
            </a:endParaRPr>
          </a:p>
          <a:p>
            <a:pPr marL="0" indent="0">
              <a:buNone/>
            </a:pPr>
            <a:r>
              <a:rPr lang="ro-RO" dirty="1" sz="1400" b="0">
                <a:ea typeface="MS PGothic"/>
                <a:cs typeface="Arial"/>
              </a:rPr>
              <a:t>* utilizarea în comun este adecvată pentru ultima sută de metri (noduri PT și centre de mobilitate).</a:t>
            </a:r>
            <a:r>
              <a:rPr lang="ro-RO" dirty="1" sz="1400" b="0">
                <a:ea typeface="MS PGothic"/>
                <a:cs typeface="Arial"/>
              </a:rPr>
              <a:t>  </a:t>
            </a:r>
            <a:r>
              <a:rPr lang="ro-RO" dirty="1" sz="1400" b="0">
                <a:ea typeface="MS PGothic"/>
                <a:cs typeface="Arial"/>
              </a:rPr>
              <a:t>De exemplu, 1000 de biciclete distribuite reprezintă doar 5% din deplasările cu bicicleta în Leuven.</a:t>
            </a:r>
            <a:r>
              <a:rPr lang="ro-RO" dirty="1" sz="1400" b="0">
                <a:ea typeface="MS PGothic"/>
                <a:cs typeface="Arial"/>
              </a:rPr>
              <a:t> </a:t>
            </a:r>
            <a:r>
              <a:rPr lang="ro-RO" dirty="1" sz="1800" b="0">
                <a:ea typeface="MS PGothic"/>
                <a:cs typeface="Arial"/>
              </a:rPr>
              <a:t> </a:t>
            </a:r>
          </a:p>
        </p:txBody>
      </p:sp>
      <p:sp>
        <p:nvSpPr>
          <p:cNvPr id="4" name="Footer Placeholder 3">
            <a:extLst>
              <a:ext uri="{FF2B5EF4-FFF2-40B4-BE49-F238E27FC236}">
                <a16:creationId xmlns:a16="http://schemas.microsoft.com/office/drawing/2014/main" id="{2CBDE864-FAD0-4944-AFF2-8690221C86B5}"/>
              </a:ext>
            </a:extLst>
          </p:cNvPr>
          <p:cNvSpPr>
            <a:spLocks noGrp="1"/>
          </p:cNvSpPr>
          <p:nvPr>
            <p:ph type="ftr" sz="quarter" idx="10"/>
          </p:nvPr>
        </p:nvSpPr>
        <p:spPr/>
        <p:txBody>
          <a:bodyPr/>
          <a:lstStyle/>
          <a:p>
            <a:pPr>
              <a:defRPr/>
            </a:pPr>
            <a:r>
              <a:rPr lang="ro-RO" dirty="1"/>
              <a:t>&lt;Eveniment&gt; • &lt;Dată&gt; • &lt;Locație&gt; • &lt;Vorbitor&gt;</a:t>
            </a:r>
          </a:p>
        </p:txBody>
      </p:sp>
      <p:sp>
        <p:nvSpPr>
          <p:cNvPr id="5" name="Rectangle 4">
            <a:extLst>
              <a:ext uri="{FF2B5EF4-FFF2-40B4-BE49-F238E27FC236}">
                <a16:creationId xmlns:a16="http://schemas.microsoft.com/office/drawing/2014/main" id="{B4FC6F24-D3D7-48DB-8400-702CC49E6BF0}"/>
              </a:ext>
            </a:extLst>
          </p:cNvPr>
          <p:cNvSpPr/>
          <p:nvPr/>
        </p:nvSpPr>
        <p:spPr>
          <a:xfrm flipV="1">
            <a:off x="204501" y="4013648"/>
            <a:ext cx="8593157" cy="1636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Tree>
    <p:extLst>
      <p:ext uri="{BB962C8B-B14F-4D97-AF65-F5344CB8AC3E}">
        <p14:creationId xmlns:p14="http://schemas.microsoft.com/office/powerpoint/2010/main" val="113063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7C4-3AAC-4F43-931B-444844A21068}"/>
              </a:ext>
            </a:extLst>
          </p:cNvPr>
          <p:cNvSpPr>
            <a:spLocks noGrp="1"/>
          </p:cNvSpPr>
          <p:nvPr>
            <p:ph type="title"/>
          </p:nvPr>
        </p:nvSpPr>
        <p:spPr/>
        <p:txBody>
          <a:bodyPr/>
          <a:lstStyle/>
          <a:p>
            <a:r>
              <a:rPr lang="ro-RO" dirty="1"/>
              <a:t>Bune practici: stimulente (pentru un transfer modal ambițios)</a:t>
            </a:r>
            <a:r>
              <a:rPr lang="ro-RO" dirty="1"/>
              <a:t> </a:t>
            </a:r>
          </a:p>
        </p:txBody>
      </p:sp>
      <p:pic>
        <p:nvPicPr>
          <p:cNvPr id="5" name="Picture 5" descr="People walking on a city street&#10;&#10;Description generated with very high confidence">
            <a:extLst>
              <a:ext uri="{FF2B5EF4-FFF2-40B4-BE49-F238E27FC236}">
                <a16:creationId xmlns:a16="http://schemas.microsoft.com/office/drawing/2014/main" id="{E6ACA005-7751-4900-B829-2E6EA58CCA9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6579" y="1599656"/>
            <a:ext cx="3725122" cy="2042346"/>
          </a:xfrm>
        </p:spPr>
      </p:pic>
      <p:sp>
        <p:nvSpPr>
          <p:cNvPr id="4" name="Footer Placeholder 3">
            <a:extLst>
              <a:ext uri="{FF2B5EF4-FFF2-40B4-BE49-F238E27FC236}">
                <a16:creationId xmlns:a16="http://schemas.microsoft.com/office/drawing/2014/main" id="{0ED78656-DC84-44BD-9C90-6D942D9A73D9}"/>
              </a:ext>
            </a:extLst>
          </p:cNvPr>
          <p:cNvSpPr>
            <a:spLocks noGrp="1"/>
          </p:cNvSpPr>
          <p:nvPr>
            <p:ph type="ftr" sz="quarter" idx="10"/>
          </p:nvPr>
        </p:nvSpPr>
        <p:spPr/>
        <p:txBody>
          <a:bodyPr/>
          <a:lstStyle/>
          <a:p>
            <a:pPr>
              <a:defRPr/>
            </a:pPr>
            <a:r>
              <a:rPr lang="ro-RO" dirty="1"/>
              <a:t>&lt;Eveniment&gt; • &lt;Dată&gt; • &lt;Locație&gt; • &lt;Vorbitor&gt;</a:t>
            </a:r>
          </a:p>
        </p:txBody>
      </p:sp>
      <p:sp>
        <p:nvSpPr>
          <p:cNvPr id="7" name="TextBox 6">
            <a:extLst>
              <a:ext uri="{FF2B5EF4-FFF2-40B4-BE49-F238E27FC236}">
                <a16:creationId xmlns:a16="http://schemas.microsoft.com/office/drawing/2014/main" id="{8B7F5A3D-AF6C-4834-A5BE-6336576A8179}"/>
              </a:ext>
            </a:extLst>
          </p:cNvPr>
          <p:cNvSpPr txBox="1"/>
          <p:nvPr/>
        </p:nvSpPr>
        <p:spPr>
          <a:xfrm>
            <a:off x="4116359" y="1648511"/>
            <a:ext cx="457567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Leuven</a:t>
            </a:r>
            <a:r>
              <a:rPr lang="ro-RO" dirty="1" sz="1800">
                <a:latin typeface="Arial"/>
                <a:ea typeface="MS PGothic"/>
                <a:cs typeface="Times New Roman"/>
              </a:rPr>
              <a:t>: </a:t>
            </a:r>
            <a:r>
              <a:rPr lang="ro-RO" dirty="1" b="1" sz="1800">
                <a:latin typeface="Arial"/>
                <a:ea typeface="MS PGothic"/>
                <a:cs typeface="Times New Roman"/>
              </a:rPr>
              <a:t>distribuție de biciclete de 47%</a:t>
            </a:r>
            <a:r>
              <a:rPr lang="ro-RO" dirty="1" b="1" sz="1800">
                <a:latin typeface="Arial"/>
                <a:ea typeface="MS PGothic"/>
                <a:cs typeface="Times New Roman"/>
              </a:rPr>
              <a:t> </a:t>
            </a:r>
          </a:p>
          <a:p>
            <a:r>
              <a:rPr lang="ro-RO" dirty="1" sz="1800">
                <a:latin typeface="Arial"/>
                <a:ea typeface="MS PGothic"/>
                <a:cs typeface="Times New Roman"/>
              </a:rPr>
              <a:t>- Circulația rutieră (și regulile de acces)</a:t>
            </a:r>
          </a:p>
          <a:p>
            <a:r>
              <a:rPr lang="ro-RO" dirty="1" sz="1800">
                <a:latin typeface="Arial"/>
                <a:ea typeface="MS PGothic"/>
                <a:cs typeface="Times New Roman"/>
              </a:rPr>
              <a:t>- Managementul parcărilor</a:t>
            </a:r>
            <a:r>
              <a:rPr lang="ro-RO" dirty="1" sz="1800">
                <a:latin typeface="Arial"/>
                <a:ea typeface="MS PGothic"/>
                <a:cs typeface="Times New Roman"/>
              </a:rPr>
              <a:t> </a:t>
            </a:r>
          </a:p>
          <a:p>
            <a:r>
              <a:rPr lang="ro-RO" dirty="1" sz="1800">
                <a:latin typeface="Arial"/>
                <a:ea typeface="MS PGothic"/>
                <a:cs typeface="Times New Roman"/>
              </a:rPr>
              <a:t>- Străzi prioritare pentru biciclete (fietsstraat)</a:t>
            </a:r>
          </a:p>
          <a:p>
            <a:r>
              <a:rPr lang="ro-RO" dirty="1" sz="1800">
                <a:latin typeface="Arial"/>
                <a:ea typeface="MS PGothic"/>
                <a:cs typeface="Times New Roman"/>
              </a:rPr>
              <a:t>- Parcare pentru biciclete!</a:t>
            </a:r>
          </a:p>
        </p:txBody>
      </p:sp>
      <p:pic>
        <p:nvPicPr>
          <p:cNvPr id="3" name="Picture 5" descr="A picture containing indoor, table, kitchen, area&#10;&#10;Description generated with very high confidence">
            <a:extLst>
              <a:ext uri="{FF2B5EF4-FFF2-40B4-BE49-F238E27FC236}">
                <a16:creationId xmlns:a16="http://schemas.microsoft.com/office/drawing/2014/main" id="{099725B2-1E01-4223-A5B7-448450A44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26" y="3853395"/>
            <a:ext cx="3734719" cy="2116582"/>
          </a:xfrm>
          <a:prstGeom prst="rect">
            <a:avLst/>
          </a:prstGeom>
        </p:spPr>
      </p:pic>
      <p:pic>
        <p:nvPicPr>
          <p:cNvPr id="8" name="Picture 8" descr="A person riding on the back of a bicycle&#10;&#10;Description generated with very high confidence">
            <a:extLst>
              <a:ext uri="{FF2B5EF4-FFF2-40B4-BE49-F238E27FC236}">
                <a16:creationId xmlns:a16="http://schemas.microsoft.com/office/drawing/2014/main" id="{1EF35A4C-00EC-4671-9359-33D6B6BBA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3557" y="4696532"/>
            <a:ext cx="1926116" cy="1623805"/>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50FF4239-0EE1-4290-9A82-1B85973990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6239" y="4699210"/>
            <a:ext cx="1213692" cy="1691893"/>
          </a:xfrm>
          <a:prstGeom prst="rect">
            <a:avLst/>
          </a:prstGeom>
        </p:spPr>
      </p:pic>
      <p:pic>
        <p:nvPicPr>
          <p:cNvPr id="12" name="Picture 12" descr="A close up of a sign&#10;&#10;Description generated with very high confidence">
            <a:extLst>
              <a:ext uri="{FF2B5EF4-FFF2-40B4-BE49-F238E27FC236}">
                <a16:creationId xmlns:a16="http://schemas.microsoft.com/office/drawing/2014/main" id="{B6FE1E98-21F2-44AA-BA30-C13EE630CF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3894" y="3180710"/>
            <a:ext cx="3064525" cy="1332028"/>
          </a:xfrm>
          <a:prstGeom prst="rect">
            <a:avLst/>
          </a:prstGeom>
        </p:spPr>
      </p:pic>
    </p:spTree>
    <p:extLst>
      <p:ext uri="{BB962C8B-B14F-4D97-AF65-F5344CB8AC3E}">
        <p14:creationId xmlns:p14="http://schemas.microsoft.com/office/powerpoint/2010/main" val="246429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1AA2-3C30-4C37-9BEC-5D7A3B98A89B}"/>
              </a:ext>
            </a:extLst>
          </p:cNvPr>
          <p:cNvSpPr>
            <a:spLocks noGrp="1"/>
          </p:cNvSpPr>
          <p:nvPr>
            <p:ph type="title"/>
          </p:nvPr>
        </p:nvSpPr>
        <p:spPr/>
        <p:txBody>
          <a:bodyPr/>
          <a:lstStyle/>
          <a:p>
            <a:r>
              <a:rPr lang="ro-RO" dirty="1"/>
              <a:t>Bune practici: utilizare în comun, siguranță, reproiectare...</a:t>
            </a:r>
          </a:p>
        </p:txBody>
      </p:sp>
      <p:pic>
        <p:nvPicPr>
          <p:cNvPr id="5" name="Picture 5" descr="A bicycle parked on a city street&#10;&#10;Description generated with high confidence">
            <a:extLst>
              <a:ext uri="{FF2B5EF4-FFF2-40B4-BE49-F238E27FC236}">
                <a16:creationId xmlns:a16="http://schemas.microsoft.com/office/drawing/2014/main" id="{BFC3B9C5-E169-4CB4-B317-A6FDC538E6EE}"/>
              </a:ext>
            </a:extLst>
          </p:cNvPr>
          <p:cNvPicPr>
            <a:picLocks noGrp="1" noChangeAspect="1"/>
          </p:cNvPicPr>
          <p:nvPr>
            <p:ph idx="1"/>
          </p:nvPr>
        </p:nvPicPr>
        <p:blipFill>
          <a:blip r:embed="rId3"/>
          <a:stretch>
            <a:fillRect/>
          </a:stretch>
        </p:blipFill>
        <p:spPr>
          <a:xfrm>
            <a:off x="479395" y="1673270"/>
            <a:ext cx="2324640" cy="1988209"/>
          </a:xfrm>
        </p:spPr>
      </p:pic>
      <p:sp>
        <p:nvSpPr>
          <p:cNvPr id="4" name="Footer Placeholder 3">
            <a:extLst>
              <a:ext uri="{FF2B5EF4-FFF2-40B4-BE49-F238E27FC236}">
                <a16:creationId xmlns:a16="http://schemas.microsoft.com/office/drawing/2014/main" id="{D6A3A25A-8BE4-4D3E-AC20-6D9116541969}"/>
              </a:ext>
            </a:extLst>
          </p:cNvPr>
          <p:cNvSpPr>
            <a:spLocks noGrp="1"/>
          </p:cNvSpPr>
          <p:nvPr>
            <p:ph type="ftr" sz="quarter" idx="10"/>
          </p:nvPr>
        </p:nvSpPr>
        <p:spPr/>
        <p:txBody>
          <a:bodyPr/>
          <a:lstStyle/>
          <a:p>
            <a:pPr>
              <a:defRPr/>
            </a:pPr>
            <a:r>
              <a:rPr lang="ro-RO" dirty="1"/>
              <a:t>&lt;Eveniment&gt; • &lt;Dată&gt; • &lt;Locație&gt; • &lt;Vorbitor&gt;</a:t>
            </a:r>
          </a:p>
        </p:txBody>
      </p:sp>
      <p:sp>
        <p:nvSpPr>
          <p:cNvPr id="7" name="TextBox 6">
            <a:extLst>
              <a:ext uri="{FF2B5EF4-FFF2-40B4-BE49-F238E27FC236}">
                <a16:creationId xmlns:a16="http://schemas.microsoft.com/office/drawing/2014/main" id="{7997B921-7F56-49FC-A7A3-486DF74A1D2E}"/>
              </a:ext>
            </a:extLst>
          </p:cNvPr>
          <p:cNvSpPr txBox="1"/>
          <p:nvPr/>
        </p:nvSpPr>
        <p:spPr>
          <a:xfrm>
            <a:off x="3131389" y="1673525"/>
            <a:ext cx="5533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Barcelona</a:t>
            </a:r>
            <a:r>
              <a:rPr lang="ro-RO" dirty="1" sz="1800">
                <a:latin typeface="Arial"/>
                <a:ea typeface="MS PGothic"/>
                <a:cs typeface="Times New Roman"/>
              </a:rPr>
              <a:t>: distribuirea de biciclete este plătită 100% din parcare</a:t>
            </a:r>
            <a:r>
              <a:rPr lang="ro-RO" dirty="1">
                <a:latin typeface="Arial"/>
                <a:ea typeface="MS PGothic"/>
                <a:cs typeface="Times New Roman"/>
              </a:rPr>
              <a:t>  </a:t>
            </a:r>
          </a:p>
        </p:txBody>
      </p:sp>
      <p:pic>
        <p:nvPicPr>
          <p:cNvPr id="8" name="Picture 8" descr="A sign on the side of a road&#10;&#10;Description generated with very high confidence">
            <a:extLst>
              <a:ext uri="{FF2B5EF4-FFF2-40B4-BE49-F238E27FC236}">
                <a16:creationId xmlns:a16="http://schemas.microsoft.com/office/drawing/2014/main" id="{E41C9390-0046-4E67-A802-D5A06A67E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079" y="3787614"/>
            <a:ext cx="2320505" cy="2543555"/>
          </a:xfrm>
          <a:prstGeom prst="rect">
            <a:avLst/>
          </a:prstGeom>
        </p:spPr>
      </p:pic>
      <p:sp>
        <p:nvSpPr>
          <p:cNvPr id="10" name="TextBox 9">
            <a:extLst>
              <a:ext uri="{FF2B5EF4-FFF2-40B4-BE49-F238E27FC236}">
                <a16:creationId xmlns:a16="http://schemas.microsoft.com/office/drawing/2014/main" id="{41C3428A-62A2-4BE8-945E-A6850BD299EF}"/>
              </a:ext>
            </a:extLst>
          </p:cNvPr>
          <p:cNvSpPr txBox="1"/>
          <p:nvPr/>
        </p:nvSpPr>
        <p:spPr>
          <a:xfrm>
            <a:off x="3196625" y="3688332"/>
            <a:ext cx="49860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Oslo:</a:t>
            </a:r>
            <a:r>
              <a:rPr lang="ro-RO" dirty="1" sz="1800">
                <a:latin typeface="Arial"/>
                <a:ea typeface="MS PGothic"/>
                <a:cs typeface="Times New Roman"/>
              </a:rPr>
              <a:t> interzicerea parcării și a mașinilor pe stradă, reproiectarea bulevardului multi-modal, prioritate pentru biciclete și spații publice, viziune zero (siguranță)</a:t>
            </a:r>
            <a:r>
              <a:rPr lang="ro-RO" dirty="1" sz="1800">
                <a:latin typeface="Arial"/>
                <a:ea typeface="MS PGothic"/>
                <a:cs typeface="Times New Roman"/>
              </a:rPr>
              <a:t> </a:t>
            </a:r>
          </a:p>
        </p:txBody>
      </p:sp>
      <p:pic>
        <p:nvPicPr>
          <p:cNvPr id="13" name="Picture 13" descr="A person riding a bicycle on a city street&#10;&#10;Description generated with very high confidence">
            <a:extLst>
              <a:ext uri="{FF2B5EF4-FFF2-40B4-BE49-F238E27FC236}">
                <a16:creationId xmlns:a16="http://schemas.microsoft.com/office/drawing/2014/main" id="{865E8576-47CE-47D5-9148-F47A5F8F92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543" y="4654623"/>
            <a:ext cx="2579299" cy="1715312"/>
          </a:xfrm>
          <a:prstGeom prst="rect">
            <a:avLst/>
          </a:prstGeom>
        </p:spPr>
      </p:pic>
    </p:spTree>
    <p:extLst>
      <p:ext uri="{BB962C8B-B14F-4D97-AF65-F5344CB8AC3E}">
        <p14:creationId xmlns:p14="http://schemas.microsoft.com/office/powerpoint/2010/main" val="30571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592-462C-4BAA-8002-E084BCF0D51A}"/>
              </a:ext>
            </a:extLst>
          </p:cNvPr>
          <p:cNvSpPr>
            <a:spLocks noGrp="1"/>
          </p:cNvSpPr>
          <p:nvPr>
            <p:ph type="title"/>
          </p:nvPr>
        </p:nvSpPr>
        <p:spPr/>
        <p:txBody>
          <a:bodyPr/>
          <a:lstStyle/>
          <a:p>
            <a:r>
              <a:rPr lang="ro-RO" dirty="1"/>
              <a:t>MaaS, noduri, centre de mobilitate</a:t>
            </a:r>
            <a:r>
              <a:rPr lang="ro-RO" dirty="1"/>
              <a:t> </a:t>
            </a:r>
          </a:p>
        </p:txBody>
      </p:sp>
      <p:pic>
        <p:nvPicPr>
          <p:cNvPr id="5" name="Picture 5" descr="A car parked on the side of a building&#10;&#10;Description generated with high confidence">
            <a:extLst>
              <a:ext uri="{FF2B5EF4-FFF2-40B4-BE49-F238E27FC236}">
                <a16:creationId xmlns:a16="http://schemas.microsoft.com/office/drawing/2014/main" id="{BA77C81E-B7C4-49BB-B854-29E53D05219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86113" y="1874645"/>
            <a:ext cx="4217311" cy="2350055"/>
          </a:xfrm>
        </p:spPr>
      </p:pic>
      <p:sp>
        <p:nvSpPr>
          <p:cNvPr id="4" name="Footer Placeholder 3">
            <a:extLst>
              <a:ext uri="{FF2B5EF4-FFF2-40B4-BE49-F238E27FC236}">
                <a16:creationId xmlns:a16="http://schemas.microsoft.com/office/drawing/2014/main" id="{DF40CF84-A4F4-414B-9396-301E5AE98AFE}"/>
              </a:ext>
            </a:extLst>
          </p:cNvPr>
          <p:cNvSpPr>
            <a:spLocks noGrp="1"/>
          </p:cNvSpPr>
          <p:nvPr>
            <p:ph type="ftr" sz="quarter" idx="10"/>
          </p:nvPr>
        </p:nvSpPr>
        <p:spPr/>
        <p:txBody>
          <a:bodyPr/>
          <a:lstStyle/>
          <a:p>
            <a:pPr>
              <a:defRPr/>
            </a:pPr>
            <a:r>
              <a:rPr lang="ro-RO" dirty="1"/>
              <a:t>&lt;Eveniment&gt; • &lt;Dată&gt; • &lt;Locație&gt; • &lt;Vorbitor&gt;</a:t>
            </a:r>
          </a:p>
        </p:txBody>
      </p:sp>
      <p:pic>
        <p:nvPicPr>
          <p:cNvPr id="7" name="Picture 7" descr="A picture containing toy, table&#10;&#10;Description generated with very high confidence">
            <a:extLst>
              <a:ext uri="{FF2B5EF4-FFF2-40B4-BE49-F238E27FC236}">
                <a16:creationId xmlns:a16="http://schemas.microsoft.com/office/drawing/2014/main" id="{F97A4874-4E06-43CD-BEC8-273EE41CA0F7}"/>
              </a:ext>
            </a:extLst>
          </p:cNvPr>
          <p:cNvPicPr>
            <a:picLocks noChangeAspect="1"/>
          </p:cNvPicPr>
          <p:nvPr/>
        </p:nvPicPr>
        <p:blipFill>
          <a:blip r:embed="rId4"/>
          <a:stretch>
            <a:fillRect/>
          </a:stretch>
        </p:blipFill>
        <p:spPr>
          <a:xfrm>
            <a:off x="106496" y="1714367"/>
            <a:ext cx="4542621" cy="3062035"/>
          </a:xfrm>
          <a:prstGeom prst="rect">
            <a:avLst/>
          </a:prstGeom>
        </p:spPr>
      </p:pic>
      <p:pic>
        <p:nvPicPr>
          <p:cNvPr id="9" name="Picture 9" descr="A picture containing drawing, window&#10;&#10;Description generated with very high confidence">
            <a:extLst>
              <a:ext uri="{FF2B5EF4-FFF2-40B4-BE49-F238E27FC236}">
                <a16:creationId xmlns:a16="http://schemas.microsoft.com/office/drawing/2014/main" id="{6DFE0243-6F6A-4E48-856E-4E52A62C23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7677" y="4111826"/>
            <a:ext cx="4230476" cy="1948587"/>
          </a:xfrm>
          <a:prstGeom prst="rect">
            <a:avLst/>
          </a:prstGeom>
        </p:spPr>
      </p:pic>
    </p:spTree>
    <p:extLst>
      <p:ext uri="{BB962C8B-B14F-4D97-AF65-F5344CB8AC3E}">
        <p14:creationId xmlns:p14="http://schemas.microsoft.com/office/powerpoint/2010/main" val="78631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25A0E-BFB8-472F-91E0-E55705CCDBD1}"/>
              </a:ext>
            </a:extLst>
          </p:cNvPr>
          <p:cNvSpPr>
            <a:spLocks noGrp="1"/>
          </p:cNvSpPr>
          <p:nvPr>
            <p:ph type="title"/>
          </p:nvPr>
        </p:nvSpPr>
        <p:spPr/>
        <p:txBody>
          <a:bodyPr/>
          <a:lstStyle/>
          <a:p>
            <a:r>
              <a:rPr lang="ro-RO" dirty="1"/>
              <a:t>Digitalizarea în raport cu MM și parcarea</a:t>
            </a:r>
            <a:r>
              <a:rPr lang="ro-RO" dirty="1"/>
              <a:t> </a:t>
            </a:r>
          </a:p>
        </p:txBody>
      </p:sp>
      <p:sp>
        <p:nvSpPr>
          <p:cNvPr id="3" name="Tijdelijke aanduiding voor inhoud 2">
            <a:extLst>
              <a:ext uri="{FF2B5EF4-FFF2-40B4-BE49-F238E27FC236}">
                <a16:creationId xmlns:a16="http://schemas.microsoft.com/office/drawing/2014/main" id="{208910CF-DEA8-452A-9522-6EB992650840}"/>
              </a:ext>
            </a:extLst>
          </p:cNvPr>
          <p:cNvSpPr>
            <a:spLocks noGrp="1"/>
          </p:cNvSpPr>
          <p:nvPr>
            <p:ph idx="1"/>
          </p:nvPr>
        </p:nvSpPr>
        <p:spPr/>
        <p:txBody>
          <a:bodyPr/>
          <a:lstStyle/>
          <a:p>
            <a:r>
              <a:rPr lang="ro-RO" dirty="1" sz="2400" b="0"/>
              <a:t>Digitalizarea are un potențial imens în ceea ce privește siguranța, eficiența și integrarea modurilor de transport…</a:t>
            </a:r>
            <a:r>
              <a:rPr lang="ro-RO" dirty="1" sz="2400" b="0"/>
              <a:t>  </a:t>
            </a:r>
          </a:p>
          <a:p>
            <a:r>
              <a:rPr lang="ro-RO" dirty="1" b="0" sz="2400"/>
              <a:t>Digitalizarea ca liant necesar pentru soluții inter-operabile (standardizate) în întreaga UE, în diferite domenii de transport: de exemplu, servicii de informații în timp real, puncte de reîncărcare, acces la datele vehiculului și date privind starea rutieră, inclusiv </a:t>
            </a:r>
            <a:r>
              <a:rPr lang="ro-RO" dirty="1" sz="2400"/>
              <a:t>parcarea </a:t>
            </a:r>
            <a:r>
              <a:rPr lang="ro-RO" dirty="1" b="0" sz="2400"/>
              <a:t>(costuri, disponibilitate, gestionare trotuare...)</a:t>
            </a:r>
            <a:r>
              <a:rPr lang="ro-RO" dirty="1" b="0" sz="2400"/>
              <a:t> </a:t>
            </a:r>
          </a:p>
        </p:txBody>
      </p:sp>
      <p:sp>
        <p:nvSpPr>
          <p:cNvPr id="4" name="Tijdelijke aanduiding voor voettekst 3">
            <a:extLst>
              <a:ext uri="{FF2B5EF4-FFF2-40B4-BE49-F238E27FC236}">
                <a16:creationId xmlns:a16="http://schemas.microsoft.com/office/drawing/2014/main" id="{0012F31B-A478-4A3E-B0DE-57B3419642B9}"/>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259434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0ACC2-A1E1-4851-B3CF-68A58C5E864C}"/>
              </a:ext>
            </a:extLst>
          </p:cNvPr>
          <p:cNvSpPr>
            <a:spLocks noGrp="1"/>
          </p:cNvSpPr>
          <p:nvPr>
            <p:ph type="title"/>
          </p:nvPr>
        </p:nvSpPr>
        <p:spPr/>
        <p:txBody>
          <a:bodyPr/>
          <a:lstStyle/>
          <a:p>
            <a:r>
              <a:rPr lang="ro-RO" dirty="1"/>
              <a:t>Cum ar trebui să funcționeze interoperabilitatea datelor</a:t>
            </a:r>
          </a:p>
        </p:txBody>
      </p:sp>
      <p:sp>
        <p:nvSpPr>
          <p:cNvPr id="10" name="Tijdelijke aanduiding voor inhoud 9">
            <a:extLst>
              <a:ext uri="{FF2B5EF4-FFF2-40B4-BE49-F238E27FC236}">
                <a16:creationId xmlns:a16="http://schemas.microsoft.com/office/drawing/2014/main" id="{EC0BE007-96B5-4EF8-B489-6C08DB600E94}"/>
              </a:ext>
            </a:extLst>
          </p:cNvPr>
          <p:cNvSpPr>
            <a:spLocks noGrp="1"/>
          </p:cNvSpPr>
          <p:nvPr>
            <p:ph idx="1"/>
          </p:nvPr>
        </p:nvSpPr>
        <p:spPr/>
        <p:txBody>
          <a:bodyPr/>
          <a:lstStyle/>
          <a:p>
            <a:endParaRPr lang="nl-NL"/>
          </a:p>
        </p:txBody>
      </p:sp>
      <p:sp>
        <p:nvSpPr>
          <p:cNvPr id="4" name="Tijdelijke aanduiding voor voettekst 3">
            <a:extLst>
              <a:ext uri="{FF2B5EF4-FFF2-40B4-BE49-F238E27FC236}">
                <a16:creationId xmlns:a16="http://schemas.microsoft.com/office/drawing/2014/main" id="{F148A308-E230-4511-B4F1-358C0988C8AC}"/>
              </a:ext>
            </a:extLst>
          </p:cNvPr>
          <p:cNvSpPr>
            <a:spLocks noGrp="1"/>
          </p:cNvSpPr>
          <p:nvPr>
            <p:ph type="ftr" sz="quarter" idx="10"/>
          </p:nvPr>
        </p:nvSpPr>
        <p:spPr/>
        <p:txBody>
          <a:bodyPr/>
          <a:lstStyle/>
          <a:p>
            <a:pPr>
              <a:defRPr/>
            </a:pPr>
            <a:r>
              <a:rPr lang="ro-RO" dirty="1"/>
              <a:t>&lt;Eveniment&gt; • &lt;Dată&gt; • &lt;Locație&gt; • &lt;Vorbitor&gt;</a:t>
            </a:r>
          </a:p>
        </p:txBody>
      </p:sp>
      <p:pic>
        <p:nvPicPr>
          <p:cNvPr id="5" name="Picture 11">
            <a:extLst>
              <a:ext uri="{FF2B5EF4-FFF2-40B4-BE49-F238E27FC236}">
                <a16:creationId xmlns:a16="http://schemas.microsoft.com/office/drawing/2014/main" id="{BB0DDB3B-E6CF-4568-8810-49CF356FD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43"/>
          <a:stretch/>
        </p:blipFill>
        <p:spPr>
          <a:xfrm>
            <a:off x="0" y="721927"/>
            <a:ext cx="9144000" cy="6152453"/>
          </a:xfrm>
          <a:prstGeom prst="rect">
            <a:avLst/>
          </a:prstGeom>
        </p:spPr>
      </p:pic>
      <p:sp>
        <p:nvSpPr>
          <p:cNvPr id="6" name="Rounded Rectangle 8">
            <a:extLst>
              <a:ext uri="{FF2B5EF4-FFF2-40B4-BE49-F238E27FC236}">
                <a16:creationId xmlns:a16="http://schemas.microsoft.com/office/drawing/2014/main" id="{B4AB987B-667A-41E8-A40B-EB8F147939C2}"/>
              </a:ext>
            </a:extLst>
          </p:cNvPr>
          <p:cNvSpPr/>
          <p:nvPr/>
        </p:nvSpPr>
        <p:spPr>
          <a:xfrm>
            <a:off x="102235" y="1256483"/>
            <a:ext cx="4284814" cy="1166576"/>
          </a:xfrm>
          <a:prstGeom prst="roundRect">
            <a:avLst/>
          </a:prstGeom>
          <a:solidFill>
            <a:schemeClr val="bg1">
              <a:alpha val="89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AutoNum type="arabicPeriod"/>
            </a:pPr>
            <a:endParaRPr lang="en-GB" sz="105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Rectangle 13">
            <a:extLst>
              <a:ext uri="{FF2B5EF4-FFF2-40B4-BE49-F238E27FC236}">
                <a16:creationId xmlns:a16="http://schemas.microsoft.com/office/drawing/2014/main" id="{C34A5EFD-E713-44A4-9CC5-A7215227726E}"/>
              </a:ext>
            </a:extLst>
          </p:cNvPr>
          <p:cNvSpPr/>
          <p:nvPr/>
        </p:nvSpPr>
        <p:spPr>
          <a:xfrm>
            <a:off x="346180" y="1403734"/>
            <a:ext cx="4166826" cy="1615827"/>
          </a:xfrm>
          <a:prstGeom prst="rect">
            <a:avLst/>
          </a:prstGeom>
        </p:spPr>
        <p:txBody>
          <a:bodyPr wrap="square" numCol="2">
            <a:spAutoFit/>
          </a:bodyPr>
          <a:lstStyle/>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Ghid de parcare</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Spații stradale</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Spații în afara străzii</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Parcare în gări</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Parcări rezidențiale</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Parcări în spații comerciale</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Spații multifuncționale</a:t>
            </a:r>
          </a:p>
          <a:p>
            <a:pPr marL="257175" indent="-257175">
              <a:buAutoNum type="arabicPeriod"/>
            </a:pPr>
            <a:r>
              <a:rPr lang="ro-RO" dirty="1" sz="1100" b="1">
                <a:solidFill>
                  <a:schemeClr val="tx1">
                    <a:lumMod val="95000"/>
                    <a:lumOff val="5000"/>
                  </a:schemeClr>
                </a:solidFill>
                <a:latin typeface="Arial" panose="020B0604020202020204" pitchFamily="34" charset="0"/>
                <a:cs typeface="Arial" panose="020B0604020202020204" pitchFamily="34" charset="0"/>
              </a:rPr>
              <a:t>Stații de taxi</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98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C38DBD-6437-400E-B7E8-4CE4A9984A93}"/>
              </a:ext>
            </a:extLst>
          </p:cNvPr>
          <p:cNvSpPr>
            <a:spLocks noGrp="1"/>
          </p:cNvSpPr>
          <p:nvPr>
            <p:ph type="title"/>
          </p:nvPr>
        </p:nvSpPr>
        <p:spPr/>
        <p:txBody>
          <a:bodyPr/>
          <a:lstStyle/>
          <a:p>
            <a:r>
              <a:rPr lang="ro-RO" dirty="1"/>
              <a:t>Mediul datelor de parcare</a:t>
            </a:r>
            <a:r>
              <a:rPr lang="ro-RO" dirty="1"/>
              <a:t> </a:t>
            </a:r>
          </a:p>
        </p:txBody>
      </p:sp>
      <p:sp>
        <p:nvSpPr>
          <p:cNvPr id="2" name="Tijdelijke aanduiding voor voettekst 1">
            <a:extLst>
              <a:ext uri="{FF2B5EF4-FFF2-40B4-BE49-F238E27FC236}">
                <a16:creationId xmlns:a16="http://schemas.microsoft.com/office/drawing/2014/main" id="{FC4A0F35-569D-463F-8266-46741067F2AB}"/>
              </a:ext>
            </a:extLst>
          </p:cNvPr>
          <p:cNvSpPr>
            <a:spLocks noGrp="1"/>
          </p:cNvSpPr>
          <p:nvPr>
            <p:ph type="ftr" sz="quarter" idx="10"/>
          </p:nvPr>
        </p:nvSpPr>
        <p:spPr/>
        <p:txBody>
          <a:bodyPr/>
          <a:lstStyle/>
          <a:p>
            <a:pPr>
              <a:defRPr/>
            </a:pPr>
            <a:r>
              <a:rPr lang="ro-RO" dirty="1"/>
              <a:t>&lt;Eveniment&gt; • &lt;Dată&gt; • &lt;Locație&gt; • &lt;Vorbitor&gt;</a:t>
            </a:r>
          </a:p>
        </p:txBody>
      </p:sp>
      <p:grpSp>
        <p:nvGrpSpPr>
          <p:cNvPr id="5" name="Group 12">
            <a:extLst>
              <a:ext uri="{FF2B5EF4-FFF2-40B4-BE49-F238E27FC236}">
                <a16:creationId xmlns:a16="http://schemas.microsoft.com/office/drawing/2014/main" id="{F5AE5286-3FC8-46D7-A0F8-D5850E1A2FC2}"/>
              </a:ext>
            </a:extLst>
          </p:cNvPr>
          <p:cNvGrpSpPr/>
          <p:nvPr/>
        </p:nvGrpSpPr>
        <p:grpSpPr>
          <a:xfrm>
            <a:off x="1264722" y="1483360"/>
            <a:ext cx="6771838" cy="4825365"/>
            <a:chOff x="1070312" y="1242751"/>
            <a:chExt cx="6614556" cy="4640606"/>
          </a:xfrm>
        </p:grpSpPr>
        <p:grpSp>
          <p:nvGrpSpPr>
            <p:cNvPr id="6" name="Group 3">
              <a:extLst>
                <a:ext uri="{FF2B5EF4-FFF2-40B4-BE49-F238E27FC236}">
                  <a16:creationId xmlns:a16="http://schemas.microsoft.com/office/drawing/2014/main" id="{B584261F-3296-4391-AFF4-C84480434BA6}"/>
                </a:ext>
              </a:extLst>
            </p:cNvPr>
            <p:cNvGrpSpPr/>
            <p:nvPr/>
          </p:nvGrpSpPr>
          <p:grpSpPr>
            <a:xfrm>
              <a:off x="1070312" y="1242751"/>
              <a:ext cx="6614556" cy="4640606"/>
              <a:chOff x="0" y="-1716"/>
              <a:chExt cx="9777597" cy="6859716"/>
            </a:xfrm>
          </p:grpSpPr>
          <p:grpSp>
            <p:nvGrpSpPr>
              <p:cNvPr id="9" name="Group 5">
                <a:extLst>
                  <a:ext uri="{FF2B5EF4-FFF2-40B4-BE49-F238E27FC236}">
                    <a16:creationId xmlns:a16="http://schemas.microsoft.com/office/drawing/2014/main" id="{C0419962-685A-4D64-82A7-9914CCD5518E}"/>
                  </a:ext>
                </a:extLst>
              </p:cNvPr>
              <p:cNvGrpSpPr/>
              <p:nvPr/>
            </p:nvGrpSpPr>
            <p:grpSpPr>
              <a:xfrm>
                <a:off x="0" y="-1716"/>
                <a:ext cx="9777597" cy="6859716"/>
                <a:chOff x="0" y="-1716"/>
                <a:chExt cx="9777597" cy="6859716"/>
              </a:xfrm>
            </p:grpSpPr>
            <p:pic>
              <p:nvPicPr>
                <p:cNvPr id="11" name="Picture 2">
                  <a:extLst>
                    <a:ext uri="{FF2B5EF4-FFF2-40B4-BE49-F238E27FC236}">
                      <a16:creationId xmlns:a16="http://schemas.microsoft.com/office/drawing/2014/main" id="{9D6F0A04-9B7D-47B9-B68E-22B21199F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42" y="-1716"/>
                  <a:ext cx="9621955" cy="6859716"/>
                </a:xfrm>
                <a:prstGeom prst="rect">
                  <a:avLst/>
                </a:prstGeom>
                <a:effectLst/>
              </p:spPr>
            </p:pic>
            <p:sp>
              <p:nvSpPr>
                <p:cNvPr id="12" name="Rectangle 4">
                  <a:extLst>
                    <a:ext uri="{FF2B5EF4-FFF2-40B4-BE49-F238E27FC236}">
                      <a16:creationId xmlns:a16="http://schemas.microsoft.com/office/drawing/2014/main" id="{CC6DCDDE-25F7-4E35-8610-322CD536F6B4}"/>
                    </a:ext>
                  </a:extLst>
                </p:cNvPr>
                <p:cNvSpPr/>
                <p:nvPr/>
              </p:nvSpPr>
              <p:spPr>
                <a:xfrm>
                  <a:off x="0" y="0"/>
                  <a:ext cx="20428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Rectangle 1">
                <a:extLst>
                  <a:ext uri="{FF2B5EF4-FFF2-40B4-BE49-F238E27FC236}">
                    <a16:creationId xmlns:a16="http://schemas.microsoft.com/office/drawing/2014/main" id="{2EA13D01-3242-4F45-BAE1-D480CAF5B9E4}"/>
                  </a:ext>
                </a:extLst>
              </p:cNvPr>
              <p:cNvSpPr/>
              <p:nvPr/>
            </p:nvSpPr>
            <p:spPr>
              <a:xfrm>
                <a:off x="3810000" y="-1716"/>
                <a:ext cx="1809750" cy="249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7" name="TextBox 7">
              <a:extLst>
                <a:ext uri="{FF2B5EF4-FFF2-40B4-BE49-F238E27FC236}">
                  <a16:creationId xmlns:a16="http://schemas.microsoft.com/office/drawing/2014/main" id="{B62432DF-8F8C-4EC7-BD33-EB4673EA8C81}"/>
                </a:ext>
              </a:extLst>
            </p:cNvPr>
            <p:cNvSpPr txBox="1"/>
            <p:nvPr/>
          </p:nvSpPr>
          <p:spPr>
            <a:xfrm>
              <a:off x="4556394" y="5512335"/>
              <a:ext cx="631371" cy="260882"/>
            </a:xfrm>
            <a:prstGeom prst="rect">
              <a:avLst/>
            </a:prstGeom>
            <a:solidFill>
              <a:srgbClr val="CFE2F3"/>
            </a:solidFill>
            <a:ln w="0">
              <a:noFill/>
            </a:ln>
          </p:spPr>
          <p:txBody>
            <a:bodyPr wrap="square" lIns="0" tIns="0" rIns="0" bIns="0" rtlCol="0">
              <a:noAutofit/>
            </a:bodyPr>
            <a:lstStyle/>
            <a:p>
              <a:pPr algn="ctr"/>
              <a:r>
                <a:rPr lang="ro-RO" dirty="1" sz="900">
                  <a:solidFill>
                    <a:srgbClr val="000000"/>
                  </a:solidFill>
                </a:rPr>
                <a:t>Stații de parcare (P&amp;R)</a:t>
              </a:r>
            </a:p>
          </p:txBody>
        </p:sp>
        <p:sp>
          <p:nvSpPr>
            <p:cNvPr id="8" name="TextBox 8">
              <a:extLst>
                <a:ext uri="{FF2B5EF4-FFF2-40B4-BE49-F238E27FC236}">
                  <a16:creationId xmlns:a16="http://schemas.microsoft.com/office/drawing/2014/main" id="{DD6253AD-0667-4050-9B0E-AE22E2BCC445}"/>
                </a:ext>
              </a:extLst>
            </p:cNvPr>
            <p:cNvSpPr txBox="1"/>
            <p:nvPr/>
          </p:nvSpPr>
          <p:spPr>
            <a:xfrm>
              <a:off x="5135209" y="4095940"/>
              <a:ext cx="870440" cy="461665"/>
            </a:xfrm>
            <a:prstGeom prst="rect">
              <a:avLst/>
            </a:prstGeom>
            <a:solidFill>
              <a:srgbClr val="CFE2F3"/>
            </a:solidFill>
            <a:ln>
              <a:noFill/>
            </a:ln>
          </p:spPr>
          <p:txBody>
            <a:bodyPr wrap="square" rtlCol="0">
              <a:spAutoFit/>
            </a:bodyPr>
            <a:lstStyle/>
            <a:p>
              <a:pPr algn="ctr"/>
              <a:r>
                <a:rPr lang="ro-RO" dirty="1" sz="800">
                  <a:solidFill>
                    <a:srgbClr val="000000"/>
                  </a:solidFill>
                </a:rPr>
                <a:t>Furnizori de servicii multi-modale</a:t>
              </a:r>
            </a:p>
          </p:txBody>
        </p:sp>
      </p:grpSp>
    </p:spTree>
    <p:extLst>
      <p:ext uri="{BB962C8B-B14F-4D97-AF65-F5344CB8AC3E}">
        <p14:creationId xmlns:p14="http://schemas.microsoft.com/office/powerpoint/2010/main" val="352357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49C288-8856-4AE3-A576-FA4D5801EAB0}"/>
              </a:ext>
            </a:extLst>
          </p:cNvPr>
          <p:cNvSpPr>
            <a:spLocks noGrp="1"/>
          </p:cNvSpPr>
          <p:nvPr>
            <p:ph type="title"/>
          </p:nvPr>
        </p:nvSpPr>
        <p:spPr/>
        <p:txBody>
          <a:bodyPr/>
          <a:lstStyle/>
          <a:p>
            <a:r>
              <a:rPr lang="ro-RO" dirty="1"/>
              <a:t>Cine va beneficia de standardizare</a:t>
            </a:r>
            <a:r>
              <a:rPr lang="ro-RO" dirty="1"/>
              <a:t> </a:t>
            </a:r>
          </a:p>
        </p:txBody>
      </p:sp>
      <p:sp>
        <p:nvSpPr>
          <p:cNvPr id="2" name="Tijdelijke aanduiding voor voettekst 1">
            <a:extLst>
              <a:ext uri="{FF2B5EF4-FFF2-40B4-BE49-F238E27FC236}">
                <a16:creationId xmlns:a16="http://schemas.microsoft.com/office/drawing/2014/main" id="{9B61E865-9A1A-4B50-897B-72C378D3359B}"/>
              </a:ext>
            </a:extLst>
          </p:cNvPr>
          <p:cNvSpPr>
            <a:spLocks noGrp="1"/>
          </p:cNvSpPr>
          <p:nvPr>
            <p:ph type="ftr" sz="quarter" idx="10"/>
          </p:nvPr>
        </p:nvSpPr>
        <p:spPr/>
        <p:txBody>
          <a:bodyPr/>
          <a:lstStyle/>
          <a:p>
            <a:pPr>
              <a:defRPr/>
            </a:pPr>
            <a:r>
              <a:rPr lang="ro-RO" dirty="1"/>
              <a:t>&lt;Eveniment&gt; • &lt;Dată&gt; • &lt;Locație&gt; • &lt;Vorbitor&gt;</a:t>
            </a:r>
          </a:p>
        </p:txBody>
      </p:sp>
      <p:sp>
        <p:nvSpPr>
          <p:cNvPr id="13" name="Content Placeholder 3">
            <a:extLst>
              <a:ext uri="{FF2B5EF4-FFF2-40B4-BE49-F238E27FC236}">
                <a16:creationId xmlns:a16="http://schemas.microsoft.com/office/drawing/2014/main" id="{1883BAB7-1D3E-4684-B5CF-0A0505D9F2BF}"/>
              </a:ext>
            </a:extLst>
          </p:cNvPr>
          <p:cNvSpPr>
            <a:spLocks noGrp="1"/>
          </p:cNvSpPr>
          <p:nvPr>
            <p:ph idx="1"/>
          </p:nvPr>
        </p:nvSpPr>
        <p:spPr>
          <a:xfrm>
            <a:off x="381000" y="1700213"/>
            <a:ext cx="3825240" cy="4608512"/>
          </a:xfrm>
        </p:spPr>
        <p:txBody>
          <a:bodyPr>
            <a:noAutofit/>
          </a:bodyPr>
          <a:lstStyle/>
          <a:p>
            <a:pPr marL="0" indent="0">
              <a:spcBef>
                <a:spcPts val="0"/>
              </a:spcBef>
              <a:spcAft>
                <a:spcPts val="900"/>
              </a:spcAft>
              <a:buNone/>
            </a:pPr>
            <a:r>
              <a:rPr lang="ro-RO" dirty="1" sz="2100" b="1">
                <a:solidFill>
                  <a:schemeClr val="accent6"/>
                </a:solidFill>
              </a:rPr>
              <a:t>Operatorii</a:t>
            </a:r>
          </a:p>
          <a:p>
            <a:pPr lvl="1">
              <a:spcBef>
                <a:spcPts val="0"/>
              </a:spcBef>
              <a:spcAft>
                <a:spcPts val="900"/>
              </a:spcAft>
            </a:pPr>
            <a:r>
              <a:rPr lang="ro-RO" dirty="1" sz="1500"/>
              <a:t>Acces la scheme de integrare, soluții de plată, clienți</a:t>
            </a:r>
          </a:p>
          <a:p>
            <a:pPr lvl="1">
              <a:spcBef>
                <a:spcPts val="0"/>
              </a:spcBef>
              <a:spcAft>
                <a:spcPts val="900"/>
              </a:spcAft>
            </a:pPr>
            <a:r>
              <a:rPr lang="ro-RO" dirty="1" sz="1500"/>
              <a:t>Integrare simplificată a sistemelor</a:t>
            </a:r>
          </a:p>
          <a:p>
            <a:pPr lvl="1">
              <a:spcBef>
                <a:spcPts val="0"/>
              </a:spcBef>
              <a:spcAft>
                <a:spcPts val="900"/>
              </a:spcAft>
            </a:pPr>
            <a:r>
              <a:rPr lang="ro-RO" dirty="1" sz="1500"/>
              <a:t>Interoperabilitate între servicii</a:t>
            </a:r>
            <a:r>
              <a:rPr lang="ro-RO" dirty="1" sz="1500"/>
              <a:t>
</a:t>
            </a:r>
            <a:br>
              <a:rPr lang="ro-RO" dirty="1" sz="1500"/>
            </a:br>
            <a:r>
              <a:rPr lang="ro-RO" dirty="1" sz="1500"/>
              <a:t>
</a:t>
            </a:r>
            <a:br>
              <a:rPr lang="ro-RO" dirty="1" sz="1500"/>
            </a:br>
          </a:p>
          <a:p>
            <a:pPr marL="0" lvl="1" indent="0">
              <a:spcBef>
                <a:spcPts val="900"/>
              </a:spcBef>
              <a:spcAft>
                <a:spcPts val="900"/>
              </a:spcAft>
              <a:buNone/>
            </a:pPr>
            <a:r>
              <a:rPr lang="ro-RO" dirty="1" sz="2000" b="1">
                <a:solidFill>
                  <a:schemeClr val="accent6"/>
                </a:solidFill>
              </a:rPr>
              <a:t>Furnizori și servicii</a:t>
            </a:r>
          </a:p>
          <a:p>
            <a:pPr lvl="1">
              <a:spcBef>
                <a:spcPts val="0"/>
              </a:spcBef>
              <a:spcAft>
                <a:spcPts val="450"/>
              </a:spcAft>
            </a:pPr>
            <a:r>
              <a:rPr lang="ro-RO" dirty="1" sz="1500"/>
              <a:t>Integrare simplă - o interfață, multe conexiuni</a:t>
            </a:r>
          </a:p>
          <a:p>
            <a:pPr lvl="1">
              <a:spcBef>
                <a:spcPts val="0"/>
              </a:spcBef>
              <a:spcAft>
                <a:spcPts val="450"/>
              </a:spcAft>
            </a:pPr>
            <a:r>
              <a:rPr lang="ro-RO" dirty="1" sz="1500"/>
              <a:t>Profitabil</a:t>
            </a:r>
          </a:p>
          <a:p>
            <a:pPr lvl="1">
              <a:spcBef>
                <a:spcPts val="0"/>
              </a:spcBef>
              <a:spcAft>
                <a:spcPts val="450"/>
              </a:spcAft>
            </a:pPr>
            <a:r>
              <a:rPr lang="ro-RO" dirty="1" sz="1500"/>
              <a:t>Respectarea standardelor demonstrează calitatea și interoperabilitatea produselor</a:t>
            </a:r>
          </a:p>
          <a:p>
            <a:pPr>
              <a:spcBef>
                <a:spcPts val="0"/>
              </a:spcBef>
              <a:spcAft>
                <a:spcPts val="900"/>
              </a:spcAft>
            </a:pPr>
            <a:endParaRPr lang="en-US" sz="2100" b="1" dirty="0">
              <a:solidFill>
                <a:srgbClr val="FFC000"/>
              </a:solidFill>
            </a:endParaRPr>
          </a:p>
          <a:p>
            <a:endParaRPr lang="en-GB" dirty="0"/>
          </a:p>
        </p:txBody>
      </p:sp>
      <p:sp>
        <p:nvSpPr>
          <p:cNvPr id="14" name="Content Placeholder 3">
            <a:extLst>
              <a:ext uri="{FF2B5EF4-FFF2-40B4-BE49-F238E27FC236}">
                <a16:creationId xmlns:a16="http://schemas.microsoft.com/office/drawing/2014/main" id="{39A0395C-42F2-4406-9011-3BA047EC02DE}"/>
              </a:ext>
            </a:extLst>
          </p:cNvPr>
          <p:cNvSpPr txBox="1">
            <a:spLocks/>
          </p:cNvSpPr>
          <p:nvPr/>
        </p:nvSpPr>
        <p:spPr>
          <a:xfrm>
            <a:off x="4749848" y="1833200"/>
            <a:ext cx="3787140" cy="3991383"/>
          </a:xfrm>
          <a:prstGeom prst="rect">
            <a:avLst/>
          </a:prstGeom>
        </p:spPr>
        <p:txBody>
          <a:bodyPr vert="horz" wrap="square"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ro-RO" dirty="1" sz="2100" b="1">
                <a:solidFill>
                  <a:schemeClr val="accent6"/>
                </a:solidFill>
              </a:rPr>
              <a:t>Primăriile</a:t>
            </a:r>
          </a:p>
          <a:p>
            <a:pPr lvl="1">
              <a:spcBef>
                <a:spcPts val="0"/>
              </a:spcBef>
              <a:spcAft>
                <a:spcPts val="450"/>
              </a:spcAft>
            </a:pPr>
            <a:r>
              <a:rPr lang="ro-RO" dirty="1" sz="1500">
                <a:solidFill>
                  <a:schemeClr val="tx1"/>
                </a:solidFill>
              </a:rPr>
              <a:t>Asigură interoperabilitatea între furnizorii de echipamente și servicii</a:t>
            </a:r>
          </a:p>
          <a:p>
            <a:pPr lvl="1">
              <a:spcBef>
                <a:spcPts val="0"/>
              </a:spcBef>
              <a:spcAft>
                <a:spcPts val="450"/>
              </a:spcAft>
            </a:pPr>
            <a:r>
              <a:rPr lang="ro-RO" dirty="1" sz="1500">
                <a:solidFill>
                  <a:schemeClr val="tx1"/>
                </a:solidFill>
              </a:rPr>
              <a:t>Permit accesul la o gamă largă de furnizori de servicii</a:t>
            </a:r>
          </a:p>
          <a:p>
            <a:pPr lvl="1">
              <a:spcBef>
                <a:spcPts val="0"/>
              </a:spcBef>
              <a:spcAft>
                <a:spcPts val="450"/>
              </a:spcAft>
            </a:pPr>
            <a:r>
              <a:rPr lang="ro-RO" dirty="1" sz="1500">
                <a:solidFill>
                  <a:schemeClr val="tx1"/>
                </a:solidFill>
              </a:rPr>
              <a:t>Capacitatea de a inova</a:t>
            </a:r>
          </a:p>
          <a:p>
            <a:pPr lvl="1">
              <a:spcBef>
                <a:spcPts val="0"/>
              </a:spcBef>
              <a:spcAft>
                <a:spcPts val="450"/>
              </a:spcAft>
            </a:pPr>
            <a:r>
              <a:rPr lang="ro-RO" dirty="1" sz="1500">
                <a:solidFill>
                  <a:schemeClr val="tx1"/>
                </a:solidFill>
              </a:rPr>
              <a:t>Reduc costurile</a:t>
            </a:r>
          </a:p>
          <a:p>
            <a:pPr marL="0" indent="0">
              <a:spcBef>
                <a:spcPts val="0"/>
              </a:spcBef>
              <a:spcAft>
                <a:spcPts val="450"/>
              </a:spcAft>
              <a:buNone/>
            </a:pPr>
            <a:endParaRPr lang="en-US" sz="1050" b="1" dirty="0">
              <a:solidFill>
                <a:srgbClr val="FFC000"/>
              </a:solidFill>
            </a:endParaRPr>
          </a:p>
          <a:p>
            <a:pPr marL="0" indent="0">
              <a:spcBef>
                <a:spcPts val="0"/>
              </a:spcBef>
              <a:spcAft>
                <a:spcPts val="900"/>
              </a:spcAft>
              <a:buNone/>
            </a:pPr>
            <a:r>
              <a:rPr lang="ro-RO" dirty="1" sz="2100" b="1">
                <a:solidFill>
                  <a:schemeClr val="accent6"/>
                </a:solidFill>
              </a:rPr>
              <a:t>Clienții</a:t>
            </a:r>
          </a:p>
          <a:p>
            <a:pPr lvl="1">
              <a:spcBef>
                <a:spcPts val="0"/>
              </a:spcBef>
              <a:spcAft>
                <a:spcPts val="450"/>
              </a:spcAft>
            </a:pPr>
            <a:r>
              <a:rPr lang="ro-RO" dirty="1" sz="1500">
                <a:solidFill>
                  <a:schemeClr val="tx1"/>
                </a:solidFill>
              </a:rPr>
              <a:t>Capacitatea de a utiliza aplicații/servicii la alegere</a:t>
            </a:r>
            <a:r>
              <a:rPr lang="ro-RO" dirty="1" sz="1500">
                <a:solidFill>
                  <a:schemeClr val="tx1"/>
                </a:solidFill>
              </a:rPr>
              <a:t> </a:t>
            </a:r>
          </a:p>
          <a:p>
            <a:pPr lvl="1">
              <a:spcBef>
                <a:spcPts val="0"/>
              </a:spcBef>
              <a:spcAft>
                <a:spcPts val="450"/>
              </a:spcAft>
            </a:pPr>
            <a:r>
              <a:rPr lang="ro-RO" dirty="1" sz="1500">
                <a:solidFill>
                  <a:schemeClr val="tx1"/>
                </a:solidFill>
              </a:rPr>
              <a:t>Acces la mai multe informații și servicii</a:t>
            </a:r>
          </a:p>
          <a:p>
            <a:pPr marL="0" indent="0">
              <a:spcBef>
                <a:spcPts val="0"/>
              </a:spcBef>
              <a:spcAft>
                <a:spcPts val="900"/>
              </a:spcAft>
              <a:buNone/>
            </a:pPr>
            <a:endParaRPr lang="en-US" sz="1350" b="1" dirty="0">
              <a:solidFill>
                <a:schemeClr val="tx1"/>
              </a:solidFill>
            </a:endParaRPr>
          </a:p>
          <a:p>
            <a:pPr marL="342900" lvl="1" indent="0">
              <a:spcBef>
                <a:spcPts val="0"/>
              </a:spcBef>
              <a:spcAft>
                <a:spcPts val="450"/>
              </a:spcAft>
              <a:buNone/>
            </a:pPr>
            <a:endParaRPr lang="en-US" sz="1800" dirty="0"/>
          </a:p>
          <a:p>
            <a:pPr lvl="1">
              <a:spcBef>
                <a:spcPts val="0"/>
              </a:spcBef>
              <a:spcAft>
                <a:spcPts val="900"/>
              </a:spcAft>
            </a:pPr>
            <a:endParaRPr lang="en-US" sz="1800" b="1" dirty="0">
              <a:solidFill>
                <a:srgbClr val="FFC000"/>
              </a:solidFill>
            </a:endParaRPr>
          </a:p>
          <a:p>
            <a:endParaRPr lang="en-GB" sz="2400" dirty="0"/>
          </a:p>
        </p:txBody>
      </p:sp>
      <p:pic>
        <p:nvPicPr>
          <p:cNvPr id="15" name="Afbeelding 14">
            <a:extLst>
              <a:ext uri="{FF2B5EF4-FFF2-40B4-BE49-F238E27FC236}">
                <a16:creationId xmlns:a16="http://schemas.microsoft.com/office/drawing/2014/main" id="{20C3853F-6948-4C77-85EA-2ABE0D9E60DE}"/>
              </a:ext>
            </a:extLst>
          </p:cNvPr>
          <p:cNvPicPr>
            <a:picLocks noChangeAspect="1"/>
          </p:cNvPicPr>
          <p:nvPr/>
        </p:nvPicPr>
        <p:blipFill>
          <a:blip r:embed="rId3"/>
          <a:stretch>
            <a:fillRect/>
          </a:stretch>
        </p:blipFill>
        <p:spPr>
          <a:xfrm>
            <a:off x="7122160" y="5353050"/>
            <a:ext cx="1524000" cy="1028700"/>
          </a:xfrm>
          <a:prstGeom prst="rect">
            <a:avLst/>
          </a:prstGeom>
        </p:spPr>
      </p:pic>
    </p:spTree>
    <p:extLst>
      <p:ext uri="{BB962C8B-B14F-4D97-AF65-F5344CB8AC3E}">
        <p14:creationId xmlns:p14="http://schemas.microsoft.com/office/powerpoint/2010/main" val="156592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9666-BE76-49C5-BC95-29DB8BBE1376}"/>
              </a:ext>
            </a:extLst>
          </p:cNvPr>
          <p:cNvSpPr>
            <a:spLocks noGrp="1"/>
          </p:cNvSpPr>
          <p:nvPr>
            <p:ph type="title"/>
          </p:nvPr>
        </p:nvSpPr>
        <p:spPr/>
        <p:txBody>
          <a:bodyPr/>
          <a:lstStyle/>
          <a:p>
            <a:r>
              <a:rPr lang="ro-RO" dirty="1"/>
              <a:t>Bune practici: parteneriate în domeniul imobiliar, de cumpărare</a:t>
            </a:r>
          </a:p>
        </p:txBody>
      </p:sp>
      <p:pic>
        <p:nvPicPr>
          <p:cNvPr id="5" name="Picture 5" descr="A sign on the side of a building&#10;&#10;Description generated with high confidence">
            <a:extLst>
              <a:ext uri="{FF2B5EF4-FFF2-40B4-BE49-F238E27FC236}">
                <a16:creationId xmlns:a16="http://schemas.microsoft.com/office/drawing/2014/main" id="{FE553375-7231-4BA4-98BD-1568AEB35ED4}"/>
              </a:ext>
            </a:extLst>
          </p:cNvPr>
          <p:cNvPicPr>
            <a:picLocks noGrp="1" noChangeAspect="1"/>
          </p:cNvPicPr>
          <p:nvPr>
            <p:ph idx="1"/>
          </p:nvPr>
        </p:nvPicPr>
        <p:blipFill>
          <a:blip r:embed="rId2"/>
          <a:stretch>
            <a:fillRect/>
          </a:stretch>
        </p:blipFill>
        <p:spPr>
          <a:xfrm>
            <a:off x="397444" y="1529047"/>
            <a:ext cx="3290798" cy="2328414"/>
          </a:xfrm>
        </p:spPr>
      </p:pic>
      <p:sp>
        <p:nvSpPr>
          <p:cNvPr id="4" name="Footer Placeholder 3">
            <a:extLst>
              <a:ext uri="{FF2B5EF4-FFF2-40B4-BE49-F238E27FC236}">
                <a16:creationId xmlns:a16="http://schemas.microsoft.com/office/drawing/2014/main" id="{59153284-E74C-4142-8C42-BE0B823464CC}"/>
              </a:ext>
            </a:extLst>
          </p:cNvPr>
          <p:cNvSpPr>
            <a:spLocks noGrp="1"/>
          </p:cNvSpPr>
          <p:nvPr>
            <p:ph type="ftr" sz="quarter" idx="10"/>
          </p:nvPr>
        </p:nvSpPr>
        <p:spPr/>
        <p:txBody>
          <a:bodyPr/>
          <a:lstStyle/>
          <a:p>
            <a:pPr>
              <a:defRPr/>
            </a:pPr>
            <a:r>
              <a:rPr lang="ro-RO" dirty="1"/>
              <a:t>&lt;Eveniment&gt; • &lt;Dată&gt; • &lt;Locație&gt; • &lt;Vorbitor&gt;</a:t>
            </a:r>
          </a:p>
        </p:txBody>
      </p:sp>
      <p:pic>
        <p:nvPicPr>
          <p:cNvPr id="7" name="Picture 7" descr="A tree with snow on the side of a building&#10;&#10;Description generated with very high confidence">
            <a:extLst>
              <a:ext uri="{FF2B5EF4-FFF2-40B4-BE49-F238E27FC236}">
                <a16:creationId xmlns:a16="http://schemas.microsoft.com/office/drawing/2014/main" id="{B1F8C6D0-046C-466A-B156-52F9B8ADE3E2}"/>
              </a:ext>
            </a:extLst>
          </p:cNvPr>
          <p:cNvPicPr>
            <a:picLocks noChangeAspect="1"/>
          </p:cNvPicPr>
          <p:nvPr/>
        </p:nvPicPr>
        <p:blipFill>
          <a:blip r:embed="rId3"/>
          <a:stretch>
            <a:fillRect/>
          </a:stretch>
        </p:blipFill>
        <p:spPr>
          <a:xfrm>
            <a:off x="396815" y="3968716"/>
            <a:ext cx="3295290" cy="1810416"/>
          </a:xfrm>
          <a:prstGeom prst="rect">
            <a:avLst/>
          </a:prstGeom>
        </p:spPr>
      </p:pic>
      <p:sp>
        <p:nvSpPr>
          <p:cNvPr id="9" name="TextBox 8">
            <a:extLst>
              <a:ext uri="{FF2B5EF4-FFF2-40B4-BE49-F238E27FC236}">
                <a16:creationId xmlns:a16="http://schemas.microsoft.com/office/drawing/2014/main" id="{18ADAF92-EECB-4E58-BF3D-CBD1710E04EB}"/>
              </a:ext>
            </a:extLst>
          </p:cNvPr>
          <p:cNvSpPr txBox="1"/>
          <p:nvPr/>
        </p:nvSpPr>
        <p:spPr>
          <a:xfrm>
            <a:off x="4045789" y="1656272"/>
            <a:ext cx="461513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Uméa</a:t>
            </a:r>
            <a:r>
              <a:rPr lang="ro-RO" dirty="1" sz="1800">
                <a:latin typeface="Arial"/>
                <a:ea typeface="MS PGothic"/>
                <a:cs typeface="Times New Roman"/>
              </a:rPr>
              <a:t>: „Plata parcării verzi” către dezvoltatorii imobiliari reprezintă un câștig reciproc:</a:t>
            </a:r>
            <a:r>
              <a:rPr lang="ro-RO" dirty="1" sz="1800">
                <a:latin typeface="Arial"/>
                <a:ea typeface="MS PGothic"/>
                <a:cs typeface="Times New Roman"/>
              </a:rPr>
              <a:t>  </a:t>
            </a:r>
          </a:p>
          <a:p>
            <a:endParaRPr lang="en-US" sz="1800" dirty="0">
              <a:latin typeface="Arial"/>
              <a:ea typeface="MS PGothic"/>
              <a:cs typeface="Times New Roman"/>
            </a:endParaRPr>
          </a:p>
          <a:p>
            <a:pPr marL="285750" indent="-285750">
              <a:buFont typeface="Arial"/>
              <a:buChar char="•"/>
            </a:pPr>
            <a:r>
              <a:rPr lang="ro-RO" dirty="1" sz="1600">
                <a:latin typeface="Arial"/>
                <a:ea typeface="MS PGothic"/>
                <a:cs typeface="Times New Roman"/>
              </a:rPr>
              <a:t>Reducere cu 40% a standardelor de parcare</a:t>
            </a:r>
            <a:r>
              <a:rPr lang="ro-RO" dirty="1" sz="1600">
                <a:latin typeface="Arial"/>
                <a:ea typeface="MS PGothic"/>
                <a:cs typeface="Times New Roman"/>
              </a:rPr>
              <a:t>  </a:t>
            </a:r>
          </a:p>
          <a:p>
            <a:pPr marL="285750" indent="-285750">
              <a:buFont typeface="Arial"/>
              <a:buChar char="•"/>
            </a:pPr>
            <a:r>
              <a:rPr lang="ro-RO" dirty="1" sz="1600">
                <a:latin typeface="Arial"/>
                <a:ea typeface="MS PGothic"/>
                <a:cs typeface="Times New Roman"/>
              </a:rPr>
              <a:t>În schimb: scheme de distribuție a autoturismelor, parcare pentru biciclete, fond MM, Traseu de Călătorie</a:t>
            </a:r>
          </a:p>
          <a:p>
            <a:pPr marL="285750" indent="-285750">
              <a:buFont typeface="Arial"/>
              <a:buChar char="•"/>
            </a:pPr>
            <a:r>
              <a:rPr lang="ro-RO" dirty="1" sz="1600">
                <a:latin typeface="Arial"/>
                <a:ea typeface="MS PGothic"/>
                <a:cs typeface="Times New Roman"/>
              </a:rPr>
              <a:t>Parcare sigură în apropiere</a:t>
            </a:r>
          </a:p>
          <a:p>
            <a:pPr marL="285750" indent="-285750">
              <a:buFont typeface="Arial"/>
              <a:buChar char="•"/>
            </a:pPr>
            <a:r>
              <a:rPr lang="ro-RO" dirty="1" sz="1600">
                <a:latin typeface="Arial"/>
                <a:ea typeface="MS PGothic"/>
                <a:cs typeface="Times New Roman"/>
              </a:rPr>
              <a:t>Spațiu public mai bun în centrul orașului</a:t>
            </a:r>
          </a:p>
          <a:p>
            <a:pPr marL="285750" indent="-285750">
              <a:buFont typeface="Arial"/>
              <a:buChar char="•"/>
            </a:pPr>
            <a:r>
              <a:rPr lang="ro-RO" dirty="1" sz="1600">
                <a:latin typeface="Arial"/>
                <a:ea typeface="MS PGothic"/>
                <a:cs typeface="Times New Roman"/>
              </a:rPr>
              <a:t>Parcare preferențială pentru vizitatori</a:t>
            </a:r>
            <a:r>
              <a:rPr lang="ro-RO" dirty="1" sz="1600">
                <a:latin typeface="Arial"/>
                <a:ea typeface="MS PGothic"/>
                <a:cs typeface="Times New Roman"/>
              </a:rPr>
              <a:t> </a:t>
            </a:r>
          </a:p>
        </p:txBody>
      </p:sp>
    </p:spTree>
    <p:extLst>
      <p:ext uri="{BB962C8B-B14F-4D97-AF65-F5344CB8AC3E}">
        <p14:creationId xmlns:p14="http://schemas.microsoft.com/office/powerpoint/2010/main" val="299693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A42FCF48-E1C7-452C-A0A9-0CCD5A98A8DC}"/>
              </a:ext>
            </a:extLst>
          </p:cNvPr>
          <p:cNvSpPr/>
          <p:nvPr/>
        </p:nvSpPr>
        <p:spPr>
          <a:xfrm rot="780000">
            <a:off x="5973450" y="4312850"/>
            <a:ext cx="1362973" cy="10610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F4535-80B5-41EF-A5FD-C0BD8016330E}"/>
              </a:ext>
            </a:extLst>
          </p:cNvPr>
          <p:cNvSpPr>
            <a:spLocks noGrp="1"/>
          </p:cNvSpPr>
          <p:nvPr>
            <p:ph type="title"/>
          </p:nvPr>
        </p:nvSpPr>
        <p:spPr/>
        <p:txBody>
          <a:bodyPr/>
          <a:lstStyle/>
          <a:p>
            <a:r>
              <a:rPr lang="ro-RO" dirty="1"/>
              <a:t>Introducere Park4SUMP</a:t>
            </a:r>
          </a:p>
        </p:txBody>
      </p:sp>
      <p:sp>
        <p:nvSpPr>
          <p:cNvPr id="3" name="Content Placeholder 2">
            <a:extLst>
              <a:ext uri="{FF2B5EF4-FFF2-40B4-BE49-F238E27FC236}">
                <a16:creationId xmlns:a16="http://schemas.microsoft.com/office/drawing/2014/main" id="{DF60A338-74B8-4D81-A2C4-C8AB8E31CE58}"/>
              </a:ext>
            </a:extLst>
          </p:cNvPr>
          <p:cNvSpPr>
            <a:spLocks noGrp="1"/>
          </p:cNvSpPr>
          <p:nvPr>
            <p:ph idx="1"/>
          </p:nvPr>
        </p:nvSpPr>
        <p:spPr/>
        <p:txBody>
          <a:bodyPr/>
          <a:lstStyle/>
          <a:p>
            <a:pPr marL="0" indent="0" algn="ctr">
              <a:buNone/>
            </a:pPr>
            <a:r>
              <a:rPr lang="ro-RO" dirty="1" sz="2400">
                <a:ea typeface="+mn-lt"/>
                <a:cs typeface="+mn-lt"/>
              </a:rPr>
              <a:t>USP Park4SUMP</a:t>
            </a:r>
            <a:r>
              <a:rPr lang="ro-RO" dirty="1" b="0" sz="2400">
                <a:ea typeface="+mn-lt"/>
                <a:cs typeface="+mn-lt"/>
              </a:rPr>
              <a:t> </a:t>
            </a:r>
          </a:p>
          <a:p>
            <a:pPr marL="0" indent="0" algn="ctr">
              <a:buNone/>
            </a:pPr>
            <a:r>
              <a:rPr lang="ro-RO" dirty="1" sz="2400" b="0">
                <a:ea typeface="+mn-lt"/>
                <a:cs typeface="+mn-lt"/>
              </a:rPr>
              <a:t>Un revoluționar al mobilității urbane, prin integrarea strategică a managementului parcărilor de înaltă calitate în Planul de Mobilitate Urbană Durabilă</a:t>
            </a:r>
          </a:p>
          <a:p>
            <a:pPr marL="0" indent="0" algn="ctr">
              <a:buNone/>
            </a:pPr>
            <a:endParaRPr lang="en-GB" sz="2800" b="0" dirty="0">
              <a:ea typeface="+mn-lt"/>
              <a:cs typeface="+mn-lt"/>
            </a:endParaRPr>
          </a:p>
          <a:p>
            <a:pPr marL="0" indent="0" algn="ctr">
              <a:buNone/>
            </a:pPr>
            <a:endParaRPr lang="en-GB" sz="2800" b="0" dirty="0">
              <a:cs typeface="Arial"/>
            </a:endParaRPr>
          </a:p>
          <a:p>
            <a:pPr marL="0" indent="0">
              <a:buNone/>
            </a:pPr>
            <a:endParaRPr lang="en-US" b="0" dirty="0">
              <a:cs typeface="Arial"/>
            </a:endParaRPr>
          </a:p>
          <a:p>
            <a:pPr marL="0" indent="0" algn="ctr">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354C83C-F130-4884-87E0-4C9F6D29CDC3}"/>
              </a:ext>
            </a:extLst>
          </p:cNvPr>
          <p:cNvSpPr>
            <a:spLocks noGrp="1"/>
          </p:cNvSpPr>
          <p:nvPr>
            <p:ph type="ftr" sz="quarter" idx="10"/>
          </p:nvPr>
        </p:nvSpPr>
        <p:spPr/>
        <p:txBody>
          <a:bodyPr/>
          <a:lstStyle/>
          <a:p>
            <a:pPr>
              <a:defRPr/>
            </a:pPr>
            <a:r>
              <a:rPr lang="ro-RO" dirty="1"/>
              <a:t>&lt;Eveniment&gt; • &lt;Dată&gt; • &lt;Locație&gt; • &lt;Vorbitor&gt;</a:t>
            </a:r>
          </a:p>
        </p:txBody>
      </p:sp>
      <p:pic>
        <p:nvPicPr>
          <p:cNvPr id="5" name="Picture 5" descr="A picture containing building, people, umbrella, bicycle&#10;&#10;Description generated with very high confidence">
            <a:extLst>
              <a:ext uri="{FF2B5EF4-FFF2-40B4-BE49-F238E27FC236}">
                <a16:creationId xmlns:a16="http://schemas.microsoft.com/office/drawing/2014/main" id="{1736461E-57EE-4127-B2A4-98D7D7AC7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843" y="3428860"/>
            <a:ext cx="2225615" cy="2985018"/>
          </a:xfrm>
          <a:prstGeom prst="rect">
            <a:avLst/>
          </a:prstGeom>
        </p:spPr>
      </p:pic>
      <p:sp>
        <p:nvSpPr>
          <p:cNvPr id="8" name="TextBox 7">
            <a:extLst>
              <a:ext uri="{FF2B5EF4-FFF2-40B4-BE49-F238E27FC236}">
                <a16:creationId xmlns:a16="http://schemas.microsoft.com/office/drawing/2014/main" id="{C806F438-D5C4-454E-B7E3-E9D48E50C357}"/>
              </a:ext>
            </a:extLst>
          </p:cNvPr>
          <p:cNvSpPr txBox="1"/>
          <p:nvPr/>
        </p:nvSpPr>
        <p:spPr>
          <a:xfrm rot="840000">
            <a:off x="6021451" y="4338655"/>
            <a:ext cx="1216324" cy="949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o-RO" dirty="1" sz="1800">
                <a:latin typeface="Speak Pro"/>
                <a:ea typeface="MS PGothic"/>
                <a:cs typeface="Times New Roman"/>
              </a:rPr>
              <a:t>O</a:t>
            </a:r>
            <a:r>
              <a:rPr lang="ro-RO" dirty="1" sz="1800">
                <a:latin typeface="Speak Pro"/>
                <a:ea typeface="MS PGothic"/>
                <a:cs typeface="Times New Roman"/>
              </a:rPr>
              <a:t> </a:t>
            </a:r>
          </a:p>
          <a:p>
            <a:pPr algn="ctr"/>
            <a:r>
              <a:rPr lang="ro-RO" dirty="1" sz="1800">
                <a:latin typeface="Speak Pro"/>
                <a:ea typeface="MS PGothic"/>
                <a:cs typeface="Times New Roman"/>
              </a:rPr>
              <a:t>armonizare</a:t>
            </a:r>
            <a:r>
              <a:rPr lang="ro-RO" dirty="1" sz="1800">
                <a:latin typeface="Speak Pro"/>
                <a:ea typeface="MS PGothic"/>
                <a:cs typeface="Times New Roman"/>
              </a:rPr>
              <a:t> </a:t>
            </a:r>
          </a:p>
          <a:p>
            <a:pPr algn="ctr"/>
            <a:r>
              <a:rPr lang="ro-RO" dirty="1" sz="1800">
                <a:latin typeface="Speak Pro"/>
                <a:ea typeface="MS PGothic"/>
                <a:cs typeface="Times New Roman"/>
              </a:rPr>
              <a:t>perfectă</a:t>
            </a:r>
          </a:p>
        </p:txBody>
      </p:sp>
    </p:spTree>
    <p:extLst>
      <p:ext uri="{BB962C8B-B14F-4D97-AF65-F5344CB8AC3E}">
        <p14:creationId xmlns:p14="http://schemas.microsoft.com/office/powerpoint/2010/main" val="321946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A508-4C7E-4C2D-B914-3D55AB42D68E}"/>
              </a:ext>
            </a:extLst>
          </p:cNvPr>
          <p:cNvSpPr>
            <a:spLocks noGrp="1"/>
          </p:cNvSpPr>
          <p:nvPr>
            <p:ph type="title"/>
          </p:nvPr>
        </p:nvSpPr>
        <p:spPr/>
        <p:txBody>
          <a:bodyPr/>
          <a:lstStyle/>
          <a:p>
            <a:r>
              <a:rPr lang="ro-RO" dirty="1"/>
              <a:t>Bune practici: Drepturi de parcare comercializabile</a:t>
            </a:r>
            <a:r>
              <a:rPr lang="ro-RO" dirty="1"/>
              <a:t> </a:t>
            </a:r>
          </a:p>
        </p:txBody>
      </p:sp>
      <p:pic>
        <p:nvPicPr>
          <p:cNvPr id="5" name="Picture 5" descr="A sign on the side of a building&#10;&#10;Description generated with high confidence">
            <a:extLst>
              <a:ext uri="{FF2B5EF4-FFF2-40B4-BE49-F238E27FC236}">
                <a16:creationId xmlns:a16="http://schemas.microsoft.com/office/drawing/2014/main" id="{0DB19BA4-DEEC-49F6-BD15-81036B2CA299}"/>
              </a:ext>
            </a:extLst>
          </p:cNvPr>
          <p:cNvPicPr>
            <a:picLocks noGrp="1" noChangeAspect="1"/>
          </p:cNvPicPr>
          <p:nvPr>
            <p:ph idx="1"/>
          </p:nvPr>
        </p:nvPicPr>
        <p:blipFill>
          <a:blip r:embed="rId2"/>
          <a:stretch>
            <a:fillRect/>
          </a:stretch>
        </p:blipFill>
        <p:spPr>
          <a:xfrm>
            <a:off x="458877" y="1682960"/>
            <a:ext cx="4246234" cy="4608512"/>
          </a:xfrm>
        </p:spPr>
      </p:pic>
      <p:sp>
        <p:nvSpPr>
          <p:cNvPr id="4" name="Footer Placeholder 3">
            <a:extLst>
              <a:ext uri="{FF2B5EF4-FFF2-40B4-BE49-F238E27FC236}">
                <a16:creationId xmlns:a16="http://schemas.microsoft.com/office/drawing/2014/main" id="{9D705546-2F95-4AFE-ABC8-0004957EBDFB}"/>
              </a:ext>
            </a:extLst>
          </p:cNvPr>
          <p:cNvSpPr>
            <a:spLocks noGrp="1"/>
          </p:cNvSpPr>
          <p:nvPr>
            <p:ph type="ftr" sz="quarter" idx="10"/>
          </p:nvPr>
        </p:nvSpPr>
        <p:spPr/>
        <p:txBody>
          <a:bodyPr/>
          <a:lstStyle/>
          <a:p>
            <a:pPr>
              <a:defRPr/>
            </a:pPr>
            <a:r>
              <a:rPr lang="ro-RO" dirty="1"/>
              <a:t>&lt;Eveniment&gt; • &lt;Dată&gt; • &lt;Locație&gt; • &lt;Vorbitor&gt;</a:t>
            </a:r>
          </a:p>
        </p:txBody>
      </p:sp>
      <p:sp>
        <p:nvSpPr>
          <p:cNvPr id="7" name="TextBox 6">
            <a:extLst>
              <a:ext uri="{FF2B5EF4-FFF2-40B4-BE49-F238E27FC236}">
                <a16:creationId xmlns:a16="http://schemas.microsoft.com/office/drawing/2014/main" id="{FE846E7D-4EA3-4832-8B9A-47511B099BAE}"/>
              </a:ext>
            </a:extLst>
          </p:cNvPr>
          <p:cNvSpPr txBox="1"/>
          <p:nvPr/>
        </p:nvSpPr>
        <p:spPr>
          <a:xfrm>
            <a:off x="5193102" y="1837426"/>
            <a:ext cx="35648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600">
                <a:latin typeface="Arial"/>
                <a:ea typeface="MS PGothic"/>
                <a:cs typeface="Times New Roman"/>
              </a:rPr>
              <a:t>Sint-Niklaas</a:t>
            </a:r>
            <a:r>
              <a:rPr lang="ro-RO" dirty="1" sz="1600">
                <a:latin typeface="Arial"/>
                <a:ea typeface="MS PGothic"/>
                <a:cs typeface="Times New Roman"/>
              </a:rPr>
              <a:t>: multi utilizarea parcărilor private pentru a reduce presiunea parcării stradale din cartierul Elisabeta</a:t>
            </a:r>
            <a:r>
              <a:rPr lang="ro-RO" dirty="1" sz="1600">
                <a:latin typeface="Arial"/>
                <a:ea typeface="MS PGothic"/>
                <a:cs typeface="Times New Roman"/>
              </a:rPr>
              <a:t> </a:t>
            </a:r>
          </a:p>
          <a:p>
            <a:endParaRPr lang="en-US" sz="1600" dirty="0">
              <a:latin typeface="Arial"/>
              <a:ea typeface="MS PGothic"/>
              <a:cs typeface="Times New Roman"/>
            </a:endParaRPr>
          </a:p>
          <a:p>
            <a:pPr marL="285750" indent="-285750">
              <a:buFont typeface="Arial"/>
              <a:buChar char="•"/>
            </a:pPr>
            <a:r>
              <a:rPr lang="ro-RO" dirty="1" sz="1600">
                <a:latin typeface="Arial"/>
                <a:ea typeface="MS PGothic"/>
                <a:cs typeface="Times New Roman"/>
              </a:rPr>
              <a:t>Desființarea permiselor de parcare rezidențială</a:t>
            </a:r>
            <a:r>
              <a:rPr lang="ro-RO" dirty="1" sz="1600">
                <a:latin typeface="Arial"/>
                <a:ea typeface="MS PGothic"/>
                <a:cs typeface="Times New Roman"/>
              </a:rPr>
              <a:t> </a:t>
            </a:r>
          </a:p>
          <a:p>
            <a:pPr marL="285750" indent="-285750">
              <a:buFont typeface="Arial"/>
              <a:buChar char="•"/>
            </a:pPr>
            <a:r>
              <a:rPr lang="ro-RO" dirty="1" sz="1600">
                <a:latin typeface="Arial"/>
                <a:ea typeface="MS PGothic"/>
                <a:cs typeface="Times New Roman"/>
              </a:rPr>
              <a:t>O ofertă suplimentară de distribuție a autoturismelor de către dezvoltator</a:t>
            </a:r>
            <a:r>
              <a:rPr lang="ro-RO" dirty="1" sz="1600">
                <a:latin typeface="Arial"/>
                <a:ea typeface="MS PGothic"/>
                <a:cs typeface="Times New Roman"/>
              </a:rPr>
              <a:t> </a:t>
            </a:r>
          </a:p>
          <a:p>
            <a:pPr marL="285750" indent="-285750">
              <a:buFont typeface="Arial"/>
              <a:buChar char="•"/>
            </a:pPr>
            <a:r>
              <a:rPr lang="ro-RO" dirty="1" sz="1600">
                <a:latin typeface="Arial"/>
                <a:ea typeface="MS PGothic"/>
                <a:cs typeface="Times New Roman"/>
              </a:rPr>
              <a:t>Spațiu privat multifuncțional (supermarket-uri, cinema...)</a:t>
            </a:r>
          </a:p>
          <a:p>
            <a:pPr marL="285750" indent="-285750">
              <a:buFont typeface="Arial"/>
              <a:buChar char="•"/>
            </a:pPr>
            <a:r>
              <a:rPr lang="ro-RO" dirty="1" sz="1600">
                <a:latin typeface="Arial"/>
                <a:ea typeface="MS PGothic"/>
                <a:cs typeface="Times New Roman"/>
              </a:rPr>
              <a:t>Participarea cetățenilor</a:t>
            </a:r>
          </a:p>
        </p:txBody>
      </p:sp>
    </p:spTree>
    <p:extLst>
      <p:ext uri="{BB962C8B-B14F-4D97-AF65-F5344CB8AC3E}">
        <p14:creationId xmlns:p14="http://schemas.microsoft.com/office/powerpoint/2010/main" val="156873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78DC-65A5-4E40-A358-ED395DBB99F3}"/>
              </a:ext>
            </a:extLst>
          </p:cNvPr>
          <p:cNvSpPr>
            <a:spLocks noGrp="1"/>
          </p:cNvSpPr>
          <p:nvPr>
            <p:ph type="title"/>
          </p:nvPr>
        </p:nvSpPr>
        <p:spPr/>
        <p:txBody>
          <a:bodyPr/>
          <a:lstStyle/>
          <a:p>
            <a:r>
              <a:rPr lang="ro-RO" dirty="1"/>
              <a:t>Bune practici: reducerea traficului de căutare a parcărilor</a:t>
            </a:r>
            <a:r>
              <a:rPr lang="ro-RO" dirty="1"/>
              <a:t>  </a:t>
            </a:r>
          </a:p>
        </p:txBody>
      </p:sp>
      <p:pic>
        <p:nvPicPr>
          <p:cNvPr id="5" name="Picture 5" descr="A car parked on a city street&#10;&#10;Description generated with very high confidence">
            <a:extLst>
              <a:ext uri="{FF2B5EF4-FFF2-40B4-BE49-F238E27FC236}">
                <a16:creationId xmlns:a16="http://schemas.microsoft.com/office/drawing/2014/main" id="{D509AC50-3236-4D3A-9F98-1B54C8E287B2}"/>
              </a:ext>
            </a:extLst>
          </p:cNvPr>
          <p:cNvPicPr>
            <a:picLocks noGrp="1" noChangeAspect="1"/>
          </p:cNvPicPr>
          <p:nvPr>
            <p:ph idx="1"/>
          </p:nvPr>
        </p:nvPicPr>
        <p:blipFill>
          <a:blip r:embed="rId2"/>
          <a:stretch>
            <a:fillRect/>
          </a:stretch>
        </p:blipFill>
        <p:spPr>
          <a:xfrm>
            <a:off x="514440" y="1530304"/>
            <a:ext cx="2030263" cy="2739966"/>
          </a:xfrm>
        </p:spPr>
      </p:pic>
      <p:sp>
        <p:nvSpPr>
          <p:cNvPr id="4" name="Footer Placeholder 3">
            <a:extLst>
              <a:ext uri="{FF2B5EF4-FFF2-40B4-BE49-F238E27FC236}">
                <a16:creationId xmlns:a16="http://schemas.microsoft.com/office/drawing/2014/main" id="{4546AA5E-9FFA-46AD-81AA-8860F536036A}"/>
              </a:ext>
            </a:extLst>
          </p:cNvPr>
          <p:cNvSpPr>
            <a:spLocks noGrp="1"/>
          </p:cNvSpPr>
          <p:nvPr>
            <p:ph type="ftr" sz="quarter" idx="10"/>
          </p:nvPr>
        </p:nvSpPr>
        <p:spPr/>
        <p:txBody>
          <a:bodyPr/>
          <a:lstStyle/>
          <a:p>
            <a:pPr>
              <a:defRPr/>
            </a:pPr>
            <a:r>
              <a:rPr lang="ro-RO" dirty="1"/>
              <a:t>&lt;Eveniment&gt; • &lt;Dată&gt; • &lt;Locație&gt; • &lt;Vorbitor&gt;</a:t>
            </a:r>
          </a:p>
        </p:txBody>
      </p:sp>
      <p:sp>
        <p:nvSpPr>
          <p:cNvPr id="7" name="TextBox 6">
            <a:extLst>
              <a:ext uri="{FF2B5EF4-FFF2-40B4-BE49-F238E27FC236}">
                <a16:creationId xmlns:a16="http://schemas.microsoft.com/office/drawing/2014/main" id="{B80532D6-2F84-4C80-84BC-5D7550E1B404}"/>
              </a:ext>
            </a:extLst>
          </p:cNvPr>
          <p:cNvSpPr txBox="1"/>
          <p:nvPr/>
        </p:nvSpPr>
        <p:spPr>
          <a:xfrm>
            <a:off x="2881223" y="1526875"/>
            <a:ext cx="53224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Amsterdam:</a:t>
            </a:r>
            <a:r>
              <a:rPr lang="ro-RO" dirty="1" sz="1800">
                <a:latin typeface="Arial"/>
                <a:ea typeface="MS PGothic"/>
                <a:cs typeface="Times New Roman"/>
              </a:rPr>
              <a:t> semnalizarea rutieră a P&amp;R scade traficul de căutare a parcărilor.</a:t>
            </a:r>
            <a:r>
              <a:rPr lang="ro-RO" dirty="1" sz="1800">
                <a:latin typeface="Arial"/>
                <a:ea typeface="MS PGothic"/>
                <a:cs typeface="Times New Roman"/>
              </a:rPr>
              <a:t>  </a:t>
            </a:r>
          </a:p>
        </p:txBody>
      </p:sp>
      <p:pic>
        <p:nvPicPr>
          <p:cNvPr id="8" name="Picture 8" descr="A picture containing text&#10;&#10;Description generated with very high confidence">
            <a:extLst>
              <a:ext uri="{FF2B5EF4-FFF2-40B4-BE49-F238E27FC236}">
                <a16:creationId xmlns:a16="http://schemas.microsoft.com/office/drawing/2014/main" id="{6ACD0BB5-783C-462A-ADCC-378E4E7016AB}"/>
              </a:ext>
            </a:extLst>
          </p:cNvPr>
          <p:cNvPicPr>
            <a:picLocks noChangeAspect="1"/>
          </p:cNvPicPr>
          <p:nvPr/>
        </p:nvPicPr>
        <p:blipFill>
          <a:blip r:embed="rId3"/>
          <a:stretch>
            <a:fillRect/>
          </a:stretch>
        </p:blipFill>
        <p:spPr>
          <a:xfrm>
            <a:off x="2877628" y="2542098"/>
            <a:ext cx="2319067" cy="1739300"/>
          </a:xfrm>
          <a:prstGeom prst="rect">
            <a:avLst/>
          </a:prstGeom>
        </p:spPr>
      </p:pic>
      <p:pic>
        <p:nvPicPr>
          <p:cNvPr id="10" name="Picture 10" descr="A close up of a road&#10;&#10;Description generated with high confidence">
            <a:extLst>
              <a:ext uri="{FF2B5EF4-FFF2-40B4-BE49-F238E27FC236}">
                <a16:creationId xmlns:a16="http://schemas.microsoft.com/office/drawing/2014/main" id="{4D108243-974E-433C-9CA3-2C23E385F5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52"/>
          <a:stretch/>
        </p:blipFill>
        <p:spPr>
          <a:xfrm>
            <a:off x="5353500" y="2542099"/>
            <a:ext cx="2741589" cy="1734855"/>
          </a:xfrm>
          <a:prstGeom prst="rect">
            <a:avLst/>
          </a:prstGeom>
        </p:spPr>
      </p:pic>
    </p:spTree>
    <p:extLst>
      <p:ext uri="{BB962C8B-B14F-4D97-AF65-F5344CB8AC3E}">
        <p14:creationId xmlns:p14="http://schemas.microsoft.com/office/powerpoint/2010/main" val="202285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F2DF-11A5-4A0D-964C-79566BEAE121}"/>
              </a:ext>
            </a:extLst>
          </p:cNvPr>
          <p:cNvSpPr>
            <a:spLocks noGrp="1"/>
          </p:cNvSpPr>
          <p:nvPr>
            <p:ph type="title"/>
          </p:nvPr>
        </p:nvSpPr>
        <p:spPr/>
        <p:txBody>
          <a:bodyPr/>
          <a:lstStyle/>
          <a:p>
            <a:r>
              <a:rPr lang="ro-RO" dirty="1">
                <a:solidFill>
                  <a:srgbClr val="102C83"/>
                </a:solidFill>
                <a:ea typeface="MS PGothic"/>
              </a:rPr>
              <a:t>Bune practici: laborator de inovație urbană</a:t>
            </a:r>
          </a:p>
        </p:txBody>
      </p:sp>
      <p:sp>
        <p:nvSpPr>
          <p:cNvPr id="3" name="Content Placeholder 2">
            <a:extLst>
              <a:ext uri="{FF2B5EF4-FFF2-40B4-BE49-F238E27FC236}">
                <a16:creationId xmlns:a16="http://schemas.microsoft.com/office/drawing/2014/main" id="{5389AF36-62B6-4A57-BD91-87813861C5B4}"/>
              </a:ext>
            </a:extLst>
          </p:cNvPr>
          <p:cNvSpPr>
            <a:spLocks noGrp="1"/>
          </p:cNvSpPr>
          <p:nvPr>
            <p:ph idx="1"/>
          </p:nvPr>
        </p:nvSpPr>
        <p:spPr>
          <a:xfrm>
            <a:off x="4644008" y="1715185"/>
            <a:ext cx="4507143" cy="4594730"/>
          </a:xfrm>
        </p:spPr>
        <p:txBody>
          <a:bodyPr/>
          <a:lstStyle/>
          <a:p>
            <a:r>
              <a:rPr lang="ro-RO" dirty="1" sz="1800">
                <a:ea typeface="MS PGothic"/>
              </a:rPr>
              <a:t>Copenhaga</a:t>
            </a:r>
            <a:r>
              <a:rPr lang="ro-RO" dirty="1" sz="1800">
                <a:ea typeface="MS PGothic"/>
              </a:rPr>
              <a:t> </a:t>
            </a:r>
          </a:p>
          <a:p>
            <a:r>
              <a:rPr lang="ro-RO" dirty="1" sz="1800" b="0">
                <a:ea typeface="+mn-lt"/>
                <a:cs typeface="+mn-lt"/>
              </a:rPr>
              <a:t>Întrunirea cetățenilor din Middelalderbyen</a:t>
            </a:r>
          </a:p>
          <a:p>
            <a:r>
              <a:rPr lang="ro-RO" dirty="1" sz="1800" b="0">
                <a:ea typeface="MS PGothic"/>
                <a:cs typeface="Arial"/>
              </a:rPr>
              <a:t>Cele 1050 de parcări stradale reduse cu 80-90% în 3 ani</a:t>
            </a:r>
            <a:r>
              <a:rPr lang="ro-RO" dirty="1" sz="1800" b="0">
                <a:ea typeface="MS PGothic"/>
                <a:cs typeface="Arial"/>
              </a:rPr>
              <a:t> </a:t>
            </a:r>
          </a:p>
          <a:p>
            <a:r>
              <a:rPr lang="ro-RO" dirty="1" sz="1800" b="0">
                <a:ea typeface="MS PGothic"/>
                <a:cs typeface="Arial"/>
              </a:rPr>
              <a:t>Nu mai există restaurante sau terase, ci spațiu public de înaltă calitate</a:t>
            </a:r>
            <a:r>
              <a:rPr lang="ro-RO" dirty="1" sz="1800" b="0">
                <a:ea typeface="MS PGothic"/>
                <a:cs typeface="Arial"/>
              </a:rPr>
              <a:t> </a:t>
            </a:r>
          </a:p>
          <a:p>
            <a:r>
              <a:rPr lang="ro-RO" dirty="1" sz="1800" b="0">
                <a:ea typeface="MS PGothic"/>
                <a:cs typeface="Arial"/>
              </a:rPr>
              <a:t>Noi amenajări de parcare pentru biciclete, cu restricții zonale</a:t>
            </a:r>
          </a:p>
          <a:p>
            <a:r>
              <a:rPr lang="ro-RO" dirty="1" sz="1800" b="0">
                <a:ea typeface="MS PGothic"/>
                <a:cs typeface="Arial"/>
              </a:rPr>
              <a:t>15 km/h pe străzi cu sens unic</a:t>
            </a:r>
          </a:p>
        </p:txBody>
      </p:sp>
      <p:pic>
        <p:nvPicPr>
          <p:cNvPr id="6" name="Picture 6" descr="A close up of a busy city street&#10;&#10;Description generated with very high confidence">
            <a:extLst>
              <a:ext uri="{FF2B5EF4-FFF2-40B4-BE49-F238E27FC236}">
                <a16:creationId xmlns:a16="http://schemas.microsoft.com/office/drawing/2014/main" id="{EC9B4187-E3DA-44A0-9533-81FB1186AA0C}"/>
              </a:ext>
            </a:extLst>
          </p:cNvPr>
          <p:cNvPicPr>
            <a:picLocks noGrp="1" noChangeAspect="1"/>
          </p:cNvPicPr>
          <p:nvPr>
            <p:ph idx="11"/>
          </p:nvPr>
        </p:nvPicPr>
        <p:blipFill>
          <a:blip r:embed="rId2" cstate="screen">
            <a:extLst>
              <a:ext uri="{28A0092B-C50C-407E-A947-70E740481C1C}">
                <a14:useLocalDpi xmlns:a14="http://schemas.microsoft.com/office/drawing/2010/main"/>
              </a:ext>
            </a:extLst>
          </a:blip>
          <a:stretch>
            <a:fillRect/>
          </a:stretch>
        </p:blipFill>
        <p:spPr>
          <a:xfrm>
            <a:off x="841113" y="1538468"/>
            <a:ext cx="2896880" cy="2015183"/>
          </a:xfrm>
        </p:spPr>
      </p:pic>
      <p:sp>
        <p:nvSpPr>
          <p:cNvPr id="5" name="Footer Placeholder 4">
            <a:extLst>
              <a:ext uri="{FF2B5EF4-FFF2-40B4-BE49-F238E27FC236}">
                <a16:creationId xmlns:a16="http://schemas.microsoft.com/office/drawing/2014/main" id="{CBACB49E-FF18-40E2-9D11-BEB9F7937180}"/>
              </a:ext>
            </a:extLst>
          </p:cNvPr>
          <p:cNvSpPr>
            <a:spLocks noGrp="1"/>
          </p:cNvSpPr>
          <p:nvPr>
            <p:ph type="ftr" sz="quarter" idx="12"/>
          </p:nvPr>
        </p:nvSpPr>
        <p:spPr/>
        <p:txBody>
          <a:bodyPr/>
          <a:lstStyle/>
          <a:p>
            <a:pPr>
              <a:defRPr/>
            </a:pPr>
            <a:r>
              <a:rPr lang="ro-RO" dirty="1"/>
              <a:t>&lt;Eveniment&gt; • &lt;Dată&gt; • &lt;Locație&gt; • &lt;Vorbitor&gt;</a:t>
            </a:r>
          </a:p>
        </p:txBody>
      </p:sp>
      <p:pic>
        <p:nvPicPr>
          <p:cNvPr id="8" name="Picture 8" descr="A group of people walking down a street&#10;&#10;Description generated with very high confidence">
            <a:extLst>
              <a:ext uri="{FF2B5EF4-FFF2-40B4-BE49-F238E27FC236}">
                <a16:creationId xmlns:a16="http://schemas.microsoft.com/office/drawing/2014/main" id="{99390206-140D-4EBB-9291-3909EDDBA5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32" y="3678973"/>
            <a:ext cx="4195313" cy="2849976"/>
          </a:xfrm>
          <a:prstGeom prst="rect">
            <a:avLst/>
          </a:prstGeom>
        </p:spPr>
      </p:pic>
    </p:spTree>
    <p:extLst>
      <p:ext uri="{BB962C8B-B14F-4D97-AF65-F5344CB8AC3E}">
        <p14:creationId xmlns:p14="http://schemas.microsoft.com/office/powerpoint/2010/main" val="16472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0176-D13B-49B0-BECE-E1C7ACDBDC3B}"/>
              </a:ext>
            </a:extLst>
          </p:cNvPr>
          <p:cNvSpPr>
            <a:spLocks noGrp="1"/>
          </p:cNvSpPr>
          <p:nvPr>
            <p:ph type="title"/>
          </p:nvPr>
        </p:nvSpPr>
        <p:spPr/>
        <p:txBody>
          <a:bodyPr/>
          <a:lstStyle/>
          <a:p>
            <a:r>
              <a:rPr lang="ro-RO" dirty="1"/>
              <a:t>Bune practici: campanii și informare</a:t>
            </a:r>
            <a:r>
              <a:rPr lang="ro-RO" dirty="1"/>
              <a:t>  </a:t>
            </a:r>
          </a:p>
        </p:txBody>
      </p:sp>
      <p:pic>
        <p:nvPicPr>
          <p:cNvPr id="5" name="Picture 5" descr="A picture containing sign, standing, man, holding&#10;&#10;Description generated with very high confidence">
            <a:extLst>
              <a:ext uri="{FF2B5EF4-FFF2-40B4-BE49-F238E27FC236}">
                <a16:creationId xmlns:a16="http://schemas.microsoft.com/office/drawing/2014/main" id="{7A3FADC9-CBB3-4984-AF4F-65E1BAFDA6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20588" y="1802125"/>
            <a:ext cx="1694013" cy="2342972"/>
          </a:xfrm>
        </p:spPr>
      </p:pic>
      <p:sp>
        <p:nvSpPr>
          <p:cNvPr id="4" name="Footer Placeholder 3">
            <a:extLst>
              <a:ext uri="{FF2B5EF4-FFF2-40B4-BE49-F238E27FC236}">
                <a16:creationId xmlns:a16="http://schemas.microsoft.com/office/drawing/2014/main" id="{2388EF69-4C9E-42F8-89B9-6EE61264291E}"/>
              </a:ext>
            </a:extLst>
          </p:cNvPr>
          <p:cNvSpPr>
            <a:spLocks noGrp="1"/>
          </p:cNvSpPr>
          <p:nvPr>
            <p:ph type="ftr" sz="quarter" idx="10"/>
          </p:nvPr>
        </p:nvSpPr>
        <p:spPr/>
        <p:txBody>
          <a:bodyPr/>
          <a:lstStyle/>
          <a:p>
            <a:pPr>
              <a:defRPr/>
            </a:pPr>
            <a:r>
              <a:rPr lang="ro-RO" dirty="1"/>
              <a:t>&lt;Eveniment&gt; • &lt;Dată&gt; • &lt;Locație&gt; • &lt;Vorbitor&gt;</a:t>
            </a:r>
          </a:p>
        </p:txBody>
      </p:sp>
      <p:sp>
        <p:nvSpPr>
          <p:cNvPr id="7" name="TextBox 6">
            <a:extLst>
              <a:ext uri="{FF2B5EF4-FFF2-40B4-BE49-F238E27FC236}">
                <a16:creationId xmlns:a16="http://schemas.microsoft.com/office/drawing/2014/main" id="{F722BF01-DD24-445B-A338-313C2307B6E5}"/>
              </a:ext>
            </a:extLst>
          </p:cNvPr>
          <p:cNvSpPr txBox="1"/>
          <p:nvPr/>
        </p:nvSpPr>
        <p:spPr>
          <a:xfrm>
            <a:off x="2648864" y="1711114"/>
            <a:ext cx="56848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Strasbourg</a:t>
            </a:r>
            <a:r>
              <a:rPr lang="ro-RO" dirty="1" sz="1800">
                <a:latin typeface="Arial"/>
                <a:ea typeface="MS PGothic"/>
                <a:cs typeface="Times New Roman"/>
              </a:rPr>
              <a:t>: afișe despre discuții publice pe tema extinderii unei zone de parcare cu plată.</a:t>
            </a:r>
            <a:r>
              <a:rPr lang="ro-RO" dirty="1" sz="1800">
                <a:latin typeface="Arial"/>
                <a:ea typeface="MS PGothic"/>
                <a:cs typeface="Times New Roman"/>
              </a:rPr>
              <a:t>  </a:t>
            </a:r>
            <a:r>
              <a:rPr lang="ro-RO" dirty="1" sz="1800">
                <a:latin typeface="Arial"/>
                <a:ea typeface="MS PGothic"/>
                <a:cs typeface="Times New Roman"/>
              </a:rPr>
              <a:t>Se pune accentul pe obiective mai mari, nu pe avantaje economice.</a:t>
            </a:r>
            <a:r>
              <a:rPr lang="ro-RO" dirty="1" sz="1800">
                <a:latin typeface="Arial"/>
                <a:ea typeface="MS PGothic"/>
                <a:cs typeface="Times New Roman"/>
              </a:rPr>
              <a:t> </a:t>
            </a:r>
          </a:p>
        </p:txBody>
      </p:sp>
      <p:pic>
        <p:nvPicPr>
          <p:cNvPr id="3" name="Picture 5" descr="A person standing on a table&#10;&#10;Description generated with high confidence">
            <a:extLst>
              <a:ext uri="{FF2B5EF4-FFF2-40B4-BE49-F238E27FC236}">
                <a16:creationId xmlns:a16="http://schemas.microsoft.com/office/drawing/2014/main" id="{56ED3D9E-D319-41B5-98F2-9FD177455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630" y="4511939"/>
            <a:ext cx="2743200" cy="1819526"/>
          </a:xfrm>
          <a:prstGeom prst="rect">
            <a:avLst/>
          </a:prstGeom>
        </p:spPr>
      </p:pic>
      <p:pic>
        <p:nvPicPr>
          <p:cNvPr id="8" name="Picture 8" descr="A yellow sign&#10;&#10;Description generated with high confidence">
            <a:extLst>
              <a:ext uri="{FF2B5EF4-FFF2-40B4-BE49-F238E27FC236}">
                <a16:creationId xmlns:a16="http://schemas.microsoft.com/office/drawing/2014/main" id="{4AF65E1A-2DFD-4ECE-BB77-4FC2FDCF7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600" y="5234117"/>
            <a:ext cx="2991079" cy="1103426"/>
          </a:xfrm>
          <a:prstGeom prst="rect">
            <a:avLst/>
          </a:prstGeom>
        </p:spPr>
      </p:pic>
      <p:sp>
        <p:nvSpPr>
          <p:cNvPr id="10" name="TextBox 9">
            <a:extLst>
              <a:ext uri="{FF2B5EF4-FFF2-40B4-BE49-F238E27FC236}">
                <a16:creationId xmlns:a16="http://schemas.microsoft.com/office/drawing/2014/main" id="{E6AE2015-5236-4AFA-A6EE-AFE138B67D3C}"/>
              </a:ext>
            </a:extLst>
          </p:cNvPr>
          <p:cNvSpPr txBox="1"/>
          <p:nvPr/>
        </p:nvSpPr>
        <p:spPr>
          <a:xfrm>
            <a:off x="3590009" y="4392267"/>
            <a:ext cx="52103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1" b="1" sz="1800">
                <a:latin typeface="Arial"/>
                <a:ea typeface="MS PGothic"/>
                <a:cs typeface="Times New Roman"/>
              </a:rPr>
              <a:t>Rotterdam</a:t>
            </a:r>
            <a:r>
              <a:rPr lang="ro-RO" dirty="1" sz="1800">
                <a:latin typeface="Arial"/>
                <a:ea typeface="MS PGothic"/>
                <a:cs typeface="Times New Roman"/>
              </a:rPr>
              <a:t>: ziua campaniei de parc(are).</a:t>
            </a:r>
            <a:r>
              <a:rPr lang="ro-RO" dirty="1" sz="1800">
                <a:latin typeface="Arial"/>
                <a:ea typeface="MS PGothic"/>
                <a:cs typeface="Times New Roman"/>
              </a:rPr>
              <a:t> </a:t>
            </a:r>
            <a:r>
              <a:rPr lang="ro-RO" dirty="1" sz="1800">
                <a:latin typeface="Arial"/>
                <a:ea typeface="MS PGothic"/>
                <a:cs typeface="Times New Roman"/>
              </a:rPr>
              <a:t>Cetățenii revendică spațiul public prin laboratoare de co-înființare.</a:t>
            </a:r>
            <a:r>
              <a:rPr lang="ro-RO" dirty="1" sz="1800">
                <a:latin typeface="Arial"/>
                <a:ea typeface="MS PGothic"/>
                <a:cs typeface="Times New Roman"/>
              </a:rPr>
              <a:t> </a:t>
            </a:r>
          </a:p>
        </p:txBody>
      </p:sp>
    </p:spTree>
    <p:extLst>
      <p:ext uri="{BB962C8B-B14F-4D97-AF65-F5344CB8AC3E}">
        <p14:creationId xmlns:p14="http://schemas.microsoft.com/office/powerpoint/2010/main" val="122642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AF655-A106-4E46-A549-687F7511EEEF}"/>
              </a:ext>
            </a:extLst>
          </p:cNvPr>
          <p:cNvSpPr>
            <a:spLocks noGrp="1"/>
          </p:cNvSpPr>
          <p:nvPr>
            <p:ph type="title"/>
          </p:nvPr>
        </p:nvSpPr>
        <p:spPr/>
        <p:txBody>
          <a:bodyPr/>
          <a:lstStyle/>
          <a:p>
            <a:r>
              <a:rPr lang="ro-RO" dirty="1"/>
              <a:t>Bune practici: folosirea puterii de relatare și de concepere a serviciilor</a:t>
            </a:r>
            <a:r>
              <a:rPr lang="ro-RO" dirty="1"/>
              <a:t> </a:t>
            </a:r>
          </a:p>
        </p:txBody>
      </p:sp>
      <p:pic>
        <p:nvPicPr>
          <p:cNvPr id="5" name="Tijdelijke aanduiding voor inhoud 4">
            <a:extLst>
              <a:ext uri="{FF2B5EF4-FFF2-40B4-BE49-F238E27FC236}">
                <a16:creationId xmlns:a16="http://schemas.microsoft.com/office/drawing/2014/main" id="{C852D50C-828B-4461-8EB3-2FA2367D5E3F}"/>
              </a:ext>
            </a:extLst>
          </p:cNvPr>
          <p:cNvPicPr>
            <a:picLocks noGrp="1" noChangeAspect="1"/>
          </p:cNvPicPr>
          <p:nvPr>
            <p:ph idx="1"/>
          </p:nvPr>
        </p:nvPicPr>
        <p:blipFill>
          <a:blip r:embed="rId3"/>
          <a:stretch>
            <a:fillRect/>
          </a:stretch>
        </p:blipFill>
        <p:spPr>
          <a:xfrm>
            <a:off x="15399" y="1523571"/>
            <a:ext cx="5381989" cy="3031854"/>
          </a:xfrm>
          <a:prstGeom prst="rect">
            <a:avLst/>
          </a:prstGeom>
        </p:spPr>
      </p:pic>
      <p:sp>
        <p:nvSpPr>
          <p:cNvPr id="4" name="Tijdelijke aanduiding voor voettekst 3">
            <a:extLst>
              <a:ext uri="{FF2B5EF4-FFF2-40B4-BE49-F238E27FC236}">
                <a16:creationId xmlns:a16="http://schemas.microsoft.com/office/drawing/2014/main" id="{8E6FEBAA-3AD5-4FAB-B634-802CA7919BBB}"/>
              </a:ext>
            </a:extLst>
          </p:cNvPr>
          <p:cNvSpPr>
            <a:spLocks noGrp="1"/>
          </p:cNvSpPr>
          <p:nvPr>
            <p:ph type="ftr" sz="quarter" idx="10"/>
          </p:nvPr>
        </p:nvSpPr>
        <p:spPr/>
        <p:txBody>
          <a:bodyPr/>
          <a:lstStyle/>
          <a:p>
            <a:pPr>
              <a:defRPr/>
            </a:pPr>
            <a:r>
              <a:rPr lang="ro-RO" dirty="1"/>
              <a:t>&lt;Eveniment&gt; • &lt;Dată&gt; • &lt;Locație&gt; • &lt;Vorbitor&gt;</a:t>
            </a:r>
          </a:p>
        </p:txBody>
      </p:sp>
      <p:sp>
        <p:nvSpPr>
          <p:cNvPr id="6" name="object 2">
            <a:extLst>
              <a:ext uri="{FF2B5EF4-FFF2-40B4-BE49-F238E27FC236}">
                <a16:creationId xmlns:a16="http://schemas.microsoft.com/office/drawing/2014/main" id="{91920F4C-2930-4148-B835-57F56FEC8E4E}"/>
              </a:ext>
            </a:extLst>
          </p:cNvPr>
          <p:cNvSpPr/>
          <p:nvPr/>
        </p:nvSpPr>
        <p:spPr>
          <a:xfrm>
            <a:off x="455079" y="3783148"/>
            <a:ext cx="4502627" cy="245021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9D1EC1FB-BFED-4054-9849-32C830FE8F92}"/>
              </a:ext>
            </a:extLst>
          </p:cNvPr>
          <p:cNvSpPr/>
          <p:nvPr/>
        </p:nvSpPr>
        <p:spPr>
          <a:xfrm>
            <a:off x="5489444" y="1524318"/>
            <a:ext cx="3654556" cy="225883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6C953966-15AA-4DDA-A1EF-80564ADCD91C}"/>
              </a:ext>
            </a:extLst>
          </p:cNvPr>
          <p:cNvSpPr/>
          <p:nvPr/>
        </p:nvSpPr>
        <p:spPr>
          <a:xfrm>
            <a:off x="5177931" y="3943927"/>
            <a:ext cx="1844534" cy="253236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99971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7D7DD1-DEF8-4CDE-9890-67B7ADB7F180}"/>
              </a:ext>
            </a:extLst>
          </p:cNvPr>
          <p:cNvSpPr>
            <a:spLocks noGrp="1"/>
          </p:cNvSpPr>
          <p:nvPr>
            <p:ph type="title"/>
          </p:nvPr>
        </p:nvSpPr>
        <p:spPr/>
        <p:txBody>
          <a:bodyPr/>
          <a:lstStyle/>
          <a:p>
            <a:r>
              <a:rPr lang="ro-RO" dirty="1"/>
              <a:t>Rezultate: - 36% de parcări pe termen scurt</a:t>
            </a:r>
            <a:r>
              <a:rPr lang="ro-RO" dirty="1"/>
              <a:t> </a:t>
            </a:r>
          </a:p>
        </p:txBody>
      </p:sp>
      <p:sp>
        <p:nvSpPr>
          <p:cNvPr id="5" name="object 2">
            <a:extLst>
              <a:ext uri="{FF2B5EF4-FFF2-40B4-BE49-F238E27FC236}">
                <a16:creationId xmlns:a16="http://schemas.microsoft.com/office/drawing/2014/main" id="{780BF0A8-1BB1-4D90-AE0C-3BCDFF55B464}"/>
              </a:ext>
            </a:extLst>
          </p:cNvPr>
          <p:cNvSpPr/>
          <p:nvPr/>
        </p:nvSpPr>
        <p:spPr>
          <a:xfrm>
            <a:off x="523168" y="1922762"/>
            <a:ext cx="8244912" cy="42443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6D3F3-C322-4209-BAF9-40D6E4C7C0A8}"/>
              </a:ext>
            </a:extLst>
          </p:cNvPr>
          <p:cNvSpPr>
            <a:spLocks noGrp="1"/>
          </p:cNvSpPr>
          <p:nvPr>
            <p:ph type="title"/>
          </p:nvPr>
        </p:nvSpPr>
        <p:spPr/>
        <p:txBody>
          <a:bodyPr/>
          <a:lstStyle/>
          <a:p>
            <a:r>
              <a:rPr lang="ro-RO" dirty="1"/>
              <a:t>Rezultate: popularitatea parcării</a:t>
            </a:r>
          </a:p>
        </p:txBody>
      </p:sp>
      <p:sp>
        <p:nvSpPr>
          <p:cNvPr id="4" name="Tijdelijke aanduiding voor voettekst 3">
            <a:extLst>
              <a:ext uri="{FF2B5EF4-FFF2-40B4-BE49-F238E27FC236}">
                <a16:creationId xmlns:a16="http://schemas.microsoft.com/office/drawing/2014/main" id="{DAC9D5DD-05A9-453E-A703-010E7CD20DCE}"/>
              </a:ext>
            </a:extLst>
          </p:cNvPr>
          <p:cNvSpPr>
            <a:spLocks noGrp="1"/>
          </p:cNvSpPr>
          <p:nvPr>
            <p:ph type="ftr" sz="quarter" idx="10"/>
          </p:nvPr>
        </p:nvSpPr>
        <p:spPr/>
        <p:txBody>
          <a:bodyPr/>
          <a:lstStyle/>
          <a:p>
            <a:pPr>
              <a:defRPr/>
            </a:pPr>
            <a:r>
              <a:rPr lang="ro-RO" dirty="1"/>
              <a:t>&lt;Eveniment&gt; • &lt;Dată&gt; • &lt;Locație&gt; • &lt;Vorbitor&gt;</a:t>
            </a:r>
          </a:p>
        </p:txBody>
      </p:sp>
      <p:sp>
        <p:nvSpPr>
          <p:cNvPr id="5" name="object 2">
            <a:extLst>
              <a:ext uri="{FF2B5EF4-FFF2-40B4-BE49-F238E27FC236}">
                <a16:creationId xmlns:a16="http://schemas.microsoft.com/office/drawing/2014/main" id="{C2370F6B-E2D4-463E-9D76-2C2BAA63650B}"/>
              </a:ext>
            </a:extLst>
          </p:cNvPr>
          <p:cNvSpPr>
            <a:spLocks noGrp="1"/>
          </p:cNvSpPr>
          <p:nvPr>
            <p:ph idx="1"/>
          </p:nvPr>
        </p:nvSpPr>
        <p:spPr>
          <a:xfrm>
            <a:off x="381000" y="1700213"/>
            <a:ext cx="8439150" cy="460851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nl-NL" dirty="0"/>
          </a:p>
        </p:txBody>
      </p:sp>
      <p:sp>
        <p:nvSpPr>
          <p:cNvPr id="3" name="Tekstvak 2">
            <a:extLst>
              <a:ext uri="{FF2B5EF4-FFF2-40B4-BE49-F238E27FC236}">
                <a16:creationId xmlns:a16="http://schemas.microsoft.com/office/drawing/2014/main" id="{5146B1FB-B757-492E-BB71-8BD374EB29B2}"/>
              </a:ext>
            </a:extLst>
          </p:cNvPr>
          <p:cNvSpPr txBox="1"/>
          <p:nvPr/>
        </p:nvSpPr>
        <p:spPr>
          <a:xfrm>
            <a:off x="5476240" y="2296160"/>
            <a:ext cx="2997200" cy="3190240"/>
          </a:xfrm>
          <a:prstGeom prst="rect">
            <a:avLst/>
          </a:prstGeom>
          <a:solidFill>
            <a:schemeClr val="bg1"/>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D212ACC9-FDD4-4397-A023-48C121E4A2BA}"/>
              </a:ext>
            </a:extLst>
          </p:cNvPr>
          <p:cNvSpPr txBox="1"/>
          <p:nvPr/>
        </p:nvSpPr>
        <p:spPr>
          <a:xfrm>
            <a:off x="5838825" y="5574397"/>
            <a:ext cx="1828800" cy="646331"/>
          </a:xfrm>
          <a:prstGeom prst="rect">
            <a:avLst/>
          </a:prstGeom>
          <a:solidFill>
            <a:schemeClr val="bg1"/>
          </a:solidFill>
        </p:spPr>
        <p:txBody>
          <a:bodyPr wrap="square" rtlCol="0">
            <a:spAutoFit/>
          </a:bodyPr>
          <a:lstStyle/>
          <a:p>
            <a:r>
              <a:rPr lang="ro-RO" dirty="1" sz="1200">
                <a:latin typeface="Arial Nova" panose="020B0504020202020204" pitchFamily="34" charset="0"/>
              </a:rPr>
              <a:t>Zone de parcare centrale</a:t>
            </a:r>
          </a:p>
          <a:p>
            <a:endParaRPr lang="nl-NL" sz="1200" dirty="0">
              <a:latin typeface="Arial Nova" panose="020B0504020202020204" pitchFamily="34" charset="0"/>
            </a:endParaRPr>
          </a:p>
          <a:p>
            <a:r>
              <a:rPr lang="ro-RO" dirty="1" sz="1200">
                <a:latin typeface="Arial Nova" panose="020B0504020202020204" pitchFamily="34" charset="0"/>
              </a:rPr>
              <a:t>Zone de parcare periferice</a:t>
            </a:r>
          </a:p>
        </p:txBody>
      </p:sp>
    </p:spTree>
    <p:extLst>
      <p:ext uri="{BB962C8B-B14F-4D97-AF65-F5344CB8AC3E}">
        <p14:creationId xmlns:p14="http://schemas.microsoft.com/office/powerpoint/2010/main" val="279276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8BA1-541F-4AF2-B702-674F37025361}"/>
              </a:ext>
            </a:extLst>
          </p:cNvPr>
          <p:cNvSpPr>
            <a:spLocks noGrp="1"/>
          </p:cNvSpPr>
          <p:nvPr>
            <p:ph type="title"/>
          </p:nvPr>
        </p:nvSpPr>
        <p:spPr/>
        <p:txBody>
          <a:bodyPr/>
          <a:lstStyle/>
          <a:p>
            <a:r>
              <a:rPr lang="ro-RO" dirty="1"/>
              <a:t>Mai multe informații generale</a:t>
            </a:r>
            <a:r>
              <a:rPr lang="ro-RO" dirty="1"/>
              <a:t> </a:t>
            </a:r>
          </a:p>
        </p:txBody>
      </p:sp>
      <p:sp>
        <p:nvSpPr>
          <p:cNvPr id="3" name="Content Placeholder 2">
            <a:extLst>
              <a:ext uri="{FF2B5EF4-FFF2-40B4-BE49-F238E27FC236}">
                <a16:creationId xmlns:a16="http://schemas.microsoft.com/office/drawing/2014/main" id="{52098E0E-0C87-45E7-A14B-7C6D912E3599}"/>
              </a:ext>
            </a:extLst>
          </p:cNvPr>
          <p:cNvSpPr>
            <a:spLocks noGrp="1"/>
          </p:cNvSpPr>
          <p:nvPr>
            <p:ph idx="1"/>
          </p:nvPr>
        </p:nvSpPr>
        <p:spPr>
          <a:xfrm>
            <a:off x="381000" y="1700213"/>
            <a:ext cx="8584871" cy="4608512"/>
          </a:xfrm>
        </p:spPr>
        <p:txBody>
          <a:bodyPr/>
          <a:lstStyle/>
          <a:p>
            <a:pPr>
              <a:buFont typeface="Arial"/>
              <a:buChar char="•"/>
            </a:pPr>
            <a:r>
              <a:rPr lang="ro-RO" dirty="1" sz="2000" b="0">
                <a:cs typeface="Arial"/>
              </a:rPr>
              <a:t>Proiectul Push and Pull (Îndeamnă și Atrage) </a:t>
            </a:r>
            <a:r>
              <a:rPr lang="ro-RO" dirty="1" sz="2000" b="0">
                <a:cs typeface="Arial"/>
                <a:hlinkClick r:id="rId2"/>
              </a:rPr>
              <a:t>http://www.push-pull-parking.eu/index.php?id=45</a:t>
            </a:r>
          </a:p>
          <a:p>
            <a:pPr>
              <a:buFont typeface="Arial"/>
              <a:buChar char="•"/>
            </a:pPr>
            <a:r>
              <a:rPr lang="ro-RO" dirty="1" sz="2000" b="0">
                <a:cs typeface="Arial"/>
              </a:rPr>
              <a:t>EPOMM </a:t>
            </a:r>
            <a:r>
              <a:rPr lang="ro-RO" dirty="1" sz="2000" b="0">
                <a:cs typeface="Arial"/>
                <a:hlinkClick r:id="rId3"/>
              </a:rPr>
              <a:t>http://www.epomm.eu/index.php</a:t>
            </a:r>
          </a:p>
          <a:p>
            <a:pPr>
              <a:buFont typeface="Arial"/>
              <a:buChar char="•"/>
            </a:pPr>
            <a:r>
              <a:rPr lang="ro-RO" dirty="1" sz="2000" b="0">
                <a:cs typeface="Arial"/>
              </a:rPr>
              <a:t>ELTIS / Observatorul mobilității urbane </a:t>
            </a:r>
            <a:r>
              <a:rPr lang="ro-RO" dirty="1" sz="2000" b="0">
                <a:cs typeface="Arial"/>
                <a:hlinkClick r:id="rId4"/>
              </a:rPr>
              <a:t>www.eltis.org</a:t>
            </a:r>
          </a:p>
          <a:p>
            <a:pPr>
              <a:buFont typeface="Arial"/>
              <a:buChar char="•"/>
            </a:pPr>
            <a:r>
              <a:rPr lang="ro-RO" dirty="1" sz="2000" b="0">
                <a:ea typeface="MS PGothic"/>
                <a:cs typeface="Arial"/>
              </a:rPr>
              <a:t>IDTP, parcare europeană U-Turn, M.Kodranski și G.Hermann, 2011</a:t>
            </a:r>
          </a:p>
          <a:p>
            <a:pPr>
              <a:buFont typeface="Arial"/>
              <a:buChar char="•"/>
            </a:pPr>
            <a:r>
              <a:rPr lang="ro-RO" dirty="1" sz="2000" b="0">
                <a:ea typeface="MS PGothic"/>
                <a:cs typeface="Arial"/>
              </a:rPr>
              <a:t>Site web Park4SUMP pentru </a:t>
            </a:r>
            <a:r>
              <a:rPr lang="ro-RO" dirty="1" sz="2000" b="0">
                <a:ea typeface="MS PGothic"/>
                <a:cs typeface="Arial"/>
                <a:hlinkClick r:id="rId5"/>
              </a:rPr>
              <a:t>publicații</a:t>
            </a:r>
            <a:r>
              <a:rPr lang="ro-RO" dirty="1" sz="2000" b="0">
                <a:ea typeface="MS PGothic"/>
                <a:cs typeface="Arial"/>
              </a:rPr>
              <a:t> (Motive întemeiate, Parcare și Planificare SUM) și (alte) materiale de instruire</a:t>
            </a:r>
            <a:r>
              <a:rPr lang="ro-RO" dirty="1" sz="2000" b="0">
                <a:ea typeface="MS PGothic"/>
                <a:cs typeface="Arial"/>
              </a:rPr>
              <a:t> </a:t>
            </a:r>
          </a:p>
          <a:p>
            <a:pPr>
              <a:buFont typeface="Arial"/>
              <a:buChar char="•"/>
            </a:pPr>
            <a:r>
              <a:rPr lang="ro-RO" dirty="1" sz="2000" b="0">
                <a:ea typeface="MS PGothic"/>
                <a:cs typeface="Arial"/>
                <a:hlinkClick r:id="rId6"/>
              </a:rPr>
              <a:t>Site web EPA</a:t>
            </a:r>
            <a:r>
              <a:rPr lang="ro-RO" dirty="1" sz="2000" b="0">
                <a:ea typeface="MS PGothic"/>
                <a:cs typeface="Arial"/>
              </a:rPr>
              <a:t>, revistă, publicații și știri despre evenimente</a:t>
            </a:r>
            <a:r>
              <a:rPr lang="ro-RO" dirty="1" sz="2000" b="0">
                <a:ea typeface="MS PGothic"/>
                <a:cs typeface="Arial"/>
              </a:rPr>
              <a:t> </a:t>
            </a:r>
          </a:p>
          <a:p>
            <a:pPr>
              <a:buFont typeface="Arial"/>
              <a:buChar char="•"/>
            </a:pPr>
            <a:endParaRPr lang="en-US" sz="2000" b="0" dirty="0">
              <a:cs typeface="Arial"/>
            </a:endParaRPr>
          </a:p>
          <a:p>
            <a:pPr marL="0" indent="0">
              <a:buNone/>
            </a:pPr>
            <a:endParaRPr lang="en-US" sz="2000" b="0" dirty="0">
              <a:cs typeface="Arial"/>
            </a:endParaRPr>
          </a:p>
          <a:p>
            <a:pPr>
              <a:buFont typeface="Arial"/>
              <a:buChar char="•"/>
            </a:pPr>
            <a:endParaRPr lang="en-US" sz="2000" b="0" dirty="0">
              <a:cs typeface="Arial"/>
            </a:endParaRPr>
          </a:p>
        </p:txBody>
      </p:sp>
      <p:sp>
        <p:nvSpPr>
          <p:cNvPr id="4" name="Footer Placeholder 3">
            <a:extLst>
              <a:ext uri="{FF2B5EF4-FFF2-40B4-BE49-F238E27FC236}">
                <a16:creationId xmlns:a16="http://schemas.microsoft.com/office/drawing/2014/main" id="{251488EA-6189-4CB8-B500-3E103317D5F3}"/>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224045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ro-RO" dirty="1" sz="2200" b="1">
                <a:solidFill>
                  <a:srgbClr val="134095"/>
                </a:solidFill>
                <a:latin typeface="Helvetica" charset="0"/>
              </a:rPr>
              <a:t>Mulțumesc!</a:t>
            </a:r>
          </a:p>
          <a:p>
            <a:pPr>
              <a:spcBef>
                <a:spcPct val="50000"/>
              </a:spcBef>
              <a:defRPr/>
            </a:pPr>
            <a:endParaRPr lang="de-DE" sz="1600">
              <a:latin typeface="Helvetica" charset="0"/>
            </a:endParaRPr>
          </a:p>
          <a:p>
            <a:pPr>
              <a:spcBef>
                <a:spcPct val="50000"/>
              </a:spcBef>
              <a:defRPr/>
            </a:pPr>
            <a:r>
              <a:rPr lang="ro-RO" dirty="1" sz="1600">
                <a:latin typeface="Helvetica" charset="0"/>
              </a:rPr>
              <a:t>Patrick Auwerx</a:t>
            </a:r>
            <a:r>
              <a:rPr lang="ro-RO" dirty="1" sz="1600">
                <a:latin typeface="Helvetica" charset="0"/>
              </a:rPr>
              <a:t> </a:t>
            </a:r>
          </a:p>
          <a:p>
            <a:pPr>
              <a:spcBef>
                <a:spcPct val="50000"/>
              </a:spcBef>
              <a:defRPr/>
            </a:pPr>
            <a:r>
              <a:rPr lang="ro-RO" dirty="1" sz="1600">
                <a:solidFill>
                  <a:srgbClr val="134095"/>
                </a:solidFill>
                <a:effectLst>
                  <a:outerShdw blurRad="38100" dist="38100" dir="2700000" algn="tl">
                    <a:srgbClr val="000000">
                      <a:alpha val="43137"/>
                    </a:srgbClr>
                  </a:outerShdw>
                </a:effectLst>
                <a:latin typeface="Helvetica" charset="0"/>
              </a:rPr>
              <a:t>Date de contact</a:t>
            </a:r>
          </a:p>
          <a:p>
            <a:pPr>
              <a:spcBef>
                <a:spcPct val="50000"/>
              </a:spcBef>
              <a:defRPr/>
            </a:pPr>
            <a:r>
              <a:rPr lang="ro-RO" dirty="1" sz="1600">
                <a:latin typeface="Helvetica" charset="0"/>
              </a:rPr>
              <a:t>Mobiel 21</a:t>
            </a:r>
          </a:p>
          <a:p>
            <a:pPr>
              <a:spcBef>
                <a:spcPct val="50000"/>
              </a:spcBef>
              <a:defRPr/>
            </a:pPr>
            <a:r>
              <a:rPr lang="ro-RO" dirty="1" sz="1600">
                <a:latin typeface="Helvetica" charset="0"/>
              </a:rPr>
              <a:t>Vital Decosterstraat 67 A 0101</a:t>
            </a:r>
          </a:p>
          <a:p>
            <a:pPr>
              <a:spcBef>
                <a:spcPct val="50000"/>
              </a:spcBef>
              <a:defRPr/>
            </a:pPr>
            <a:r>
              <a:rPr lang="ro-RO" dirty="1" sz="1600">
                <a:latin typeface="Helvetica" charset="0"/>
              </a:rPr>
              <a:t>BE – 3000 LEUVEN</a:t>
            </a:r>
            <a:r>
              <a:rPr lang="ro-RO" dirty="1" sz="1600">
                <a:latin typeface="Helvetica" charset="0"/>
              </a:rPr>
              <a:t> </a:t>
            </a:r>
          </a:p>
          <a:p>
            <a:pPr>
              <a:spcBef>
                <a:spcPct val="50000"/>
              </a:spcBef>
              <a:defRPr/>
            </a:pPr>
            <a:r>
              <a:rPr lang="ro-RO" dirty="1" sz="1600" u="sng">
                <a:solidFill>
                  <a:srgbClr val="134095"/>
                </a:solidFill>
                <a:latin typeface="Helvetica" charset="0"/>
              </a:rPr>
              <a:t> </a:t>
            </a:r>
          </a:p>
          <a:p>
            <a:pPr>
              <a:spcBef>
                <a:spcPct val="50000"/>
              </a:spcBef>
              <a:defRPr/>
            </a:pPr>
            <a:endParaRPr lang="de-DE" sz="1600">
              <a:latin typeface="Helvetica" charset="0"/>
            </a:endParaRPr>
          </a:p>
        </p:txBody>
      </p:sp>
      <p:pic>
        <p:nvPicPr>
          <p:cNvPr id="7172" name="Picture 8"/>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7159" y="1586943"/>
            <a:ext cx="1585201" cy="1793566"/>
          </a:xfrm>
          <a:prstGeom prst="rect">
            <a:avLst/>
          </a:prstGeom>
        </p:spPr>
      </p:pic>
      <p:sp>
        <p:nvSpPr>
          <p:cNvPr id="2" name="Tijdelijke aanduiding voor voettekst 1">
            <a:extLst>
              <a:ext uri="{FF2B5EF4-FFF2-40B4-BE49-F238E27FC236}">
                <a16:creationId xmlns:a16="http://schemas.microsoft.com/office/drawing/2014/main" id="{AB991BC4-F650-4781-A331-505ADE833FCD}"/>
              </a:ext>
            </a:extLst>
          </p:cNvPr>
          <p:cNvSpPr>
            <a:spLocks noGrp="1"/>
          </p:cNvSpPr>
          <p:nvPr>
            <p:ph type="ftr" sz="quarter" idx="10"/>
          </p:nvPr>
        </p:nvSpPr>
        <p:spPr/>
        <p:txBody>
          <a:bodyPr/>
          <a:lstStyle/>
          <a:p>
            <a:pPr>
              <a:defRPr/>
            </a:pPr>
            <a:r>
              <a:rPr lang="ro-RO" dirty="1"/>
              <a:t>&lt;Eveniment&gt; • &lt;Dată&gt; • &lt;Locație&gt; • &lt;Vorbitor&gt;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888"/>
            <a:ext cx="7477125" cy="1152525"/>
          </a:xfrm>
        </p:spPr>
        <p:txBody>
          <a:bodyPr/>
          <a:lstStyle/>
          <a:p>
            <a:r>
              <a:rPr lang="ro-RO" dirty="1"/>
              <a:t>De la politica reactivă și operațională la politica strategică de parcare</a:t>
            </a:r>
            <a:r>
              <a:rPr lang="ro-RO" dirty="1"/>
              <a:t> </a:t>
            </a:r>
          </a:p>
        </p:txBody>
      </p:sp>
      <p:sp>
        <p:nvSpPr>
          <p:cNvPr id="3" name="Content Placeholder 2"/>
          <p:cNvSpPr>
            <a:spLocks noGrp="1"/>
          </p:cNvSpPr>
          <p:nvPr>
            <p:ph idx="1"/>
          </p:nvPr>
        </p:nvSpPr>
        <p:spPr/>
        <p:txBody>
          <a:bodyPr/>
          <a:lstStyle/>
          <a:p>
            <a:pPr lvl="0"/>
            <a:r>
              <a:rPr lang="ro-RO" dirty="1" sz="2400" b="0">
                <a:ea typeface="MS PGothic"/>
              </a:rPr>
              <a:t>Creșterea gradului de conștientizare și obținerea aprobării părților implicate vizate cu privire la modul în care politicile de „parcare potrivită” pot ajuta orașele</a:t>
            </a:r>
          </a:p>
          <a:p>
            <a:pPr lvl="0"/>
            <a:r>
              <a:rPr lang="ro-RO" dirty="1" sz="2400" b="0">
                <a:ea typeface="MS PGothic"/>
              </a:rPr>
              <a:t>Consolidarea capacității, în special în rândul orașelor care au dificultăți în adoptarea unor astfel de politici (de la egal la egal)</a:t>
            </a:r>
          </a:p>
          <a:p>
            <a:r>
              <a:rPr lang="ro-RO" dirty="1" sz="2400" b="0">
                <a:ea typeface="+mn-lt"/>
                <a:cs typeface="+mn-lt"/>
              </a:rPr>
              <a:t>Evidențierea rolului și a potențialului managementului parcărilor de a influența planul de mobilitate și regimul de călătorie prin integrarea SUMP</a:t>
            </a:r>
            <a:r>
              <a:rPr lang="ro-RO" dirty="1" sz="2400" b="0">
                <a:ea typeface="+mn-lt"/>
                <a:cs typeface="+mn-lt"/>
              </a:rPr>
              <a:t> </a:t>
            </a:r>
          </a:p>
          <a:p>
            <a:r>
              <a:rPr lang="ro-RO" dirty="1" sz="2400" b="0">
                <a:ea typeface="MS PGothic"/>
                <a:cs typeface="Arial"/>
              </a:rPr>
              <a:t>Crearea unui buget permanent pentru co-finanțarea SUMP-ului dvs.</a:t>
            </a:r>
            <a:r>
              <a:rPr lang="ro-RO" dirty="1" sz="2400" b="0">
                <a:ea typeface="MS PGothic"/>
                <a:cs typeface="Arial"/>
              </a:rPr>
              <a:t> </a:t>
            </a:r>
          </a:p>
          <a:p>
            <a:pPr lvl="0"/>
            <a:r>
              <a:rPr lang="ro-RO" dirty="1" sz="2400" b="0">
                <a:ea typeface="MS PGothic"/>
              </a:rPr>
              <a:t>Stimularea inovațiilor viitoare în domeniul managementului parcărilor</a:t>
            </a:r>
          </a:p>
          <a:p>
            <a:pPr marL="0" lvl="0" indent="0">
              <a:buNone/>
            </a:pPr>
            <a:endParaRPr lang="en-GB" sz="2400" b="0" dirty="0"/>
          </a:p>
        </p:txBody>
      </p:sp>
    </p:spTree>
    <p:extLst>
      <p:ext uri="{BB962C8B-B14F-4D97-AF65-F5344CB8AC3E}">
        <p14:creationId xmlns:p14="http://schemas.microsoft.com/office/powerpoint/2010/main" val="197087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1" sz="2400">
                <a:ea typeface="MS PGothic"/>
              </a:rPr>
              <a:t>Măsuri specifice pe care orașele le pot implementa</a:t>
            </a:r>
          </a:p>
        </p:txBody>
      </p:sp>
      <p:sp>
        <p:nvSpPr>
          <p:cNvPr id="3" name="Content Placeholder 2"/>
          <p:cNvSpPr>
            <a:spLocks noGrp="1"/>
          </p:cNvSpPr>
          <p:nvPr>
            <p:ph idx="1"/>
          </p:nvPr>
        </p:nvSpPr>
        <p:spPr>
          <a:xfrm>
            <a:off x="381000" y="1520890"/>
            <a:ext cx="8439150" cy="4787835"/>
          </a:xfrm>
        </p:spPr>
        <p:txBody>
          <a:bodyPr/>
          <a:lstStyle/>
          <a:p>
            <a:r>
              <a:rPr lang="ro-RO" dirty="1" sz="2400" b="0">
                <a:ea typeface="MS PGothic"/>
              </a:rPr>
              <a:t>Standarde limită de parcare</a:t>
            </a:r>
          </a:p>
          <a:p>
            <a:r>
              <a:rPr lang="ro-RO" dirty="1" sz="2400" b="0">
                <a:ea typeface="MS PGothic"/>
              </a:rPr>
              <a:t>Plată inteligentă</a:t>
            </a:r>
          </a:p>
          <a:p>
            <a:r>
              <a:rPr lang="ro-RO" dirty="1" sz="2400" b="0">
                <a:ea typeface="MS PGothic"/>
              </a:rPr>
              <a:t>Zone de parcare controlate extinse, cu structuri de încărcare modificate, cu parcare stradală limitată</a:t>
            </a:r>
          </a:p>
          <a:p>
            <a:r>
              <a:rPr lang="ro-RO" dirty="1" sz="2400" b="0">
                <a:ea typeface="+mn-lt"/>
                <a:cs typeface="+mn-lt"/>
              </a:rPr>
              <a:t>Implementare inteligentă îmbunătățită</a:t>
            </a:r>
          </a:p>
          <a:p>
            <a:r>
              <a:rPr lang="ro-RO" dirty="1" sz="2400" b="0">
                <a:ea typeface="MS PGothic"/>
              </a:rPr>
              <a:t>Câștiguri restricționate pentru un transport durabil</a:t>
            </a:r>
          </a:p>
          <a:p>
            <a:r>
              <a:rPr lang="ro-RO" dirty="1" sz="2400">
                <a:ea typeface="MS PGothic"/>
              </a:rPr>
              <a:t>Integrarea MP (Managementului parcărilor) în SUMP</a:t>
            </a:r>
            <a:r>
              <a:rPr lang="ro-RO" dirty="1" sz="2400">
                <a:ea typeface="MS PGothic"/>
              </a:rPr>
              <a:t> </a:t>
            </a:r>
          </a:p>
          <a:p>
            <a:r>
              <a:rPr lang="ro-RO" dirty="1" sz="2400">
                <a:ea typeface="MS PGothic"/>
              </a:rPr>
              <a:t>Parcarea bicicletelor în cartier/utilizarea alternativă a spațiului public</a:t>
            </a:r>
            <a:r>
              <a:rPr lang="ro-RO" dirty="1" sz="2400">
                <a:ea typeface="MS PGothic"/>
              </a:rPr>
              <a:t>  </a:t>
            </a:r>
          </a:p>
          <a:p>
            <a:r>
              <a:rPr lang="ro-RO" dirty="1" sz="2400">
                <a:ea typeface="MS PGothic"/>
              </a:rPr>
              <a:t>Campanii de comunicare conexe</a:t>
            </a:r>
            <a:r>
              <a:rPr lang="ro-RO" dirty="1" sz="2400">
                <a:ea typeface="MS PGothic"/>
              </a:rPr>
              <a:t> </a:t>
            </a:r>
          </a:p>
          <a:p>
            <a:r>
              <a:rPr lang="ro-RO" dirty="1" sz="2400">
                <a:ea typeface="MS PGothic"/>
              </a:rPr>
              <a:t>Și mai mult</a:t>
            </a:r>
            <a:r>
              <a:rPr lang="ro-RO" dirty="1" sz="2400">
                <a:ea typeface="MS PGothic"/>
              </a:rPr>
              <a:t> </a:t>
            </a:r>
          </a:p>
        </p:txBody>
      </p:sp>
    </p:spTree>
    <p:extLst>
      <p:ext uri="{BB962C8B-B14F-4D97-AF65-F5344CB8AC3E}">
        <p14:creationId xmlns:p14="http://schemas.microsoft.com/office/powerpoint/2010/main" val="260528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D5457-A284-4BDE-B3BD-37B740053DCB}"/>
              </a:ext>
            </a:extLst>
          </p:cNvPr>
          <p:cNvSpPr>
            <a:spLocks noGrp="1"/>
          </p:cNvSpPr>
          <p:nvPr>
            <p:ph type="title"/>
          </p:nvPr>
        </p:nvSpPr>
        <p:spPr/>
        <p:txBody>
          <a:bodyPr/>
          <a:lstStyle/>
          <a:p>
            <a:r>
              <a:rPr lang="ro-RO" dirty="1"/>
              <a:t>Cartografierea CROW a măsurilor de parcare</a:t>
            </a:r>
            <a:r>
              <a:rPr lang="ro-RO" dirty="1"/>
              <a:t>   </a:t>
            </a:r>
          </a:p>
        </p:txBody>
      </p:sp>
      <p:pic>
        <p:nvPicPr>
          <p:cNvPr id="4" name="Tijdelijke aanduiding voor inhoud 3">
            <a:extLst>
              <a:ext uri="{FF2B5EF4-FFF2-40B4-BE49-F238E27FC236}">
                <a16:creationId xmlns:a16="http://schemas.microsoft.com/office/drawing/2014/main" id="{12797572-6B86-460E-9196-81591161BB12}"/>
              </a:ext>
            </a:extLst>
          </p:cNvPr>
          <p:cNvPicPr>
            <a:picLocks noGrp="1"/>
          </p:cNvPicPr>
          <p:nvPr>
            <p:ph idx="1"/>
          </p:nvPr>
        </p:nvPicPr>
        <p:blipFill>
          <a:blip r:embed="rId3"/>
          <a:stretch>
            <a:fillRect/>
          </a:stretch>
        </p:blipFill>
        <p:spPr>
          <a:xfrm>
            <a:off x="381000" y="1730368"/>
            <a:ext cx="8439150" cy="4548202"/>
          </a:xfrm>
          <a:prstGeom prst="rect">
            <a:avLst/>
          </a:prstGeom>
        </p:spPr>
      </p:pic>
    </p:spTree>
    <p:extLst>
      <p:ext uri="{BB962C8B-B14F-4D97-AF65-F5344CB8AC3E}">
        <p14:creationId xmlns:p14="http://schemas.microsoft.com/office/powerpoint/2010/main" val="50018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DB5D-6FB1-40D0-8079-46D385C600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5EBB6A-89B3-4946-B527-97084D832A0B}"/>
              </a:ext>
            </a:extLst>
          </p:cNvPr>
          <p:cNvSpPr>
            <a:spLocks noGrp="1"/>
          </p:cNvSpPr>
          <p:nvPr>
            <p:ph type="body" idx="1"/>
          </p:nvPr>
        </p:nvSpPr>
        <p:spPr/>
        <p:txBody>
          <a:bodyPr/>
          <a:lstStyle/>
          <a:p>
            <a:pPr algn="ctr"/>
            <a:r>
              <a:rPr lang="ro-RO" dirty="1" sz="4000">
                <a:ea typeface="MS PGothic"/>
              </a:rPr>
              <a:t>Măsuri conexe</a:t>
            </a:r>
            <a:r>
              <a:rPr lang="ro-RO" dirty="1"/>
              <a:t> </a:t>
            </a:r>
          </a:p>
        </p:txBody>
      </p:sp>
      <p:sp>
        <p:nvSpPr>
          <p:cNvPr id="4" name="Footer Placeholder 3">
            <a:extLst>
              <a:ext uri="{FF2B5EF4-FFF2-40B4-BE49-F238E27FC236}">
                <a16:creationId xmlns:a16="http://schemas.microsoft.com/office/drawing/2014/main" id="{5FE7F873-356B-41CE-9EA5-EBA5529A7DF9}"/>
              </a:ext>
            </a:extLst>
          </p:cNvPr>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53291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1"/>
              <a:t>O arie vastă a măsurilor de parcare din „alte” categorii</a:t>
            </a:r>
            <a:r>
              <a:rPr lang="ro-RO" dirty="1"/>
              <a:t> </a:t>
            </a:r>
          </a:p>
        </p:txBody>
      </p:sp>
      <p:pic>
        <p:nvPicPr>
          <p:cNvPr id="5" name="Tijdelijke aanduiding voor inhoud 4"/>
          <p:cNvPicPr>
            <a:picLocks noGrp="1" noChangeAspect="1"/>
          </p:cNvPicPr>
          <p:nvPr>
            <p:ph idx="1"/>
          </p:nvPr>
        </p:nvPicPr>
        <p:blipFill>
          <a:blip r:embed="rId3" cstate="print"/>
          <a:stretch>
            <a:fillRect/>
          </a:stretch>
        </p:blipFill>
        <p:spPr>
          <a:xfrm>
            <a:off x="1219187" y="1625657"/>
            <a:ext cx="3209068" cy="2114290"/>
          </a:xfrm>
          <a:prstGeom prst="rect">
            <a:avLst/>
          </a:prstGeom>
        </p:spPr>
      </p:pic>
      <p:sp>
        <p:nvSpPr>
          <p:cNvPr id="4" name="Tijdelijke aanduiding voor voettekst 3"/>
          <p:cNvSpPr>
            <a:spLocks noGrp="1"/>
          </p:cNvSpPr>
          <p:nvPr>
            <p:ph type="ftr" sz="quarter" idx="10"/>
          </p:nvPr>
        </p:nvSpPr>
        <p:spPr/>
        <p:txBody>
          <a:bodyPr/>
          <a:lstStyle/>
          <a:p>
            <a:pPr>
              <a:defRPr/>
            </a:pPr>
            <a:r>
              <a:rPr lang="ro-RO" dirty="1"/>
              <a:t>&lt;Eveniment&gt; • &lt;Dată&gt; • &lt;Locație&gt; • &lt;Vorbitor&gt;</a:t>
            </a:r>
          </a:p>
        </p:txBody>
      </p:sp>
      <p:pic>
        <p:nvPicPr>
          <p:cNvPr id="6" name="Afbeelding 5"/>
          <p:cNvPicPr>
            <a:picLocks noChangeAspect="1"/>
          </p:cNvPicPr>
          <p:nvPr/>
        </p:nvPicPr>
        <p:blipFill>
          <a:blip r:embed="rId4" cstate="print"/>
          <a:stretch>
            <a:fillRect/>
          </a:stretch>
        </p:blipFill>
        <p:spPr>
          <a:xfrm>
            <a:off x="323851" y="1560809"/>
            <a:ext cx="895336" cy="2385055"/>
          </a:xfrm>
          <a:prstGeom prst="rect">
            <a:avLst/>
          </a:prstGeom>
        </p:spPr>
      </p:pic>
      <p:pic>
        <p:nvPicPr>
          <p:cNvPr id="1026" name="Picture 2" descr="Image result for winter cycling campaign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54651" y="1578802"/>
            <a:ext cx="3835148" cy="247428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data:image/jpg;base64,%20/9j/4AAQSkZJRgABAQEAYABgAAD/2wBDAAUDBAQEAwUEBAQFBQUGBwwIBwcHBw8LCwkMEQ8SEhEPERETFhwXExQaFRERGCEYGh0dHx8fExciJCIeJBweHx7/2wBDAQUFBQcGBw4ICA4eFBEUHh4eHh4eHh4eHh4eHh4eHh4eHh4eHh4eHh4eHh4eHh4eHh4eHh4eHh4eHh4eHh4eHh7/wAARCAHvAf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mooorU4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fFuptp9iI4WxcT5Cnuq9zTSu7GdSoqcXJjdd8R29izW9souLgdeflX6+tcxc69q1wTm7eMf3Y/lFZnfnrRW6gkeBWxdSo97Ivxaxqkbblvps+7Zrb0nxY24R6lGNpOPNQYx9RXK0U3FMmniasHdM9VjdJI1kjYOjDIYHgilrjPBWqNDdDT5mzFKf3eT91vT8a7SueUbM97D1lWhzISiiikbhRRRQAUUUUAFFFFABRRRQAUUUUAFFFFABRRRQAUUUUAFFFFABRRRQAUUUUAFFFFABRRRQAUUUUAFFFFABRRRQAUUUUAFFFFABRRRQAUUUUAFFFFABRRRQAUUUUAFFFFABRRRQAUUUUAFVtRvrbT7cz3Mm1egA5LH0Aq0Bk4rzzxRfNfatJ8x8qIlIx2471UY8zOXF4j2MLrc0bvxddM5Frbxxp2L/MTWLqmoXGpXAnuSu5VCgKMACqlFbqKR4VTEVKmkmFFFFUYhRRRQA6GRo5UkU4ZGDA/Q128HirTJHCyLPFn+JlyP0rhqKmUUzooYmdG/KeqQyRzRLLDIsiN0ZTkGnVwvhDUjZ34t5ZMW03ByeFbsa7pWVlDKwZT0IORWEo2Z7mGxCrRv1CiiipOkKKKKACiiigAooooAKKKKACiiigAooooAKKKKACiiigAooooAKKKKACiiigAooooAKKKKACg4AySAPWo7ieK3j8yZto/nWDq199pk2RMfJH4ZNNK5lUqqCOgSWNzhJEY+gYGnVx6syMGRirDkEV0emX0dxCivIonxyvr703GxFKup6Mu0UUVJ0BRRRQAUUUUAFFFFABRRRQAUUUUAFFFFABRRRQAUUUUAFFFBOAT6DNAjmPFmuSW8hsLJ9smP3sg6r7CuQPJJPJqS5kaa5lmflncsfzqOumKsj5rEVpVZtsKKKKowCiiigAooooAKKKKACtDR9WutNmDRszw/xxE8Ee3oaz6KTVyoTlB3iz1G0uIrq2juIW3JIuRUtc74ClZ9MmhJ4jl4/EZroq5pKzsfS0KntKakFFFFI2CiiigAooooAKKKKACiio5p4YTiWVEPoTzQJuxJRTY5EkXdG6uvqDmnUAFFFFAwooooAKKKKACiiigAooooAKKKKAClpKKAOa1a7N1c8DCRkqv+NU61bzSJ/PZrfayMc4JwRUP9kX39xP8AvutE0ebOnNyehQpUYowZTgqcg1e/si+/uJ/33R/ZF9/cT/vundE+zn2NPR75rtGWUDzE7juKv1R0mxNmjF2BkfrjoPar1Zs9Cnzcq5gooopGgUUUUAFFFFABRRRQAUUUUAFFFFABRRRQAUUUUAFFFFAHmmr2r2WpT27AgBiV91PQ1Ur0TXdHg1WEbm8udPuSAfofauPuvD+rW7kfZWlXs0Z3A10Rmmj5/E4OcJtxV0ZdFXf7J1T/AJ8Lj/vg0f2Tqf8Az4XH/fBqro5fZT7FKirv9k6n/wA+Fx/3waP7J1P/AJ8Lj/vg0XQeyn2KVFXf7J1P/nwuP++DR/ZOp/8APhcf98Gi6D2U+xSoq7/ZOp/8+Fx/3waP7J1P/nwuP++DRdB7Kf8AKUqKvJo+qMdq2E+fdcVuaJ4WcSLPqRUAHIhU5z9TSckjWnhqk5WSNLwZaNbaOJJAQ07b8e3atqgccDAA6UVzt3dz6GlBU4KKCiiikaBRRRQAUUUUAFFFVdVuWtbQugy7HauaETJ2VyK91S3gLxqS8gHboDXPSM0jl5GLMTyT3pCSSSepOTRWqjY82pVc3qWdNumtblW3HYThx7V0lvPFcJvhcOtclU1pdTWshaJgM/eB6Gk43NKNfk0ex1dFNhkEsKSDgMoanVmd4UUUUDCiiigAooooAKKKKACiiigAooooAKKKKACiiigAooooAKKKKACiiigAooooAKKKKACiiigAooooAKKKKACiiigAooooAKKKKAFo/OkooAX86PzpKKAsL+dH50lFAC/nR+dJRQIWkoooGFFFFABRRRQAUUUUAFFFFABUF9bLdW5iY47g+hqeigTSaszAOi3WeHiPvk0n9jXf96L/AL6NdBS1XMzH6tA5/wDsa7/vRfnTotFnLjzZEVe+3k1u0UczBYeAiKERUUYVRgfSlooqTYKKKKBhRRRQAUUUUAFFFFABRRRQAUUUUAFFFFABRRRQAUUUUAFFFFABRRRQAUUUUAFFFFABRRRQAUUUUAFFFFABRRRQAUUUUAFFFFAGdr8mpQ2aSaaivIHG9cZJHtWhGzNGjOmxiAWXOcH0pazrrV4rbWIdPmiZRKuRKTxnsKfQybUHzSY2zm1T+2rmG5hBtMZikUYA/wAas6s12unTNYhTcAZUEZ+uB61Ymby4nfYX2gnaOpqloeqRapbNKiGN0ba8ZPK+lHmKyXuX1ZPpr3ElhC93F5U5Ub196q3EuqR69DGkSyWDL8xA+6fUml1nVo9Mkt1lhdkmbaZOy1ogggFTkEZBHejzDSXup6oZP5nkP5O3zdp2bume2apaBLfzWAbUYTFMGI543D1x2pNK1aO/u7m18poZYG+655YetSa3qA0yy+0mB5RuCkKcY9zRZ7Bzxf7y+iItZm1SG4tDYQiaIviVcc/n2FaVR200dxBHPE25HXcDVKPVo21t9LkiaJwuUdj98+1G4c0Yvmb0Zo0UUUjYKKKKACiiigAooooAKKKKACiiigAooooAKKKKACiiigAooooAKKo6vq1npkYNwxMjD5Y1+8f8K5+TxhNv/d2MYX/aY5qlBs56mKpU3aTOuqGe7tbc7Z7mGM+jOAa5PUfFU9xZiK2hNvK333Bzge3pWTp2m3OpeZMskaKpAMkrYBY9ge5qlT7nNUx6vy01c9EgngnGYJo5R/sMDUleYf6TYXbBWeCeJsHacEGu58M6t/almfNwLiLAfHcdjSlC2peGxqqy5ZKzNaiiioO4KKKKACiiigAooooAKKKKACiiigAooooAKKKKACiiigAooooAKKKKACiiigAooooAKKKKACqGs6XDqkUaSs0bRtuV16j1FX6KETKKkrMEG1VGScDGT1NZ9lpMFpqdxfQyODMOYx90eprP165vNN1i2vvMeSyf928fZTW7MrTWzrDI0ZdPlcDlc9DTtYyTjNu61iQ6rYxahZPazcBujDqp9afY262tpFbq7uI1wGY8msfwreXJa40y+3tc2zH5jzkZ9ad4sa+to4NQtJW8uBv3sY6Eepp26E+0jy+1sXH0qBtZTVFd0kVcFV6MfU1duYY7i3kglXckilWFNs50urWK4QFVkXcARyKxNHuryz1640u+kkm8wmSGQjt/hSV2U5QjZW0kamj6emm2QtY5HkGS2W/pTNT0mC+ura5Z3jkgbIZOrD0/Oo/E0V5JpbNZTPHJGd5C/wAQHaptDvhqOmRXO0qx+Vxj+IU/MPcv7JovUlc9PdXem+JwLiSSW0u+E77D6D6V0Xek1YqnU57+QlFFFI1CiiigAooooAKKKKACiiigAooooAKKKKACiiigAYhQWYgKOpPasy417SoQ/wDpiO6g/KvOT6Vz/jXUpZL06fGxEMWN4B+83vXOVrGnfVnlYjMHCTjBE15czXlzJcztudzk+3tUNWbKxu73d9lgaQL948AD8TVuPQ7pfnvZIbKEdXkcE/gBya1ukeXyTm72Ken2c19ciGEDPVmP3UXuTV28kW6nttJ03JgjcBW7yOTy5pLq7RoxpmkxusDsAzH/AFk7ds+g9qvaVDY6W87XGpW63uwxoArMIiepyByaTZtTj9lfNmb4ikWTWrgoQwUhSfUgYNN0XUpdLuWnijWTcm0qxwKsJpdpM/lw61byzuflUxsu4/U1lyxvFK8Ui7XRirD0IoVrWInzwnzo7LS/FVvcSrDdxfZ2PAcHK5/pXRduOR2rymu78GXhutJEckgaSFtvJ529qznC2qPTwWMlUfJM26KKKyPTCiiigAooooAKKKKACiiigAooooAKKKKACiiigAoopGYKpZiAB1JoELRUcdxBI22OZGPoGqSgE09gooooGFFFFABRRRQAUUUUAIVVsblBwcjI71XF/anUDYeb/pAXcUxVmsfXNJmur22vrGRYrmNhuY9CtNGVRySvFGrNJFbxSTyFUQDc7YplpcW99aLNCwkifpkdfqKldVkQpIoZWGGHYisnw/plxpk91GZVa0dsxL3FGlgk5KSstGXri+tLe6htZZQss3CLirBCqS5ABA5bHOKzPEmlnUrRfJIW5ibdGx4/DNaNsJVt41nZXlCgOwHBPrRpYIuTk4taEVjfWt8jtayCQI21uO9Je3tpp8SG4cRIzbVAHes+x0may16a6tpFWzlXLx98+1XNasI9S0+S2bG4jMbejdqelyVKo4N21LpVWKtgMRyp/wAKrW19aXF1Nawy75Yfvj0pmiwXVtpsMF5IryoMZX07Cqd3pM39vwalYyJFn/Xg9x/9eloOUppKSXqbFFHeikbBRRRQAUUUUAFFFFABRRRQAUUUUAFFFFABRRRQB534n2/2/ebc/f71m113jDRt4k1SFgCq5lQ9/cVyNdMHdHzWKpyp1Hc1XYr4ShCkgPdvux3wBiso/UmtSb/kU7f2u3/kKy6aJq309C7osUkuoxskixiH98znnaq8k1PeNoc1zJLG18gdi2AFPWoNElki1SERBSZW8plboytwQatXk+hxXcsaaVKyo5XPnYzj2pPcuFvZ/wCYy0bQ4LmOZzfSBGDbSFGTUevQlb37WsnmRXeZo2xg8nkEeoqxaT6HNdxxPpUqK7BcibOM+1V/EEzSag1v5axxWpMMaL0AB/rSW5U7eze3yM+rGm3E1rfwzQMQ4cdO49Kr1LaI0l3CkYyxcAfXNU9jmp3UlY9SPX0pKU9aSuU+qWwUUUUDCiiigAooooAKKKKACiiigAooooAKKKKAIrq4ito/MmbA7DuawNWvvtcoWMsIQOAe596Zqt011cnoEQlVFVa0jE8+tWcnZbAMqQV4I6EdRXRaZqEc8KRyyAT9CD3rnaASpDKcEcg02rmdOq4M7Gis7Rb2S6R45eXTBz6itGsmelGSkroKKKKCgooooAKKKKACiiigDGudWntPEKWd2iJaTKPKcdc+5/StS9adLOVrZVeYKSit0Jpl7ZWt55f2mISeU25M9jU4Zd+wMu4DO3PIFPsYxjJXTZm+G9U/tOx3SYW4jO2VenPriotd1S40y9tWaNDZOcSP3B/zzWhb2dpayzXEMSxvKd0jZ60t3bW1/amGdVlhbDdetO6uTy1PZ8t9Sbduj3RkNlcqex9KyPD+rTXk9zZ3ypHdwsflAwCv+f51qoIoVSBNqADCJnsPQVELK1F8b7yV+0Fdpf2pKxclJtNPbcp+Jb680+zjubaJHQOPOJ5IHtWhaXEd1bR3ELAxyLkUSLDdW7xsVkicFWwcg0y3htrG3SCFUijBwoz1NAJSU+a+hm2mrTjX59NvkSPPNuR0I/8Ar1s1XuLG1nuormaFXlh+4x7VOrKxIVlYqcMAelDCmpRupMWiiikahRRRQAUUUUAFFFFABRRRQAUUUUAFFFFADJ40mheGQZR1KsPavO9Z0m50ydlkRmhz8koHBHv6GvR6RlVlKsoIPYiqjPlOXE4WNda7nm+nanLaQvb+XBcQO24xyrkA+o9KvR/Z9at3ghtba0vkO6IJwJR3XnvWv4z02NtOW5toEUxNlwi4yp71xqkghlJBHIIrZWkrnkVVKhLklqiSaO4tZdskcsMiHjIIINberXyw/ZvM061nlkgWR55Iz85I9uKpR65q0ahReMwH98Bv51J/wkGsPx5wfAzjygcD8qbTJhKEU0m/uLVjeodMu7yPTbSCe32+XKsZxknpyetYDs0jtI7FmYkknqTVq+1S9vUEdxPuQHIQAAZ+gqzomiXWpSglGit8/NIwxx6D3pLTUUuas1GIyy0XUry3Se3tw0bdGLAV0vhzw8LCUXV2yyTj7qryqe/ua3YIo4YUhiXbGihVHtT6ylNs9ajgadNqT1YUUUVB3BRRRQAUUUUAFFFFABRRRQAUUUUAFFFFABRRRQBi3mjyNOz27ptY5wx6VD/Y156x/wDfVdBRVczMHh4NnP8A9jXfrH/31R/Y136x/wDfVdBRRzMX1aBS0qxFnG25g0jdSOgFXaKKls2jFRVkFFFFBQUUUUAFFFFABRRRQAVnR6UseuPqaTuu9cNH2J/wrRoouTKKla5Bf2yXlnLayEhZFIyO1M0mzNhp8dqZmm2D7xGPwHtVqii4cq5uYzr7SludVttQWd4nh6hf4hWhIqurIw+VgQQD2NLRRdiUEr+Zn6Hpg0u3khFw8qs5YAj7tGt6WmpLAfOaF4XDBlrQop3F7OPLy9AXgDkkgdT3rO03Slsb+6uY53KTnPlnoPxrRopXKcE7X6BRRRQUFFFFABRRRQAUUUUAFFFFABRRRQAUUUUAFFFFAAwDKVYAgjBB7iuX1TwmskjS6fMseefKfoPoa6iimm1sZVaEKqtJHExeE9SZ8SSQRr67s102jaRa6ZCVjHmSN9+Rhyfb6VoUU3NsypYSlTd0iH7Jab932WDd67BUw6Y6DsPSiipudCilsgooooKCiiigAooooAKKKKACiiigAooooAKKKKACiiigAooooAKKKKACiiigAooooAKKKKACiiigAooooAKKKKACiiigAooooAKKKKACiiigAooooAKKUAnpzWdf65odgxS+1nTrZx/DLcop/ImhK4GhRVLT9Y0fUG22GrWF2392G4Rz+QNXjweeKLAJRRRQAUUUUAFFFFABRRRQAUUUUAFFFFABRRRQAUUUUAFFFFABRRRQAUUUUAFFFFABRRRQAUUUUAFFFFABRRRQAUUUUAFFFFABRRRQAUUUUAFFFFABRRRQAUUUUAFFFFABRRRQAUUUUAFFFFABRRRQAUUUUAFYHjvxdo3gzQ21XWJiASVggT/WTv8A3VH8z2rdmliggknnkEcUSF5HPRVAyT+VfFnxV8Y3XjbxdcapIzCzjJisoSeI4gePxPU/WtaVPnYmzU8ffFrxd4rmkjW8fSdOJ+W0tHKZH+245Y/p7V5+6h23MNzHqW5NKeBmvYdI+AHiPUtKs9Ri1zS0juoEnVWVsqGAIB9+a6/dgiNzx6LMTiSImNxyGQ4I/EV6V8PfjJ4q8MTR29/cPrWlggNBcvmRF/2HPI+hyKs+KfgV410XT5L63NpqsUSlpFtiRIAOpCnrXlnQ4III4IPal7sw1R91eEfEek+KtDh1jRbjzraTgg8PE3dHHYitavjz4H+NpvBvjKDzpW/sq/dYL2Mn5Rk4WT6qT+RNfYfHUHIPQjuK5KlPkZaYUUUVmMKKKKACiiigAooooAKKKKACiiigAooooAKKKKACiiigAooooAKKKKACiiigAooooAKKKKACiiigAooooAKKKKACiiigAooooAKKKKACiiigAooooAKKKKACiiigAooooAKKKKACiiigAooooA4T4/anJpXwm1qWJislwqWqkdvMYA/pmvjodK+uP2lbaS4+EWotGM+TPBK3+6HAP86+R67MP8JEhH+6a+lvjXd3dl8AvDk1ndT2smbJd8MhRseS3GRXzS/3TX154j1PwnpPwj8P3XjLTf7R00wWqLF5QkxIYvlbB9gadV2aEjhP2UvEHifUvEGp2N5f3d9pcVur5ncv5UpPADH1HavJvixFZwfEzxDFYbRbi9bAXoDxkD8a9S1r436Do+hvpPw88NiwLAhZpI1jSMn+IIvVvqa8JnlknnknmkaSWRi7ux5ZickmnCL5nKwMjYblK9Mivtv4VapJrPw30DUpiTLJZoHJ7sowT+lfEpwBk9K+zfgfayWnwl8OxyqVdrUSEH/aORUYjZDidnRRRXIWFFFFABRRRQAUUUUAFFFFABRRRQAUUUUAFFFFABRRRQAUUUUAFFFFABRRRQAUUUUAFFFFABRRRQAUUVzmseIn+0fYdJj8+bOC4GRn2Hf600rmVWrGmryOkorkk0PXb0eZe6kYif4d5OPwHApW0DW7QeZZakZCP4d5BP58VXKu5h9Yqb8jsdXRXM6X4imiufsWtReTJnHmYxz7j+tdNx2qWmjelWjUWgUUUUjUKKKKACiiigAooooAKKKKACiiigBssiRRPNK6pGilnZjgKBySa5r/AIWF4F/6GzSv+/4rlf2mPFH9g/D19Nt5MXmrv5CgdREOXP48D8ax/AfwL8Jy+ENNuPEVpdSapNCJZ/Ln2Ku7kLjHYVooq15CPQv+Fh+Bf+hs0r/v+KP+Fh+Bf+hr0r/v+K5n/hRHw5/6B99/4Fn/AAryTxD4D8N33xts/A3he2mjs4AP7RkaXecgbnwccYBC/U1SjCXUV2fQP/Cw/Av/AENelf8Af8Uf8LD8C/8AQ16V/wB/xXMn4EfDfPGn32P+vs/4VX1L4K/DDTtOudQvLK9S2tommlY3Z4VRk9vaptAep13/AAsLwL/0Nmlf9/xR/wALD8C/9DZpX/f8V4N8CPhtofjeXWNY1eznTSIpfJsoUk2nd1OW74BA+tepf8KI+HH/AED77/wLP+FU4wTsw1NjxH4t+Huu+H9Q0a68WaUIb23eFj5w+XI4P4HB/Cvjq8h+zXc1uZEl8qQp5kZyr4OMg9wa9x+Ofw++H/gfwX9ssLG6Gp3UwhtA9yWAxy7YxzgD8yKafgRJd/DLT9Q0+R08TNCLia3lfEcobkRj+6wGPrWtNxivUl3PCm+6a+iPjhfWM/wD8PW8F7byzK1nujSQFhiFs5FeAalY3mm30thqNrNaXcR2yQzKVZT9D/OqwVQcgc1rKPM0xC0UVd0XStS1rUotN0mymvbuU4SKJcn6n0HuatiE0Syi1LWLTT7i6itIJ5lSWeVsJGmfmYn6Zr7HsfHPw/srKCyt/FWkrDbxrFGPOHCqMCuF8GfALw7BoUf/AAlbT3mqOd0ot59kcX+wOPmx3Nef/FrwB4e8D+PtDdrSeTwxflVlRpfmQg4cb8fQ1zTlGo7FK6PoD/hYfgX/AKGvSv8Av+KP+FheBf8AobNK/wC/4rmF+BXw1dVkisb1o3UMjC7PIIyD09KG+A3w5ZWVbK+QkEBvtRO0+vSsbQK1On/4WF4F/wChs0r/AL/ij/hYXgX/AKGzSv8Av+K+f/hV4E8NXvxD1vwT4wtJmvrYsbR45fL3bTyOnORgivWf+FEfDn/oH33/AIFn/CqlCC6iudP/AMLD8C/9DZpX/f8AFH/CwvAv/Q2aV/3/ABXl/wAVvgr4Z0zwLf6p4ZtbqPULJRMQ83mB4x98Yx1xz+FV/g58Nvh1408C2urXFjdfb0Yw3ipdEASDvjHAI5o5YWvcLs9Y/wCFheBf+hr0r/v+K0dC8TeHtdmlh0XWbO/kiUNIsEgYqp7muI/4UR8OP+gfff8AgWf8K8/1TS7b4OfGzR73TRLH4f1OMQvvbdtDHa4J74ba30NJRi9g1Po2ijg8qQQeQR3FFZFBRRRQAUUUUAFFFFABRRRQAUUUUAFFFFABRRRQAUUUUAFFFFABRRR2oAxPGWoNZ6aIYWIluCVBHUL3/wAKl8M6Umm2Su6g3MgBdvT/AGRWb4gSO816yf7TbmCLG/Mo/vZPFdOjLIu9GDKehByKt6RRx00p1pSfTYWiiioOwzfEGlxanZMu0CdATG/f6fSqPgq/e4s5LKcnzbY4Geu3/wCtXQr1FcloZEfjW8jjBCtvBH61cdU0cdVKnVjNddDrKKKo6nq9hp3FxN+87Rry1Slc6pSjFXky9RXMP4wi3furCVl9S1WLPxXp8rhbiOS3J7tyKfKzFYui3a5v0U2KSOWNZInV0bkMpyDTqk3TTCiiigYUUUUAFKBk470lcr8WvEy+E/AOpasrAXJj8i0HrK/C/l1/Cmld2A8g1T/i6H7Rcdkp83RtDOGI5UrEfmP/AAKTj6Cvor6DA7CvIf2XPDLaV4Lm8QXSn7XrEm9Wbr5KkhfzO5vxFeu1dR62EjK8X65b+G/DGo67dEeXZwNIFP8AE38K/icCvKf2XdDuJrXV/HeqAve6rO0cTt1KhiXb8WJH/Aai/ab1a61O90P4eaUxa61CdJp1X3O2MH8ct/wGvYfDmk22g6BY6LZqBBZQLCuO+ByfxOT+NHww9QL9eQ/tReI5LDwla+GbElr3WpQpRfveUpGR/wACYqPzr1/jvwO59K+fvDAPxK/aHu9ccebo+gf6nPKkocJ+b5b8KKa1v2Bnr/w38OR+E/BOmaGoHmQxBp2H8UrcufzJroh1oPXNc78SPEUfhTwTqeuSEeZDCVgU/wAUrcKPzqNZMDyDxV/xcr9oay0FD5uj6DzPj7p2ENJ+bbU/A19AfQYHoK8g/Zd8OSWPhS78UX4LX2tTFg7dfKUnn/gTkn8BXr9XUetgRyvxP0fwlfeGL3U/Fel213BYwNL5jDbIuBwFYcjJrwP4OfCW38daDd65qN9d6bbfaTFaJCAdwHLZJHQZA/A13n7UWuTy2ek+BdMJe81WdXmRepQHCr+LY/KvVfB+hweGvC+naDbgbbOBY2I/ifq7fixNUpOMBHmel/s8+D7eYPf6lqt8v9zesY/8dGawvgg7eBvi/r3gK9CrHdkm0kYcsV+ZMH3XI+or36vDv2nNJudMvdD+IWlApdWE6RTsvoDlCfx4/GiM3LRhY9xrhvjp4X/4Sr4c39tEm68tB9qtvXcvUD6j+VdV4c1e21/QLDWrMgw3sCzLj+Ekcr+ByPwrQ4/iAI6EeorJNxYzzj9nbxR/wknw5t4Z5N17pZ+yzAnkr/AT+GR+FejV8/8Ahg/8K1/aHu9DkPlaPr3+pzwoLnKH8H4/GvoE8H0qqis79wR4N+0PZXHhbxzoHxJ0xSpWVYbvb3ZemfqvFe46be2+padbajaMGt7qJZoyPRhn/wCtWL8SPDsXivwTqehyKC80RaA/3ZF5U1wP7LviKW+8KXfhe/Yi+0WYqFbr5ROMfgwI/Gm/ejfsB686RyRtHKgeN1Kup6MpGCPyrwH4UPJ8PfjdrHga6crYam260J4BbrGR9RxXv9eKftRaHPDaaR4601St3pUypM69dmcqfwPFFN/Z7gz2uvPP2hPC/wDwk3w4u2hj3Xumn7XBjqQBh1H4c/hXXeD9ct/EvhfTtdtyCl5ArsB/C/Rh+BzWrhWBV1DowKsp6EHgipT5WBwXwF8Uf8JT8OLKWaTde2P+i3PqSv3W/EV3tfP/AMPmb4cfHvUvCM7FNL1k5tifu5PMZ/pX0CadRWYISiiioGFFFFABRRRQAUUUUAFFFFABRRRQAUUUUAFFFFABRRRQAo61yGoXV7r+qNp1i5jtYz87Z6+5/wAK6m8LCznK/e8tsflXP/D8J9iumGPM8wbvpVR0uzjxF5zjTvoySPwjpqxbZJZ2f+8CB+mKzriG/wDC90k0MrTWTnBB6H2I7H3rsqzfFKo2gXXmYwAMfXNNSdxVcNCMeaGjRetpo7i3juIjlJFDA1JWP4NLHw/Bu7M2PpmtipaszppS54KQo6iuQ0b/AJHm6+sn8q68dRXI6L/yPF19ZP5VUNmc+K+KHqafinVjp1usNvzdTfd77R61V0Tw4mBd6rmad/m8tjwP971NVrJRqfjWeWT5kticD/d4H6811tDdlYVOPtpuctlsMjhhjXbHDGi+iqBVTUNJ0++QrPboG7Og2sPyq9RUXZ1OEWrNHGxtd+F9SWOR2lsJTwe2PX2IrsUZXRXRgysAQR3FZ3ia0W80adSBuRd6H0Iqv4LuTcaGqscmFin4dap6q5zUk6VT2fR7G1RRRUnYFFFFABXzr+0frUXiH4gaN4IF/Fa2NrIrXk0j7UjkfqSf9lM/nX0WODmvPdZ+DngbWNWutV1C0vJru6kMkzm6cZY+2aum0ndiZq2njf4e6bZ2+n23irR4oLeJYokE/RVGB0+lPb4jeAlUsfFmlEKCcCXk47dK8G8TfD/w1Z/HvSfBtrBcR6TdxRtKvmkvko5OGPI5UV6cfgD8Pc/6vVP/AALNXKMFuxann/ww8Q6FrXxi1nx34o1izsEhLDT47l8E5+VSB/srk/Vq9s/4WJ4D/wChu0n/AL/f/Wrkz8Avh7/zz1T/AMCzR/woH4e/889U/wDAo0ScJPcB/wAVvij4bs/Aepf8I/r9lfancR+RBHBJuZd3Bb8BWL+z9q3gnwl4BjS/8TaXDqd/Ibi6R5fmQDhFP0GT/wACrXHwD+H3/PPVP/As0f8ACgvh7/zz1T/wLNHNDltcNTrP+FieA/8AobtJ/wC/3/1q8a/aD8YaV4t1rQvCukazavpfmrNeXav+6VicDJ9hk13P/Cgfh7/zz1T/AMCzR/woL4ff3NU/8CzRFwTuPU6TTfG/w603TbXTrPxXpKW1rCsMQ87oqjA7VY/4WL4CHLeLtJwOTibnH5Vyf/Cgfh7/AM89U/8AAs0f8KC+Hv8Azz1T/wACzUvk7hqef+B/EWheI/jlqXjTxLq1nY2dln+z1uXwGI+VMD25avbP+FieA/8AobtJ/wC/3/1q5M/AL4ff889U/wDAs0f8KB+Hv/PPVP8AwLNVJwfUWp1n/CxfAf8A0N2k/wDf7/61ZXi/xT8O/EnhfUdDuvFukeXeQNHnzvutj5W6djg1kf8ACgfh7/zz1T/wLNH/AAoH4e/889U/8CzUrk7hqcp+zf4+0nR9Bv8Awz4j1i1tFspy9nNK+EdWOGVT9RkezV6v/wALE8B/9DdpP/f7/wCtXJn4BfD7/nnqn/gWaP8AhQXw9/556p/4FmnJ027hqcp+0jqnhLxFoFhrGheJNOuNX0ucFEhlzI8bHnH0OD+Feg+D/in4R1Lwvp17qniHT7K/kgX7TBNJtZJBw3HuRn8ayR8Afh6P+Weqf+BZo/4UD8Pf+eeqf+BZptwatcNTrB8RfAYII8XaT/3+/wDrV4lfeItB8I/tAReI9D1a1vNE1X/j9Nu+5Yt/D5+hw3516D/woL4e/wDPPVP/AALNH/Cgvh7/AM89U/8AAs0RlBBqdYfiJ4Dzj/hLtJP/AG2/+tVDxH4w+HWu6BfaPeeLNIaC8gaJszdCRwenrWF/woH4e/8APPVP/As0f8KB+Hv/ADz1T/wLNSvZrqPU479nDxxpXh211fwrr+s2tvbW85lsrmR/3b87WAPvww/GvX0+IXgVztXxdpGfefH865H/AIUF8Pv+eeqf+BZrzHwV8P8Aw1qXxx8Q+EL23nl0uwWXyF84h8qygZYcnqatqE22LU6L9pK/8Navp+leJPD/AIh0241fTJwuyCcGRoycgj6GvZfAfiCLxT4P03XomBNzCPNA/hlHDj8xn8a44fAr4c5/5B15/wCBT/412Hgvwro/hDS5NM0RJ47V5TKUllL4YjBxnp0FTKUXGyGblFFFZDCiiigAooooAKKKKACilClugrzjxr8VrXRPEcnhvRNAv/EeqwDNzFa/dh9ie5pqLewj0aivD7Tx948+JGvS6P4Hji8NQ2UW++lvFDyq+cbenHPaqlv4m+Md74tk+HC32lwavaqZ59UEQ5gwCG6Y7jtn8qv2T7hc97orw/8A4WR428CeIJfC/jPTl8SXssayafLYAK8uexAHI/Wuy+H/AMTrHxPrknh7UNIvNB1tULraXX/LRR12n1x2pOm0FzvqKUgjqMUlQMKKKKAD6jI7iuOnW68M6u9xHGZLKY9O2PT2IrsaR0WRDHIquh6qwyDVRdjCtR9pZp2aMiPxNpDRb2nZD/dKHNY2p6hceIrhNP0+Jltw2WZh19z6Ct59A0dn3mxQH0BIH5Zq/bW8FtF5VvCkSeijFO6Wxi6Vap7s2reQ2yt47S0itY/uxrtB9fepqKKg7EklZCjqK5DRf+R5uvrJ/KuvHUVyGi/8jxdfWT+VXHZnJifih6nTwWdrBM80MCRyP99lHJqeiioOtJLYKSR1jjaSRgqKMsT0Apa5zx3culnBZxkgzv8AN7gdB+ZpxV2Z1qns4ORDeeJJ7qZrXSrIzqeCzKTuH09Kr2+pato6nztJjjgY5bahX9a6XR7CHTrFIIlAbAMjd2NXGCspRlDKRgg8giq5l2OZUKsvfctSnpOo2+pW3nW55HDoeqmrlchHH/YvjFIYMiC4wNvoD2/A12HelJWNsPUlNNS3QlFFFSdAUUUUAeD+M/8Ak7Pw9/1wi/8ARcle8t94/WvBvGf/ACdn4e/64Rf+i5K95b7xrWpshISiiishhRWb4n17S/DWjyavrNwbeziIVnEbOck4HAGa48fGn4cf9ByXPp9jl/wpqLewj0Kl/EfnWP4T8SaL4s0ptS0O6a5tRI0LOY2jIYDkYIB79a4ub4L+G5riSZtc8UAyOXIGptgZOeOKaS6gemUleW/ByS48O+L/ABN8O767uLkWci32nSXEhd3gcAEZPXBx+tepUSVmAUUUVIwooooAKKUAkgDqa4PUfi98P9Pv7ixu9alSe3kaOUC0kIVgcEZxTSb2Ed3S1xvhv4neCfEOswaPpOrSTXs+fKQ20ihsDJ5Ix0FSeOfAOk+ML23u9Q1HWLWS3jMaiyvDEpGc5I9fei1nqB135UleH+MPC0fwt1LQfGGjaprN1ZxXy2+oxXl2ZV8p+AcV7grJIokjbdG4DIfVSMg/lTkrK6AKKKKkYGvCPhx/ydN4x/3Z/wD0JK93PSvB/hx/ydN4x/3Z/wD0JK0p7MTPeKKKKzGFFFFABRRRQAUUUUAFQahe2en2kl5qF1DaW0Yy8szhVX6k1P3xXg/xp1rw54g+KnhfwtqutwtoMMhbUUil+VZicKrkfl7VUI3YmSSXN98XviTquk2HiqfTfDOjxKYzYPhrpjxvB7jOeegxXY/B34f6h4E1TX5brUor+K+kQ29xz55Udd5PQ1veHfAfhTw7rkmsaHpKWF1JB5DeVI3llMg/dJIzwOa6QsoIyygk4AJxk+3rVSn0QGdp2g6Pp2s6hrFjYRwX+o7ftcy9ZcdMjpV1bW1W7a8W2hFyyBGmCDeyjopPXFS1GLi3a6a1W4hNwqB2hDjeFPRivXHvWd2BRm0HR5vEdv4jlsY31a2hMMNyc5RD1AH9a4T4o/DbUfG3jrSdUTVU0zT7S2aOWeAkXRYnovtjuT616bRVKTQHiHh/V7r4X/E8eD9e8Utf+Hr20+0QXF9JhrVucBiemcEflXtdrcW91bx3NrPHPBINySRsGVh6giuY174e+CtZ1u517XdJiu7iaERzSTysERFGMgZwpAHWvOP2cdf0ez13xJ4TtNbik05b0to8c0mGkXPOzPX6VbSkrrcD3KiiishhRRRQAUUUUAFFFFACjqK5DRf+R4uvrJ/KuvHUVyGi/wDI8XX1k/lVx2Zx4n44ep11FFFQdgVzfjy3ka1t7yMZ8h8N7Z6H8xXSU2WNJY2ilUOjDDKehFOLszKtT9pBxK+k30OoWUdxCwJIG9e6nuDVo/KCWIUDqT0FctceHb6zuDNo14UB/gZsEe3oaY+k+I78eXfXixxdxvHP4DrVcq7nOq9SK5XB3GiUax4zjkg+aC2x83Yhe/4k119UdH0y20y2MUALM333PVjV2lJ3NcPTlBNy3YUUUVJ0BRRRQB4P4z/5Oz8Pf9cIv/RUle8t9414N4z/AOTs/D3/AFwi/wDRUle9EEsfrWtToJDaUjb97C/UgV5f4m8YeJPEvie58HfDkQxvaHbqeszDMVqf7qerUkXwZsbpfN8QeL/E2p3h5eVbsxLn2Udqnl7sD0+WJZE2SxrIh7MuQa8E/aG16zs/Eukr4b0+KfWPDpN9eSxxAxQRHA2SAdckjipPHVt4i+FtxYr4T8Zahqk+ouYoNGvk8+RuPvKRzx+Fb/wL0jw9rHw41aJpZLrVdUeWDXpLhcTLMcjaR2UdR9ParjHl94Vx+mXHxsuNPgurC38Ei2uI1ljMYwCrDIPFWQ/x5P8Ayw8G/mal/Z91G4PhS78Laix/tHw5dvYyA9SgPyH8uPwq38Y/GNx4f0yDRdDxL4j1fMVmgP8AqV/imb0AFK/vWsB5DqHjDxPZfGSw1vxBHpjvo0iWGpXOmqTCscxxsdu5GT+VfTnHGGUg8j5hyK+bfDfh/W/Fvg++8J+D0t4tAjdpNS1m6XdJqt4vzER/7IYYB9Oe9a/wo+H+h+M/BkGsahrviVNUjke3ulTUGAikQ4wB6YxVTSaBHvZBHUEUleRahp/j/wCGcbappmrXHi/w5F811ZXY/wBKhTuyN3xXpfhjXNN8SaDaa3pM4ms7pNyHup7qR2IPBrJxsrjNKlAOM449e1cp8SvGtp4M0mKU2732p3j+Tp9jH9+eT+ijua5K08AeMvFijUPH3i29sfM+ZdK0pvLSEH+Fn7n86FHqwPWACfu4P+6c/wAq5P4n6j4d0HwZqN9rVpbyJPG0EcQjHmTyOMBV75zXJar8J9P0LT59V0Xx14h0J7WMzNPcXRmiAUdWB7VxPw81yfxp8RtDuPiJcPLFFCx0ENAY7a8lUkGQ56txmrjBbpg2P+DeofE9tJm0Hw/Y+HYpNGISRNSjxcxq/wAygnqRiu+8z48f88fBv5mofEn/ABSPx70jXP8AV2HieA6fdnoonX7hP6flXperX9npOm3OpajMtvaWsZkmkb+FR/Xt9aJS12A8J+L+q/FG18JPpfimDwvLb6qwtore0BaeRuxQeo9a9E+BGuza58ObSO9Yi/0x2sLpX4ZWT7uffH8q8o/4SrVtd8c2/iqHSTqOvXgMfhfSpP8AV2kGcfapfTPUfnT9O8B3cPxXXw742129Da9bPfCTS5jBFJcj7yH1wP51bStZiPo/Bxkcj1BzSV5ZP8KdT0ZftXgbxxrNhdpykF/L58Eh9Gz0/Ktj4beOLzWNRu/C/imwGleKLAZmgH+ruE/56RnuPasnHTQZ3Zrwj4cf8nTeMf8Adn/9CSvdz0rwj4cf8nTeMP8Adn/9CSnT2YM93ooorMYUUUUAFFFFABRRRQBleMprq38H6zPZPsuY7KVomzjDbeua8o/Z30bwBrXgaHzbHT9R11HMuoC5QPMj54PP8Na37T9xdw+BLCCOaWDT7nUo4tRkj6rF7+3X8q7DwD4c8F6RaLd+EbSxCTwoklzBJvaQYzhjnr3xWi0gLqdN2x2FeTftHNcabH4S8TRtILfS9WBuNpOArY5P610Pw38Yaj4j8T+LtKv4LeJNGvlhtvLBDMh3fez3+XP410/ibRdP8RaBeaJqkXmWl3GUf1U9mHuDSXuy1AvwzRXMMd1A4eGZBJGwPBUjIryLRWb/AIav1wbjj+xU4z/sxVm6L4i8U/B8jw/4t0271jw0jEWOqWq7miT+63+B59M0z4c+INL8UftJarrejyvLZT6PhGdChyoiBBB9xVKNriPdKKK5ew8ZW938S9Q8ErZSrNZWa3LXO4bWyfu46jrWaVyjppY0lieGVQ8cilXUjhgRgg/hXhH7ROk+CfD2haami2dlpfiNLuOSyS1UJIU3clsdvevea4r4qeHfA+paNd6h4shs45o7V0hu5JNki4GQE55Oe2DVU3ZiZ19g0smn2slwQZngjaQg5BYqM/rU1ec/s33eo3nwnsH1F5JPLnlitnk+80II2/1r0apkrMAooopDCiiigAooooAUdRXIaL/yPF19ZP5V146iuQ0X/keLr6yfyq47M48T8cPU66iiioOwKKGKqpZiAAMknsKxJfEAcv8AYLGW6jQ/NLnan5mmk2ZzqRh8TNuisPTfEtnc3At7hDbSk4GTlSfrW5SaaCnVhUV4sKKKKDQKKKKACiiigDwfxn/ydl4e/wCuEX/oqSvWPiZrMnh/wDrmsxNia3tX8o+jngV5P4z/AOTsvD3/AFwi/wDRUleqfFXR5Nf+HevaTAu6aa0Yxj1ZeQK2l9klFL4L6BD4f+HGlQqA1zdxC8u5f4pJZOck9+CK2fGXiPTPCfh261zVZAsEC/KgPzSv/Ci+5rK+DuuQeIPhto15Cw8yGAWtwneOWP5SpHbsa2PFHhvQ/FFglhr+nR39tHJ5qRuSNrYxniofxajPN/hSlnfavP8AEbxhrekjW74YsrV7yPFhB2UDPDEU1dQ0bw58f47nT9W04aX4ksH+2eXcoYkuI+QxIOAT7+prpf8AhT3w0J/5FO1/77avPx4B8Ear8cF8O6ToNuNH0nT2l1VFYlXmbhFJ9RkfrVpxdxF7xV4o0bwH8YZPFMV9bXuk63pzLeJaTLIRcR/dyFPGeOfeuc8T2Gt/8ITe+ONe3R+IvFdxHYWUfT7DaOcbV9CVr1iD4SfDiCeOeHwrarJG4dCWJGQcjiqH7RNjPcfDsalaxl5NIvIb0oo/gQjd+QoUlpYDuPDekWvh7QrHRbCNYoLKFYlCjGSBy31Jyfxrznwjt8JfHLXvDLYjsPEMQ1OxXoPN/wCWij9fyr0jRNTtda0ez1ixkWS2vIVmjYH1HI/A5FOudN0+51C11G4s4Zby0DC3nZcvEG67T2zWd7XuMtcHgjIPUHuK8s+FcQ8N/FHxl4Lt/l04+XqlnGOkXmcOo9Bkj8q9UFeWfDOZfEPxf8aeLLY7tPhWLS7eQdJGTlyD6ZH6047MBPDUK+Jvj74j1i8/ew+G4ksbJD0jkI+Zh7/416nXlvhCVfD/AMefFeiXX7tdejj1GyY9JCB8yj3r1I8gg8g8Gie4I8W8ba3afEfxqPBkOs2tj4W0xxJq909ysf2yQHiFCTyoPU/U+la3xsh8M33w0ddJ1XSI7zQwlzpiwXUe6Mpj5VAOeR2rbk+EXw2kdpH8KWpZmLH526k5NcV8ZvAvw68L+BLm60/w1bRatdOttp21mLGVjjIHfFWmrpIRp/Em+0vxp8GIb2PWNOj1iG2i1G3Q3SCRZ0GSMZzk4PHvWPBrN18a9R0nRYlmt/DdhBFd6/Lgr9onxnyR7Zz+p9K6vQPg34Ci0LT01Tw1bz34t0+0yF2y0mMsa7Twv4d0Pw1p503Q9PisLNpC7JH3Y8Ek9+KOaK2A88+AVnFqN14i8bTQotxeXr2dqAOILeL5Qi+g4q3+0HZXEPh3TvGOnqft3hu9S7BHUxZAcfTofwqD4Bz/ANlv4l8E3jbL7StTklVDwXhc5DD1FenXdvBd2strdQpNBMhSSNxlXU8EEVMpWkMj0y+t9T0221K0bdb3UKzREf3WGR/OvNPj5b/2TL4c8eWWY77S9QjgkdeskMhwVPtXp9pbwWlrFa2sSQwQoI4o0GFRQMAD2xXmX7QVx/aNt4f8F2n7y/1fUon8teqxIclj7UofEDPUSysAyfdYBl+h5rwf4cf8nTeMf92f/wBCSveNqxqI1+6gCj6AYrwj4cf8nTeMP92f/wBCSqhswZ7vRRRWQwooooAKKKKACiiigDyr9p68uYPAdjYRyeTaajqUdveTbc+XHwf6n8q7D4eeD/Dvg3Rja+HFYw3WyaWZpvMMrbeG9B17U74m2dlffD/W4b+xS9iS0eURN/eUZBHoRXCfsv8Ahu1s/BkfihdUuLu61GMxSQmXMVuqnhQP73vWn2BdRumSDwj+0jqNncHy7HxVarLAx+6Zl7fXIYf8CFew1w/xk8FSeMfDkbadJ9n1zTZPtGnTA4O8dUz2zgfiBVb4TfESDxPbnRdaUaf4osv3d3aS/KZCOC65657ih+8rgegMAysjAMrDBUjIP1FeN+G7e3tf2qtbhtbeKCL+x1ISJAqglYsnAr2U8V8++JNa1rQv2k9avNA0GTXL19MjiW2Q4wCkZ3n2GB+dFPW4M931jUrHRtKudV1KdYLO1QvK7HAwO31NeXfAK3u9c1nxL8SL6FohrE3k2SsOfJU9f0X9aqp4H8efEK/hu/iTeR6bo0Lh49Hs2++f9rH8zzXsFnbW9laQ2dnCkFvCgjijQYVVHQCjSKsBLXF/FvwX4Z8WaA9z4gYwPp8Ej29yJtnlHGenQjNdpXh37U/hqz/sq38WHUrhLnzYrVrIy/urhM/wgd6UF7yBnWfs46le6n8J9Pa9+b7PLJbwybcb41I2n9TXovNZ/hmztNP8O6dZ2Nolnbx2seyBRgJlQSPzNaFTJ3YBRRRSGFFFFABRRRQAo6iuQ0X/AJHi6+sn8q68dRXIaL/yPF19ZP5VcdmceJ+OHqddRRRUHYY3ikySRWmnoxQXc4RyP7ves7UrO41PVW0myaOC0sUX5W+6SfUDrWt4ktZp7SO4tV3XFrIJUH97HUVhX8z3VwNX0e5aOVlC3MCsBIpHsetaRPNxNlJ839Is2mn2up2F1bT2kVve2rFC8PAJHQ1q+F7qS60aFpTmSMmNj64rn4NXitLJrHTbe4lvLgnfJLjcWPfArptDsjp+lw2zHLgbnP8AtHrSlsVhrOa5e2pdoooqD0AooooAKKKKAPB/Gf8Aydn4e/64Rf8AoqSveTwx+teDeM/+Ts/D3/XCL/0VJXvLfeNa1NkJHlWueGPE3gjxPd+KvAFquo6ffN5mqaEW27m7yRe/t/Op7f43eD1TZrFvrGjXanD291YvuVvQEA5r06mSxxTEGaKOUjoXQNj86nmT3A8qvfiR4g8WK+mfDXw3fu8nyPq1/F5MFuD/ABAHqa674aeDLXwZoklstw19qN3J5+oXz/euJT/7KMnFdSWVU+ZlRB6kKopnn2//AD9W/wD39X/Ghy0skA+mTxRXEEkE8ayxSKUdGGQynqDTgyuhMciPwcFSGGfwrzqXS/jQZ38rxX4aWMudgNgeFzx+lSlcZjQ6d4t+FF5cf2Dps/iXwbNIZRZRHNzYE9dg/iX/ADxWpF8cPAflD7RJqtrP3t5bCTzAfTgYq/8ACXxRrerXOv8Ah/xRJbtrmi3YSRoY9iyRMPlYD0/xFdy8MLyeY8MTv/eZAT+dW2r+8hHkuo+JfGXxJhbSPBuj3ug6NP8AJda1fp5blO4iXrkj/Ir0fwd4d03wp4ctdC0mMrbW68s33pHP3nb3JrXOT3NJUuXRAch8TvBaeLbC2uLO7Ona7pz+dp18vVG/ut/smuZsvilqnh0jTviV4Z1DT7pPl/tCzhM1tcf7Qx0z+Neq0H5lKsAynqCMg0KXRhY8yuvjZ4VlXyvD9hrWvXj8RwW1k43H0JI4pvhTwp4j8TeK4PGvxCjit2tP+QVoyNuS1/239Wr06KOOLPkxRx567FC5/KmtNApIa4gUjqDKoP8AOnzLogJCcnJ60lNSWFzhJ4XPosgJ/Q1y/jaz8fXN7bt4R1rSbC2EZEyXdt5jM+eoPpipSAy/iR4L1K+1e18ZeDrqOy8UWS7MScRXsf8Azzf+hrMs/jHZ6f8A6H448O6v4d1BOJP9GaWBj6qw7VWvPEHxE8G+JtAPjHVNIv8ARNSujayvaWvlmJyPlJNetSorAxyqsig9GGRVt6ageXXnxk0/UP8ARPBPh/WPEWoOP3YW1aOFT6sx7Vo/DjwXqtrrlz408aXUV54lvE2IkfMVjH/cT39xXfxqsa7I0WNf7qKAP0paXN2ADXhHw4/5Om8Yf7s//oSV7ueleEfDj/k6bxj/ALs//oSU6ezBnu9FFFZjCiiigAooooAKKKKAEdVkRo5FDoylWVhkMD1Br508aeCNL8OfFrQNBsda1PR9B1uUzzotwVjSQN9xSMDn36V9GVgeOvB+heNNJXTtct2dI23wyxttkhb1U/06VcJWEzc86AXH2YTR+cq7vK3guF9cdfxri/iP8NdE8ZSJqHmS6VrcPMOo23D5HTcB9769a8x8CLoPwq+Mmt2Pia6uIIZ7VU0vUbrLBoyQxDEd+Me22vWfAnj7RfGmo6rbaHHcPBpzKpunXEc27+6Ov503Fxd0BxcN18b/AAiot59NsPGVlHwk0T7Zyvv0OfwrG+GGrajrX7Ruq6lqmjzaLeSaRtks5Tlk2+UAc4HXrXvIZSSoZSw6gHkfUdq8f0T/AJOw1z/sDJ/6DFVRldPQR7BRSbl3Bdy7iMhcjOPXFcn4w+Ifh7wl4i0/R9dae1F9E0iXZXMMYBxhu/Wskmyjppja3QuLB7lFZomWVUlAdFYY3eo4Oc18+fBvwXpviTxnrR1bVdQ1zTPDt5s07zZi0MpznJznOPanavpeh/Fn44yPodxenR4bBU1LULZigd1BChSfXge+Ca9w8H+GdG8J6JHpGh2vkWyncxJ3PI3dmPc1p8CJ3NmkoorIoKKKKACiiigAooooAUdRXIaL/wAjxdfWT+VdeOorkNF/5Hi6+sn8quOzOPE/HD1OuoopR1FQdglYHi+ws/7KuL5YFW5XGJF4PUUyG/12S9vEt47adbeTaYm+ViO2DUetarFf+Hb2Exvb3Ue3zIX6j5hyPUVaTRxVasJwaaNnS9OsrOFJLe3VJGQEv1PT1q9WLNq7ho7HTbY3lysa7znCJx3NN0q81V9cksr5rfbHDvZYhwpPQZpNMuFWnG0Yo26KKKk6gooooAKKKKAPB/Gf/J2fh7/rhF/6Lkr3lvvGvBvGf/J2fh7/AK4Rf+i5K95b7x+taVOgkJRXFfED4hWfhq+g0PTtPuNc8RXQzBp1rywHZpD/AAisRIPjpqSi5/tDwvoIPItTG0zAehIzzUqPcLneeKdA03xNosuj6tHK9pKVZhHIUbIORyK8B+NfhHwV4F1Lw7Pbm9eGadvt1h9scySwAffU5+XB4/Gu11fx58QPAEQuPHmg6fqWmudkd/pku078cBkb1/CqXhHwO3j7wnrfi/xJPDeax4htpI7AI+5LGMfcRfRtwGf/AK9aQTjq9gGeD/iL4a8K6QdN0PwJ4wS1eQzfvIjISx75Patn/hdVn/0JHiv/AMBa3/gZ4kute+HViLuaT+0NOLWF4pY5Dx8c/UYrW+IvjK38GeF59YupJJZj+7tLdWO6eY/dUD+dJtXtYDxmz+IemyfHzTNYtdM1HSl1O3XT9RhvECMxJ/dyY+u38q+hjwcV8s61BJqGlanp8lheeIfiBfyJqOoXMHKaSkZ3LHuPcDqo9h1FegeD774yeLPDln4h0vxL4YhtZ0+SCS2csCpwQxwcHI9aqcE9RI9lory2L4ieJfCt/DZfE3QI7O1mcJFrGnkyW249N46r/nivUIZI5oUmhkSWKRQyOhyrKeQQe4rFxaGOorP8R63pfh3RrjWNZu0tbOAZd26k9lA7k+ledWnir4neMl+1eD9AsdC0hv8AU32rkmSYf3ljHb86ajcD1YHBBHUV5h42+FXgU6brOuXTXllM0ctw9wbxwkchyc4z0z2prr8ctIU3TXHhnxIi8vbRq0MhHfaTgZrl4fEc/wAa/FFn4YMbaNounqLnVbZplMtzIp/1a46qD/8AXq4xa1TC5yfwi8R+EtFgsdWbwr4l1LXLMssl1aO0kLE5AO3sSO1eof8AC6rL/oR/Ff8A4C0mhIngb473GjWq/ZdG8T2YktY0OES4iH3R+H869Y86QZJmZQOSSxwBTnJX2BHz58W/iXpPiXwLeaXceFvEVhIWSS2ubiDakUynKkmvWfhX4iXxT8P9J1gn980IhuPaRPlP58H8a8p8c+M9L8V+Jv7T1q4mk8EaFceXb20eS+sXg/hVe6j16Cs74eXXxEh8U6p4V8Ox2PhYagW1eC11SIu0cbdkx+eMdqpxTj2EfR1FeWT3/wAaPDUZu9R0/RPFdkg3SpYZiuAvfaD1/I12XgPxjovjPSWv9JldXibZc2so2y27/wB1h/WsXFodzoT0rwj4cf8AJ03jD/dn/wDQkr3c9K8I+HH/ACdN4x/3Z/8A0JKqnswZ7vRRRWYwooooAKKKKACiiigAooooAoa3omja5brb6zpdpqESnKrPGGx9K8wv/AnjTwd4qvta+GD6cbDUcGfTLnCpGw/u57elevUVSk0Kx8+6Nq3iz4X+NtT1rx7pd3qkOuQq0l1YEyJE4P3QOgx0xWFpnxLit/jhf+NJtA1H7HcWYga3VMzRxYQCQj/gI/Ovp8/dKnBU9QRkH8K8f0U/8ZX64MAj+xUGMcY2xdq1jNO90JnPS3vjvx/8QV8a+BdLm0y30u2EMJ1E7Fuc9VweDmum0H4e+JfE3i1PE/xSbT7lbeForXS4QGiUHu2OMd/rXrnYDsOgHQUlZup2HYp6PpOl6NaCz0nT7axtwc+XBGFBPvVyiiobuMKKKKACiiigAooooAKKKKAFHUVyGi/8jxdfWT+VdeOorkNF/wCR4uvrJ/KrjszjxPxw9TrqKKKg7DE1WG5sNT/teziM0brtuYl6kf3hWR4rudO1C0jvrSceeh2SIeHKn1Hsa7KsLxhZ2v8AYtxci3jE67cOFweoq4tXOHEUXyStsV9L1DT9J0qK3tz9qvZBuaOIZLMfU1paBYzW6TXd5g3d026TH8I7LVnTrS1treM29vFGSgJKryeKtUmzWjSaScugUUUVJ0hRRRQAUUUUAeD+M/8Ak7Lw9/1wi/8ARUlezeLtYj8P+GdT1uUZSyt3lx6kDgfnXjvi2PzP2tNB5xttY2+uI3/xr0T43Wc1/wDCfxHbW4YyG0LgDqQpyRW0vskoyfgT4ca08Onxfqw8/wAQeICbq4nflkjY/LGPQY/p6V6Dd3FvZ2k15dzJBbwIZJZGOAijqaxvhxfW+o/D/QLy1YNE9hEBjsVXaR+YNVPih4Rl8beGf7DTWZtLjaUPM0abvNUfwEemeazestRnE+GLK4+LHi4eL9ZtXHhPTXaPR7KVflunHBlcdxVrwTbv4F+MV94Mty66Jrdu2o6dEc4glX76L6DGf0ptn8K/FlnaRWln8VtVgt4VCRxR2yhUUdgK47V/BviOT4xaL4e/4WDqN5qEdjLdG/MQ32SdMAf7Vaqz0voI7HS54PAvxw1uwvJFtNG8Q2n9pxO/CJKn+sH8/wBK4nxjrl/4ltr74lTxMmm2co0/wtayDiSdzt+0Ed8dRXU6z8EtS16e1bxF8QtQ1SK3bhJLcA7SfmUHtmr/AO0DYQaX8OtGNlbrFYaRqdszRoOEjDAZoTV0B13ww8JWfg3wrb6eiCS9mUTajO3LzzMMtuPfGcVyfwhz4Y8d+LPh/IcQRz/2lpoPeGTkgfTivUlljnRbiJg0cqiRGHdSMg/kawNS8J2F7440zxf508N/YQPBtjxtnRuz/Ss+be4zW1fTrHWNLuNL1K3jubO5QpLG4yCD/WvO/gjNeaLqniL4dX07z/2FMsthI5yxtZOVH4cfnXp1eYeEGF/+0N4xvrb5oLPTre0lYdDLwcfhg/lRHZoCtq9qvj742No19+80HwrEkssB+7PdNyN3rj+lesDGAAAABgADgD0rzD4Zstj8ZPiJpdxxcXNxHeRA9WjI7V6eehwccdR2on0QI80+K/iHVNT1SH4b+D5D/bOoLnULpOljbH7xJHRiP0+tY3xI8CWfgnwdpfifwlC1tqXhgq8kqj5ruEn955nqep/GpbP4N65Yapf6lp3xI1G1ur+QvcSpbDfJySAT7VlfE3wZ4m0HwFq2qal8UNUvraOHa1rJCAtwWOAn41orXSTA6P41xS6v8OtK8daPGftekSQ6rAVHPlnG9fp/hVfx94tuPGa6T4H8FXGLvX7ZLjULpORZWjAFgT2Y5I/TvVDw78L/ABbeeD9Phl+JGp2dtcWShrHyAUjRl/1fuMGuz+E3w503wDp91b290b69vGxLdum07AMKgHYCk+VLcRxHwV8M6Xq3im/19YA2kaBKdN0SB+VUr9+YjuxPOfWtv44K+g634Y+IlupJ0q8FtfEfxW8pwc/T+tO/ZwlVPCWraTIoS70/WJ0nQ9QSxIJrvPFWiWXiTw7faFqAb7NeRGNyv3l9GHuDzSlL3tRo00dXVZInDIwDIw6EHkGvJfiVar4H+IGi/EDS1ENvqFythrUKcJKG+7IR6+9en6JYR6Vo1lpcUsk0dpAkCySH5mCgDJ9+K88/aSmVvBGn6UgDXeoatbx26dyQwJIqY7genvwTg5HY+orwb4cf8nTeMf8Adn/9CSvd1QxxpGxyURVJ9wAK8J+HH/J03jD/AHZ//QkqobMGe70UUd6yGKOTgVzOrePPC+m30ljJfy3dzEcSx2Vu9wYz6MV4H0zWL468YR31ld+G/CUl3e6vNIlrLPZwNJHaKzYkZnHAYLmux8OaJpvh/S4NL0q2jghjUAlR80jd2Y9SSfWqtbcRD4d8RaJ4ghkk0jUIrgw/66MgpJF/vK2CK1RyoYYKnoQcj8682aPwd4qi/tvxVZ2+n3UOqTaUnlzmI3RVgFVtuC+cg47UnjXw1e+D9BvPEHw/nubO6t4z5untI00E6HglVOSHXORj0p2A7LWfFHhvRrgW2q65YWc//PKSX5x9QOR+NY1341bUNQbS/BNjF4guUQPPdedss7YHoGccs3+yPxrM+Gc/gQQxaTaGObW5YxLdNqNuRc3LkZZv3g5GewrvNN0+x0+NoNPs7ezikkMjrCgRSx6scd6WiA5aW8+JViv2ibRvD2qxjl7eymkimx/slyQT7Gtvwt4g0/xHphvdPMqGNzFcW8y7ZbeQdUdex/nVXw94q0/VPD8muztHp1itxLFHJcShRIiMV8wexxmuafWNJ0n4q2+qJeRQ6T4i0wBrrpBLcI4EfzdAxGR707XA9EopaSoGFeP6L/ydhrn/AGBk/wDQYq9grx/Rf+TsNc/7Ayf+gxVcOomewUUUVAwooooAKKKKACnBWYcKT9BTa8z+Ifw78U+JPE0mqaX48vdJtWjVVtE3bYyOuMEdacVcR6d5b/3G/Kjy3/uN+VeIf8Kd8c/9FSvv/In/AMVR/wAKd8df9FSvv/In/wAVV8ke4XPb/Lf+435UeW/9xvyrxD/hTvjr/oqV9/5E/wDiqP8AhTvjr/oqV9/5E/8AiqOWPcLnuAjfI+Rvyrj9FVv+E5uxg5zJxj2rz4/B3xz/ANFSv/8AyJ/8VWnd/DPxtcaRHp48cQQMm3/Sord1nfHq27nPemlFdTnr05TlFroz13y3/uN+VHlv/cb8q8Q/4U745/6Kjff+RP8A4qj/AIU745/6Klff+RP/AIqlyR7nRc9v2P8A3G/Ksnxijf8ACOXWVbovb/aFeTf8Kd8df9FSvv8AyJ/8VTX+Dfjd1Kv8UL1lPYiQj/0KhRj3InHmi4nt1sj/AGaH5G+4O3tT/Lf+435V4ePg7456f8LRvgP+2n/xVL/wp3xz/wBFSvv/ACJ/8VRyx7lLRHt/lv8A3G/Kjy3/ALjflXiH/CnfHP8A0VK+/wDIn/xVH/CnfHX/AEVG+/8AIn/xVHLHuO57f5b/ANxvyo8t/wC435V4h/wp3x1/0VK+/wDIn/xVH/CnfHX/AEVK+/8AIn/xVHLHuFz2/wAt/wC435UbH/uN+VeIf8Kd8df9FRvv/In/AMVR/wAKd8c/9FRvv/In/wAVRyx7hcZ4nVv+GttEXac/Yk4x/wBM3r3GaDzY5IZYS8cilXUjhgeCK8Fk+BHiaTUk1OT4hSPfINqXLROZFHoG3Zq5/wAKd8c/9FSv/wDyJ/8AFVUuV21AtaZeX3wa1i40jWLW6uPA95OZbC/jjLmwdjzG4H8P+R3Feo6V4g0HVbVbrTda066hYZ3JcLwPcE5H415DP8F/Gk8LwXHxMu5onGHSRXZWHoQWrHH7N98M/wDFWwDPpakf1ptQe7FqepeNPib4a8Oxm3tbga1rEny2+nWB82R37AlchR+tQfCXwnrVjcal4v8AFiZ8R60QZYgMi0hH3Yh+mfoPevPdN/Z+1zTbj7Rp3jhbSbp5kNuytj6g1pf8Kd8c/wDRUr7/AMif/FUrRtZMD2/Y/wDcb8qoeItFtde0K90XUIWe1vImikGORnuPcV4//wAKd8c/9FRvv/In/wAVR/wp3xz/ANFRvv8AyJ/8VU8se49TQ8H+LL34dyx+CPiIs0FtASmla0ULQTxfwq5H3SP07+teoW+saPcWwubfV9PlgIz5i3SFcfXNeL3/AMEPFuoWxtr/AOI093ATkxzRu6/kWrMH7N98BgeLYAP+vU/41TUH1DU9C8a/E+zgkOg+CY/+Ej8SXAKQxWg8yKAn+N3HGB/nFbfwq8Gy+EPDTW95KbvV76Y3epXOM+ZM3UA+g6fnXl+l/AXxFpW/+y/HzWRf7xghZC31w1Xv+FO+Of8AoqV9/wCRP/iqGo2smGp1PxV8M69FrVh8QPB9uZdb01PLubTH/H7b9192Fangz4keFfE0AVL+PTdQX5Z7C+YQyxP3HzY3fhXBf8Kd8c/9FSv/APyJ/wDFVl3/AOz3rGoXJub7xslzOesktuzMfxzRaLVmxHtes+JvDmi2rXOqa7p1rEozlp1JP0UZJ/AV5o51H4x+I7NobK6s/AulziYyToUfUpR0wP7ormP+Gb77Ib/hLbfI6H7Kf8a2Y/g142jjWOP4nXkaKMKqhwAPQDdQlBbMNT3Hy24CxkADAAHAHYUbH/uN+VeIf8Kd8c/9FSvv/In/AMVR/wAKd8c/9FSvv/In/wAVU8se4za8baXrngXxtN8QfDmmzajpd8oXXdOhU7+P+WyDua7Hwv448J+JbRLjSdctGZh80E0gjlQ+jI2Dn6V5oPg745H/ADVK+/8AIn/xVY8/7OepTztPN4wheVzlnNqck+5zVWi92LU9k8T+NvCnhu0e41bXLOMqOIY5BJK59Ai85rjPB2m634/8a23j7xBps+naNp6kaHp8y/OxP/LZxXHQ/s56jDMs0PjCFJUOVcWpyD+dbH/CnfHH/RUb7/yJ/wDFU7RS0Yant+yQ/wALE/SvBvht837U3jAr83yz9P8AfSrX/CnfHP8A0VK+/wDIn/xVUrb4DeI7XUJdQtvH7w3kufMnSJhI+euW3ZNKKik9QPfPLf8AuN+Vc38UrjULD4c6/eaf5sdzFZOUdFO5AeGYe4BJ/CvNP+FO+Of+ipX3/kT/AOKpsnwa8bSRtHJ8T710YFWVg5BB6gjdUqMe4z0q3gvvD3hTSbXwToNrqNikS7ohdCEshUEOpIIdieTkjPrUPw08R6prUd5pviLT207xBp8v+k2pXGYmPySLgkEEcZBPNecWvwV8ZWltHbWvxLu4II12pHGrhVHoBupB8E/GH237d/wsq5+1bPL87a+8p/dzuziq5Y9wOt+GXhvTW8WeK9YubeS5v7TW5orbzsslsrIjExr0DHPLda2LV7jUvjFeeXJMLbRNLSJkUkKZ5iXOR0JChfzrzuD4KeMLd5ng+JV1E8775SiuDI2MZPzcnAFEPwT8YQzTTQ/Eq6jlnYNM6q4MhAwCx3c8AUNR7geg/Gu3tm8A3upXOY72w2zafc4/exzhhsCHrknjHeqnxbvPFGj+FYPEWkzhJUhFvd2MgwsrTqEDKcZDo7AgdxkVw958EfF14Ixd/Ei4uBE4kjEqOwVh0Iy3Wlu/gn4wvEWO7+JV1OiusgWRXYBgchuW6g0JR7gd/wCFPhd4a0jTbGO806TVbq3hUb7+RpkRsc7Iz8ijPtW/4ttNJbwhqVvrMECaULV/NWRQsaKBwR2BHbFeTn4O+Oc/8lSvv/In/wAVVe++CHi2/g+z33xIuLqHIby5UdlJHQ4LUrK+4j1X4Zf2jL8O/D8mpLMbprGPeZAd5H8Jb327a6Ly3/uN+VeIf8Kd8cYwPijfADoB5n/xVH/CnfHP/RUr7/yJ/wDFUnGPcdz2/wAt/wC435V49oit/wANY64u05/sVOMf7MVUf+FO+Of+ipX3/kT/AOKqqnwL8UrqT6mnxEmW+ddj3IjcSMvHBbdnHA/Kqioq+oj3ny3/ALjflR5b/wBxvyrxD/hTvjn/AKKlff8AkT/4qj/hTvjr/oqV9/5E/wDiqnkXcdz2/wAt/wC435UhVl+8pH1FeI/8Kd8c/wDRUr7/AMif/FV0vw3+H/ibwx4hOpat45vNYtjC0f2V921iehOSelJxXcLnpFFFFQMKKKKAFrlZ/iL4Egnkgm8V6WkkbFHXzhww4IrqhXA3Xwd+HFzcy3Enh0eZK5dttzKoyTk4AbAqo8vURo/8LK8Af9Dbpf8A39FH/CyvAH/Q26X/AN/RWV/wpf4a/wDQun/wLl/+Ko/4Uv8ADX/oXT/4Fy//ABVV7gamr/wsrwB/0Nul/wDf0Uf8LK8Af9Dbpf8A39FZX/Cl/hr/ANC6f/AuX/4qj/hS/wANf+hdP/gXL/8AFUe4Gpq/8LK8Af8AQ26X/wB/RR/wsrwB/wBDbpf/AH9FZX/Cl/hr/wBC6f8AwLl/+Ko/4Uv8Nf8AoXT/AOBcv/xVHuBqav8AwsrwB/0Nul/9/RR/wsrwB/0Nul/9/RWV/wAKX+Gv/Qun/wAC5f8A4qj/AIUv8Nf+hdP/AIFy/wDxVHuBqav/AAsrwB/0Nul/9/RR/wALK8Af9Dbpf/f0Vlf8KX+Gv/Qun/wLl/8AiqP+FL/DX/oXT/4Fy/8AxVHuBqav/CyvAH/Q26X/AN/RR/wsrwB/0Nul/wDf0Vlf8KX+Gv8A0Lp/8C5f/iqP+FL/AA1/6F0/+Bcv/wAVR7gamr/wsrwB/wBDbpf/AH9FH/CyvAH/AENul/8Af0Vlf8KX+Gv/AELp/wDAuX/4qj/hS/w1/wChdP8A4Fy//FUe4Gpq/wDCyvAH/Q26X/39FH/CyvAH/Q26X/39FZY+C3w1J48Osf8At7l/+Ko/4Ur8N/8AoW3/APAqb/4qj3A1NT/hZXgD/obdL/7+ij/hZXgD/obdL/7+isz/AIUp8N/+hbf/AMCpv/iqP+FKfDf/AKFt/wDwKm/+Ko9wNTT/AOFleAP+ht0v/v6KP+FleAP+ht0v/v6KzP8AhSnw3/6Ft/8AwKm/+Ko/4Up8N/8AoW3/APAqb/4qj3A1NP8A4WV4A/6G3S/+/wAKP+FleAP+ht0v/v6KzP8AhSnw3/6Ft/8AwKm/+Ko/4Up8N/8AoW3/APAqb/4qj3A1NP8A4WV4A/6G3S/+/oo/4WV4A/6G3S/+/orM/wCFKfDf/oW3/wDAqb/4qj/hSnw3/wChbf8A8Cpv/iqPcDU0/wDhZXgD/obdL/7+ij/hZXgD/obdL/7+isz/AIUp8N/+hbf/AMCpv/iqP+FKfDf/AKFt/wDwKm/+Ko9wNTT/AOFleAP+ht0v/v6KP+FleAP+ht0v/v6KzP8AhSnw3/6Ft/8AwKm/+Ko/4Up8N/8AoW3/APAqb/4qj3A1NP8A4WV4A/6G3S/+/oo/4WV4A/6G3S/+/orM/wCFKfDf/oW3/wDAqb/4qj/hSnw3/wChbf8A8Cpv/iqPcDU0/wDhZXgD/obdL/7+ij/hZXgD/obdL/7+isz/AIUp8N/+hbf/AMCpv/iqP+FKfDf/AKFt/wDwKm/+Ko9wNTT/AOFleAP+ht0v/v6KP+FlfD//AKG7Sv8Av8KzP+FKfDf/AKFt/wDwKm/+KpD8E/hsevhpj7G6l5/8eo9wNTvoZI5oUmhdZI3UMjqchgehFOptrbR2ttFa28PlQxIEjRRwqjgAVJtb+6fyrMBtFO2t/dP5UbW/un8qBjaKdtb+6fyo2t/dP5UANop21v7p/Kja390/lQA2inbW/un8qNrf3T+VADaKdtb+6fyo2t/dP5UANop21v7p/Kja390/lQA2inbW/un8qQgjqCKAEooooAKKKKACiiigAooooAKKKKACiiigAooooAKKKKACiiigAooooAKKKpa9qUWj6JfatPFNNFZwNM8cK7nYDsB3NAF2ivFP+GitB/6FnWfzT/Gj/horQP8AoWdZ/NP8av2UuwrntdFeKf8ADRWgf9CzrP5p/jR/w0VoH/Qs6z+af40ezl2A9rorxT/horQP+hZ1n80/xo/4aK0D/oWdZ/NP8aPZy7Aei/ErRPEGv+HBY+GtfbRLwTB2mGRvQdVyORXmf/CsPi1/0Ux/+/0n+NT/APDRWgf9CzrP/jn+NH/DRWgf9CzrP/jn+NWlNdAIP+FYfFr/AKKY/wD3+k/xo/4Vh8Wv+imP/wB/pP8AGp/+GitA/wChZ1n/AMc/xo/4aK0D/oWdZ/8AHP8AGq/edg0IP+FYfFr/AKKY/wD3+k/xo/4Vh8Wv+imP/wB/pP8AGp/+GitA/wChZ1n/AMc/xo/4aK0D/oWdZ/NP8aP3nYNCD/hWHxa/6KY//f6T/Gj/AIVh8Wv+imP/AN/pP8a9Z8EeIrfxX4YtNetbW5tYrkHEVwuHXBx+XvWzUe0kgseG/wDCsPi1/wBFMf8A7/Sf40f8Kw+LX/RTH/7/AEn+Ne5UUvasLHhv/CsPi1/0Ux/+/wBJ/jR/wrD4tf8ARTH/AO/0n+Ne5UUe1YWPDf8AhWHxa/6KY/8A3+k/xo/4Vh8Wv+imP/3+k/xr3KuX+JXjSy8C6JDql7YXl6ks4hVLZQSDgnJJ4A4pqpJhY81/4Vh8Wv8Aopj/APf6T/Gj/hWHxa/6KY//AH+k/wAan/4aK0D/AKFnWf8Axz/Gj/horQP+hZ1n/wAc/wAav952FoQf8Kw+LX/RTH/7/Sf40f8ACsPi1/0Ux/8Av9J/jU//AA0VoH/Qs6z/AOOf40f8NFaB/wBCzrP/AI5/jR+87D0IP+FYfFr/AKKY/wD3+k/xo/4Vh8Wv+imP/wB/pP8AGp/+GitA/wChZ1n/AMc/xo/4aK0D/oWdZ/8AHP8AGj952DQg/wCFYfFr/opj/wDf6T/Gj/hWHxa/6KY//f6T/Gp/+GitA/6FnWf/ABz/ABo/4aK0D/oWdZ/8c/xo/edg0IP+FYfFr/opj/8Af6T/ABo/4Vh8Wv8Aopj/APf6T/Gp/wDhorQP+hZ1n/xz/Gj/AIaK0D/oWdZ/8c/xo/edg0IP+FYfFr/opj/9/pP8aP8AhWHxa/6KY/8A3+k/xqf/AIaK0D/oWdZ/8c/xo/4aK0D/AKFnWf8Axz/Gj952DQg/4Vh8Wv8Aopj/APf6T/Gj/hWHxa/6KY//AH+k/wAan/4aK0D/AKFnWf8Axz/Gj/horQP+hZ1n/wAc/wAaP3nYNCD/AIVh8Wv+imP/AN/pP8aP+FYfFr/opj/9/pP8an/4aK0D/oWdZ/8AHP8AGj/horQP+hZ1n/xz/Gj952DQg/4Vh8Wv+imP/wB/pP8AGj/hWHxa/wCimP8A9/pP8an/AOGitA/6FnWf/HP8aP8AhorQP+hZ1n/xz/Gj952DQg/4Vh8Wv+imP/3+k/xo/wCFYfFr/opj/wDf6T/Gp/8AhorQP+hZ1n/xz/Gj/horQP8AoWdZ/wDHP8aP3nYNCD/hWHxa/wCimP8A9/pP8a6n4ZeDPHnh/wAQvfeJPGravYmFk+ylmYMx6NyeMVzv/DRWgf8AQs6z/wCOf40f8NFaB/0LOs/+Of40mpvoGh7XRXin/DRWgf8AQs6z+af40f8ADRWgf9CzrP5p/jWfs5dgPa6K8U/4aK0D/oWdZ/NP8aP+GitA/wChZ1n80/xo9nLsB7XRXin/AA0VoP8A0LOs/wDjn+NOi/aI0F5UT/hGda+ZgONhP5Z5o9nLsFz2mimxOJIkkUMA6hgGGCARnketOqBhRRRQAUUUUAFFFFABRRRQAUUUUAFFFFABS0lFAEX2W0/587b/AL8r/hR9ltP+fO2/78r/AIVLRRdgRfZbT/nztv8Avyv+FH2W0/587b/vyv8AhUtFO7Ai+y2n/Pnbf9+V/wAKPstp/wA+dt/35X/CpaKV2BF9ktP+fO2/78r/AIUfZLX/AJ87b/vyv+Fcn8UdI8catZ2SeCdfh0iWNybnzOPMXtg+3pXB/wDCGfHj/ofrT/v8a0SutxHtH2S1/wCfO2/78r/hR9ktf+fO2/78r/hXi/8Awhvx5/6H60/7/Gj/AIQ348/9D9af9/jT5f7wrntH2S1/587b/vyv+FH2S0/587b/AL8r/hXi/wDwhvx5/wCh+tP+/wAaP+EN+PP/AEP1p/3+NHIv5gue2hcABVwB0AGAKXB9K8Q/4Q349f8AQ/Wn/f40v/CG/Hr/AKH60/7/ABpezXcdz27Bowa8R/4Q349f9D9af9/jR/whvx6/6H60/wC/xo9mu4XPbsGjBrxH/hDfj1/0P1p/3+NH/CG/Hr/ofrT/AL/Gj2a7hc9uwaR0V1Kuiup6qy5B/A14l/whvx6/6H60/wC/xpP+EN+PX/Q/Wn/f40ci7hc9p+yWn/Plbf8Aflf8KPslp/z523/flf8ACvFv+EM+PP8A0P1p/wB/jS/8Ib8ef+h+tP8Av8afJ5hc9o+yWv8Az523/flf8KPslr/z523/AH5X/CvF/wDhDfjz/wBD9af9/jR/whvx5/6H60/7/Gjl/vCue0fZLX/nztv+/K/4UfZLX/nztv8Avyv+FeL/APCG/Hn/AKH60/7/ABo/4Q348/8AQ/Wn/f40cv8AeC57R9ktf+fO2/78r/hR9ltP+fO2/wC/K/4V4wng348eYpbx/Zgbhn96Txn0r2m2WVLWFLiQSTLGokcDAZgOTj3NTJW6jG/ZbT/nztv+/K/4UfZbT/nztv8Avyv+FS0VN2Mi+y2n/Pnbf9+V/wAKPstp/wA+dt/35X/CpaKLsCL7Laf8+dt/35X/AAo+y2n/AD523/flf8KloouwIvstp/z523/flf8ACj7Laf8APnbf9+V/wqWii7Ai+y2n/Pnbf9+V/wAKPstp/wA+dt/35X/CpaKLsCL7Laf8+dt/35X/AAo+y2n/AD523/flf8KloouwIvstp/z523/flf8ACj7Laf8APnbf9+V/wqWii7Ai+y2n/Pnbf9+V/wAKPstp/wA+dt/35X/CpaKLsCL7Laf8+dt/35X/AAo+y2n/AD523/flf8KlopXYEX2W0/587b/vyv8AhQttaqwZbW3Vh0IiUEfpUtFFwFp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Q=="/>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850" y="3986955"/>
            <a:ext cx="2381050" cy="23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Image result for amsterdam parking app"/>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23721" y="3986955"/>
            <a:ext cx="5259886" cy="233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1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1"/>
              <a:t>Cunoașterea măsurilor conexe</a:t>
            </a:r>
            <a:r>
              <a:rPr lang="ro-RO" dirty="1"/>
              <a:t> </a:t>
            </a:r>
          </a:p>
        </p:txBody>
      </p:sp>
      <p:sp>
        <p:nvSpPr>
          <p:cNvPr id="3" name="Tijdelijke aanduiding voor inhoud 2"/>
          <p:cNvSpPr>
            <a:spLocks noGrp="1"/>
          </p:cNvSpPr>
          <p:nvPr>
            <p:ph idx="1"/>
          </p:nvPr>
        </p:nvSpPr>
        <p:spPr>
          <a:xfrm>
            <a:off x="389626" y="1475926"/>
            <a:ext cx="8654810" cy="4945656"/>
          </a:xfrm>
        </p:spPr>
        <p:txBody>
          <a:bodyPr/>
          <a:lstStyle/>
          <a:p>
            <a:pPr marL="0" indent="0" eaLnBrk="1" hangingPunct="1">
              <a:buNone/>
            </a:pPr>
            <a:r>
              <a:rPr lang="ro-RO" dirty="1" sz="1800">
                <a:ea typeface="MS PGothic"/>
              </a:rPr>
              <a:t>Din proiectul PUSH &amp; PULL (Îndeamnă și Atrage):</a:t>
            </a:r>
            <a:r>
              <a:rPr lang="ro-RO" dirty="1" sz="1800">
                <a:ea typeface="MS PGothic"/>
              </a:rPr>
              <a:t>  </a:t>
            </a:r>
          </a:p>
          <a:p>
            <a:pPr marL="857250" lvl="1" eaLnBrk="1" hangingPunct="1"/>
            <a:r>
              <a:rPr lang="ro-RO" dirty="1" b="1">
                <a:ea typeface="MS PGothic"/>
              </a:rPr>
              <a:t>Managementul parcărilor </a:t>
            </a:r>
            <a:r>
              <a:rPr lang="ro-RO" dirty="1"/>
              <a:t>ar trebui să aibă drept scop </a:t>
            </a:r>
            <a:r>
              <a:rPr lang="ro-RO" dirty="1" b="1">
                <a:ea typeface="MS PGothic"/>
              </a:rPr>
              <a:t>ÎNDEMNarea </a:t>
            </a:r>
            <a:r>
              <a:rPr lang="ro-RO" dirty="1"/>
              <a:t>șoferilor către un transport mai durabil.</a:t>
            </a:r>
            <a:r>
              <a:rPr lang="ro-RO" dirty="1"/>
              <a:t> </a:t>
            </a:r>
            <a:r>
              <a:rPr lang="ro-RO" dirty="1"/>
              <a:t>„Mecanismele tarifare” și „regulile” sunt măsuri specifice de îndemnare, care gestionează spațiul disponibil pentru parcare</a:t>
            </a:r>
            <a:r>
              <a:rPr lang="ro-RO" dirty="1"/>
              <a:t>  </a:t>
            </a:r>
          </a:p>
          <a:p>
            <a:pPr marL="857250" lvl="1" eaLnBrk="1" hangingPunct="1"/>
            <a:r>
              <a:rPr lang="ro-RO" dirty="1"/>
              <a:t>Acest lucru poate fi combinat mai eficient cu măsurile de Atragere (</a:t>
            </a:r>
            <a:r>
              <a:rPr lang="ro-RO" dirty="1" b="1">
                <a:ea typeface="MS PGothic"/>
              </a:rPr>
              <a:t>PULL</a:t>
            </a:r>
            <a:r>
              <a:rPr lang="ro-RO" dirty="1"/>
              <a:t>), acestea sunt măsuri care atrag utilizatorii către moduri de transport alternative; promovarea P&amp;R sau a altor facilități.</a:t>
            </a:r>
            <a:r>
              <a:rPr lang="ro-RO" dirty="1"/>
              <a:t>  </a:t>
            </a:r>
            <a:r>
              <a:rPr lang="ro-RO" dirty="1"/>
              <a:t>Măsurile de </a:t>
            </a:r>
            <a:r>
              <a:rPr lang="ro-RO" dirty="1" b="1">
                <a:ea typeface="MS PGothic"/>
              </a:rPr>
              <a:t>gestionare a mobilității</a:t>
            </a:r>
            <a:r>
              <a:rPr lang="ro-RO" dirty="1"/>
              <a:t> sunt esențiale</a:t>
            </a:r>
          </a:p>
          <a:p>
            <a:pPr marL="857250" lvl="1" eaLnBrk="1" hangingPunct="1"/>
            <a:r>
              <a:rPr lang="ro-RO" dirty="1"/>
              <a:t>Îndeamnă și atrage = </a:t>
            </a:r>
            <a:r>
              <a:rPr lang="ro-RO" dirty="1" b="1">
                <a:ea typeface="MS PGothic"/>
              </a:rPr>
              <a:t>oțet și zahăr</a:t>
            </a:r>
            <a:r>
              <a:rPr lang="ro-RO" dirty="1"/>
              <a:t> / stimulente și constrângeri</a:t>
            </a:r>
          </a:p>
          <a:p>
            <a:pPr marL="857250" lvl="1" eaLnBrk="1" hangingPunct="1"/>
            <a:r>
              <a:rPr lang="ro-RO" dirty="1"/>
              <a:t>Obiectiv = </a:t>
            </a:r>
            <a:r>
              <a:rPr lang="ro-RO" dirty="1" u="sng">
                <a:ea typeface="MS PGothic"/>
              </a:rPr>
              <a:t>schimbări comportamentale </a:t>
            </a:r>
            <a:r>
              <a:rPr lang="ro-RO" dirty="1"/>
              <a:t>(</a:t>
            </a:r>
            <a:r>
              <a:rPr lang="ro-RO" dirty="1" b="1">
                <a:ea typeface="MS PGothic"/>
              </a:rPr>
              <a:t>călătorii reduse cu mașina</a:t>
            </a:r>
            <a:r>
              <a:rPr lang="ro-RO" dirty="1"/>
              <a:t>)</a:t>
            </a:r>
            <a:r>
              <a:rPr lang="ro-RO" dirty="1"/>
              <a:t> </a:t>
            </a:r>
          </a:p>
          <a:p>
            <a:pPr marL="479425" lvl="1" indent="0">
              <a:buNone/>
            </a:pPr>
            <a:r>
              <a:rPr lang="ro-RO" dirty="1"/>
              <a:t>  </a:t>
            </a:r>
          </a:p>
          <a:p>
            <a:pPr marL="0" indent="0">
              <a:buNone/>
            </a:pPr>
            <a:r>
              <a:rPr lang="ro-RO" dirty="1" sz="1800">
                <a:ea typeface="MS PGothic"/>
              </a:rPr>
              <a:t>Conceptul Push and Pull (Îndeamnă și Atrage) integrat perfect în SUMP</a:t>
            </a:r>
            <a:r>
              <a:rPr lang="ro-RO" dirty="1" sz="1800">
                <a:ea typeface="MS PGothic"/>
              </a:rPr>
              <a:t> </a:t>
            </a:r>
          </a:p>
          <a:p>
            <a:pPr lvl="2">
              <a:buFont typeface="Arial" panose="020B0604020202020204" pitchFamily="34" charset="0"/>
              <a:buChar char="•"/>
            </a:pPr>
            <a:r>
              <a:rPr lang="ro-RO" dirty="1"/>
              <a:t>Deseori completează sau susține infrastructura (nouă) și designul fizic</a:t>
            </a:r>
          </a:p>
          <a:p>
            <a:pPr lvl="2">
              <a:buFont typeface="Arial" panose="020B0604020202020204" pitchFamily="34" charset="0"/>
              <a:buChar char="•"/>
            </a:pPr>
            <a:r>
              <a:rPr lang="ro-RO" dirty="1"/>
              <a:t>Combinat cu mecanismul de </a:t>
            </a:r>
            <a:r>
              <a:rPr lang="ro-RO" dirty="1" b="1">
                <a:ea typeface="MS PGothic"/>
              </a:rPr>
              <a:t>alocare</a:t>
            </a:r>
            <a:r>
              <a:rPr lang="ro-RO" dirty="1"/>
              <a:t>, poate genera o sursă permanentă de finanțare SUMP</a:t>
            </a:r>
            <a:r>
              <a:rPr lang="ro-RO" dirty="1"/>
              <a:t> </a:t>
            </a:r>
          </a:p>
          <a:p>
            <a:pPr lvl="2">
              <a:buFont typeface="Arial" panose="020B0604020202020204" pitchFamily="34" charset="0"/>
              <a:buChar char="•"/>
            </a:pPr>
            <a:r>
              <a:rPr lang="ro-RO" dirty="1"/>
              <a:t>Obține obiectivele: </a:t>
            </a:r>
            <a:r>
              <a:rPr lang="ro-RO" dirty="1" b="1">
                <a:ea typeface="MS PGothic"/>
              </a:rPr>
              <a:t>orașe viabile</a:t>
            </a:r>
            <a:r>
              <a:rPr lang="ro-RO" dirty="1"/>
              <a:t>, îmbunătățirea calității aerului, reducerea gazelor cu efect de seră</a:t>
            </a:r>
            <a:r>
              <a:rPr lang="ro-RO" dirty="1"/>
              <a:t> </a:t>
            </a:r>
          </a:p>
          <a:p>
            <a:pPr lvl="1">
              <a:buFont typeface="Arial" panose="020B0604020202020204" pitchFamily="34" charset="0"/>
              <a:buChar char="•"/>
            </a:pPr>
            <a:endParaRPr lang="nl-NL" sz="300" dirty="0"/>
          </a:p>
        </p:txBody>
      </p:sp>
      <p:sp>
        <p:nvSpPr>
          <p:cNvPr id="4" name="Tijdelijke aanduiding voor voettekst 3"/>
          <p:cNvSpPr>
            <a:spLocks noGrp="1"/>
          </p:cNvSpPr>
          <p:nvPr>
            <p:ph type="ftr" sz="quarter" idx="10"/>
          </p:nvPr>
        </p:nvSpPr>
        <p:spPr/>
        <p:txBody>
          <a:bodyPr/>
          <a:lstStyle/>
          <a:p>
            <a:pPr>
              <a:defRPr/>
            </a:pPr>
            <a:r>
              <a:rPr lang="ro-RO" dirty="1"/>
              <a:t>&lt;Eveniment&gt; • &lt;Dată&gt; • &lt;Locație&gt; • &lt;Vorbitor&gt;</a:t>
            </a:r>
          </a:p>
        </p:txBody>
      </p:sp>
    </p:spTree>
    <p:extLst>
      <p:ext uri="{BB962C8B-B14F-4D97-AF65-F5344CB8AC3E}">
        <p14:creationId xmlns:p14="http://schemas.microsoft.com/office/powerpoint/2010/main" val="819692650"/>
      </p:ext>
    </p:extLst>
  </p:cSld>
  <p:clrMapOvr>
    <a:masterClrMapping/>
  </p:clrMapOvr>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BC4A2-7670-41D3-8F7D-755B164881C7}"/>
</file>

<file path=customXml/itemProps2.xml><?xml version="1.0" encoding="utf-8"?>
<ds:datastoreItem xmlns:ds="http://schemas.openxmlformats.org/officeDocument/2006/customXml" ds:itemID="{691DF273-5B54-4122-A0E9-10A34460F63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af699c55-7eb9-407d-8a07-e044d670b88b"/>
    <ds:schemaRef ds:uri="http://www.w3.org/XML/1998/namespace"/>
    <ds:schemaRef ds:uri="http://purl.org/dc/elements/1.1/"/>
    <ds:schemaRef ds:uri="http://schemas.openxmlformats.org/package/2006/metadata/core-properties"/>
    <ds:schemaRef ds:uri="f403cace-ffbd-4ac4-a6a3-0ac50031ad43"/>
    <ds:schemaRef ds:uri="http://purl.org/dc/terms/"/>
  </ds:schemaRefs>
</ds:datastoreItem>
</file>

<file path=customXml/itemProps3.xml><?xml version="1.0" encoding="utf-8"?>
<ds:datastoreItem xmlns:ds="http://schemas.openxmlformats.org/officeDocument/2006/customXml" ds:itemID="{5CACC609-0F7B-4C94-8C5C-FA1876795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0</TotalTime>
  <Words>3770</Words>
  <Application>Microsoft Office PowerPoint</Application>
  <PresentationFormat>Diavoorstelling (4:3)</PresentationFormat>
  <Paragraphs>366</Paragraphs>
  <Slides>38</Slides>
  <Notes>26</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38</vt:i4>
      </vt:variant>
    </vt:vector>
  </HeadingPairs>
  <TitlesOfParts>
    <vt:vector size="50" baseType="lpstr">
      <vt:lpstr>Abadi</vt:lpstr>
      <vt:lpstr>Arial</vt:lpstr>
      <vt:lpstr>Arial Nova</vt:lpstr>
      <vt:lpstr>Calibri</vt:lpstr>
      <vt:lpstr>Helvetica</vt:lpstr>
      <vt:lpstr>Speak Pro</vt:lpstr>
      <vt:lpstr>Times New Roman</vt:lpstr>
      <vt:lpstr>Wingdings</vt:lpstr>
      <vt:lpstr>Presentation_new WIKI LOGO</vt:lpstr>
      <vt:lpstr>Presentation_new WIKI LOGO</vt:lpstr>
      <vt:lpstr>Presentation_new WIKI LOGO</vt:lpstr>
      <vt:lpstr>1_Presentation_new WIKI LOGO</vt:lpstr>
      <vt:lpstr>PowerPoint-presentatie</vt:lpstr>
      <vt:lpstr>Cities for people or cars? </vt:lpstr>
      <vt:lpstr>Introduction Park4SUMP</vt:lpstr>
      <vt:lpstr>From reactive &amp; operational to strategic parking policy </vt:lpstr>
      <vt:lpstr>Typical measures that cities can implement</vt:lpstr>
      <vt:lpstr>CROW’s mapping of parking measures   </vt:lpstr>
      <vt:lpstr>PowerPoint-presentatie</vt:lpstr>
      <vt:lpstr>Wide area of 'other’ category parking measures </vt:lpstr>
      <vt:lpstr>Understanding accompanying measures </vt:lpstr>
      <vt:lpstr>Objectives of this module</vt:lpstr>
      <vt:lpstr>Which type of measures are accompanying?</vt:lpstr>
      <vt:lpstr>Integrate in your SUMP proces </vt:lpstr>
      <vt:lpstr>The sustainability ladder of C. Verdaes </vt:lpstr>
      <vt:lpstr>Mobility Management </vt:lpstr>
      <vt:lpstr>The boundaries of Mobility Management</vt:lpstr>
      <vt:lpstr>Good practice MM – company travel planning</vt:lpstr>
      <vt:lpstr>Bicycle parking </vt:lpstr>
      <vt:lpstr>Bicycle parking policy</vt:lpstr>
      <vt:lpstr>5. Bicycle parking instruments</vt:lpstr>
      <vt:lpstr>Future-proofing bike parking capacity</vt:lpstr>
      <vt:lpstr>Bicycle parking  </vt:lpstr>
      <vt:lpstr>Good practice : incentives (for an ambitious modal shift) </vt:lpstr>
      <vt:lpstr>Good practice: sharing, safety, redesign…</vt:lpstr>
      <vt:lpstr>MaaS, Nodes, Mobility hubs </vt:lpstr>
      <vt:lpstr>Digitalisation in relation to MM and Parking </vt:lpstr>
      <vt:lpstr>How interoperability of data should work</vt:lpstr>
      <vt:lpstr>The parking data landscape </vt:lpstr>
      <vt:lpstr>Who will benefit from the standardisation </vt:lpstr>
      <vt:lpstr>Good practice: partnerships with real estate, buy-off</vt:lpstr>
      <vt:lpstr>Good practice: Tradable parking rights </vt:lpstr>
      <vt:lpstr>Good practice: reducing parking search traffic  </vt:lpstr>
      <vt:lpstr>Good practice: city innovation lab</vt:lpstr>
      <vt:lpstr>Good practice: campaigns &amp; information giving  </vt:lpstr>
      <vt:lpstr>Good practise:  using the power of story telling and service design </vt:lpstr>
      <vt:lpstr>The results :  - 36 % short-term parking </vt:lpstr>
      <vt:lpstr>Results:  the popularity of parking</vt:lpstr>
      <vt:lpstr>More background information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Katleen Stroombergen</cp:lastModifiedBy>
  <cp:revision>700</cp:revision>
  <dcterms:created xsi:type="dcterms:W3CDTF">2014-04-09T13:24:47Z</dcterms:created>
  <dcterms:modified xsi:type="dcterms:W3CDTF">2020-08-10T06:40:09Z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