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4138" r:id="rId5"/>
    <p:sldMasterId id="2147484148" r:id="rId6"/>
    <p:sldMasterId id="2147484137" r:id="rId7"/>
  </p:sldMasterIdLst>
  <p:notesMasterIdLst>
    <p:notesMasterId r:id="rId46"/>
  </p:notesMasterIdLst>
  <p:handoutMasterIdLst>
    <p:handoutMasterId r:id="rId47"/>
  </p:handoutMasterIdLst>
  <p:sldIdLst>
    <p:sldId id="265" r:id="rId8"/>
    <p:sldId id="274" r:id="rId9"/>
    <p:sldId id="281" r:id="rId10"/>
    <p:sldId id="285" r:id="rId11"/>
    <p:sldId id="286" r:id="rId12"/>
    <p:sldId id="306" r:id="rId13"/>
    <p:sldId id="297" r:id="rId14"/>
    <p:sldId id="268" r:id="rId15"/>
    <p:sldId id="266" r:id="rId16"/>
    <p:sldId id="288" r:id="rId17"/>
    <p:sldId id="267" r:id="rId18"/>
    <p:sldId id="299" r:id="rId19"/>
    <p:sldId id="307" r:id="rId20"/>
    <p:sldId id="289" r:id="rId21"/>
    <p:sldId id="290" r:id="rId22"/>
    <p:sldId id="296" r:id="rId23"/>
    <p:sldId id="278" r:id="rId24"/>
    <p:sldId id="294" r:id="rId25"/>
    <p:sldId id="293" r:id="rId26"/>
    <p:sldId id="295" r:id="rId27"/>
    <p:sldId id="276" r:id="rId28"/>
    <p:sldId id="277" r:id="rId29"/>
    <p:sldId id="271" r:id="rId30"/>
    <p:sldId id="279" r:id="rId31"/>
    <p:sldId id="302" r:id="rId32"/>
    <p:sldId id="303" r:id="rId33"/>
    <p:sldId id="305" r:id="rId34"/>
    <p:sldId id="304" r:id="rId35"/>
    <p:sldId id="275" r:id="rId36"/>
    <p:sldId id="280" r:id="rId37"/>
    <p:sldId id="272" r:id="rId38"/>
    <p:sldId id="298" r:id="rId39"/>
    <p:sldId id="273" r:id="rId40"/>
    <p:sldId id="308" r:id="rId41"/>
    <p:sldId id="309" r:id="rId42"/>
    <p:sldId id="310" r:id="rId43"/>
    <p:sldId id="269" r:id="rId44"/>
    <p:sldId id="258" r:id="rId45"/>
  </p:sldIdLst>
  <p:sldSz cx="9144000" cy="6858000" type="screen4x3"/>
  <p:notesSz cx="6858000" cy="9144000"/>
  <p:defaultTextStyle>
    <a:defPPr>
      <a:defRPr lang="de-DE"/>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49A1"/>
    <a:srgbClr val="102C83"/>
    <a:srgbClr val="034EA2"/>
    <a:srgbClr val="EBEEF0"/>
    <a:srgbClr val="1340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D0F862-99D7-4B63-A493-298F2AA1A6AB}" v="5" dt="2020-06-25T21:32:27.7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643" autoAdjust="0"/>
  </p:normalViewPr>
  <p:slideViewPr>
    <p:cSldViewPr snapToGrid="0">
      <p:cViewPr varScale="1">
        <p:scale>
          <a:sx n="89" d="100"/>
          <a:sy n="89" d="100"/>
        </p:scale>
        <p:origin x="2244"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438B8C-2513-41FA-9A95-C12D4A12A1E4}"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nl-BE"/>
        </a:p>
      </dgm:t>
    </dgm:pt>
    <dgm:pt modelId="{BFA39D73-105E-4EC1-A02C-879583A4C6A4}">
      <dgm:prSet phldrT="[Tekst]" custT="1"/>
      <dgm:spPr/>
      <dgm:t>
        <a:bodyPr/>
        <a:lstStyle/>
        <a:p>
          <a:r>
            <a:rPr lang="sr-Latn-RS" dirty="1" sz="1600"/>
            <a:t>Infrastruktura i održavanje</a:t>
          </a:r>
        </a:p>
      </dgm:t>
    </dgm:pt>
    <dgm:pt modelId="{5A30D7F8-7E69-4B8D-B7E5-F120E153F8A6}" type="parTrans" cxnId="{41BFC2A3-974A-427A-B287-D139AD81481F}">
      <dgm:prSet/>
      <dgm:spPr/>
      <dgm:t>
        <a:bodyPr/>
        <a:lstStyle/>
        <a:p>
          <a:endParaRPr lang="nl-BE"/>
        </a:p>
      </dgm:t>
    </dgm:pt>
    <dgm:pt modelId="{1C7A8730-57F5-4F9B-B93F-5F3A4FDA6318}" type="sibTrans" cxnId="{41BFC2A3-974A-427A-B287-D139AD81481F}">
      <dgm:prSet/>
      <dgm:spPr/>
      <dgm:t>
        <a:bodyPr/>
        <a:lstStyle/>
        <a:p>
          <a:endParaRPr lang="nl-BE"/>
        </a:p>
      </dgm:t>
    </dgm:pt>
    <dgm:pt modelId="{42ED4C98-FBC8-4791-9289-1F410BD11C23}">
      <dgm:prSet phldrT="[Tekst]" custT="1"/>
      <dgm:spPr/>
      <dgm:t>
        <a:bodyPr/>
        <a:lstStyle/>
        <a:p>
          <a:r>
            <a:rPr lang="sr-Latn-RS" dirty="1" sz="1600"/>
            <a:t>Propisi o parkiranju bicikala</a:t>
          </a:r>
        </a:p>
      </dgm:t>
    </dgm:pt>
    <dgm:pt modelId="{C6C6F42C-C6BE-48A1-948E-E3F69FDA5542}" type="parTrans" cxnId="{0CD492FF-4000-4149-9839-718833ED9BA3}">
      <dgm:prSet/>
      <dgm:spPr/>
      <dgm:t>
        <a:bodyPr/>
        <a:lstStyle/>
        <a:p>
          <a:endParaRPr lang="nl-BE"/>
        </a:p>
      </dgm:t>
    </dgm:pt>
    <dgm:pt modelId="{F2CA4CF6-03ED-47F8-B739-8B80C77CB64B}" type="sibTrans" cxnId="{0CD492FF-4000-4149-9839-718833ED9BA3}">
      <dgm:prSet/>
      <dgm:spPr/>
      <dgm:t>
        <a:bodyPr/>
        <a:lstStyle/>
        <a:p>
          <a:endParaRPr lang="nl-BE"/>
        </a:p>
      </dgm:t>
    </dgm:pt>
    <dgm:pt modelId="{F7D6C4DA-FA24-4359-A011-1AFCE4A6B105}">
      <dgm:prSet phldrT="[Tekst]" custT="1"/>
      <dgm:spPr/>
      <dgm:t>
        <a:bodyPr/>
        <a:lstStyle/>
        <a:p>
          <a:r>
            <a:rPr lang="sr-Latn-RS" dirty="1" sz="1600"/>
            <a:t>Primena</a:t>
          </a:r>
        </a:p>
      </dgm:t>
    </dgm:pt>
    <dgm:pt modelId="{517C7B46-262B-401B-AD40-F8F730310D0F}" type="parTrans" cxnId="{4BBF29DA-54E7-4073-B2E4-C7040DBD1F47}">
      <dgm:prSet/>
      <dgm:spPr/>
      <dgm:t>
        <a:bodyPr/>
        <a:lstStyle/>
        <a:p>
          <a:endParaRPr lang="nl-BE"/>
        </a:p>
      </dgm:t>
    </dgm:pt>
    <dgm:pt modelId="{9BBAD060-6A93-430D-BDED-CB6BF9101927}" type="sibTrans" cxnId="{4BBF29DA-54E7-4073-B2E4-C7040DBD1F47}">
      <dgm:prSet/>
      <dgm:spPr/>
      <dgm:t>
        <a:bodyPr/>
        <a:lstStyle/>
        <a:p>
          <a:endParaRPr lang="nl-BE"/>
        </a:p>
      </dgm:t>
    </dgm:pt>
    <dgm:pt modelId="{C758B44A-67C0-42D8-928E-B25375224477}">
      <dgm:prSet phldrT="[Tekst]" custT="1"/>
      <dgm:spPr/>
      <dgm:t>
        <a:bodyPr/>
        <a:lstStyle/>
        <a:p>
          <a:r>
            <a:rPr lang="sr-Latn-RS" dirty="1" sz="1600"/>
            <a:t>Komunikacija</a:t>
          </a:r>
        </a:p>
      </dgm:t>
    </dgm:pt>
    <dgm:pt modelId="{2CE87D60-0599-400F-B984-D8D4CFDA0F72}" type="parTrans" cxnId="{E3C991B2-4044-49AF-9688-96A132171320}">
      <dgm:prSet/>
      <dgm:spPr/>
      <dgm:t>
        <a:bodyPr/>
        <a:lstStyle/>
        <a:p>
          <a:endParaRPr lang="nl-BE"/>
        </a:p>
      </dgm:t>
    </dgm:pt>
    <dgm:pt modelId="{5D85219D-DD66-4F65-A6CE-9FC1848C9282}" type="sibTrans" cxnId="{E3C991B2-4044-49AF-9688-96A132171320}">
      <dgm:prSet/>
      <dgm:spPr/>
      <dgm:t>
        <a:bodyPr/>
        <a:lstStyle/>
        <a:p>
          <a:endParaRPr lang="nl-BE"/>
        </a:p>
      </dgm:t>
    </dgm:pt>
    <dgm:pt modelId="{0B4C21E0-D715-4E3B-A359-E1C2F66C68AD}" type="pres">
      <dgm:prSet presAssocID="{97438B8C-2513-41FA-9A95-C12D4A12A1E4}" presName="matrix" presStyleCnt="0">
        <dgm:presLayoutVars>
          <dgm:chMax val="1"/>
          <dgm:dir/>
          <dgm:resizeHandles val="exact"/>
        </dgm:presLayoutVars>
      </dgm:prSet>
      <dgm:spPr/>
    </dgm:pt>
    <dgm:pt modelId="{97D6FB9F-34DD-4220-ADD7-5397030DF488}" type="pres">
      <dgm:prSet presAssocID="{97438B8C-2513-41FA-9A95-C12D4A12A1E4}" presName="diamond" presStyleLbl="bgShp" presStyleIdx="0" presStyleCnt="1"/>
      <dgm:spPr/>
    </dgm:pt>
    <dgm:pt modelId="{9024F0D4-4B5C-4228-8212-B6766F67E1E6}" type="pres">
      <dgm:prSet presAssocID="{97438B8C-2513-41FA-9A95-C12D4A12A1E4}" presName="quad1" presStyleLbl="node1" presStyleIdx="0" presStyleCnt="4">
        <dgm:presLayoutVars>
          <dgm:chMax val="0"/>
          <dgm:chPref val="0"/>
          <dgm:bulletEnabled val="1"/>
        </dgm:presLayoutVars>
      </dgm:prSet>
      <dgm:spPr/>
    </dgm:pt>
    <dgm:pt modelId="{49076880-3722-4C77-B57E-5F5FFE32D1F1}" type="pres">
      <dgm:prSet presAssocID="{97438B8C-2513-41FA-9A95-C12D4A12A1E4}" presName="quad2" presStyleLbl="node1" presStyleIdx="1" presStyleCnt="4">
        <dgm:presLayoutVars>
          <dgm:chMax val="0"/>
          <dgm:chPref val="0"/>
          <dgm:bulletEnabled val="1"/>
        </dgm:presLayoutVars>
      </dgm:prSet>
      <dgm:spPr/>
    </dgm:pt>
    <dgm:pt modelId="{30948321-4258-4CFB-833E-E45069D545AD}" type="pres">
      <dgm:prSet presAssocID="{97438B8C-2513-41FA-9A95-C12D4A12A1E4}" presName="quad3" presStyleLbl="node1" presStyleIdx="2" presStyleCnt="4" custLinFactNeighborX="1468" custLinFactNeighborY="-734">
        <dgm:presLayoutVars>
          <dgm:chMax val="0"/>
          <dgm:chPref val="0"/>
          <dgm:bulletEnabled val="1"/>
        </dgm:presLayoutVars>
      </dgm:prSet>
      <dgm:spPr/>
    </dgm:pt>
    <dgm:pt modelId="{77DA2E47-0D3D-49EA-AAB1-E34C8E7A9387}" type="pres">
      <dgm:prSet presAssocID="{97438B8C-2513-41FA-9A95-C12D4A12A1E4}" presName="quad4" presStyleLbl="node1" presStyleIdx="3" presStyleCnt="4">
        <dgm:presLayoutVars>
          <dgm:chMax val="0"/>
          <dgm:chPref val="0"/>
          <dgm:bulletEnabled val="1"/>
        </dgm:presLayoutVars>
      </dgm:prSet>
      <dgm:spPr/>
    </dgm:pt>
  </dgm:ptLst>
  <dgm:cxnLst>
    <dgm:cxn modelId="{8BC61B47-FDAE-456C-B7F0-C8CE4FD63F10}" type="presOf" srcId="{42ED4C98-FBC8-4791-9289-1F410BD11C23}" destId="{49076880-3722-4C77-B57E-5F5FFE32D1F1}" srcOrd="0" destOrd="0" presId="urn:microsoft.com/office/officeart/2005/8/layout/matrix3"/>
    <dgm:cxn modelId="{41BFC2A3-974A-427A-B287-D139AD81481F}" srcId="{97438B8C-2513-41FA-9A95-C12D4A12A1E4}" destId="{BFA39D73-105E-4EC1-A02C-879583A4C6A4}" srcOrd="0" destOrd="0" parTransId="{5A30D7F8-7E69-4B8D-B7E5-F120E153F8A6}" sibTransId="{1C7A8730-57F5-4F9B-B93F-5F3A4FDA6318}"/>
    <dgm:cxn modelId="{E3C991B2-4044-49AF-9688-96A132171320}" srcId="{97438B8C-2513-41FA-9A95-C12D4A12A1E4}" destId="{C758B44A-67C0-42D8-928E-B25375224477}" srcOrd="3" destOrd="0" parTransId="{2CE87D60-0599-400F-B984-D8D4CFDA0F72}" sibTransId="{5D85219D-DD66-4F65-A6CE-9FC1848C9282}"/>
    <dgm:cxn modelId="{583EE1BF-37CE-4340-A26C-E2365311F82C}" type="presOf" srcId="{97438B8C-2513-41FA-9A95-C12D4A12A1E4}" destId="{0B4C21E0-D715-4E3B-A359-E1C2F66C68AD}" srcOrd="0" destOrd="0" presId="urn:microsoft.com/office/officeart/2005/8/layout/matrix3"/>
    <dgm:cxn modelId="{4BBF29DA-54E7-4073-B2E4-C7040DBD1F47}" srcId="{97438B8C-2513-41FA-9A95-C12D4A12A1E4}" destId="{F7D6C4DA-FA24-4359-A011-1AFCE4A6B105}" srcOrd="2" destOrd="0" parTransId="{517C7B46-262B-401B-AD40-F8F730310D0F}" sibTransId="{9BBAD060-6A93-430D-BDED-CB6BF9101927}"/>
    <dgm:cxn modelId="{ADE7A8E4-09EE-443A-BF62-39A198A1D974}" type="presOf" srcId="{F7D6C4DA-FA24-4359-A011-1AFCE4A6B105}" destId="{30948321-4258-4CFB-833E-E45069D545AD}" srcOrd="0" destOrd="0" presId="urn:microsoft.com/office/officeart/2005/8/layout/matrix3"/>
    <dgm:cxn modelId="{3B385BF8-34C1-4982-9AD6-F2431368DDF7}" type="presOf" srcId="{BFA39D73-105E-4EC1-A02C-879583A4C6A4}" destId="{9024F0D4-4B5C-4228-8212-B6766F67E1E6}" srcOrd="0" destOrd="0" presId="urn:microsoft.com/office/officeart/2005/8/layout/matrix3"/>
    <dgm:cxn modelId="{5F74F0FC-1591-402A-AA31-C5934553D249}" type="presOf" srcId="{C758B44A-67C0-42D8-928E-B25375224477}" destId="{77DA2E47-0D3D-49EA-AAB1-E34C8E7A9387}" srcOrd="0" destOrd="0" presId="urn:microsoft.com/office/officeart/2005/8/layout/matrix3"/>
    <dgm:cxn modelId="{0CD492FF-4000-4149-9839-718833ED9BA3}" srcId="{97438B8C-2513-41FA-9A95-C12D4A12A1E4}" destId="{42ED4C98-FBC8-4791-9289-1F410BD11C23}" srcOrd="1" destOrd="0" parTransId="{C6C6F42C-C6BE-48A1-948E-E3F69FDA5542}" sibTransId="{F2CA4CF6-03ED-47F8-B739-8B80C77CB64B}"/>
    <dgm:cxn modelId="{2FB3F45B-AF7E-469B-9121-BA176CDA715B}" type="presParOf" srcId="{0B4C21E0-D715-4E3B-A359-E1C2F66C68AD}" destId="{97D6FB9F-34DD-4220-ADD7-5397030DF488}" srcOrd="0" destOrd="0" presId="urn:microsoft.com/office/officeart/2005/8/layout/matrix3"/>
    <dgm:cxn modelId="{D6A860AB-C9AD-4EFB-BDE5-0582E4F4940B}" type="presParOf" srcId="{0B4C21E0-D715-4E3B-A359-E1C2F66C68AD}" destId="{9024F0D4-4B5C-4228-8212-B6766F67E1E6}" srcOrd="1" destOrd="0" presId="urn:microsoft.com/office/officeart/2005/8/layout/matrix3"/>
    <dgm:cxn modelId="{B217A309-575B-43E2-BDB9-E0AD3511CF22}" type="presParOf" srcId="{0B4C21E0-D715-4E3B-A359-E1C2F66C68AD}" destId="{49076880-3722-4C77-B57E-5F5FFE32D1F1}" srcOrd="2" destOrd="0" presId="urn:microsoft.com/office/officeart/2005/8/layout/matrix3"/>
    <dgm:cxn modelId="{D181C744-20A2-481D-936F-6BC225E86883}" type="presParOf" srcId="{0B4C21E0-D715-4E3B-A359-E1C2F66C68AD}" destId="{30948321-4258-4CFB-833E-E45069D545AD}" srcOrd="3" destOrd="0" presId="urn:microsoft.com/office/officeart/2005/8/layout/matrix3"/>
    <dgm:cxn modelId="{FBDF905D-952A-48B4-A79B-EE00660390DB}" type="presParOf" srcId="{0B4C21E0-D715-4E3B-A359-E1C2F66C68AD}" destId="{77DA2E47-0D3D-49EA-AAB1-E34C8E7A9387}"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6FB9F-34DD-4220-ADD7-5397030DF488}">
      <dsp:nvSpPr>
        <dsp:cNvPr id="0" name=""/>
        <dsp:cNvSpPr/>
      </dsp:nvSpPr>
      <dsp:spPr>
        <a:xfrm>
          <a:off x="1929997" y="0"/>
          <a:ext cx="4766528" cy="4766528"/>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24F0D4-4B5C-4228-8212-B6766F67E1E6}">
      <dsp:nvSpPr>
        <dsp:cNvPr id="0" name=""/>
        <dsp:cNvSpPr/>
      </dsp:nvSpPr>
      <dsp:spPr>
        <a:xfrm>
          <a:off x="2382817" y="452820"/>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err="1"/>
            <a:t>Infrastructure</a:t>
          </a:r>
          <a:r>
            <a:rPr lang="nl-BE" sz="1600" kern="1200"/>
            <a:t> &amp; maintenance</a:t>
          </a:r>
        </a:p>
      </dsp:txBody>
      <dsp:txXfrm>
        <a:off x="2473563" y="543566"/>
        <a:ext cx="1677453" cy="1677453"/>
      </dsp:txXfrm>
    </dsp:sp>
    <dsp:sp modelId="{49076880-3722-4C77-B57E-5F5FFE32D1F1}">
      <dsp:nvSpPr>
        <dsp:cNvPr id="0" name=""/>
        <dsp:cNvSpPr/>
      </dsp:nvSpPr>
      <dsp:spPr>
        <a:xfrm>
          <a:off x="4384758" y="452820"/>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Bicycle parking </a:t>
          </a:r>
          <a:r>
            <a:rPr lang="nl-BE" sz="1600" kern="1200" err="1"/>
            <a:t>regulations</a:t>
          </a:r>
          <a:endParaRPr lang="nl-BE" sz="1600" kern="1200"/>
        </a:p>
      </dsp:txBody>
      <dsp:txXfrm>
        <a:off x="4475504" y="543566"/>
        <a:ext cx="1677453" cy="1677453"/>
      </dsp:txXfrm>
    </dsp:sp>
    <dsp:sp modelId="{30948321-4258-4CFB-833E-E45069D545AD}">
      <dsp:nvSpPr>
        <dsp:cNvPr id="0" name=""/>
        <dsp:cNvSpPr/>
      </dsp:nvSpPr>
      <dsp:spPr>
        <a:xfrm>
          <a:off x="2410106" y="2441117"/>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err="1"/>
            <a:t>Enforcement</a:t>
          </a:r>
          <a:endParaRPr lang="nl-BE" sz="1600" kern="1200"/>
        </a:p>
      </dsp:txBody>
      <dsp:txXfrm>
        <a:off x="2500852" y="2531863"/>
        <a:ext cx="1677453" cy="1677453"/>
      </dsp:txXfrm>
    </dsp:sp>
    <dsp:sp modelId="{77DA2E47-0D3D-49EA-AAB1-E34C8E7A9387}">
      <dsp:nvSpPr>
        <dsp:cNvPr id="0" name=""/>
        <dsp:cNvSpPr/>
      </dsp:nvSpPr>
      <dsp:spPr>
        <a:xfrm>
          <a:off x="4384758" y="2454761"/>
          <a:ext cx="1858945" cy="185894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nl-BE" sz="1600" kern="1200"/>
            <a:t>Communication</a:t>
          </a:r>
        </a:p>
      </dsp:txBody>
      <dsp:txXfrm>
        <a:off x="4475504" y="2545507"/>
        <a:ext cx="1677453" cy="1677453"/>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&#65279;<?xml version="1.0" encoding="utf-8" standalone="yes"?><Relationships xmlns="http://schemas.openxmlformats.org/package/2006/relationships"><Relationship Id="rId1" Type="http://schemas.openxmlformats.org/officeDocument/2006/relationships/theme" Target="../theme/theme6.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19" name="Rectangle 1027"/>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9220" name="Rectangle 1028"/>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9221" name="Rectangle 1029"/>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AACADB01-4DF6-4F8F-B25D-ED7BE9D67BB6}" type="slidenum">
              <a:rPr lang="de-DE"/>
              <a:pPr>
                <a:defRPr/>
              </a:pPr>
              <a:t>‹nr.›</a:t>
            </a:fld>
            <a:endParaRPr lang="de-DE"/>
          </a:p>
        </p:txBody>
      </p:sp>
    </p:spTree>
    <p:extLst>
      <p:ext uri="{BB962C8B-B14F-4D97-AF65-F5344CB8AC3E}">
        <p14:creationId xmlns:p14="http://schemas.microsoft.com/office/powerpoint/2010/main" val="3152622474"/>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 charset="0"/>
                <a:ea typeface="+mn-ea"/>
                <a:cs typeface="+mn-cs"/>
              </a:defRPr>
            </a:lvl1pPr>
          </a:lstStyle>
          <a:p>
            <a:pPr>
              <a:defRPr/>
            </a:pPr>
            <a:endParaRPr lang="de-DE"/>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355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2355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 charset="0"/>
                <a:ea typeface="+mn-ea"/>
                <a:cs typeface="+mn-cs"/>
              </a:defRPr>
            </a:lvl1pPr>
          </a:lstStyle>
          <a:p>
            <a:pPr>
              <a:defRPr/>
            </a:pPr>
            <a:endParaRPr lang="de-DE"/>
          </a:p>
        </p:txBody>
      </p:sp>
      <p:sp>
        <p:nvSpPr>
          <p:cNvPr id="2355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a typeface="MS PGothic" pitchFamily="34" charset="-128"/>
                <a:cs typeface="+mn-cs"/>
              </a:defRPr>
            </a:lvl1pPr>
          </a:lstStyle>
          <a:p>
            <a:pPr>
              <a:defRPr/>
            </a:pPr>
            <a:fld id="{6EA048C7-1071-4C19-801C-2B4348B09DAC}" type="slidenum">
              <a:rPr lang="de-DE"/>
              <a:pPr>
                <a:defRPr/>
              </a:pPr>
              <a:t>‹nr.›</a:t>
            </a:fld>
            <a:endParaRPr lang="de-DE"/>
          </a:p>
        </p:txBody>
      </p:sp>
    </p:spTree>
    <p:extLst>
      <p:ext uri="{BB962C8B-B14F-4D97-AF65-F5344CB8AC3E}">
        <p14:creationId xmlns:p14="http://schemas.microsoft.com/office/powerpoint/2010/main" val="17786315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1pPr>
    <a:lvl2pPr marL="4572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2pPr>
    <a:lvl3pPr marL="9144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3pPr>
    <a:lvl4pPr marL="13716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4pPr>
    <a:lvl5pPr marL="1828800" algn="l" rtl="0" eaLnBrk="0" fontAlgn="base" hangingPunct="0">
      <a:spcBef>
        <a:spcPct val="30000"/>
      </a:spcBef>
      <a:spcAft>
        <a:spcPct val="0"/>
      </a:spcAft>
      <a:defRPr sz="1200" kern="1200">
        <a:solidFill>
          <a:schemeClr val="tx1"/>
        </a:solidFill>
        <a:latin typeface="Times New Roman" pitchFamily="1" charset="0"/>
        <a:ea typeface="MS PGothic" pitchFamily="34" charset="-128"/>
        <a:cs typeface="MS PGothic"/>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p>
            <a:fld id="{AD738D3E-9D20-467E-972A-575B6528691C}" type="slidenum">
              <a:rPr lang="de-DE" altLang="en-US" smtClean="0"/>
              <a:pPr/>
              <a:t>1</a:t>
            </a:fld>
            <a:endParaRPr lang="de-DE"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1494485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 </a:t>
            </a:r>
            <a:r>
              <a:rPr lang="nl-NL" dirty="0" err="1"/>
              <a:t>Verdaes</a:t>
            </a:r>
            <a:r>
              <a:rPr lang="nl-NL" dirty="0"/>
              <a:t> was a Dutch </a:t>
            </a:r>
            <a:r>
              <a:rPr lang="nl-NL" dirty="0" err="1"/>
              <a:t>mobility</a:t>
            </a:r>
            <a:r>
              <a:rPr lang="nl-NL" dirty="0"/>
              <a:t> </a:t>
            </a:r>
            <a:r>
              <a:rPr lang="nl-NL" dirty="0" err="1"/>
              <a:t>and</a:t>
            </a:r>
            <a:r>
              <a:rPr lang="nl-NL" dirty="0"/>
              <a:t> </a:t>
            </a:r>
            <a:r>
              <a:rPr lang="nl-NL" dirty="0" err="1"/>
              <a:t>spatial</a:t>
            </a:r>
            <a:r>
              <a:rPr lang="nl-NL" dirty="0"/>
              <a:t> planning expert,  later full time professor in </a:t>
            </a:r>
            <a:r>
              <a:rPr lang="nl-NL" dirty="0" err="1"/>
              <a:t>Spatial</a:t>
            </a:r>
            <a:r>
              <a:rPr lang="nl-NL" dirty="0"/>
              <a:t> Planning. </a:t>
            </a:r>
          </a:p>
          <a:p>
            <a:r>
              <a:rPr lang="nl-NL" dirty="0" err="1"/>
              <a:t>Instead</a:t>
            </a:r>
            <a:r>
              <a:rPr lang="nl-NL" dirty="0"/>
              <a:t> of </a:t>
            </a:r>
            <a:r>
              <a:rPr lang="nl-NL" dirty="0" err="1"/>
              <a:t>emphasising</a:t>
            </a:r>
            <a:r>
              <a:rPr lang="nl-NL" dirty="0"/>
              <a:t> new </a:t>
            </a:r>
            <a:r>
              <a:rPr lang="nl-NL" dirty="0" err="1"/>
              <a:t>infrastructure</a:t>
            </a:r>
            <a:r>
              <a:rPr lang="nl-NL" dirty="0"/>
              <a:t> he </a:t>
            </a:r>
            <a:r>
              <a:rPr lang="nl-NL" dirty="0" err="1"/>
              <a:t>pointed</a:t>
            </a:r>
            <a:r>
              <a:rPr lang="nl-NL" dirty="0"/>
              <a:t> out </a:t>
            </a:r>
            <a:r>
              <a:rPr lang="nl-NL" dirty="0" err="1"/>
              <a:t>to</a:t>
            </a:r>
            <a:r>
              <a:rPr lang="nl-NL" dirty="0"/>
              <a:t> </a:t>
            </a:r>
            <a:r>
              <a:rPr lang="nl-NL" dirty="0" err="1"/>
              <a:t>spatial</a:t>
            </a:r>
            <a:r>
              <a:rPr lang="nl-NL" dirty="0"/>
              <a:t> planning </a:t>
            </a:r>
            <a:r>
              <a:rPr lang="nl-NL" dirty="0" err="1"/>
              <a:t>and</a:t>
            </a:r>
            <a:r>
              <a:rPr lang="nl-NL" dirty="0"/>
              <a:t> </a:t>
            </a:r>
            <a:r>
              <a:rPr lang="nl-NL" dirty="0" err="1"/>
              <a:t>behaviour</a:t>
            </a:r>
            <a:r>
              <a:rPr lang="nl-NL" dirty="0"/>
              <a:t> change.   Parking is </a:t>
            </a:r>
            <a:r>
              <a:rPr lang="nl-NL" dirty="0" err="1"/>
              <a:t>where</a:t>
            </a:r>
            <a:r>
              <a:rPr lang="nl-NL" dirty="0"/>
              <a:t> </a:t>
            </a:r>
            <a:r>
              <a:rPr lang="nl-NL" dirty="0" err="1"/>
              <a:t>both</a:t>
            </a:r>
            <a:r>
              <a:rPr lang="nl-NL" dirty="0"/>
              <a:t> </a:t>
            </a:r>
            <a:r>
              <a:rPr lang="nl-NL" dirty="0" err="1"/>
              <a:t>spatial</a:t>
            </a:r>
            <a:r>
              <a:rPr lang="nl-NL" dirty="0"/>
              <a:t> planning </a:t>
            </a:r>
            <a:r>
              <a:rPr lang="nl-NL" dirty="0" err="1"/>
              <a:t>and</a:t>
            </a:r>
            <a:r>
              <a:rPr lang="nl-NL" dirty="0"/>
              <a:t> </a:t>
            </a:r>
            <a:r>
              <a:rPr lang="nl-NL" dirty="0" err="1"/>
              <a:t>behaviour</a:t>
            </a:r>
            <a:r>
              <a:rPr lang="nl-NL" dirty="0"/>
              <a:t> change meet, </a:t>
            </a:r>
            <a:r>
              <a:rPr lang="nl-NL" dirty="0" err="1"/>
              <a:t>thus</a:t>
            </a:r>
            <a:r>
              <a:rPr lang="nl-NL" dirty="0"/>
              <a:t> </a:t>
            </a:r>
            <a:r>
              <a:rPr lang="nl-NL" dirty="0" err="1"/>
              <a:t>integration</a:t>
            </a:r>
            <a:r>
              <a:rPr lang="nl-NL" dirty="0"/>
              <a:t> </a:t>
            </a:r>
            <a:r>
              <a:rPr lang="nl-NL" dirty="0" err="1"/>
              <a:t>into</a:t>
            </a:r>
            <a:r>
              <a:rPr lang="nl-NL" dirty="0"/>
              <a:t> SUMP is </a:t>
            </a:r>
            <a:r>
              <a:rPr lang="nl-NL" dirty="0" err="1"/>
              <a:t>very</a:t>
            </a:r>
            <a:r>
              <a:rPr lang="nl-NL" dirty="0"/>
              <a:t> important!  </a:t>
            </a:r>
            <a:r>
              <a:rPr lang="nl-NL" dirty="0" err="1"/>
              <a:t>This</a:t>
            </a:r>
            <a:r>
              <a:rPr lang="nl-NL" dirty="0"/>
              <a:t> is </a:t>
            </a:r>
            <a:r>
              <a:rPr lang="nl-NL" dirty="0" err="1"/>
              <a:t>also</a:t>
            </a:r>
            <a:r>
              <a:rPr lang="nl-NL" dirty="0"/>
              <a:t> </a:t>
            </a:r>
            <a:r>
              <a:rPr lang="nl-NL" dirty="0" err="1"/>
              <a:t>the</a:t>
            </a:r>
            <a:r>
              <a:rPr lang="nl-NL" dirty="0"/>
              <a:t> most </a:t>
            </a:r>
            <a:r>
              <a:rPr lang="nl-NL" dirty="0" err="1"/>
              <a:t>cost-beneficial</a:t>
            </a:r>
            <a:r>
              <a:rPr lang="nl-NL" dirty="0"/>
              <a:t> approach  ( </a:t>
            </a:r>
            <a:r>
              <a:rPr lang="nl-NL" dirty="0" err="1"/>
              <a:t>see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13</a:t>
            </a:fld>
            <a:endParaRPr lang="de-DE"/>
          </a:p>
        </p:txBody>
      </p:sp>
    </p:spTree>
    <p:extLst>
      <p:ext uri="{BB962C8B-B14F-4D97-AF65-F5344CB8AC3E}">
        <p14:creationId xmlns:p14="http://schemas.microsoft.com/office/powerpoint/2010/main" val="2843075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What</a:t>
            </a:r>
            <a:r>
              <a:rPr lang="nl-NL" dirty="0"/>
              <a:t> are </a:t>
            </a:r>
            <a:r>
              <a:rPr lang="nl-NL" dirty="0" err="1"/>
              <a:t>the</a:t>
            </a:r>
            <a:r>
              <a:rPr lang="nl-NL" dirty="0"/>
              <a:t> basic </a:t>
            </a:r>
            <a:r>
              <a:rPr lang="nl-NL" dirty="0" err="1"/>
              <a:t>principles</a:t>
            </a:r>
            <a:r>
              <a:rPr lang="nl-NL" dirty="0"/>
              <a:t> </a:t>
            </a:r>
            <a:r>
              <a:rPr lang="nl-NL" dirty="0" err="1"/>
              <a:t>for</a:t>
            </a:r>
            <a:r>
              <a:rPr lang="nl-NL" dirty="0"/>
              <a:t> </a:t>
            </a:r>
            <a:r>
              <a:rPr lang="nl-NL" dirty="0" err="1"/>
              <a:t>good</a:t>
            </a:r>
            <a:r>
              <a:rPr lang="nl-NL" dirty="0"/>
              <a:t> </a:t>
            </a:r>
            <a:r>
              <a:rPr lang="nl-NL" dirty="0" err="1"/>
              <a:t>bicycle</a:t>
            </a:r>
            <a:r>
              <a:rPr lang="nl-NL" dirty="0"/>
              <a:t> parking? </a:t>
            </a:r>
          </a:p>
          <a:p>
            <a:pPr marL="171450" indent="-171450">
              <a:buFontTx/>
              <a:buChar char="-"/>
            </a:pPr>
            <a:r>
              <a:rPr lang="nl-NL" dirty="0"/>
              <a:t>Short term </a:t>
            </a:r>
            <a:r>
              <a:rPr lang="nl-NL" dirty="0" err="1"/>
              <a:t>bicycle</a:t>
            </a:r>
            <a:r>
              <a:rPr lang="nl-NL" dirty="0"/>
              <a:t> parking </a:t>
            </a:r>
            <a:r>
              <a:rPr lang="nl-NL" dirty="0" err="1"/>
              <a:t>should</a:t>
            </a:r>
            <a:r>
              <a:rPr lang="nl-NL" dirty="0"/>
              <a:t> </a:t>
            </a:r>
            <a:r>
              <a:rPr lang="nl-NL" dirty="0" err="1"/>
              <a:t>be</a:t>
            </a:r>
            <a:r>
              <a:rPr lang="nl-NL" dirty="0"/>
              <a:t> close </a:t>
            </a:r>
            <a:r>
              <a:rPr lang="nl-NL" dirty="0" err="1"/>
              <a:t>by</a:t>
            </a:r>
            <a:r>
              <a:rPr lang="nl-NL" dirty="0"/>
              <a:t> (e.g. </a:t>
            </a:r>
            <a:r>
              <a:rPr lang="nl-NL" dirty="0" err="1"/>
              <a:t>your</a:t>
            </a:r>
            <a:r>
              <a:rPr lang="nl-NL" dirty="0"/>
              <a:t> shop),  </a:t>
            </a:r>
            <a:r>
              <a:rPr lang="nl-NL" dirty="0" err="1"/>
              <a:t>flexible</a:t>
            </a:r>
            <a:r>
              <a:rPr lang="nl-NL" dirty="0"/>
              <a:t> (easy </a:t>
            </a:r>
            <a:r>
              <a:rPr lang="nl-NL" dirty="0" err="1"/>
              <a:t>to</a:t>
            </a:r>
            <a:r>
              <a:rPr lang="nl-NL" dirty="0"/>
              <a:t> </a:t>
            </a:r>
            <a:r>
              <a:rPr lang="nl-NL" dirty="0" err="1"/>
              <a:t>expand</a:t>
            </a:r>
            <a:r>
              <a:rPr lang="nl-NL" dirty="0"/>
              <a:t> </a:t>
            </a:r>
            <a:r>
              <a:rPr lang="nl-NL" dirty="0" err="1"/>
              <a:t>capacity</a:t>
            </a:r>
            <a:r>
              <a:rPr lang="nl-NL" dirty="0"/>
              <a:t>, change </a:t>
            </a:r>
            <a:r>
              <a:rPr lang="nl-NL" dirty="0" err="1"/>
              <a:t>place</a:t>
            </a:r>
            <a:r>
              <a:rPr lang="nl-NL" dirty="0"/>
              <a:t>) but </a:t>
            </a:r>
            <a:r>
              <a:rPr lang="nl-NL" dirty="0" err="1"/>
              <a:t>it</a:t>
            </a:r>
            <a:r>
              <a:rPr lang="nl-NL" dirty="0"/>
              <a:t> is </a:t>
            </a:r>
            <a:r>
              <a:rPr lang="nl-NL" dirty="0" err="1"/>
              <a:t>difficult</a:t>
            </a:r>
            <a:r>
              <a:rPr lang="nl-NL" dirty="0"/>
              <a:t> </a:t>
            </a:r>
            <a:r>
              <a:rPr lang="nl-NL" dirty="0" err="1"/>
              <a:t>to</a:t>
            </a:r>
            <a:r>
              <a:rPr lang="nl-NL" dirty="0"/>
              <a:t> </a:t>
            </a:r>
            <a:r>
              <a:rPr lang="nl-NL" dirty="0" err="1"/>
              <a:t>enforce</a:t>
            </a:r>
            <a:r>
              <a:rPr lang="nl-NL" dirty="0"/>
              <a:t> (</a:t>
            </a:r>
            <a:r>
              <a:rPr lang="nl-NL" dirty="0" err="1"/>
              <a:t>how</a:t>
            </a:r>
            <a:r>
              <a:rPr lang="nl-NL" dirty="0"/>
              <a:t> long is </a:t>
            </a:r>
            <a:r>
              <a:rPr lang="nl-NL" dirty="0" err="1"/>
              <a:t>your</a:t>
            </a:r>
            <a:r>
              <a:rPr lang="nl-NL" dirty="0"/>
              <a:t> bike </a:t>
            </a:r>
            <a:r>
              <a:rPr lang="nl-NL" dirty="0" err="1"/>
              <a:t>there</a:t>
            </a:r>
            <a:r>
              <a:rPr lang="nl-NL" dirty="0"/>
              <a:t>,  </a:t>
            </a:r>
            <a:r>
              <a:rPr lang="nl-NL" dirty="0" err="1"/>
              <a:t>how</a:t>
            </a:r>
            <a:r>
              <a:rPr lang="nl-NL" dirty="0"/>
              <a:t> stringent </a:t>
            </a:r>
            <a:r>
              <a:rPr lang="nl-NL" dirty="0" err="1"/>
              <a:t>should</a:t>
            </a:r>
            <a:r>
              <a:rPr lang="nl-NL" dirty="0"/>
              <a:t> we </a:t>
            </a:r>
            <a:r>
              <a:rPr lang="nl-NL" dirty="0" err="1"/>
              <a:t>be</a:t>
            </a:r>
            <a:r>
              <a:rPr lang="nl-NL" dirty="0"/>
              <a:t>? …) </a:t>
            </a:r>
          </a:p>
          <a:p>
            <a:pPr marL="171450" indent="-171450">
              <a:buFontTx/>
              <a:buChar char="-"/>
            </a:pPr>
            <a:r>
              <a:rPr lang="nl-NL" dirty="0"/>
              <a:t>Long term </a:t>
            </a:r>
            <a:r>
              <a:rPr lang="nl-NL" dirty="0" err="1"/>
              <a:t>bicycle</a:t>
            </a:r>
            <a:r>
              <a:rPr lang="nl-NL" dirty="0"/>
              <a:t> </a:t>
            </a:r>
            <a:r>
              <a:rPr lang="nl-NL" dirty="0" err="1"/>
              <a:t>stalements</a:t>
            </a:r>
            <a:r>
              <a:rPr lang="nl-NL" dirty="0"/>
              <a:t> </a:t>
            </a:r>
            <a:r>
              <a:rPr lang="nl-NL" dirty="0" err="1"/>
              <a:t>should</a:t>
            </a:r>
            <a:r>
              <a:rPr lang="nl-NL" dirty="0"/>
              <a:t> </a:t>
            </a:r>
            <a:r>
              <a:rPr lang="nl-NL" dirty="0" err="1"/>
              <a:t>be</a:t>
            </a:r>
            <a:r>
              <a:rPr lang="nl-NL" dirty="0"/>
              <a:t> safe, </a:t>
            </a:r>
            <a:r>
              <a:rPr lang="nl-NL" dirty="0" err="1"/>
              <a:t>comfortable</a:t>
            </a:r>
            <a:r>
              <a:rPr lang="nl-NL" dirty="0"/>
              <a:t> </a:t>
            </a:r>
            <a:r>
              <a:rPr lang="nl-NL" dirty="0" err="1"/>
              <a:t>and</a:t>
            </a:r>
            <a:r>
              <a:rPr lang="nl-NL" dirty="0"/>
              <a:t> offer </a:t>
            </a:r>
            <a:r>
              <a:rPr lang="nl-NL" dirty="0" err="1"/>
              <a:t>aditional</a:t>
            </a:r>
            <a:r>
              <a:rPr lang="nl-NL" dirty="0"/>
              <a:t> services (</a:t>
            </a:r>
            <a:r>
              <a:rPr lang="nl-NL" dirty="0" err="1"/>
              <a:t>child</a:t>
            </a:r>
            <a:r>
              <a:rPr lang="nl-NL" dirty="0"/>
              <a:t> trolley, e-bike </a:t>
            </a:r>
            <a:r>
              <a:rPr lang="nl-NL" dirty="0" err="1"/>
              <a:t>loading</a:t>
            </a:r>
            <a:r>
              <a:rPr lang="nl-NL" dirty="0"/>
              <a:t> equipment, pumps, </a:t>
            </a:r>
            <a:r>
              <a:rPr lang="nl-NL" dirty="0" err="1"/>
              <a:t>repair</a:t>
            </a:r>
            <a:r>
              <a:rPr lang="nl-NL" dirty="0"/>
              <a:t>, …) Under </a:t>
            </a:r>
            <a:r>
              <a:rPr lang="nl-NL" dirty="0" err="1"/>
              <a:t>some</a:t>
            </a:r>
            <a:r>
              <a:rPr lang="nl-NL" dirty="0"/>
              <a:t> </a:t>
            </a:r>
            <a:r>
              <a:rPr lang="nl-NL" dirty="0" err="1"/>
              <a:t>conditions</a:t>
            </a:r>
            <a:r>
              <a:rPr lang="nl-NL" dirty="0"/>
              <a:t> </a:t>
            </a:r>
            <a:r>
              <a:rPr lang="nl-NL" dirty="0" err="1"/>
              <a:t>cyclists</a:t>
            </a:r>
            <a:r>
              <a:rPr lang="nl-NL" dirty="0"/>
              <a:t> are </a:t>
            </a:r>
            <a:r>
              <a:rPr lang="nl-NL" dirty="0" err="1"/>
              <a:t>willing</a:t>
            </a:r>
            <a:r>
              <a:rPr lang="nl-NL" dirty="0"/>
              <a:t> </a:t>
            </a:r>
            <a:r>
              <a:rPr lang="nl-NL" dirty="0" err="1"/>
              <a:t>to</a:t>
            </a:r>
            <a:r>
              <a:rPr lang="nl-NL" dirty="0"/>
              <a:t> </a:t>
            </a:r>
            <a:r>
              <a:rPr lang="nl-NL" dirty="0" err="1"/>
              <a:t>pay</a:t>
            </a:r>
            <a:r>
              <a:rPr lang="nl-NL" dirty="0"/>
              <a:t>.  </a:t>
            </a:r>
            <a:r>
              <a:rPr lang="nl-NL" dirty="0" err="1"/>
              <a:t>Would</a:t>
            </a:r>
            <a:r>
              <a:rPr lang="nl-NL" dirty="0"/>
              <a:t> </a:t>
            </a:r>
            <a:r>
              <a:rPr lang="nl-NL" dirty="0" err="1"/>
              <a:t>you</a:t>
            </a:r>
            <a:r>
              <a:rPr lang="nl-NL" dirty="0"/>
              <a:t>,  is </a:t>
            </a:r>
            <a:r>
              <a:rPr lang="nl-NL" dirty="0" err="1"/>
              <a:t>it</a:t>
            </a:r>
            <a:r>
              <a:rPr lang="nl-NL" dirty="0"/>
              <a:t> </a:t>
            </a:r>
            <a:r>
              <a:rPr lang="nl-NL" dirty="0" err="1"/>
              <a:t>habitual</a:t>
            </a:r>
            <a:r>
              <a:rPr lang="nl-NL" dirty="0"/>
              <a:t> in </a:t>
            </a:r>
            <a:r>
              <a:rPr lang="nl-NL" dirty="0" err="1"/>
              <a:t>your</a:t>
            </a:r>
            <a:r>
              <a:rPr lang="nl-NL" dirty="0"/>
              <a:t> </a:t>
            </a:r>
            <a:r>
              <a:rPr lang="nl-NL" dirty="0" err="1"/>
              <a:t>city</a:t>
            </a:r>
            <a:r>
              <a:rPr lang="nl-NL" dirty="0"/>
              <a:t> or country ?</a:t>
            </a:r>
          </a:p>
          <a:p>
            <a:pPr marL="171450" indent="-171450">
              <a:buFontTx/>
              <a:buChar char="-"/>
            </a:pPr>
            <a:r>
              <a:rPr lang="nl-NL" dirty="0"/>
              <a:t>For </a:t>
            </a:r>
            <a:r>
              <a:rPr lang="nl-NL" dirty="0" err="1"/>
              <a:t>residential</a:t>
            </a:r>
            <a:r>
              <a:rPr lang="nl-NL" dirty="0"/>
              <a:t> </a:t>
            </a:r>
            <a:r>
              <a:rPr lang="nl-NL" dirty="0" err="1"/>
              <a:t>bicycle</a:t>
            </a:r>
            <a:r>
              <a:rPr lang="nl-NL" dirty="0"/>
              <a:t> </a:t>
            </a:r>
            <a:r>
              <a:rPr lang="nl-NL" dirty="0" err="1"/>
              <a:t>stalements</a:t>
            </a:r>
            <a:r>
              <a:rPr lang="nl-NL" dirty="0"/>
              <a:t> </a:t>
            </a:r>
            <a:r>
              <a:rPr lang="nl-NL" dirty="0" err="1"/>
              <a:t>should</a:t>
            </a:r>
            <a:r>
              <a:rPr lang="nl-NL" dirty="0"/>
              <a:t> </a:t>
            </a:r>
            <a:r>
              <a:rPr lang="nl-NL" dirty="0" err="1"/>
              <a:t>be</a:t>
            </a:r>
            <a:r>
              <a:rPr lang="nl-NL" dirty="0"/>
              <a:t> safe, </a:t>
            </a:r>
            <a:r>
              <a:rPr lang="nl-NL" dirty="0" err="1"/>
              <a:t>weather-proof</a:t>
            </a:r>
            <a:r>
              <a:rPr lang="nl-NL" dirty="0"/>
              <a:t> </a:t>
            </a:r>
            <a:r>
              <a:rPr lang="nl-NL" dirty="0" err="1"/>
              <a:t>and</a:t>
            </a:r>
            <a:r>
              <a:rPr lang="nl-NL" dirty="0"/>
              <a:t> – </a:t>
            </a:r>
            <a:r>
              <a:rPr lang="nl-NL" dirty="0" err="1"/>
              <a:t>if</a:t>
            </a:r>
            <a:r>
              <a:rPr lang="nl-NL" dirty="0"/>
              <a:t> in </a:t>
            </a:r>
            <a:r>
              <a:rPr lang="nl-NL" dirty="0" err="1"/>
              <a:t>inhouse</a:t>
            </a:r>
            <a:r>
              <a:rPr lang="nl-NL" dirty="0"/>
              <a:t>, maximum 100m </a:t>
            </a:r>
            <a:r>
              <a:rPr lang="nl-NL" dirty="0" err="1"/>
              <a:t>away</a:t>
            </a:r>
            <a:r>
              <a:rPr lang="nl-NL" dirty="0"/>
              <a:t>.   Standards </a:t>
            </a:r>
            <a:r>
              <a:rPr lang="nl-NL" dirty="0" err="1"/>
              <a:t>should</a:t>
            </a:r>
            <a:r>
              <a:rPr lang="nl-NL" dirty="0"/>
              <a:t> </a:t>
            </a:r>
            <a:r>
              <a:rPr lang="nl-NL" dirty="0" err="1"/>
              <a:t>be</a:t>
            </a:r>
            <a:r>
              <a:rPr lang="nl-NL" dirty="0"/>
              <a:t> </a:t>
            </a:r>
            <a:r>
              <a:rPr lang="nl-NL" dirty="0" err="1"/>
              <a:t>considered</a:t>
            </a:r>
            <a:r>
              <a:rPr lang="nl-NL" dirty="0"/>
              <a:t>;  e.g. min. 1 per </a:t>
            </a:r>
            <a:r>
              <a:rPr lang="nl-NL" dirty="0" err="1"/>
              <a:t>pillow</a:t>
            </a:r>
            <a:r>
              <a:rPr lang="nl-NL" dirty="0"/>
              <a:t> is </a:t>
            </a:r>
            <a:r>
              <a:rPr lang="nl-NL" dirty="0" err="1"/>
              <a:t>the</a:t>
            </a:r>
            <a:r>
              <a:rPr lang="nl-NL" dirty="0"/>
              <a:t> Leuven-standard.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17</a:t>
            </a:fld>
            <a:endParaRPr lang="de-DE"/>
          </a:p>
        </p:txBody>
      </p:sp>
    </p:spTree>
    <p:extLst>
      <p:ext uri="{BB962C8B-B14F-4D97-AF65-F5344CB8AC3E}">
        <p14:creationId xmlns:p14="http://schemas.microsoft.com/office/powerpoint/2010/main" val="1103188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Bicycle parking </a:t>
            </a:r>
            <a:r>
              <a:rPr lang="nl-BE" dirty="0" err="1"/>
              <a:t>should</a:t>
            </a:r>
            <a:r>
              <a:rPr lang="nl-BE" dirty="0"/>
              <a:t> combine </a:t>
            </a:r>
            <a:r>
              <a:rPr lang="nl-BE" dirty="0" err="1"/>
              <a:t>the</a:t>
            </a:r>
            <a:r>
              <a:rPr lang="nl-BE" dirty="0"/>
              <a:t> best of </a:t>
            </a:r>
            <a:r>
              <a:rPr lang="nl-BE" dirty="0" err="1"/>
              <a:t>integral</a:t>
            </a:r>
            <a:r>
              <a:rPr lang="nl-BE" dirty="0"/>
              <a:t> </a:t>
            </a:r>
            <a:r>
              <a:rPr lang="nl-BE" dirty="0" err="1"/>
              <a:t>bicycle</a:t>
            </a:r>
            <a:r>
              <a:rPr lang="nl-BE" dirty="0"/>
              <a:t> </a:t>
            </a:r>
            <a:r>
              <a:rPr lang="nl-BE" dirty="0" err="1"/>
              <a:t>and</a:t>
            </a:r>
            <a:r>
              <a:rPr lang="nl-BE" dirty="0"/>
              <a:t> parking policy.  Integration </a:t>
            </a:r>
            <a:r>
              <a:rPr lang="nl-BE" dirty="0" err="1"/>
              <a:t>into</a:t>
            </a:r>
            <a:r>
              <a:rPr lang="nl-BE" dirty="0"/>
              <a:t> SUMP </a:t>
            </a:r>
            <a:r>
              <a:rPr lang="nl-BE" dirty="0" err="1"/>
              <a:t>seems</a:t>
            </a:r>
            <a:r>
              <a:rPr lang="nl-BE" dirty="0"/>
              <a:t> </a:t>
            </a:r>
            <a:r>
              <a:rPr lang="nl-BE" dirty="0" err="1"/>
              <a:t>logical</a:t>
            </a:r>
            <a:r>
              <a:rPr lang="nl-BE" dirty="0"/>
              <a:t>.  </a:t>
            </a:r>
          </a:p>
        </p:txBody>
      </p:sp>
      <p:sp>
        <p:nvSpPr>
          <p:cNvPr id="4" name="Tijdelijke aanduiding voor dianummer 3"/>
          <p:cNvSpPr>
            <a:spLocks noGrp="1"/>
          </p:cNvSpPr>
          <p:nvPr>
            <p:ph type="sldNum" sz="quarter" idx="10"/>
          </p:nvPr>
        </p:nvSpPr>
        <p:spPr/>
        <p:txBody>
          <a:bodyPr/>
          <a:lstStyle/>
          <a:p>
            <a:fld id="{EBFFF44E-D5D1-49B0-9364-741146B8E839}" type="slidenum">
              <a:rPr lang="nl-BE" smtClean="0"/>
              <a:t>18</a:t>
            </a:fld>
            <a:endParaRPr lang="nl-BE"/>
          </a:p>
        </p:txBody>
      </p:sp>
    </p:spTree>
    <p:extLst>
      <p:ext uri="{BB962C8B-B14F-4D97-AF65-F5344CB8AC3E}">
        <p14:creationId xmlns:p14="http://schemas.microsoft.com/office/powerpoint/2010/main" val="39922629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imes New Roman"/>
                <a:ea typeface="MS PGothic"/>
                <a:cs typeface="Times New Roman"/>
              </a:rPr>
              <a:t>Group </a:t>
            </a:r>
            <a:r>
              <a:rPr lang="nl-BE" dirty="0" err="1">
                <a:latin typeface="Times New Roman"/>
                <a:ea typeface="MS PGothic"/>
                <a:cs typeface="Times New Roman"/>
              </a:rPr>
              <a:t>discussion</a:t>
            </a:r>
            <a:r>
              <a:rPr lang="nl-BE" dirty="0">
                <a:latin typeface="Times New Roman"/>
                <a:ea typeface="MS PGothic"/>
                <a:cs typeface="Times New Roman"/>
              </a:rPr>
              <a:t> :  How </a:t>
            </a:r>
            <a:r>
              <a:rPr lang="nl-BE" dirty="0" err="1">
                <a:latin typeface="Times New Roman"/>
                <a:ea typeface="MS PGothic"/>
                <a:cs typeface="Times New Roman"/>
              </a:rPr>
              <a:t>not</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make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same</a:t>
            </a:r>
            <a:r>
              <a:rPr lang="nl-BE" dirty="0">
                <a:latin typeface="Times New Roman"/>
                <a:ea typeface="MS PGothic"/>
                <a:cs typeface="Times New Roman"/>
              </a:rPr>
              <a:t> mistakes ?</a:t>
            </a:r>
            <a:endParaRPr lang="nl-BE" dirty="0"/>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19</a:t>
            </a:fld>
            <a:endParaRPr lang="de-DE"/>
          </a:p>
        </p:txBody>
      </p:sp>
    </p:spTree>
    <p:extLst>
      <p:ext uri="{BB962C8B-B14F-4D97-AF65-F5344CB8AC3E}">
        <p14:creationId xmlns:p14="http://schemas.microsoft.com/office/powerpoint/2010/main" val="1164604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err="1"/>
              <a:t>When</a:t>
            </a:r>
            <a:r>
              <a:rPr lang="nl-BE" dirty="0"/>
              <a:t> </a:t>
            </a:r>
            <a:r>
              <a:rPr lang="nl-BE" dirty="0" err="1"/>
              <a:t>cycling</a:t>
            </a:r>
            <a:r>
              <a:rPr lang="nl-BE" dirty="0"/>
              <a:t> </a:t>
            </a:r>
            <a:r>
              <a:rPr lang="nl-BE" dirty="0" err="1"/>
              <a:t>becomes</a:t>
            </a:r>
            <a:r>
              <a:rPr lang="nl-BE" dirty="0"/>
              <a:t> important in </a:t>
            </a:r>
            <a:r>
              <a:rPr lang="nl-BE" dirty="0" err="1"/>
              <a:t>daily</a:t>
            </a:r>
            <a:r>
              <a:rPr lang="nl-BE" dirty="0"/>
              <a:t> </a:t>
            </a:r>
            <a:r>
              <a:rPr lang="nl-BE" dirty="0" err="1"/>
              <a:t>city</a:t>
            </a:r>
            <a:r>
              <a:rPr lang="nl-BE" dirty="0"/>
              <a:t> life,  </a:t>
            </a:r>
            <a:r>
              <a:rPr lang="nl-BE" dirty="0" err="1"/>
              <a:t>including</a:t>
            </a:r>
            <a:r>
              <a:rPr lang="nl-BE" dirty="0"/>
              <a:t> </a:t>
            </a:r>
            <a:r>
              <a:rPr lang="nl-BE" dirty="0" err="1"/>
              <a:t>multimodal</a:t>
            </a:r>
            <a:r>
              <a:rPr lang="nl-BE" dirty="0"/>
              <a:t> transport (first </a:t>
            </a:r>
            <a:r>
              <a:rPr lang="nl-BE" dirty="0" err="1"/>
              <a:t>and</a:t>
            </a:r>
            <a:r>
              <a:rPr lang="nl-BE" dirty="0"/>
              <a:t> last </a:t>
            </a:r>
            <a:r>
              <a:rPr lang="nl-BE" dirty="0" err="1"/>
              <a:t>mile</a:t>
            </a:r>
            <a:r>
              <a:rPr lang="nl-BE" dirty="0"/>
              <a:t>),  we </a:t>
            </a:r>
            <a:r>
              <a:rPr lang="nl-BE" dirty="0" err="1"/>
              <a:t>should</a:t>
            </a:r>
            <a:r>
              <a:rPr lang="nl-BE" dirty="0"/>
              <a:t> </a:t>
            </a:r>
            <a:r>
              <a:rPr lang="nl-BE" dirty="0" err="1"/>
              <a:t>think</a:t>
            </a:r>
            <a:r>
              <a:rPr lang="nl-BE" dirty="0"/>
              <a:t> of </a:t>
            </a:r>
            <a:r>
              <a:rPr lang="nl-BE" dirty="0" err="1"/>
              <a:t>strategical</a:t>
            </a:r>
            <a:r>
              <a:rPr lang="nl-BE" dirty="0"/>
              <a:t> </a:t>
            </a:r>
            <a:r>
              <a:rPr lang="nl-BE" dirty="0" err="1"/>
              <a:t>inplantation</a:t>
            </a:r>
            <a:r>
              <a:rPr lang="nl-BE" dirty="0"/>
              <a:t> (e.g. capacity, equipment of mobility hubs, interoperability of services…)  </a:t>
            </a:r>
          </a:p>
          <a:p>
            <a:endParaRPr lang="nl-BE" dirty="0"/>
          </a:p>
          <a:p>
            <a:r>
              <a:rPr lang="nl-BE" dirty="0"/>
              <a:t>Need to future-proof in logical places see slides 29-33 </a:t>
            </a:r>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20</a:t>
            </a:fld>
            <a:endParaRPr lang="de-DE"/>
          </a:p>
        </p:txBody>
      </p:sp>
    </p:spTree>
    <p:extLst>
      <p:ext uri="{BB962C8B-B14F-4D97-AF65-F5344CB8AC3E}">
        <p14:creationId xmlns:p14="http://schemas.microsoft.com/office/powerpoint/2010/main" val="235217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To</a:t>
            </a:r>
            <a:r>
              <a:rPr lang="nl-NL" dirty="0"/>
              <a:t> </a:t>
            </a:r>
            <a:r>
              <a:rPr lang="nl-NL" dirty="0" err="1"/>
              <a:t>conclude</a:t>
            </a:r>
            <a:r>
              <a:rPr lang="nl-NL" dirty="0"/>
              <a:t>:   </a:t>
            </a:r>
            <a:r>
              <a:rPr lang="nl-NL" dirty="0" err="1"/>
              <a:t>consider</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21</a:t>
            </a:fld>
            <a:endParaRPr lang="de-DE"/>
          </a:p>
        </p:txBody>
      </p:sp>
    </p:spTree>
    <p:extLst>
      <p:ext uri="{BB962C8B-B14F-4D97-AF65-F5344CB8AC3E}">
        <p14:creationId xmlns:p14="http://schemas.microsoft.com/office/powerpoint/2010/main" val="370397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latin typeface="Calibri"/>
                <a:ea typeface="MS PGothic"/>
                <a:cs typeface="Calibri"/>
              </a:rPr>
              <a:t>Leuven is a medium size city (100.000 </a:t>
            </a:r>
            <a:r>
              <a:rPr lang="en-US" u="none" dirty="0" err="1">
                <a:latin typeface="Calibri"/>
                <a:ea typeface="MS PGothic"/>
                <a:cs typeface="Calibri"/>
              </a:rPr>
              <a:t>inh</a:t>
            </a:r>
            <a:r>
              <a:rPr lang="en-US" u="none" dirty="0">
                <a:latin typeface="Calibri"/>
                <a:ea typeface="MS PGothic"/>
                <a:cs typeface="Calibri"/>
              </a:rPr>
              <a:t>) but the functional city region is much bigger and attracts lots commuters. The SUMP priorities are traffic circulation (preventing cars to cross the city how they like), parking management, high bicycle </a:t>
            </a:r>
            <a:r>
              <a:rPr lang="en-US" u="none" dirty="0" err="1">
                <a:latin typeface="Calibri"/>
                <a:ea typeface="MS PGothic"/>
                <a:cs typeface="Calibri"/>
              </a:rPr>
              <a:t>amtitions</a:t>
            </a:r>
            <a:r>
              <a:rPr lang="en-US" u="none" dirty="0">
                <a:latin typeface="Calibri"/>
                <a:ea typeface="MS PGothic"/>
                <a:cs typeface="Calibri"/>
              </a:rPr>
              <a:t> (incl. integrated package of measures)   </a:t>
            </a:r>
          </a:p>
          <a:p>
            <a:r>
              <a:rPr lang="en-US" u="sng" dirty="0">
                <a:latin typeface="Calibri"/>
                <a:ea typeface="MS PGothic"/>
                <a:cs typeface="Calibri"/>
              </a:rPr>
              <a:t>Also </a:t>
            </a:r>
            <a:r>
              <a:rPr lang="en-US" dirty="0">
                <a:latin typeface="Calibri"/>
                <a:ea typeface="MS PGothic"/>
                <a:cs typeface="Calibri"/>
              </a:rPr>
              <a:t>from 2020:   30 ANPR cameras take over from Police to enforce 'traffic safety' </a:t>
            </a:r>
            <a:r>
              <a:rPr lang="en-US" dirty="0" err="1">
                <a:latin typeface="Calibri"/>
                <a:ea typeface="MS PGothic"/>
                <a:cs typeface="Calibri"/>
              </a:rPr>
              <a:t>tresspassing</a:t>
            </a:r>
            <a:r>
              <a:rPr lang="en-US" dirty="0">
                <a:latin typeface="Calibri"/>
                <a:ea typeface="MS PGothic"/>
                <a:cs typeface="Calibri"/>
              </a:rPr>
              <a:t> (wrongly parked car, speed limit exceeding...)  in the traffic calmed city center.  The fines go (partly) to the sustainable </a:t>
            </a:r>
            <a:r>
              <a:rPr lang="en-US" dirty="0" err="1">
                <a:latin typeface="Calibri"/>
                <a:ea typeface="MS PGothic"/>
                <a:cs typeface="Calibri"/>
              </a:rPr>
              <a:t>moblity</a:t>
            </a:r>
            <a:r>
              <a:rPr lang="en-US" dirty="0">
                <a:latin typeface="Calibri"/>
                <a:ea typeface="MS PGothic"/>
                <a:cs typeface="Calibri"/>
              </a:rPr>
              <a:t> budget.   A </a:t>
            </a:r>
            <a:r>
              <a:rPr lang="en-US" dirty="0" err="1">
                <a:latin typeface="Calibri"/>
                <a:ea typeface="MS PGothic"/>
                <a:cs typeface="Calibri"/>
              </a:rPr>
              <a:t>canged</a:t>
            </a:r>
            <a:r>
              <a:rPr lang="en-US" dirty="0">
                <a:latin typeface="Calibri"/>
                <a:ea typeface="MS PGothic"/>
                <a:cs typeface="Calibri"/>
              </a:rPr>
              <a:t> law made it possible that municipalities can manage 'municipal administrative </a:t>
            </a:r>
            <a:r>
              <a:rPr lang="en-US" dirty="0" err="1">
                <a:latin typeface="Calibri"/>
                <a:ea typeface="MS PGothic"/>
                <a:cs typeface="Calibri"/>
              </a:rPr>
              <a:t>tresspassing</a:t>
            </a:r>
            <a:r>
              <a:rPr lang="en-US" dirty="0">
                <a:latin typeface="Calibri"/>
                <a:ea typeface="MS PGothic"/>
                <a:cs typeface="Calibri"/>
              </a:rPr>
              <a:t>' on their own.  </a:t>
            </a:r>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A048C7-1071-4C19-801C-2B4348B09DAC}" type="slidenum">
              <a:rPr lang="de-DE"/>
              <a:pPr>
                <a:defRPr/>
              </a:pPr>
              <a:t>22</a:t>
            </a:fld>
            <a:endParaRPr lang="de-DE"/>
          </a:p>
        </p:txBody>
      </p:sp>
    </p:spTree>
    <p:extLst>
      <p:ext uri="{BB962C8B-B14F-4D97-AF65-F5344CB8AC3E}">
        <p14:creationId xmlns:p14="http://schemas.microsoft.com/office/powerpoint/2010/main" val="231813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Barcelona’s</a:t>
            </a:r>
            <a:r>
              <a:rPr lang="nl-NL" dirty="0"/>
              <a:t> bike </a:t>
            </a:r>
            <a:r>
              <a:rPr lang="nl-NL" dirty="0" err="1"/>
              <a:t>sharing</a:t>
            </a:r>
            <a:r>
              <a:rPr lang="nl-NL" dirty="0"/>
              <a:t> </a:t>
            </a:r>
            <a:r>
              <a:rPr lang="nl-NL" dirty="0" err="1"/>
              <a:t>systhem</a:t>
            </a:r>
            <a:r>
              <a:rPr lang="nl-NL" dirty="0"/>
              <a:t> has a long </a:t>
            </a:r>
            <a:r>
              <a:rPr lang="nl-NL" dirty="0" err="1"/>
              <a:t>tradition</a:t>
            </a:r>
            <a:r>
              <a:rPr lang="nl-NL" dirty="0"/>
              <a:t> </a:t>
            </a:r>
            <a:r>
              <a:rPr lang="nl-NL" dirty="0" err="1"/>
              <a:t>being</a:t>
            </a:r>
            <a:r>
              <a:rPr lang="nl-NL" dirty="0"/>
              <a:t> </a:t>
            </a:r>
            <a:r>
              <a:rPr lang="nl-NL" dirty="0" err="1"/>
              <a:t>paid</a:t>
            </a:r>
            <a:r>
              <a:rPr lang="nl-NL" dirty="0"/>
              <a:t> </a:t>
            </a:r>
            <a:r>
              <a:rPr lang="nl-NL" dirty="0" err="1"/>
              <a:t>from</a:t>
            </a:r>
            <a:r>
              <a:rPr lang="nl-NL" dirty="0"/>
              <a:t> </a:t>
            </a:r>
            <a:r>
              <a:rPr lang="nl-NL" dirty="0" err="1"/>
              <a:t>earmarked</a:t>
            </a:r>
            <a:r>
              <a:rPr lang="nl-NL" dirty="0"/>
              <a:t> parking </a:t>
            </a:r>
            <a:r>
              <a:rPr lang="nl-NL" dirty="0" err="1"/>
              <a:t>revenues</a:t>
            </a:r>
            <a:r>
              <a:rPr lang="nl-NL" dirty="0"/>
              <a:t>.  </a:t>
            </a:r>
          </a:p>
          <a:p>
            <a:r>
              <a:rPr lang="nl-NL" dirty="0" err="1"/>
              <a:t>Norwegian’s</a:t>
            </a:r>
            <a:r>
              <a:rPr lang="nl-NL" dirty="0"/>
              <a:t> </a:t>
            </a:r>
            <a:r>
              <a:rPr lang="nl-NL" dirty="0" err="1"/>
              <a:t>capital</a:t>
            </a:r>
            <a:r>
              <a:rPr lang="nl-NL" dirty="0"/>
              <a:t> </a:t>
            </a:r>
            <a:r>
              <a:rPr lang="nl-NL" dirty="0" err="1"/>
              <a:t>city</a:t>
            </a:r>
            <a:r>
              <a:rPr lang="nl-NL" dirty="0"/>
              <a:t> Oslo </a:t>
            </a:r>
            <a:r>
              <a:rPr lang="nl-NL" dirty="0" err="1"/>
              <a:t>goes</a:t>
            </a:r>
            <a:r>
              <a:rPr lang="nl-NL" dirty="0"/>
              <a:t> </a:t>
            </a:r>
            <a:r>
              <a:rPr lang="nl-NL" dirty="0" err="1"/>
              <a:t>for</a:t>
            </a:r>
            <a:r>
              <a:rPr lang="nl-NL" dirty="0"/>
              <a:t> a complete make over (2019):  priority is </a:t>
            </a:r>
            <a:r>
              <a:rPr lang="nl-NL" dirty="0" err="1"/>
              <a:t>for</a:t>
            </a:r>
            <a:r>
              <a:rPr lang="nl-NL" dirty="0"/>
              <a:t> </a:t>
            </a:r>
            <a:r>
              <a:rPr lang="nl-NL" dirty="0" err="1"/>
              <a:t>the</a:t>
            </a:r>
            <a:r>
              <a:rPr lang="nl-NL" dirty="0"/>
              <a:t> </a:t>
            </a:r>
            <a:r>
              <a:rPr lang="nl-NL" dirty="0" err="1"/>
              <a:t>active</a:t>
            </a:r>
            <a:r>
              <a:rPr lang="nl-NL" dirty="0"/>
              <a:t> modes,  boulevards are </a:t>
            </a:r>
            <a:r>
              <a:rPr lang="nl-NL" dirty="0" err="1"/>
              <a:t>being</a:t>
            </a:r>
            <a:r>
              <a:rPr lang="nl-NL" dirty="0"/>
              <a:t> </a:t>
            </a:r>
            <a:r>
              <a:rPr lang="nl-NL" dirty="0" err="1"/>
              <a:t>redesigned</a:t>
            </a:r>
            <a:r>
              <a:rPr lang="nl-NL" dirty="0"/>
              <a:t> </a:t>
            </a:r>
            <a:r>
              <a:rPr lang="nl-NL" dirty="0" err="1"/>
              <a:t>into</a:t>
            </a:r>
            <a:r>
              <a:rPr lang="nl-NL" dirty="0"/>
              <a:t> bike </a:t>
            </a:r>
            <a:r>
              <a:rPr lang="nl-NL" dirty="0" err="1"/>
              <a:t>lanes</a:t>
            </a:r>
            <a:r>
              <a:rPr lang="nl-NL" dirty="0"/>
              <a:t>, </a:t>
            </a:r>
            <a:r>
              <a:rPr lang="nl-NL" dirty="0" err="1"/>
              <a:t>cycle</a:t>
            </a:r>
            <a:r>
              <a:rPr lang="nl-NL" dirty="0"/>
              <a:t> </a:t>
            </a:r>
            <a:r>
              <a:rPr lang="nl-NL" dirty="0" err="1"/>
              <a:t>paths</a:t>
            </a:r>
            <a:r>
              <a:rPr lang="nl-NL" dirty="0"/>
              <a:t> are double </a:t>
            </a:r>
            <a:r>
              <a:rPr lang="nl-NL" dirty="0" err="1"/>
              <a:t>used</a:t>
            </a:r>
            <a:r>
              <a:rPr lang="nl-NL" dirty="0"/>
              <a:t> </a:t>
            </a:r>
            <a:r>
              <a:rPr lang="nl-NL" dirty="0" err="1"/>
              <a:t>by</a:t>
            </a:r>
            <a:r>
              <a:rPr lang="nl-NL" dirty="0"/>
              <a:t> </a:t>
            </a:r>
            <a:r>
              <a:rPr lang="nl-NL" dirty="0" err="1"/>
              <a:t>busses</a:t>
            </a:r>
            <a:r>
              <a:rPr lang="nl-NL" dirty="0"/>
              <a:t>,  </a:t>
            </a:r>
            <a:r>
              <a:rPr lang="nl-NL" dirty="0" err="1"/>
              <a:t>pedestrians</a:t>
            </a:r>
            <a:r>
              <a:rPr lang="nl-NL" dirty="0"/>
              <a:t> re-</a:t>
            </a:r>
            <a:r>
              <a:rPr lang="nl-NL" dirty="0" err="1"/>
              <a:t>own</a:t>
            </a:r>
            <a:r>
              <a:rPr lang="nl-NL" dirty="0"/>
              <a:t> </a:t>
            </a:r>
            <a:r>
              <a:rPr lang="nl-NL" dirty="0" err="1"/>
              <a:t>the</a:t>
            </a:r>
            <a:r>
              <a:rPr lang="nl-NL" dirty="0"/>
              <a:t> public </a:t>
            </a:r>
            <a:r>
              <a:rPr lang="nl-NL" dirty="0" err="1"/>
              <a:t>space</a:t>
            </a:r>
            <a:r>
              <a:rPr lang="nl-NL" dirty="0"/>
              <a:t>.   </a:t>
            </a:r>
            <a:r>
              <a:rPr lang="nl-NL" dirty="0" err="1"/>
              <a:t>Combined</a:t>
            </a:r>
            <a:r>
              <a:rPr lang="nl-NL" dirty="0"/>
              <a:t> </a:t>
            </a:r>
            <a:r>
              <a:rPr lang="nl-NL" dirty="0" err="1"/>
              <a:t>with</a:t>
            </a:r>
            <a:r>
              <a:rPr lang="nl-NL" dirty="0"/>
              <a:t> a </a:t>
            </a:r>
            <a:r>
              <a:rPr lang="nl-NL" dirty="0" err="1"/>
              <a:t>clear</a:t>
            </a:r>
            <a:r>
              <a:rPr lang="nl-NL" dirty="0"/>
              <a:t> </a:t>
            </a:r>
            <a:r>
              <a:rPr lang="nl-NL" dirty="0" err="1"/>
              <a:t>vision</a:t>
            </a:r>
            <a:r>
              <a:rPr lang="nl-NL" dirty="0"/>
              <a:t> zero (</a:t>
            </a:r>
            <a:r>
              <a:rPr lang="nl-NL" dirty="0" err="1"/>
              <a:t>fatalities</a:t>
            </a:r>
            <a:r>
              <a:rPr lang="nl-NL" dirty="0"/>
              <a:t>) </a:t>
            </a:r>
            <a:r>
              <a:rPr lang="nl-NL" dirty="0" err="1"/>
              <a:t>it</a:t>
            </a:r>
            <a:r>
              <a:rPr lang="nl-NL" dirty="0"/>
              <a:t> </a:t>
            </a:r>
            <a:r>
              <a:rPr lang="nl-NL" dirty="0" err="1"/>
              <a:t>makes</a:t>
            </a:r>
            <a:r>
              <a:rPr lang="nl-NL" dirty="0"/>
              <a:t> Oslo a new </a:t>
            </a:r>
            <a:r>
              <a:rPr lang="nl-NL" dirty="0" err="1"/>
              <a:t>leading</a:t>
            </a:r>
            <a:r>
              <a:rPr lang="nl-NL" dirty="0"/>
              <a:t> </a:t>
            </a:r>
            <a:r>
              <a:rPr lang="nl-NL" dirty="0" err="1"/>
              <a:t>scandinavian</a:t>
            </a:r>
            <a:r>
              <a:rPr lang="nl-NL" dirty="0"/>
              <a:t> SUMP </a:t>
            </a:r>
            <a:r>
              <a:rPr lang="nl-NL" dirty="0" err="1"/>
              <a:t>example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23</a:t>
            </a:fld>
            <a:endParaRPr lang="de-DE"/>
          </a:p>
        </p:txBody>
      </p:sp>
    </p:spTree>
    <p:extLst>
      <p:ext uri="{BB962C8B-B14F-4D97-AF65-F5344CB8AC3E}">
        <p14:creationId xmlns:p14="http://schemas.microsoft.com/office/powerpoint/2010/main" val="40396581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Intermodal</a:t>
            </a:r>
            <a:r>
              <a:rPr lang="nl-NL" dirty="0"/>
              <a:t> services take care of parking </a:t>
            </a:r>
            <a:r>
              <a:rPr lang="nl-NL" dirty="0" err="1"/>
              <a:t>too</a:t>
            </a:r>
            <a:r>
              <a:rPr lang="nl-NL" dirty="0"/>
              <a:t>, </a:t>
            </a:r>
            <a:r>
              <a:rPr lang="nl-NL" dirty="0" err="1"/>
              <a:t>preferable</a:t>
            </a:r>
            <a:r>
              <a:rPr lang="nl-NL" dirty="0"/>
              <a:t> in a </a:t>
            </a:r>
            <a:r>
              <a:rPr lang="nl-NL" dirty="0" err="1"/>
              <a:t>sustainable</a:t>
            </a:r>
            <a:r>
              <a:rPr lang="nl-NL" dirty="0"/>
              <a:t> way ( e.g. </a:t>
            </a:r>
            <a:r>
              <a:rPr lang="nl-NL" dirty="0" err="1"/>
              <a:t>giving</a:t>
            </a:r>
            <a:r>
              <a:rPr lang="nl-NL" dirty="0"/>
              <a:t> priority </a:t>
            </a:r>
            <a:r>
              <a:rPr lang="nl-NL" dirty="0" err="1"/>
              <a:t>to</a:t>
            </a:r>
            <a:r>
              <a:rPr lang="nl-NL" dirty="0"/>
              <a:t> </a:t>
            </a:r>
            <a:r>
              <a:rPr lang="nl-NL" dirty="0" err="1"/>
              <a:t>sharing</a:t>
            </a:r>
            <a:r>
              <a:rPr lang="nl-NL" dirty="0"/>
              <a:t> options, </a:t>
            </a:r>
            <a:r>
              <a:rPr lang="nl-NL" dirty="0" err="1"/>
              <a:t>facilitating</a:t>
            </a:r>
            <a:r>
              <a:rPr lang="nl-NL" dirty="0"/>
              <a:t> smart </a:t>
            </a:r>
            <a:r>
              <a:rPr lang="nl-NL" dirty="0" err="1"/>
              <a:t>use</a:t>
            </a:r>
            <a:r>
              <a:rPr lang="nl-NL" dirty="0"/>
              <a:t> </a:t>
            </a:r>
            <a:r>
              <a:rPr lang="nl-NL" dirty="0" err="1"/>
              <a:t>and</a:t>
            </a:r>
            <a:r>
              <a:rPr lang="nl-NL" dirty="0"/>
              <a:t> managing </a:t>
            </a:r>
            <a:r>
              <a:rPr lang="nl-NL" dirty="0" err="1"/>
              <a:t>scarce</a:t>
            </a:r>
            <a:r>
              <a:rPr lang="nl-NL" dirty="0"/>
              <a:t> public </a:t>
            </a:r>
            <a:r>
              <a:rPr lang="nl-NL" dirty="0" err="1"/>
              <a:t>space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24</a:t>
            </a:fld>
            <a:endParaRPr lang="de-DE"/>
          </a:p>
        </p:txBody>
      </p:sp>
    </p:spTree>
    <p:extLst>
      <p:ext uri="{BB962C8B-B14F-4D97-AF65-F5344CB8AC3E}">
        <p14:creationId xmlns:p14="http://schemas.microsoft.com/office/powerpoint/2010/main" val="10834439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Digitalising</a:t>
            </a:r>
            <a:r>
              <a:rPr lang="nl-NL" dirty="0"/>
              <a:t> </a:t>
            </a:r>
            <a:r>
              <a:rPr lang="nl-NL" dirty="0" err="1"/>
              <a:t>becomes</a:t>
            </a:r>
            <a:r>
              <a:rPr lang="nl-NL" dirty="0"/>
              <a:t> most important, as </a:t>
            </a:r>
            <a:r>
              <a:rPr lang="nl-NL" dirty="0" err="1"/>
              <a:t>the</a:t>
            </a:r>
            <a:r>
              <a:rPr lang="nl-NL" dirty="0"/>
              <a:t> </a:t>
            </a:r>
            <a:r>
              <a:rPr lang="nl-NL" dirty="0" err="1"/>
              <a:t>glue</a:t>
            </a:r>
            <a:r>
              <a:rPr lang="nl-NL" dirty="0"/>
              <a:t> in take up of new </a:t>
            </a:r>
            <a:r>
              <a:rPr lang="nl-NL" dirty="0" err="1"/>
              <a:t>mobility</a:t>
            </a:r>
            <a:r>
              <a:rPr lang="nl-NL" dirty="0"/>
              <a:t> services </a:t>
            </a:r>
            <a:r>
              <a:rPr lang="nl-NL" dirty="0" err="1"/>
              <a:t>and</a:t>
            </a:r>
            <a:r>
              <a:rPr lang="nl-NL" dirty="0"/>
              <a:t> </a:t>
            </a:r>
            <a:r>
              <a:rPr lang="nl-NL" dirty="0" err="1"/>
              <a:t>multimodal</a:t>
            </a:r>
            <a:r>
              <a:rPr lang="nl-NL" dirty="0"/>
              <a:t> approaches.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25</a:t>
            </a:fld>
            <a:endParaRPr lang="de-DE"/>
          </a:p>
        </p:txBody>
      </p:sp>
    </p:spTree>
    <p:extLst>
      <p:ext uri="{BB962C8B-B14F-4D97-AF65-F5344CB8AC3E}">
        <p14:creationId xmlns:p14="http://schemas.microsoft.com/office/powerpoint/2010/main" val="717003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a:t>
            </a:r>
            <a:r>
              <a:rPr lang="nl-NL" dirty="0" err="1"/>
              <a:t>main</a:t>
            </a:r>
            <a:r>
              <a:rPr lang="nl-NL" dirty="0"/>
              <a:t> question (</a:t>
            </a:r>
            <a:r>
              <a:rPr lang="nl-NL" dirty="0" err="1"/>
              <a:t>and</a:t>
            </a:r>
            <a:r>
              <a:rPr lang="nl-NL" dirty="0"/>
              <a:t> </a:t>
            </a:r>
            <a:r>
              <a:rPr lang="nl-NL" dirty="0" err="1"/>
              <a:t>starting</a:t>
            </a:r>
            <a:r>
              <a:rPr lang="nl-NL" dirty="0"/>
              <a:t> point of </a:t>
            </a:r>
            <a:r>
              <a:rPr lang="nl-NL" dirty="0" err="1"/>
              <a:t>the</a:t>
            </a:r>
            <a:r>
              <a:rPr lang="nl-NL" dirty="0"/>
              <a:t> Park4SUMP project) we must </a:t>
            </a:r>
            <a:r>
              <a:rPr lang="nl-NL" dirty="0" err="1"/>
              <a:t>raise</a:t>
            </a:r>
            <a:r>
              <a:rPr lang="nl-NL" dirty="0"/>
              <a:t> is:  do we want </a:t>
            </a:r>
            <a:r>
              <a:rPr lang="nl-NL" dirty="0" err="1"/>
              <a:t>cities</a:t>
            </a:r>
            <a:r>
              <a:rPr lang="nl-NL" dirty="0"/>
              <a:t> </a:t>
            </a:r>
            <a:r>
              <a:rPr lang="nl-NL" dirty="0" err="1"/>
              <a:t>for</a:t>
            </a:r>
            <a:r>
              <a:rPr lang="nl-NL" dirty="0"/>
              <a:t> </a:t>
            </a:r>
            <a:r>
              <a:rPr lang="nl-NL" dirty="0" err="1"/>
              <a:t>people</a:t>
            </a:r>
            <a:r>
              <a:rPr lang="nl-NL" dirty="0"/>
              <a:t> or </a:t>
            </a:r>
            <a:r>
              <a:rPr lang="nl-NL" dirty="0" err="1"/>
              <a:t>for</a:t>
            </a:r>
            <a:r>
              <a:rPr lang="nl-NL" dirty="0"/>
              <a:t> </a:t>
            </a:r>
            <a:r>
              <a:rPr lang="nl-NL" dirty="0" err="1"/>
              <a:t>cars</a:t>
            </a:r>
            <a:r>
              <a:rPr lang="nl-NL" dirty="0"/>
              <a:t>.   </a:t>
            </a:r>
            <a:r>
              <a:rPr lang="nl-NL" dirty="0" err="1"/>
              <a:t>Inspiration</a:t>
            </a:r>
            <a:r>
              <a:rPr lang="nl-NL" dirty="0"/>
              <a:t> </a:t>
            </a:r>
            <a:r>
              <a:rPr lang="nl-NL" dirty="0" err="1"/>
              <a:t>came</a:t>
            </a:r>
            <a:r>
              <a:rPr lang="nl-NL" dirty="0"/>
              <a:t> </a:t>
            </a:r>
            <a:r>
              <a:rPr lang="nl-NL" dirty="0" err="1"/>
              <a:t>already</a:t>
            </a:r>
            <a:r>
              <a:rPr lang="nl-NL" dirty="0"/>
              <a:t> long time </a:t>
            </a:r>
            <a:r>
              <a:rPr lang="nl-NL" dirty="0" err="1"/>
              <a:t>ago</a:t>
            </a:r>
            <a:r>
              <a:rPr lang="nl-NL" dirty="0"/>
              <a:t>, </a:t>
            </a:r>
            <a:r>
              <a:rPr lang="nl-NL" dirty="0" err="1"/>
              <a:t>when</a:t>
            </a:r>
            <a:r>
              <a:rPr lang="nl-NL" dirty="0"/>
              <a:t> </a:t>
            </a:r>
            <a:r>
              <a:rPr lang="nl-NL" dirty="0" err="1"/>
              <a:t>early</a:t>
            </a:r>
            <a:r>
              <a:rPr lang="nl-NL" dirty="0"/>
              <a:t> 1960 (</a:t>
            </a:r>
            <a:r>
              <a:rPr lang="nl-NL" dirty="0" err="1"/>
              <a:t>when</a:t>
            </a:r>
            <a:r>
              <a:rPr lang="nl-NL" dirty="0"/>
              <a:t> </a:t>
            </a:r>
            <a:r>
              <a:rPr lang="nl-NL" dirty="0" err="1"/>
              <a:t>car</a:t>
            </a:r>
            <a:r>
              <a:rPr lang="nl-NL" dirty="0"/>
              <a:t> </a:t>
            </a:r>
            <a:r>
              <a:rPr lang="nl-NL" dirty="0" err="1"/>
              <a:t>ownership</a:t>
            </a:r>
            <a:r>
              <a:rPr lang="nl-NL" dirty="0"/>
              <a:t> </a:t>
            </a:r>
            <a:r>
              <a:rPr lang="nl-NL" dirty="0" err="1"/>
              <a:t>began</a:t>
            </a:r>
            <a:r>
              <a:rPr lang="nl-NL" dirty="0"/>
              <a:t> </a:t>
            </a:r>
            <a:r>
              <a:rPr lang="nl-NL" dirty="0" err="1"/>
              <a:t>to</a:t>
            </a:r>
            <a:r>
              <a:rPr lang="nl-NL" dirty="0"/>
              <a:t> boom in </a:t>
            </a:r>
            <a:r>
              <a:rPr lang="nl-NL" dirty="0" err="1"/>
              <a:t>the</a:t>
            </a:r>
            <a:r>
              <a:rPr lang="nl-NL" dirty="0"/>
              <a:t> golden </a:t>
            </a:r>
            <a:r>
              <a:rPr lang="nl-NL" dirty="0" err="1"/>
              <a:t>age</a:t>
            </a:r>
            <a:r>
              <a:rPr lang="nl-NL" dirty="0"/>
              <a:t>) Jane Jacobs (</a:t>
            </a:r>
            <a:r>
              <a:rPr lang="nl-NL" dirty="0" err="1"/>
              <a:t>who</a:t>
            </a:r>
            <a:r>
              <a:rPr lang="nl-NL" dirty="0"/>
              <a:t> </a:t>
            </a:r>
            <a:r>
              <a:rPr lang="nl-NL" dirty="0" err="1"/>
              <a:t>knows</a:t>
            </a:r>
            <a:r>
              <a:rPr lang="nl-NL" dirty="0"/>
              <a:t> </a:t>
            </a:r>
            <a:r>
              <a:rPr lang="nl-NL" dirty="0" err="1"/>
              <a:t>who</a:t>
            </a:r>
            <a:r>
              <a:rPr lang="nl-NL" dirty="0"/>
              <a:t> </a:t>
            </a:r>
            <a:r>
              <a:rPr lang="nl-NL" dirty="0" err="1"/>
              <a:t>she</a:t>
            </a:r>
            <a:r>
              <a:rPr lang="nl-NL" dirty="0"/>
              <a:t> was?) </a:t>
            </a:r>
            <a:r>
              <a:rPr lang="nl-NL" dirty="0" err="1"/>
              <a:t>introduced</a:t>
            </a:r>
            <a:r>
              <a:rPr lang="nl-NL" dirty="0"/>
              <a:t> </a:t>
            </a:r>
            <a:r>
              <a:rPr lang="nl-NL" dirty="0" err="1"/>
              <a:t>this</a:t>
            </a:r>
            <a:r>
              <a:rPr lang="nl-NL" dirty="0"/>
              <a:t> thesis. </a:t>
            </a:r>
          </a:p>
          <a:p>
            <a:r>
              <a:rPr lang="nl-NL" dirty="0"/>
              <a:t>Picture:   Vitoria </a:t>
            </a:r>
            <a:r>
              <a:rPr lang="nl-NL" dirty="0" err="1"/>
              <a:t>Gasteiz</a:t>
            </a:r>
            <a:r>
              <a:rPr lang="nl-NL" dirty="0"/>
              <a:t>’ </a:t>
            </a:r>
            <a:r>
              <a:rPr lang="nl-NL" dirty="0" err="1"/>
              <a:t>main</a:t>
            </a:r>
            <a:r>
              <a:rPr lang="nl-NL" dirty="0"/>
              <a:t> </a:t>
            </a:r>
            <a:r>
              <a:rPr lang="nl-NL" dirty="0" err="1"/>
              <a:t>road</a:t>
            </a:r>
            <a:r>
              <a:rPr lang="nl-NL" dirty="0"/>
              <a:t> </a:t>
            </a:r>
            <a:r>
              <a:rPr lang="nl-NL" dirty="0" err="1"/>
              <a:t>before</a:t>
            </a:r>
            <a:r>
              <a:rPr lang="nl-NL" dirty="0"/>
              <a:t> </a:t>
            </a:r>
            <a:r>
              <a:rPr lang="nl-NL" dirty="0" err="1"/>
              <a:t>and</a:t>
            </a:r>
            <a:r>
              <a:rPr lang="nl-NL" dirty="0"/>
              <a:t> </a:t>
            </a:r>
            <a:r>
              <a:rPr lang="nl-NL" dirty="0" err="1"/>
              <a:t>after</a:t>
            </a:r>
            <a:r>
              <a:rPr lang="nl-NL" dirty="0"/>
              <a:t> </a:t>
            </a:r>
            <a:r>
              <a:rPr lang="nl-NL" dirty="0" err="1"/>
              <a:t>the</a:t>
            </a:r>
            <a:r>
              <a:rPr lang="nl-NL" dirty="0"/>
              <a:t> SUMP </a:t>
            </a:r>
            <a:r>
              <a:rPr lang="nl-NL" dirty="0" err="1"/>
              <a:t>implementation</a:t>
            </a:r>
            <a:r>
              <a:rPr lang="nl-NL" dirty="0"/>
              <a:t> :  parking has been </a:t>
            </a:r>
            <a:r>
              <a:rPr lang="nl-NL" dirty="0" err="1"/>
              <a:t>replaced</a:t>
            </a:r>
            <a:r>
              <a:rPr lang="nl-NL" dirty="0"/>
              <a:t> </a:t>
            </a:r>
            <a:r>
              <a:rPr lang="nl-NL" dirty="0" err="1"/>
              <a:t>by</a:t>
            </a:r>
            <a:r>
              <a:rPr lang="nl-NL" dirty="0"/>
              <a:t> PT, green, </a:t>
            </a:r>
            <a:r>
              <a:rPr lang="nl-NL" dirty="0" err="1"/>
              <a:t>broad</a:t>
            </a:r>
            <a:r>
              <a:rPr lang="nl-NL" dirty="0"/>
              <a:t> </a:t>
            </a:r>
            <a:r>
              <a:rPr lang="nl-NL" dirty="0" err="1"/>
              <a:t>pavements</a:t>
            </a:r>
            <a:r>
              <a:rPr lang="nl-NL" dirty="0"/>
              <a:t>, open </a:t>
            </a:r>
            <a:r>
              <a:rPr lang="nl-NL" dirty="0" err="1"/>
              <a:t>space</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a:t>
            </a:fld>
            <a:endParaRPr lang="de-DE"/>
          </a:p>
        </p:txBody>
      </p:sp>
    </p:spTree>
    <p:extLst>
      <p:ext uri="{BB962C8B-B14F-4D97-AF65-F5344CB8AC3E}">
        <p14:creationId xmlns:p14="http://schemas.microsoft.com/office/powerpoint/2010/main" val="27618369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Also</a:t>
            </a:r>
            <a:r>
              <a:rPr lang="nl-NL" dirty="0"/>
              <a:t> parking management </a:t>
            </a:r>
            <a:r>
              <a:rPr lang="nl-NL" dirty="0" err="1"/>
              <a:t>becomes</a:t>
            </a:r>
            <a:r>
              <a:rPr lang="nl-NL" dirty="0"/>
              <a:t> more </a:t>
            </a:r>
            <a:r>
              <a:rPr lang="nl-NL" dirty="0" err="1"/>
              <a:t>and</a:t>
            </a:r>
            <a:r>
              <a:rPr lang="nl-NL" dirty="0"/>
              <a:t> more SMART…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27</a:t>
            </a:fld>
            <a:endParaRPr lang="de-DE"/>
          </a:p>
        </p:txBody>
      </p:sp>
    </p:spTree>
    <p:extLst>
      <p:ext uri="{BB962C8B-B14F-4D97-AF65-F5344CB8AC3E}">
        <p14:creationId xmlns:p14="http://schemas.microsoft.com/office/powerpoint/2010/main" val="324876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This</a:t>
            </a:r>
            <a:r>
              <a:rPr lang="nl-NL" dirty="0"/>
              <a:t> </a:t>
            </a:r>
            <a:r>
              <a:rPr lang="nl-NL" dirty="0" err="1"/>
              <a:t>implies</a:t>
            </a:r>
            <a:r>
              <a:rPr lang="nl-NL" dirty="0"/>
              <a:t> a </a:t>
            </a:r>
            <a:r>
              <a:rPr lang="nl-NL" dirty="0" err="1"/>
              <a:t>need</a:t>
            </a:r>
            <a:r>
              <a:rPr lang="nl-NL" dirty="0"/>
              <a:t> </a:t>
            </a:r>
            <a:r>
              <a:rPr lang="nl-NL" dirty="0" err="1"/>
              <a:t>for</a:t>
            </a:r>
            <a:r>
              <a:rPr lang="nl-NL" dirty="0"/>
              <a:t> </a:t>
            </a:r>
            <a:r>
              <a:rPr lang="nl-NL" u="sng" dirty="0" err="1"/>
              <a:t>standardisation</a:t>
            </a:r>
            <a:r>
              <a:rPr lang="nl-NL" dirty="0"/>
              <a:t>.   The Alliance </a:t>
            </a:r>
            <a:r>
              <a:rPr lang="nl-NL" dirty="0" err="1"/>
              <a:t>for</a:t>
            </a:r>
            <a:r>
              <a:rPr lang="nl-NL" dirty="0"/>
              <a:t> Parking Data Standards is </a:t>
            </a:r>
            <a:r>
              <a:rPr lang="nl-NL" dirty="0" err="1"/>
              <a:t>working</a:t>
            </a:r>
            <a:r>
              <a:rPr lang="nl-NL" dirty="0"/>
              <a:t> on </a:t>
            </a:r>
            <a:r>
              <a:rPr lang="nl-NL" dirty="0" err="1"/>
              <a:t>future</a:t>
            </a:r>
            <a:r>
              <a:rPr lang="nl-NL" dirty="0"/>
              <a:t> </a:t>
            </a:r>
            <a:r>
              <a:rPr lang="nl-NL" dirty="0" err="1"/>
              <a:t>solutions</a:t>
            </a:r>
            <a:r>
              <a:rPr lang="nl-NL" dirty="0"/>
              <a:t>, </a:t>
            </a:r>
            <a:r>
              <a:rPr lang="nl-NL" dirty="0" err="1"/>
              <a:t>so</a:t>
            </a:r>
            <a:r>
              <a:rPr lang="nl-NL" dirty="0"/>
              <a:t> </a:t>
            </a:r>
            <a:r>
              <a:rPr lang="nl-NL" dirty="0" err="1"/>
              <a:t>all</a:t>
            </a:r>
            <a:r>
              <a:rPr lang="nl-NL" dirty="0"/>
              <a:t> </a:t>
            </a:r>
            <a:r>
              <a:rPr lang="nl-NL" dirty="0" err="1"/>
              <a:t>involved</a:t>
            </a:r>
            <a:r>
              <a:rPr lang="nl-NL" dirty="0"/>
              <a:t> </a:t>
            </a:r>
            <a:r>
              <a:rPr lang="nl-NL" dirty="0" err="1"/>
              <a:t>parties</a:t>
            </a:r>
            <a:r>
              <a:rPr lang="nl-NL" dirty="0"/>
              <a:t> </a:t>
            </a:r>
            <a:r>
              <a:rPr lang="nl-NL" dirty="0" err="1"/>
              <a:t>can</a:t>
            </a:r>
            <a:r>
              <a:rPr lang="nl-NL" dirty="0"/>
              <a:t> benefit.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28</a:t>
            </a:fld>
            <a:endParaRPr lang="de-DE"/>
          </a:p>
        </p:txBody>
      </p:sp>
    </p:spTree>
    <p:extLst>
      <p:ext uri="{BB962C8B-B14F-4D97-AF65-F5344CB8AC3E}">
        <p14:creationId xmlns:p14="http://schemas.microsoft.com/office/powerpoint/2010/main" val="3375988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Campaign</a:t>
            </a:r>
            <a:r>
              <a:rPr lang="nl-NL" dirty="0"/>
              <a:t> </a:t>
            </a:r>
            <a:r>
              <a:rPr lang="nl-NL" dirty="0" err="1"/>
              <a:t>can</a:t>
            </a:r>
            <a:r>
              <a:rPr lang="nl-NL" dirty="0"/>
              <a:t> </a:t>
            </a:r>
            <a:r>
              <a:rPr lang="nl-NL" dirty="0" err="1"/>
              <a:t>be</a:t>
            </a:r>
            <a:r>
              <a:rPr lang="nl-NL" dirty="0"/>
              <a:t> </a:t>
            </a:r>
            <a:r>
              <a:rPr lang="nl-NL" dirty="0" err="1"/>
              <a:t>used</a:t>
            </a:r>
            <a:r>
              <a:rPr lang="nl-NL" dirty="0"/>
              <a:t> </a:t>
            </a:r>
            <a:r>
              <a:rPr lang="nl-NL" dirty="0" err="1"/>
              <a:t>to</a:t>
            </a:r>
            <a:r>
              <a:rPr lang="nl-NL" dirty="0"/>
              <a:t> </a:t>
            </a:r>
            <a:r>
              <a:rPr lang="nl-NL" dirty="0" err="1"/>
              <a:t>raise</a:t>
            </a:r>
            <a:r>
              <a:rPr lang="nl-NL" dirty="0"/>
              <a:t> awareness, or </a:t>
            </a:r>
            <a:r>
              <a:rPr lang="nl-NL" dirty="0" err="1"/>
              <a:t>the</a:t>
            </a:r>
            <a:r>
              <a:rPr lang="nl-NL" dirty="0"/>
              <a:t> </a:t>
            </a:r>
            <a:r>
              <a:rPr lang="nl-NL" dirty="0" err="1"/>
              <a:t>involve</a:t>
            </a:r>
            <a:r>
              <a:rPr lang="nl-NL" dirty="0"/>
              <a:t> </a:t>
            </a:r>
            <a:r>
              <a:rPr lang="nl-NL" dirty="0" err="1"/>
              <a:t>people</a:t>
            </a:r>
            <a:r>
              <a:rPr lang="nl-NL" dirty="0"/>
              <a:t> in a public </a:t>
            </a:r>
            <a:r>
              <a:rPr lang="nl-NL" dirty="0" err="1"/>
              <a:t>discussion</a:t>
            </a:r>
            <a:r>
              <a:rPr lang="nl-NL" dirty="0"/>
              <a:t>, </a:t>
            </a:r>
            <a:r>
              <a:rPr lang="nl-NL" dirty="0" err="1"/>
              <a:t>focussing</a:t>
            </a:r>
            <a:r>
              <a:rPr lang="nl-NL" dirty="0"/>
              <a:t> on ‘</a:t>
            </a:r>
            <a:r>
              <a:rPr lang="nl-NL" dirty="0" err="1"/>
              <a:t>what</a:t>
            </a:r>
            <a:r>
              <a:rPr lang="nl-NL" dirty="0"/>
              <a:t> are </a:t>
            </a:r>
            <a:r>
              <a:rPr lang="nl-NL" dirty="0" err="1"/>
              <a:t>priorities</a:t>
            </a:r>
            <a:r>
              <a:rPr lang="nl-NL" dirty="0"/>
              <a:t> in life.   </a:t>
            </a:r>
          </a:p>
          <a:p>
            <a:r>
              <a:rPr lang="nl-NL" dirty="0"/>
              <a:t>The </a:t>
            </a:r>
            <a:r>
              <a:rPr lang="nl-NL" dirty="0" err="1"/>
              <a:t>annual</a:t>
            </a:r>
            <a:r>
              <a:rPr lang="nl-NL" dirty="0"/>
              <a:t> parking </a:t>
            </a:r>
            <a:r>
              <a:rPr lang="nl-NL" dirty="0" err="1"/>
              <a:t>day</a:t>
            </a:r>
            <a:r>
              <a:rPr lang="nl-NL" dirty="0"/>
              <a:t> has </a:t>
            </a:r>
            <a:r>
              <a:rPr lang="nl-NL" dirty="0" err="1"/>
              <a:t>become</a:t>
            </a:r>
            <a:r>
              <a:rPr lang="nl-NL" dirty="0"/>
              <a:t> a big </a:t>
            </a:r>
            <a:r>
              <a:rPr lang="nl-NL" dirty="0" err="1"/>
              <a:t>campaign</a:t>
            </a:r>
            <a:r>
              <a:rPr lang="nl-NL" dirty="0"/>
              <a:t> </a:t>
            </a:r>
            <a:r>
              <a:rPr lang="nl-NL" dirty="0" err="1"/>
              <a:t>where</a:t>
            </a:r>
            <a:r>
              <a:rPr lang="nl-NL" dirty="0"/>
              <a:t> </a:t>
            </a:r>
            <a:r>
              <a:rPr lang="nl-NL" dirty="0" err="1"/>
              <a:t>citizen</a:t>
            </a:r>
            <a:r>
              <a:rPr lang="nl-NL" dirty="0"/>
              <a:t> </a:t>
            </a:r>
            <a:r>
              <a:rPr lang="nl-NL" dirty="0" err="1"/>
              <a:t>can</a:t>
            </a:r>
            <a:r>
              <a:rPr lang="nl-NL" dirty="0"/>
              <a:t> </a:t>
            </a:r>
            <a:r>
              <a:rPr lang="nl-NL" dirty="0" err="1"/>
              <a:t>reclaim</a:t>
            </a:r>
            <a:r>
              <a:rPr lang="nl-NL" dirty="0"/>
              <a:t> public </a:t>
            </a:r>
            <a:r>
              <a:rPr lang="nl-NL" dirty="0" err="1"/>
              <a:t>space</a:t>
            </a:r>
            <a:r>
              <a:rPr lang="nl-NL" dirty="0"/>
              <a:t> (building </a:t>
            </a:r>
            <a:r>
              <a:rPr lang="nl-NL" dirty="0" err="1"/>
              <a:t>terarsses</a:t>
            </a:r>
            <a:r>
              <a:rPr lang="nl-NL" dirty="0"/>
              <a:t>, opening of </a:t>
            </a:r>
            <a:r>
              <a:rPr lang="nl-NL" dirty="0" err="1"/>
              <a:t>street</a:t>
            </a:r>
            <a:r>
              <a:rPr lang="nl-NL" dirty="0"/>
              <a:t> </a:t>
            </a:r>
            <a:r>
              <a:rPr lang="nl-NL" dirty="0" err="1"/>
              <a:t>gardens</a:t>
            </a:r>
            <a:r>
              <a:rPr lang="nl-NL" dirty="0"/>
              <a:t>… ) The COVID-19 </a:t>
            </a:r>
            <a:r>
              <a:rPr lang="nl-NL" dirty="0" err="1"/>
              <a:t>offered</a:t>
            </a:r>
            <a:r>
              <a:rPr lang="nl-NL" dirty="0"/>
              <a:t> </a:t>
            </a:r>
            <a:r>
              <a:rPr lang="nl-NL" dirty="0" err="1"/>
              <a:t>temporary</a:t>
            </a:r>
            <a:r>
              <a:rPr lang="nl-NL" dirty="0"/>
              <a:t> but </a:t>
            </a:r>
            <a:r>
              <a:rPr lang="nl-NL" dirty="0" err="1"/>
              <a:t>legal</a:t>
            </a:r>
            <a:r>
              <a:rPr lang="nl-NL" dirty="0"/>
              <a:t> </a:t>
            </a:r>
            <a:r>
              <a:rPr lang="nl-NL" dirty="0" err="1"/>
              <a:t>solutions</a:t>
            </a:r>
            <a:r>
              <a:rPr lang="nl-NL" dirty="0"/>
              <a:t> </a:t>
            </a:r>
            <a:r>
              <a:rPr lang="nl-NL" dirty="0" err="1"/>
              <a:t>to</a:t>
            </a:r>
            <a:r>
              <a:rPr lang="nl-NL" dirty="0"/>
              <a:t> </a:t>
            </a:r>
            <a:r>
              <a:rPr lang="nl-NL" dirty="0" err="1"/>
              <a:t>give</a:t>
            </a:r>
            <a:r>
              <a:rPr lang="nl-NL" dirty="0"/>
              <a:t> more </a:t>
            </a:r>
            <a:r>
              <a:rPr lang="nl-NL" dirty="0" err="1"/>
              <a:t>space</a:t>
            </a:r>
            <a:r>
              <a:rPr lang="nl-NL" dirty="0"/>
              <a:t> </a:t>
            </a:r>
            <a:r>
              <a:rPr lang="nl-NL" dirty="0" err="1"/>
              <a:t>to</a:t>
            </a:r>
            <a:r>
              <a:rPr lang="nl-NL" dirty="0"/>
              <a:t> </a:t>
            </a:r>
            <a:r>
              <a:rPr lang="nl-NL" dirty="0" err="1"/>
              <a:t>active</a:t>
            </a:r>
            <a:r>
              <a:rPr lang="nl-NL" dirty="0"/>
              <a:t> modes (</a:t>
            </a:r>
            <a:r>
              <a:rPr lang="nl-NL" dirty="0" err="1"/>
              <a:t>walking</a:t>
            </a:r>
            <a:r>
              <a:rPr lang="nl-NL" dirty="0"/>
              <a:t> </a:t>
            </a:r>
            <a:r>
              <a:rPr lang="nl-NL" dirty="0" err="1"/>
              <a:t>and</a:t>
            </a:r>
            <a:r>
              <a:rPr lang="nl-NL" dirty="0"/>
              <a:t> </a:t>
            </a:r>
            <a:r>
              <a:rPr lang="nl-NL" dirty="0" err="1"/>
              <a:t>cycling</a:t>
            </a:r>
            <a:r>
              <a:rPr lang="nl-NL" dirty="0"/>
              <a:t>) </a:t>
            </a:r>
            <a:r>
              <a:rPr lang="nl-NL" dirty="0" err="1"/>
              <a:t>by</a:t>
            </a:r>
            <a:r>
              <a:rPr lang="nl-NL" dirty="0"/>
              <a:t> e.g. </a:t>
            </a:r>
            <a:r>
              <a:rPr lang="nl-NL" dirty="0" err="1"/>
              <a:t>reducing</a:t>
            </a:r>
            <a:r>
              <a:rPr lang="nl-NL" dirty="0"/>
              <a:t> on-</a:t>
            </a:r>
            <a:r>
              <a:rPr lang="nl-NL" dirty="0" err="1"/>
              <a:t>street</a:t>
            </a:r>
            <a:r>
              <a:rPr lang="nl-NL" dirty="0"/>
              <a:t> parking.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33</a:t>
            </a:fld>
            <a:endParaRPr lang="de-DE"/>
          </a:p>
        </p:txBody>
      </p:sp>
    </p:spTree>
    <p:extLst>
      <p:ext uri="{BB962C8B-B14F-4D97-AF65-F5344CB8AC3E}">
        <p14:creationId xmlns:p14="http://schemas.microsoft.com/office/powerpoint/2010/main" val="542553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How </a:t>
            </a:r>
            <a:r>
              <a:rPr lang="nl-NL" dirty="0" err="1"/>
              <a:t>the</a:t>
            </a:r>
            <a:r>
              <a:rPr lang="nl-NL" dirty="0"/>
              <a:t> City of Leuven – </a:t>
            </a:r>
            <a:r>
              <a:rPr lang="nl-NL" dirty="0" err="1"/>
              <a:t>with</a:t>
            </a:r>
            <a:r>
              <a:rPr lang="nl-NL" dirty="0"/>
              <a:t> </a:t>
            </a:r>
            <a:r>
              <a:rPr lang="nl-NL" dirty="0" err="1"/>
              <a:t>the</a:t>
            </a:r>
            <a:r>
              <a:rPr lang="nl-NL" dirty="0"/>
              <a:t> help of a </a:t>
            </a:r>
            <a:r>
              <a:rPr lang="nl-NL" dirty="0" err="1"/>
              <a:t>communication</a:t>
            </a:r>
            <a:r>
              <a:rPr lang="nl-NL" dirty="0"/>
              <a:t> consultancy (</a:t>
            </a:r>
            <a:r>
              <a:rPr lang="nl-NL" dirty="0" err="1"/>
              <a:t>Shaved</a:t>
            </a:r>
            <a:r>
              <a:rPr lang="nl-NL" dirty="0"/>
              <a:t> </a:t>
            </a:r>
            <a:r>
              <a:rPr lang="nl-NL" dirty="0" err="1"/>
              <a:t>Monkey</a:t>
            </a:r>
            <a:r>
              <a:rPr lang="nl-NL" dirty="0"/>
              <a:t>) We want </a:t>
            </a:r>
            <a:r>
              <a:rPr lang="nl-NL" dirty="0" err="1"/>
              <a:t>to</a:t>
            </a:r>
            <a:r>
              <a:rPr lang="nl-NL" dirty="0"/>
              <a:t> </a:t>
            </a:r>
            <a:r>
              <a:rPr lang="nl-NL" dirty="0" err="1"/>
              <a:t>inform</a:t>
            </a:r>
            <a:r>
              <a:rPr lang="nl-NL" dirty="0"/>
              <a:t>  </a:t>
            </a:r>
            <a:r>
              <a:rPr lang="nl-NL" dirty="0" err="1"/>
              <a:t>that</a:t>
            </a:r>
            <a:r>
              <a:rPr lang="nl-NL" dirty="0"/>
              <a:t> Leuven is </a:t>
            </a:r>
            <a:r>
              <a:rPr lang="nl-NL" dirty="0" err="1"/>
              <a:t>accessible</a:t>
            </a:r>
            <a:r>
              <a:rPr lang="nl-NL" dirty="0"/>
              <a:t> in different </a:t>
            </a:r>
            <a:r>
              <a:rPr lang="nl-NL" dirty="0" err="1"/>
              <a:t>ways</a:t>
            </a:r>
            <a:r>
              <a:rPr lang="nl-NL" dirty="0"/>
              <a:t>,  </a:t>
            </a:r>
            <a:r>
              <a:rPr lang="nl-NL" dirty="0" err="1"/>
              <a:t>that</a:t>
            </a:r>
            <a:r>
              <a:rPr lang="nl-NL" dirty="0"/>
              <a:t> </a:t>
            </a:r>
            <a:r>
              <a:rPr lang="nl-NL" dirty="0" err="1"/>
              <a:t>there</a:t>
            </a:r>
            <a:r>
              <a:rPr lang="nl-NL" dirty="0"/>
              <a:t> are a lot of parking </a:t>
            </a:r>
            <a:r>
              <a:rPr lang="nl-NL" dirty="0" err="1"/>
              <a:t>possibilities</a:t>
            </a:r>
            <a:r>
              <a:rPr lang="nl-NL" dirty="0"/>
              <a:t>,  </a:t>
            </a:r>
            <a:r>
              <a:rPr lang="nl-NL" dirty="0" err="1"/>
              <a:t>that</a:t>
            </a:r>
            <a:r>
              <a:rPr lang="nl-NL" dirty="0"/>
              <a:t> Leuven offers </a:t>
            </a:r>
            <a:r>
              <a:rPr lang="nl-NL" dirty="0" err="1"/>
              <a:t>some</a:t>
            </a:r>
            <a:r>
              <a:rPr lang="nl-NL" dirty="0"/>
              <a:t> </a:t>
            </a:r>
            <a:r>
              <a:rPr lang="nl-NL" dirty="0" err="1"/>
              <a:t>unknow</a:t>
            </a:r>
            <a:r>
              <a:rPr lang="nl-NL" dirty="0"/>
              <a:t> </a:t>
            </a:r>
            <a:r>
              <a:rPr lang="nl-NL" dirty="0" err="1"/>
              <a:t>trumps</a:t>
            </a:r>
            <a:r>
              <a:rPr lang="nl-NL" dirty="0"/>
              <a:t> (</a:t>
            </a:r>
            <a:r>
              <a:rPr lang="nl-NL" dirty="0" err="1"/>
              <a:t>periphery</a:t>
            </a:r>
            <a:r>
              <a:rPr lang="nl-NL" dirty="0"/>
              <a:t> parkings, Park </a:t>
            </a:r>
            <a:r>
              <a:rPr lang="nl-NL" dirty="0" err="1"/>
              <a:t>and</a:t>
            </a:r>
            <a:r>
              <a:rPr lang="nl-NL" dirty="0"/>
              <a:t> Bike…) </a:t>
            </a:r>
          </a:p>
          <a:p>
            <a:r>
              <a:rPr lang="nl-NL" dirty="0"/>
              <a:t>We want </a:t>
            </a:r>
            <a:r>
              <a:rPr lang="nl-NL" dirty="0" err="1"/>
              <a:t>to</a:t>
            </a:r>
            <a:r>
              <a:rPr lang="nl-NL" dirty="0"/>
              <a:t> </a:t>
            </a:r>
            <a:r>
              <a:rPr lang="nl-NL" dirty="0" err="1"/>
              <a:t>raise</a:t>
            </a:r>
            <a:r>
              <a:rPr lang="nl-NL" dirty="0"/>
              <a:t> awareness :  we offer </a:t>
            </a:r>
            <a:r>
              <a:rPr lang="nl-NL" dirty="0" err="1"/>
              <a:t>solutions</a:t>
            </a:r>
            <a:r>
              <a:rPr lang="nl-NL" dirty="0"/>
              <a:t> (</a:t>
            </a:r>
            <a:r>
              <a:rPr lang="nl-NL" dirty="0" err="1"/>
              <a:t>that</a:t>
            </a:r>
            <a:r>
              <a:rPr lang="nl-NL" dirty="0"/>
              <a:t> is a </a:t>
            </a:r>
            <a:r>
              <a:rPr lang="nl-NL" dirty="0" err="1"/>
              <a:t>positive</a:t>
            </a:r>
            <a:r>
              <a:rPr lang="nl-NL" dirty="0"/>
              <a:t> approach).  </a:t>
            </a:r>
            <a:r>
              <a:rPr lang="nl-NL" dirty="0" err="1"/>
              <a:t>After</a:t>
            </a:r>
            <a:r>
              <a:rPr lang="nl-NL" dirty="0"/>
              <a:t> </a:t>
            </a:r>
            <a:r>
              <a:rPr lang="nl-NL" dirty="0" err="1"/>
              <a:t>the</a:t>
            </a:r>
            <a:r>
              <a:rPr lang="nl-NL" dirty="0"/>
              <a:t> solution has been </a:t>
            </a:r>
            <a:r>
              <a:rPr lang="nl-NL" dirty="0" err="1"/>
              <a:t>given</a:t>
            </a:r>
            <a:r>
              <a:rPr lang="nl-NL" dirty="0"/>
              <a:t>, we highlight </a:t>
            </a:r>
            <a:r>
              <a:rPr lang="nl-NL" dirty="0" err="1"/>
              <a:t>cycling</a:t>
            </a:r>
            <a:r>
              <a:rPr lang="nl-NL" dirty="0"/>
              <a:t> </a:t>
            </a:r>
            <a:r>
              <a:rPr lang="nl-NL" dirty="0" err="1"/>
              <a:t>and</a:t>
            </a:r>
            <a:r>
              <a:rPr lang="nl-NL" dirty="0"/>
              <a:t> public transport as </a:t>
            </a:r>
            <a:r>
              <a:rPr lang="nl-NL" dirty="0" err="1"/>
              <a:t>alternatives</a:t>
            </a:r>
            <a:r>
              <a:rPr lang="nl-NL" dirty="0"/>
              <a:t>  (</a:t>
            </a:r>
            <a:r>
              <a:rPr lang="nl-NL" dirty="0" err="1"/>
              <a:t>shown</a:t>
            </a:r>
            <a:r>
              <a:rPr lang="nl-NL" dirty="0"/>
              <a:t> on </a:t>
            </a:r>
            <a:r>
              <a:rPr lang="nl-NL" dirty="0" err="1"/>
              <a:t>the</a:t>
            </a:r>
            <a:r>
              <a:rPr lang="nl-NL" dirty="0"/>
              <a:t> app) </a:t>
            </a:r>
          </a:p>
          <a:p>
            <a:endParaRPr lang="nl-NL" dirty="0"/>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34</a:t>
            </a:fld>
            <a:endParaRPr lang="de-DE"/>
          </a:p>
        </p:txBody>
      </p:sp>
    </p:spTree>
    <p:extLst>
      <p:ext uri="{BB962C8B-B14F-4D97-AF65-F5344CB8AC3E}">
        <p14:creationId xmlns:p14="http://schemas.microsoft.com/office/powerpoint/2010/main" val="2374206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Figures</a:t>
            </a:r>
            <a:r>
              <a:rPr lang="nl-NL" dirty="0"/>
              <a:t> of short term parking in Leuven:  </a:t>
            </a:r>
            <a:r>
              <a:rPr lang="nl-NL" dirty="0" err="1"/>
              <a:t>decrease</a:t>
            </a:r>
            <a:r>
              <a:rPr lang="nl-NL" dirty="0"/>
              <a:t> of 36% in </a:t>
            </a:r>
            <a:r>
              <a:rPr lang="nl-NL" dirty="0" err="1"/>
              <a:t>July</a:t>
            </a:r>
            <a:r>
              <a:rPr lang="nl-NL" dirty="0"/>
              <a:t> 2018 </a:t>
            </a:r>
          </a:p>
        </p:txBody>
      </p:sp>
      <p:sp>
        <p:nvSpPr>
          <p:cNvPr id="4" name="Tijdelijke aanduiding voor dianummer 3"/>
          <p:cNvSpPr>
            <a:spLocks noGrp="1"/>
          </p:cNvSpPr>
          <p:nvPr>
            <p:ph type="sldNum" sz="quarter" idx="5"/>
          </p:nvPr>
        </p:nvSpPr>
        <p:spPr/>
        <p:txBody>
          <a:bodyPr/>
          <a:lstStyle/>
          <a:p>
            <a:fld id="{2933B737-14D9-4623-B337-0DC7E06C783E}" type="slidenum">
              <a:rPr lang="nl-NL" smtClean="0"/>
              <a:t>35</a:t>
            </a:fld>
            <a:endParaRPr lang="nl-NL"/>
          </a:p>
        </p:txBody>
      </p:sp>
    </p:spTree>
    <p:extLst>
      <p:ext uri="{BB962C8B-B14F-4D97-AF65-F5344CB8AC3E}">
        <p14:creationId xmlns:p14="http://schemas.microsoft.com/office/powerpoint/2010/main" val="959235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The parking tool </a:t>
            </a:r>
            <a:r>
              <a:rPr lang="nl-NL" dirty="0" err="1"/>
              <a:t>gives</a:t>
            </a:r>
            <a:r>
              <a:rPr lang="nl-NL" dirty="0"/>
              <a:t> </a:t>
            </a:r>
            <a:r>
              <a:rPr lang="nl-NL" dirty="0" err="1"/>
              <a:t>targeted</a:t>
            </a:r>
            <a:r>
              <a:rPr lang="nl-NL" dirty="0"/>
              <a:t> </a:t>
            </a:r>
            <a:r>
              <a:rPr lang="nl-NL" dirty="0" err="1"/>
              <a:t>advice</a:t>
            </a:r>
            <a:r>
              <a:rPr lang="nl-NL" dirty="0"/>
              <a:t>.  </a:t>
            </a:r>
            <a:r>
              <a:rPr lang="nl-NL" dirty="0" err="1"/>
              <a:t>Attractive</a:t>
            </a:r>
            <a:r>
              <a:rPr lang="nl-NL" dirty="0"/>
              <a:t> </a:t>
            </a:r>
            <a:r>
              <a:rPr lang="nl-NL" dirty="0" err="1"/>
              <a:t>alternatives</a:t>
            </a:r>
            <a:r>
              <a:rPr lang="nl-NL" dirty="0"/>
              <a:t> are </a:t>
            </a:r>
            <a:r>
              <a:rPr lang="nl-NL" dirty="0" err="1"/>
              <a:t>highlighted</a:t>
            </a:r>
            <a:r>
              <a:rPr lang="nl-NL" dirty="0"/>
              <a:t> more.  </a:t>
            </a:r>
          </a:p>
          <a:p>
            <a:r>
              <a:rPr lang="nl-NL" dirty="0" err="1"/>
              <a:t>All</a:t>
            </a:r>
            <a:r>
              <a:rPr lang="nl-NL" dirty="0"/>
              <a:t> </a:t>
            </a:r>
            <a:r>
              <a:rPr lang="nl-NL" dirty="0" err="1"/>
              <a:t>peripheral</a:t>
            </a:r>
            <a:r>
              <a:rPr lang="nl-NL" dirty="0"/>
              <a:t> parkings </a:t>
            </a:r>
            <a:r>
              <a:rPr lang="nl-NL" dirty="0" err="1"/>
              <a:t>moved</a:t>
            </a:r>
            <a:r>
              <a:rPr lang="nl-NL" dirty="0"/>
              <a:t> </a:t>
            </a:r>
            <a:r>
              <a:rPr lang="nl-NL" dirty="0" err="1"/>
              <a:t>to</a:t>
            </a:r>
            <a:r>
              <a:rPr lang="nl-NL" dirty="0"/>
              <a:t> </a:t>
            </a:r>
            <a:r>
              <a:rPr lang="nl-NL" dirty="0" err="1"/>
              <a:t>the</a:t>
            </a:r>
            <a:r>
              <a:rPr lang="nl-NL" dirty="0"/>
              <a:t> top 10.  </a:t>
            </a:r>
          </a:p>
          <a:p>
            <a:r>
              <a:rPr lang="nl-NL" dirty="0"/>
              <a:t>Arenberg en Teken (</a:t>
            </a:r>
            <a:r>
              <a:rPr lang="nl-NL" dirty="0" err="1"/>
              <a:t>two</a:t>
            </a:r>
            <a:r>
              <a:rPr lang="nl-NL" dirty="0"/>
              <a:t> parkings </a:t>
            </a:r>
            <a:r>
              <a:rPr lang="nl-NL" dirty="0" err="1"/>
              <a:t>that</a:t>
            </a:r>
            <a:r>
              <a:rPr lang="nl-NL" dirty="0"/>
              <a:t> have – </a:t>
            </a:r>
            <a:r>
              <a:rPr lang="nl-NL" dirty="0" err="1"/>
              <a:t>very</a:t>
            </a:r>
            <a:r>
              <a:rPr lang="nl-NL" dirty="0"/>
              <a:t> – </a:t>
            </a:r>
            <a:r>
              <a:rPr lang="nl-NL" dirty="0" err="1"/>
              <a:t>limited</a:t>
            </a:r>
            <a:r>
              <a:rPr lang="nl-NL" dirty="0"/>
              <a:t> opening </a:t>
            </a:r>
            <a:r>
              <a:rPr lang="nl-NL" dirty="0" err="1"/>
              <a:t>hours</a:t>
            </a:r>
            <a:r>
              <a:rPr lang="nl-NL" dirty="0"/>
              <a:t> – are </a:t>
            </a:r>
            <a:r>
              <a:rPr lang="nl-NL" dirty="0" err="1"/>
              <a:t>the</a:t>
            </a:r>
            <a:r>
              <a:rPr lang="nl-NL" dirty="0"/>
              <a:t> </a:t>
            </a:r>
            <a:r>
              <a:rPr lang="nl-NL" dirty="0" err="1"/>
              <a:t>strongest</a:t>
            </a:r>
            <a:r>
              <a:rPr lang="nl-NL" dirty="0"/>
              <a:t> </a:t>
            </a:r>
            <a:r>
              <a:rPr lang="nl-NL" dirty="0" err="1"/>
              <a:t>climbers</a:t>
            </a:r>
            <a:r>
              <a:rPr lang="nl-NL" dirty="0"/>
              <a:t> </a:t>
            </a:r>
          </a:p>
          <a:p>
            <a:endParaRPr lang="nl-NL" dirty="0"/>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36</a:t>
            </a:fld>
            <a:endParaRPr lang="de-DE"/>
          </a:p>
        </p:txBody>
      </p:sp>
    </p:spTree>
    <p:extLst>
      <p:ext uri="{BB962C8B-B14F-4D97-AF65-F5344CB8AC3E}">
        <p14:creationId xmlns:p14="http://schemas.microsoft.com/office/powerpoint/2010/main" val="3463683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p>
            <a:fld id="{6D8E775F-E429-4A66-9504-5D5B75C05BB9}" type="slidenum">
              <a:rPr lang="de-DE" altLang="en-US" smtClean="0"/>
              <a:pPr/>
              <a:t>38</a:t>
            </a:fld>
            <a:endParaRPr lang="de-DE"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p:spPr>
        <p:txBody>
          <a:bodyPr/>
          <a:lstStyle/>
          <a:p>
            <a:pPr eaLnBrk="1" hangingPunct="1"/>
            <a:endParaRPr lang="en-US" altLang="en-US">
              <a:latin typeface="Times New Roman" pitchFamily="18" charset="0"/>
            </a:endParaRPr>
          </a:p>
        </p:txBody>
      </p:sp>
    </p:spTree>
    <p:extLst>
      <p:ext uri="{BB962C8B-B14F-4D97-AF65-F5344CB8AC3E}">
        <p14:creationId xmlns:p14="http://schemas.microsoft.com/office/powerpoint/2010/main" val="3895049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 </a:t>
            </a:r>
            <a:r>
              <a:rPr lang="nl-NL" dirty="0" err="1"/>
              <a:t>believe</a:t>
            </a:r>
            <a:r>
              <a:rPr lang="nl-NL" dirty="0"/>
              <a:t> Parking management </a:t>
            </a:r>
            <a:r>
              <a:rPr lang="nl-NL" dirty="0" err="1"/>
              <a:t>can</a:t>
            </a:r>
            <a:r>
              <a:rPr lang="nl-NL" dirty="0"/>
              <a:t> </a:t>
            </a:r>
            <a:r>
              <a:rPr lang="nl-NL" dirty="0" err="1"/>
              <a:t>become</a:t>
            </a:r>
            <a:r>
              <a:rPr lang="nl-NL" dirty="0"/>
              <a:t> a game </a:t>
            </a:r>
            <a:r>
              <a:rPr lang="nl-NL" dirty="0" err="1"/>
              <a:t>changer</a:t>
            </a:r>
            <a:r>
              <a:rPr lang="nl-NL" dirty="0"/>
              <a:t> </a:t>
            </a:r>
            <a:r>
              <a:rPr lang="nl-NL" dirty="0" err="1"/>
              <a:t>for</a:t>
            </a:r>
            <a:r>
              <a:rPr lang="nl-NL" dirty="0"/>
              <a:t> </a:t>
            </a:r>
            <a:r>
              <a:rPr lang="nl-NL" dirty="0" err="1"/>
              <a:t>urban</a:t>
            </a:r>
            <a:r>
              <a:rPr lang="nl-NL" dirty="0"/>
              <a:t> </a:t>
            </a:r>
            <a:r>
              <a:rPr lang="nl-NL" dirty="0" err="1"/>
              <a:t>mobility</a:t>
            </a:r>
            <a:r>
              <a:rPr lang="nl-NL" dirty="0"/>
              <a:t> </a:t>
            </a:r>
            <a:r>
              <a:rPr lang="nl-NL" dirty="0" err="1"/>
              <a:t>when</a:t>
            </a:r>
            <a:r>
              <a:rPr lang="nl-NL" dirty="0"/>
              <a:t> </a:t>
            </a:r>
            <a:r>
              <a:rPr lang="nl-NL" dirty="0" err="1"/>
              <a:t>it</a:t>
            </a:r>
            <a:r>
              <a:rPr lang="nl-NL" dirty="0"/>
              <a:t> has </a:t>
            </a:r>
            <a:r>
              <a:rPr lang="nl-NL" dirty="0" err="1"/>
              <a:t>become</a:t>
            </a:r>
            <a:r>
              <a:rPr lang="nl-NL" dirty="0"/>
              <a:t> </a:t>
            </a:r>
            <a:r>
              <a:rPr lang="nl-NL" dirty="0" err="1"/>
              <a:t>integrated</a:t>
            </a:r>
            <a:r>
              <a:rPr lang="nl-NL" dirty="0"/>
              <a:t> in SUMP.  In 2019 Park4SUMP </a:t>
            </a:r>
            <a:r>
              <a:rPr lang="nl-NL" dirty="0" err="1"/>
              <a:t>launched</a:t>
            </a:r>
            <a:r>
              <a:rPr lang="nl-NL" dirty="0"/>
              <a:t> a </a:t>
            </a:r>
            <a:r>
              <a:rPr lang="nl-NL" dirty="0" err="1"/>
              <a:t>practioner</a:t>
            </a:r>
            <a:r>
              <a:rPr lang="nl-NL" dirty="0"/>
              <a:t> guide, </a:t>
            </a:r>
            <a:r>
              <a:rPr lang="nl-NL" dirty="0" err="1"/>
              <a:t>to</a:t>
            </a:r>
            <a:r>
              <a:rPr lang="nl-NL" dirty="0"/>
              <a:t> </a:t>
            </a:r>
            <a:r>
              <a:rPr lang="nl-NL" dirty="0" err="1"/>
              <a:t>be</a:t>
            </a:r>
            <a:r>
              <a:rPr lang="nl-NL" dirty="0"/>
              <a:t> </a:t>
            </a:r>
            <a:r>
              <a:rPr lang="nl-NL" dirty="0" err="1"/>
              <a:t>downloaded</a:t>
            </a:r>
            <a:r>
              <a:rPr lang="nl-NL" dirty="0"/>
              <a:t> </a:t>
            </a:r>
            <a:r>
              <a:rPr lang="nl-NL" dirty="0" err="1"/>
              <a:t>from</a:t>
            </a:r>
            <a:r>
              <a:rPr lang="nl-NL" dirty="0"/>
              <a:t> </a:t>
            </a:r>
            <a:r>
              <a:rPr lang="nl-NL" dirty="0" err="1"/>
              <a:t>the</a:t>
            </a:r>
            <a:r>
              <a:rPr lang="nl-NL" dirty="0"/>
              <a:t> SUMP </a:t>
            </a:r>
            <a:r>
              <a:rPr lang="nl-NL" dirty="0" err="1"/>
              <a:t>Guidelines</a:t>
            </a:r>
            <a:r>
              <a:rPr lang="nl-NL" dirty="0"/>
              <a:t> pages on </a:t>
            </a:r>
            <a:r>
              <a:rPr lang="nl-NL" dirty="0" err="1"/>
              <a:t>Eltis</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3</a:t>
            </a:fld>
            <a:endParaRPr lang="de-DE"/>
          </a:p>
        </p:txBody>
      </p:sp>
    </p:spTree>
    <p:extLst>
      <p:ext uri="{BB962C8B-B14F-4D97-AF65-F5344CB8AC3E}">
        <p14:creationId xmlns:p14="http://schemas.microsoft.com/office/powerpoint/2010/main" val="2077398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latin typeface="Times New Roman"/>
                <a:ea typeface="MS PGothic"/>
                <a:cs typeface="Times New Roman"/>
              </a:rPr>
              <a:t>we </a:t>
            </a:r>
            <a:r>
              <a:rPr lang="nl-BE" dirty="0" err="1">
                <a:latin typeface="Times New Roman"/>
                <a:ea typeface="MS PGothic"/>
                <a:cs typeface="Times New Roman"/>
              </a:rPr>
              <a:t>need</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evolve</a:t>
            </a:r>
            <a:r>
              <a:rPr lang="nl-BE" dirty="0">
                <a:latin typeface="Times New Roman"/>
                <a:ea typeface="MS PGothic"/>
                <a:cs typeface="Times New Roman"/>
              </a:rPr>
              <a:t> </a:t>
            </a:r>
            <a:r>
              <a:rPr lang="nl-BE" dirty="0" err="1">
                <a:latin typeface="Times New Roman"/>
                <a:ea typeface="MS PGothic"/>
                <a:cs typeface="Times New Roman"/>
              </a:rPr>
              <a:t>from</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fire</a:t>
            </a:r>
            <a:r>
              <a:rPr lang="nl-BE" dirty="0">
                <a:latin typeface="Times New Roman"/>
                <a:ea typeface="MS PGothic"/>
                <a:cs typeface="Times New Roman"/>
              </a:rPr>
              <a:t> </a:t>
            </a:r>
            <a:r>
              <a:rPr lang="nl-BE" dirty="0" err="1">
                <a:latin typeface="Times New Roman"/>
                <a:ea typeface="MS PGothic"/>
                <a:cs typeface="Times New Roman"/>
              </a:rPr>
              <a:t>bridgade</a:t>
            </a:r>
            <a:r>
              <a:rPr lang="nl-BE" dirty="0">
                <a:latin typeface="Times New Roman"/>
                <a:ea typeface="MS PGothic"/>
                <a:cs typeface="Times New Roman"/>
              </a:rPr>
              <a:t> approach </a:t>
            </a:r>
            <a:r>
              <a:rPr lang="nl-BE" dirty="0" err="1">
                <a:latin typeface="Times New Roman"/>
                <a:ea typeface="MS PGothic"/>
                <a:cs typeface="Times New Roman"/>
              </a:rPr>
              <a:t>only</a:t>
            </a:r>
            <a:r>
              <a:rPr lang="nl-BE" dirty="0">
                <a:latin typeface="Times New Roman"/>
                <a:ea typeface="MS PGothic"/>
                <a:cs typeface="Times New Roman"/>
              </a:rPr>
              <a:t> </a:t>
            </a:r>
            <a:r>
              <a:rPr lang="nl-BE" dirty="0" err="1">
                <a:latin typeface="Times New Roman"/>
                <a:ea typeface="MS PGothic"/>
                <a:cs typeface="Times New Roman"/>
              </a:rPr>
              <a:t>extiguishing</a:t>
            </a:r>
            <a:r>
              <a:rPr lang="nl-BE" dirty="0">
                <a:latin typeface="Times New Roman"/>
                <a:ea typeface="MS PGothic"/>
                <a:cs typeface="Times New Roman"/>
              </a:rPr>
              <a:t> </a:t>
            </a:r>
            <a:r>
              <a:rPr lang="nl-BE" dirty="0" err="1">
                <a:latin typeface="Times New Roman"/>
                <a:ea typeface="MS PGothic"/>
                <a:cs typeface="Times New Roman"/>
              </a:rPr>
              <a:t>fire</a:t>
            </a:r>
            <a:r>
              <a:rPr lang="nl-BE" dirty="0">
                <a:latin typeface="Times New Roman"/>
                <a:ea typeface="MS PGothic"/>
                <a:cs typeface="Times New Roman"/>
              </a:rPr>
              <a:t> </a:t>
            </a:r>
            <a:r>
              <a:rPr lang="nl-BE" dirty="0" err="1">
                <a:latin typeface="Times New Roman"/>
                <a:ea typeface="MS PGothic"/>
                <a:cs typeface="Times New Roman"/>
              </a:rPr>
              <a:t>when</a:t>
            </a:r>
            <a:r>
              <a:rPr lang="nl-BE" dirty="0">
                <a:latin typeface="Times New Roman"/>
                <a:ea typeface="MS PGothic"/>
                <a:cs typeface="Times New Roman"/>
              </a:rPr>
              <a:t> </a:t>
            </a:r>
            <a:r>
              <a:rPr lang="nl-BE" dirty="0" err="1">
                <a:latin typeface="Times New Roman"/>
                <a:ea typeface="MS PGothic"/>
                <a:cs typeface="Times New Roman"/>
              </a:rPr>
              <a:t>there</a:t>
            </a:r>
            <a:r>
              <a:rPr lang="nl-BE" dirty="0">
                <a:latin typeface="Times New Roman"/>
                <a:ea typeface="MS PGothic"/>
                <a:cs typeface="Times New Roman"/>
              </a:rPr>
              <a:t> is </a:t>
            </a:r>
            <a:r>
              <a:rPr lang="nl-BE" dirty="0" err="1">
                <a:latin typeface="Times New Roman"/>
                <a:ea typeface="MS PGothic"/>
                <a:cs typeface="Times New Roman"/>
              </a:rPr>
              <a:t>one</a:t>
            </a:r>
            <a:r>
              <a:rPr lang="nl-BE" dirty="0">
                <a:latin typeface="Times New Roman"/>
                <a:ea typeface="MS PGothic"/>
                <a:cs typeface="Times New Roman"/>
              </a:rPr>
              <a:t>. </a:t>
            </a:r>
            <a:endParaRPr lang="nl-BE"/>
          </a:p>
          <a:p>
            <a:r>
              <a:rPr lang="nl-BE" dirty="0">
                <a:latin typeface="Times New Roman"/>
                <a:ea typeface="MS PGothic"/>
                <a:cs typeface="Times New Roman"/>
              </a:rPr>
              <a:t>1 </a:t>
            </a:r>
            <a:r>
              <a:rPr lang="nl-BE" dirty="0" err="1">
                <a:latin typeface="Times New Roman"/>
                <a:ea typeface="MS PGothic"/>
                <a:cs typeface="Times New Roman"/>
              </a:rPr>
              <a:t>Advantages</a:t>
            </a:r>
            <a:r>
              <a:rPr lang="nl-BE" dirty="0">
                <a:latin typeface="Times New Roman"/>
                <a:ea typeface="MS PGothic"/>
                <a:cs typeface="Times New Roman"/>
              </a:rPr>
              <a:t> are I.e. </a:t>
            </a:r>
            <a:r>
              <a:rPr lang="nl-BE" dirty="0" err="1">
                <a:latin typeface="Times New Roman"/>
                <a:ea typeface="MS PGothic"/>
                <a:cs typeface="Times New Roman"/>
              </a:rPr>
              <a:t>cutting</a:t>
            </a:r>
            <a:r>
              <a:rPr lang="nl-BE" dirty="0">
                <a:latin typeface="Times New Roman"/>
                <a:ea typeface="MS PGothic"/>
                <a:cs typeface="Times New Roman"/>
              </a:rPr>
              <a:t> search traffic, </a:t>
            </a:r>
            <a:r>
              <a:rPr lang="nl-BE" dirty="0" err="1">
                <a:latin typeface="Times New Roman"/>
                <a:ea typeface="MS PGothic"/>
                <a:cs typeface="Times New Roman"/>
              </a:rPr>
              <a:t>reducing</a:t>
            </a:r>
            <a:r>
              <a:rPr lang="nl-BE" dirty="0">
                <a:latin typeface="Times New Roman"/>
                <a:ea typeface="MS PGothic"/>
                <a:cs typeface="Times New Roman"/>
              </a:rPr>
              <a:t> </a:t>
            </a:r>
            <a:r>
              <a:rPr lang="nl-BE" dirty="0" err="1">
                <a:latin typeface="Times New Roman"/>
                <a:ea typeface="MS PGothic"/>
                <a:cs typeface="Times New Roman"/>
              </a:rPr>
              <a:t>emission</a:t>
            </a:r>
            <a:r>
              <a:rPr lang="nl-BE" dirty="0">
                <a:latin typeface="Times New Roman"/>
                <a:ea typeface="MS PGothic"/>
                <a:cs typeface="Times New Roman"/>
              </a:rPr>
              <a:t>, </a:t>
            </a:r>
            <a:r>
              <a:rPr lang="nl-BE" dirty="0" err="1">
                <a:latin typeface="Times New Roman"/>
                <a:ea typeface="MS PGothic"/>
                <a:cs typeface="Times New Roman"/>
              </a:rPr>
              <a:t>freeing</a:t>
            </a:r>
            <a:r>
              <a:rPr lang="nl-BE" dirty="0">
                <a:latin typeface="Times New Roman"/>
                <a:ea typeface="MS PGothic"/>
                <a:cs typeface="Times New Roman"/>
              </a:rPr>
              <a:t> up </a:t>
            </a:r>
            <a:r>
              <a:rPr lang="nl-BE" dirty="0" err="1">
                <a:latin typeface="Times New Roman"/>
                <a:ea typeface="MS PGothic"/>
                <a:cs typeface="Times New Roman"/>
              </a:rPr>
              <a:t>space</a:t>
            </a:r>
          </a:p>
          <a:p>
            <a:r>
              <a:rPr lang="nl-BE" dirty="0">
                <a:latin typeface="Times New Roman"/>
                <a:ea typeface="MS PGothic"/>
                <a:cs typeface="Times New Roman"/>
              </a:rPr>
              <a:t>2 </a:t>
            </a:r>
            <a:r>
              <a:rPr lang="nl-BE" dirty="0" err="1">
                <a:latin typeface="Times New Roman"/>
                <a:ea typeface="MS PGothic"/>
                <a:cs typeface="Times New Roman"/>
              </a:rPr>
              <a:t>Instrumental</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strategic</a:t>
            </a:r>
            <a:r>
              <a:rPr lang="nl-BE" dirty="0">
                <a:latin typeface="Times New Roman"/>
                <a:ea typeface="MS PGothic"/>
                <a:cs typeface="Times New Roman"/>
              </a:rPr>
              <a:t> </a:t>
            </a:r>
            <a:r>
              <a:rPr lang="nl-BE" dirty="0" err="1">
                <a:latin typeface="Times New Roman"/>
                <a:ea typeface="MS PGothic"/>
                <a:cs typeface="Times New Roman"/>
              </a:rPr>
              <a:t>integration</a:t>
            </a:r>
            <a:r>
              <a:rPr lang="nl-BE" dirty="0">
                <a:latin typeface="Times New Roman"/>
                <a:ea typeface="MS PGothic"/>
                <a:cs typeface="Times New Roman"/>
              </a:rPr>
              <a:t> is </a:t>
            </a:r>
            <a:r>
              <a:rPr lang="nl-BE" dirty="0" err="1">
                <a:latin typeface="Times New Roman"/>
                <a:ea typeface="MS PGothic"/>
                <a:cs typeface="Times New Roman"/>
              </a:rPr>
              <a:t>working</a:t>
            </a:r>
            <a:r>
              <a:rPr lang="nl-BE" dirty="0">
                <a:latin typeface="Times New Roman"/>
                <a:ea typeface="MS PGothic"/>
                <a:cs typeface="Times New Roman"/>
              </a:rPr>
              <a:t> </a:t>
            </a:r>
            <a:r>
              <a:rPr lang="nl-BE" dirty="0" err="1">
                <a:latin typeface="Times New Roman"/>
                <a:ea typeface="MS PGothic"/>
                <a:cs typeface="Times New Roman"/>
              </a:rPr>
              <a:t>with</a:t>
            </a:r>
            <a:r>
              <a:rPr lang="nl-BE" dirty="0">
                <a:latin typeface="Times New Roman"/>
                <a:ea typeface="MS PGothic"/>
                <a:cs typeface="Times New Roman"/>
              </a:rPr>
              <a:t> parking </a:t>
            </a:r>
            <a:r>
              <a:rPr lang="nl-BE" dirty="0" err="1">
                <a:latin typeface="Times New Roman"/>
                <a:ea typeface="MS PGothic"/>
                <a:cs typeface="Times New Roman"/>
              </a:rPr>
              <a:t>through</a:t>
            </a:r>
            <a:r>
              <a:rPr lang="nl-BE" dirty="0">
                <a:latin typeface="Times New Roman"/>
                <a:ea typeface="MS PGothic"/>
                <a:cs typeface="Times New Roman"/>
              </a:rPr>
              <a:t> SUMP</a:t>
            </a:r>
          </a:p>
          <a:p>
            <a:r>
              <a:rPr lang="nl-BE" dirty="0">
                <a:latin typeface="Times New Roman"/>
                <a:ea typeface="MS PGothic"/>
                <a:cs typeface="Times New Roman"/>
              </a:rPr>
              <a:t>3 Mixed consortium, different levels of parking management, </a:t>
            </a:r>
            <a:r>
              <a:rPr lang="nl-BE" dirty="0" err="1">
                <a:latin typeface="Times New Roman"/>
                <a:ea typeface="MS PGothic"/>
                <a:cs typeface="Times New Roman"/>
              </a:rPr>
              <a:t>each</a:t>
            </a:r>
            <a:r>
              <a:rPr lang="nl-BE" dirty="0">
                <a:latin typeface="Times New Roman"/>
                <a:ea typeface="MS PGothic"/>
                <a:cs typeface="Times New Roman"/>
              </a:rPr>
              <a:t> is </a:t>
            </a:r>
            <a:r>
              <a:rPr lang="nl-BE" dirty="0" err="1">
                <a:latin typeface="Times New Roman"/>
                <a:ea typeface="MS PGothic"/>
                <a:cs typeface="Times New Roman"/>
              </a:rPr>
              <a:t>individually</a:t>
            </a:r>
            <a:r>
              <a:rPr lang="nl-BE" dirty="0">
                <a:latin typeface="Times New Roman"/>
                <a:ea typeface="MS PGothic"/>
                <a:cs typeface="Times New Roman"/>
              </a:rPr>
              <a:t> </a:t>
            </a:r>
            <a:r>
              <a:rPr lang="nl-BE" dirty="0" err="1">
                <a:latin typeface="Times New Roman"/>
                <a:ea typeface="MS PGothic"/>
                <a:cs typeface="Times New Roman"/>
              </a:rPr>
              <a:t>pusing</a:t>
            </a:r>
            <a:r>
              <a:rPr lang="nl-BE" dirty="0">
                <a:latin typeface="Times New Roman"/>
                <a:ea typeface="MS PGothic"/>
                <a:cs typeface="Times New Roman"/>
              </a:rPr>
              <a:t> </a:t>
            </a:r>
            <a:r>
              <a:rPr lang="nl-BE" dirty="0" err="1">
                <a:latin typeface="Times New Roman"/>
                <a:ea typeface="MS PGothic"/>
                <a:cs typeface="Times New Roman"/>
              </a:rPr>
              <a:t>their</a:t>
            </a:r>
            <a:r>
              <a:rPr lang="nl-BE" dirty="0">
                <a:latin typeface="Times New Roman"/>
                <a:ea typeface="MS PGothic"/>
                <a:cs typeface="Times New Roman"/>
              </a:rPr>
              <a:t> </a:t>
            </a:r>
            <a:r>
              <a:rPr lang="nl-BE" dirty="0" err="1">
                <a:latin typeface="Times New Roman"/>
                <a:ea typeface="MS PGothic"/>
                <a:cs typeface="Times New Roman"/>
              </a:rPr>
              <a:t>boundaries</a:t>
            </a:r>
          </a:p>
          <a:p>
            <a:r>
              <a:rPr lang="nl-BE" dirty="0">
                <a:latin typeface="Times New Roman"/>
                <a:ea typeface="MS PGothic"/>
                <a:cs typeface="Times New Roman"/>
              </a:rPr>
              <a:t>4 </a:t>
            </a:r>
            <a:r>
              <a:rPr lang="nl-BE" dirty="0" err="1">
                <a:latin typeface="Times New Roman"/>
                <a:ea typeface="MS PGothic"/>
                <a:cs typeface="Times New Roman"/>
              </a:rPr>
              <a:t>With</a:t>
            </a:r>
            <a:r>
              <a:rPr lang="nl-BE" dirty="0">
                <a:latin typeface="Times New Roman"/>
                <a:ea typeface="MS PGothic"/>
                <a:cs typeface="Times New Roman"/>
              </a:rPr>
              <a:t> </a:t>
            </a:r>
            <a:r>
              <a:rPr lang="nl-BE" dirty="0" err="1">
                <a:latin typeface="Times New Roman"/>
                <a:ea typeface="MS PGothic"/>
                <a:cs typeface="Times New Roman"/>
              </a:rPr>
              <a:t>our</a:t>
            </a:r>
            <a:r>
              <a:rPr lang="nl-BE" dirty="0">
                <a:latin typeface="Times New Roman"/>
                <a:ea typeface="MS PGothic"/>
                <a:cs typeface="Times New Roman"/>
              </a:rPr>
              <a:t> </a:t>
            </a:r>
            <a:r>
              <a:rPr lang="nl-BE" dirty="0" err="1">
                <a:latin typeface="Times New Roman"/>
                <a:ea typeface="MS PGothic"/>
                <a:cs typeface="Times New Roman"/>
              </a:rPr>
              <a:t>leading</a:t>
            </a:r>
            <a:r>
              <a:rPr lang="nl-BE" dirty="0">
                <a:latin typeface="Times New Roman"/>
                <a:ea typeface="MS PGothic"/>
                <a:cs typeface="Times New Roman"/>
              </a:rPr>
              <a:t> </a:t>
            </a:r>
            <a:r>
              <a:rPr lang="nl-BE" dirty="0" err="1">
                <a:latin typeface="Times New Roman"/>
                <a:ea typeface="MS PGothic"/>
                <a:cs typeface="Times New Roman"/>
              </a:rPr>
              <a:t>cities</a:t>
            </a:r>
            <a:r>
              <a:rPr lang="nl-BE" dirty="0">
                <a:latin typeface="Times New Roman"/>
                <a:ea typeface="MS PGothic"/>
                <a:cs typeface="Times New Roman"/>
              </a:rPr>
              <a:t> but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same</a:t>
            </a:r>
            <a:r>
              <a:rPr lang="nl-BE" dirty="0">
                <a:latin typeface="Times New Roman"/>
                <a:ea typeface="MS PGothic"/>
                <a:cs typeface="Times New Roman"/>
              </a:rPr>
              <a:t> time </a:t>
            </a:r>
            <a:r>
              <a:rPr lang="nl-BE" dirty="0" err="1">
                <a:latin typeface="Times New Roman"/>
                <a:ea typeface="MS PGothic"/>
                <a:cs typeface="Times New Roman"/>
              </a:rPr>
              <a:t>also</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world</a:t>
            </a:r>
            <a:r>
              <a:rPr lang="nl-BE" dirty="0">
                <a:latin typeface="Times New Roman"/>
                <a:ea typeface="MS PGothic"/>
                <a:cs typeface="Times New Roman"/>
              </a:rPr>
              <a:t> keep on </a:t>
            </a:r>
            <a:r>
              <a:rPr lang="nl-BE" dirty="0" err="1">
                <a:latin typeface="Times New Roman"/>
                <a:ea typeface="MS PGothic"/>
                <a:cs typeface="Times New Roman"/>
              </a:rPr>
              <a:t>turning</a:t>
            </a:r>
            <a:r>
              <a:rPr lang="nl-BE" dirty="0">
                <a:latin typeface="Times New Roman"/>
                <a:ea typeface="MS PGothic"/>
                <a:cs typeface="Times New Roman"/>
              </a:rPr>
              <a:t> </a:t>
            </a:r>
            <a:r>
              <a:rPr lang="nl-BE" dirty="0" err="1">
                <a:latin typeface="Times New Roman"/>
                <a:ea typeface="MS PGothic"/>
                <a:cs typeface="Times New Roman"/>
              </a:rPr>
              <a:t>and</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innovation</a:t>
            </a:r>
            <a:r>
              <a:rPr lang="nl-BE" dirty="0">
                <a:latin typeface="Times New Roman"/>
                <a:ea typeface="MS PGothic"/>
                <a:cs typeface="Times New Roman"/>
              </a:rPr>
              <a:t> </a:t>
            </a:r>
            <a:r>
              <a:rPr lang="nl-BE" dirty="0" err="1">
                <a:latin typeface="Times New Roman"/>
                <a:ea typeface="MS PGothic"/>
                <a:cs typeface="Times New Roman"/>
              </a:rPr>
              <a:t>keeps</a:t>
            </a:r>
            <a:r>
              <a:rPr lang="nl-BE" dirty="0">
                <a:latin typeface="Times New Roman"/>
                <a:ea typeface="MS PGothic"/>
                <a:cs typeface="Times New Roman"/>
              </a:rPr>
              <a:t> on setting </a:t>
            </a:r>
            <a:r>
              <a:rPr lang="nl-BE" dirty="0" err="1">
                <a:latin typeface="Times New Roman"/>
                <a:ea typeface="MS PGothic"/>
                <a:cs typeface="Times New Roman"/>
              </a:rPr>
              <a:t>thorugh</a:t>
            </a:r>
            <a:r>
              <a:rPr lang="nl-BE" dirty="0">
                <a:latin typeface="Times New Roman"/>
                <a:ea typeface="MS PGothic"/>
                <a:cs typeface="Times New Roman"/>
              </a:rPr>
              <a:t> </a:t>
            </a:r>
          </a:p>
          <a:p>
            <a:r>
              <a:rPr lang="nl-BE" dirty="0">
                <a:latin typeface="Times New Roman"/>
                <a:ea typeface="MS PGothic"/>
                <a:cs typeface="Times New Roman"/>
              </a:rPr>
              <a:t>5 Brief </a:t>
            </a:r>
            <a:r>
              <a:rPr lang="nl-BE" dirty="0" err="1">
                <a:latin typeface="Times New Roman"/>
                <a:ea typeface="MS PGothic"/>
                <a:cs typeface="Times New Roman"/>
              </a:rPr>
              <a:t>you</a:t>
            </a:r>
            <a:r>
              <a:rPr lang="nl-BE" dirty="0">
                <a:latin typeface="Times New Roman"/>
                <a:ea typeface="MS PGothic"/>
                <a:cs typeface="Times New Roman"/>
              </a:rPr>
              <a:t> on </a:t>
            </a:r>
            <a:r>
              <a:rPr lang="nl-BE" dirty="0" err="1">
                <a:latin typeface="Times New Roman"/>
                <a:ea typeface="MS PGothic"/>
                <a:cs typeface="Times New Roman"/>
              </a:rPr>
              <a:t>finding</a:t>
            </a:r>
            <a:r>
              <a:rPr lang="nl-BE" dirty="0">
                <a:latin typeface="Times New Roman"/>
                <a:ea typeface="MS PGothic"/>
                <a:cs typeface="Times New Roman"/>
              </a:rPr>
              <a:t> of </a:t>
            </a:r>
            <a:r>
              <a:rPr lang="nl-BE" dirty="0" err="1">
                <a:latin typeface="Times New Roman"/>
                <a:ea typeface="MS PGothic"/>
                <a:cs typeface="Times New Roman"/>
              </a:rPr>
              <a:t>the</a:t>
            </a:r>
            <a:r>
              <a:rPr lang="nl-BE" dirty="0">
                <a:latin typeface="Times New Roman"/>
                <a:ea typeface="MS PGothic"/>
                <a:cs typeface="Times New Roman"/>
              </a:rPr>
              <a:t> project, partner </a:t>
            </a:r>
            <a:r>
              <a:rPr lang="nl-BE" dirty="0" err="1">
                <a:latin typeface="Times New Roman"/>
                <a:ea typeface="MS PGothic"/>
                <a:cs typeface="Times New Roman"/>
              </a:rPr>
              <a:t>cities</a:t>
            </a:r>
            <a:r>
              <a:rPr lang="nl-BE" dirty="0">
                <a:latin typeface="Times New Roman"/>
                <a:ea typeface="MS PGothic"/>
                <a:cs typeface="Times New Roman"/>
              </a:rPr>
              <a:t> </a:t>
            </a:r>
            <a:r>
              <a:rPr lang="nl-BE" dirty="0" err="1">
                <a:latin typeface="Times New Roman"/>
                <a:ea typeface="MS PGothic"/>
                <a:cs typeface="Times New Roman"/>
              </a:rPr>
              <a:t>will</a:t>
            </a:r>
            <a:r>
              <a:rPr lang="nl-BE" dirty="0">
                <a:latin typeface="Times New Roman"/>
                <a:ea typeface="MS PGothic"/>
                <a:cs typeface="Times New Roman"/>
              </a:rPr>
              <a:t> </a:t>
            </a:r>
            <a:r>
              <a:rPr lang="nl-BE" dirty="0" err="1">
                <a:latin typeface="Times New Roman"/>
                <a:ea typeface="MS PGothic"/>
                <a:cs typeface="Times New Roman"/>
              </a:rPr>
              <a:t>become</a:t>
            </a:r>
            <a:r>
              <a:rPr lang="nl-BE" dirty="0">
                <a:latin typeface="Times New Roman"/>
                <a:ea typeface="MS PGothic"/>
                <a:cs typeface="Times New Roman"/>
              </a:rPr>
              <a:t> (</a:t>
            </a:r>
            <a:r>
              <a:rPr lang="nl-BE" dirty="0" err="1">
                <a:latin typeface="Times New Roman"/>
                <a:ea typeface="MS PGothic"/>
                <a:cs typeface="Times New Roman"/>
              </a:rPr>
              <a:t>inter</a:t>
            </a:r>
            <a:r>
              <a:rPr lang="nl-BE" dirty="0">
                <a:latin typeface="Times New Roman"/>
                <a:ea typeface="MS PGothic"/>
                <a:cs typeface="Times New Roman"/>
              </a:rPr>
              <a:t>)</a:t>
            </a:r>
            <a:r>
              <a:rPr lang="nl-BE" dirty="0" err="1">
                <a:latin typeface="Times New Roman"/>
                <a:ea typeface="MS PGothic"/>
                <a:cs typeface="Times New Roman"/>
              </a:rPr>
              <a:t>national</a:t>
            </a:r>
            <a:r>
              <a:rPr lang="nl-BE" dirty="0">
                <a:latin typeface="Times New Roman"/>
                <a:ea typeface="MS PGothic"/>
                <a:cs typeface="Times New Roman"/>
              </a:rPr>
              <a:t> </a:t>
            </a:r>
            <a:r>
              <a:rPr lang="nl-BE" dirty="0" err="1">
                <a:latin typeface="Times New Roman"/>
                <a:ea typeface="MS PGothic"/>
                <a:cs typeface="Times New Roman"/>
              </a:rPr>
              <a:t>ambassadors</a:t>
            </a:r>
            <a:r>
              <a:rPr lang="nl-BE" dirty="0">
                <a:latin typeface="Times New Roman"/>
                <a:ea typeface="MS PGothic"/>
                <a:cs typeface="Times New Roman"/>
              </a:rPr>
              <a:t>. </a:t>
            </a:r>
            <a:r>
              <a:rPr lang="nl-BE" dirty="0" err="1">
                <a:latin typeface="Times New Roman"/>
                <a:ea typeface="MS PGothic"/>
                <a:cs typeface="Times New Roman"/>
              </a:rPr>
              <a:t>Also</a:t>
            </a:r>
            <a:r>
              <a:rPr lang="nl-BE" dirty="0">
                <a:latin typeface="Times New Roman"/>
                <a:ea typeface="MS PGothic"/>
                <a:cs typeface="Times New Roman"/>
              </a:rPr>
              <a:t> </a:t>
            </a:r>
            <a:r>
              <a:rPr lang="nl-BE" dirty="0" err="1">
                <a:latin typeface="Times New Roman"/>
                <a:ea typeface="MS PGothic"/>
                <a:cs typeface="Times New Roman"/>
              </a:rPr>
              <a:t>for</a:t>
            </a:r>
            <a:r>
              <a:rPr lang="nl-BE" dirty="0">
                <a:latin typeface="Times New Roman"/>
                <a:ea typeface="MS PGothic"/>
                <a:cs typeface="Times New Roman"/>
              </a:rPr>
              <a:t>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ParkPad</a:t>
            </a:r>
            <a:r>
              <a:rPr lang="nl-BE" dirty="0">
                <a:latin typeface="Times New Roman"/>
                <a:ea typeface="MS PGothic"/>
                <a:cs typeface="Times New Roman"/>
              </a:rPr>
              <a:t> </a:t>
            </a:r>
            <a:r>
              <a:rPr lang="nl-BE" dirty="0" err="1">
                <a:latin typeface="Times New Roman"/>
                <a:ea typeface="MS PGothic"/>
                <a:cs typeface="Times New Roman"/>
              </a:rPr>
              <a:t>doors</a:t>
            </a:r>
            <a:r>
              <a:rPr lang="nl-BE" dirty="0">
                <a:latin typeface="Times New Roman"/>
                <a:ea typeface="MS PGothic"/>
                <a:cs typeface="Times New Roman"/>
              </a:rPr>
              <a:t> </a:t>
            </a:r>
            <a:r>
              <a:rPr lang="nl-BE" dirty="0" err="1">
                <a:latin typeface="Times New Roman"/>
                <a:ea typeface="MS PGothic"/>
                <a:cs typeface="Times New Roman"/>
              </a:rPr>
              <a:t>will</a:t>
            </a:r>
            <a:r>
              <a:rPr lang="nl-BE" dirty="0">
                <a:latin typeface="Times New Roman"/>
                <a:ea typeface="MS PGothic"/>
                <a:cs typeface="Times New Roman"/>
              </a:rPr>
              <a:t> </a:t>
            </a:r>
            <a:r>
              <a:rPr lang="nl-BE" dirty="0" err="1">
                <a:latin typeface="Times New Roman"/>
                <a:ea typeface="MS PGothic"/>
                <a:cs typeface="Times New Roman"/>
              </a:rPr>
              <a:t>be</a:t>
            </a:r>
            <a:r>
              <a:rPr lang="nl-BE" dirty="0">
                <a:latin typeface="Times New Roman"/>
                <a:ea typeface="MS PGothic"/>
                <a:cs typeface="Times New Roman"/>
              </a:rPr>
              <a:t> </a:t>
            </a:r>
            <a:r>
              <a:rPr lang="nl-BE" dirty="0" err="1">
                <a:latin typeface="Times New Roman"/>
                <a:ea typeface="MS PGothic"/>
                <a:cs typeface="Times New Roman"/>
              </a:rPr>
              <a:t>opened</a:t>
            </a:r>
            <a:r>
              <a:rPr lang="nl-BE" dirty="0">
                <a:latin typeface="Times New Roman"/>
                <a:ea typeface="MS PGothic"/>
                <a:cs typeface="Times New Roman"/>
              </a:rPr>
              <a:t> </a:t>
            </a:r>
            <a:r>
              <a:rPr lang="nl-BE" dirty="0" err="1">
                <a:latin typeface="Times New Roman"/>
                <a:ea typeface="MS PGothic"/>
                <a:cs typeface="Times New Roman"/>
              </a:rPr>
              <a:t>to</a:t>
            </a:r>
            <a:r>
              <a:rPr lang="nl-BE" dirty="0">
                <a:latin typeface="Times New Roman"/>
                <a:ea typeface="MS PGothic"/>
                <a:cs typeface="Times New Roman"/>
              </a:rPr>
              <a:t> </a:t>
            </a:r>
            <a:r>
              <a:rPr lang="nl-BE" dirty="0" err="1">
                <a:latin typeface="Times New Roman"/>
                <a:ea typeface="MS PGothic"/>
                <a:cs typeface="Times New Roman"/>
              </a:rPr>
              <a:t>all</a:t>
            </a:r>
            <a:r>
              <a:rPr lang="nl-BE" dirty="0">
                <a:latin typeface="Times New Roman"/>
                <a:ea typeface="MS PGothic"/>
                <a:cs typeface="Times New Roman"/>
              </a:rPr>
              <a:t> </a:t>
            </a:r>
            <a:r>
              <a:rPr lang="nl-BE" dirty="0" err="1">
                <a:latin typeface="Times New Roman"/>
                <a:ea typeface="MS PGothic"/>
                <a:cs typeface="Times New Roman"/>
              </a:rPr>
              <a:t>whom</a:t>
            </a:r>
            <a:r>
              <a:rPr lang="nl-BE" dirty="0">
                <a:latin typeface="Times New Roman"/>
                <a:ea typeface="MS PGothic"/>
                <a:cs typeface="Times New Roman"/>
              </a:rPr>
              <a:t> </a:t>
            </a:r>
            <a:r>
              <a:rPr lang="nl-BE" dirty="0" err="1">
                <a:latin typeface="Times New Roman"/>
                <a:ea typeface="MS PGothic"/>
                <a:cs typeface="Times New Roman"/>
              </a:rPr>
              <a:t>it</a:t>
            </a:r>
            <a:r>
              <a:rPr lang="nl-BE" dirty="0">
                <a:latin typeface="Times New Roman"/>
                <a:ea typeface="MS PGothic"/>
                <a:cs typeface="Times New Roman"/>
              </a:rPr>
              <a:t> </a:t>
            </a:r>
            <a:r>
              <a:rPr lang="nl-BE" dirty="0" err="1">
                <a:latin typeface="Times New Roman"/>
                <a:ea typeface="MS PGothic"/>
                <a:cs typeface="Times New Roman"/>
              </a:rPr>
              <a:t>may</a:t>
            </a:r>
            <a:r>
              <a:rPr lang="nl-BE" dirty="0">
                <a:latin typeface="Times New Roman"/>
                <a:ea typeface="MS PGothic"/>
                <a:cs typeface="Times New Roman"/>
              </a:rPr>
              <a:t> interest in </a:t>
            </a:r>
            <a:r>
              <a:rPr lang="nl-BE" dirty="0" err="1">
                <a:latin typeface="Times New Roman"/>
                <a:ea typeface="MS PGothic"/>
                <a:cs typeface="Times New Roman"/>
              </a:rPr>
              <a:t>the</a:t>
            </a:r>
            <a:r>
              <a:rPr lang="nl-BE" dirty="0">
                <a:latin typeface="Times New Roman"/>
                <a:ea typeface="MS PGothic"/>
                <a:cs typeface="Times New Roman"/>
              </a:rPr>
              <a:t> </a:t>
            </a:r>
            <a:r>
              <a:rPr lang="nl-BE" dirty="0" err="1">
                <a:latin typeface="Times New Roman"/>
                <a:ea typeface="MS PGothic"/>
                <a:cs typeface="Times New Roman"/>
              </a:rPr>
              <a:t>furuts</a:t>
            </a:r>
            <a:r>
              <a:rPr lang="nl-BE" dirty="0">
                <a:latin typeface="Times New Roman"/>
                <a:ea typeface="MS PGothic"/>
                <a:cs typeface="Times New Roman"/>
              </a:rPr>
              <a:t>. Little bit more patience right </a:t>
            </a:r>
            <a:r>
              <a:rPr lang="nl-BE" dirty="0" err="1">
                <a:latin typeface="Times New Roman"/>
                <a:ea typeface="MS PGothic"/>
                <a:cs typeface="Times New Roman"/>
              </a:rPr>
              <a:t>now</a:t>
            </a:r>
            <a:r>
              <a:rPr lang="nl-BE" dirty="0">
                <a:latin typeface="Times New Roman"/>
                <a:ea typeface="MS PGothic"/>
                <a:cs typeface="Times New Roman"/>
              </a:rPr>
              <a:t> </a:t>
            </a:r>
            <a:r>
              <a:rPr lang="nl-BE" dirty="0" err="1">
                <a:latin typeface="Times New Roman"/>
                <a:ea typeface="MS PGothic"/>
                <a:cs typeface="Times New Roman"/>
              </a:rPr>
              <a:t>since</a:t>
            </a:r>
            <a:r>
              <a:rPr lang="nl-BE" dirty="0">
                <a:latin typeface="Times New Roman"/>
                <a:ea typeface="MS PGothic"/>
                <a:cs typeface="Times New Roman"/>
              </a:rPr>
              <a:t> we are pilot </a:t>
            </a:r>
            <a:r>
              <a:rPr lang="nl-BE" dirty="0" err="1">
                <a:latin typeface="Times New Roman"/>
                <a:ea typeface="MS PGothic"/>
                <a:cs typeface="Times New Roman"/>
              </a:rPr>
              <a:t>testing</a:t>
            </a:r>
            <a:r>
              <a:rPr lang="nl-BE" dirty="0">
                <a:latin typeface="Times New Roman"/>
                <a:ea typeface="MS PGothic"/>
                <a:cs typeface="Times New Roman"/>
              </a:rPr>
              <a:t> these tool in </a:t>
            </a:r>
            <a:r>
              <a:rPr lang="nl-BE" dirty="0" err="1">
                <a:latin typeface="Times New Roman"/>
                <a:ea typeface="MS PGothic"/>
                <a:cs typeface="Times New Roman"/>
              </a:rPr>
              <a:t>our</a:t>
            </a:r>
            <a:r>
              <a:rPr lang="nl-BE" dirty="0">
                <a:latin typeface="Times New Roman"/>
                <a:ea typeface="MS PGothic"/>
                <a:cs typeface="Times New Roman"/>
              </a:rPr>
              <a:t> partner </a:t>
            </a:r>
            <a:r>
              <a:rPr lang="nl-BE" dirty="0" err="1">
                <a:latin typeface="Times New Roman"/>
                <a:ea typeface="MS PGothic"/>
                <a:cs typeface="Times New Roman"/>
              </a:rPr>
              <a:t>cities</a:t>
            </a:r>
            <a:r>
              <a:rPr lang="nl-BE" dirty="0">
                <a:latin typeface="Times New Roman"/>
                <a:ea typeface="MS PGothic"/>
                <a:cs typeface="Times New Roman"/>
              </a:rPr>
              <a:t> </a:t>
            </a:r>
            <a:endParaRPr lang="nl-BE" dirty="0">
              <a:cs typeface="Times New Roman"/>
            </a:endParaRPr>
          </a:p>
          <a:p>
            <a:r>
              <a:rPr lang="nl-BE" dirty="0">
                <a:latin typeface="Times New Roman"/>
                <a:ea typeface="MS PGothic"/>
                <a:cs typeface="Times New Roman"/>
              </a:rPr>
              <a:t>6 </a:t>
            </a:r>
            <a:r>
              <a:rPr lang="nl-BE" dirty="0" err="1">
                <a:latin typeface="Times New Roman"/>
                <a:ea typeface="MS PGothic"/>
                <a:cs typeface="Times New Roman"/>
              </a:rPr>
              <a:t>Kill</a:t>
            </a:r>
            <a:r>
              <a:rPr lang="nl-BE" dirty="0">
                <a:latin typeface="Times New Roman"/>
                <a:ea typeface="MS PGothic"/>
                <a:cs typeface="Times New Roman"/>
              </a:rPr>
              <a:t> </a:t>
            </a:r>
            <a:r>
              <a:rPr lang="nl-BE" dirty="0" err="1">
                <a:latin typeface="Times New Roman"/>
                <a:ea typeface="MS PGothic"/>
                <a:cs typeface="Times New Roman"/>
              </a:rPr>
              <a:t>two</a:t>
            </a:r>
            <a:r>
              <a:rPr lang="nl-BE" dirty="0">
                <a:latin typeface="Times New Roman"/>
                <a:ea typeface="MS PGothic"/>
                <a:cs typeface="Times New Roman"/>
              </a:rPr>
              <a:t> </a:t>
            </a:r>
            <a:r>
              <a:rPr lang="nl-BE" dirty="0" err="1">
                <a:latin typeface="Times New Roman"/>
                <a:ea typeface="MS PGothic"/>
                <a:cs typeface="Times New Roman"/>
              </a:rPr>
              <a:t>bird</a:t>
            </a:r>
            <a:r>
              <a:rPr lang="nl-BE" dirty="0">
                <a:latin typeface="Times New Roman"/>
                <a:ea typeface="MS PGothic"/>
                <a:cs typeface="Times New Roman"/>
              </a:rPr>
              <a:t> </a:t>
            </a:r>
            <a:r>
              <a:rPr lang="nl-BE" dirty="0" err="1">
                <a:latin typeface="Times New Roman"/>
                <a:ea typeface="MS PGothic"/>
                <a:cs typeface="Times New Roman"/>
              </a:rPr>
              <a:t>with</a:t>
            </a:r>
            <a:r>
              <a:rPr lang="nl-BE" dirty="0">
                <a:latin typeface="Times New Roman"/>
                <a:ea typeface="MS PGothic"/>
                <a:cs typeface="Times New Roman"/>
              </a:rPr>
              <a:t> </a:t>
            </a:r>
            <a:r>
              <a:rPr lang="nl-BE" dirty="0" err="1">
                <a:latin typeface="Times New Roman"/>
                <a:ea typeface="MS PGothic"/>
                <a:cs typeface="Times New Roman"/>
              </a:rPr>
              <a:t>one</a:t>
            </a:r>
            <a:r>
              <a:rPr lang="nl-BE" dirty="0">
                <a:latin typeface="Times New Roman"/>
                <a:ea typeface="MS PGothic"/>
                <a:cs typeface="Times New Roman"/>
              </a:rPr>
              <a:t> </a:t>
            </a:r>
            <a:r>
              <a:rPr lang="nl-BE" dirty="0" err="1">
                <a:latin typeface="Times New Roman"/>
                <a:ea typeface="MS PGothic"/>
                <a:cs typeface="Times New Roman"/>
              </a:rPr>
              <a:t>stone</a:t>
            </a:r>
            <a:r>
              <a:rPr lang="nl-BE" dirty="0">
                <a:latin typeface="Times New Roman"/>
                <a:ea typeface="MS PGothic"/>
                <a:cs typeface="Times New Roman"/>
              </a:rPr>
              <a:t>. </a:t>
            </a:r>
            <a:r>
              <a:rPr lang="nl-BE" dirty="0" err="1">
                <a:latin typeface="Times New Roman"/>
                <a:ea typeface="MS PGothic"/>
                <a:cs typeface="Times New Roman"/>
              </a:rPr>
              <a:t>Mostly</a:t>
            </a:r>
            <a:r>
              <a:rPr lang="nl-BE" dirty="0">
                <a:latin typeface="Times New Roman"/>
                <a:ea typeface="MS PGothic"/>
                <a:cs typeface="Times New Roman"/>
              </a:rPr>
              <a:t> </a:t>
            </a:r>
            <a:r>
              <a:rPr lang="nl-BE" dirty="0" err="1">
                <a:latin typeface="Times New Roman"/>
                <a:ea typeface="MS PGothic"/>
                <a:cs typeface="Times New Roman"/>
              </a:rPr>
              <a:t>enhancing</a:t>
            </a:r>
            <a:r>
              <a:rPr lang="nl-BE" dirty="0">
                <a:latin typeface="Times New Roman"/>
                <a:ea typeface="MS PGothic"/>
                <a:cs typeface="Times New Roman"/>
              </a:rPr>
              <a:t> </a:t>
            </a:r>
            <a:r>
              <a:rPr lang="nl-BE" dirty="0" err="1">
                <a:latin typeface="Times New Roman"/>
                <a:ea typeface="MS PGothic"/>
                <a:cs typeface="Times New Roman"/>
              </a:rPr>
              <a:t>behaviroral</a:t>
            </a:r>
            <a:r>
              <a:rPr lang="nl-BE" dirty="0">
                <a:latin typeface="Times New Roman"/>
                <a:ea typeface="MS PGothic"/>
                <a:cs typeface="Times New Roman"/>
              </a:rPr>
              <a:t> change or </a:t>
            </a:r>
            <a:r>
              <a:rPr lang="nl-BE" dirty="0" err="1">
                <a:latin typeface="Times New Roman"/>
                <a:ea typeface="MS PGothic"/>
                <a:cs typeface="Times New Roman"/>
              </a:rPr>
              <a:t>modal</a:t>
            </a:r>
            <a:r>
              <a:rPr lang="nl-BE" dirty="0">
                <a:latin typeface="Times New Roman"/>
                <a:ea typeface="MS PGothic"/>
                <a:cs typeface="Times New Roman"/>
              </a:rPr>
              <a:t> shift are </a:t>
            </a:r>
            <a:r>
              <a:rPr lang="nl-BE" dirty="0" err="1">
                <a:latin typeface="Times New Roman"/>
                <a:ea typeface="MS PGothic"/>
                <a:cs typeface="Times New Roman"/>
              </a:rPr>
              <a:t>costly</a:t>
            </a:r>
            <a:r>
              <a:rPr lang="nl-BE" dirty="0">
                <a:latin typeface="Times New Roman"/>
                <a:ea typeface="MS PGothic"/>
                <a:cs typeface="Times New Roman"/>
              </a:rPr>
              <a:t> procedures .</a:t>
            </a:r>
          </a:p>
          <a:p>
            <a:endParaRPr lang="nl-BE"/>
          </a:p>
          <a:p>
            <a:endParaRPr lang="nl-BE"/>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4</a:t>
            </a:fld>
            <a:endParaRPr lang="de-DE"/>
          </a:p>
        </p:txBody>
      </p:sp>
    </p:spTree>
    <p:extLst>
      <p:ext uri="{BB962C8B-B14F-4D97-AF65-F5344CB8AC3E}">
        <p14:creationId xmlns:p14="http://schemas.microsoft.com/office/powerpoint/2010/main" val="3327221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1 Currently minimum parking norm are the, quite arbitrary determined by law</a:t>
            </a:r>
          </a:p>
          <a:p>
            <a:r>
              <a:rPr lang="nl-BE"/>
              <a:t>2 Scancars, digtal tickets, example of Trondheim parking ambassadors.</a:t>
            </a:r>
          </a:p>
          <a:p>
            <a:r>
              <a:rPr lang="nl-BE"/>
              <a:t>3 Less cheating, intelligent pricing, better enforcement</a:t>
            </a:r>
          </a:p>
          <a:p>
            <a:r>
              <a:rPr lang="nl-BE"/>
              <a:t>4 Rotterdam, Sofia and a lot of other cities are doing </a:t>
            </a:r>
          </a:p>
          <a:p>
            <a:r>
              <a:rPr lang="nl-BE"/>
              <a:t>5 Amsterdam, Krakow and Ghent are leading the way. </a:t>
            </a:r>
          </a:p>
          <a:p>
            <a:r>
              <a:rPr lang="nl-BE"/>
              <a:t>6 </a:t>
            </a:r>
          </a:p>
          <a:p>
            <a:r>
              <a:rPr lang="nl-BE"/>
              <a:t>7 This can be linked with parking standards, </a:t>
            </a:r>
          </a:p>
          <a:p>
            <a:r>
              <a:rPr lang="nl-BE"/>
              <a:t>8 Communicating, engaging, enhancing behavioural change in parking are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5</a:t>
            </a:fld>
            <a:endParaRPr lang="de-DE"/>
          </a:p>
        </p:txBody>
      </p:sp>
    </p:spTree>
    <p:extLst>
      <p:ext uri="{BB962C8B-B14F-4D97-AF65-F5344CB8AC3E}">
        <p14:creationId xmlns:p14="http://schemas.microsoft.com/office/powerpoint/2010/main" val="9534926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Another</a:t>
            </a:r>
            <a:r>
              <a:rPr lang="nl-NL" dirty="0"/>
              <a:t> way of </a:t>
            </a:r>
            <a:r>
              <a:rPr lang="nl-NL" dirty="0" err="1"/>
              <a:t>mapping</a:t>
            </a:r>
            <a:r>
              <a:rPr lang="nl-NL" dirty="0"/>
              <a:t> was </a:t>
            </a:r>
            <a:r>
              <a:rPr lang="nl-NL" dirty="0" err="1"/>
              <a:t>done</a:t>
            </a:r>
            <a:r>
              <a:rPr lang="nl-NL" dirty="0"/>
              <a:t> </a:t>
            </a:r>
            <a:r>
              <a:rPr lang="nl-NL" dirty="0" err="1"/>
              <a:t>by</a:t>
            </a:r>
            <a:r>
              <a:rPr lang="nl-NL" dirty="0"/>
              <a:t> CROW (Nl) in </a:t>
            </a:r>
            <a:r>
              <a:rPr lang="nl-NL" dirty="0" err="1"/>
              <a:t>their</a:t>
            </a:r>
            <a:r>
              <a:rPr lang="nl-NL" dirty="0"/>
              <a:t> </a:t>
            </a:r>
            <a:r>
              <a:rPr lang="nl-NL" dirty="0" err="1"/>
              <a:t>study</a:t>
            </a:r>
            <a:r>
              <a:rPr lang="nl-NL" dirty="0"/>
              <a:t> </a:t>
            </a:r>
            <a:r>
              <a:rPr lang="nl-NL" dirty="0" err="1"/>
              <a:t>about</a:t>
            </a:r>
            <a:r>
              <a:rPr lang="nl-NL" dirty="0"/>
              <a:t> Parking </a:t>
            </a:r>
            <a:r>
              <a:rPr lang="nl-NL" dirty="0" err="1"/>
              <a:t>and</a:t>
            </a:r>
            <a:r>
              <a:rPr lang="nl-NL" dirty="0"/>
              <a:t> </a:t>
            </a:r>
            <a:r>
              <a:rPr lang="nl-NL" dirty="0" err="1"/>
              <a:t>Behaviour</a:t>
            </a:r>
            <a:r>
              <a:rPr lang="nl-NL" dirty="0"/>
              <a:t> ;  Parking is </a:t>
            </a:r>
            <a:r>
              <a:rPr lang="nl-NL" dirty="0" err="1"/>
              <a:t>driven</a:t>
            </a:r>
            <a:r>
              <a:rPr lang="nl-NL" dirty="0"/>
              <a:t> </a:t>
            </a:r>
            <a:r>
              <a:rPr lang="nl-NL" dirty="0" err="1"/>
              <a:t>by</a:t>
            </a:r>
            <a:r>
              <a:rPr lang="nl-NL" dirty="0"/>
              <a:t> </a:t>
            </a:r>
            <a:r>
              <a:rPr lang="nl-NL" dirty="0" err="1"/>
              <a:t>behaviour</a:t>
            </a:r>
            <a:r>
              <a:rPr lang="nl-NL" dirty="0"/>
              <a:t>, </a:t>
            </a:r>
            <a:r>
              <a:rPr lang="nl-NL" dirty="0" err="1"/>
              <a:t>so</a:t>
            </a:r>
            <a:r>
              <a:rPr lang="nl-NL" dirty="0"/>
              <a:t> </a:t>
            </a:r>
            <a:r>
              <a:rPr lang="nl-NL" dirty="0" err="1"/>
              <a:t>you</a:t>
            </a:r>
            <a:r>
              <a:rPr lang="nl-NL" dirty="0"/>
              <a:t> </a:t>
            </a:r>
            <a:r>
              <a:rPr lang="nl-NL" dirty="0" err="1"/>
              <a:t>better</a:t>
            </a:r>
            <a:r>
              <a:rPr lang="nl-NL" dirty="0"/>
              <a:t> </a:t>
            </a:r>
            <a:r>
              <a:rPr lang="nl-NL" dirty="0" err="1"/>
              <a:t>increase</a:t>
            </a:r>
            <a:r>
              <a:rPr lang="nl-NL" dirty="0"/>
              <a:t> </a:t>
            </a:r>
            <a:r>
              <a:rPr lang="nl-NL" dirty="0" err="1"/>
              <a:t>your</a:t>
            </a:r>
            <a:r>
              <a:rPr lang="nl-NL" dirty="0"/>
              <a:t> </a:t>
            </a:r>
            <a:r>
              <a:rPr lang="nl-NL" dirty="0" err="1"/>
              <a:t>knowledge</a:t>
            </a:r>
            <a:r>
              <a:rPr lang="nl-NL" dirty="0"/>
              <a:t> on </a:t>
            </a:r>
            <a:r>
              <a:rPr lang="nl-NL" dirty="0" err="1"/>
              <a:t>what</a:t>
            </a:r>
            <a:r>
              <a:rPr lang="nl-NL" dirty="0"/>
              <a:t> </a:t>
            </a:r>
            <a:r>
              <a:rPr lang="nl-NL" dirty="0" err="1"/>
              <a:t>possible</a:t>
            </a:r>
            <a:r>
              <a:rPr lang="nl-NL" dirty="0"/>
              <a:t> – hard </a:t>
            </a:r>
            <a:r>
              <a:rPr lang="nl-NL" dirty="0" err="1"/>
              <a:t>and</a:t>
            </a:r>
            <a:r>
              <a:rPr lang="nl-NL" dirty="0"/>
              <a:t> soft – </a:t>
            </a:r>
            <a:r>
              <a:rPr lang="nl-NL" dirty="0" err="1"/>
              <a:t>measures</a:t>
            </a:r>
            <a:r>
              <a:rPr lang="nl-NL" dirty="0"/>
              <a:t> </a:t>
            </a:r>
            <a:r>
              <a:rPr lang="nl-NL" dirty="0" err="1"/>
              <a:t>influence</a:t>
            </a:r>
            <a:r>
              <a:rPr lang="nl-NL" dirty="0"/>
              <a:t> </a:t>
            </a:r>
            <a:r>
              <a:rPr lang="nl-NL" dirty="0" err="1"/>
              <a:t>our</a:t>
            </a:r>
            <a:r>
              <a:rPr lang="nl-NL" dirty="0"/>
              <a:t> parking </a:t>
            </a:r>
            <a:r>
              <a:rPr lang="nl-NL" dirty="0" err="1"/>
              <a:t>and</a:t>
            </a:r>
            <a:r>
              <a:rPr lang="nl-NL" dirty="0"/>
              <a:t> </a:t>
            </a:r>
            <a:r>
              <a:rPr lang="nl-NL" dirty="0" err="1"/>
              <a:t>mobility</a:t>
            </a:r>
            <a:r>
              <a:rPr lang="nl-NL" dirty="0"/>
              <a:t> </a:t>
            </a:r>
            <a:r>
              <a:rPr lang="nl-NL" dirty="0" err="1"/>
              <a:t>behaviour</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6</a:t>
            </a:fld>
            <a:endParaRPr lang="de-DE"/>
          </a:p>
        </p:txBody>
      </p:sp>
    </p:spTree>
    <p:extLst>
      <p:ext uri="{BB962C8B-B14F-4D97-AF65-F5344CB8AC3E}">
        <p14:creationId xmlns:p14="http://schemas.microsoft.com/office/powerpoint/2010/main" val="4057273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Accompanying</a:t>
            </a:r>
            <a:r>
              <a:rPr lang="nl-NL" dirty="0"/>
              <a:t> </a:t>
            </a:r>
            <a:r>
              <a:rPr lang="nl-NL" dirty="0" err="1"/>
              <a:t>measures</a:t>
            </a:r>
            <a:r>
              <a:rPr lang="nl-NL" dirty="0"/>
              <a:t> is </a:t>
            </a:r>
            <a:r>
              <a:rPr lang="nl-NL" dirty="0" err="1"/>
              <a:t>about</a:t>
            </a:r>
            <a:r>
              <a:rPr lang="nl-NL" dirty="0"/>
              <a:t> a </a:t>
            </a:r>
            <a:r>
              <a:rPr lang="nl-NL" dirty="0" err="1"/>
              <a:t>wide</a:t>
            </a:r>
            <a:r>
              <a:rPr lang="nl-NL" dirty="0"/>
              <a:t> area of (non-</a:t>
            </a:r>
            <a:r>
              <a:rPr lang="nl-NL" dirty="0" err="1"/>
              <a:t>infrastuctural</a:t>
            </a:r>
            <a:r>
              <a:rPr lang="nl-NL" dirty="0"/>
              <a:t>, non </a:t>
            </a:r>
            <a:r>
              <a:rPr lang="nl-NL" dirty="0" err="1"/>
              <a:t>legilative</a:t>
            </a:r>
            <a:r>
              <a:rPr lang="nl-NL" dirty="0"/>
              <a:t> or </a:t>
            </a:r>
            <a:r>
              <a:rPr lang="nl-NL" dirty="0" err="1"/>
              <a:t>regulatory</a:t>
            </a:r>
            <a:r>
              <a:rPr lang="nl-NL" dirty="0"/>
              <a:t>) </a:t>
            </a:r>
            <a:r>
              <a:rPr lang="nl-NL" dirty="0" err="1"/>
              <a:t>measures</a:t>
            </a:r>
            <a:r>
              <a:rPr lang="nl-NL" dirty="0"/>
              <a:t>.   </a:t>
            </a:r>
          </a:p>
          <a:p>
            <a:r>
              <a:rPr lang="nl-NL" dirty="0"/>
              <a:t>Leuven</a:t>
            </a:r>
            <a:r>
              <a:rPr lang="nl-NL" baseline="0" dirty="0"/>
              <a:t> shop </a:t>
            </a:r>
            <a:r>
              <a:rPr lang="nl-NL" baseline="0" dirty="0" err="1"/>
              <a:t>and</a:t>
            </a:r>
            <a:r>
              <a:rPr lang="nl-NL" baseline="0" dirty="0"/>
              <a:t> go information ,  </a:t>
            </a:r>
            <a:r>
              <a:rPr lang="nl-NL" baseline="0" dirty="0" err="1"/>
              <a:t>Wintercycling</a:t>
            </a:r>
            <a:r>
              <a:rPr lang="nl-NL" baseline="0" dirty="0"/>
              <a:t> </a:t>
            </a:r>
            <a:r>
              <a:rPr lang="nl-NL" baseline="0" dirty="0" err="1"/>
              <a:t>campaign</a:t>
            </a:r>
            <a:r>
              <a:rPr lang="nl-NL" baseline="0" dirty="0"/>
              <a:t>,  </a:t>
            </a:r>
            <a:r>
              <a:rPr lang="nl-NL" baseline="0" dirty="0" err="1"/>
              <a:t>Neighbourhood</a:t>
            </a:r>
            <a:r>
              <a:rPr lang="nl-NL" baseline="0" dirty="0"/>
              <a:t> </a:t>
            </a:r>
            <a:r>
              <a:rPr lang="nl-NL" baseline="0" dirty="0" err="1"/>
              <a:t>bicycle</a:t>
            </a:r>
            <a:r>
              <a:rPr lang="nl-NL" baseline="0" dirty="0"/>
              <a:t> </a:t>
            </a:r>
            <a:r>
              <a:rPr lang="nl-NL" baseline="0" dirty="0" err="1"/>
              <a:t>guidance</a:t>
            </a:r>
            <a:r>
              <a:rPr lang="nl-NL" baseline="0" dirty="0"/>
              <a:t>,  Information </a:t>
            </a:r>
            <a:r>
              <a:rPr lang="nl-NL" baseline="0" dirty="0" err="1"/>
              <a:t>campaign</a:t>
            </a:r>
            <a:r>
              <a:rPr lang="nl-NL" baseline="0" dirty="0"/>
              <a:t> A’dam parking app </a:t>
            </a:r>
            <a:r>
              <a:rPr lang="nl-NL" baseline="0" dirty="0" err="1"/>
              <a:t>JustPARK</a:t>
            </a:r>
            <a:endParaRPr lang="en-US" dirty="0"/>
          </a:p>
        </p:txBody>
      </p:sp>
      <p:sp>
        <p:nvSpPr>
          <p:cNvPr id="4" name="Tijdelijke aanduiding voor dianummer 3"/>
          <p:cNvSpPr>
            <a:spLocks noGrp="1"/>
          </p:cNvSpPr>
          <p:nvPr>
            <p:ph type="sldNum" sz="quarter" idx="10"/>
          </p:nvPr>
        </p:nvSpPr>
        <p:spPr/>
        <p:txBody>
          <a:bodyPr/>
          <a:lstStyle/>
          <a:p>
            <a:pPr>
              <a:defRPr/>
            </a:pPr>
            <a:fld id="{6EA048C7-1071-4C19-801C-2B4348B09DAC}" type="slidenum">
              <a:rPr lang="de-DE" smtClean="0"/>
              <a:pPr>
                <a:defRPr/>
              </a:pPr>
              <a:t>8</a:t>
            </a:fld>
            <a:endParaRPr lang="de-DE"/>
          </a:p>
        </p:txBody>
      </p:sp>
    </p:spTree>
    <p:extLst>
      <p:ext uri="{BB962C8B-B14F-4D97-AF65-F5344CB8AC3E}">
        <p14:creationId xmlns:p14="http://schemas.microsoft.com/office/powerpoint/2010/main" val="25286133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Left</a:t>
            </a:r>
            <a:r>
              <a:rPr lang="nl-NL" dirty="0"/>
              <a:t> column:  </a:t>
            </a:r>
            <a:r>
              <a:rPr lang="nl-NL" dirty="0" err="1"/>
              <a:t>cathegories</a:t>
            </a:r>
            <a:r>
              <a:rPr lang="nl-NL" dirty="0"/>
              <a:t> of </a:t>
            </a:r>
            <a:r>
              <a:rPr lang="nl-NL" dirty="0" err="1"/>
              <a:t>accompanying</a:t>
            </a:r>
            <a:r>
              <a:rPr lang="nl-NL" dirty="0"/>
              <a:t> </a:t>
            </a:r>
            <a:r>
              <a:rPr lang="nl-NL" dirty="0" err="1"/>
              <a:t>measures</a:t>
            </a:r>
            <a:r>
              <a:rPr lang="nl-NL" dirty="0"/>
              <a:t>,  </a:t>
            </a:r>
            <a:r>
              <a:rPr lang="nl-NL" dirty="0" err="1"/>
              <a:t>bold</a:t>
            </a:r>
            <a:r>
              <a:rPr lang="nl-NL" dirty="0"/>
              <a:t> are </a:t>
            </a:r>
            <a:r>
              <a:rPr lang="nl-NL" dirty="0" err="1"/>
              <a:t>the</a:t>
            </a:r>
            <a:r>
              <a:rPr lang="nl-NL" dirty="0"/>
              <a:t> most important </a:t>
            </a:r>
            <a:r>
              <a:rPr lang="nl-NL" dirty="0" err="1"/>
              <a:t>groups</a:t>
            </a:r>
            <a:r>
              <a:rPr lang="nl-NL" dirty="0"/>
              <a:t>, </a:t>
            </a:r>
            <a:r>
              <a:rPr lang="nl-NL" dirty="0" err="1"/>
              <a:t>will</a:t>
            </a:r>
            <a:r>
              <a:rPr lang="nl-NL" dirty="0"/>
              <a:t> </a:t>
            </a:r>
            <a:r>
              <a:rPr lang="nl-NL" dirty="0" err="1"/>
              <a:t>be</a:t>
            </a:r>
            <a:r>
              <a:rPr lang="nl-NL" dirty="0"/>
              <a:t> examplified later in </a:t>
            </a:r>
            <a:r>
              <a:rPr lang="nl-NL" dirty="0" err="1"/>
              <a:t>this</a:t>
            </a:r>
            <a:r>
              <a:rPr lang="nl-NL" dirty="0"/>
              <a:t> </a:t>
            </a:r>
            <a:r>
              <a:rPr lang="nl-NL" dirty="0" err="1"/>
              <a:t>presention</a:t>
            </a:r>
            <a:r>
              <a:rPr lang="nl-NL" dirty="0"/>
              <a:t>. </a:t>
            </a:r>
          </a:p>
          <a:p>
            <a:r>
              <a:rPr lang="nl-NL" dirty="0"/>
              <a:t>Right column:  </a:t>
            </a:r>
            <a:r>
              <a:rPr lang="nl-NL" dirty="0" err="1"/>
              <a:t>which</a:t>
            </a:r>
            <a:r>
              <a:rPr lang="nl-NL" dirty="0"/>
              <a:t> </a:t>
            </a:r>
            <a:r>
              <a:rPr lang="nl-NL" dirty="0" err="1"/>
              <a:t>working</a:t>
            </a:r>
            <a:r>
              <a:rPr lang="nl-NL" dirty="0"/>
              <a:t> </a:t>
            </a:r>
            <a:r>
              <a:rPr lang="nl-NL" dirty="0" err="1"/>
              <a:t>conditions</a:t>
            </a:r>
            <a:r>
              <a:rPr lang="nl-NL" dirty="0"/>
              <a:t> &amp; </a:t>
            </a:r>
            <a:r>
              <a:rPr lang="nl-NL" dirty="0" err="1"/>
              <a:t>priniciples</a:t>
            </a:r>
            <a:r>
              <a:rPr lang="nl-NL" dirty="0"/>
              <a:t> </a:t>
            </a:r>
            <a:r>
              <a:rPr lang="nl-NL" dirty="0" err="1"/>
              <a:t>should</a:t>
            </a:r>
            <a:r>
              <a:rPr lang="nl-NL" dirty="0"/>
              <a:t> </a:t>
            </a:r>
            <a:r>
              <a:rPr lang="nl-NL" dirty="0" err="1"/>
              <a:t>be</a:t>
            </a:r>
            <a:r>
              <a:rPr lang="nl-NL" dirty="0"/>
              <a:t> </a:t>
            </a:r>
            <a:r>
              <a:rPr lang="nl-NL" dirty="0" err="1"/>
              <a:t>considered</a:t>
            </a:r>
            <a:r>
              <a:rPr lang="nl-NL" dirty="0"/>
              <a:t> :  </a:t>
            </a:r>
            <a:r>
              <a:rPr lang="nl-NL" dirty="0" err="1"/>
              <a:t>it’s</a:t>
            </a:r>
            <a:r>
              <a:rPr lang="nl-NL" dirty="0"/>
              <a:t> </a:t>
            </a:r>
            <a:r>
              <a:rPr lang="nl-NL" dirty="0" err="1"/>
              <a:t>much</a:t>
            </a:r>
            <a:r>
              <a:rPr lang="nl-NL" dirty="0"/>
              <a:t> </a:t>
            </a:r>
            <a:r>
              <a:rPr lang="nl-NL" dirty="0" err="1"/>
              <a:t>about</a:t>
            </a:r>
            <a:r>
              <a:rPr lang="nl-NL" dirty="0"/>
              <a:t> </a:t>
            </a:r>
            <a:r>
              <a:rPr lang="nl-NL" dirty="0" err="1"/>
              <a:t>people</a:t>
            </a:r>
            <a:r>
              <a:rPr lang="nl-NL" dirty="0"/>
              <a:t> </a:t>
            </a:r>
            <a:r>
              <a:rPr lang="nl-NL" dirty="0" err="1"/>
              <a:t>and</a:t>
            </a:r>
            <a:r>
              <a:rPr lang="nl-NL" dirty="0"/>
              <a:t> </a:t>
            </a:r>
            <a:r>
              <a:rPr lang="nl-NL" dirty="0" err="1"/>
              <a:t>their</a:t>
            </a:r>
            <a:r>
              <a:rPr lang="nl-NL" dirty="0"/>
              <a:t> </a:t>
            </a:r>
            <a:r>
              <a:rPr lang="nl-NL" dirty="0" err="1"/>
              <a:t>behaviour</a:t>
            </a:r>
            <a:r>
              <a:rPr lang="nl-NL" dirty="0"/>
              <a:t>!   </a:t>
            </a:r>
            <a:r>
              <a:rPr lang="nl-NL" dirty="0" err="1"/>
              <a:t>So</a:t>
            </a:r>
            <a:r>
              <a:rPr lang="nl-NL" dirty="0"/>
              <a:t> we </a:t>
            </a:r>
            <a:r>
              <a:rPr lang="nl-NL" dirty="0" err="1"/>
              <a:t>need</a:t>
            </a:r>
            <a:r>
              <a:rPr lang="nl-NL" dirty="0"/>
              <a:t> </a:t>
            </a:r>
            <a:r>
              <a:rPr lang="nl-NL" dirty="0" err="1"/>
              <a:t>to</a:t>
            </a:r>
            <a:r>
              <a:rPr lang="nl-NL" dirty="0"/>
              <a:t> segment, </a:t>
            </a:r>
            <a:r>
              <a:rPr lang="nl-NL" dirty="0" err="1"/>
              <a:t>address</a:t>
            </a:r>
            <a:r>
              <a:rPr lang="nl-NL" dirty="0"/>
              <a:t> </a:t>
            </a:r>
            <a:r>
              <a:rPr lang="nl-NL" dirty="0" err="1"/>
              <a:t>to</a:t>
            </a:r>
            <a:r>
              <a:rPr lang="nl-NL" dirty="0"/>
              <a:t> target </a:t>
            </a:r>
            <a:r>
              <a:rPr lang="nl-NL" dirty="0" err="1"/>
              <a:t>groups</a:t>
            </a:r>
            <a:r>
              <a:rPr lang="nl-NL" dirty="0"/>
              <a:t> </a:t>
            </a:r>
            <a:r>
              <a:rPr lang="nl-NL" dirty="0" err="1"/>
              <a:t>and</a:t>
            </a:r>
            <a:r>
              <a:rPr lang="nl-NL" dirty="0"/>
              <a:t> </a:t>
            </a:r>
            <a:r>
              <a:rPr lang="nl-NL" dirty="0" err="1"/>
              <a:t>specify</a:t>
            </a:r>
            <a:r>
              <a:rPr lang="nl-NL" dirty="0"/>
              <a:t> </a:t>
            </a:r>
            <a:r>
              <a:rPr lang="nl-NL" dirty="0" err="1"/>
              <a:t>our</a:t>
            </a:r>
            <a:r>
              <a:rPr lang="nl-NL" dirty="0"/>
              <a:t> services </a:t>
            </a:r>
            <a:r>
              <a:rPr lang="nl-NL" dirty="0" err="1"/>
              <a:t>and</a:t>
            </a:r>
            <a:r>
              <a:rPr lang="nl-NL" dirty="0"/>
              <a:t> offer </a:t>
            </a:r>
            <a:r>
              <a:rPr lang="nl-NL" dirty="0" err="1"/>
              <a:t>to</a:t>
            </a:r>
            <a:r>
              <a:rPr lang="nl-NL" dirty="0"/>
              <a:t> </a:t>
            </a:r>
            <a:r>
              <a:rPr lang="nl-NL" dirty="0" err="1"/>
              <a:t>their</a:t>
            </a:r>
            <a:r>
              <a:rPr lang="nl-NL" dirty="0"/>
              <a:t> </a:t>
            </a:r>
            <a:r>
              <a:rPr lang="nl-NL" dirty="0" err="1"/>
              <a:t>interests</a:t>
            </a:r>
            <a:r>
              <a:rPr lang="nl-NL" dirty="0"/>
              <a:t>  (</a:t>
            </a:r>
            <a:r>
              <a:rPr lang="nl-NL" dirty="0" err="1"/>
              <a:t>see</a:t>
            </a:r>
            <a:r>
              <a:rPr lang="nl-NL" dirty="0"/>
              <a:t> slide 39 in </a:t>
            </a:r>
            <a:r>
              <a:rPr lang="nl-NL" dirty="0" err="1"/>
              <a:t>practise</a:t>
            </a:r>
            <a:r>
              <a:rPr lang="nl-NL" dirty="0"/>
              <a:t>:  </a:t>
            </a:r>
            <a:r>
              <a:rPr lang="nl-NL" dirty="0" err="1"/>
              <a:t>from</a:t>
            </a:r>
            <a:r>
              <a:rPr lang="nl-NL" dirty="0"/>
              <a:t> </a:t>
            </a:r>
            <a:r>
              <a:rPr lang="nl-NL" dirty="0" err="1"/>
              <a:t>frustration</a:t>
            </a:r>
            <a:r>
              <a:rPr lang="nl-NL" dirty="0"/>
              <a:t> </a:t>
            </a:r>
            <a:r>
              <a:rPr lang="nl-NL" dirty="0" err="1"/>
              <a:t>to</a:t>
            </a:r>
            <a:r>
              <a:rPr lang="nl-NL" dirty="0"/>
              <a:t> </a:t>
            </a:r>
            <a:r>
              <a:rPr lang="nl-NL" dirty="0" err="1"/>
              <a:t>offering</a:t>
            </a:r>
            <a:r>
              <a:rPr lang="nl-NL" dirty="0"/>
              <a:t> </a:t>
            </a:r>
            <a:r>
              <a:rPr lang="nl-NL" dirty="0" err="1"/>
              <a:t>alternatives</a:t>
            </a:r>
            <a:r>
              <a:rPr lang="nl-NL" dirty="0"/>
              <a:t>)  </a:t>
            </a:r>
          </a:p>
        </p:txBody>
      </p:sp>
      <p:sp>
        <p:nvSpPr>
          <p:cNvPr id="4" name="Tijdelijke aanduiding voor dianummer 3"/>
          <p:cNvSpPr>
            <a:spLocks noGrp="1"/>
          </p:cNvSpPr>
          <p:nvPr>
            <p:ph type="sldNum" sz="quarter" idx="5"/>
          </p:nvPr>
        </p:nvSpPr>
        <p:spPr/>
        <p:txBody>
          <a:bodyPr/>
          <a:lstStyle/>
          <a:p>
            <a:pPr>
              <a:defRPr/>
            </a:pPr>
            <a:fld id="{6EA048C7-1071-4C19-801C-2B4348B09DAC}" type="slidenum">
              <a:rPr lang="de-DE" smtClean="0"/>
              <a:pPr>
                <a:defRPr/>
              </a:pPr>
              <a:t>11</a:t>
            </a:fld>
            <a:endParaRPr lang="de-DE"/>
          </a:p>
        </p:txBody>
      </p:sp>
    </p:spTree>
    <p:extLst>
      <p:ext uri="{BB962C8B-B14F-4D97-AF65-F5344CB8AC3E}">
        <p14:creationId xmlns:p14="http://schemas.microsoft.com/office/powerpoint/2010/main" val="2669983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ea typeface="MS PGothic"/>
                <a:cs typeface="Calibri"/>
              </a:rPr>
              <a:t>Parking management IMPORTANT STEPS in SUM-Planning and Implementation </a:t>
            </a:r>
            <a:endParaRPr lang="en-US" dirty="0">
              <a:latin typeface="Calibri"/>
              <a:cs typeface="Calibri"/>
            </a:endParaRPr>
          </a:p>
          <a:p>
            <a:r>
              <a:rPr lang="en-US" dirty="0">
                <a:latin typeface="Calibri"/>
                <a:ea typeface="MS PGothic"/>
                <a:cs typeface="Calibri"/>
              </a:rPr>
              <a:t>= strategy aligned to SUMP vision, objectives, targets </a:t>
            </a:r>
          </a:p>
          <a:p>
            <a:r>
              <a:rPr lang="en-US" dirty="0">
                <a:latin typeface="Calibri"/>
                <a:ea typeface="MS PGothic"/>
                <a:cs typeface="Calibri"/>
              </a:rPr>
              <a:t>= linked with other planning processes ;  spatial planning, economic development, social inclusion...</a:t>
            </a:r>
          </a:p>
          <a:p>
            <a:r>
              <a:rPr lang="en-US" dirty="0">
                <a:latin typeface="Calibri"/>
                <a:ea typeface="MS PGothic"/>
                <a:cs typeface="Calibri"/>
              </a:rPr>
              <a:t>= </a:t>
            </a:r>
            <a:r>
              <a:rPr lang="en-US" dirty="0" err="1">
                <a:latin typeface="Calibri"/>
                <a:ea typeface="MS PGothic"/>
                <a:cs typeface="Calibri"/>
              </a:rPr>
              <a:t>analyse</a:t>
            </a:r>
            <a:r>
              <a:rPr lang="en-US" dirty="0">
                <a:latin typeface="Calibri"/>
                <a:ea typeface="MS PGothic"/>
                <a:cs typeface="Calibri"/>
              </a:rPr>
              <a:t>, gather data, </a:t>
            </a:r>
            <a:r>
              <a:rPr lang="en-US" dirty="0" err="1">
                <a:latin typeface="Calibri"/>
                <a:ea typeface="MS PGothic"/>
                <a:cs typeface="Calibri"/>
              </a:rPr>
              <a:t>interlinckage</a:t>
            </a:r>
            <a:r>
              <a:rPr lang="en-US" dirty="0">
                <a:latin typeface="Calibri"/>
                <a:ea typeface="MS PGothic"/>
                <a:cs typeface="Calibri"/>
              </a:rPr>
              <a:t> of mobility data</a:t>
            </a:r>
          </a:p>
          <a:p>
            <a:r>
              <a:rPr lang="en-US" dirty="0">
                <a:latin typeface="Calibri"/>
                <a:ea typeface="MS PGothic"/>
                <a:cs typeface="Calibri"/>
              </a:rPr>
              <a:t>= how ambitious are scenario's and targets ;  e.g. Brussels:  remove 25000 on-street parking places (limit car access to city,…) </a:t>
            </a:r>
            <a:endParaRPr lang="en-US" dirty="0">
              <a:latin typeface="Calibri"/>
              <a:cs typeface="Calibri"/>
            </a:endParaRPr>
          </a:p>
          <a:p>
            <a:r>
              <a:rPr lang="en-US" dirty="0">
                <a:latin typeface="Calibri"/>
                <a:ea typeface="MS PGothic"/>
                <a:cs typeface="Calibri"/>
              </a:rPr>
              <a:t>= measure selection : hard and soft, infrastructure, regulation, enforcement, </a:t>
            </a:r>
            <a:r>
              <a:rPr lang="en-US" b="1" dirty="0">
                <a:latin typeface="Calibri"/>
                <a:ea typeface="MS PGothic"/>
                <a:cs typeface="Calibri"/>
              </a:rPr>
              <a:t>accompanying... </a:t>
            </a:r>
            <a:endParaRPr lang="en-US" dirty="0">
              <a:latin typeface="Calibri"/>
              <a:ea typeface="MS PGothic"/>
              <a:cs typeface="Calibri"/>
            </a:endParaRPr>
          </a:p>
          <a:p>
            <a:r>
              <a:rPr lang="en-US" dirty="0">
                <a:latin typeface="Calibri"/>
                <a:ea typeface="MS PGothic"/>
                <a:cs typeface="Calibri"/>
              </a:rPr>
              <a:t>= incremental implementation</a:t>
            </a:r>
          </a:p>
          <a:p>
            <a:r>
              <a:rPr lang="en-US" dirty="0">
                <a:latin typeface="Calibri"/>
                <a:ea typeface="MS PGothic"/>
                <a:cs typeface="Calibri"/>
              </a:rPr>
              <a:t>= financing :  parking revenue earmarking mechanism funds SUMP</a:t>
            </a:r>
          </a:p>
          <a:p>
            <a:r>
              <a:rPr lang="en-US" dirty="0">
                <a:latin typeface="Calibri"/>
                <a:ea typeface="MS PGothic"/>
                <a:cs typeface="Calibri"/>
              </a:rPr>
              <a:t>= monitor, evaluate, correct, improve...</a:t>
            </a:r>
          </a:p>
          <a:p>
            <a:r>
              <a:rPr lang="en-US" dirty="0">
                <a:latin typeface="Calibri"/>
                <a:ea typeface="MS PGothic"/>
                <a:cs typeface="Calibri"/>
              </a:rPr>
              <a:t>= include policy makers and stakeholders : </a:t>
            </a:r>
            <a:r>
              <a:rPr lang="en-US" dirty="0" err="1">
                <a:latin typeface="Calibri"/>
                <a:ea typeface="MS PGothic"/>
                <a:cs typeface="Calibri"/>
              </a:rPr>
              <a:t>ParkPAD</a:t>
            </a:r>
            <a:endParaRPr lang="en-US" dirty="0" err="1">
              <a:latin typeface="Calibri"/>
              <a:cs typeface="Calibri"/>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6EA048C7-1071-4C19-801C-2B4348B09DAC}" type="slidenum">
              <a:rPr lang="de-DE"/>
              <a:pPr>
                <a:defRPr/>
              </a:pPr>
              <a:t>12</a:t>
            </a:fld>
            <a:endParaRPr lang="de-DE"/>
          </a:p>
        </p:txBody>
      </p:sp>
    </p:spTree>
    <p:extLst>
      <p:ext uri="{BB962C8B-B14F-4D97-AF65-F5344CB8AC3E}">
        <p14:creationId xmlns:p14="http://schemas.microsoft.com/office/powerpoint/2010/main" val="3210187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txBox="1">
            <a:spLocks noChangeArrowheads="1"/>
          </p:cNvSpPr>
          <p:nvPr userDrawn="1"/>
        </p:nvSpPr>
        <p:spPr bwMode="auto">
          <a:xfrm>
            <a:off x="1081982" y="6525087"/>
            <a:ext cx="5256212" cy="215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l" rtl="0" fontAlgn="base">
              <a:spcBef>
                <a:spcPct val="0"/>
              </a:spcBef>
              <a:spcAft>
                <a:spcPct val="0"/>
              </a:spcAft>
              <a:defRPr sz="1200"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err="1"/>
              <a:t>Civitas</a:t>
            </a:r>
            <a:r>
              <a:rPr lang="en-US"/>
              <a:t> Forum Graz, 3 October 2019</a:t>
            </a:r>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&lt;Event&gt; • &lt;Date&gt; • &lt;Location&gt; • &lt;Speaker&gt;</a:t>
            </a:r>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en-GB"/>
          </a:p>
        </p:txBody>
      </p:sp>
      <p:sp>
        <p:nvSpPr>
          <p:cNvPr id="3" name="Tijdelijke aanduiding voor voettekst 2"/>
          <p:cNvSpPr>
            <a:spLocks noGrp="1"/>
          </p:cNvSpPr>
          <p:nvPr>
            <p:ph type="ftr" sz="quarter" idx="10"/>
          </p:nvPr>
        </p:nvSpPr>
        <p:spPr/>
        <p:txBody>
          <a:bodyPr/>
          <a:lstStyle/>
          <a:p>
            <a:pPr>
              <a:defRPr/>
            </a:pPr>
            <a:r>
              <a:rPr lang="en-US"/>
              <a:t>&lt;Event&gt; • &lt;Date&gt; • &lt;Location&gt; • &lt;Speaker&gt;</a:t>
            </a:r>
            <a:endParaRPr lang="de-DE"/>
          </a:p>
        </p:txBody>
      </p:sp>
    </p:spTree>
    <p:extLst>
      <p:ext uri="{BB962C8B-B14F-4D97-AF65-F5344CB8AC3E}">
        <p14:creationId xmlns:p14="http://schemas.microsoft.com/office/powerpoint/2010/main" val="1064759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11" name="Afbeelding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userDrawn="1"/>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userDrawn="1">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en-US" noProof="0"/>
              <a:t>Click to edit Master subtitle style</a:t>
            </a:r>
            <a:endParaRPr lang="de-DE"/>
          </a:p>
        </p:txBody>
      </p:sp>
      <p:pic>
        <p:nvPicPr>
          <p:cNvPr id="10" name="Afbeelding 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dia">
    <p:spTree>
      <p:nvGrpSpPr>
        <p:cNvPr id="1" name=""/>
        <p:cNvGrpSpPr/>
        <p:nvPr/>
      </p:nvGrpSpPr>
      <p:grpSpPr>
        <a:xfrm>
          <a:off x="0" y="0"/>
          <a:ext cx="0" cy="0"/>
          <a:chOff x="0" y="0"/>
          <a:chExt cx="0" cy="0"/>
        </a:xfrm>
      </p:grpSpPr>
      <p:pic>
        <p:nvPicPr>
          <p:cNvPr id="11" name="Afbeelding 10"/>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3372" y="1417835"/>
            <a:ext cx="6136659" cy="1635916"/>
          </a:xfrm>
          <a:prstGeom prst="rect">
            <a:avLst/>
          </a:prstGeom>
        </p:spPr>
      </p:pic>
      <p:sp>
        <p:nvSpPr>
          <p:cNvPr id="3" name="Rectangle 82"/>
          <p:cNvSpPr>
            <a:spLocks noChangeArrowheads="1"/>
          </p:cNvSpPr>
          <p:nvPr/>
        </p:nvSpPr>
        <p:spPr bwMode="gray">
          <a:xfrm flipV="1">
            <a:off x="0" y="6497638"/>
            <a:ext cx="6526213" cy="360362"/>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pic>
        <p:nvPicPr>
          <p:cNvPr id="4" name="Picture 12" descr="CIV_PLUS_II_CITIES_Power-Point_Footer_rgb.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519863" y="6497638"/>
            <a:ext cx="2624137" cy="360362"/>
          </a:xfrm>
          <a:prstGeom prst="rect">
            <a:avLst/>
          </a:prstGeom>
          <a:noFill/>
          <a:ln w="9525">
            <a:noFill/>
            <a:miter lim="800000"/>
            <a:headEnd/>
            <a:tailEnd/>
          </a:ln>
        </p:spPr>
      </p:pic>
      <p:sp>
        <p:nvSpPr>
          <p:cNvPr id="6" name="Rectangle 5"/>
          <p:cNvSpPr/>
          <p:nvPr/>
        </p:nvSpPr>
        <p:spPr bwMode="auto">
          <a:xfrm>
            <a:off x="1976438" y="1427163"/>
            <a:ext cx="2014537" cy="1619250"/>
          </a:xfrm>
          <a:prstGeom prst="rect">
            <a:avLst/>
          </a:prstGeom>
          <a:solidFill>
            <a:srgbClr val="034E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7" name="Picture 11"/>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1427163"/>
            <a:ext cx="1979505" cy="1618499"/>
          </a:xfrm>
          <a:prstGeom prst="rect">
            <a:avLst/>
          </a:prstGeom>
          <a:noFill/>
          <a:ln w="9525">
            <a:noFill/>
            <a:miter lim="800000"/>
            <a:headEnd/>
            <a:tailEnd/>
          </a:ln>
        </p:spPr>
      </p:pic>
      <p:sp>
        <p:nvSpPr>
          <p:cNvPr id="8195" name="Rectangle 3"/>
          <p:cNvSpPr>
            <a:spLocks noGrp="1" noChangeArrowheads="1"/>
          </p:cNvSpPr>
          <p:nvPr>
            <p:ph type="subTitle" idx="1"/>
          </p:nvPr>
        </p:nvSpPr>
        <p:spPr>
          <a:xfrm>
            <a:off x="395536" y="3284984"/>
            <a:ext cx="8352928" cy="576064"/>
          </a:xfrm>
        </p:spPr>
        <p:txBody>
          <a:bodyPr/>
          <a:lstStyle>
            <a:lvl1pPr marL="0" marR="0" indent="0" algn="ctr" defTabSz="449263" rtl="0" eaLnBrk="0" fontAlgn="base" latinLnBrk="0" hangingPunct="0">
              <a:lnSpc>
                <a:spcPct val="100000"/>
              </a:lnSpc>
              <a:spcBef>
                <a:spcPct val="0"/>
              </a:spcBef>
              <a:spcAft>
                <a:spcPts val="1700"/>
              </a:spcAft>
              <a:buClr>
                <a:srgbClr val="134095"/>
              </a:buClr>
              <a:buSzPct val="130000"/>
              <a:buFont typeface="Arial" charset="0"/>
              <a:buNone/>
              <a:tabLst/>
              <a:defRPr b="0">
                <a:solidFill>
                  <a:srgbClr val="134095"/>
                </a:solidFill>
              </a:defRPr>
            </a:lvl1pPr>
          </a:lstStyle>
          <a:p>
            <a:pPr lvl="0"/>
            <a:r>
              <a:rPr lang="nl-NL" noProof="0"/>
              <a:t>Klik om de ondertitelstijl van het model te bewerken</a:t>
            </a:r>
            <a:endParaRPr lang="de-DE"/>
          </a:p>
        </p:txBody>
      </p:sp>
      <p:pic>
        <p:nvPicPr>
          <p:cNvPr id="10" name="Afbeelding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84800" y="1559367"/>
            <a:ext cx="1182626" cy="1341123"/>
          </a:xfrm>
          <a:prstGeom prst="rect">
            <a:avLst/>
          </a:prstGeom>
        </p:spPr>
      </p:pic>
      <p:pic>
        <p:nvPicPr>
          <p:cNvPr id="12" name="Afbeelding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71308" y="1958197"/>
            <a:ext cx="4211033" cy="6814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lvl1pPr>
              <a:defRPr baseline="0">
                <a:solidFill>
                  <a:srgbClr val="134095"/>
                </a:solidFill>
              </a:defRPr>
            </a:lvl1pPr>
          </a:lstStyle>
          <a:p>
            <a:r>
              <a:rPr lang="nl-NL"/>
              <a:t>Klik om de stijl te bewerken</a:t>
            </a:r>
            <a:endParaRPr lang="en-US"/>
          </a:p>
        </p:txBody>
      </p:sp>
      <p:sp>
        <p:nvSpPr>
          <p:cNvPr id="3" name="Content Placeholder 2"/>
          <p:cNvSpPr>
            <a:spLocks noGrp="1"/>
          </p:cNvSpPr>
          <p:nvPr>
            <p:ph idx="1"/>
          </p:nvPr>
        </p:nvSpPr>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13409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8" name="Title 1"/>
          <p:cNvSpPr>
            <a:spLocks noGrp="1"/>
          </p:cNvSpPr>
          <p:nvPr>
            <p:ph type="title"/>
          </p:nvPr>
        </p:nvSpPr>
        <p:spPr>
          <a:xfrm>
            <a:off x="323528" y="115888"/>
            <a:ext cx="7344816" cy="1152872"/>
          </a:xfrm>
        </p:spPr>
        <p:txBody>
          <a:bodyPr/>
          <a:lstStyle/>
          <a:p>
            <a:r>
              <a:rPr lang="nl-NL"/>
              <a:t>Klik om de stijl te bewerken</a:t>
            </a:r>
            <a:endParaRPr lang="en-US"/>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Alleen titel">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nl-NL"/>
              <a:t>Klik om de stijl te bewerken</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nl-NL"/>
              <a:t>Klik om de stijl te bewerken</a:t>
            </a:r>
            <a:endParaRPr lang="en-US"/>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nl-NL"/>
              <a:t>Klik om de stijl te bewerken</a:t>
            </a:r>
            <a:endParaRPr lang="en-US"/>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a:t>Klik op het pictogram als u een afbeelding wilt toevoegen</a:t>
            </a:r>
            <a:endParaRPr lang="en-US" noProof="0"/>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464400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1"/>
          </p:nvPr>
        </p:nvSpPr>
        <p:spPr>
          <a:xfrm>
            <a:off x="323528" y="1700808"/>
            <a:ext cx="417646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2"/>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2511" y="1700808"/>
            <a:ext cx="4173860"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4008" y="1700808"/>
            <a:ext cx="4175447" cy="639762"/>
          </a:xfrm>
        </p:spPr>
        <p:txBody>
          <a:bodyPr anchor="ctr"/>
          <a:lstStyle>
            <a:lvl1pPr marL="0" indent="0">
              <a:buNone/>
              <a:defRPr sz="2000" b="1">
                <a:solidFill>
                  <a:srgbClr val="13409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itle 1"/>
          <p:cNvSpPr>
            <a:spLocks noGrp="1"/>
          </p:cNvSpPr>
          <p:nvPr>
            <p:ph type="title"/>
          </p:nvPr>
        </p:nvSpPr>
        <p:spPr>
          <a:xfrm>
            <a:off x="323528" y="115888"/>
            <a:ext cx="7344816" cy="1152872"/>
          </a:xfrm>
        </p:spPr>
        <p:txBody>
          <a:bodyPr/>
          <a:lstStyle/>
          <a:p>
            <a:r>
              <a:rPr lang="en-US"/>
              <a:t>Click to edit Master title style</a:t>
            </a:r>
          </a:p>
        </p:txBody>
      </p:sp>
      <p:sp>
        <p:nvSpPr>
          <p:cNvPr id="11" name="Content Placeholder 2"/>
          <p:cNvSpPr>
            <a:spLocks noGrp="1"/>
          </p:cNvSpPr>
          <p:nvPr>
            <p:ph idx="11"/>
          </p:nvPr>
        </p:nvSpPr>
        <p:spPr>
          <a:xfrm>
            <a:off x="464400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p:cNvSpPr>
            <a:spLocks noGrp="1"/>
          </p:cNvSpPr>
          <p:nvPr>
            <p:ph idx="12"/>
          </p:nvPr>
        </p:nvSpPr>
        <p:spPr>
          <a:xfrm>
            <a:off x="323528" y="2420888"/>
            <a:ext cx="4176464" cy="388902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3"/>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1"/>
          <p:cNvSpPr>
            <a:spLocks noGrp="1"/>
          </p:cNvSpPr>
          <p:nvPr>
            <p:ph type="title"/>
          </p:nvPr>
        </p:nvSpPr>
        <p:spPr>
          <a:xfrm>
            <a:off x="323528" y="115888"/>
            <a:ext cx="7344816" cy="1152872"/>
          </a:xfrm>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700808"/>
            <a:ext cx="3008313" cy="707679"/>
          </a:xfrm>
        </p:spPr>
        <p:txBody>
          <a:bodyPr anchor="b"/>
          <a:lstStyle>
            <a:lvl1pPr algn="l">
              <a:defRPr sz="2000" b="1">
                <a:solidFill>
                  <a:srgbClr val="134095"/>
                </a:solidFill>
              </a:defRPr>
            </a:lvl1pPr>
          </a:lstStyle>
          <a:p>
            <a:r>
              <a:rPr lang="en-US"/>
              <a:t>Click to edit Master title style</a:t>
            </a:r>
          </a:p>
        </p:txBody>
      </p:sp>
      <p:sp>
        <p:nvSpPr>
          <p:cNvPr id="4" name="Text Placeholder 3"/>
          <p:cNvSpPr>
            <a:spLocks noGrp="1"/>
          </p:cNvSpPr>
          <p:nvPr>
            <p:ph type="body" sz="half" idx="2"/>
          </p:nvPr>
        </p:nvSpPr>
        <p:spPr>
          <a:xfrm>
            <a:off x="457200" y="2492896"/>
            <a:ext cx="3008313" cy="3816424"/>
          </a:xfrm>
        </p:spPr>
        <p:txBody>
          <a:bodyP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idx="1"/>
          </p:nvPr>
        </p:nvSpPr>
        <p:spPr>
          <a:xfrm>
            <a:off x="3563888" y="1700808"/>
            <a:ext cx="5256584" cy="4609107"/>
          </a:xfrm>
        </p:spPr>
        <p:txBody>
          <a:bodyPr/>
          <a:lstStyle>
            <a:lvl1pPr>
              <a:defRPr>
                <a:solidFill>
                  <a:srgbClr val="134095"/>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6064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844824"/>
            <a:ext cx="5486400" cy="33123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727378"/>
            <a:ext cx="5486400" cy="437926"/>
          </a:xfrm>
        </p:spPr>
        <p:txBody>
          <a:bodyPr anchor="ctr"/>
          <a:lstStyle>
            <a:lvl1pPr marL="0" indent="0">
              <a:buNone/>
              <a:defRPr sz="1400">
                <a:solidFill>
                  <a:srgbClr val="134095"/>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t>&lt;Event&gt; • &lt;Date&gt; • &lt;Location&gt; • &lt;Speaker&gt;</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jpe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2.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image" Target="../media/image1.jpeg"/><Relationship Id="rId5" Type="http://schemas.openxmlformats.org/officeDocument/2006/relationships/slideLayout" Target="../slideLayouts/slideLayout24.xml"/><Relationship Id="rId10" Type="http://schemas.openxmlformats.org/officeDocument/2006/relationships/theme" Target="../theme/theme3.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2.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1.jpeg"/><Relationship Id="rId5" Type="http://schemas.openxmlformats.org/officeDocument/2006/relationships/slideLayout" Target="../slideLayouts/slideLayout33.xml"/><Relationship Id="rId10"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6" r:id="rId1"/>
    <p:sldLayoutId id="2147484117" r:id="rId2"/>
    <p:sldLayoutId id="2147484118" r:id="rId3"/>
    <p:sldLayoutId id="2147484119" r:id="rId4"/>
    <p:sldLayoutId id="2147484120" r:id="rId5"/>
    <p:sldLayoutId id="2147484121" r:id="rId6"/>
    <p:sldLayoutId id="2147484122" r:id="rId7"/>
    <p:sldLayoutId id="2147484123" r:id="rId8"/>
    <p:sldLayoutId id="2147484124" r:id="rId9"/>
  </p:sldLayoutIdLst>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err="1"/>
              <a:t>Mastertextformat</a:t>
            </a:r>
            <a:r>
              <a:rPr lang="en-GB" altLang="en-US"/>
              <a:t> </a:t>
            </a:r>
            <a:r>
              <a:rPr lang="en-GB" altLang="en-US" err="1"/>
              <a:t>bearbeiten</a:t>
            </a:r>
            <a:endParaRPr lang="en-GB" altLang="en-US"/>
          </a:p>
          <a:p>
            <a:pPr lvl="1"/>
            <a:r>
              <a:rPr lang="en-GB" altLang="en-US" err="1"/>
              <a:t>Zweite</a:t>
            </a:r>
            <a:r>
              <a:rPr lang="en-GB" altLang="en-US"/>
              <a:t> </a:t>
            </a:r>
            <a:r>
              <a:rPr lang="en-GB" altLang="en-US" err="1"/>
              <a:t>Ebene</a:t>
            </a:r>
            <a:endParaRPr lang="en-GB" altLang="en-US"/>
          </a:p>
          <a:p>
            <a:pPr lvl="2"/>
            <a:r>
              <a:rPr lang="en-GB" altLang="en-US" err="1"/>
              <a:t>Dritte</a:t>
            </a:r>
            <a:r>
              <a:rPr lang="en-GB" altLang="en-US"/>
              <a:t> </a:t>
            </a:r>
            <a:r>
              <a:rPr lang="en-GB" altLang="en-US" err="1"/>
              <a:t>Ebene</a:t>
            </a:r>
            <a:endParaRPr lang="en-GB" altLang="en-US"/>
          </a:p>
          <a:p>
            <a:pPr lvl="3"/>
            <a:r>
              <a:rPr lang="en-GB" altLang="en-US" err="1"/>
              <a:t>Vierte</a:t>
            </a:r>
            <a:r>
              <a:rPr lang="en-GB" altLang="en-US"/>
              <a:t> </a:t>
            </a:r>
            <a:r>
              <a:rPr lang="en-GB" altLang="en-US" err="1"/>
              <a:t>Ebene</a:t>
            </a:r>
            <a:endParaRPr lang="en-GB" altLang="en-US"/>
          </a:p>
          <a:p>
            <a:pPr lvl="4"/>
            <a:r>
              <a:rPr lang="en-GB" altLang="en-US" err="1"/>
              <a:t>Fünfte</a:t>
            </a:r>
            <a:r>
              <a:rPr lang="en-GB" altLang="en-US"/>
              <a:t> </a:t>
            </a:r>
            <a:r>
              <a:rPr lang="en-GB" altLang="en-US" err="1"/>
              <a:t>Ebene</a:t>
            </a:r>
            <a:endParaRPr lang="en-GB" altLang="en-US"/>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US"/>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39" r:id="rId1"/>
    <p:sldLayoutId id="2147484140" r:id="rId2"/>
    <p:sldLayoutId id="2147484141" r:id="rId3"/>
    <p:sldLayoutId id="2147484142" r:id="rId4"/>
    <p:sldLayoutId id="2147484143" r:id="rId5"/>
    <p:sldLayoutId id="2147484144" r:id="rId6"/>
    <p:sldLayoutId id="2147484145" r:id="rId7"/>
    <p:sldLayoutId id="2147484146" r:id="rId8"/>
    <p:sldLayoutId id="2147484147" r:id="rId9"/>
    <p:sldLayoutId id="2147484158" r:id="rId10"/>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dissolve">
                                      <p:cBhvr>
                                        <p:cTn id="10" dur="500"/>
                                        <p:tgtEl>
                                          <p:spTgt spid="2">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dissolve">
                                      <p:cBhvr>
                                        <p:cTn id="13" dur="500"/>
                                        <p:tgtEl>
                                          <p:spTgt spid="2">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dissolve">
                                      <p:cBhvr>
                                        <p:cTn id="16" dur="500"/>
                                        <p:tgtEl>
                                          <p:spTgt spid="2">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dissolve">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tmplLst>
          <p:tmpl lvl="1">
            <p:tnLst>
              <p:par>
                <p:cTn presetID="9" presetClass="entr" presetSubtype="0" fill="hold" nodeType="click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2">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3">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4">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 lvl="5">
            <p:tnLst>
              <p:par>
                <p:cTn presetID="9"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dissolve">
                      <p:cBhvr>
                        <p:cTn dur="500"/>
                        <p:tgtEl>
                          <p:spTgt spid="2"/>
                        </p:tgtEl>
                      </p:cBhvr>
                    </p:animEffect>
                  </p:childTnLst>
                </p:cTn>
              </p:par>
            </p:tnLst>
          </p:tmpl>
        </p:tmplLst>
      </p:bldP>
    </p:bldLst>
  </p:timing>
  <p:hf sldNum="0" hdr="0" dt="0"/>
  <p:txStyles>
    <p:titleStyle>
      <a:lvl1pPr algn="l" rtl="0" eaLnBrk="0" fontAlgn="base" hangingPunct="0">
        <a:spcBef>
          <a:spcPct val="50000"/>
        </a:spcBef>
        <a:spcAft>
          <a:spcPct val="0"/>
        </a:spcAft>
        <a:defRPr sz="2200" b="1">
          <a:solidFill>
            <a:srgbClr val="FFFFFF"/>
          </a:solidFill>
          <a:latin typeface="+mj-lt"/>
          <a:ea typeface="MS PGothic" pitchFamily="34" charset="-128"/>
          <a:cs typeface="MS PGothic"/>
        </a:defRPr>
      </a:lvl1pPr>
      <a:lvl2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2pPr>
      <a:lvl3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3pPr>
      <a:lvl4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4pPr>
      <a:lvl5pPr algn="l" rtl="0" eaLnBrk="0" fontAlgn="base" hangingPunct="0">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0" fontAlgn="base" hangingPunct="0">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0" fontAlgn="base" hangingPunct="0">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0" fontAlgn="base" hangingPunct="0">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0" fontAlgn="base" hangingPunct="0">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0" fontAlgn="base" hangingPunct="0">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p:nvSpPr>
        <p:spPr>
          <a:xfrm>
            <a:off x="0" y="0"/>
            <a:ext cx="9144000" cy="1409700"/>
          </a:xfrm>
          <a:prstGeom prst="rect">
            <a:avLst/>
          </a:prstGeom>
          <a:solidFill>
            <a:srgbClr val="EBEE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pic>
        <p:nvPicPr>
          <p:cNvPr id="1027" name="Picture 3"/>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0" y="6497638"/>
            <a:ext cx="9144000" cy="360362"/>
          </a:xfrm>
          <a:prstGeom prst="rect">
            <a:avLst/>
          </a:prstGeom>
          <a:noFill/>
          <a:ln w="9525">
            <a:noFill/>
            <a:miter lim="800000"/>
            <a:headEnd/>
            <a:tailEnd/>
          </a:ln>
        </p:spPr>
      </p:pic>
      <p:sp>
        <p:nvSpPr>
          <p:cNvPr id="1028" name="Rectangle 50"/>
          <p:cNvSpPr>
            <a:spLocks noChangeArrowheads="1"/>
          </p:cNvSpPr>
          <p:nvPr/>
        </p:nvSpPr>
        <p:spPr bwMode="auto">
          <a:xfrm>
            <a:off x="6515100" y="6550025"/>
            <a:ext cx="2628900" cy="307975"/>
          </a:xfrm>
          <a:prstGeom prst="rect">
            <a:avLst/>
          </a:prstGeom>
          <a:noFill/>
          <a:ln w="15875">
            <a:noFill/>
            <a:miter lim="800000"/>
            <a:headEnd/>
            <a:tailEnd/>
          </a:ln>
        </p:spPr>
        <p:txBody>
          <a:bodyPr wrap="none" anchor="ctr"/>
          <a:lstStyle/>
          <a:p>
            <a:pPr>
              <a:defRPr/>
            </a:pPr>
            <a:endParaRPr lang="en-US"/>
          </a:p>
        </p:txBody>
      </p:sp>
      <p:sp>
        <p:nvSpPr>
          <p:cNvPr id="1029" name="Rectangle 2"/>
          <p:cNvSpPr>
            <a:spLocks noGrp="1" noChangeArrowheads="1"/>
          </p:cNvSpPr>
          <p:nvPr>
            <p:ph type="title"/>
          </p:nvPr>
        </p:nvSpPr>
        <p:spPr bwMode="auto">
          <a:xfrm>
            <a:off x="323850" y="115888"/>
            <a:ext cx="7343775" cy="11525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Mastertitelformat bearbeiten</a:t>
            </a:r>
          </a:p>
        </p:txBody>
      </p:sp>
      <p:sp>
        <p:nvSpPr>
          <p:cNvPr id="2" name="Rectangle 3"/>
          <p:cNvSpPr>
            <a:spLocks noGrp="1" noChangeArrowheads="1"/>
          </p:cNvSpPr>
          <p:nvPr>
            <p:ph type="body" idx="1"/>
          </p:nvPr>
        </p:nvSpPr>
        <p:spPr bwMode="auto">
          <a:xfrm>
            <a:off x="381000" y="1700213"/>
            <a:ext cx="8439150" cy="46085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Mastertextformat bearbeiten</a:t>
            </a:r>
          </a:p>
          <a:p>
            <a:pPr lvl="1"/>
            <a:r>
              <a:rPr lang="en-GB" altLang="en-US"/>
              <a:t>Zweite Ebene</a:t>
            </a:r>
          </a:p>
          <a:p>
            <a:pPr lvl="2"/>
            <a:r>
              <a:rPr lang="en-GB" altLang="en-US"/>
              <a:t>Dritte Ebene</a:t>
            </a:r>
          </a:p>
          <a:p>
            <a:pPr lvl="3"/>
            <a:r>
              <a:rPr lang="en-GB" altLang="en-US"/>
              <a:t>Vierte Ebene</a:t>
            </a:r>
          </a:p>
          <a:p>
            <a:pPr lvl="4"/>
            <a:r>
              <a:rPr lang="en-GB" altLang="en-US"/>
              <a:t>Fünfte Ebene</a:t>
            </a:r>
          </a:p>
        </p:txBody>
      </p:sp>
      <p:sp>
        <p:nvSpPr>
          <p:cNvPr id="3" name="Rectangle 5"/>
          <p:cNvSpPr>
            <a:spLocks noGrp="1" noChangeArrowheads="1"/>
          </p:cNvSpPr>
          <p:nvPr>
            <p:ph type="ftr" sz="quarter" idx="3"/>
          </p:nvPr>
        </p:nvSpPr>
        <p:spPr bwMode="auto">
          <a:xfrm>
            <a:off x="1116013" y="6524625"/>
            <a:ext cx="5256212"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S PGothic" pitchFamily="34" charset="-128"/>
                <a:cs typeface="+mn-cs"/>
              </a:defRPr>
            </a:lvl1pPr>
          </a:lstStyle>
          <a:p>
            <a:pPr>
              <a:defRPr/>
            </a:pPr>
            <a:r>
              <a:rPr lang="en-GB"/>
              <a:t>&lt;Event&gt; • &lt;Date&gt; • &lt;Location&gt; • &lt;Speaker&gt;</a:t>
            </a:r>
            <a:endParaRPr lang="de-DE"/>
          </a:p>
        </p:txBody>
      </p:sp>
      <p:sp>
        <p:nvSpPr>
          <p:cNvPr id="1032" name="Rectangle 82"/>
          <p:cNvSpPr>
            <a:spLocks noChangeArrowheads="1"/>
          </p:cNvSpPr>
          <p:nvPr/>
        </p:nvSpPr>
        <p:spPr bwMode="gray">
          <a:xfrm flipV="1">
            <a:off x="0" y="1412875"/>
            <a:ext cx="9144000" cy="71438"/>
          </a:xfrm>
          <a:prstGeom prst="rect">
            <a:avLst/>
          </a:prstGeom>
          <a:gradFill rotWithShape="1">
            <a:gsLst>
              <a:gs pos="0">
                <a:srgbClr val="FFFFFF"/>
              </a:gs>
              <a:gs pos="100000">
                <a:srgbClr val="D0D1D3"/>
              </a:gs>
            </a:gsLst>
            <a:lin ang="0" scaled="1"/>
          </a:gradFill>
          <a:ln w="9525">
            <a:noFill/>
            <a:miter lim="800000"/>
            <a:headEnd/>
            <a:tailEnd/>
          </a:ln>
        </p:spPr>
        <p:txBody>
          <a:bodyPr rot="10800000" wrap="none" anchor="ctr"/>
          <a:lstStyle/>
          <a:p>
            <a:pPr>
              <a:defRPr/>
            </a:pPr>
            <a:endParaRPr lang="nl-BE" sz="1800">
              <a:solidFill>
                <a:srgbClr val="000000"/>
              </a:solidFill>
            </a:endParaRPr>
          </a:p>
        </p:txBody>
      </p:sp>
      <p:sp>
        <p:nvSpPr>
          <p:cNvPr id="10" name="TextBox 9"/>
          <p:cNvSpPr txBox="1"/>
          <p:nvPr/>
        </p:nvSpPr>
        <p:spPr>
          <a:xfrm>
            <a:off x="8772525" y="6237288"/>
            <a:ext cx="371475" cy="277812"/>
          </a:xfrm>
          <a:prstGeom prst="rect">
            <a:avLst/>
          </a:prstGeom>
          <a:noFill/>
        </p:spPr>
        <p:txBody>
          <a:bodyPr wrap="none">
            <a:spAutoFit/>
          </a:bodyPr>
          <a:lstStyle/>
          <a:p>
            <a:pPr algn="r">
              <a:defRPr/>
            </a:pPr>
            <a:fld id="{F830608C-F087-4842-BFDD-721F1CAB1286}" type="slidenum">
              <a:rPr lang="en-US" sz="1200">
                <a:effectLst>
                  <a:outerShdw blurRad="38100" dist="38100" dir="2700000" algn="tl">
                    <a:srgbClr val="000000">
                      <a:alpha val="43137"/>
                    </a:srgbClr>
                  </a:outerShdw>
                </a:effectLst>
                <a:latin typeface="Arial" pitchFamily="34" charset="0"/>
              </a:rPr>
              <a:pPr algn="r">
                <a:defRPr/>
              </a:pPr>
              <a:t>‹nr.›</a:t>
            </a:fld>
            <a:endParaRPr lang="en-US" sz="1200">
              <a:effectLst>
                <a:outerShdw blurRad="38100" dist="38100" dir="2700000" algn="tl">
                  <a:srgbClr val="000000">
                    <a:alpha val="43137"/>
                  </a:srgbClr>
                </a:outerShdw>
              </a:effectLst>
              <a:latin typeface="Arial" pitchFamily="34" charset="0"/>
            </a:endParaRPr>
          </a:p>
        </p:txBody>
      </p:sp>
      <p:pic>
        <p:nvPicPr>
          <p:cNvPr id="14" name="Afbeelding 13"/>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pic>
        <p:nvPicPr>
          <p:cNvPr id="11" name="Afbeelding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53947" y="94400"/>
            <a:ext cx="1091645" cy="1235136"/>
          </a:xfrm>
          <a:prstGeom prst="rect">
            <a:avLst/>
          </a:prstGeom>
        </p:spPr>
      </p:pic>
    </p:spTree>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Lst>
  <p:hf sldNum="0" hdr="0" dt="0"/>
  <p:txStyles>
    <p:titleStyle>
      <a:lvl1pPr algn="l" rtl="0" eaLnBrk="1" fontAlgn="base" hangingPunct="1">
        <a:spcBef>
          <a:spcPct val="50000"/>
        </a:spcBef>
        <a:spcAft>
          <a:spcPct val="0"/>
        </a:spcAft>
        <a:defRPr sz="2200" b="1">
          <a:solidFill>
            <a:srgbClr val="FFFFFF"/>
          </a:solidFill>
          <a:latin typeface="+mj-lt"/>
          <a:ea typeface="MS PGothic" pitchFamily="34" charset="-128"/>
          <a:cs typeface="MS PGothic"/>
        </a:defRPr>
      </a:lvl1pPr>
      <a:lvl2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2pPr>
      <a:lvl3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3pPr>
      <a:lvl4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4pPr>
      <a:lvl5pPr algn="l" rtl="0" eaLnBrk="1" fontAlgn="base" hangingPunct="1">
        <a:spcBef>
          <a:spcPct val="50000"/>
        </a:spcBef>
        <a:spcAft>
          <a:spcPct val="0"/>
        </a:spcAft>
        <a:defRPr sz="2200" b="1">
          <a:solidFill>
            <a:srgbClr val="FFFFFF"/>
          </a:solidFill>
          <a:latin typeface="Arial" charset="0"/>
          <a:ea typeface="MS PGothic" pitchFamily="34" charset="-128"/>
          <a:cs typeface="MS PGothic"/>
        </a:defRPr>
      </a:lvl5pPr>
      <a:lvl6pPr marL="457200" algn="l" rtl="0" eaLnBrk="1" fontAlgn="base" hangingPunct="1">
        <a:spcBef>
          <a:spcPct val="50000"/>
        </a:spcBef>
        <a:spcAft>
          <a:spcPct val="0"/>
        </a:spcAft>
        <a:defRPr sz="2200" b="1">
          <a:solidFill>
            <a:srgbClr val="134095"/>
          </a:solidFill>
          <a:latin typeface="Arial" charset="0"/>
        </a:defRPr>
      </a:lvl6pPr>
      <a:lvl7pPr marL="914400" algn="l" rtl="0" eaLnBrk="1" fontAlgn="base" hangingPunct="1">
        <a:spcBef>
          <a:spcPct val="50000"/>
        </a:spcBef>
        <a:spcAft>
          <a:spcPct val="0"/>
        </a:spcAft>
        <a:defRPr sz="2200" b="1">
          <a:solidFill>
            <a:srgbClr val="134095"/>
          </a:solidFill>
          <a:latin typeface="Arial" charset="0"/>
        </a:defRPr>
      </a:lvl7pPr>
      <a:lvl8pPr marL="1371600" algn="l" rtl="0" eaLnBrk="1" fontAlgn="base" hangingPunct="1">
        <a:spcBef>
          <a:spcPct val="50000"/>
        </a:spcBef>
        <a:spcAft>
          <a:spcPct val="0"/>
        </a:spcAft>
        <a:defRPr sz="2200" b="1">
          <a:solidFill>
            <a:srgbClr val="134095"/>
          </a:solidFill>
          <a:latin typeface="Arial" charset="0"/>
        </a:defRPr>
      </a:lvl8pPr>
      <a:lvl9pPr marL="1828800" algn="l" rtl="0" eaLnBrk="1" fontAlgn="base" hangingPunct="1">
        <a:spcBef>
          <a:spcPct val="50000"/>
        </a:spcBef>
        <a:spcAft>
          <a:spcPct val="0"/>
        </a:spcAft>
        <a:defRPr sz="2200" b="1">
          <a:solidFill>
            <a:srgbClr val="134095"/>
          </a:solidFill>
          <a:latin typeface="Arial" charset="0"/>
        </a:defRPr>
      </a:lvl9pPr>
    </p:titleStyle>
    <p:bodyStyle>
      <a:lvl1pPr marL="342900" indent="-342900" algn="l" rtl="0" eaLnBrk="1" fontAlgn="base" hangingPunct="1">
        <a:spcBef>
          <a:spcPct val="20000"/>
        </a:spcBef>
        <a:spcAft>
          <a:spcPct val="0"/>
        </a:spcAft>
        <a:buClr>
          <a:srgbClr val="134095"/>
        </a:buClr>
        <a:buSzPct val="135000"/>
        <a:buChar char="•"/>
        <a:defRPr sz="3200" b="1">
          <a:solidFill>
            <a:schemeClr val="tx1"/>
          </a:solidFill>
          <a:latin typeface="+mn-lt"/>
          <a:ea typeface="MS PGothic" pitchFamily="34" charset="-128"/>
          <a:cs typeface="MS PGothic"/>
        </a:defRPr>
      </a:lvl1pPr>
      <a:lvl2pPr marL="568325" indent="-377825" algn="l" rtl="0" eaLnBrk="1" fontAlgn="base" hangingPunct="1">
        <a:spcBef>
          <a:spcPct val="50000"/>
        </a:spcBef>
        <a:spcAft>
          <a:spcPct val="0"/>
        </a:spcAft>
        <a:buClr>
          <a:srgbClr val="134095"/>
        </a:buClr>
        <a:buSzPct val="130000"/>
        <a:buChar char="•"/>
        <a:defRPr sz="1700">
          <a:solidFill>
            <a:schemeClr val="tx1"/>
          </a:solidFill>
          <a:latin typeface="+mn-lt"/>
          <a:ea typeface="MS PGothic" pitchFamily="34" charset="-128"/>
          <a:cs typeface="MS PGothic"/>
        </a:defRPr>
      </a:lvl2pPr>
      <a:lvl3pPr marL="987425" indent="-228600" algn="l" rtl="0" eaLnBrk="1" fontAlgn="base" hangingPunct="1">
        <a:spcBef>
          <a:spcPct val="30000"/>
        </a:spcBef>
        <a:spcAft>
          <a:spcPct val="0"/>
        </a:spcAft>
        <a:buChar char="–"/>
        <a:defRPr sz="1600">
          <a:solidFill>
            <a:schemeClr val="tx1"/>
          </a:solidFill>
          <a:latin typeface="+mn-lt"/>
          <a:ea typeface="MS PGothic" pitchFamily="34" charset="-128"/>
          <a:cs typeface="MS PGothic"/>
        </a:defRPr>
      </a:lvl3pPr>
      <a:lvl4pPr marL="1695450" indent="-228600" algn="l" rtl="0" eaLnBrk="1" fontAlgn="base" hangingPunct="1">
        <a:spcBef>
          <a:spcPct val="20000"/>
        </a:spcBef>
        <a:spcAft>
          <a:spcPct val="0"/>
        </a:spcAft>
        <a:buChar char="–"/>
        <a:defRPr sz="2000">
          <a:solidFill>
            <a:schemeClr val="tx1"/>
          </a:solidFill>
          <a:latin typeface="Times New Roman" pitchFamily="1" charset="0"/>
          <a:ea typeface="MS PGothic" pitchFamily="34" charset="-128"/>
          <a:cs typeface="MS PGothic"/>
        </a:defRPr>
      </a:lvl4pPr>
      <a:lvl5pPr marL="2114550" indent="-228600" algn="l" rtl="0" eaLnBrk="1" fontAlgn="base" hangingPunct="1">
        <a:spcBef>
          <a:spcPct val="20000"/>
        </a:spcBef>
        <a:spcAft>
          <a:spcPct val="0"/>
        </a:spcAft>
        <a:buChar char="»"/>
        <a:defRPr sz="1600">
          <a:solidFill>
            <a:schemeClr val="tx1"/>
          </a:solidFill>
          <a:latin typeface="Times New Roman" pitchFamily="1" charset="0"/>
          <a:ea typeface="MS PGothic" pitchFamily="34" charset="-128"/>
          <a:cs typeface="MS PGothic"/>
        </a:defRPr>
      </a:lvl5pPr>
      <a:lvl6pPr marL="2571750" indent="-228600" algn="l" rtl="0" eaLnBrk="1" fontAlgn="base" hangingPunct="1">
        <a:spcBef>
          <a:spcPct val="20000"/>
        </a:spcBef>
        <a:spcAft>
          <a:spcPct val="0"/>
        </a:spcAft>
        <a:buChar char="»"/>
        <a:defRPr sz="1600">
          <a:solidFill>
            <a:schemeClr val="tx1"/>
          </a:solidFill>
          <a:latin typeface="Times New Roman" pitchFamily="1" charset="0"/>
        </a:defRPr>
      </a:lvl6pPr>
      <a:lvl7pPr marL="3028950" indent="-228600" algn="l" rtl="0" eaLnBrk="1" fontAlgn="base" hangingPunct="1">
        <a:spcBef>
          <a:spcPct val="20000"/>
        </a:spcBef>
        <a:spcAft>
          <a:spcPct val="0"/>
        </a:spcAft>
        <a:buChar char="»"/>
        <a:defRPr sz="1600">
          <a:solidFill>
            <a:schemeClr val="tx1"/>
          </a:solidFill>
          <a:latin typeface="Times New Roman" pitchFamily="1" charset="0"/>
        </a:defRPr>
      </a:lvl7pPr>
      <a:lvl8pPr marL="3486150" indent="-228600" algn="l" rtl="0" eaLnBrk="1" fontAlgn="base" hangingPunct="1">
        <a:spcBef>
          <a:spcPct val="20000"/>
        </a:spcBef>
        <a:spcAft>
          <a:spcPct val="0"/>
        </a:spcAft>
        <a:buChar char="»"/>
        <a:defRPr sz="1600">
          <a:solidFill>
            <a:schemeClr val="tx1"/>
          </a:solidFill>
          <a:latin typeface="Times New Roman" pitchFamily="1" charset="0"/>
        </a:defRPr>
      </a:lvl8pPr>
      <a:lvl9pPr marL="3943350" indent="-228600" algn="l" rtl="0" eaLnBrk="1" fontAlgn="base" hangingPunct="1">
        <a:spcBef>
          <a:spcPct val="20000"/>
        </a:spcBef>
        <a:spcAft>
          <a:spcPct val="0"/>
        </a:spcAft>
        <a:buChar char="»"/>
        <a:defRPr sz="1600">
          <a:solidFill>
            <a:schemeClr val="tx1"/>
          </a:solidFill>
          <a:latin typeface="Times New Roman" pitchFamily="1"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1.xml.rels>&#65279;<?xml version="1.0" encoding="utf-8" standalone="yes"?><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2.xml.rels>&#65279;<?xml version="1.0" encoding="utf-8" standalone="yes"?><Relationships xmlns="http://schemas.openxmlformats.org/package/2006/relationships"><Relationship Id="rId3" Type="http://schemas.openxmlformats.org/officeDocument/2006/relationships/image" Target="../media/image17.jpeg" /><Relationship Id="rId2" Type="http://schemas.openxmlformats.org/officeDocument/2006/relationships/notesSlide" Target="../notesSlides/notesSlide9.xml" /><Relationship Id="rId1" Type="http://schemas.openxmlformats.org/officeDocument/2006/relationships/slideLayout" Target="../slideLayouts/slideLayout4.xml" /></Relationships>
</file>

<file path=ppt/slides/_rels/slide13.xml.rels>&#65279;<?xml version="1.0" encoding="utf-8" standalone="yes"?><Relationships xmlns="http://schemas.openxmlformats.org/package/2006/relationships"><Relationship Id="rId3" Type="http://schemas.openxmlformats.org/officeDocument/2006/relationships/image" Target="../media/image18.gif" /><Relationship Id="rId2" Type="http://schemas.openxmlformats.org/officeDocument/2006/relationships/notesSlide" Target="../notesSlides/notesSlide10.xml" /><Relationship Id="rId1" Type="http://schemas.openxmlformats.org/officeDocument/2006/relationships/slideLayout" Target="../slideLayouts/slideLayout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2" Type="http://schemas.openxmlformats.org/officeDocument/2006/relationships/image" Target="../media/image19.jpeg" /><Relationship Id="rId1" Type="http://schemas.openxmlformats.org/officeDocument/2006/relationships/slideLayout" Target="../slideLayouts/slideLayout4.xml" /></Relationships>
</file>

<file path=ppt/slides/_rels/slide17.xml.rels>&#65279;<?xml version="1.0" encoding="utf-8" standalone="yes"?><Relationships xmlns="http://schemas.openxmlformats.org/package/2006/relationships"><Relationship Id="rId3" Type="http://schemas.openxmlformats.org/officeDocument/2006/relationships/image" Target="../media/image20.png" /><Relationship Id="rId2" Type="http://schemas.openxmlformats.org/officeDocument/2006/relationships/notesSlide" Target="../notesSlides/notesSlide11.xml" /><Relationship Id="rId1" Type="http://schemas.openxmlformats.org/officeDocument/2006/relationships/slideLayout" Target="../slideLayouts/slideLayout2.xml" /><Relationship Id="rId6" Type="http://schemas.openxmlformats.org/officeDocument/2006/relationships/image" Target="../media/image23.png" /><Relationship Id="rId5" Type="http://schemas.openxmlformats.org/officeDocument/2006/relationships/image" Target="../media/image22.png" /><Relationship Id="rId4" Type="http://schemas.openxmlformats.org/officeDocument/2006/relationships/image" Target="../media/image21.png" /></Relationships>
</file>

<file path=ppt/slides/_rels/slide18.xml.rels>&#65279;<?xml version="1.0" encoding="utf-8" standalone="yes"?><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30.xml" /></Relationships>
</file>

<file path=ppt/slides/_rels/slide19.xml.rels>&#65279;<?xml version="1.0" encoding="utf-8" standalone="yes"?><Relationships xmlns="http://schemas.openxmlformats.org/package/2006/relationships"><Relationship Id="rId8" Type="http://schemas.openxmlformats.org/officeDocument/2006/relationships/image" Target="../media/image24.png" /><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notesSlide" Target="../notesSlides/notesSlide13.xml" /><Relationship Id="rId1" Type="http://schemas.openxmlformats.org/officeDocument/2006/relationships/slideLayout" Target="../slideLayouts/slideLayout2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2.xml.rels>&#65279;<?xml version="1.0" encoding="utf-8" standalone="yes"?><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3" Type="http://schemas.openxmlformats.org/officeDocument/2006/relationships/image" Target="../media/image25.png" /><Relationship Id="rId2" Type="http://schemas.openxmlformats.org/officeDocument/2006/relationships/notesSlide" Target="../notesSlides/notesSlide14.xml" /><Relationship Id="rId1" Type="http://schemas.openxmlformats.org/officeDocument/2006/relationships/slideLayout" Target="../slideLayouts/slideLayout21.xml" /><Relationship Id="rId4" Type="http://schemas.openxmlformats.org/officeDocument/2006/relationships/image" Target="../media/image26.jpeg" /></Relationships>
</file>

<file path=ppt/slides/_rels/slide21.xml.rels>&#65279;<?xml version="1.0" encoding="utf-8" standalone="yes"?><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22.xml.rels>&#65279;<?xml version="1.0" encoding="utf-8" standalone="yes"?><Relationships xmlns="http://schemas.openxmlformats.org/package/2006/relationships"><Relationship Id="rId3" Type="http://schemas.openxmlformats.org/officeDocument/2006/relationships/image" Target="../media/image27.png" /><Relationship Id="rId7" Type="http://schemas.openxmlformats.org/officeDocument/2006/relationships/image" Target="../media/image31.png" /><Relationship Id="rId2" Type="http://schemas.openxmlformats.org/officeDocument/2006/relationships/notesSlide" Target="../notesSlides/notesSlide16.xml" /><Relationship Id="rId1" Type="http://schemas.openxmlformats.org/officeDocument/2006/relationships/slideLayout" Target="../slideLayouts/slideLayout2.xml" /><Relationship Id="rId6" Type="http://schemas.openxmlformats.org/officeDocument/2006/relationships/image" Target="../media/image30.png" /><Relationship Id="rId5" Type="http://schemas.openxmlformats.org/officeDocument/2006/relationships/image" Target="../media/image29.png" /><Relationship Id="rId4" Type="http://schemas.openxmlformats.org/officeDocument/2006/relationships/image" Target="../media/image28.png" /></Relationships>
</file>

<file path=ppt/slides/_rels/slide23.xml.rels>&#65279;<?xml version="1.0" encoding="utf-8" standalone="yes"?><Relationships xmlns="http://schemas.openxmlformats.org/package/2006/relationships"><Relationship Id="rId3" Type="http://schemas.openxmlformats.org/officeDocument/2006/relationships/image" Target="../media/image32.png" /><Relationship Id="rId2" Type="http://schemas.openxmlformats.org/officeDocument/2006/relationships/notesSlide" Target="../notesSlides/notesSlide17.xml" /><Relationship Id="rId1" Type="http://schemas.openxmlformats.org/officeDocument/2006/relationships/slideLayout" Target="../slideLayouts/slideLayout2.xml" /><Relationship Id="rId5" Type="http://schemas.openxmlformats.org/officeDocument/2006/relationships/image" Target="../media/image34.jpeg" /><Relationship Id="rId4" Type="http://schemas.openxmlformats.org/officeDocument/2006/relationships/image" Target="../media/image33.png" /></Relationships>
</file>

<file path=ppt/slides/_rels/slide24.xml.rels>&#65279;<?xml version="1.0" encoding="utf-8" standalone="yes"?><Relationships xmlns="http://schemas.openxmlformats.org/package/2006/relationships"><Relationship Id="rId3" Type="http://schemas.openxmlformats.org/officeDocument/2006/relationships/image" Target="../media/image35.png" /><Relationship Id="rId2" Type="http://schemas.openxmlformats.org/officeDocument/2006/relationships/notesSlide" Target="../notesSlides/notesSlide18.xml" /><Relationship Id="rId1" Type="http://schemas.openxmlformats.org/officeDocument/2006/relationships/slideLayout" Target="../slideLayouts/slideLayout2.xml" /><Relationship Id="rId5" Type="http://schemas.openxmlformats.org/officeDocument/2006/relationships/image" Target="../media/image37.png" /><Relationship Id="rId4" Type="http://schemas.openxmlformats.org/officeDocument/2006/relationships/image" Target="../media/image36.png" /></Relationships>
</file>

<file path=ppt/slides/_rels/slide25.xml.rels>&#65279;<?xml version="1.0" encoding="utf-8" standalone="yes"?><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6.xml.rels>&#65279;<?xml version="1.0" encoding="utf-8" standalone="yes"?><Relationships xmlns="http://schemas.openxmlformats.org/package/2006/relationships"><Relationship Id="rId2" Type="http://schemas.openxmlformats.org/officeDocument/2006/relationships/image" Target="../media/image38.png" /><Relationship Id="rId1" Type="http://schemas.openxmlformats.org/officeDocument/2006/relationships/slideLayout" Target="../slideLayouts/slideLayout2.xml" /></Relationships>
</file>

<file path=ppt/slides/_rels/slide27.xml.rels>&#65279;<?xml version="1.0" encoding="utf-8" standalone="yes"?><Relationships xmlns="http://schemas.openxmlformats.org/package/2006/relationships"><Relationship Id="rId3" Type="http://schemas.openxmlformats.org/officeDocument/2006/relationships/image" Target="../media/image39.png" /><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8.xml.rels>&#65279;<?xml version="1.0" encoding="utf-8" standalone="yes"?><Relationships xmlns="http://schemas.openxmlformats.org/package/2006/relationships"><Relationship Id="rId3" Type="http://schemas.openxmlformats.org/officeDocument/2006/relationships/image" Target="../media/image40.pn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9.xml.rels>&#65279;<?xml version="1.0" encoding="utf-8" standalone="yes"?><Relationships xmlns="http://schemas.openxmlformats.org/package/2006/relationships"><Relationship Id="rId3" Type="http://schemas.openxmlformats.org/officeDocument/2006/relationships/image" Target="../media/image42.png" /><Relationship Id="rId2" Type="http://schemas.openxmlformats.org/officeDocument/2006/relationships/image" Target="../media/image41.png" /><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30.xml.rels>&#65279;<?xml version="1.0" encoding="utf-8" standalone="yes"?><Relationships xmlns="http://schemas.openxmlformats.org/package/2006/relationships"><Relationship Id="rId2" Type="http://schemas.openxmlformats.org/officeDocument/2006/relationships/image" Target="../media/image43.png" /><Relationship Id="rId1" Type="http://schemas.openxmlformats.org/officeDocument/2006/relationships/slideLayout" Target="../slideLayouts/slideLayout2.xml" /></Relationships>
</file>

<file path=ppt/slides/_rels/slide31.xml.rels>&#65279;<?xml version="1.0" encoding="utf-8" standalone="yes"?><Relationships xmlns="http://schemas.openxmlformats.org/package/2006/relationships"><Relationship Id="rId3" Type="http://schemas.openxmlformats.org/officeDocument/2006/relationships/image" Target="../media/image45.jpeg" /><Relationship Id="rId2" Type="http://schemas.openxmlformats.org/officeDocument/2006/relationships/image" Target="../media/image44.png" /><Relationship Id="rId1" Type="http://schemas.openxmlformats.org/officeDocument/2006/relationships/slideLayout" Target="../slideLayouts/slideLayout2.xml" /><Relationship Id="rId4" Type="http://schemas.openxmlformats.org/officeDocument/2006/relationships/image" Target="../media/image46.jpeg" /></Relationships>
</file>

<file path=ppt/slides/_rels/slide32.xml.rels>&#65279;<?xml version="1.0" encoding="utf-8" standalone="yes"?><Relationships xmlns="http://schemas.openxmlformats.org/package/2006/relationships"><Relationship Id="rId3" Type="http://schemas.openxmlformats.org/officeDocument/2006/relationships/image" Target="../media/image48.jpeg" /><Relationship Id="rId2" Type="http://schemas.openxmlformats.org/officeDocument/2006/relationships/image" Target="../media/image47.jpeg" /><Relationship Id="rId1" Type="http://schemas.openxmlformats.org/officeDocument/2006/relationships/slideLayout" Target="../slideLayouts/slideLayout4.xml" /></Relationships>
</file>

<file path=ppt/slides/_rels/slide33.xml.rels>&#65279;<?xml version="1.0" encoding="utf-8" standalone="yes"?><Relationships xmlns="http://schemas.openxmlformats.org/package/2006/relationships"><Relationship Id="rId3" Type="http://schemas.openxmlformats.org/officeDocument/2006/relationships/image" Target="../media/image49.png" /><Relationship Id="rId2" Type="http://schemas.openxmlformats.org/officeDocument/2006/relationships/notesSlide" Target="../notesSlides/notesSlide22.xml" /><Relationship Id="rId1" Type="http://schemas.openxmlformats.org/officeDocument/2006/relationships/slideLayout" Target="../slideLayouts/slideLayout2.xml" /><Relationship Id="rId5" Type="http://schemas.openxmlformats.org/officeDocument/2006/relationships/image" Target="../media/image51.jpeg" /><Relationship Id="rId4" Type="http://schemas.openxmlformats.org/officeDocument/2006/relationships/image" Target="../media/image50.jpeg" /></Relationships>
</file>

<file path=ppt/slides/_rels/slide34.xml.rels>&#65279;<?xml version="1.0" encoding="utf-8" standalone="yes"?><Relationships xmlns="http://schemas.openxmlformats.org/package/2006/relationships"><Relationship Id="rId3" Type="http://schemas.openxmlformats.org/officeDocument/2006/relationships/image" Target="../media/image52.png" /><Relationship Id="rId2" Type="http://schemas.openxmlformats.org/officeDocument/2006/relationships/notesSlide" Target="../notesSlides/notesSlide23.xml" /><Relationship Id="rId1" Type="http://schemas.openxmlformats.org/officeDocument/2006/relationships/slideLayout" Target="../slideLayouts/slideLayout2.xml" /><Relationship Id="rId6" Type="http://schemas.openxmlformats.org/officeDocument/2006/relationships/image" Target="../media/image55.png" /><Relationship Id="rId5" Type="http://schemas.openxmlformats.org/officeDocument/2006/relationships/image" Target="../media/image54.jpeg" /><Relationship Id="rId4" Type="http://schemas.openxmlformats.org/officeDocument/2006/relationships/image" Target="../media/image53.jpeg" /></Relationships>
</file>

<file path=ppt/slides/_rels/slide35.xml.rels>&#65279;<?xml version="1.0" encoding="utf-8" standalone="yes"?><Relationships xmlns="http://schemas.openxmlformats.org/package/2006/relationships"><Relationship Id="rId3" Type="http://schemas.openxmlformats.org/officeDocument/2006/relationships/image" Target="../media/image56.jpeg" /><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36.xml.rels>&#65279;<?xml version="1.0" encoding="utf-8" standalone="yes"?><Relationships xmlns="http://schemas.openxmlformats.org/package/2006/relationships"><Relationship Id="rId3" Type="http://schemas.openxmlformats.org/officeDocument/2006/relationships/image" Target="../media/image57.jpeg" /><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37.xml.rels>&#65279;<?xml version="1.0" encoding="utf-8" standalone="yes"?><Relationships xmlns="http://schemas.openxmlformats.org/package/2006/relationships"><Relationship Id="rId3" Type="http://schemas.openxmlformats.org/officeDocument/2006/relationships/hyperlink" Target="http://www.epomm.eu/index.php" TargetMode="External" /><Relationship Id="rId2" Type="http://schemas.openxmlformats.org/officeDocument/2006/relationships/hyperlink" Target="http://www.push-pull-parking.eu/index.php?id=45" TargetMode="External" /><Relationship Id="rId1" Type="http://schemas.openxmlformats.org/officeDocument/2006/relationships/slideLayout" Target="../slideLayouts/slideLayout2.xml" /><Relationship Id="rId6" Type="http://schemas.openxmlformats.org/officeDocument/2006/relationships/hyperlink" Target="https://www.europeanparking.eu/" TargetMode="External" /><Relationship Id="rId5" Type="http://schemas.openxmlformats.org/officeDocument/2006/relationships/hyperlink" Target="https://park4sump.eu/resources-tools" TargetMode="External" /><Relationship Id="rId4" Type="http://schemas.openxmlformats.org/officeDocument/2006/relationships/hyperlink" Target="http://www.eltis.org" TargetMode="External" /></Relationships>
</file>

<file path=ppt/slides/_rels/slide38.xml.rels>&#65279;<?xml version="1.0" encoding="utf-8" standalone="yes"?><Relationships xmlns="http://schemas.openxmlformats.org/package/2006/relationships"><Relationship Id="rId3" Type="http://schemas.openxmlformats.org/officeDocument/2006/relationships/image" Target="../media/image58.png" /><Relationship Id="rId2" Type="http://schemas.openxmlformats.org/officeDocument/2006/relationships/notesSlide" Target="../notesSlides/notesSlide26.xml" /><Relationship Id="rId1" Type="http://schemas.openxmlformats.org/officeDocument/2006/relationships/slideLayout" Target="../slideLayouts/slideLayout7.xml" /><Relationship Id="rId5" Type="http://schemas.openxmlformats.org/officeDocument/2006/relationships/image" Target="../media/image59.png" /><Relationship Id="rId4" Type="http://schemas.openxmlformats.org/officeDocument/2006/relationships/image" Target="../media/image8.png" /></Relationships>
</file>

<file path=ppt/slides/_rels/slide4.xml.rels>&#65279;<?xml version="1.0" encoding="utf-8" standalone="yes"?><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11.xml" /></Relationships>
</file>

<file path=ppt/slides/_rels/slide5.xml.rels>&#65279;<?xml version="1.0" encoding="utf-8" standalone="yes"?><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11.xml" /></Relationships>
</file>

<file path=ppt/slides/_rels/slide6.xml.rels>&#65279;<?xml version="1.0" encoding="utf-8" standalone="yes"?><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6.xml" /><Relationship Id="rId1" Type="http://schemas.openxmlformats.org/officeDocument/2006/relationships/slideLayout" Target="../slideLayouts/slideLayout1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xml.rels>&#65279;<?xml version="1.0" encoding="utf-8" standalone="yes"?><Relationships xmlns="http://schemas.openxmlformats.org/package/2006/relationships"><Relationship Id="rId3" Type="http://schemas.openxmlformats.org/officeDocument/2006/relationships/image" Target="../media/image12.png" /><Relationship Id="rId7" Type="http://schemas.openxmlformats.org/officeDocument/2006/relationships/image" Target="../media/image16.jpeg" /><Relationship Id="rId2" Type="http://schemas.openxmlformats.org/officeDocument/2006/relationships/notesSlide" Target="../notesSlides/notesSlide7.xml" /><Relationship Id="rId1" Type="http://schemas.openxmlformats.org/officeDocument/2006/relationships/slideLayout" Target="../slideLayouts/slideLayout2.xml" /><Relationship Id="rId6" Type="http://schemas.openxmlformats.org/officeDocument/2006/relationships/image" Target="../media/image15.png" /><Relationship Id="rId5" Type="http://schemas.openxmlformats.org/officeDocument/2006/relationships/image" Target="../media/image14.jpeg" /><Relationship Id="rId4" Type="http://schemas.openxmlformats.org/officeDocument/2006/relationships/image" Target="../media/image13.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9"/>
          <p:cNvSpPr>
            <a:spLocks noGrp="1" noChangeArrowheads="1"/>
          </p:cNvSpPr>
          <p:nvPr>
            <p:ph type="subTitle" idx="1"/>
          </p:nvPr>
        </p:nvSpPr>
        <p:spPr>
          <a:xfrm>
            <a:off x="395288" y="3284538"/>
            <a:ext cx="8360785" cy="2284989"/>
          </a:xfrm>
        </p:spPr>
        <p:txBody>
          <a:bodyPr/>
          <a:lstStyle/>
          <a:p>
            <a:pPr eaLnBrk="1" hangingPunct="1">
              <a:buFontTx/>
              <a:buNone/>
            </a:pPr>
            <a:r>
              <a:rPr lang="sr-Latn-RS" dirty="1" sz="2400"/>
              <a:t>Obuka</a:t>
            </a:r>
            <a:r>
              <a:rPr lang="sr-Latn-RS" dirty="1" sz="2400"/>
              <a:t>  </a:t>
            </a:r>
          </a:p>
          <a:p>
            <a:pPr eaLnBrk="1" hangingPunct="1">
              <a:buFontTx/>
              <a:buNone/>
            </a:pPr>
            <a:r>
              <a:rPr lang="sr-Latn-RS" dirty="1" b="1"/>
              <a:t>Prateće mere</a:t>
            </a:r>
          </a:p>
          <a:p>
            <a:pPr eaLnBrk="1" hangingPunct="1"/>
            <a:r>
              <a:rPr lang="sr-Latn-RS" dirty="1" sz="1800">
                <a:ea typeface="MS PGothic"/>
              </a:rPr>
              <a:t>koje podržavaju politiku parkiranja i SUMP-a</a:t>
            </a:r>
            <a:r>
              <a:rPr lang="sr-Latn-RS" dirty="1" sz="1800">
                <a:ea typeface="MS PGothic"/>
              </a:rPr>
              <a:t> </a:t>
            </a:r>
          </a:p>
          <a:p>
            <a:pPr eaLnBrk="1" hangingPunct="1">
              <a:buFontTx/>
              <a:buNone/>
            </a:pPr>
            <a:endParaRPr lang="de-DE" altLang="en-US" sz="1800"/>
          </a:p>
          <a:p>
            <a:pPr eaLnBrk="1" hangingPunct="1">
              <a:buFontTx/>
              <a:buNone/>
            </a:pPr>
            <a:r>
              <a:rPr lang="sr-Latn-RS" dirty="1" sz="1800"/>
              <a:t>Patrick Auwerx, Mobiel 21</a:t>
            </a:r>
          </a:p>
        </p:txBody>
      </p:sp>
      <p:pic>
        <p:nvPicPr>
          <p:cNvPr id="3" name="Picture 2" descr="C:\Users\franzen.ICLEIV2\Downloads\SUMP Platform logo.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6963" y="6456806"/>
            <a:ext cx="1004058" cy="4011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C9125-9940-4EEA-BF5E-A7CF420EC44A}"/>
              </a:ext>
            </a:extLst>
          </p:cNvPr>
          <p:cNvSpPr>
            <a:spLocks noGrp="1"/>
          </p:cNvSpPr>
          <p:nvPr>
            <p:ph type="title"/>
          </p:nvPr>
        </p:nvSpPr>
        <p:spPr/>
        <p:txBody>
          <a:bodyPr/>
          <a:lstStyle/>
          <a:p>
            <a:r>
              <a:rPr lang="sr-Latn-RS" dirty="1"/>
              <a:t>Ciljevi ovog modula</a:t>
            </a:r>
          </a:p>
        </p:txBody>
      </p:sp>
      <p:sp>
        <p:nvSpPr>
          <p:cNvPr id="3" name="Content Placeholder 2">
            <a:extLst>
              <a:ext uri="{FF2B5EF4-FFF2-40B4-BE49-F238E27FC236}">
                <a16:creationId xmlns:a16="http://schemas.microsoft.com/office/drawing/2014/main" id="{C83D0979-8F3D-4EBA-95BC-EA13A9347B0E}"/>
              </a:ext>
            </a:extLst>
          </p:cNvPr>
          <p:cNvSpPr>
            <a:spLocks noGrp="1"/>
          </p:cNvSpPr>
          <p:nvPr>
            <p:ph idx="1"/>
          </p:nvPr>
        </p:nvSpPr>
        <p:spPr>
          <a:xfrm>
            <a:off x="381000" y="1714590"/>
            <a:ext cx="8654810" cy="4594135"/>
          </a:xfrm>
        </p:spPr>
        <p:txBody>
          <a:bodyPr/>
          <a:lstStyle/>
          <a:p>
            <a:pPr>
              <a:buNone/>
            </a:pPr>
            <a:r>
              <a:rPr lang="sr-Latn-RS" dirty="1" b="0">
                <a:ea typeface="+mn-lt"/>
                <a:cs typeface="+mn-lt"/>
              </a:rPr>
              <a:t>•  </a:t>
            </a:r>
            <a:r>
              <a:rPr lang="sr-Latn-RS" dirty="1" sz="2800" b="0">
                <a:ea typeface="+mn-lt"/>
                <a:cs typeface="+mn-lt"/>
              </a:rPr>
              <a:t>razumevanje „pratećih mera” i njihovo sprovođenje;</a:t>
            </a:r>
          </a:p>
          <a:p>
            <a:pPr>
              <a:buNone/>
            </a:pPr>
            <a:r>
              <a:rPr lang="sr-Latn-RS" dirty="1" sz="2800" b="0">
                <a:ea typeface="+mn-lt"/>
                <a:cs typeface="+mn-lt"/>
              </a:rPr>
              <a:t>•  razumevanje odnosa između parkiranja i pratećih mera;</a:t>
            </a:r>
          </a:p>
          <a:p>
            <a:pPr>
              <a:buFont typeface="Arial"/>
              <a:buChar char="•"/>
            </a:pPr>
            <a:r>
              <a:rPr lang="sr-Latn-RS" dirty="1" sz="2800" b="0">
                <a:ea typeface="MS PGothic"/>
                <a:cs typeface="Arial"/>
              </a:rPr>
              <a:t>podizanje svesti o potrebi za holističkim pristupom;</a:t>
            </a:r>
          </a:p>
          <a:p>
            <a:pPr>
              <a:buFont typeface="Arial"/>
              <a:buChar char="•"/>
            </a:pPr>
            <a:r>
              <a:rPr lang="sr-Latn-RS" dirty="1" sz="2800" b="0">
                <a:ea typeface="MS PGothic"/>
                <a:cs typeface="Arial"/>
              </a:rPr>
              <a:t>bolje integrisanje u SUMP;</a:t>
            </a:r>
            <a:r>
              <a:rPr lang="sr-Latn-RS" dirty="1" sz="2800" b="0">
                <a:ea typeface="MS PGothic"/>
                <a:cs typeface="Arial"/>
              </a:rPr>
              <a:t> </a:t>
            </a:r>
          </a:p>
          <a:p>
            <a:pPr>
              <a:buFont typeface="Arial"/>
              <a:buChar char="•"/>
            </a:pPr>
            <a:r>
              <a:rPr lang="sr-Latn-RS" dirty="1" sz="2800" b="0">
                <a:ea typeface="MS PGothic"/>
                <a:cs typeface="Arial"/>
              </a:rPr>
              <a:t>učenje kroz primere dobrih praksi.</a:t>
            </a:r>
          </a:p>
          <a:p>
            <a:pPr marL="0" indent="0">
              <a:buNone/>
            </a:pPr>
            <a:endParaRPr lang="en-US" b="0" dirty="0">
              <a:cs typeface="Arial"/>
            </a:endParaRPr>
          </a:p>
        </p:txBody>
      </p:sp>
      <p:sp>
        <p:nvSpPr>
          <p:cNvPr id="4" name="Footer Placeholder 3">
            <a:extLst>
              <a:ext uri="{FF2B5EF4-FFF2-40B4-BE49-F238E27FC236}">
                <a16:creationId xmlns:a16="http://schemas.microsoft.com/office/drawing/2014/main" id="{0C86E3E4-74F8-4C92-8A85-2C30F52436B8}"/>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2425980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1"/>
              <a:t>Koje su prateće vrste mera?</a:t>
            </a:r>
          </a:p>
        </p:txBody>
      </p:sp>
      <p:sp>
        <p:nvSpPr>
          <p:cNvPr id="3" name="Tijdelijke aanduiding voor inhoud 2"/>
          <p:cNvSpPr>
            <a:spLocks noGrp="1"/>
          </p:cNvSpPr>
          <p:nvPr>
            <p:ph idx="1"/>
          </p:nvPr>
        </p:nvSpPr>
        <p:spPr>
          <a:xfrm>
            <a:off x="469991" y="1700213"/>
            <a:ext cx="8439150" cy="4608512"/>
          </a:xfrm>
        </p:spPr>
        <p:txBody>
          <a:bodyPr/>
          <a:lstStyle/>
          <a:p>
            <a:pPr>
              <a:buFont typeface="Arial" panose="020B0604020202020204" pitchFamily="34" charset="0"/>
              <a:buChar char="•"/>
            </a:pPr>
            <a:r>
              <a:rPr lang="sr-Latn-RS" dirty="1" sz="2000">
                <a:ea typeface="MS PGothic"/>
              </a:rPr>
              <a:t>upravljanje mobilnošću;</a:t>
            </a:r>
          </a:p>
          <a:p>
            <a:pPr>
              <a:buFont typeface="Arial" panose="020B0604020202020204" pitchFamily="34" charset="0"/>
              <a:buChar char="•"/>
            </a:pPr>
            <a:r>
              <a:rPr lang="sr-Latn-RS" dirty="1" sz="2000" b="0">
                <a:ea typeface="MS PGothic"/>
              </a:rPr>
              <a:t>kampanje;				 segmentacija!</a:t>
            </a:r>
          </a:p>
          <a:p>
            <a:pPr>
              <a:buFont typeface="Arial" panose="020B0604020202020204" pitchFamily="34" charset="0"/>
              <a:buChar char="•"/>
            </a:pPr>
            <a:r>
              <a:rPr lang="sr-Latn-RS" dirty="1" sz="2000" b="0">
                <a:ea typeface="MS PGothic"/>
              </a:rPr>
              <a:t>pružanje informacija; 		ciljne grupe;</a:t>
            </a:r>
            <a:r>
              <a:rPr lang="sr-Latn-RS" dirty="1" sz="2000" b="0">
                <a:ea typeface="MS PGothic"/>
              </a:rPr>
              <a:t> </a:t>
            </a:r>
          </a:p>
          <a:p>
            <a:pPr>
              <a:buFont typeface="Arial" panose="020B0604020202020204" pitchFamily="34" charset="0"/>
              <a:buChar char="•"/>
            </a:pPr>
            <a:r>
              <a:rPr lang="sr-Latn-RS" dirty="1" sz="2000" b="0">
                <a:ea typeface="MS PGothic"/>
              </a:rPr>
              <a:t>učešće na događajima; 		             učešće zainteresovanih strana;</a:t>
            </a:r>
          </a:p>
          <a:p>
            <a:pPr>
              <a:buFont typeface="Arial" panose="020B0604020202020204" pitchFamily="34" charset="0"/>
              <a:buChar char="•"/>
            </a:pPr>
            <a:r>
              <a:rPr lang="sr-Latn-RS" dirty="1" sz="2000" b="0">
                <a:ea typeface="MS PGothic"/>
              </a:rPr>
              <a:t>usmeravanje;</a:t>
            </a:r>
            <a:r>
              <a:rPr lang="sr-Latn-RS" dirty="1" sz="2000" b="0">
                <a:ea typeface="MS PGothic"/>
              </a:rPr>
              <a:t> </a:t>
            </a:r>
          </a:p>
          <a:p>
            <a:pPr>
              <a:buFont typeface="Arial" panose="020B0604020202020204" pitchFamily="34" charset="0"/>
              <a:buChar char="•"/>
            </a:pPr>
            <a:r>
              <a:rPr lang="sr-Latn-RS" dirty="1" sz="2000" b="0">
                <a:ea typeface="MS PGothic"/>
              </a:rPr>
              <a:t>podsticaji (za druge režime);</a:t>
            </a:r>
          </a:p>
          <a:p>
            <a:pPr>
              <a:buFont typeface="Arial" panose="020B0604020202020204" pitchFamily="34" charset="0"/>
              <a:buChar char="•"/>
            </a:pPr>
            <a:r>
              <a:rPr lang="sr-Latn-RS" dirty="1" sz="2000" b="0">
                <a:ea typeface="MS PGothic"/>
              </a:rPr>
              <a:t>(socijalno) osiguranje;</a:t>
            </a:r>
          </a:p>
          <a:p>
            <a:pPr>
              <a:buFont typeface="Arial" panose="020B0604020202020204" pitchFamily="34" charset="0"/>
              <a:buChar char="•"/>
            </a:pPr>
            <a:r>
              <a:rPr lang="sr-Latn-RS" dirty="1" sz="2000">
                <a:ea typeface="MS PGothic"/>
              </a:rPr>
              <a:t>parkiranje bicikala;</a:t>
            </a:r>
            <a:r>
              <a:rPr lang="sr-Latn-RS" dirty="1" sz="2000">
                <a:ea typeface="MS PGothic"/>
              </a:rPr>
              <a:t> </a:t>
            </a:r>
          </a:p>
          <a:p>
            <a:pPr>
              <a:buFont typeface="Arial" panose="020B0604020202020204" pitchFamily="34" charset="0"/>
              <a:buChar char="•"/>
            </a:pPr>
            <a:r>
              <a:rPr lang="sr-Latn-RS" dirty="1" sz="2000">
                <a:ea typeface="MS PGothic"/>
              </a:rPr>
              <a:t>nove usluge; npr. MaaS, deljenje;</a:t>
            </a:r>
            <a:r>
              <a:rPr lang="sr-Latn-RS" dirty="1" sz="2000">
                <a:ea typeface="MS PGothic"/>
              </a:rPr>
              <a:t>  </a:t>
            </a:r>
          </a:p>
          <a:p>
            <a:pPr>
              <a:buFont typeface="Arial" panose="020B0604020202020204" pitchFamily="34" charset="0"/>
              <a:buChar char="•"/>
            </a:pPr>
            <a:r>
              <a:rPr lang="sr-Latn-RS" dirty="1" sz="2000">
                <a:ea typeface="MS PGothic"/>
              </a:rPr>
              <a:t>prometna prava na parkiranje;</a:t>
            </a:r>
            <a:r>
              <a:rPr lang="sr-Latn-RS" dirty="1" sz="2000">
                <a:ea typeface="MS PGothic"/>
              </a:rPr>
              <a:t> </a:t>
            </a:r>
          </a:p>
          <a:p>
            <a:pPr>
              <a:buFont typeface="Arial" panose="020B0604020202020204" pitchFamily="34" charset="0"/>
              <a:buChar char="•"/>
            </a:pPr>
            <a:r>
              <a:rPr lang="sr-Latn-RS" dirty="1" sz="2000">
                <a:ea typeface="MS PGothic"/>
              </a:rPr>
              <a:t>isplata (JPP sa preduzimačima).</a:t>
            </a:r>
          </a:p>
          <a:p>
            <a:pPr>
              <a:buFont typeface="Arial" panose="020B0604020202020204" pitchFamily="34" charset="0"/>
              <a:buChar char="•"/>
            </a:pPr>
            <a:endParaRPr lang="nl-NL" sz="2000" dirty="0"/>
          </a:p>
          <a:p>
            <a:pPr marL="0" indent="0">
              <a:buNone/>
            </a:pPr>
            <a:endParaRPr lang="nl-NL" sz="2000" dirty="0"/>
          </a:p>
          <a:p>
            <a:pPr>
              <a:buFont typeface="Arial" panose="020B0604020202020204" pitchFamily="34" charset="0"/>
              <a:buChar char="•"/>
            </a:pPr>
            <a:endParaRPr lang="en-US" sz="2000" dirty="0"/>
          </a:p>
        </p:txBody>
      </p:sp>
      <p:sp>
        <p:nvSpPr>
          <p:cNvPr id="4" name="Tijdelijke aanduiding voor voettekst 3"/>
          <p:cNvSpPr>
            <a:spLocks noGrp="1"/>
          </p:cNvSpPr>
          <p:nvPr>
            <p:ph type="ftr" sz="quarter" idx="10"/>
          </p:nvPr>
        </p:nvSpPr>
        <p:spPr/>
        <p:txBody>
          <a:bodyPr/>
          <a:lstStyle/>
          <a:p>
            <a:pPr>
              <a:defRPr/>
            </a:pPr>
            <a:r>
              <a:rPr lang="sr-Latn-RS" dirty="1"/>
              <a:t>&lt;Događaj&gt; • &lt;Datum&gt; • &lt;Mesto&gt; • &lt;Izlagač&gt;</a:t>
            </a:r>
          </a:p>
        </p:txBody>
      </p:sp>
      <p:sp>
        <p:nvSpPr>
          <p:cNvPr id="6" name="Rechteraccolade 5"/>
          <p:cNvSpPr/>
          <p:nvPr/>
        </p:nvSpPr>
        <p:spPr>
          <a:xfrm>
            <a:off x="4887974" y="1717152"/>
            <a:ext cx="191152" cy="33371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kstvak 6"/>
          <p:cNvSpPr txBox="1"/>
          <p:nvPr/>
        </p:nvSpPr>
        <p:spPr>
          <a:xfrm>
            <a:off x="5081451" y="3317966"/>
            <a:ext cx="3226526" cy="2862322"/>
          </a:xfrm>
          <a:prstGeom prst="rect">
            <a:avLst/>
          </a:prstGeom>
          <a:noFill/>
        </p:spPr>
        <p:txBody>
          <a:bodyPr wrap="square" rtlCol="0">
            <a:spAutoFit/>
          </a:bodyPr>
          <a:lstStyle/>
          <a:p>
            <a:pPr marL="342900" indent="-342900">
              <a:buFont typeface="Wingdings" panose="05000000000000000000" pitchFamily="2" charset="2"/>
              <a:buChar char="ü"/>
            </a:pPr>
            <a:r>
              <a:rPr lang="sr-Latn-RS" dirty="1" sz="2000">
                <a:latin typeface="+mj-lt"/>
              </a:rPr>
              <a:t>Stanovnici</a:t>
            </a:r>
            <a:r>
              <a:rPr lang="sr-Latn-RS" dirty="1" sz="2000">
                <a:latin typeface="+mj-lt"/>
              </a:rPr>
              <a:t> </a:t>
            </a:r>
          </a:p>
          <a:p>
            <a:pPr marL="342900" indent="-342900">
              <a:buFont typeface="Wingdings" panose="05000000000000000000" pitchFamily="2" charset="2"/>
              <a:buChar char="ü"/>
            </a:pPr>
            <a:r>
              <a:rPr lang="sr-Latn-RS" dirty="1" sz="2000">
                <a:latin typeface="+mj-lt"/>
              </a:rPr>
              <a:t>Specifično susedstvo</a:t>
            </a:r>
          </a:p>
          <a:p>
            <a:pPr marL="342900" indent="-342900">
              <a:buFont typeface="Wingdings" panose="05000000000000000000" pitchFamily="2" charset="2"/>
              <a:buChar char="ü"/>
            </a:pPr>
            <a:r>
              <a:rPr lang="sr-Latn-RS" dirty="1" sz="2000">
                <a:latin typeface="+mj-lt"/>
              </a:rPr>
              <a:t>Dnevni migranti</a:t>
            </a:r>
            <a:r>
              <a:rPr lang="sr-Latn-RS" dirty="1" sz="2000">
                <a:latin typeface="+mj-lt"/>
              </a:rPr>
              <a:t> </a:t>
            </a:r>
          </a:p>
          <a:p>
            <a:pPr marL="342900" indent="-342900">
              <a:buFont typeface="Wingdings" panose="05000000000000000000" pitchFamily="2" charset="2"/>
              <a:buChar char="ü"/>
            </a:pPr>
            <a:r>
              <a:rPr lang="sr-Latn-RS" dirty="1" sz="2000">
                <a:latin typeface="+mj-lt"/>
              </a:rPr>
              <a:t>Vlasnici prodavnica</a:t>
            </a:r>
            <a:r>
              <a:rPr lang="sr-Latn-RS" dirty="1" sz="2000">
                <a:latin typeface="+mj-lt"/>
              </a:rPr>
              <a:t> </a:t>
            </a:r>
          </a:p>
          <a:p>
            <a:pPr marL="342900" indent="-342900">
              <a:buFont typeface="Wingdings" panose="05000000000000000000" pitchFamily="2" charset="2"/>
              <a:buChar char="ü"/>
            </a:pPr>
            <a:r>
              <a:rPr lang="sr-Latn-RS" dirty="1" sz="2000">
                <a:latin typeface="+mj-lt"/>
              </a:rPr>
              <a:t>Posetioci/turisti</a:t>
            </a:r>
            <a:r>
              <a:rPr lang="sr-Latn-RS" dirty="1" sz="2000">
                <a:latin typeface="+mj-lt"/>
              </a:rPr>
              <a:t> </a:t>
            </a:r>
          </a:p>
          <a:p>
            <a:pPr marL="342900" indent="-342900">
              <a:buFont typeface="Wingdings" panose="05000000000000000000" pitchFamily="2" charset="2"/>
              <a:buChar char="ü"/>
            </a:pPr>
            <a:r>
              <a:rPr lang="sr-Latn-RS" dirty="1" sz="2000">
                <a:latin typeface="+mj-lt"/>
              </a:rPr>
              <a:t>Preduzeća/poslodavci</a:t>
            </a:r>
            <a:r>
              <a:rPr lang="sr-Latn-RS" dirty="1" sz="2000">
                <a:latin typeface="+mj-lt"/>
              </a:rPr>
              <a:t> </a:t>
            </a:r>
          </a:p>
          <a:p>
            <a:pPr marL="342900" indent="-342900">
              <a:buFont typeface="Wingdings" panose="05000000000000000000" pitchFamily="2" charset="2"/>
              <a:buChar char="ü"/>
            </a:pPr>
            <a:r>
              <a:rPr lang="sr-Latn-RS" dirty="1" sz="2000">
                <a:latin typeface="+mj-lt"/>
              </a:rPr>
              <a:t>Žene</a:t>
            </a:r>
            <a:r>
              <a:rPr lang="sr-Latn-RS" dirty="1" sz="2000">
                <a:latin typeface="+mj-lt"/>
              </a:rPr>
              <a:t> </a:t>
            </a:r>
          </a:p>
          <a:p>
            <a:pPr marL="342900" indent="-342900">
              <a:buFont typeface="Wingdings" panose="05000000000000000000" pitchFamily="2" charset="2"/>
              <a:buChar char="ü"/>
            </a:pPr>
            <a:r>
              <a:rPr lang="sr-Latn-RS" dirty="1" sz="2000">
                <a:latin typeface="+mj-lt"/>
              </a:rPr>
              <a:t>Starije osobe</a:t>
            </a:r>
            <a:r>
              <a:rPr lang="sr-Latn-RS" dirty="1" sz="2000">
                <a:latin typeface="+mj-lt"/>
              </a:rPr>
              <a:t> </a:t>
            </a:r>
          </a:p>
          <a:p>
            <a:pPr marL="342900" indent="-342900">
              <a:buFont typeface="Wingdings" panose="05000000000000000000" pitchFamily="2" charset="2"/>
              <a:buChar char="ü"/>
            </a:pPr>
            <a:r>
              <a:rPr lang="sr-Latn-RS" dirty="1" sz="2000">
                <a:latin typeface="+mj-lt"/>
              </a:rPr>
              <a:t>…</a:t>
            </a:r>
            <a:r>
              <a:rPr lang="sr-Latn-RS" dirty="1" sz="2000">
                <a:latin typeface="+mj-lt"/>
              </a:rPr>
              <a:t>  </a:t>
            </a:r>
          </a:p>
        </p:txBody>
      </p:sp>
    </p:spTree>
    <p:extLst>
      <p:ext uri="{BB962C8B-B14F-4D97-AF65-F5344CB8AC3E}">
        <p14:creationId xmlns:p14="http://schemas.microsoft.com/office/powerpoint/2010/main" val="287836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F0439-7A59-4A6D-91AA-AAE828362C08}"/>
              </a:ext>
            </a:extLst>
          </p:cNvPr>
          <p:cNvSpPr>
            <a:spLocks noGrp="1"/>
          </p:cNvSpPr>
          <p:nvPr>
            <p:ph type="title"/>
          </p:nvPr>
        </p:nvSpPr>
        <p:spPr/>
        <p:txBody>
          <a:bodyPr/>
          <a:lstStyle/>
          <a:p>
            <a:r>
              <a:rPr lang="sr-Latn-RS" dirty="1">
                <a:solidFill>
                  <a:srgbClr val="102C83"/>
                </a:solidFill>
                <a:ea typeface="MS PGothic"/>
              </a:rPr>
              <a:t>Uključite se se u PROCES SUMP</a:t>
            </a:r>
            <a:r>
              <a:rPr lang="sr-Latn-RS" dirty="1"/>
              <a:t> </a:t>
            </a:r>
          </a:p>
        </p:txBody>
      </p:sp>
      <p:pic>
        <p:nvPicPr>
          <p:cNvPr id="9" name="Picture 9" descr="A close up of a map&#10;&#10;Description generated with high confidence">
            <a:extLst>
              <a:ext uri="{FF2B5EF4-FFF2-40B4-BE49-F238E27FC236}">
                <a16:creationId xmlns:a16="http://schemas.microsoft.com/office/drawing/2014/main" id="{17869E7F-2CB8-45AD-BCF2-1F2450B37C7A}"/>
              </a:ext>
            </a:extLst>
          </p:cNvPr>
          <p:cNvPicPr>
            <a:picLocks noGrp="1" noChangeAspect="1"/>
          </p:cNvPicPr>
          <p:nvPr>
            <p:ph idx="11"/>
          </p:nvPr>
        </p:nvPicPr>
        <p:blipFill>
          <a:blip r:embed="rId3" cstate="screen">
            <a:extLst>
              <a:ext uri="{28A0092B-C50C-407E-A947-70E740481C1C}">
                <a14:useLocalDpi xmlns:a14="http://schemas.microsoft.com/office/drawing/2010/main"/>
              </a:ext>
            </a:extLst>
          </a:blip>
          <a:stretch>
            <a:fillRect/>
          </a:stretch>
        </p:blipFill>
        <p:spPr>
          <a:xfrm>
            <a:off x="1056773" y="1465148"/>
            <a:ext cx="7023181" cy="5008536"/>
          </a:xfrm>
        </p:spPr>
      </p:pic>
      <p:sp>
        <p:nvSpPr>
          <p:cNvPr id="5" name="Footer Placeholder 4">
            <a:extLst>
              <a:ext uri="{FF2B5EF4-FFF2-40B4-BE49-F238E27FC236}">
                <a16:creationId xmlns:a16="http://schemas.microsoft.com/office/drawing/2014/main" id="{1AA048E4-0BCD-415C-9E44-0344FC257126}"/>
              </a:ext>
            </a:extLst>
          </p:cNvPr>
          <p:cNvSpPr>
            <a:spLocks noGrp="1"/>
          </p:cNvSpPr>
          <p:nvPr>
            <p:ph type="ftr" sz="quarter" idx="12"/>
          </p:nvPr>
        </p:nvSpPr>
        <p:spPr/>
        <p:txBody>
          <a:bodyPr/>
          <a:lstStyle/>
          <a:p>
            <a:pPr>
              <a:defRPr/>
            </a:pPr>
            <a:r>
              <a:rPr lang="sr-Latn-RS" dirty="1"/>
              <a:t>&lt;Događaj&gt; • &lt;Datum&gt; • &lt;Mesto&gt; • &lt;Izlagač&gt;</a:t>
            </a:r>
          </a:p>
        </p:txBody>
      </p:sp>
      <p:sp>
        <p:nvSpPr>
          <p:cNvPr id="11" name="Oval 10">
            <a:extLst>
              <a:ext uri="{FF2B5EF4-FFF2-40B4-BE49-F238E27FC236}">
                <a16:creationId xmlns:a16="http://schemas.microsoft.com/office/drawing/2014/main" id="{815A3170-1B7C-487D-B7B0-1CEF94457FCE}"/>
              </a:ext>
            </a:extLst>
          </p:cNvPr>
          <p:cNvSpPr/>
          <p:nvPr/>
        </p:nvSpPr>
        <p:spPr>
          <a:xfrm>
            <a:off x="3798499" y="4783348"/>
            <a:ext cx="762000" cy="80513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0424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853DCDC1-2240-479C-A9CF-ED02BE3DD952}"/>
              </a:ext>
            </a:extLst>
          </p:cNvPr>
          <p:cNvSpPr>
            <a:spLocks noGrp="1"/>
          </p:cNvSpPr>
          <p:nvPr>
            <p:ph type="title"/>
          </p:nvPr>
        </p:nvSpPr>
        <p:spPr/>
        <p:txBody>
          <a:bodyPr/>
          <a:lstStyle/>
          <a:p>
            <a:r>
              <a:rPr lang="sr-Latn-RS" dirty="1">
                <a:solidFill>
                  <a:schemeClr val="accent6"/>
                </a:solidFill>
              </a:rPr>
              <a:t>Lestvice održivosti C. Verdaes-a</a:t>
            </a:r>
            <a:r>
              <a:rPr lang="sr-Latn-RS" dirty="1">
                <a:solidFill>
                  <a:schemeClr val="accent6"/>
                </a:solidFill>
              </a:rPr>
              <a:t> </a:t>
            </a:r>
          </a:p>
        </p:txBody>
      </p:sp>
      <p:sp>
        <p:nvSpPr>
          <p:cNvPr id="9" name="Tijdelijke aanduiding voor inhoud 8">
            <a:extLst>
              <a:ext uri="{FF2B5EF4-FFF2-40B4-BE49-F238E27FC236}">
                <a16:creationId xmlns:a16="http://schemas.microsoft.com/office/drawing/2014/main" id="{77CEB096-1AA9-4784-8B4E-F30ADB56513A}"/>
              </a:ext>
            </a:extLst>
          </p:cNvPr>
          <p:cNvSpPr>
            <a:spLocks noGrp="1"/>
          </p:cNvSpPr>
          <p:nvPr>
            <p:ph idx="1"/>
          </p:nvPr>
        </p:nvSpPr>
        <p:spPr>
          <a:xfrm>
            <a:off x="4183188" y="1701206"/>
            <a:ext cx="4645851" cy="4609107"/>
          </a:xfrm>
        </p:spPr>
        <p:txBody>
          <a:bodyPr/>
          <a:lstStyle/>
          <a:p>
            <a:pPr marL="0" indent="0">
              <a:lnSpc>
                <a:spcPct val="150000"/>
              </a:lnSpc>
              <a:buNone/>
            </a:pPr>
            <a:r>
              <a:rPr lang="sr-Latn-RS" dirty="1" sz="2400"/>
              <a:t>Nova infrastuktura</a:t>
            </a:r>
            <a:r>
              <a:rPr lang="sr-Latn-RS" dirty="1" sz="2400"/>
              <a:t> </a:t>
            </a:r>
          </a:p>
          <a:p>
            <a:pPr marL="0" indent="0">
              <a:lnSpc>
                <a:spcPct val="150000"/>
              </a:lnSpc>
              <a:buNone/>
            </a:pPr>
            <a:r>
              <a:rPr lang="sr-Latn-RS" dirty="1" sz="2400"/>
              <a:t>Prilagođavanje infrastrukture Optimizacija korišćenja infrastrukture</a:t>
            </a:r>
          </a:p>
          <a:p>
            <a:pPr marL="0" indent="0">
              <a:lnSpc>
                <a:spcPct val="150000"/>
              </a:lnSpc>
              <a:buNone/>
            </a:pPr>
            <a:r>
              <a:rPr lang="sr-Latn-RS" dirty="1" sz="2400"/>
              <a:t>Javni prevoz i bicikli</a:t>
            </a:r>
            <a:r>
              <a:rPr lang="sr-Latn-RS" dirty="1" sz="2400"/>
              <a:t> </a:t>
            </a:r>
          </a:p>
          <a:p>
            <a:pPr marL="0" indent="0">
              <a:lnSpc>
                <a:spcPct val="150000"/>
              </a:lnSpc>
              <a:buNone/>
            </a:pPr>
            <a:r>
              <a:rPr lang="sr-Latn-RS" dirty="1" sz="2400"/>
              <a:t>Upravljanje mobilnošću</a:t>
            </a:r>
            <a:r>
              <a:rPr lang="sr-Latn-RS" dirty="1" sz="2400"/>
              <a:t> </a:t>
            </a:r>
          </a:p>
          <a:p>
            <a:pPr marL="0" indent="0">
              <a:lnSpc>
                <a:spcPct val="150000"/>
              </a:lnSpc>
              <a:buNone/>
            </a:pPr>
            <a:r>
              <a:rPr lang="sr-Latn-RS" dirty="1" sz="2400"/>
              <a:t>Korisnik plaća</a:t>
            </a:r>
            <a:r>
              <a:rPr lang="sr-Latn-RS" dirty="1" sz="2400"/>
              <a:t> </a:t>
            </a:r>
          </a:p>
          <a:p>
            <a:pPr marL="0" indent="0">
              <a:lnSpc>
                <a:spcPct val="150000"/>
              </a:lnSpc>
              <a:buNone/>
            </a:pPr>
            <a:r>
              <a:rPr lang="sr-Latn-RS" dirty="1" sz="2400"/>
              <a:t>Prostorno planiranje</a:t>
            </a:r>
            <a:r>
              <a:rPr lang="sr-Latn-RS" dirty="1" sz="2400"/>
              <a:t> </a:t>
            </a:r>
          </a:p>
          <a:p>
            <a:pPr marL="0" indent="0">
              <a:buNone/>
            </a:pPr>
            <a:endParaRPr lang="nl-NL" sz="2400" dirty="0"/>
          </a:p>
        </p:txBody>
      </p:sp>
      <p:sp>
        <p:nvSpPr>
          <p:cNvPr id="5" name="Tijdelijke aanduiding voor voettekst 4">
            <a:extLst>
              <a:ext uri="{FF2B5EF4-FFF2-40B4-BE49-F238E27FC236}">
                <a16:creationId xmlns:a16="http://schemas.microsoft.com/office/drawing/2014/main" id="{298D54DC-995F-42B7-9775-E577016825E5}"/>
              </a:ext>
            </a:extLst>
          </p:cNvPr>
          <p:cNvSpPr>
            <a:spLocks noGrp="1"/>
          </p:cNvSpPr>
          <p:nvPr>
            <p:ph type="ftr" sz="quarter" idx="12"/>
          </p:nvPr>
        </p:nvSpPr>
        <p:spPr/>
        <p:txBody>
          <a:bodyPr/>
          <a:lstStyle/>
          <a:p>
            <a:pPr>
              <a:defRPr/>
            </a:pPr>
            <a:r>
              <a:rPr lang="sr-Latn-RS" dirty="1"/>
              <a:t>&lt;Događaj&gt; • &lt;Datum&gt; • &lt;Mesto&gt; • &lt;Izlagač&gt;</a:t>
            </a:r>
          </a:p>
        </p:txBody>
      </p:sp>
      <p:pic>
        <p:nvPicPr>
          <p:cNvPr id="11" name="Tijdelijke aanduiding voor inhoud 10" descr="Afbeelding met tekst, teken&#10;&#10;Automatisch gegenereerde beschrijving">
            <a:extLst>
              <a:ext uri="{FF2B5EF4-FFF2-40B4-BE49-F238E27FC236}">
                <a16:creationId xmlns:a16="http://schemas.microsoft.com/office/drawing/2014/main" id="{35A1024A-58B0-4267-81A2-18A7741E1CBB}"/>
              </a:ext>
            </a:extLst>
          </p:cNvPr>
          <p:cNvPicPr>
            <a:picLocks noGrp="1" noChangeAspect="1"/>
          </p:cNvPicPr>
          <p:nvPr>
            <p:ph idx="11"/>
          </p:nvPr>
        </p:nvPicPr>
        <p:blipFill>
          <a:blip r:embed="rId3" cstate="screen">
            <a:extLst>
              <a:ext uri="{28A0092B-C50C-407E-A947-70E740481C1C}">
                <a14:useLocalDpi xmlns:a14="http://schemas.microsoft.com/office/drawing/2010/main"/>
              </a:ext>
            </a:extLst>
          </a:blip>
          <a:stretch>
            <a:fillRect/>
          </a:stretch>
        </p:blipFill>
        <p:spPr>
          <a:xfrm>
            <a:off x="1501243" y="1700213"/>
            <a:ext cx="1821926" cy="4610100"/>
          </a:xfrm>
          <a:prstGeom prst="rect">
            <a:avLst/>
          </a:prstGeom>
          <a:effectLst/>
        </p:spPr>
      </p:pic>
    </p:spTree>
    <p:extLst>
      <p:ext uri="{BB962C8B-B14F-4D97-AF65-F5344CB8AC3E}">
        <p14:creationId xmlns:p14="http://schemas.microsoft.com/office/powerpoint/2010/main" val="8373151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33935-47B2-489B-B1E2-9882771CDF23}"/>
              </a:ext>
            </a:extLst>
          </p:cNvPr>
          <p:cNvSpPr>
            <a:spLocks noGrp="1"/>
          </p:cNvSpPr>
          <p:nvPr>
            <p:ph type="title"/>
          </p:nvPr>
        </p:nvSpPr>
        <p:spPr/>
        <p:txBody>
          <a:bodyPr/>
          <a:lstStyle/>
          <a:p>
            <a:r>
              <a:rPr lang="sr-Latn-RS" dirty="1"/>
              <a:t>Upravljanje mobilnošću</a:t>
            </a:r>
            <a:r>
              <a:rPr lang="sr-Latn-RS" dirty="1"/>
              <a:t> </a:t>
            </a:r>
          </a:p>
        </p:txBody>
      </p:sp>
      <p:sp>
        <p:nvSpPr>
          <p:cNvPr id="3" name="Content Placeholder 2">
            <a:extLst>
              <a:ext uri="{FF2B5EF4-FFF2-40B4-BE49-F238E27FC236}">
                <a16:creationId xmlns:a16="http://schemas.microsoft.com/office/drawing/2014/main" id="{F75BDBD8-3445-4B33-9CD5-2EE4A6F31A11}"/>
              </a:ext>
            </a:extLst>
          </p:cNvPr>
          <p:cNvSpPr>
            <a:spLocks noGrp="1"/>
          </p:cNvSpPr>
          <p:nvPr>
            <p:ph idx="1"/>
          </p:nvPr>
        </p:nvSpPr>
        <p:spPr>
          <a:xfrm>
            <a:off x="352245" y="1542062"/>
            <a:ext cx="8439150" cy="4608512"/>
          </a:xfrm>
        </p:spPr>
        <p:txBody>
          <a:bodyPr/>
          <a:lstStyle/>
          <a:p>
            <a:pPr>
              <a:buFont typeface="Arial"/>
              <a:buChar char="•"/>
            </a:pPr>
            <a:r>
              <a:rPr lang="sr-Latn-RS" dirty="1" b="0" sz="2000">
                <a:ea typeface="+mn-lt"/>
                <a:cs typeface="+mn-lt"/>
              </a:rPr>
              <a:t>koncept za promovisanje održivog saobraćaja i </a:t>
            </a:r>
            <a:r>
              <a:rPr lang="sr-Latn-RS" dirty="1" sz="2000">
                <a:ea typeface="+mn-lt"/>
                <a:cs typeface="+mn-lt"/>
              </a:rPr>
              <a:t>upravljanje potražnjom za korišćenjem automobila;</a:t>
            </a:r>
          </a:p>
          <a:p>
            <a:pPr>
              <a:buFont typeface="Arial"/>
              <a:buChar char="•"/>
            </a:pPr>
            <a:r>
              <a:rPr lang="sr-Latn-RS" dirty="1" b="0" sz="2000">
                <a:ea typeface="+mn-lt"/>
                <a:cs typeface="+mn-lt"/>
              </a:rPr>
              <a:t>menjanjem </a:t>
            </a:r>
            <a:r>
              <a:rPr lang="sr-Latn-RS" dirty="1" sz="2000">
                <a:ea typeface="+mn-lt"/>
                <a:cs typeface="+mn-lt"/>
              </a:rPr>
              <a:t>stavova i ponašanja;</a:t>
            </a:r>
          </a:p>
          <a:p>
            <a:pPr>
              <a:buFont typeface="Arial"/>
              <a:buChar char="•"/>
            </a:pPr>
            <a:r>
              <a:rPr lang="sr-Latn-RS" dirty="1" b="0" sz="2000">
                <a:ea typeface="+mn-lt"/>
                <a:cs typeface="+mn-lt"/>
              </a:rPr>
              <a:t>u srži Upravljanja mobilnošću su </a:t>
            </a:r>
            <a:r>
              <a:rPr lang="sr-Latn-RS" dirty="1" sz="2000">
                <a:ea typeface="+mn-lt"/>
                <a:cs typeface="+mn-lt"/>
              </a:rPr>
              <a:t>„blage” mere </a:t>
            </a:r>
            <a:r>
              <a:rPr lang="sr-Latn-RS" dirty="1" b="0" sz="2000">
                <a:ea typeface="+mn-lt"/>
                <a:cs typeface="+mn-lt"/>
              </a:rPr>
              <a:t>kao što su informisanje i komunikacija, organizovanje usluga i koordinacija aktivnosti različitih partnera (međusektorska saradnja);</a:t>
            </a:r>
          </a:p>
          <a:p>
            <a:pPr>
              <a:buFont typeface="Arial"/>
              <a:buChar char="•"/>
            </a:pPr>
            <a:r>
              <a:rPr lang="sr-Latn-RS" dirty="1" b="0" sz="2000">
                <a:ea typeface="+mn-lt"/>
                <a:cs typeface="+mn-lt"/>
              </a:rPr>
              <a:t>„blage” mere najčešće </a:t>
            </a:r>
            <a:r>
              <a:rPr lang="sr-Latn-RS" dirty="1" sz="2000">
                <a:ea typeface="+mn-lt"/>
                <a:cs typeface="+mn-lt"/>
              </a:rPr>
              <a:t>povećavaju efikasnost „oštrih” mera</a:t>
            </a:r>
            <a:r>
              <a:rPr lang="sr-Latn-RS" dirty="1" b="0" sz="2000">
                <a:ea typeface="+mn-lt"/>
                <a:cs typeface="+mn-lt"/>
              </a:rPr>
              <a:t> u gradskom saobraćaju (npr. novi P+R, tramvajske linije, putevi i biciklističke trake);</a:t>
            </a:r>
          </a:p>
          <a:p>
            <a:r>
              <a:rPr lang="sr-Latn-RS" dirty="1" b="0" sz="2000">
                <a:ea typeface="+mn-lt"/>
                <a:cs typeface="+mn-lt"/>
              </a:rPr>
              <a:t>mere upravljanja mobilnošću (u poređenju sa "oštrim" merama) </a:t>
            </a:r>
            <a:r>
              <a:rPr lang="sr-Latn-RS" dirty="1" sz="2000">
                <a:ea typeface="+mn-lt"/>
                <a:cs typeface="+mn-lt"/>
              </a:rPr>
              <a:t>ne zahtevaju</a:t>
            </a:r>
            <a:r>
              <a:rPr lang="sr-Latn-RS" dirty="1" b="0" sz="2000">
                <a:ea typeface="+mn-lt"/>
                <a:cs typeface="+mn-lt"/>
              </a:rPr>
              <a:t> nužno </a:t>
            </a:r>
            <a:r>
              <a:rPr lang="sr-Latn-RS" dirty="1" sz="2000">
                <a:ea typeface="+mn-lt"/>
                <a:cs typeface="+mn-lt"/>
              </a:rPr>
              <a:t>velike finansijske investicije</a:t>
            </a:r>
            <a:r>
              <a:rPr lang="sr-Latn-RS" dirty="1" b="0" sz="2000">
                <a:ea typeface="+mn-lt"/>
                <a:cs typeface="+mn-lt"/>
              </a:rPr>
              <a:t> i mogu imati </a:t>
            </a:r>
            <a:r>
              <a:rPr lang="sr-Latn-RS" dirty="1" sz="2000">
                <a:ea typeface="+mn-lt"/>
                <a:cs typeface="+mn-lt"/>
              </a:rPr>
              <a:t>visok</a:t>
            </a:r>
            <a:r>
              <a:rPr lang="sr-Latn-RS" dirty="1" sz="2800">
                <a:ea typeface="+mn-lt"/>
                <a:cs typeface="+mn-lt"/>
              </a:rPr>
              <a:t> </a:t>
            </a:r>
            <a:r>
              <a:rPr lang="sr-Latn-RS" dirty="1" sz="2000">
                <a:ea typeface="+mn-lt"/>
                <a:cs typeface="+mn-lt"/>
              </a:rPr>
              <a:t>odnos</a:t>
            </a:r>
            <a:r>
              <a:rPr lang="sr-Latn-RS" dirty="1" sz="2000">
                <a:ea typeface="+mn-lt"/>
                <a:cs typeface="+mn-lt"/>
              </a:rPr>
              <a:t> koristi i troškova</a:t>
            </a:r>
            <a:r>
              <a:rPr lang="sr-Latn-RS" dirty="1" sz="2000">
                <a:ea typeface="+mn-lt"/>
                <a:cs typeface="+mn-lt"/>
              </a:rPr>
              <a:t>.</a:t>
            </a:r>
            <a:r>
              <a:rPr lang="sr-Latn-RS" dirty="1" b="0" sz="2000">
                <a:ea typeface="+mn-lt"/>
                <a:cs typeface="+mn-lt"/>
              </a:rPr>
              <a:t> </a:t>
            </a:r>
          </a:p>
        </p:txBody>
      </p:sp>
      <p:sp>
        <p:nvSpPr>
          <p:cNvPr id="4" name="Footer Placeholder 3">
            <a:extLst>
              <a:ext uri="{FF2B5EF4-FFF2-40B4-BE49-F238E27FC236}">
                <a16:creationId xmlns:a16="http://schemas.microsoft.com/office/drawing/2014/main" id="{E2763D1D-59CD-4D64-BBCC-AB85CB688A08}"/>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1310904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5238D-D05B-4DF7-A8C4-7CD772BF331F}"/>
              </a:ext>
            </a:extLst>
          </p:cNvPr>
          <p:cNvSpPr>
            <a:spLocks noGrp="1"/>
          </p:cNvSpPr>
          <p:nvPr>
            <p:ph type="title"/>
          </p:nvPr>
        </p:nvSpPr>
        <p:spPr/>
        <p:txBody>
          <a:bodyPr/>
          <a:lstStyle/>
          <a:p>
            <a:r>
              <a:rPr lang="sr-Latn-RS" dirty="1"/>
              <a:t>Granice upravljanja mobilnošću</a:t>
            </a:r>
          </a:p>
        </p:txBody>
      </p:sp>
      <p:sp>
        <p:nvSpPr>
          <p:cNvPr id="3" name="Content Placeholder 2">
            <a:extLst>
              <a:ext uri="{FF2B5EF4-FFF2-40B4-BE49-F238E27FC236}">
                <a16:creationId xmlns:a16="http://schemas.microsoft.com/office/drawing/2014/main" id="{AEDDD2BF-4CB3-4A50-9FC0-DB1782D78ECD}"/>
              </a:ext>
            </a:extLst>
          </p:cNvPr>
          <p:cNvSpPr>
            <a:spLocks noGrp="1"/>
          </p:cNvSpPr>
          <p:nvPr>
            <p:ph idx="1"/>
          </p:nvPr>
        </p:nvSpPr>
        <p:spPr/>
        <p:txBody>
          <a:bodyPr/>
          <a:lstStyle/>
          <a:p>
            <a:pPr>
              <a:buFont typeface="Arial"/>
              <a:buChar char="•"/>
            </a:pPr>
            <a:r>
              <a:rPr lang="sr-Latn-RS" dirty="1" b="0" sz="2000">
                <a:ea typeface="+mn-lt"/>
                <a:cs typeface="+mn-lt"/>
              </a:rPr>
              <a:t>UM je </a:t>
            </a:r>
            <a:r>
              <a:rPr lang="sr-Latn-RS" dirty="1" b="0" sz="2000">
                <a:ea typeface="+mn-lt"/>
                <a:cs typeface="+mn-lt"/>
              </a:rPr>
              <a:t>orijentisan na potražnju – umesto na ponudu;</a:t>
            </a:r>
            <a:r>
              <a:rPr lang="sr-Latn-RS" dirty="1" b="0" sz="2000">
                <a:ea typeface="+mn-lt"/>
                <a:cs typeface="+mn-lt"/>
              </a:rPr>
              <a:t> </a:t>
            </a:r>
          </a:p>
          <a:p>
            <a:pPr>
              <a:buFont typeface="Arial"/>
              <a:buChar char="•"/>
            </a:pPr>
            <a:r>
              <a:rPr lang="sr-Latn-RS" dirty="1" sz="2000" b="0">
                <a:ea typeface="+mn-lt"/>
                <a:cs typeface="+mn-lt"/>
              </a:rPr>
              <a:t>infrastrukturne mere mogu biti mere podrške za UM;</a:t>
            </a:r>
          </a:p>
          <a:p>
            <a:pPr>
              <a:buFont typeface="Arial"/>
              <a:buChar char="•"/>
            </a:pPr>
            <a:r>
              <a:rPr lang="sr-Latn-RS" dirty="1" sz="2000" b="0">
                <a:ea typeface="+mn-lt"/>
                <a:cs typeface="+mn-lt"/>
              </a:rPr>
              <a:t>UM ne mora obavezno da bude ograničen na mesto;</a:t>
            </a:r>
          </a:p>
          <a:p>
            <a:pPr>
              <a:buFont typeface="Arial"/>
              <a:buChar char="•"/>
            </a:pPr>
            <a:r>
              <a:rPr lang="sr-Latn-RS" dirty="1" sz="2000" b="0">
                <a:ea typeface="MS PGothic"/>
                <a:cs typeface="Arial"/>
              </a:rPr>
              <a:t>UM je deo izbora mera SUMP, ali nije SUMP;</a:t>
            </a:r>
          </a:p>
          <a:p>
            <a:pPr>
              <a:buFont typeface="Arial"/>
              <a:buChar char="•"/>
            </a:pPr>
            <a:r>
              <a:rPr lang="sr-Latn-RS" dirty="1" b="0" sz="2000">
                <a:ea typeface="+mn-lt"/>
                <a:cs typeface="+mn-lt"/>
              </a:rPr>
              <a:t>upravljanje saobraćajnim sistemom </a:t>
            </a:r>
            <a:r>
              <a:rPr lang="sr-Latn-RS" dirty="1" sz="2000">
                <a:ea typeface="+mn-lt"/>
                <a:cs typeface="+mn-lt"/>
              </a:rPr>
              <a:t>nije </a:t>
            </a:r>
            <a:r>
              <a:rPr lang="sr-Latn-RS" dirty="1" b="0" sz="2000">
                <a:ea typeface="+mn-lt"/>
                <a:cs typeface="+mn-lt"/>
              </a:rPr>
              <a:t>UM;</a:t>
            </a:r>
            <a:r>
              <a:rPr lang="sr-Latn-RS" dirty="1" b="0" sz="2000">
                <a:ea typeface="+mn-lt"/>
                <a:cs typeface="+mn-lt"/>
              </a:rPr>
              <a:t> </a:t>
            </a:r>
          </a:p>
          <a:p>
            <a:pPr>
              <a:buFont typeface="Arial"/>
              <a:buChar char="•"/>
            </a:pPr>
            <a:r>
              <a:rPr lang="sr-Latn-RS" dirty="1" sz="2000" b="0">
                <a:ea typeface="+mn-lt"/>
                <a:cs typeface="+mn-lt"/>
              </a:rPr>
              <a:t>UM je svest o putovanjima, obrazovanje o mobilnosti i marketing;</a:t>
            </a:r>
            <a:r>
              <a:rPr lang="sr-Latn-RS" dirty="1" sz="2000" b="0">
                <a:ea typeface="+mn-lt"/>
                <a:cs typeface="+mn-lt"/>
              </a:rPr>
              <a:t> </a:t>
            </a:r>
          </a:p>
          <a:p>
            <a:pPr>
              <a:buFont typeface="Arial"/>
              <a:buChar char="•"/>
            </a:pPr>
            <a:r>
              <a:rPr lang="sr-Latn-RS" dirty="1" sz="2000" b="0">
                <a:ea typeface="+mn-lt"/>
                <a:cs typeface="+mn-lt"/>
              </a:rPr>
              <a:t>UM obuhvata transport robe;</a:t>
            </a:r>
            <a:r>
              <a:rPr lang="sr-Latn-RS" dirty="1" sz="2000" b="0">
                <a:ea typeface="+mn-lt"/>
                <a:cs typeface="+mn-lt"/>
              </a:rPr>
              <a:t> </a:t>
            </a:r>
          </a:p>
          <a:p>
            <a:pPr>
              <a:buFont typeface="Arial"/>
              <a:buChar char="•"/>
            </a:pPr>
            <a:r>
              <a:rPr lang="sr-Latn-RS" dirty="1" sz="2000" b="0">
                <a:ea typeface="+mn-lt"/>
                <a:cs typeface="+mn-lt"/>
              </a:rPr>
              <a:t>razno zakonodavstvo, podsticaji za određivanje cena i odvraćanja delimično su uključeni u UM;</a:t>
            </a:r>
          </a:p>
          <a:p>
            <a:pPr>
              <a:buFont typeface="Arial"/>
              <a:buChar char="•"/>
            </a:pPr>
            <a:r>
              <a:rPr lang="sr-Latn-RS" dirty="1" sz="2000" b="0">
                <a:ea typeface="MS PGothic"/>
                <a:cs typeface="+mn-lt"/>
              </a:rPr>
              <a:t>korišćenje zemljišta ili UVAR imaju, slično parkiranju, snažnu vezu sa UM;</a:t>
            </a:r>
          </a:p>
          <a:p>
            <a:pPr>
              <a:buFont typeface="Arial"/>
              <a:buChar char="•"/>
            </a:pPr>
            <a:r>
              <a:rPr lang="sr-Latn-RS" dirty="1" sz="2000" b="0">
                <a:ea typeface="MS PGothic"/>
                <a:cs typeface="Arial"/>
              </a:rPr>
              <a:t>postoji otvoren znak UM-a, njegova definicija i sprovođenje;</a:t>
            </a:r>
            <a:r>
              <a:rPr lang="sr-Latn-RS" dirty="1" sz="2000" b="0">
                <a:ea typeface="MS PGothic"/>
                <a:cs typeface="Arial"/>
              </a:rPr>
              <a:t> </a:t>
            </a:r>
          </a:p>
          <a:p>
            <a:pPr>
              <a:buFont typeface="Arial"/>
              <a:buChar char="•"/>
            </a:pPr>
            <a:r>
              <a:rPr lang="sr-Latn-RS" dirty="1" sz="2000" b="0">
                <a:ea typeface="MS PGothic"/>
                <a:cs typeface="Arial"/>
              </a:rPr>
              <a:t>strategije UM mogu koristiti različitim transportnim ciljevima, npr. klimi i energetskoj efikasnosti.</a:t>
            </a:r>
            <a:r>
              <a:rPr lang="sr-Latn-RS" dirty="1" sz="2000" b="0">
                <a:ea typeface="MS PGothic"/>
                <a:cs typeface="Arial"/>
              </a:rPr>
              <a:t> </a:t>
            </a:r>
          </a:p>
          <a:p>
            <a:pPr>
              <a:buNone/>
            </a:pPr>
            <a:endParaRPr lang="en-US" b="0" dirty="0">
              <a:cs typeface="Arial"/>
            </a:endParaRPr>
          </a:p>
          <a:p>
            <a:pPr marL="0" indent="0">
              <a:buNone/>
            </a:pPr>
            <a:endParaRPr lang="en-US" dirty="0"/>
          </a:p>
        </p:txBody>
      </p:sp>
      <p:sp>
        <p:nvSpPr>
          <p:cNvPr id="4" name="Footer Placeholder 3">
            <a:extLst>
              <a:ext uri="{FF2B5EF4-FFF2-40B4-BE49-F238E27FC236}">
                <a16:creationId xmlns:a16="http://schemas.microsoft.com/office/drawing/2014/main" id="{6B3D9AEF-8315-41F6-AFF5-A37A2B3A09EF}"/>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3357873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C373E-AAC5-45A3-A8B8-B01526B44EC3}"/>
              </a:ext>
            </a:extLst>
          </p:cNvPr>
          <p:cNvSpPr>
            <a:spLocks noGrp="1"/>
          </p:cNvSpPr>
          <p:nvPr>
            <p:ph type="title"/>
          </p:nvPr>
        </p:nvSpPr>
        <p:spPr/>
        <p:txBody>
          <a:bodyPr/>
          <a:lstStyle/>
          <a:p>
            <a:r>
              <a:rPr lang="sr-Latn-RS" dirty="1">
                <a:solidFill>
                  <a:schemeClr val="accent2"/>
                </a:solidFill>
                <a:ea typeface="MS PGothic"/>
              </a:rPr>
              <a:t>Dobra praksa UM – planiranje poslovnih putovanja</a:t>
            </a:r>
          </a:p>
        </p:txBody>
      </p:sp>
      <p:sp>
        <p:nvSpPr>
          <p:cNvPr id="3" name="Content Placeholder 2">
            <a:extLst>
              <a:ext uri="{FF2B5EF4-FFF2-40B4-BE49-F238E27FC236}">
                <a16:creationId xmlns:a16="http://schemas.microsoft.com/office/drawing/2014/main" id="{CAECC0D5-4FAD-4B73-8B11-22D9C05363C0}"/>
              </a:ext>
            </a:extLst>
          </p:cNvPr>
          <p:cNvSpPr>
            <a:spLocks noGrp="1"/>
          </p:cNvSpPr>
          <p:nvPr>
            <p:ph idx="1"/>
          </p:nvPr>
        </p:nvSpPr>
        <p:spPr/>
        <p:txBody>
          <a:bodyPr/>
          <a:lstStyle/>
          <a:p>
            <a:pPr>
              <a:buFont typeface="Arial"/>
              <a:buChar char="•"/>
            </a:pPr>
            <a:r>
              <a:rPr lang="sr-Latn-RS" dirty="1" sz="2400" b="0">
                <a:ea typeface="+mn-lt"/>
                <a:cs typeface="+mn-lt"/>
              </a:rPr>
              <a:t>pametni savez za mobilnost u Segedinu (HU);</a:t>
            </a:r>
          </a:p>
          <a:p>
            <a:r>
              <a:rPr lang="sr-Latn-RS" dirty="1" sz="2400" b="0">
                <a:ea typeface="+mn-lt"/>
                <a:cs typeface="+mn-lt"/>
              </a:rPr>
              <a:t>radna mesta sa neograničenim, besplatnim parkiranjem uopšteno imaju modalni udeo za automobile od 57-63%, koji opada na 21-41% u zonama gde je parkiranje ograničeno i/ili ima cenu;</a:t>
            </a:r>
          </a:p>
          <a:p>
            <a:r>
              <a:rPr lang="sr-Latn-RS" dirty="1" sz="2400" b="0">
                <a:ea typeface="+mn-lt"/>
                <a:cs typeface="+mn-lt"/>
              </a:rPr>
              <a:t>https://www.uia-initiative.eu/en/uia-cities/szeged</a:t>
            </a:r>
          </a:p>
        </p:txBody>
      </p:sp>
      <p:sp>
        <p:nvSpPr>
          <p:cNvPr id="8" name="Content Placeholder 7">
            <a:extLst>
              <a:ext uri="{FF2B5EF4-FFF2-40B4-BE49-F238E27FC236}">
                <a16:creationId xmlns:a16="http://schemas.microsoft.com/office/drawing/2014/main" id="{AE6FC69F-71E2-41F0-BC90-001DA2913EBA}"/>
              </a:ext>
            </a:extLst>
          </p:cNvPr>
          <p:cNvSpPr>
            <a:spLocks noGrp="1"/>
          </p:cNvSpPr>
          <p:nvPr>
            <p:ph idx="11"/>
          </p:nvPr>
        </p:nvSpPr>
        <p:spPr/>
        <p:txBody>
          <a:bodyPr/>
          <a:lstStyle/>
          <a:p>
            <a:endParaRPr lang="en-US"/>
          </a:p>
        </p:txBody>
      </p:sp>
      <p:sp>
        <p:nvSpPr>
          <p:cNvPr id="4" name="Footer Placeholder 3">
            <a:extLst>
              <a:ext uri="{FF2B5EF4-FFF2-40B4-BE49-F238E27FC236}">
                <a16:creationId xmlns:a16="http://schemas.microsoft.com/office/drawing/2014/main" id="{B7980014-CABC-4E75-A255-7A462F65CC6D}"/>
              </a:ext>
            </a:extLst>
          </p:cNvPr>
          <p:cNvSpPr>
            <a:spLocks noGrp="1"/>
          </p:cNvSpPr>
          <p:nvPr>
            <p:ph type="ftr" sz="quarter" idx="12"/>
          </p:nvPr>
        </p:nvSpPr>
        <p:spPr/>
        <p:txBody>
          <a:bodyPr/>
          <a:lstStyle/>
          <a:p>
            <a:pPr>
              <a:defRPr/>
            </a:pPr>
            <a:r>
              <a:rPr lang="sr-Latn-RS" dirty="1"/>
              <a:t>&lt;Događaj&gt; • &lt;Datum&gt; • &lt;Mesto&gt; • &lt;Izlagač&gt;</a:t>
            </a:r>
          </a:p>
        </p:txBody>
      </p:sp>
      <p:pic>
        <p:nvPicPr>
          <p:cNvPr id="6" name="Picture 6" descr="A close up of a map&#10;&#10;Description generated with high confidence">
            <a:extLst>
              <a:ext uri="{FF2B5EF4-FFF2-40B4-BE49-F238E27FC236}">
                <a16:creationId xmlns:a16="http://schemas.microsoft.com/office/drawing/2014/main" id="{F0B3E13E-5D5C-45BE-8A24-19F51877B4D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8022" y="1825205"/>
            <a:ext cx="4433327" cy="2878736"/>
          </a:xfrm>
          <a:prstGeom prst="rect">
            <a:avLst/>
          </a:prstGeom>
        </p:spPr>
      </p:pic>
    </p:spTree>
    <p:extLst>
      <p:ext uri="{BB962C8B-B14F-4D97-AF65-F5344CB8AC3E}">
        <p14:creationId xmlns:p14="http://schemas.microsoft.com/office/powerpoint/2010/main" val="2460831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E1794-9ED2-426C-9469-7CE8174F4A8B}"/>
              </a:ext>
            </a:extLst>
          </p:cNvPr>
          <p:cNvSpPr>
            <a:spLocks noGrp="1"/>
          </p:cNvSpPr>
          <p:nvPr>
            <p:ph type="title"/>
          </p:nvPr>
        </p:nvSpPr>
        <p:spPr/>
        <p:txBody>
          <a:bodyPr/>
          <a:lstStyle/>
          <a:p>
            <a:r>
              <a:rPr lang="sr-Latn-RS" dirty="1"/>
              <a:t>Parkiranje bicikala</a:t>
            </a:r>
            <a:r>
              <a:rPr lang="sr-Latn-RS" dirty="1"/>
              <a:t> </a:t>
            </a:r>
          </a:p>
        </p:txBody>
      </p:sp>
      <p:pic>
        <p:nvPicPr>
          <p:cNvPr id="5" name="Picture 5" descr="A bicycle parked on a city street&#10;&#10;Description generated with very high confidence">
            <a:extLst>
              <a:ext uri="{FF2B5EF4-FFF2-40B4-BE49-F238E27FC236}">
                <a16:creationId xmlns:a16="http://schemas.microsoft.com/office/drawing/2014/main" id="{3987A263-22B6-401C-A11D-6D02DDF7ACC1}"/>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r="-740" b="-1213"/>
          <a:stretch/>
        </p:blipFill>
        <p:spPr>
          <a:xfrm>
            <a:off x="326309" y="1718573"/>
            <a:ext cx="2498195" cy="3066154"/>
          </a:xfrm>
        </p:spPr>
      </p:pic>
      <p:sp>
        <p:nvSpPr>
          <p:cNvPr id="4" name="Footer Placeholder 3">
            <a:extLst>
              <a:ext uri="{FF2B5EF4-FFF2-40B4-BE49-F238E27FC236}">
                <a16:creationId xmlns:a16="http://schemas.microsoft.com/office/drawing/2014/main" id="{C377D6D1-DC3D-4E2E-B3F4-062CD9CA0015}"/>
              </a:ext>
            </a:extLst>
          </p:cNvPr>
          <p:cNvSpPr>
            <a:spLocks noGrp="1"/>
          </p:cNvSpPr>
          <p:nvPr>
            <p:ph type="ftr" sz="quarter" idx="10"/>
          </p:nvPr>
        </p:nvSpPr>
        <p:spPr/>
        <p:txBody>
          <a:bodyPr/>
          <a:lstStyle/>
          <a:p>
            <a:pPr>
              <a:defRPr/>
            </a:pPr>
            <a:r>
              <a:rPr lang="sr-Latn-RS" dirty="1"/>
              <a:t>&lt;Događaj&gt; • &lt;Datum&gt; • &lt;Mesto&gt; • &lt;Izlagač&gt;</a:t>
            </a:r>
          </a:p>
        </p:txBody>
      </p:sp>
      <p:pic>
        <p:nvPicPr>
          <p:cNvPr id="7" name="Picture 7" descr="A group of people riding skis down the side of a building&#10;&#10;Description generated with high confidence">
            <a:extLst>
              <a:ext uri="{FF2B5EF4-FFF2-40B4-BE49-F238E27FC236}">
                <a16:creationId xmlns:a16="http://schemas.microsoft.com/office/drawing/2014/main" id="{1E8BCC7F-8866-49E3-A9FE-739E27240CAB}"/>
              </a:ext>
            </a:extLst>
          </p:cNvPr>
          <p:cNvPicPr>
            <a:picLocks noChangeAspect="1"/>
          </p:cNvPicPr>
          <p:nvPr/>
        </p:nvPicPr>
        <p:blipFill>
          <a:blip r:embed="rId4"/>
          <a:stretch>
            <a:fillRect/>
          </a:stretch>
        </p:blipFill>
        <p:spPr>
          <a:xfrm>
            <a:off x="3145316" y="1746076"/>
            <a:ext cx="2559586" cy="3016980"/>
          </a:xfrm>
          <a:prstGeom prst="rect">
            <a:avLst/>
          </a:prstGeom>
        </p:spPr>
      </p:pic>
      <p:sp>
        <p:nvSpPr>
          <p:cNvPr id="9" name="TextBox 8">
            <a:extLst>
              <a:ext uri="{FF2B5EF4-FFF2-40B4-BE49-F238E27FC236}">
                <a16:creationId xmlns:a16="http://schemas.microsoft.com/office/drawing/2014/main" id="{AE069C5D-F696-4418-8005-F5C97C84D677}"/>
              </a:ext>
            </a:extLst>
          </p:cNvPr>
          <p:cNvSpPr txBox="1"/>
          <p:nvPr/>
        </p:nvSpPr>
        <p:spPr>
          <a:xfrm>
            <a:off x="3108592" y="5192617"/>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Dugoročno</a:t>
            </a:r>
            <a:r>
              <a:rPr lang="sr-Latn-RS" dirty="1" sz="1800">
                <a:latin typeface="Arial"/>
                <a:ea typeface="MS PGothic"/>
                <a:cs typeface="Times New Roman"/>
              </a:rPr>
              <a:t>: bezbedno, udobno, dodatne usluge, plaćeno?</a:t>
            </a:r>
          </a:p>
        </p:txBody>
      </p:sp>
      <p:pic>
        <p:nvPicPr>
          <p:cNvPr id="10" name="Picture 10" descr="A bicycle parked in front of a brick building&#10;&#10;Description generated with high confidence">
            <a:extLst>
              <a:ext uri="{FF2B5EF4-FFF2-40B4-BE49-F238E27FC236}">
                <a16:creationId xmlns:a16="http://schemas.microsoft.com/office/drawing/2014/main" id="{5380BC50-C75D-4F1E-8E46-AA0CDE8C847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37244" y="1718933"/>
            <a:ext cx="2880910" cy="2437795"/>
          </a:xfrm>
          <a:prstGeom prst="rect">
            <a:avLst/>
          </a:prstGeom>
        </p:spPr>
      </p:pic>
      <p:sp>
        <p:nvSpPr>
          <p:cNvPr id="12" name="TextBox 11">
            <a:extLst>
              <a:ext uri="{FF2B5EF4-FFF2-40B4-BE49-F238E27FC236}">
                <a16:creationId xmlns:a16="http://schemas.microsoft.com/office/drawing/2014/main" id="{BDC02557-9D68-4F6E-BFCC-C4E52FB5E69E}"/>
              </a:ext>
            </a:extLst>
          </p:cNvPr>
          <p:cNvSpPr txBox="1"/>
          <p:nvPr/>
        </p:nvSpPr>
        <p:spPr>
          <a:xfrm>
            <a:off x="322816" y="5133515"/>
            <a:ext cx="274319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Kratkoročno</a:t>
            </a:r>
            <a:r>
              <a:rPr lang="sr-Latn-RS" dirty="1" sz="1800">
                <a:latin typeface="Arial"/>
                <a:ea typeface="MS PGothic"/>
                <a:cs typeface="Times New Roman"/>
              </a:rPr>
              <a:t>: blizu, fleksibilno, teško primenjivo</a:t>
            </a:r>
            <a:r>
              <a:rPr lang="sr-Latn-RS" dirty="1" sz="1800">
                <a:latin typeface="Arial"/>
                <a:ea typeface="MS PGothic"/>
                <a:cs typeface="Times New Roman"/>
              </a:rPr>
              <a:t> </a:t>
            </a:r>
          </a:p>
        </p:txBody>
      </p:sp>
      <p:pic>
        <p:nvPicPr>
          <p:cNvPr id="13" name="Picture 13" descr="A picture containing sign, front, group, white&#10;&#10;Description generated with very high confidence">
            <a:extLst>
              <a:ext uri="{FF2B5EF4-FFF2-40B4-BE49-F238E27FC236}">
                <a16:creationId xmlns:a16="http://schemas.microsoft.com/office/drawing/2014/main" id="{100B7938-841C-4E4D-8359-148CFC6702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84714" y="3967091"/>
            <a:ext cx="1320188" cy="1313934"/>
          </a:xfrm>
          <a:prstGeom prst="rect">
            <a:avLst/>
          </a:prstGeom>
        </p:spPr>
      </p:pic>
      <p:sp>
        <p:nvSpPr>
          <p:cNvPr id="15" name="TextBox 14">
            <a:extLst>
              <a:ext uri="{FF2B5EF4-FFF2-40B4-BE49-F238E27FC236}">
                <a16:creationId xmlns:a16="http://schemas.microsoft.com/office/drawing/2014/main" id="{CFE03B51-C899-4099-BCC7-9C9A16487859}"/>
              </a:ext>
            </a:extLst>
          </p:cNvPr>
          <p:cNvSpPr txBox="1"/>
          <p:nvPr/>
        </p:nvSpPr>
        <p:spPr>
          <a:xfrm>
            <a:off x="6000519" y="4265363"/>
            <a:ext cx="296353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Stambeno</a:t>
            </a:r>
            <a:r>
              <a:rPr lang="sr-Latn-RS" dirty="1" sz="1800">
                <a:latin typeface="Arial"/>
                <a:ea typeface="MS PGothic"/>
                <a:cs typeface="Times New Roman"/>
              </a:rPr>
              <a:t>: bezbedno, otporno na vremenske prilike, maksimalno 5 €/mesec, maksimalna udaljenost – 100m, standardno: 1/podloga, gubitak prava na stambeno parkiranje (automobila)?</a:t>
            </a:r>
            <a:r>
              <a:rPr lang="sr-Latn-RS" dirty="1" sz="1800">
                <a:latin typeface="Arial"/>
                <a:ea typeface="MS PGothic"/>
                <a:cs typeface="Times New Roman"/>
              </a:rPr>
              <a:t> </a:t>
            </a:r>
          </a:p>
        </p:txBody>
      </p:sp>
    </p:spTree>
    <p:extLst>
      <p:ext uri="{BB962C8B-B14F-4D97-AF65-F5344CB8AC3E}">
        <p14:creationId xmlns:p14="http://schemas.microsoft.com/office/powerpoint/2010/main" val="1695579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p:cNvSpPr/>
          <p:nvPr/>
        </p:nvSpPr>
        <p:spPr>
          <a:xfrm>
            <a:off x="0" y="1911063"/>
            <a:ext cx="9036496" cy="4719430"/>
          </a:xfrm>
          <a:prstGeom prst="ellipse">
            <a:avLst/>
          </a:prstGeom>
          <a:solidFill>
            <a:schemeClr val="accent3">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2" name="Titel 1"/>
          <p:cNvSpPr>
            <a:spLocks noGrp="1"/>
          </p:cNvSpPr>
          <p:nvPr>
            <p:ph type="title"/>
          </p:nvPr>
        </p:nvSpPr>
        <p:spPr>
          <a:xfrm>
            <a:off x="174848" y="316174"/>
            <a:ext cx="8686800" cy="1066130"/>
          </a:xfrm>
        </p:spPr>
        <p:txBody>
          <a:bodyPr>
            <a:normAutofit/>
          </a:bodyPr>
          <a:lstStyle/>
          <a:p>
            <a:r>
              <a:rPr lang="sr-Latn-RS" dirty="1"/>
              <a:t>Politika parkiranja bicikala</a:t>
            </a:r>
          </a:p>
        </p:txBody>
      </p:sp>
      <p:sp>
        <p:nvSpPr>
          <p:cNvPr id="12" name="Tijdelijke aanduiding voor inhoud 11"/>
          <p:cNvSpPr txBox="1">
            <a:spLocks noGrp="1"/>
          </p:cNvSpPr>
          <p:nvPr>
            <p:ph idx="1"/>
          </p:nvPr>
        </p:nvSpPr>
        <p:spPr>
          <a:xfrm>
            <a:off x="457200" y="1600200"/>
            <a:ext cx="8229600" cy="307777"/>
          </a:xfrm>
          <a:prstGeom prst="rect">
            <a:avLst/>
          </a:prstGeom>
          <a:noFill/>
        </p:spPr>
        <p:txBody>
          <a:bodyPr wrap="square" rtlCol="0">
            <a:spAutoFit/>
          </a:bodyPr>
          <a:lstStyle/>
          <a:p>
            <a:endParaRPr lang="nl-BE" sz="1400"/>
          </a:p>
        </p:txBody>
      </p:sp>
      <p:sp>
        <p:nvSpPr>
          <p:cNvPr id="6" name="Ovaal 5"/>
          <p:cNvSpPr/>
          <p:nvPr/>
        </p:nvSpPr>
        <p:spPr>
          <a:xfrm>
            <a:off x="215240" y="2558236"/>
            <a:ext cx="4536504" cy="3209003"/>
          </a:xfrm>
          <a:prstGeom prst="ellipse">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p:cNvSpPr txBox="1"/>
          <p:nvPr/>
        </p:nvSpPr>
        <p:spPr>
          <a:xfrm>
            <a:off x="1710524" y="2662172"/>
            <a:ext cx="2088232" cy="646331"/>
          </a:xfrm>
          <a:prstGeom prst="rect">
            <a:avLst/>
          </a:prstGeom>
          <a:noFill/>
        </p:spPr>
        <p:txBody>
          <a:bodyPr wrap="square" rtlCol="0">
            <a:spAutoFit/>
          </a:bodyPr>
          <a:lstStyle/>
          <a:p>
            <a:r>
              <a:rPr lang="sr-Latn-RS" dirty="1" sz="1800" b="1">
                <a:latin typeface="+mj-lt"/>
              </a:rPr>
              <a:t>Infrastruktura bicikala</a:t>
            </a:r>
          </a:p>
        </p:txBody>
      </p:sp>
      <p:sp>
        <p:nvSpPr>
          <p:cNvPr id="9" name="Tekstvak 8"/>
          <p:cNvSpPr txBox="1"/>
          <p:nvPr/>
        </p:nvSpPr>
        <p:spPr>
          <a:xfrm>
            <a:off x="849427" y="3299139"/>
            <a:ext cx="1741538" cy="646331"/>
          </a:xfrm>
          <a:prstGeom prst="rect">
            <a:avLst/>
          </a:prstGeom>
          <a:noFill/>
        </p:spPr>
        <p:txBody>
          <a:bodyPr wrap="square" rtlCol="0">
            <a:spAutoFit/>
          </a:bodyPr>
          <a:lstStyle/>
          <a:p>
            <a:r>
              <a:rPr lang="sr-Latn-RS" dirty="1" sz="1800" b="1">
                <a:latin typeface="+mj-lt"/>
              </a:rPr>
              <a:t>Biciklistička mreža</a:t>
            </a:r>
          </a:p>
        </p:txBody>
      </p:sp>
      <p:sp>
        <p:nvSpPr>
          <p:cNvPr id="10" name="Tekstvak 9"/>
          <p:cNvSpPr txBox="1"/>
          <p:nvPr/>
        </p:nvSpPr>
        <p:spPr>
          <a:xfrm>
            <a:off x="562048" y="3995748"/>
            <a:ext cx="2664296" cy="646331"/>
          </a:xfrm>
          <a:prstGeom prst="rect">
            <a:avLst/>
          </a:prstGeom>
          <a:noFill/>
        </p:spPr>
        <p:txBody>
          <a:bodyPr wrap="square" rtlCol="0">
            <a:spAutoFit/>
          </a:bodyPr>
          <a:lstStyle/>
          <a:p>
            <a:r>
              <a:rPr lang="sr-Latn-RS" dirty="1" b="1" sz="1800">
                <a:latin typeface="+mj-lt"/>
              </a:rPr>
              <a:t>Biciklistička</a:t>
            </a:r>
            <a:r>
              <a:rPr lang="sr-Latn-RS" dirty="1" sz="1800">
                <a:latin typeface="+mj-lt"/>
              </a:rPr>
              <a:t> </a:t>
            </a:r>
            <a:r>
              <a:rPr lang="sr-Latn-RS" dirty="1" b="1" sz="1800">
                <a:latin typeface="+mj-lt"/>
              </a:rPr>
              <a:t>kultura/promocija</a:t>
            </a:r>
          </a:p>
        </p:txBody>
      </p:sp>
      <p:sp>
        <p:nvSpPr>
          <p:cNvPr id="11" name="Tekstvak 10"/>
          <p:cNvSpPr txBox="1"/>
          <p:nvPr/>
        </p:nvSpPr>
        <p:spPr>
          <a:xfrm>
            <a:off x="1732642" y="3662577"/>
            <a:ext cx="1729837" cy="369332"/>
          </a:xfrm>
          <a:prstGeom prst="rect">
            <a:avLst/>
          </a:prstGeom>
          <a:noFill/>
        </p:spPr>
        <p:txBody>
          <a:bodyPr wrap="square" rtlCol="0">
            <a:spAutoFit/>
          </a:bodyPr>
          <a:lstStyle/>
          <a:p>
            <a:r>
              <a:rPr lang="sr-Latn-RS" dirty="1" sz="1800" b="1">
                <a:latin typeface="+mj-lt"/>
              </a:rPr>
              <a:t>Bezbednost na putu</a:t>
            </a:r>
          </a:p>
        </p:txBody>
      </p:sp>
      <p:sp>
        <p:nvSpPr>
          <p:cNvPr id="13" name="Tekstvak 12"/>
          <p:cNvSpPr txBox="1"/>
          <p:nvPr/>
        </p:nvSpPr>
        <p:spPr>
          <a:xfrm>
            <a:off x="2306224" y="4704374"/>
            <a:ext cx="1432528" cy="369332"/>
          </a:xfrm>
          <a:prstGeom prst="rect">
            <a:avLst/>
          </a:prstGeom>
          <a:noFill/>
        </p:spPr>
        <p:txBody>
          <a:bodyPr wrap="square" rtlCol="0">
            <a:spAutoFit/>
          </a:bodyPr>
          <a:lstStyle/>
          <a:p>
            <a:r>
              <a:rPr lang="sr-Latn-RS" dirty="1" sz="1800" b="1">
                <a:latin typeface="+mj-lt"/>
              </a:rPr>
              <a:t>Edukacija</a:t>
            </a:r>
          </a:p>
        </p:txBody>
      </p:sp>
      <p:sp>
        <p:nvSpPr>
          <p:cNvPr id="14" name="Ovaal 13"/>
          <p:cNvSpPr/>
          <p:nvPr/>
        </p:nvSpPr>
        <p:spPr>
          <a:xfrm>
            <a:off x="3462479" y="2774624"/>
            <a:ext cx="4762260" cy="3050177"/>
          </a:xfrm>
          <a:prstGeom prst="ellips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15" name="Tekstvak 14"/>
          <p:cNvSpPr txBox="1"/>
          <p:nvPr/>
        </p:nvSpPr>
        <p:spPr>
          <a:xfrm>
            <a:off x="3462479" y="3735792"/>
            <a:ext cx="1310006" cy="830997"/>
          </a:xfrm>
          <a:prstGeom prst="rect">
            <a:avLst/>
          </a:prstGeom>
          <a:noFill/>
        </p:spPr>
        <p:txBody>
          <a:bodyPr wrap="square" rtlCol="0">
            <a:spAutoFit/>
          </a:bodyPr>
          <a:lstStyle/>
          <a:p>
            <a:r>
              <a:rPr lang="sr-Latn-RS" dirty="1" sz="2400" b="1">
                <a:solidFill>
                  <a:srgbClr val="FF0000"/>
                </a:solidFill>
                <a:latin typeface="+mj-lt"/>
              </a:rPr>
              <a:t>Parkiranje bicikala</a:t>
            </a:r>
          </a:p>
        </p:txBody>
      </p:sp>
      <p:sp>
        <p:nvSpPr>
          <p:cNvPr id="16" name="Tekstvak 15"/>
          <p:cNvSpPr txBox="1"/>
          <p:nvPr/>
        </p:nvSpPr>
        <p:spPr>
          <a:xfrm>
            <a:off x="0" y="2124243"/>
            <a:ext cx="3051371" cy="461665"/>
          </a:xfrm>
          <a:prstGeom prst="rect">
            <a:avLst/>
          </a:prstGeom>
          <a:noFill/>
        </p:spPr>
        <p:txBody>
          <a:bodyPr wrap="square" rtlCol="0">
            <a:spAutoFit/>
          </a:bodyPr>
          <a:lstStyle/>
          <a:p>
            <a:r>
              <a:rPr lang="sr-Latn-RS" dirty="1" b="1">
                <a:latin typeface="+mj-lt"/>
              </a:rPr>
              <a:t>Politika bicikala</a:t>
            </a:r>
          </a:p>
        </p:txBody>
      </p:sp>
      <p:sp>
        <p:nvSpPr>
          <p:cNvPr id="17" name="Tekstvak 16"/>
          <p:cNvSpPr txBox="1"/>
          <p:nvPr/>
        </p:nvSpPr>
        <p:spPr>
          <a:xfrm>
            <a:off x="5913758" y="2374257"/>
            <a:ext cx="2987824" cy="461665"/>
          </a:xfrm>
          <a:prstGeom prst="rect">
            <a:avLst/>
          </a:prstGeom>
          <a:noFill/>
        </p:spPr>
        <p:txBody>
          <a:bodyPr wrap="square" rtlCol="0">
            <a:spAutoFit/>
          </a:bodyPr>
          <a:lstStyle/>
          <a:p>
            <a:pPr algn="r"/>
            <a:r>
              <a:rPr lang="sr-Latn-RS" dirty="1" b="1">
                <a:latin typeface="+mj-lt"/>
              </a:rPr>
              <a:t>Politika parkiranja</a:t>
            </a:r>
          </a:p>
        </p:txBody>
      </p:sp>
      <p:sp>
        <p:nvSpPr>
          <p:cNvPr id="19" name="Tekstvak 18"/>
          <p:cNvSpPr txBox="1"/>
          <p:nvPr/>
        </p:nvSpPr>
        <p:spPr>
          <a:xfrm>
            <a:off x="4932040" y="3930381"/>
            <a:ext cx="2088232" cy="369332"/>
          </a:xfrm>
          <a:prstGeom prst="rect">
            <a:avLst/>
          </a:prstGeom>
          <a:noFill/>
        </p:spPr>
        <p:txBody>
          <a:bodyPr wrap="square" rtlCol="0">
            <a:spAutoFit/>
          </a:bodyPr>
          <a:lstStyle/>
          <a:p>
            <a:r>
              <a:rPr lang="sr-Latn-RS" dirty="1" sz="1800" b="1">
                <a:latin typeface="+mj-lt"/>
              </a:rPr>
              <a:t>P+R</a:t>
            </a:r>
          </a:p>
        </p:txBody>
      </p:sp>
      <p:sp>
        <p:nvSpPr>
          <p:cNvPr id="20" name="Tekstvak 19"/>
          <p:cNvSpPr txBox="1"/>
          <p:nvPr/>
        </p:nvSpPr>
        <p:spPr>
          <a:xfrm>
            <a:off x="5716814" y="3457135"/>
            <a:ext cx="2322252" cy="369332"/>
          </a:xfrm>
          <a:prstGeom prst="rect">
            <a:avLst/>
          </a:prstGeom>
          <a:noFill/>
        </p:spPr>
        <p:txBody>
          <a:bodyPr wrap="square" rtlCol="0">
            <a:spAutoFit/>
          </a:bodyPr>
          <a:lstStyle/>
          <a:p>
            <a:r>
              <a:rPr lang="sr-Latn-RS" dirty="1" sz="1800" b="1">
                <a:latin typeface="+mj-lt"/>
              </a:rPr>
              <a:t>Novi razvoj događaja</a:t>
            </a:r>
          </a:p>
        </p:txBody>
      </p:sp>
      <p:sp>
        <p:nvSpPr>
          <p:cNvPr id="21" name="Tekstvak 20"/>
          <p:cNvSpPr txBox="1"/>
          <p:nvPr/>
        </p:nvSpPr>
        <p:spPr>
          <a:xfrm>
            <a:off x="5415148" y="4362828"/>
            <a:ext cx="2397212" cy="369332"/>
          </a:xfrm>
          <a:prstGeom prst="rect">
            <a:avLst/>
          </a:prstGeom>
          <a:noFill/>
        </p:spPr>
        <p:txBody>
          <a:bodyPr wrap="square" rtlCol="0">
            <a:spAutoFit/>
          </a:bodyPr>
          <a:lstStyle/>
          <a:p>
            <a:r>
              <a:rPr lang="sr-Latn-RS" dirty="1" sz="1800" b="1">
                <a:latin typeface="+mj-lt"/>
              </a:rPr>
              <a:t>Ulično – vanulično</a:t>
            </a:r>
          </a:p>
        </p:txBody>
      </p:sp>
      <p:sp>
        <p:nvSpPr>
          <p:cNvPr id="22" name="Tekstvak 21"/>
          <p:cNvSpPr txBox="1"/>
          <p:nvPr/>
        </p:nvSpPr>
        <p:spPr>
          <a:xfrm>
            <a:off x="5112060" y="4814773"/>
            <a:ext cx="2700300" cy="369332"/>
          </a:xfrm>
          <a:prstGeom prst="rect">
            <a:avLst/>
          </a:prstGeom>
          <a:noFill/>
        </p:spPr>
        <p:txBody>
          <a:bodyPr wrap="square" rtlCol="0">
            <a:spAutoFit/>
          </a:bodyPr>
          <a:lstStyle/>
          <a:p>
            <a:r>
              <a:rPr lang="sr-Latn-RS" dirty="1" sz="1800" b="1">
                <a:latin typeface="+mj-lt"/>
              </a:rPr>
              <a:t>Standardi parkiranja</a:t>
            </a:r>
          </a:p>
        </p:txBody>
      </p:sp>
      <p:sp>
        <p:nvSpPr>
          <p:cNvPr id="23" name="Tekstvak 22"/>
          <p:cNvSpPr txBox="1"/>
          <p:nvPr/>
        </p:nvSpPr>
        <p:spPr>
          <a:xfrm>
            <a:off x="4828158" y="3124885"/>
            <a:ext cx="2088232" cy="369332"/>
          </a:xfrm>
          <a:prstGeom prst="rect">
            <a:avLst/>
          </a:prstGeom>
          <a:noFill/>
        </p:spPr>
        <p:txBody>
          <a:bodyPr wrap="square" rtlCol="0">
            <a:spAutoFit/>
          </a:bodyPr>
          <a:lstStyle/>
          <a:p>
            <a:r>
              <a:rPr lang="sr-Latn-RS" dirty="1" sz="1800" b="1">
                <a:latin typeface="+mj-lt"/>
              </a:rPr>
              <a:t>Primena</a:t>
            </a:r>
          </a:p>
        </p:txBody>
      </p:sp>
      <p:sp>
        <p:nvSpPr>
          <p:cNvPr id="24" name="Tekstvak 23"/>
          <p:cNvSpPr txBox="1"/>
          <p:nvPr/>
        </p:nvSpPr>
        <p:spPr>
          <a:xfrm>
            <a:off x="6871414" y="3894873"/>
            <a:ext cx="1086428" cy="369332"/>
          </a:xfrm>
          <a:prstGeom prst="rect">
            <a:avLst/>
          </a:prstGeom>
          <a:noFill/>
        </p:spPr>
        <p:txBody>
          <a:bodyPr wrap="square" rtlCol="0">
            <a:spAutoFit/>
          </a:bodyPr>
          <a:lstStyle/>
          <a:p>
            <a:r>
              <a:rPr lang="sr-Latn-RS" dirty="1" sz="1800" b="1">
                <a:latin typeface="+mj-lt"/>
              </a:rPr>
              <a:t>tarife</a:t>
            </a:r>
          </a:p>
        </p:txBody>
      </p:sp>
      <p:sp>
        <p:nvSpPr>
          <p:cNvPr id="25" name="Tekstvak 24"/>
          <p:cNvSpPr txBox="1"/>
          <p:nvPr/>
        </p:nvSpPr>
        <p:spPr>
          <a:xfrm>
            <a:off x="5112060" y="2755357"/>
            <a:ext cx="1573858" cy="369332"/>
          </a:xfrm>
          <a:prstGeom prst="rect">
            <a:avLst/>
          </a:prstGeom>
          <a:noFill/>
        </p:spPr>
        <p:txBody>
          <a:bodyPr wrap="square" rtlCol="0">
            <a:spAutoFit/>
          </a:bodyPr>
          <a:lstStyle/>
          <a:p>
            <a:r>
              <a:rPr lang="sr-Latn-RS" dirty="1" sz="1800" b="1">
                <a:latin typeface="+mj-lt"/>
              </a:rPr>
              <a:t>Praćenje</a:t>
            </a:r>
          </a:p>
        </p:txBody>
      </p:sp>
      <p:sp>
        <p:nvSpPr>
          <p:cNvPr id="26" name="Tekstvak 25"/>
          <p:cNvSpPr txBox="1"/>
          <p:nvPr/>
        </p:nvSpPr>
        <p:spPr>
          <a:xfrm>
            <a:off x="709830" y="4649530"/>
            <a:ext cx="1557107" cy="369332"/>
          </a:xfrm>
          <a:prstGeom prst="rect">
            <a:avLst/>
          </a:prstGeom>
          <a:noFill/>
        </p:spPr>
        <p:txBody>
          <a:bodyPr wrap="square" rtlCol="0">
            <a:spAutoFit/>
          </a:bodyPr>
          <a:lstStyle/>
          <a:p>
            <a:r>
              <a:rPr lang="sr-Latn-RS" dirty="1" sz="1800" b="1">
                <a:latin typeface="+mj-lt"/>
              </a:rPr>
              <a:t>Deljenje bicikle</a:t>
            </a:r>
          </a:p>
        </p:txBody>
      </p:sp>
      <p:sp>
        <p:nvSpPr>
          <p:cNvPr id="27" name="Tekstvak 26"/>
          <p:cNvSpPr txBox="1"/>
          <p:nvPr/>
        </p:nvSpPr>
        <p:spPr>
          <a:xfrm>
            <a:off x="1630461" y="5042349"/>
            <a:ext cx="1471702" cy="369332"/>
          </a:xfrm>
          <a:prstGeom prst="rect">
            <a:avLst/>
          </a:prstGeom>
          <a:noFill/>
        </p:spPr>
        <p:txBody>
          <a:bodyPr wrap="square" rtlCol="0">
            <a:spAutoFit/>
          </a:bodyPr>
          <a:lstStyle/>
          <a:p>
            <a:r>
              <a:rPr lang="sr-Latn-RS" dirty="1" sz="1800" b="1">
                <a:latin typeface="+mj-lt"/>
              </a:rPr>
              <a:t>Praćenje</a:t>
            </a:r>
          </a:p>
        </p:txBody>
      </p:sp>
      <p:sp>
        <p:nvSpPr>
          <p:cNvPr id="4" name="Tekstvak 3"/>
          <p:cNvSpPr txBox="1"/>
          <p:nvPr/>
        </p:nvSpPr>
        <p:spPr>
          <a:xfrm>
            <a:off x="431974" y="1494756"/>
            <a:ext cx="8639539" cy="461665"/>
          </a:xfrm>
          <a:prstGeom prst="rect">
            <a:avLst/>
          </a:prstGeom>
          <a:noFill/>
        </p:spPr>
        <p:txBody>
          <a:bodyPr wrap="square" rtlCol="0">
            <a:spAutoFit/>
          </a:bodyPr>
          <a:lstStyle/>
          <a:p>
            <a:r>
              <a:rPr lang="sr-Latn-RS" dirty="1" b="1">
                <a:latin typeface="+mj-lt"/>
              </a:rPr>
              <a:t>SUMP + … prostorno planiranje, zdravlje, gradski marketing, …</a:t>
            </a:r>
          </a:p>
        </p:txBody>
      </p:sp>
      <p:sp>
        <p:nvSpPr>
          <p:cNvPr id="5" name="Tijdelijke aanduiding voor voettekst 4">
            <a:extLst>
              <a:ext uri="{FF2B5EF4-FFF2-40B4-BE49-F238E27FC236}">
                <a16:creationId xmlns:a16="http://schemas.microsoft.com/office/drawing/2014/main" id="{17E27FDA-84F4-493C-88C0-5AA1AC7CC5D9}"/>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32640320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1"/>
              <a:t>5.</a:t>
            </a:r>
            <a:r>
              <a:rPr lang="sr-Latn-RS" dirty="1"/>
              <a:t> </a:t>
            </a:r>
            <a:r>
              <a:rPr lang="sr-Latn-RS" dirty="1"/>
              <a:t>Instrumenti za parkiranje bicikla</a:t>
            </a:r>
          </a:p>
        </p:txBody>
      </p:sp>
      <p:graphicFrame>
        <p:nvGraphicFramePr>
          <p:cNvPr id="5" name="Tijdelijke aanduiding voor inhoud 4"/>
          <p:cNvGraphicFramePr>
            <a:graphicFrameLocks noGrp="1"/>
          </p:cNvGraphicFramePr>
          <p:nvPr>
            <p:ph idx="1"/>
            <p:extLst>
              <p:ext uri="{D42A27DB-BD31-4B8C-83A1-F6EECF244321}">
                <p14:modId xmlns:p14="http://schemas.microsoft.com/office/powerpoint/2010/main" val="2107998873"/>
              </p:ext>
            </p:extLst>
          </p:nvPr>
        </p:nvGraphicFramePr>
        <p:xfrm>
          <a:off x="-2091906" y="1542197"/>
          <a:ext cx="8626522" cy="4766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0" descr="A screenshot of a cell phone&#10;&#10;Description generated with very high confidence">
            <a:extLst>
              <a:ext uri="{FF2B5EF4-FFF2-40B4-BE49-F238E27FC236}">
                <a16:creationId xmlns:a16="http://schemas.microsoft.com/office/drawing/2014/main" id="{646E8FB3-60DF-4099-8E10-3A712F8083DF}"/>
              </a:ext>
            </a:extLst>
          </p:cNvPr>
          <p:cNvPicPr>
            <a:picLocks noChangeAspect="1"/>
          </p:cNvPicPr>
          <p:nvPr/>
        </p:nvPicPr>
        <p:blipFill>
          <a:blip r:embed="rId8"/>
          <a:stretch>
            <a:fillRect/>
          </a:stretch>
        </p:blipFill>
        <p:spPr>
          <a:xfrm>
            <a:off x="4235570" y="1542056"/>
            <a:ext cx="4914181" cy="2911246"/>
          </a:xfrm>
          <a:prstGeom prst="rect">
            <a:avLst/>
          </a:prstGeom>
        </p:spPr>
      </p:pic>
      <p:sp>
        <p:nvSpPr>
          <p:cNvPr id="11" name="TextBox 10">
            <a:extLst>
              <a:ext uri="{FF2B5EF4-FFF2-40B4-BE49-F238E27FC236}">
                <a16:creationId xmlns:a16="http://schemas.microsoft.com/office/drawing/2014/main" id="{E9847421-18B8-4849-BDFB-6EB33C8DF729}"/>
              </a:ext>
            </a:extLst>
          </p:cNvPr>
          <p:cNvSpPr txBox="1"/>
          <p:nvPr/>
        </p:nvSpPr>
        <p:spPr>
          <a:xfrm>
            <a:off x="4566249" y="4724400"/>
            <a:ext cx="4497237" cy="1584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a:latin typeface="Abadi"/>
                <a:ea typeface="MS PGothic"/>
                <a:cs typeface="Times New Roman"/>
              </a:rPr>
              <a:t>Politika parkiranja bicikala neće se mnogo razlikovati od razvoja politike parkiranja.</a:t>
            </a:r>
            <a:r>
              <a:rPr lang="sr-Latn-RS" dirty="1">
                <a:latin typeface="Abadi"/>
                <a:ea typeface="MS PGothic"/>
                <a:cs typeface="Times New Roman"/>
              </a:rPr>
              <a:t>  </a:t>
            </a:r>
            <a:r>
              <a:rPr lang="sr-Latn-RS" dirty="1">
                <a:latin typeface="Abadi"/>
                <a:ea typeface="MS PGothic"/>
                <a:cs typeface="Times New Roman"/>
              </a:rPr>
              <a:t>Kako da izbegnemo ponavljanje istih grešaka?</a:t>
            </a:r>
            <a:r>
              <a:rPr lang="sr-Latn-RS" dirty="1">
                <a:latin typeface="Abadi"/>
                <a:ea typeface="MS PGothic"/>
                <a:cs typeface="Times New Roman"/>
              </a:rPr>
              <a:t> </a:t>
            </a:r>
          </a:p>
        </p:txBody>
      </p:sp>
      <p:sp>
        <p:nvSpPr>
          <p:cNvPr id="3" name="Tijdelijke aanduiding voor voettekst 2">
            <a:extLst>
              <a:ext uri="{FF2B5EF4-FFF2-40B4-BE49-F238E27FC236}">
                <a16:creationId xmlns:a16="http://schemas.microsoft.com/office/drawing/2014/main" id="{D8747174-2B1E-4686-A8D9-82AD2096F359}"/>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2814982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D9D32-D8CF-48BF-93B4-F08CE8FB8B87}"/>
              </a:ext>
            </a:extLst>
          </p:cNvPr>
          <p:cNvSpPr>
            <a:spLocks noGrp="1"/>
          </p:cNvSpPr>
          <p:nvPr>
            <p:ph type="title"/>
          </p:nvPr>
        </p:nvSpPr>
        <p:spPr/>
        <p:txBody>
          <a:bodyPr/>
          <a:lstStyle/>
          <a:p>
            <a:r>
              <a:rPr lang="sr-Latn-RS" dirty="1"/>
              <a:t>Gradovi za ljude ili za automobile?</a:t>
            </a:r>
            <a:r>
              <a:rPr lang="sr-Latn-RS" dirty="1"/>
              <a:t> </a:t>
            </a:r>
          </a:p>
        </p:txBody>
      </p:sp>
      <p:sp>
        <p:nvSpPr>
          <p:cNvPr id="3" name="Content Placeholder 2">
            <a:extLst>
              <a:ext uri="{FF2B5EF4-FFF2-40B4-BE49-F238E27FC236}">
                <a16:creationId xmlns:a16="http://schemas.microsoft.com/office/drawing/2014/main" id="{1A34AC2F-BCEC-409C-A2E0-75A30A8FB885}"/>
              </a:ext>
            </a:extLst>
          </p:cNvPr>
          <p:cNvSpPr>
            <a:spLocks noGrp="1"/>
          </p:cNvSpPr>
          <p:nvPr>
            <p:ph idx="1"/>
          </p:nvPr>
        </p:nvSpPr>
        <p:spPr/>
        <p:txBody>
          <a:bodyPr/>
          <a:lstStyle/>
          <a:p>
            <a:pPr marL="0" indent="0">
              <a:buNone/>
            </a:pPr>
            <a:r>
              <a:rPr lang="sr-Latn-RS" dirty="1" sz="2400" b="0">
                <a:ea typeface="+mn-lt"/>
                <a:cs typeface="+mn-lt"/>
              </a:rPr>
              <a:t>„Što je centar grada više razbijen i isprepleten parkinzima i garažama, utoliko je dosadniji i mrtviji. Nema ništa odvratnije od dosadnog centra grada.”</a:t>
            </a:r>
          </a:p>
          <a:p>
            <a:pPr marL="0" indent="0">
              <a:buNone/>
            </a:pPr>
            <a:r>
              <a:rPr lang="sr-Latn-RS" dirty="1" sz="2400" b="0">
                <a:ea typeface="MS PGothic"/>
                <a:cs typeface="Arial"/>
              </a:rPr>
              <a:t>                                                          </a:t>
            </a:r>
          </a:p>
          <a:p>
            <a:pPr marL="0" indent="0">
              <a:buNone/>
            </a:pPr>
            <a:r>
              <a:rPr lang="sr-Latn-RS" dirty="1" sz="2400" b="0">
                <a:ea typeface="MS PGothic"/>
                <a:cs typeface="Arial"/>
              </a:rPr>
              <a:t>                                                                </a:t>
            </a:r>
            <a:r>
              <a:rPr lang="sr-Latn-RS" dirty="1" sz="2400" b="0">
                <a:ea typeface="MS PGothic"/>
                <a:cs typeface="Arial"/>
              </a:rPr>
              <a:t>Jane Jacobs, 1962.</a:t>
            </a:r>
          </a:p>
          <a:p>
            <a:pPr marL="0" indent="0">
              <a:buNone/>
            </a:pPr>
            <a:endParaRPr lang="en-US" sz="2400" b="0">
              <a:cs typeface="Arial"/>
            </a:endParaRPr>
          </a:p>
          <a:p>
            <a:pPr marL="0" indent="0">
              <a:buNone/>
            </a:pPr>
            <a:endParaRPr lang="en-US" sz="2400" b="0">
              <a:cs typeface="Arial"/>
            </a:endParaRPr>
          </a:p>
        </p:txBody>
      </p:sp>
      <p:sp>
        <p:nvSpPr>
          <p:cNvPr id="4" name="Footer Placeholder 3">
            <a:extLst>
              <a:ext uri="{FF2B5EF4-FFF2-40B4-BE49-F238E27FC236}">
                <a16:creationId xmlns:a16="http://schemas.microsoft.com/office/drawing/2014/main" id="{5CC64C30-9621-4197-A517-5D86AD9BA61F}"/>
              </a:ext>
            </a:extLst>
          </p:cNvPr>
          <p:cNvSpPr>
            <a:spLocks noGrp="1"/>
          </p:cNvSpPr>
          <p:nvPr>
            <p:ph type="ftr" sz="quarter" idx="10"/>
          </p:nvPr>
        </p:nvSpPr>
        <p:spPr/>
        <p:txBody>
          <a:bodyPr/>
          <a:lstStyle/>
          <a:p>
            <a:pPr>
              <a:defRPr/>
            </a:pPr>
            <a:r>
              <a:rPr lang="sr-Latn-RS" dirty="1"/>
              <a:t>&lt;Događaj&gt; • &lt;Datum&gt; • &lt;Mesto&gt; • &lt;Izlagač&gt;</a:t>
            </a:r>
          </a:p>
        </p:txBody>
      </p:sp>
      <p:pic>
        <p:nvPicPr>
          <p:cNvPr id="5" name="Picture 5" descr="A screenshot of a cell phone screen with text&#10;&#10;Description generated with high confidence">
            <a:extLst>
              <a:ext uri="{FF2B5EF4-FFF2-40B4-BE49-F238E27FC236}">
                <a16:creationId xmlns:a16="http://schemas.microsoft.com/office/drawing/2014/main" id="{D5A4B496-9F09-40F9-BE33-B754611772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333" y="3084370"/>
            <a:ext cx="3493697" cy="3234052"/>
          </a:xfrm>
          <a:prstGeom prst="rect">
            <a:avLst/>
          </a:prstGeom>
        </p:spPr>
      </p:pic>
    </p:spTree>
    <p:extLst>
      <p:ext uri="{BB962C8B-B14F-4D97-AF65-F5344CB8AC3E}">
        <p14:creationId xmlns:p14="http://schemas.microsoft.com/office/powerpoint/2010/main" val="309675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1"/>
              <a:t>Kapacitet parkiranja bicikle za buduću kompatibilnost</a:t>
            </a:r>
          </a:p>
        </p:txBody>
      </p:sp>
      <p:sp>
        <p:nvSpPr>
          <p:cNvPr id="4" name="Tijdelijke aanduiding voor voettekst 3"/>
          <p:cNvSpPr>
            <a:spLocks noGrp="1"/>
          </p:cNvSpPr>
          <p:nvPr>
            <p:ph type="ftr" sz="quarter" idx="10"/>
          </p:nvPr>
        </p:nvSpPr>
        <p:spPr/>
        <p:txBody>
          <a:bodyPr/>
          <a:lstStyle/>
          <a:p>
            <a:pPr>
              <a:defRPr/>
            </a:pPr>
            <a:r>
              <a:rPr lang="sr-Latn-RS" dirty="1"/>
              <a:t>&lt;Događaj&gt; • &lt;Datum&gt; • &lt;Mesto&gt; • &lt;Izlagač&gt;</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34243" y="1545995"/>
            <a:ext cx="5139876" cy="3854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Afbeelding 5" descr="afb 7-01.jpg"/>
          <p:cNvPicPr/>
          <p:nvPr/>
        </p:nvPicPr>
        <p:blipFill>
          <a:blip r:embed="rId4" cstate="screen">
            <a:extLst>
              <a:ext uri="{28A0092B-C50C-407E-A947-70E740481C1C}">
                <a14:useLocalDpi xmlns:a14="http://schemas.microsoft.com/office/drawing/2010/main"/>
              </a:ext>
            </a:extLst>
          </a:blip>
          <a:srcRect/>
          <a:stretch>
            <a:fillRect/>
          </a:stretch>
        </p:blipFill>
        <p:spPr bwMode="auto">
          <a:xfrm>
            <a:off x="4308049" y="3308807"/>
            <a:ext cx="4213814" cy="3019385"/>
          </a:xfrm>
          <a:prstGeom prst="rect">
            <a:avLst/>
          </a:prstGeom>
          <a:noFill/>
          <a:ln>
            <a:solidFill>
              <a:schemeClr val="accent1"/>
            </a:solidFill>
          </a:ln>
        </p:spPr>
      </p:pic>
    </p:spTree>
    <p:extLst>
      <p:ext uri="{BB962C8B-B14F-4D97-AF65-F5344CB8AC3E}">
        <p14:creationId xmlns:p14="http://schemas.microsoft.com/office/powerpoint/2010/main" val="266994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47BF3-8374-4A2F-8F1C-56C470055054}"/>
              </a:ext>
            </a:extLst>
          </p:cNvPr>
          <p:cNvSpPr>
            <a:spLocks noGrp="1"/>
          </p:cNvSpPr>
          <p:nvPr>
            <p:ph type="title"/>
          </p:nvPr>
        </p:nvSpPr>
        <p:spPr/>
        <p:txBody>
          <a:bodyPr/>
          <a:lstStyle/>
          <a:p>
            <a:r>
              <a:rPr lang="sr-Latn-RS" dirty="1"/>
              <a:t>Parkiranje bicikala</a:t>
            </a:r>
            <a:r>
              <a:rPr lang="sr-Latn-RS" dirty="1"/>
              <a:t>  </a:t>
            </a:r>
          </a:p>
        </p:txBody>
      </p:sp>
      <p:sp>
        <p:nvSpPr>
          <p:cNvPr id="3" name="Content Placeholder 2">
            <a:extLst>
              <a:ext uri="{FF2B5EF4-FFF2-40B4-BE49-F238E27FC236}">
                <a16:creationId xmlns:a16="http://schemas.microsoft.com/office/drawing/2014/main" id="{FCAEAB8B-F613-4641-BCB4-B0E8C2DFFC94}"/>
              </a:ext>
            </a:extLst>
          </p:cNvPr>
          <p:cNvSpPr>
            <a:spLocks noGrp="1"/>
          </p:cNvSpPr>
          <p:nvPr>
            <p:ph idx="1"/>
          </p:nvPr>
        </p:nvSpPr>
        <p:spPr>
          <a:xfrm>
            <a:off x="114759" y="1718574"/>
            <a:ext cx="8824740" cy="4590151"/>
          </a:xfrm>
        </p:spPr>
        <p:txBody>
          <a:bodyPr/>
          <a:lstStyle/>
          <a:p>
            <a:pPr marL="0" indent="0">
              <a:buNone/>
            </a:pPr>
            <a:r>
              <a:rPr lang="sr-Latn-RS" dirty="1" sz="2800" b="0">
                <a:ea typeface="+mn-lt"/>
                <a:cs typeface="+mn-lt"/>
              </a:rPr>
              <a:t>ŽELJENA mera kojom bi trebalo da upravljate</a:t>
            </a:r>
          </a:p>
          <a:p>
            <a:pPr>
              <a:buFont typeface="Arial"/>
              <a:buChar char="•"/>
            </a:pPr>
            <a:r>
              <a:rPr lang="sr-Latn-RS" dirty="1" sz="2400" b="0">
                <a:ea typeface="+mn-lt"/>
                <a:cs typeface="+mn-lt"/>
              </a:rPr>
              <a:t>predviđanjem želja/ponašanja bicikliste;</a:t>
            </a:r>
          </a:p>
          <a:p>
            <a:pPr>
              <a:buFont typeface="Arial"/>
              <a:buChar char="•"/>
            </a:pPr>
            <a:r>
              <a:rPr lang="sr-Latn-RS" dirty="1" sz="2400" b="0">
                <a:ea typeface="+mn-lt"/>
                <a:cs typeface="+mn-lt"/>
              </a:rPr>
              <a:t>analiziranjem prostora i drugih specifikacija;</a:t>
            </a:r>
          </a:p>
          <a:p>
            <a:pPr>
              <a:buFont typeface="Arial"/>
              <a:buChar char="•"/>
            </a:pPr>
            <a:r>
              <a:rPr lang="sr-Latn-RS" dirty="1" sz="2400" b="0">
                <a:ea typeface="+mn-lt"/>
                <a:cs typeface="+mn-lt"/>
              </a:rPr>
              <a:t>rešavanjem problema krađe bicikala;</a:t>
            </a:r>
          </a:p>
          <a:p>
            <a:pPr>
              <a:buFont typeface="Arial"/>
              <a:buChar char="•"/>
            </a:pPr>
            <a:r>
              <a:rPr lang="sr-Latn-RS" dirty="1" sz="2400" b="0">
                <a:ea typeface="+mn-lt"/>
                <a:cs typeface="+mn-lt"/>
              </a:rPr>
              <a:t>imajući u vidu da je posedovanje bicikle* ključno za veće korišćenje bicikle.</a:t>
            </a:r>
          </a:p>
          <a:p>
            <a:pPr>
              <a:buNone/>
            </a:pPr>
            <a:r>
              <a:rPr lang="sr-Latn-RS" dirty="1" sz="2800" b="0">
                <a:ea typeface="+mn-lt"/>
                <a:cs typeface="+mn-lt"/>
              </a:rPr>
              <a:t>Upotrebite motiv putovanja, vreme i trajanje kao vodeće faktore</a:t>
            </a:r>
          </a:p>
          <a:p>
            <a:pPr>
              <a:buFont typeface="Arial"/>
              <a:buChar char="•"/>
            </a:pPr>
            <a:r>
              <a:rPr lang="sr-Latn-RS" dirty="1" sz="2400" b="0">
                <a:ea typeface="+mn-lt"/>
                <a:cs typeface="+mn-lt"/>
              </a:rPr>
              <a:t>kratkoročno parkiranje: brzina / blizina iznad bezbednosti;</a:t>
            </a:r>
          </a:p>
          <a:p>
            <a:pPr>
              <a:buFont typeface="Arial"/>
              <a:buChar char="•"/>
            </a:pPr>
            <a:r>
              <a:rPr lang="sr-Latn-RS" dirty="1" sz="2400" b="0">
                <a:ea typeface="+mn-lt"/>
                <a:cs typeface="+mn-lt"/>
              </a:rPr>
              <a:t>dugoročno parkiranje: bezbednost iznad blizine.</a:t>
            </a:r>
          </a:p>
          <a:p>
            <a:pPr marL="0" indent="0">
              <a:buNone/>
            </a:pPr>
            <a:endParaRPr lang="en-US" sz="1800" b="0" dirty="0">
              <a:ea typeface="MS PGothic"/>
              <a:cs typeface="Arial"/>
            </a:endParaRPr>
          </a:p>
          <a:p>
            <a:pPr marL="0" indent="0">
              <a:buNone/>
            </a:pPr>
            <a:r>
              <a:rPr lang="sr-Latn-RS" dirty="1" sz="1400" b="0">
                <a:ea typeface="MS PGothic"/>
                <a:cs typeface="Arial"/>
              </a:rPr>
              <a:t>*javno deljenje odgovara poslednjem kilometru (PT čvorovi i čvorišta za mobilnost).</a:t>
            </a:r>
            <a:r>
              <a:rPr lang="sr-Latn-RS" dirty="1" sz="1400" b="0">
                <a:ea typeface="MS PGothic"/>
                <a:cs typeface="Arial"/>
              </a:rPr>
              <a:t>  </a:t>
            </a:r>
            <a:r>
              <a:rPr lang="sr-Latn-RS" dirty="1" sz="1400" b="0">
                <a:ea typeface="MS PGothic"/>
                <a:cs typeface="Arial"/>
              </a:rPr>
              <a:t>Npr. 1000 bicikala za deljenje predstavlja samo 5% biciklističkih putovanja u gradu Leuven.</a:t>
            </a:r>
            <a:r>
              <a:rPr lang="sr-Latn-RS" dirty="1" sz="1400" b="0">
                <a:ea typeface="MS PGothic"/>
                <a:cs typeface="Arial"/>
              </a:rPr>
              <a:t> </a:t>
            </a:r>
            <a:r>
              <a:rPr lang="sr-Latn-RS" dirty="1" sz="1800" b="0">
                <a:ea typeface="MS PGothic"/>
                <a:cs typeface="Arial"/>
              </a:rPr>
              <a:t> </a:t>
            </a:r>
          </a:p>
        </p:txBody>
      </p:sp>
      <p:sp>
        <p:nvSpPr>
          <p:cNvPr id="4" name="Footer Placeholder 3">
            <a:extLst>
              <a:ext uri="{FF2B5EF4-FFF2-40B4-BE49-F238E27FC236}">
                <a16:creationId xmlns:a16="http://schemas.microsoft.com/office/drawing/2014/main" id="{2CBDE864-FAD0-4944-AFF2-8690221C86B5}"/>
              </a:ext>
            </a:extLst>
          </p:cNvPr>
          <p:cNvSpPr>
            <a:spLocks noGrp="1"/>
          </p:cNvSpPr>
          <p:nvPr>
            <p:ph type="ftr" sz="quarter" idx="10"/>
          </p:nvPr>
        </p:nvSpPr>
        <p:spPr/>
        <p:txBody>
          <a:bodyPr/>
          <a:lstStyle/>
          <a:p>
            <a:pPr>
              <a:defRPr/>
            </a:pPr>
            <a:r>
              <a:rPr lang="sr-Latn-RS" dirty="1"/>
              <a:t>&lt;Događaj&gt; • &lt;Datum&gt; • &lt;Mesto&gt; • &lt;Izlagač&gt;</a:t>
            </a:r>
          </a:p>
        </p:txBody>
      </p:sp>
      <p:sp>
        <p:nvSpPr>
          <p:cNvPr id="5" name="Rectangle 4">
            <a:extLst>
              <a:ext uri="{FF2B5EF4-FFF2-40B4-BE49-F238E27FC236}">
                <a16:creationId xmlns:a16="http://schemas.microsoft.com/office/drawing/2014/main" id="{B4FC6F24-D3D7-48DB-8400-702CC49E6BF0}"/>
              </a:ext>
            </a:extLst>
          </p:cNvPr>
          <p:cNvSpPr/>
          <p:nvPr/>
        </p:nvSpPr>
        <p:spPr>
          <a:xfrm flipV="1">
            <a:off x="204501" y="4013648"/>
            <a:ext cx="8593157" cy="16360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Arial"/>
            </a:endParaRPr>
          </a:p>
        </p:txBody>
      </p:sp>
    </p:spTree>
    <p:extLst>
      <p:ext uri="{BB962C8B-B14F-4D97-AF65-F5344CB8AC3E}">
        <p14:creationId xmlns:p14="http://schemas.microsoft.com/office/powerpoint/2010/main" val="1130635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187C4-3AAC-4F43-931B-444844A21068}"/>
              </a:ext>
            </a:extLst>
          </p:cNvPr>
          <p:cNvSpPr>
            <a:spLocks noGrp="1"/>
          </p:cNvSpPr>
          <p:nvPr>
            <p:ph type="title"/>
          </p:nvPr>
        </p:nvSpPr>
        <p:spPr/>
        <p:txBody>
          <a:bodyPr/>
          <a:lstStyle/>
          <a:p>
            <a:r>
              <a:rPr lang="sr-Latn-RS" dirty="1"/>
              <a:t>Primer dobre prakse: podsticaji (za ambicioznu modalnu promenu)</a:t>
            </a:r>
            <a:r>
              <a:rPr lang="sr-Latn-RS" dirty="1"/>
              <a:t> </a:t>
            </a:r>
          </a:p>
        </p:txBody>
      </p:sp>
      <p:pic>
        <p:nvPicPr>
          <p:cNvPr id="5" name="Picture 5" descr="People walking on a city street&#10;&#10;Description generated with very high confidence">
            <a:extLst>
              <a:ext uri="{FF2B5EF4-FFF2-40B4-BE49-F238E27FC236}">
                <a16:creationId xmlns:a16="http://schemas.microsoft.com/office/drawing/2014/main" id="{E6ACA005-7751-4900-B829-2E6EA58CCA9B}"/>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36579" y="1599656"/>
            <a:ext cx="3725122" cy="2042346"/>
          </a:xfrm>
        </p:spPr>
      </p:pic>
      <p:sp>
        <p:nvSpPr>
          <p:cNvPr id="4" name="Footer Placeholder 3">
            <a:extLst>
              <a:ext uri="{FF2B5EF4-FFF2-40B4-BE49-F238E27FC236}">
                <a16:creationId xmlns:a16="http://schemas.microsoft.com/office/drawing/2014/main" id="{0ED78656-DC84-44BD-9C90-6D942D9A73D9}"/>
              </a:ext>
            </a:extLst>
          </p:cNvPr>
          <p:cNvSpPr>
            <a:spLocks noGrp="1"/>
          </p:cNvSpPr>
          <p:nvPr>
            <p:ph type="ftr" sz="quarter" idx="10"/>
          </p:nvPr>
        </p:nvSpPr>
        <p:spPr/>
        <p:txBody>
          <a:bodyPr/>
          <a:lstStyle/>
          <a:p>
            <a:pPr>
              <a:defRPr/>
            </a:pPr>
            <a:r>
              <a:rPr lang="sr-Latn-RS" dirty="1"/>
              <a:t>&lt;Događaj&gt; • &lt;Datum&gt; • &lt;Mesto&gt; • &lt;Izlagač&gt;</a:t>
            </a:r>
          </a:p>
        </p:txBody>
      </p:sp>
      <p:sp>
        <p:nvSpPr>
          <p:cNvPr id="7" name="TextBox 6">
            <a:extLst>
              <a:ext uri="{FF2B5EF4-FFF2-40B4-BE49-F238E27FC236}">
                <a16:creationId xmlns:a16="http://schemas.microsoft.com/office/drawing/2014/main" id="{8B7F5A3D-AF6C-4834-A5BE-6336576A8179}"/>
              </a:ext>
            </a:extLst>
          </p:cNvPr>
          <p:cNvSpPr txBox="1"/>
          <p:nvPr/>
        </p:nvSpPr>
        <p:spPr>
          <a:xfrm>
            <a:off x="4116359" y="1648511"/>
            <a:ext cx="4575672"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Leuven</a:t>
            </a:r>
            <a:r>
              <a:rPr lang="sr-Latn-RS" dirty="1" sz="1800">
                <a:latin typeface="Arial"/>
                <a:ea typeface="MS PGothic"/>
                <a:cs typeface="Times New Roman"/>
              </a:rPr>
              <a:t>:  </a:t>
            </a:r>
            <a:r>
              <a:rPr lang="sr-Latn-RS" dirty="1" b="1" sz="1800">
                <a:latin typeface="Arial"/>
                <a:ea typeface="MS PGothic"/>
                <a:cs typeface="Times New Roman"/>
              </a:rPr>
              <a:t>deljenje bicikala 47%</a:t>
            </a:r>
            <a:r>
              <a:rPr lang="sr-Latn-RS" dirty="1" b="1" sz="1800">
                <a:latin typeface="Arial"/>
                <a:ea typeface="MS PGothic"/>
                <a:cs typeface="Times New Roman"/>
              </a:rPr>
              <a:t> </a:t>
            </a:r>
          </a:p>
          <a:p>
            <a:r>
              <a:rPr lang="sr-Latn-RS" dirty="1" sz="1800">
                <a:latin typeface="Arial"/>
                <a:ea typeface="MS PGothic"/>
                <a:cs typeface="Times New Roman"/>
              </a:rPr>
              <a:t>- cirkulacija saobraćaja (i regulisanje pristupa);</a:t>
            </a:r>
          </a:p>
          <a:p>
            <a:r>
              <a:rPr lang="sr-Latn-RS" dirty="1" sz="1800">
                <a:latin typeface="Arial"/>
                <a:ea typeface="MS PGothic"/>
                <a:cs typeface="Times New Roman"/>
              </a:rPr>
              <a:t>- upravljanje parkiranjem;</a:t>
            </a:r>
            <a:r>
              <a:rPr lang="sr-Latn-RS" dirty="1" sz="1800">
                <a:latin typeface="Arial"/>
                <a:ea typeface="MS PGothic"/>
                <a:cs typeface="Times New Roman"/>
              </a:rPr>
              <a:t> </a:t>
            </a:r>
          </a:p>
          <a:p>
            <a:r>
              <a:rPr lang="sr-Latn-RS" dirty="1" sz="1800">
                <a:latin typeface="Arial"/>
                <a:ea typeface="MS PGothic"/>
                <a:cs typeface="Times New Roman"/>
              </a:rPr>
              <a:t>- biciklističke prioritetne ulice (fietsstraat);</a:t>
            </a:r>
          </a:p>
          <a:p>
            <a:r>
              <a:rPr lang="sr-Latn-RS" dirty="1" sz="1800">
                <a:latin typeface="Arial"/>
                <a:ea typeface="MS PGothic"/>
                <a:cs typeface="Times New Roman"/>
              </a:rPr>
              <a:t>- parkiranje bicikala!</a:t>
            </a:r>
          </a:p>
        </p:txBody>
      </p:sp>
      <p:pic>
        <p:nvPicPr>
          <p:cNvPr id="3" name="Picture 5" descr="A picture containing indoor, table, kitchen, area&#10;&#10;Description generated with very high confidence">
            <a:extLst>
              <a:ext uri="{FF2B5EF4-FFF2-40B4-BE49-F238E27FC236}">
                <a16:creationId xmlns:a16="http://schemas.microsoft.com/office/drawing/2014/main" id="{099725B2-1E01-4223-A5B7-448450A44BD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5026" y="3853395"/>
            <a:ext cx="3734719" cy="2116582"/>
          </a:xfrm>
          <a:prstGeom prst="rect">
            <a:avLst/>
          </a:prstGeom>
        </p:spPr>
      </p:pic>
      <p:pic>
        <p:nvPicPr>
          <p:cNvPr id="8" name="Picture 8" descr="A person riding on the back of a bicycle&#10;&#10;Description generated with very high confidence">
            <a:extLst>
              <a:ext uri="{FF2B5EF4-FFF2-40B4-BE49-F238E27FC236}">
                <a16:creationId xmlns:a16="http://schemas.microsoft.com/office/drawing/2014/main" id="{1EF35A4C-00EC-4671-9359-33D6B6BBA4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173557" y="4696532"/>
            <a:ext cx="1926116" cy="1623805"/>
          </a:xfrm>
          <a:prstGeom prst="rect">
            <a:avLst/>
          </a:prstGeom>
        </p:spPr>
      </p:pic>
      <p:pic>
        <p:nvPicPr>
          <p:cNvPr id="10" name="Picture 10" descr="A screenshot of a cell phone&#10;&#10;Description generated with very high confidence">
            <a:extLst>
              <a:ext uri="{FF2B5EF4-FFF2-40B4-BE49-F238E27FC236}">
                <a16:creationId xmlns:a16="http://schemas.microsoft.com/office/drawing/2014/main" id="{50FF4239-0EE1-4290-9A82-1B859739901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06239" y="4699210"/>
            <a:ext cx="1213692" cy="1691893"/>
          </a:xfrm>
          <a:prstGeom prst="rect">
            <a:avLst/>
          </a:prstGeom>
        </p:spPr>
      </p:pic>
      <p:pic>
        <p:nvPicPr>
          <p:cNvPr id="12" name="Picture 12" descr="A close up of a sign&#10;&#10;Description generated with very high confidence">
            <a:extLst>
              <a:ext uri="{FF2B5EF4-FFF2-40B4-BE49-F238E27FC236}">
                <a16:creationId xmlns:a16="http://schemas.microsoft.com/office/drawing/2014/main" id="{B6FE1E98-21F2-44AA-BA30-C13EE630CF2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393894" y="3180710"/>
            <a:ext cx="3064525" cy="1332028"/>
          </a:xfrm>
          <a:prstGeom prst="rect">
            <a:avLst/>
          </a:prstGeom>
        </p:spPr>
      </p:pic>
    </p:spTree>
    <p:extLst>
      <p:ext uri="{BB962C8B-B14F-4D97-AF65-F5344CB8AC3E}">
        <p14:creationId xmlns:p14="http://schemas.microsoft.com/office/powerpoint/2010/main" val="2464297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61AA2-3C30-4C37-9BEC-5D7A3B98A89B}"/>
              </a:ext>
            </a:extLst>
          </p:cNvPr>
          <p:cNvSpPr>
            <a:spLocks noGrp="1"/>
          </p:cNvSpPr>
          <p:nvPr>
            <p:ph type="title"/>
          </p:nvPr>
        </p:nvSpPr>
        <p:spPr/>
        <p:txBody>
          <a:bodyPr/>
          <a:lstStyle/>
          <a:p>
            <a:r>
              <a:rPr lang="sr-Latn-RS" dirty="1"/>
              <a:t>Primer dobre prakse: deljenje, bezbednost, redizajn...</a:t>
            </a:r>
          </a:p>
        </p:txBody>
      </p:sp>
      <p:pic>
        <p:nvPicPr>
          <p:cNvPr id="5" name="Picture 5" descr="A bicycle parked on a city street&#10;&#10;Description generated with high confidence">
            <a:extLst>
              <a:ext uri="{FF2B5EF4-FFF2-40B4-BE49-F238E27FC236}">
                <a16:creationId xmlns:a16="http://schemas.microsoft.com/office/drawing/2014/main" id="{BFC3B9C5-E169-4CB4-B317-A6FDC538E6EE}"/>
              </a:ext>
            </a:extLst>
          </p:cNvPr>
          <p:cNvPicPr>
            <a:picLocks noGrp="1" noChangeAspect="1"/>
          </p:cNvPicPr>
          <p:nvPr>
            <p:ph idx="1"/>
          </p:nvPr>
        </p:nvPicPr>
        <p:blipFill>
          <a:blip r:embed="rId3"/>
          <a:stretch>
            <a:fillRect/>
          </a:stretch>
        </p:blipFill>
        <p:spPr>
          <a:xfrm>
            <a:off x="479395" y="1673270"/>
            <a:ext cx="2324640" cy="1988209"/>
          </a:xfrm>
        </p:spPr>
      </p:pic>
      <p:sp>
        <p:nvSpPr>
          <p:cNvPr id="4" name="Footer Placeholder 3">
            <a:extLst>
              <a:ext uri="{FF2B5EF4-FFF2-40B4-BE49-F238E27FC236}">
                <a16:creationId xmlns:a16="http://schemas.microsoft.com/office/drawing/2014/main" id="{D6A3A25A-8BE4-4D3E-AC20-6D9116541969}"/>
              </a:ext>
            </a:extLst>
          </p:cNvPr>
          <p:cNvSpPr>
            <a:spLocks noGrp="1"/>
          </p:cNvSpPr>
          <p:nvPr>
            <p:ph type="ftr" sz="quarter" idx="10"/>
          </p:nvPr>
        </p:nvSpPr>
        <p:spPr/>
        <p:txBody>
          <a:bodyPr/>
          <a:lstStyle/>
          <a:p>
            <a:pPr>
              <a:defRPr/>
            </a:pPr>
            <a:r>
              <a:rPr lang="sr-Latn-RS" dirty="1"/>
              <a:t>&lt;Događaj&gt; • &lt;Datum&gt; • &lt;Mesto&gt; • &lt;Izlagač&gt;</a:t>
            </a:r>
          </a:p>
        </p:txBody>
      </p:sp>
      <p:sp>
        <p:nvSpPr>
          <p:cNvPr id="7" name="TextBox 6">
            <a:extLst>
              <a:ext uri="{FF2B5EF4-FFF2-40B4-BE49-F238E27FC236}">
                <a16:creationId xmlns:a16="http://schemas.microsoft.com/office/drawing/2014/main" id="{7997B921-7F56-49FC-A7A3-486DF74A1D2E}"/>
              </a:ext>
            </a:extLst>
          </p:cNvPr>
          <p:cNvSpPr txBox="1"/>
          <p:nvPr/>
        </p:nvSpPr>
        <p:spPr>
          <a:xfrm>
            <a:off x="3131389" y="1673525"/>
            <a:ext cx="553321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Barselona</a:t>
            </a:r>
            <a:r>
              <a:rPr lang="sr-Latn-RS" dirty="1" sz="1800">
                <a:latin typeface="Arial"/>
                <a:ea typeface="MS PGothic"/>
                <a:cs typeface="Times New Roman"/>
              </a:rPr>
              <a:t>: Deljenje bicikala se plaća 100% od parkiranja</a:t>
            </a:r>
            <a:r>
              <a:rPr lang="sr-Latn-RS" dirty="1">
                <a:latin typeface="Arial"/>
                <a:ea typeface="MS PGothic"/>
                <a:cs typeface="Times New Roman"/>
              </a:rPr>
              <a:t>  </a:t>
            </a:r>
          </a:p>
        </p:txBody>
      </p:sp>
      <p:pic>
        <p:nvPicPr>
          <p:cNvPr id="8" name="Picture 8" descr="A sign on the side of a road&#10;&#10;Description generated with very high confidence">
            <a:extLst>
              <a:ext uri="{FF2B5EF4-FFF2-40B4-BE49-F238E27FC236}">
                <a16:creationId xmlns:a16="http://schemas.microsoft.com/office/drawing/2014/main" id="{E41C9390-0046-4E67-A802-D5A06A67E8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079" y="3787614"/>
            <a:ext cx="2320505" cy="2543555"/>
          </a:xfrm>
          <a:prstGeom prst="rect">
            <a:avLst/>
          </a:prstGeom>
        </p:spPr>
      </p:pic>
      <p:sp>
        <p:nvSpPr>
          <p:cNvPr id="10" name="TextBox 9">
            <a:extLst>
              <a:ext uri="{FF2B5EF4-FFF2-40B4-BE49-F238E27FC236}">
                <a16:creationId xmlns:a16="http://schemas.microsoft.com/office/drawing/2014/main" id="{41C3428A-62A2-4BE8-945E-A6850BD299EF}"/>
              </a:ext>
            </a:extLst>
          </p:cNvPr>
          <p:cNvSpPr txBox="1"/>
          <p:nvPr/>
        </p:nvSpPr>
        <p:spPr>
          <a:xfrm>
            <a:off x="3196625" y="3688332"/>
            <a:ext cx="498606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Oslo:</a:t>
            </a:r>
            <a:r>
              <a:rPr lang="sr-Latn-RS" dirty="1" sz="1800">
                <a:latin typeface="Arial"/>
                <a:ea typeface="MS PGothic"/>
                <a:cs typeface="Times New Roman"/>
              </a:rPr>
              <a:t>  zabrana uličnog parkiranja i automobila, redizajn multimodalnog bulevara, isticanje prioriteta bicikala i javnog prostora, nulta vizija (bezbednost)</a:t>
            </a:r>
            <a:r>
              <a:rPr lang="sr-Latn-RS" dirty="1" sz="1800">
                <a:latin typeface="Arial"/>
                <a:ea typeface="MS PGothic"/>
                <a:cs typeface="Times New Roman"/>
              </a:rPr>
              <a:t> </a:t>
            </a:r>
          </a:p>
        </p:txBody>
      </p:sp>
      <p:pic>
        <p:nvPicPr>
          <p:cNvPr id="13" name="Picture 13" descr="A person riding a bicycle on a city street&#10;&#10;Description generated with very high confidence">
            <a:extLst>
              <a:ext uri="{FF2B5EF4-FFF2-40B4-BE49-F238E27FC236}">
                <a16:creationId xmlns:a16="http://schemas.microsoft.com/office/drawing/2014/main" id="{865E8576-47CE-47D5-9148-F47A5F8F92C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12543" y="4654623"/>
            <a:ext cx="2579299" cy="1715312"/>
          </a:xfrm>
          <a:prstGeom prst="rect">
            <a:avLst/>
          </a:prstGeom>
        </p:spPr>
      </p:pic>
    </p:spTree>
    <p:extLst>
      <p:ext uri="{BB962C8B-B14F-4D97-AF65-F5344CB8AC3E}">
        <p14:creationId xmlns:p14="http://schemas.microsoft.com/office/powerpoint/2010/main" val="3057130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20592-462C-4BAA-8002-E084BCF0D51A}"/>
              </a:ext>
            </a:extLst>
          </p:cNvPr>
          <p:cNvSpPr>
            <a:spLocks noGrp="1"/>
          </p:cNvSpPr>
          <p:nvPr>
            <p:ph type="title"/>
          </p:nvPr>
        </p:nvSpPr>
        <p:spPr/>
        <p:txBody>
          <a:bodyPr/>
          <a:lstStyle/>
          <a:p>
            <a:r>
              <a:rPr lang="sr-Latn-RS" dirty="1"/>
              <a:t>MaaS, čvorovi, čvorišta za mobilnost</a:t>
            </a:r>
            <a:r>
              <a:rPr lang="sr-Latn-RS" dirty="1"/>
              <a:t> </a:t>
            </a:r>
          </a:p>
        </p:txBody>
      </p:sp>
      <p:pic>
        <p:nvPicPr>
          <p:cNvPr id="5" name="Picture 5" descr="A car parked on the side of a building&#10;&#10;Description generated with high confidence">
            <a:extLst>
              <a:ext uri="{FF2B5EF4-FFF2-40B4-BE49-F238E27FC236}">
                <a16:creationId xmlns:a16="http://schemas.microsoft.com/office/drawing/2014/main" id="{BA77C81E-B7C4-49BB-B854-29E53D052193}"/>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686113" y="1874645"/>
            <a:ext cx="4217311" cy="2350055"/>
          </a:xfrm>
        </p:spPr>
      </p:pic>
      <p:sp>
        <p:nvSpPr>
          <p:cNvPr id="4" name="Footer Placeholder 3">
            <a:extLst>
              <a:ext uri="{FF2B5EF4-FFF2-40B4-BE49-F238E27FC236}">
                <a16:creationId xmlns:a16="http://schemas.microsoft.com/office/drawing/2014/main" id="{DF40CF84-A4F4-414B-9396-301E5AE98AFE}"/>
              </a:ext>
            </a:extLst>
          </p:cNvPr>
          <p:cNvSpPr>
            <a:spLocks noGrp="1"/>
          </p:cNvSpPr>
          <p:nvPr>
            <p:ph type="ftr" sz="quarter" idx="10"/>
          </p:nvPr>
        </p:nvSpPr>
        <p:spPr/>
        <p:txBody>
          <a:bodyPr/>
          <a:lstStyle/>
          <a:p>
            <a:pPr>
              <a:defRPr/>
            </a:pPr>
            <a:r>
              <a:rPr lang="sr-Latn-RS" dirty="1"/>
              <a:t>&lt;Događaj&gt; • &lt;Datum&gt; • &lt;Mesto&gt; • &lt;Izlagač&gt;</a:t>
            </a:r>
          </a:p>
        </p:txBody>
      </p:sp>
      <p:pic>
        <p:nvPicPr>
          <p:cNvPr id="7" name="Picture 7" descr="A picture containing toy, table&#10;&#10;Description generated with very high confidence">
            <a:extLst>
              <a:ext uri="{FF2B5EF4-FFF2-40B4-BE49-F238E27FC236}">
                <a16:creationId xmlns:a16="http://schemas.microsoft.com/office/drawing/2014/main" id="{F97A4874-4E06-43CD-BEC8-273EE41CA0F7}"/>
              </a:ext>
            </a:extLst>
          </p:cNvPr>
          <p:cNvPicPr>
            <a:picLocks noChangeAspect="1"/>
          </p:cNvPicPr>
          <p:nvPr/>
        </p:nvPicPr>
        <p:blipFill>
          <a:blip r:embed="rId4"/>
          <a:stretch>
            <a:fillRect/>
          </a:stretch>
        </p:blipFill>
        <p:spPr>
          <a:xfrm>
            <a:off x="106496" y="1714367"/>
            <a:ext cx="4542621" cy="3062035"/>
          </a:xfrm>
          <a:prstGeom prst="rect">
            <a:avLst/>
          </a:prstGeom>
        </p:spPr>
      </p:pic>
      <p:pic>
        <p:nvPicPr>
          <p:cNvPr id="9" name="Picture 9" descr="A picture containing drawing, window&#10;&#10;Description generated with very high confidence">
            <a:extLst>
              <a:ext uri="{FF2B5EF4-FFF2-40B4-BE49-F238E27FC236}">
                <a16:creationId xmlns:a16="http://schemas.microsoft.com/office/drawing/2014/main" id="{6DFE0243-6F6A-4E48-856E-4E52A62C23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87677" y="4111826"/>
            <a:ext cx="4230476" cy="1948587"/>
          </a:xfrm>
          <a:prstGeom prst="rect">
            <a:avLst/>
          </a:prstGeom>
        </p:spPr>
      </p:pic>
    </p:spTree>
    <p:extLst>
      <p:ext uri="{BB962C8B-B14F-4D97-AF65-F5344CB8AC3E}">
        <p14:creationId xmlns:p14="http://schemas.microsoft.com/office/powerpoint/2010/main" val="7863155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225A0E-BFB8-472F-91E0-E55705CCDBD1}"/>
              </a:ext>
            </a:extLst>
          </p:cNvPr>
          <p:cNvSpPr>
            <a:spLocks noGrp="1"/>
          </p:cNvSpPr>
          <p:nvPr>
            <p:ph type="title"/>
          </p:nvPr>
        </p:nvSpPr>
        <p:spPr/>
        <p:txBody>
          <a:bodyPr/>
          <a:lstStyle/>
          <a:p>
            <a:r>
              <a:rPr lang="sr-Latn-RS" dirty="1"/>
              <a:t>Digitalizacija u vezi sa UM i parkiranjem</a:t>
            </a:r>
            <a:r>
              <a:rPr lang="sr-Latn-RS" dirty="1"/>
              <a:t> </a:t>
            </a:r>
          </a:p>
        </p:txBody>
      </p:sp>
      <p:sp>
        <p:nvSpPr>
          <p:cNvPr id="3" name="Tijdelijke aanduiding voor inhoud 2">
            <a:extLst>
              <a:ext uri="{FF2B5EF4-FFF2-40B4-BE49-F238E27FC236}">
                <a16:creationId xmlns:a16="http://schemas.microsoft.com/office/drawing/2014/main" id="{208910CF-DEA8-452A-9522-6EB992650840}"/>
              </a:ext>
            </a:extLst>
          </p:cNvPr>
          <p:cNvSpPr>
            <a:spLocks noGrp="1"/>
          </p:cNvSpPr>
          <p:nvPr>
            <p:ph idx="1"/>
          </p:nvPr>
        </p:nvSpPr>
        <p:spPr/>
        <p:txBody>
          <a:bodyPr/>
          <a:lstStyle/>
          <a:p>
            <a:r>
              <a:rPr lang="sr-Latn-RS" dirty="1" sz="2400" b="0"/>
              <a:t>digitalizacija ima ogroman potencijal u pogledu bezbednosti, efikasnosti i integracije režima...;</a:t>
            </a:r>
            <a:r>
              <a:rPr lang="sr-Latn-RS" dirty="1" sz="2400" b="0"/>
              <a:t>  </a:t>
            </a:r>
          </a:p>
          <a:p>
            <a:r>
              <a:rPr lang="sr-Latn-RS" dirty="1" b="0" sz="2400"/>
              <a:t>digitalizacija kao lepak potreban za međuoperativna (standardizovana) rešenja širom EU, u različitim domenima saobraćaja: npr. informativne usluge u realnom vremenu, tačke punjenja, pristup podacima o vozilu i podacima o statusu puta, uklj. </a:t>
            </a:r>
            <a:r>
              <a:rPr lang="sr-Latn-RS" dirty="1" sz="2400"/>
              <a:t>parkiranje</a:t>
            </a:r>
            <a:r>
              <a:rPr lang="sr-Latn-RS" dirty="1" b="0" sz="2400"/>
              <a:t> (troškovi, dostupnost, upravljanje ivičnjacima...).</a:t>
            </a:r>
            <a:r>
              <a:rPr lang="sr-Latn-RS" dirty="1" b="0" sz="2400"/>
              <a:t> </a:t>
            </a:r>
          </a:p>
        </p:txBody>
      </p:sp>
      <p:sp>
        <p:nvSpPr>
          <p:cNvPr id="4" name="Tijdelijke aanduiding voor voettekst 3">
            <a:extLst>
              <a:ext uri="{FF2B5EF4-FFF2-40B4-BE49-F238E27FC236}">
                <a16:creationId xmlns:a16="http://schemas.microsoft.com/office/drawing/2014/main" id="{0012F31B-A478-4A3E-B0DE-57B3419642B9}"/>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2594342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a:extLst>
              <a:ext uri="{FF2B5EF4-FFF2-40B4-BE49-F238E27FC236}">
                <a16:creationId xmlns:a16="http://schemas.microsoft.com/office/drawing/2014/main" id="{49B0ACC2-A1E1-4851-B3CF-68A58C5E864C}"/>
              </a:ext>
            </a:extLst>
          </p:cNvPr>
          <p:cNvSpPr>
            <a:spLocks noGrp="1"/>
          </p:cNvSpPr>
          <p:nvPr>
            <p:ph type="title"/>
          </p:nvPr>
        </p:nvSpPr>
        <p:spPr/>
        <p:txBody>
          <a:bodyPr/>
          <a:lstStyle/>
          <a:p>
            <a:r>
              <a:rPr lang="sr-Latn-RS" dirty="1"/>
              <a:t>Kako funkcioniše međuoperativnost podataka</a:t>
            </a:r>
          </a:p>
        </p:txBody>
      </p:sp>
      <p:sp>
        <p:nvSpPr>
          <p:cNvPr id="10" name="Tijdelijke aanduiding voor inhoud 9">
            <a:extLst>
              <a:ext uri="{FF2B5EF4-FFF2-40B4-BE49-F238E27FC236}">
                <a16:creationId xmlns:a16="http://schemas.microsoft.com/office/drawing/2014/main" id="{EC0BE007-96B5-4EF8-B489-6C08DB600E94}"/>
              </a:ext>
            </a:extLst>
          </p:cNvPr>
          <p:cNvSpPr>
            <a:spLocks noGrp="1"/>
          </p:cNvSpPr>
          <p:nvPr>
            <p:ph idx="1"/>
          </p:nvPr>
        </p:nvSpPr>
        <p:spPr/>
        <p:txBody>
          <a:bodyPr/>
          <a:lstStyle/>
          <a:p>
            <a:endParaRPr lang="nl-NL"/>
          </a:p>
        </p:txBody>
      </p:sp>
      <p:sp>
        <p:nvSpPr>
          <p:cNvPr id="4" name="Tijdelijke aanduiding voor voettekst 3">
            <a:extLst>
              <a:ext uri="{FF2B5EF4-FFF2-40B4-BE49-F238E27FC236}">
                <a16:creationId xmlns:a16="http://schemas.microsoft.com/office/drawing/2014/main" id="{F148A308-E230-4511-B4F1-358C0988C8AC}"/>
              </a:ext>
            </a:extLst>
          </p:cNvPr>
          <p:cNvSpPr>
            <a:spLocks noGrp="1"/>
          </p:cNvSpPr>
          <p:nvPr>
            <p:ph type="ftr" sz="quarter" idx="10"/>
          </p:nvPr>
        </p:nvSpPr>
        <p:spPr/>
        <p:txBody>
          <a:bodyPr/>
          <a:lstStyle/>
          <a:p>
            <a:pPr>
              <a:defRPr/>
            </a:pPr>
            <a:r>
              <a:rPr lang="sr-Latn-RS" dirty="1"/>
              <a:t>&lt;Događaj&gt; • &lt;Datum&gt; • &lt;Mesto&gt; • &lt;Izlagač&gt;</a:t>
            </a:r>
          </a:p>
        </p:txBody>
      </p:sp>
      <p:pic>
        <p:nvPicPr>
          <p:cNvPr id="5" name="Picture 11">
            <a:extLst>
              <a:ext uri="{FF2B5EF4-FFF2-40B4-BE49-F238E27FC236}">
                <a16:creationId xmlns:a16="http://schemas.microsoft.com/office/drawing/2014/main" id="{BB0DDB3B-E6CF-4568-8810-49CF356FDDE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743"/>
          <a:stretch/>
        </p:blipFill>
        <p:spPr>
          <a:xfrm>
            <a:off x="0" y="721927"/>
            <a:ext cx="9144000" cy="6152453"/>
          </a:xfrm>
          <a:prstGeom prst="rect">
            <a:avLst/>
          </a:prstGeom>
        </p:spPr>
      </p:pic>
      <p:sp>
        <p:nvSpPr>
          <p:cNvPr id="6" name="Rounded Rectangle 8">
            <a:extLst>
              <a:ext uri="{FF2B5EF4-FFF2-40B4-BE49-F238E27FC236}">
                <a16:creationId xmlns:a16="http://schemas.microsoft.com/office/drawing/2014/main" id="{B4AB987B-667A-41E8-A40B-EB8F147939C2}"/>
              </a:ext>
            </a:extLst>
          </p:cNvPr>
          <p:cNvSpPr/>
          <p:nvPr/>
        </p:nvSpPr>
        <p:spPr>
          <a:xfrm>
            <a:off x="102235" y="1256483"/>
            <a:ext cx="4284814" cy="1166576"/>
          </a:xfrm>
          <a:prstGeom prst="roundRect">
            <a:avLst/>
          </a:prstGeom>
          <a:solidFill>
            <a:schemeClr val="bg1">
              <a:alpha val="89000"/>
            </a:schemeClr>
          </a:solidFill>
          <a:ln>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AutoNum type="arabicPeriod"/>
            </a:pPr>
            <a:endParaRPr lang="en-GB" sz="1050" b="1" dirty="0">
              <a:solidFill>
                <a:schemeClr val="tx1">
                  <a:lumMod val="95000"/>
                  <a:lumOff val="5000"/>
                </a:schemeClr>
              </a:solidFill>
              <a:latin typeface="Arial" panose="020B0604020202020204" pitchFamily="34" charset="0"/>
              <a:cs typeface="Arial" panose="020B0604020202020204" pitchFamily="34" charset="0"/>
            </a:endParaRPr>
          </a:p>
        </p:txBody>
      </p:sp>
      <p:sp>
        <p:nvSpPr>
          <p:cNvPr id="7" name="Rectangle 13">
            <a:extLst>
              <a:ext uri="{FF2B5EF4-FFF2-40B4-BE49-F238E27FC236}">
                <a16:creationId xmlns:a16="http://schemas.microsoft.com/office/drawing/2014/main" id="{C34A5EFD-E713-44A4-9CC5-A7215227726E}"/>
              </a:ext>
            </a:extLst>
          </p:cNvPr>
          <p:cNvSpPr/>
          <p:nvPr/>
        </p:nvSpPr>
        <p:spPr>
          <a:xfrm>
            <a:off x="346180" y="1403734"/>
            <a:ext cx="4166826" cy="1615827"/>
          </a:xfrm>
          <a:prstGeom prst="rect">
            <a:avLst/>
          </a:prstGeom>
        </p:spPr>
        <p:txBody>
          <a:bodyPr wrap="square" numCol="2">
            <a:spAutoFit/>
          </a:bodyPr>
          <a:lstStyle/>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Uputstvo za parkiranje</a:t>
            </a: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Ulična mesta</a:t>
            </a: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Vanulična mesta</a:t>
            </a: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Stanice za parkiranje</a:t>
            </a: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Stambeno parkiranje</a:t>
            </a: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Parkiranje kod maloprodajnih objekata</a:t>
            </a: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Prostori za višestruku upotrebu</a:t>
            </a:r>
          </a:p>
          <a:p>
            <a:pPr marL="257175" indent="-257175">
              <a:buAutoNum type="arabicPeriod"/>
            </a:pPr>
            <a:r>
              <a:rPr lang="sr-Latn-RS" dirty="1" sz="1100" b="1">
                <a:solidFill>
                  <a:schemeClr val="tx1">
                    <a:lumMod val="95000"/>
                    <a:lumOff val="5000"/>
                  </a:schemeClr>
                </a:solidFill>
                <a:latin typeface="Arial" panose="020B0604020202020204" pitchFamily="34" charset="0"/>
                <a:cs typeface="Arial" panose="020B0604020202020204" pitchFamily="34" charset="0"/>
              </a:rPr>
              <a:t>Usluge dovoženja „ride hail”/odvoženja</a:t>
            </a:r>
          </a:p>
          <a:p>
            <a:pPr marL="257175" indent="-257175">
              <a:buAutoNum type="arabicPeriod"/>
            </a:pPr>
            <a:endParaRPr lang="en-GB" sz="1100" b="1" dirty="0">
              <a:solidFill>
                <a:schemeClr val="tx1">
                  <a:lumMod val="95000"/>
                  <a:lumOff val="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1984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8C38DBD-6437-400E-B7E8-4CE4A9984A93}"/>
              </a:ext>
            </a:extLst>
          </p:cNvPr>
          <p:cNvSpPr>
            <a:spLocks noGrp="1"/>
          </p:cNvSpPr>
          <p:nvPr>
            <p:ph type="title"/>
          </p:nvPr>
        </p:nvSpPr>
        <p:spPr/>
        <p:txBody>
          <a:bodyPr/>
          <a:lstStyle/>
          <a:p>
            <a:r>
              <a:rPr lang="sr-Latn-RS" dirty="1"/>
              <a:t>Pregled podataka o parkiranju</a:t>
            </a:r>
            <a:r>
              <a:rPr lang="sr-Latn-RS" dirty="1"/>
              <a:t> </a:t>
            </a:r>
          </a:p>
        </p:txBody>
      </p:sp>
      <p:sp>
        <p:nvSpPr>
          <p:cNvPr id="2" name="Tijdelijke aanduiding voor voettekst 1">
            <a:extLst>
              <a:ext uri="{FF2B5EF4-FFF2-40B4-BE49-F238E27FC236}">
                <a16:creationId xmlns:a16="http://schemas.microsoft.com/office/drawing/2014/main" id="{FC4A0F35-569D-463F-8266-46741067F2AB}"/>
              </a:ext>
            </a:extLst>
          </p:cNvPr>
          <p:cNvSpPr>
            <a:spLocks noGrp="1"/>
          </p:cNvSpPr>
          <p:nvPr>
            <p:ph type="ftr" sz="quarter" idx="10"/>
          </p:nvPr>
        </p:nvSpPr>
        <p:spPr/>
        <p:txBody>
          <a:bodyPr/>
          <a:lstStyle/>
          <a:p>
            <a:pPr>
              <a:defRPr/>
            </a:pPr>
            <a:r>
              <a:rPr lang="sr-Latn-RS" dirty="1"/>
              <a:t>&lt;Događaj&gt; • &lt;Datum&gt; • &lt;Mesto&gt; • &lt;Izlagač&gt;</a:t>
            </a:r>
          </a:p>
        </p:txBody>
      </p:sp>
      <p:grpSp>
        <p:nvGrpSpPr>
          <p:cNvPr id="5" name="Group 12">
            <a:extLst>
              <a:ext uri="{FF2B5EF4-FFF2-40B4-BE49-F238E27FC236}">
                <a16:creationId xmlns:a16="http://schemas.microsoft.com/office/drawing/2014/main" id="{F5AE5286-3FC8-46D7-A0F8-D5850E1A2FC2}"/>
              </a:ext>
            </a:extLst>
          </p:cNvPr>
          <p:cNvGrpSpPr/>
          <p:nvPr/>
        </p:nvGrpSpPr>
        <p:grpSpPr>
          <a:xfrm>
            <a:off x="1264722" y="1483360"/>
            <a:ext cx="6771838" cy="4825365"/>
            <a:chOff x="1070312" y="1242751"/>
            <a:chExt cx="6614556" cy="4640606"/>
          </a:xfrm>
        </p:grpSpPr>
        <p:grpSp>
          <p:nvGrpSpPr>
            <p:cNvPr id="6" name="Group 3">
              <a:extLst>
                <a:ext uri="{FF2B5EF4-FFF2-40B4-BE49-F238E27FC236}">
                  <a16:creationId xmlns:a16="http://schemas.microsoft.com/office/drawing/2014/main" id="{B584261F-3296-4391-AFF4-C84480434BA6}"/>
                </a:ext>
              </a:extLst>
            </p:cNvPr>
            <p:cNvGrpSpPr/>
            <p:nvPr/>
          </p:nvGrpSpPr>
          <p:grpSpPr>
            <a:xfrm>
              <a:off x="1070312" y="1242751"/>
              <a:ext cx="6614556" cy="4640606"/>
              <a:chOff x="0" y="-1716"/>
              <a:chExt cx="9777597" cy="6859716"/>
            </a:xfrm>
          </p:grpSpPr>
          <p:grpSp>
            <p:nvGrpSpPr>
              <p:cNvPr id="9" name="Group 5">
                <a:extLst>
                  <a:ext uri="{FF2B5EF4-FFF2-40B4-BE49-F238E27FC236}">
                    <a16:creationId xmlns:a16="http://schemas.microsoft.com/office/drawing/2014/main" id="{C0419962-685A-4D64-82A7-9914CCD5518E}"/>
                  </a:ext>
                </a:extLst>
              </p:cNvPr>
              <p:cNvGrpSpPr/>
              <p:nvPr/>
            </p:nvGrpSpPr>
            <p:grpSpPr>
              <a:xfrm>
                <a:off x="0" y="-1716"/>
                <a:ext cx="9777597" cy="6859716"/>
                <a:chOff x="0" y="-1716"/>
                <a:chExt cx="9777597" cy="6859716"/>
              </a:xfrm>
            </p:grpSpPr>
            <p:pic>
              <p:nvPicPr>
                <p:cNvPr id="11" name="Picture 2">
                  <a:extLst>
                    <a:ext uri="{FF2B5EF4-FFF2-40B4-BE49-F238E27FC236}">
                      <a16:creationId xmlns:a16="http://schemas.microsoft.com/office/drawing/2014/main" id="{9D6F0A04-9B7D-47B9-B68E-22B21199F2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5642" y="-1716"/>
                  <a:ext cx="9621955" cy="6859716"/>
                </a:xfrm>
                <a:prstGeom prst="rect">
                  <a:avLst/>
                </a:prstGeom>
                <a:effectLst/>
              </p:spPr>
            </p:pic>
            <p:sp>
              <p:nvSpPr>
                <p:cNvPr id="12" name="Rectangle 4">
                  <a:extLst>
                    <a:ext uri="{FF2B5EF4-FFF2-40B4-BE49-F238E27FC236}">
                      <a16:creationId xmlns:a16="http://schemas.microsoft.com/office/drawing/2014/main" id="{CC6DCDDE-25F7-4E35-8610-322CD536F6B4}"/>
                    </a:ext>
                  </a:extLst>
                </p:cNvPr>
                <p:cNvSpPr/>
                <p:nvPr/>
              </p:nvSpPr>
              <p:spPr>
                <a:xfrm>
                  <a:off x="0" y="0"/>
                  <a:ext cx="204281"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10" name="Rectangle 1">
                <a:extLst>
                  <a:ext uri="{FF2B5EF4-FFF2-40B4-BE49-F238E27FC236}">
                    <a16:creationId xmlns:a16="http://schemas.microsoft.com/office/drawing/2014/main" id="{2EA13D01-3242-4F45-BAE1-D480CAF5B9E4}"/>
                  </a:ext>
                </a:extLst>
              </p:cNvPr>
              <p:cNvSpPr/>
              <p:nvPr/>
            </p:nvSpPr>
            <p:spPr>
              <a:xfrm>
                <a:off x="3810000" y="-1716"/>
                <a:ext cx="1809750" cy="2493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7" name="TextBox 7">
              <a:extLst>
                <a:ext uri="{FF2B5EF4-FFF2-40B4-BE49-F238E27FC236}">
                  <a16:creationId xmlns:a16="http://schemas.microsoft.com/office/drawing/2014/main" id="{B62432DF-8F8C-4EC7-BD33-EB4673EA8C81}"/>
                </a:ext>
              </a:extLst>
            </p:cNvPr>
            <p:cNvSpPr txBox="1"/>
            <p:nvPr/>
          </p:nvSpPr>
          <p:spPr>
            <a:xfrm>
              <a:off x="4556394" y="5512335"/>
              <a:ext cx="631371" cy="260882"/>
            </a:xfrm>
            <a:prstGeom prst="rect">
              <a:avLst/>
            </a:prstGeom>
            <a:solidFill>
              <a:srgbClr val="CFE2F3"/>
            </a:solidFill>
            <a:ln w="0">
              <a:noFill/>
            </a:ln>
          </p:spPr>
          <p:txBody>
            <a:bodyPr wrap="square" lIns="0" tIns="0" rIns="0" bIns="0" rtlCol="0">
              <a:noAutofit/>
            </a:bodyPr>
            <a:lstStyle/>
            <a:p>
              <a:pPr algn="ctr"/>
              <a:r>
                <a:rPr lang="sr-Latn-RS" dirty="1" sz="900">
                  <a:solidFill>
                    <a:srgbClr val="000000"/>
                  </a:solidFill>
                </a:rPr>
                <a:t>„Parkiraj i vozi se”</a:t>
              </a:r>
            </a:p>
          </p:txBody>
        </p:sp>
        <p:sp>
          <p:nvSpPr>
            <p:cNvPr id="8" name="TextBox 8">
              <a:extLst>
                <a:ext uri="{FF2B5EF4-FFF2-40B4-BE49-F238E27FC236}">
                  <a16:creationId xmlns:a16="http://schemas.microsoft.com/office/drawing/2014/main" id="{DD6253AD-0667-4050-9B0E-AE22E2BCC445}"/>
                </a:ext>
              </a:extLst>
            </p:cNvPr>
            <p:cNvSpPr txBox="1"/>
            <p:nvPr/>
          </p:nvSpPr>
          <p:spPr>
            <a:xfrm>
              <a:off x="5135209" y="4095940"/>
              <a:ext cx="870440" cy="461665"/>
            </a:xfrm>
            <a:prstGeom prst="rect">
              <a:avLst/>
            </a:prstGeom>
            <a:solidFill>
              <a:srgbClr val="CFE2F3"/>
            </a:solidFill>
            <a:ln>
              <a:noFill/>
            </a:ln>
          </p:spPr>
          <p:txBody>
            <a:bodyPr wrap="square" rtlCol="0">
              <a:spAutoFit/>
            </a:bodyPr>
            <a:lstStyle/>
            <a:p>
              <a:pPr algn="ctr"/>
              <a:r>
                <a:rPr lang="sr-Latn-RS" dirty="1" sz="800">
                  <a:solidFill>
                    <a:srgbClr val="000000"/>
                  </a:solidFill>
                </a:rPr>
                <a:t>Multimodalni pružaoci usluga</a:t>
              </a:r>
            </a:p>
          </p:txBody>
        </p:sp>
      </p:grpSp>
    </p:spTree>
    <p:extLst>
      <p:ext uri="{BB962C8B-B14F-4D97-AF65-F5344CB8AC3E}">
        <p14:creationId xmlns:p14="http://schemas.microsoft.com/office/powerpoint/2010/main" val="3523579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B49C288-8856-4AE3-A576-FA4D5801EAB0}"/>
              </a:ext>
            </a:extLst>
          </p:cNvPr>
          <p:cNvSpPr>
            <a:spLocks noGrp="1"/>
          </p:cNvSpPr>
          <p:nvPr>
            <p:ph type="title"/>
          </p:nvPr>
        </p:nvSpPr>
        <p:spPr/>
        <p:txBody>
          <a:bodyPr/>
          <a:lstStyle/>
          <a:p>
            <a:r>
              <a:rPr lang="sr-Latn-RS" dirty="1"/>
              <a:t>Ko će imati koristi od standardizacije</a:t>
            </a:r>
            <a:r>
              <a:rPr lang="sr-Latn-RS" dirty="1"/>
              <a:t> </a:t>
            </a:r>
          </a:p>
        </p:txBody>
      </p:sp>
      <p:sp>
        <p:nvSpPr>
          <p:cNvPr id="2" name="Tijdelijke aanduiding voor voettekst 1">
            <a:extLst>
              <a:ext uri="{FF2B5EF4-FFF2-40B4-BE49-F238E27FC236}">
                <a16:creationId xmlns:a16="http://schemas.microsoft.com/office/drawing/2014/main" id="{9B61E865-9A1A-4B50-897B-72C378D3359B}"/>
              </a:ext>
            </a:extLst>
          </p:cNvPr>
          <p:cNvSpPr>
            <a:spLocks noGrp="1"/>
          </p:cNvSpPr>
          <p:nvPr>
            <p:ph type="ftr" sz="quarter" idx="10"/>
          </p:nvPr>
        </p:nvSpPr>
        <p:spPr/>
        <p:txBody>
          <a:bodyPr/>
          <a:lstStyle/>
          <a:p>
            <a:pPr>
              <a:defRPr/>
            </a:pPr>
            <a:r>
              <a:rPr lang="sr-Latn-RS" dirty="1"/>
              <a:t>&lt;Događaj&gt; • &lt;Datum&gt; • &lt;Mesto&gt; • &lt;Izlagač&gt;</a:t>
            </a:r>
          </a:p>
        </p:txBody>
      </p:sp>
      <p:sp>
        <p:nvSpPr>
          <p:cNvPr id="13" name="Content Placeholder 3">
            <a:extLst>
              <a:ext uri="{FF2B5EF4-FFF2-40B4-BE49-F238E27FC236}">
                <a16:creationId xmlns:a16="http://schemas.microsoft.com/office/drawing/2014/main" id="{1883BAB7-1D3E-4684-B5CF-0A0505D9F2BF}"/>
              </a:ext>
            </a:extLst>
          </p:cNvPr>
          <p:cNvSpPr>
            <a:spLocks noGrp="1"/>
          </p:cNvSpPr>
          <p:nvPr>
            <p:ph idx="1"/>
          </p:nvPr>
        </p:nvSpPr>
        <p:spPr>
          <a:xfrm>
            <a:off x="381000" y="1700213"/>
            <a:ext cx="3825240" cy="4608512"/>
          </a:xfrm>
        </p:spPr>
        <p:txBody>
          <a:bodyPr>
            <a:noAutofit/>
          </a:bodyPr>
          <a:lstStyle/>
          <a:p>
            <a:pPr marL="0" indent="0">
              <a:spcBef>
                <a:spcPts val="0"/>
              </a:spcBef>
              <a:spcAft>
                <a:spcPts val="900"/>
              </a:spcAft>
              <a:buNone/>
            </a:pPr>
            <a:r>
              <a:rPr lang="sr-Latn-RS" dirty="1" sz="2100" b="1">
                <a:solidFill>
                  <a:schemeClr val="accent6"/>
                </a:solidFill>
              </a:rPr>
              <a:t>Administratori</a:t>
            </a:r>
          </a:p>
          <a:p>
            <a:pPr lvl="1">
              <a:spcBef>
                <a:spcPts val="0"/>
              </a:spcBef>
              <a:spcAft>
                <a:spcPts val="900"/>
              </a:spcAft>
            </a:pPr>
            <a:r>
              <a:rPr lang="sr-Latn-RS" dirty="1" sz="1500"/>
              <a:t>pristup integratorima, rešenjima za plaćanje, korisnicima;</a:t>
            </a:r>
          </a:p>
          <a:p>
            <a:pPr lvl="1">
              <a:spcBef>
                <a:spcPts val="0"/>
              </a:spcBef>
              <a:spcAft>
                <a:spcPts val="900"/>
              </a:spcAft>
            </a:pPr>
            <a:r>
              <a:rPr lang="sr-Latn-RS" dirty="1" sz="1500"/>
              <a:t>pojednostavljeno integracija sistema;</a:t>
            </a:r>
          </a:p>
          <a:p>
            <a:pPr lvl="1">
              <a:spcBef>
                <a:spcPts val="0"/>
              </a:spcBef>
              <a:spcAft>
                <a:spcPts val="900"/>
              </a:spcAft>
            </a:pPr>
            <a:r>
              <a:rPr lang="sr-Latn-RS" dirty="1" sz="1500"/>
              <a:t>međuoperativnost usluga.</a:t>
            </a:r>
            <a:r>
              <a:rPr lang="sr-Latn-RS" dirty="1" sz="1500"/>
              <a:t>
</a:t>
            </a:r>
            <a:br>
              <a:rPr lang="sr-Latn-RS" dirty="1" sz="1500"/>
            </a:br>
            <a:r>
              <a:rPr lang="sr-Latn-RS" dirty="1" sz="1500"/>
              <a:t>
</a:t>
            </a:r>
            <a:br>
              <a:rPr lang="sr-Latn-RS" dirty="1" sz="1500"/>
            </a:br>
          </a:p>
          <a:p>
            <a:pPr marL="0" lvl="1" indent="0">
              <a:spcBef>
                <a:spcPts val="900"/>
              </a:spcBef>
              <a:spcAft>
                <a:spcPts val="900"/>
              </a:spcAft>
              <a:buNone/>
            </a:pPr>
            <a:r>
              <a:rPr lang="sr-Latn-RS" dirty="1" sz="2000" b="1">
                <a:solidFill>
                  <a:schemeClr val="accent6"/>
                </a:solidFill>
              </a:rPr>
              <a:t>Dobavljači i usluge</a:t>
            </a:r>
          </a:p>
          <a:p>
            <a:pPr lvl="1">
              <a:spcBef>
                <a:spcPts val="0"/>
              </a:spcBef>
              <a:spcAft>
                <a:spcPts val="450"/>
              </a:spcAft>
            </a:pPr>
            <a:r>
              <a:rPr lang="sr-Latn-RS" dirty="1" sz="1500"/>
              <a:t>jednostavna integracija – jedan interfejs, mnogo veza;</a:t>
            </a:r>
          </a:p>
          <a:p>
            <a:pPr lvl="1">
              <a:spcBef>
                <a:spcPts val="0"/>
              </a:spcBef>
              <a:spcAft>
                <a:spcPts val="450"/>
              </a:spcAft>
            </a:pPr>
            <a:r>
              <a:rPr lang="sr-Latn-RS" dirty="1" sz="1500"/>
              <a:t>isplativo;</a:t>
            </a:r>
          </a:p>
          <a:p>
            <a:pPr lvl="1">
              <a:spcBef>
                <a:spcPts val="0"/>
              </a:spcBef>
              <a:spcAft>
                <a:spcPts val="450"/>
              </a:spcAft>
            </a:pPr>
            <a:r>
              <a:rPr lang="sr-Latn-RS" dirty="1" sz="1500"/>
              <a:t>usklađenost sa standardima pokazuje kvalitet proizvoda i međuoperativnost.</a:t>
            </a:r>
          </a:p>
          <a:p>
            <a:pPr>
              <a:spcBef>
                <a:spcPts val="0"/>
              </a:spcBef>
              <a:spcAft>
                <a:spcPts val="900"/>
              </a:spcAft>
            </a:pPr>
            <a:endParaRPr lang="en-US" sz="2100" b="1" dirty="0">
              <a:solidFill>
                <a:srgbClr val="FFC000"/>
              </a:solidFill>
            </a:endParaRPr>
          </a:p>
          <a:p>
            <a:endParaRPr lang="en-GB" dirty="0"/>
          </a:p>
        </p:txBody>
      </p:sp>
      <p:sp>
        <p:nvSpPr>
          <p:cNvPr id="14" name="Content Placeholder 3">
            <a:extLst>
              <a:ext uri="{FF2B5EF4-FFF2-40B4-BE49-F238E27FC236}">
                <a16:creationId xmlns:a16="http://schemas.microsoft.com/office/drawing/2014/main" id="{39A0395C-42F2-4406-9011-3BA047EC02DE}"/>
              </a:ext>
            </a:extLst>
          </p:cNvPr>
          <p:cNvSpPr txBox="1">
            <a:spLocks/>
          </p:cNvSpPr>
          <p:nvPr/>
        </p:nvSpPr>
        <p:spPr>
          <a:xfrm>
            <a:off x="4749848" y="1833200"/>
            <a:ext cx="3787140" cy="3991383"/>
          </a:xfrm>
          <a:prstGeom prst="rect">
            <a:avLst/>
          </a:prstGeom>
        </p:spPr>
        <p:txBody>
          <a:bodyPr vert="horz" wrap="square"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900"/>
              </a:spcAft>
              <a:buNone/>
            </a:pPr>
            <a:r>
              <a:rPr lang="sr-Latn-RS" dirty="1" sz="2100" b="1">
                <a:solidFill>
                  <a:schemeClr val="accent6"/>
                </a:solidFill>
              </a:rPr>
              <a:t>Opštine</a:t>
            </a:r>
          </a:p>
          <a:p>
            <a:pPr lvl="1">
              <a:spcBef>
                <a:spcPts val="0"/>
              </a:spcBef>
              <a:spcAft>
                <a:spcPts val="450"/>
              </a:spcAft>
            </a:pPr>
            <a:r>
              <a:rPr lang="sr-Latn-RS" dirty="1" sz="1500">
                <a:solidFill>
                  <a:schemeClr val="tx1"/>
                </a:solidFill>
              </a:rPr>
              <a:t>obezbeđivanje međuoperativnosti opreme i pružalaca usluga;</a:t>
            </a:r>
          </a:p>
          <a:p>
            <a:pPr lvl="1">
              <a:spcBef>
                <a:spcPts val="0"/>
              </a:spcBef>
              <a:spcAft>
                <a:spcPts val="450"/>
              </a:spcAft>
            </a:pPr>
            <a:r>
              <a:rPr lang="sr-Latn-RS" dirty="1" sz="1500">
                <a:solidFill>
                  <a:schemeClr val="tx1"/>
                </a:solidFill>
              </a:rPr>
              <a:t>omogućavanje pristupa širokom izboru pružaoca usluga;</a:t>
            </a:r>
          </a:p>
          <a:p>
            <a:pPr lvl="1">
              <a:spcBef>
                <a:spcPts val="0"/>
              </a:spcBef>
              <a:spcAft>
                <a:spcPts val="450"/>
              </a:spcAft>
            </a:pPr>
            <a:r>
              <a:rPr lang="sr-Latn-RS" dirty="1" sz="1500">
                <a:solidFill>
                  <a:schemeClr val="tx1"/>
                </a:solidFill>
              </a:rPr>
              <a:t>priliku za inovacije;</a:t>
            </a:r>
          </a:p>
          <a:p>
            <a:pPr lvl="1">
              <a:spcBef>
                <a:spcPts val="0"/>
              </a:spcBef>
              <a:spcAft>
                <a:spcPts val="450"/>
              </a:spcAft>
            </a:pPr>
            <a:r>
              <a:rPr lang="sr-Latn-RS" dirty="1" sz="1500">
                <a:solidFill>
                  <a:schemeClr val="tx1"/>
                </a:solidFill>
              </a:rPr>
              <a:t>smanjenje troškova.</a:t>
            </a:r>
          </a:p>
          <a:p>
            <a:pPr marL="0" indent="0">
              <a:spcBef>
                <a:spcPts val="0"/>
              </a:spcBef>
              <a:spcAft>
                <a:spcPts val="450"/>
              </a:spcAft>
              <a:buNone/>
            </a:pPr>
            <a:endParaRPr lang="en-US" sz="1050" b="1" dirty="0">
              <a:solidFill>
                <a:srgbClr val="FFC000"/>
              </a:solidFill>
            </a:endParaRPr>
          </a:p>
          <a:p>
            <a:pPr marL="0" indent="0">
              <a:spcBef>
                <a:spcPts val="0"/>
              </a:spcBef>
              <a:spcAft>
                <a:spcPts val="900"/>
              </a:spcAft>
              <a:buNone/>
            </a:pPr>
            <a:r>
              <a:rPr lang="sr-Latn-RS" dirty="1" sz="2100" b="1">
                <a:solidFill>
                  <a:schemeClr val="accent6"/>
                </a:solidFill>
              </a:rPr>
              <a:t>Korisnici</a:t>
            </a:r>
          </a:p>
          <a:p>
            <a:pPr lvl="1">
              <a:spcBef>
                <a:spcPts val="0"/>
              </a:spcBef>
              <a:spcAft>
                <a:spcPts val="450"/>
              </a:spcAft>
            </a:pPr>
            <a:r>
              <a:rPr lang="sr-Latn-RS" dirty="1" sz="1500">
                <a:solidFill>
                  <a:schemeClr val="tx1"/>
                </a:solidFill>
              </a:rPr>
              <a:t>mogućnost korišćenja aplikacija/usluga po izboru;</a:t>
            </a:r>
            <a:r>
              <a:rPr lang="sr-Latn-RS" dirty="1" sz="1500">
                <a:solidFill>
                  <a:schemeClr val="tx1"/>
                </a:solidFill>
              </a:rPr>
              <a:t> </a:t>
            </a:r>
          </a:p>
          <a:p>
            <a:pPr lvl="1">
              <a:spcBef>
                <a:spcPts val="0"/>
              </a:spcBef>
              <a:spcAft>
                <a:spcPts val="450"/>
              </a:spcAft>
            </a:pPr>
            <a:r>
              <a:rPr lang="sr-Latn-RS" dirty="1" sz="1500">
                <a:solidFill>
                  <a:schemeClr val="tx1"/>
                </a:solidFill>
              </a:rPr>
              <a:t>pristup dodatnim informacijama i uslugama.</a:t>
            </a:r>
          </a:p>
          <a:p>
            <a:pPr marL="0" indent="0">
              <a:spcBef>
                <a:spcPts val="0"/>
              </a:spcBef>
              <a:spcAft>
                <a:spcPts val="900"/>
              </a:spcAft>
              <a:buNone/>
            </a:pPr>
            <a:endParaRPr lang="en-US" sz="1350" b="1" dirty="0">
              <a:solidFill>
                <a:schemeClr val="tx1"/>
              </a:solidFill>
            </a:endParaRPr>
          </a:p>
          <a:p>
            <a:pPr marL="342900" lvl="1" indent="0">
              <a:spcBef>
                <a:spcPts val="0"/>
              </a:spcBef>
              <a:spcAft>
                <a:spcPts val="450"/>
              </a:spcAft>
              <a:buNone/>
            </a:pPr>
            <a:endParaRPr lang="en-US" sz="1800" dirty="0"/>
          </a:p>
          <a:p>
            <a:pPr lvl="1">
              <a:spcBef>
                <a:spcPts val="0"/>
              </a:spcBef>
              <a:spcAft>
                <a:spcPts val="900"/>
              </a:spcAft>
            </a:pPr>
            <a:endParaRPr lang="en-US" sz="1800" b="1" dirty="0">
              <a:solidFill>
                <a:srgbClr val="FFC000"/>
              </a:solidFill>
            </a:endParaRPr>
          </a:p>
          <a:p>
            <a:endParaRPr lang="en-GB" sz="2400" dirty="0"/>
          </a:p>
        </p:txBody>
      </p:sp>
      <p:pic>
        <p:nvPicPr>
          <p:cNvPr id="15" name="Afbeelding 14">
            <a:extLst>
              <a:ext uri="{FF2B5EF4-FFF2-40B4-BE49-F238E27FC236}">
                <a16:creationId xmlns:a16="http://schemas.microsoft.com/office/drawing/2014/main" id="{20C3853F-6948-4C77-85EA-2ABE0D9E60DE}"/>
              </a:ext>
            </a:extLst>
          </p:cNvPr>
          <p:cNvPicPr>
            <a:picLocks noChangeAspect="1"/>
          </p:cNvPicPr>
          <p:nvPr/>
        </p:nvPicPr>
        <p:blipFill>
          <a:blip r:embed="rId3"/>
          <a:stretch>
            <a:fillRect/>
          </a:stretch>
        </p:blipFill>
        <p:spPr>
          <a:xfrm>
            <a:off x="7122160" y="5353050"/>
            <a:ext cx="1524000" cy="1028700"/>
          </a:xfrm>
          <a:prstGeom prst="rect">
            <a:avLst/>
          </a:prstGeom>
        </p:spPr>
      </p:pic>
    </p:spTree>
    <p:extLst>
      <p:ext uri="{BB962C8B-B14F-4D97-AF65-F5344CB8AC3E}">
        <p14:creationId xmlns:p14="http://schemas.microsoft.com/office/powerpoint/2010/main" val="15659256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9666-BE76-49C5-BC95-29DB8BBE1376}"/>
              </a:ext>
            </a:extLst>
          </p:cNvPr>
          <p:cNvSpPr>
            <a:spLocks noGrp="1"/>
          </p:cNvSpPr>
          <p:nvPr>
            <p:ph type="title"/>
          </p:nvPr>
        </p:nvSpPr>
        <p:spPr/>
        <p:txBody>
          <a:bodyPr/>
          <a:lstStyle/>
          <a:p>
            <a:r>
              <a:rPr lang="sr-Latn-RS" dirty="1"/>
              <a:t>Primer dobre prakse: partnerstva sa nekretninama, otkup</a:t>
            </a:r>
          </a:p>
        </p:txBody>
      </p:sp>
      <p:pic>
        <p:nvPicPr>
          <p:cNvPr id="5" name="Picture 5" descr="A sign on the side of a building&#10;&#10;Description generated with high confidence">
            <a:extLst>
              <a:ext uri="{FF2B5EF4-FFF2-40B4-BE49-F238E27FC236}">
                <a16:creationId xmlns:a16="http://schemas.microsoft.com/office/drawing/2014/main" id="{FE553375-7231-4BA4-98BD-1568AEB35ED4}"/>
              </a:ext>
            </a:extLst>
          </p:cNvPr>
          <p:cNvPicPr>
            <a:picLocks noGrp="1" noChangeAspect="1"/>
          </p:cNvPicPr>
          <p:nvPr>
            <p:ph idx="1"/>
          </p:nvPr>
        </p:nvPicPr>
        <p:blipFill>
          <a:blip r:embed="rId2"/>
          <a:stretch>
            <a:fillRect/>
          </a:stretch>
        </p:blipFill>
        <p:spPr>
          <a:xfrm>
            <a:off x="397444" y="1529047"/>
            <a:ext cx="3290798" cy="2328414"/>
          </a:xfrm>
        </p:spPr>
      </p:pic>
      <p:sp>
        <p:nvSpPr>
          <p:cNvPr id="4" name="Footer Placeholder 3">
            <a:extLst>
              <a:ext uri="{FF2B5EF4-FFF2-40B4-BE49-F238E27FC236}">
                <a16:creationId xmlns:a16="http://schemas.microsoft.com/office/drawing/2014/main" id="{59153284-E74C-4142-8C42-BE0B823464CC}"/>
              </a:ext>
            </a:extLst>
          </p:cNvPr>
          <p:cNvSpPr>
            <a:spLocks noGrp="1"/>
          </p:cNvSpPr>
          <p:nvPr>
            <p:ph type="ftr" sz="quarter" idx="10"/>
          </p:nvPr>
        </p:nvSpPr>
        <p:spPr/>
        <p:txBody>
          <a:bodyPr/>
          <a:lstStyle/>
          <a:p>
            <a:pPr>
              <a:defRPr/>
            </a:pPr>
            <a:r>
              <a:rPr lang="sr-Latn-RS" dirty="1"/>
              <a:t>&lt;Događaj&gt; • &lt;Datum&gt; • &lt;Mesto&gt; • &lt;Izlagač&gt;</a:t>
            </a:r>
          </a:p>
        </p:txBody>
      </p:sp>
      <p:pic>
        <p:nvPicPr>
          <p:cNvPr id="7" name="Picture 7" descr="A tree with snow on the side of a building&#10;&#10;Description generated with very high confidence">
            <a:extLst>
              <a:ext uri="{FF2B5EF4-FFF2-40B4-BE49-F238E27FC236}">
                <a16:creationId xmlns:a16="http://schemas.microsoft.com/office/drawing/2014/main" id="{B1F8C6D0-046C-466A-B156-52F9B8ADE3E2}"/>
              </a:ext>
            </a:extLst>
          </p:cNvPr>
          <p:cNvPicPr>
            <a:picLocks noChangeAspect="1"/>
          </p:cNvPicPr>
          <p:nvPr/>
        </p:nvPicPr>
        <p:blipFill>
          <a:blip r:embed="rId3"/>
          <a:stretch>
            <a:fillRect/>
          </a:stretch>
        </p:blipFill>
        <p:spPr>
          <a:xfrm>
            <a:off x="396815" y="3968716"/>
            <a:ext cx="3295290" cy="1810416"/>
          </a:xfrm>
          <a:prstGeom prst="rect">
            <a:avLst/>
          </a:prstGeom>
        </p:spPr>
      </p:pic>
      <p:sp>
        <p:nvSpPr>
          <p:cNvPr id="9" name="TextBox 8">
            <a:extLst>
              <a:ext uri="{FF2B5EF4-FFF2-40B4-BE49-F238E27FC236}">
                <a16:creationId xmlns:a16="http://schemas.microsoft.com/office/drawing/2014/main" id="{18ADAF92-EECB-4E58-BF3D-CBD1710E04EB}"/>
              </a:ext>
            </a:extLst>
          </p:cNvPr>
          <p:cNvSpPr txBox="1"/>
          <p:nvPr/>
        </p:nvSpPr>
        <p:spPr>
          <a:xfrm>
            <a:off x="4045789" y="1656272"/>
            <a:ext cx="4615132"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Uméa</a:t>
            </a:r>
            <a:r>
              <a:rPr lang="sr-Latn-RS" dirty="1" sz="1800">
                <a:latin typeface="Arial"/>
                <a:ea typeface="MS PGothic"/>
                <a:cs typeface="Times New Roman"/>
              </a:rPr>
              <a:t>:  Partnerstvo „Green Parking Payoff” sa preduzimačima je dobitna kombinacija:</a:t>
            </a:r>
            <a:r>
              <a:rPr lang="sr-Latn-RS" dirty="1" sz="1800">
                <a:latin typeface="Arial"/>
                <a:ea typeface="MS PGothic"/>
                <a:cs typeface="Times New Roman"/>
              </a:rPr>
              <a:t>  </a:t>
            </a:r>
          </a:p>
          <a:p>
            <a:endParaRPr lang="en-US" sz="1800" dirty="0">
              <a:latin typeface="Arial"/>
              <a:ea typeface="MS PGothic"/>
              <a:cs typeface="Times New Roman"/>
            </a:endParaRPr>
          </a:p>
          <a:p>
            <a:pPr marL="285750" indent="-285750">
              <a:buFont typeface="Arial"/>
              <a:buChar char="•"/>
            </a:pPr>
            <a:r>
              <a:rPr lang="sr-Latn-RS" dirty="1" sz="1600">
                <a:latin typeface="Arial"/>
                <a:ea typeface="MS PGothic"/>
                <a:cs typeface="Times New Roman"/>
              </a:rPr>
              <a:t>smanjenje standarda parkiranja od 40%;</a:t>
            </a:r>
            <a:r>
              <a:rPr lang="sr-Latn-RS" dirty="1" sz="1600">
                <a:latin typeface="Arial"/>
                <a:ea typeface="MS PGothic"/>
                <a:cs typeface="Times New Roman"/>
              </a:rPr>
              <a:t>  </a:t>
            </a:r>
          </a:p>
          <a:p>
            <a:pPr marL="285750" indent="-285750">
              <a:buFont typeface="Arial"/>
              <a:buChar char="•"/>
            </a:pPr>
            <a:r>
              <a:rPr lang="sr-Latn-RS" dirty="1" sz="1600">
                <a:latin typeface="Arial"/>
                <a:ea typeface="MS PGothic"/>
                <a:cs typeface="Times New Roman"/>
              </a:rPr>
              <a:t>umesto toga: rasporedi za deljenje automobila, parkiranje bicikala, fond za UM, planiranje putovanja;</a:t>
            </a:r>
          </a:p>
          <a:p>
            <a:pPr marL="285750" indent="-285750">
              <a:buFont typeface="Arial"/>
              <a:buChar char="•"/>
            </a:pPr>
            <a:r>
              <a:rPr lang="sr-Latn-RS" dirty="1" sz="1600">
                <a:latin typeface="Arial"/>
                <a:ea typeface="MS PGothic"/>
                <a:cs typeface="Times New Roman"/>
              </a:rPr>
              <a:t>bezbedno parkiranje na pešačkoj udaljenosti;</a:t>
            </a:r>
          </a:p>
          <a:p>
            <a:pPr marL="285750" indent="-285750">
              <a:buFont typeface="Arial"/>
              <a:buChar char="•"/>
            </a:pPr>
            <a:r>
              <a:rPr lang="sr-Latn-RS" dirty="1" sz="1600">
                <a:latin typeface="Arial"/>
                <a:ea typeface="MS PGothic"/>
                <a:cs typeface="Times New Roman"/>
              </a:rPr>
              <a:t>bolji javni prostor u centru grada;</a:t>
            </a:r>
          </a:p>
          <a:p>
            <a:pPr marL="285750" indent="-285750">
              <a:buFont typeface="Arial"/>
              <a:buChar char="•"/>
            </a:pPr>
            <a:r>
              <a:rPr lang="sr-Latn-RS" dirty="1" sz="1600">
                <a:latin typeface="Arial"/>
                <a:ea typeface="MS PGothic"/>
                <a:cs typeface="Times New Roman"/>
              </a:rPr>
              <a:t>povlašćeno parkiranje za posetioce.</a:t>
            </a:r>
            <a:r>
              <a:rPr lang="sr-Latn-RS" dirty="1" sz="1600">
                <a:latin typeface="Arial"/>
                <a:ea typeface="MS PGothic"/>
                <a:cs typeface="Times New Roman"/>
              </a:rPr>
              <a:t> </a:t>
            </a:r>
          </a:p>
        </p:txBody>
      </p:sp>
    </p:spTree>
    <p:extLst>
      <p:ext uri="{BB962C8B-B14F-4D97-AF65-F5344CB8AC3E}">
        <p14:creationId xmlns:p14="http://schemas.microsoft.com/office/powerpoint/2010/main" val="2996938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A42FCF48-E1C7-452C-A0A9-0CCD5A98A8DC}"/>
              </a:ext>
            </a:extLst>
          </p:cNvPr>
          <p:cNvSpPr/>
          <p:nvPr/>
        </p:nvSpPr>
        <p:spPr>
          <a:xfrm rot="780000">
            <a:off x="5973450" y="4312850"/>
            <a:ext cx="1362973" cy="1061047"/>
          </a:xfrm>
          <a:prstGeom prst="wedgeRoundRect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C7F4535-80B5-41EF-A5FD-C0BD8016330E}"/>
              </a:ext>
            </a:extLst>
          </p:cNvPr>
          <p:cNvSpPr>
            <a:spLocks noGrp="1"/>
          </p:cNvSpPr>
          <p:nvPr>
            <p:ph type="title"/>
          </p:nvPr>
        </p:nvSpPr>
        <p:spPr/>
        <p:txBody>
          <a:bodyPr/>
          <a:lstStyle/>
          <a:p>
            <a:r>
              <a:rPr lang="sr-Latn-RS" dirty="1"/>
              <a:t>Park4SUMP uvod</a:t>
            </a:r>
          </a:p>
        </p:txBody>
      </p:sp>
      <p:sp>
        <p:nvSpPr>
          <p:cNvPr id="3" name="Content Placeholder 2">
            <a:extLst>
              <a:ext uri="{FF2B5EF4-FFF2-40B4-BE49-F238E27FC236}">
                <a16:creationId xmlns:a16="http://schemas.microsoft.com/office/drawing/2014/main" id="{DF60A338-74B8-4D81-A2C4-C8AB8E31CE58}"/>
              </a:ext>
            </a:extLst>
          </p:cNvPr>
          <p:cNvSpPr>
            <a:spLocks noGrp="1"/>
          </p:cNvSpPr>
          <p:nvPr>
            <p:ph idx="1"/>
          </p:nvPr>
        </p:nvSpPr>
        <p:spPr/>
        <p:txBody>
          <a:bodyPr/>
          <a:lstStyle/>
          <a:p>
            <a:pPr marL="0" indent="0" algn="ctr">
              <a:buNone/>
            </a:pPr>
            <a:r>
              <a:rPr lang="sr-Latn-RS" dirty="1" sz="2400">
                <a:ea typeface="+mn-lt"/>
                <a:cs typeface="+mn-lt"/>
              </a:rPr>
              <a:t>USP Park4SUMP</a:t>
            </a:r>
            <a:r>
              <a:rPr lang="sr-Latn-RS" dirty="1" b="0" sz="2400">
                <a:ea typeface="+mn-lt"/>
                <a:cs typeface="+mn-lt"/>
              </a:rPr>
              <a:t> </a:t>
            </a:r>
          </a:p>
          <a:p>
            <a:pPr marL="0" indent="0" algn="ctr">
              <a:buNone/>
            </a:pPr>
            <a:r>
              <a:rPr lang="sr-Latn-RS" dirty="1" sz="2400" b="0">
                <a:ea typeface="+mn-lt"/>
                <a:cs typeface="+mn-lt"/>
              </a:rPr>
              <a:t>Prekretnica za urbanu mobilnost,
</a:t>
            </a:r>
            <a:br>
              <a:rPr lang="sr-Latn-RS" dirty="1" sz="2400" b="0">
                <a:ea typeface="+mn-lt"/>
                <a:cs typeface="+mn-lt"/>
              </a:rPr>
            </a:br>
            <a:r>
              <a:rPr lang="sr-Latn-RS" dirty="1" sz="2400" b="0">
                <a:ea typeface="+mn-lt"/>
                <a:cs typeface="+mn-lt"/>
              </a:rPr>
              <a:t>strateškim integrisanjem visokokvalitetnog upravljanja parkiranjem u planiranje održive urbane mobilnosti</a:t>
            </a:r>
          </a:p>
          <a:p>
            <a:pPr marL="0" indent="0" algn="ctr">
              <a:buNone/>
            </a:pPr>
            <a:endParaRPr lang="en-GB" sz="2800" b="0" dirty="0">
              <a:ea typeface="+mn-lt"/>
              <a:cs typeface="+mn-lt"/>
            </a:endParaRPr>
          </a:p>
          <a:p>
            <a:pPr marL="0" indent="0" algn="ctr">
              <a:buNone/>
            </a:pPr>
            <a:endParaRPr lang="en-GB" sz="2800" b="0" dirty="0">
              <a:cs typeface="Arial"/>
            </a:endParaRPr>
          </a:p>
          <a:p>
            <a:pPr marL="0" indent="0">
              <a:buNone/>
            </a:pPr>
            <a:endParaRPr lang="en-US" b="0" dirty="0">
              <a:cs typeface="Arial"/>
            </a:endParaRPr>
          </a:p>
          <a:p>
            <a:pPr marL="0" indent="0" algn="ctr">
              <a:buNone/>
            </a:pPr>
            <a:endParaRPr lang="en-US" dirty="0"/>
          </a:p>
          <a:p>
            <a:pPr marL="0" indent="0">
              <a:buNone/>
            </a:pPr>
            <a:endParaRPr lang="en-US" dirty="0"/>
          </a:p>
        </p:txBody>
      </p:sp>
      <p:sp>
        <p:nvSpPr>
          <p:cNvPr id="4" name="Footer Placeholder 3">
            <a:extLst>
              <a:ext uri="{FF2B5EF4-FFF2-40B4-BE49-F238E27FC236}">
                <a16:creationId xmlns:a16="http://schemas.microsoft.com/office/drawing/2014/main" id="{9354C83C-F130-4884-87E0-4C9F6D29CDC3}"/>
              </a:ext>
            </a:extLst>
          </p:cNvPr>
          <p:cNvSpPr>
            <a:spLocks noGrp="1"/>
          </p:cNvSpPr>
          <p:nvPr>
            <p:ph type="ftr" sz="quarter" idx="10"/>
          </p:nvPr>
        </p:nvSpPr>
        <p:spPr/>
        <p:txBody>
          <a:bodyPr/>
          <a:lstStyle/>
          <a:p>
            <a:pPr>
              <a:defRPr/>
            </a:pPr>
            <a:r>
              <a:rPr lang="sr-Latn-RS" dirty="1"/>
              <a:t>&lt;Događaj&gt; • &lt;Datum&gt; • &lt;Mesto&gt; • &lt;Izlagač&gt;</a:t>
            </a:r>
          </a:p>
        </p:txBody>
      </p:sp>
      <p:pic>
        <p:nvPicPr>
          <p:cNvPr id="5" name="Picture 5" descr="A picture containing building, people, umbrella, bicycle&#10;&#10;Description generated with very high confidence">
            <a:extLst>
              <a:ext uri="{FF2B5EF4-FFF2-40B4-BE49-F238E27FC236}">
                <a16:creationId xmlns:a16="http://schemas.microsoft.com/office/drawing/2014/main" id="{1736461E-57EE-4127-B2A4-98D7D7AC7A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605843" y="3428860"/>
            <a:ext cx="2225615" cy="2985018"/>
          </a:xfrm>
          <a:prstGeom prst="rect">
            <a:avLst/>
          </a:prstGeom>
        </p:spPr>
      </p:pic>
      <p:sp>
        <p:nvSpPr>
          <p:cNvPr id="8" name="TextBox 7">
            <a:extLst>
              <a:ext uri="{FF2B5EF4-FFF2-40B4-BE49-F238E27FC236}">
                <a16:creationId xmlns:a16="http://schemas.microsoft.com/office/drawing/2014/main" id="{C806F438-D5C4-454E-B7E3-E9D48E50C357}"/>
              </a:ext>
            </a:extLst>
          </p:cNvPr>
          <p:cNvSpPr txBox="1"/>
          <p:nvPr/>
        </p:nvSpPr>
        <p:spPr>
          <a:xfrm rot="840000">
            <a:off x="6021451" y="4338655"/>
            <a:ext cx="1216324" cy="949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r-Latn-RS" dirty="1" sz="1800">
                <a:latin typeface="Speak Pro"/>
                <a:ea typeface="MS PGothic"/>
                <a:cs typeface="Times New Roman"/>
              </a:rPr>
              <a:t>A</a:t>
            </a:r>
            <a:r>
              <a:rPr lang="sr-Latn-RS" dirty="1" sz="1800">
                <a:latin typeface="Speak Pro"/>
                <a:ea typeface="MS PGothic"/>
                <a:cs typeface="Times New Roman"/>
              </a:rPr>
              <a:t> </a:t>
            </a:r>
          </a:p>
          <a:p>
            <a:pPr algn="ctr"/>
            <a:r>
              <a:rPr lang="sr-Latn-RS" dirty="1" sz="1800">
                <a:latin typeface="Speak Pro"/>
                <a:ea typeface="MS PGothic"/>
                <a:cs typeface="Times New Roman"/>
              </a:rPr>
              <a:t>Savršeno</a:t>
            </a:r>
            <a:r>
              <a:rPr lang="sr-Latn-RS" dirty="1" sz="1800">
                <a:latin typeface="Speak Pro"/>
                <a:ea typeface="MS PGothic"/>
                <a:cs typeface="Times New Roman"/>
              </a:rPr>
              <a:t> </a:t>
            </a:r>
          </a:p>
          <a:p>
            <a:pPr algn="ctr"/>
            <a:r>
              <a:rPr lang="sr-Latn-RS" dirty="1" sz="1800">
                <a:latin typeface="Speak Pro"/>
                <a:ea typeface="MS PGothic"/>
                <a:cs typeface="Times New Roman"/>
              </a:rPr>
              <a:t>podudaranje</a:t>
            </a:r>
          </a:p>
        </p:txBody>
      </p:sp>
    </p:spTree>
    <p:extLst>
      <p:ext uri="{BB962C8B-B14F-4D97-AF65-F5344CB8AC3E}">
        <p14:creationId xmlns:p14="http://schemas.microsoft.com/office/powerpoint/2010/main" val="3219463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A508-4C7E-4C2D-B914-3D55AB42D68E}"/>
              </a:ext>
            </a:extLst>
          </p:cNvPr>
          <p:cNvSpPr>
            <a:spLocks noGrp="1"/>
          </p:cNvSpPr>
          <p:nvPr>
            <p:ph type="title"/>
          </p:nvPr>
        </p:nvSpPr>
        <p:spPr/>
        <p:txBody>
          <a:bodyPr/>
          <a:lstStyle/>
          <a:p>
            <a:r>
              <a:rPr lang="sr-Latn-RS" dirty="1"/>
              <a:t>Primer dobre prakse: prava na prenos korišćenja parkiranja</a:t>
            </a:r>
            <a:r>
              <a:rPr lang="sr-Latn-RS" dirty="1"/>
              <a:t> </a:t>
            </a:r>
          </a:p>
        </p:txBody>
      </p:sp>
      <p:pic>
        <p:nvPicPr>
          <p:cNvPr id="5" name="Picture 5" descr="A sign on the side of a building&#10;&#10;Description generated with high confidence">
            <a:extLst>
              <a:ext uri="{FF2B5EF4-FFF2-40B4-BE49-F238E27FC236}">
                <a16:creationId xmlns:a16="http://schemas.microsoft.com/office/drawing/2014/main" id="{0DB19BA4-DEEC-49F6-BD15-81036B2CA299}"/>
              </a:ext>
            </a:extLst>
          </p:cNvPr>
          <p:cNvPicPr>
            <a:picLocks noGrp="1" noChangeAspect="1"/>
          </p:cNvPicPr>
          <p:nvPr>
            <p:ph idx="1"/>
          </p:nvPr>
        </p:nvPicPr>
        <p:blipFill>
          <a:blip r:embed="rId2"/>
          <a:stretch>
            <a:fillRect/>
          </a:stretch>
        </p:blipFill>
        <p:spPr>
          <a:xfrm>
            <a:off x="458877" y="1682960"/>
            <a:ext cx="4246234" cy="4608512"/>
          </a:xfrm>
        </p:spPr>
      </p:pic>
      <p:sp>
        <p:nvSpPr>
          <p:cNvPr id="4" name="Footer Placeholder 3">
            <a:extLst>
              <a:ext uri="{FF2B5EF4-FFF2-40B4-BE49-F238E27FC236}">
                <a16:creationId xmlns:a16="http://schemas.microsoft.com/office/drawing/2014/main" id="{9D705546-2F95-4AFE-ABC8-0004957EBDFB}"/>
              </a:ext>
            </a:extLst>
          </p:cNvPr>
          <p:cNvSpPr>
            <a:spLocks noGrp="1"/>
          </p:cNvSpPr>
          <p:nvPr>
            <p:ph type="ftr" sz="quarter" idx="10"/>
          </p:nvPr>
        </p:nvSpPr>
        <p:spPr/>
        <p:txBody>
          <a:bodyPr/>
          <a:lstStyle/>
          <a:p>
            <a:pPr>
              <a:defRPr/>
            </a:pPr>
            <a:r>
              <a:rPr lang="sr-Latn-RS" dirty="1"/>
              <a:t>&lt;Događaj&gt; • &lt;Datum&gt; • &lt;Mesto&gt; • &lt;Izlagač&gt;</a:t>
            </a:r>
          </a:p>
        </p:txBody>
      </p:sp>
      <p:sp>
        <p:nvSpPr>
          <p:cNvPr id="7" name="TextBox 6">
            <a:extLst>
              <a:ext uri="{FF2B5EF4-FFF2-40B4-BE49-F238E27FC236}">
                <a16:creationId xmlns:a16="http://schemas.microsoft.com/office/drawing/2014/main" id="{FE846E7D-4EA3-4832-8B9A-47511B099BAE}"/>
              </a:ext>
            </a:extLst>
          </p:cNvPr>
          <p:cNvSpPr txBox="1"/>
          <p:nvPr/>
        </p:nvSpPr>
        <p:spPr>
          <a:xfrm>
            <a:off x="5193102" y="1837426"/>
            <a:ext cx="3564818"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600">
                <a:latin typeface="Arial"/>
                <a:ea typeface="MS PGothic"/>
                <a:cs typeface="Times New Roman"/>
              </a:rPr>
              <a:t>Sint-Niklaas</a:t>
            </a:r>
            <a:r>
              <a:rPr lang="sr-Latn-RS" dirty="1" sz="1600">
                <a:latin typeface="Arial"/>
                <a:ea typeface="MS PGothic"/>
                <a:cs typeface="Times New Roman"/>
              </a:rPr>
              <a:t>: višestruko korišćenje privatnog parkirališta da bi se smanjio pritisak na ulično parkiralište u susedstvu Elizabeth;</a:t>
            </a:r>
            <a:r>
              <a:rPr lang="sr-Latn-RS" dirty="1" sz="1600">
                <a:latin typeface="Arial"/>
                <a:ea typeface="MS PGothic"/>
                <a:cs typeface="Times New Roman"/>
              </a:rPr>
              <a:t> </a:t>
            </a:r>
          </a:p>
          <a:p>
            <a:endParaRPr lang="en-US" sz="1600" dirty="0">
              <a:latin typeface="Arial"/>
              <a:ea typeface="MS PGothic"/>
              <a:cs typeface="Times New Roman"/>
            </a:endParaRPr>
          </a:p>
          <a:p>
            <a:pPr marL="285750" indent="-285750">
              <a:buFont typeface="Arial"/>
              <a:buChar char="•"/>
            </a:pPr>
            <a:r>
              <a:rPr lang="sr-Latn-RS" dirty="1" sz="1600">
                <a:latin typeface="Arial"/>
                <a:ea typeface="MS PGothic"/>
                <a:cs typeface="Times New Roman"/>
              </a:rPr>
              <a:t>nema više dozvola za parkiranje;</a:t>
            </a:r>
            <a:r>
              <a:rPr lang="sr-Latn-RS" dirty="1" sz="1600">
                <a:latin typeface="Arial"/>
                <a:ea typeface="MS PGothic"/>
                <a:cs typeface="Times New Roman"/>
              </a:rPr>
              <a:t> </a:t>
            </a:r>
          </a:p>
          <a:p>
            <a:pPr marL="285750" indent="-285750">
              <a:buFont typeface="Arial"/>
              <a:buChar char="•"/>
            </a:pPr>
            <a:r>
              <a:rPr lang="sr-Latn-RS" dirty="1" sz="1600">
                <a:latin typeface="Arial"/>
                <a:ea typeface="MS PGothic"/>
                <a:cs typeface="Times New Roman"/>
              </a:rPr>
              <a:t>preduzimači nude dodatno deljenje automobila;</a:t>
            </a:r>
            <a:r>
              <a:rPr lang="sr-Latn-RS" dirty="1" sz="1600">
                <a:latin typeface="Arial"/>
                <a:ea typeface="MS PGothic"/>
                <a:cs typeface="Times New Roman"/>
              </a:rPr>
              <a:t> </a:t>
            </a:r>
          </a:p>
          <a:p>
            <a:pPr marL="285750" indent="-285750">
              <a:buFont typeface="Arial"/>
              <a:buChar char="•"/>
            </a:pPr>
            <a:r>
              <a:rPr lang="sr-Latn-RS" dirty="1" sz="1600">
                <a:latin typeface="Arial"/>
                <a:ea typeface="MS PGothic"/>
                <a:cs typeface="Times New Roman"/>
              </a:rPr>
              <a:t>višestruko korišćenje privatnog prostora (supermarketi, bioskop...);</a:t>
            </a:r>
          </a:p>
          <a:p>
            <a:pPr marL="285750" indent="-285750">
              <a:buFont typeface="Arial"/>
              <a:buChar char="•"/>
            </a:pPr>
            <a:r>
              <a:rPr lang="sr-Latn-RS" dirty="1" sz="1600">
                <a:latin typeface="Arial"/>
                <a:ea typeface="MS PGothic"/>
                <a:cs typeface="Times New Roman"/>
              </a:rPr>
              <a:t>učešće građana.</a:t>
            </a:r>
          </a:p>
        </p:txBody>
      </p:sp>
    </p:spTree>
    <p:extLst>
      <p:ext uri="{BB962C8B-B14F-4D97-AF65-F5344CB8AC3E}">
        <p14:creationId xmlns:p14="http://schemas.microsoft.com/office/powerpoint/2010/main" val="1568731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078DC-65A5-4E40-A358-ED395DBB99F3}"/>
              </a:ext>
            </a:extLst>
          </p:cNvPr>
          <p:cNvSpPr>
            <a:spLocks noGrp="1"/>
          </p:cNvSpPr>
          <p:nvPr>
            <p:ph type="title"/>
          </p:nvPr>
        </p:nvSpPr>
        <p:spPr/>
        <p:txBody>
          <a:bodyPr/>
          <a:lstStyle/>
          <a:p>
            <a:r>
              <a:rPr lang="sr-Latn-RS" dirty="1"/>
              <a:t>Primer dobre prakse: smanjenje traženja parkirališta</a:t>
            </a:r>
            <a:r>
              <a:rPr lang="sr-Latn-RS" dirty="1"/>
              <a:t>  </a:t>
            </a:r>
          </a:p>
        </p:txBody>
      </p:sp>
      <p:pic>
        <p:nvPicPr>
          <p:cNvPr id="5" name="Picture 5" descr="A car parked on a city street&#10;&#10;Description generated with very high confidence">
            <a:extLst>
              <a:ext uri="{FF2B5EF4-FFF2-40B4-BE49-F238E27FC236}">
                <a16:creationId xmlns:a16="http://schemas.microsoft.com/office/drawing/2014/main" id="{D509AC50-3236-4D3A-9F98-1B54C8E287B2}"/>
              </a:ext>
            </a:extLst>
          </p:cNvPr>
          <p:cNvPicPr>
            <a:picLocks noGrp="1" noChangeAspect="1"/>
          </p:cNvPicPr>
          <p:nvPr>
            <p:ph idx="1"/>
          </p:nvPr>
        </p:nvPicPr>
        <p:blipFill>
          <a:blip r:embed="rId2"/>
          <a:stretch>
            <a:fillRect/>
          </a:stretch>
        </p:blipFill>
        <p:spPr>
          <a:xfrm>
            <a:off x="514440" y="1530304"/>
            <a:ext cx="2030263" cy="2739966"/>
          </a:xfrm>
        </p:spPr>
      </p:pic>
      <p:sp>
        <p:nvSpPr>
          <p:cNvPr id="4" name="Footer Placeholder 3">
            <a:extLst>
              <a:ext uri="{FF2B5EF4-FFF2-40B4-BE49-F238E27FC236}">
                <a16:creationId xmlns:a16="http://schemas.microsoft.com/office/drawing/2014/main" id="{4546AA5E-9FFA-46AD-81AA-8860F536036A}"/>
              </a:ext>
            </a:extLst>
          </p:cNvPr>
          <p:cNvSpPr>
            <a:spLocks noGrp="1"/>
          </p:cNvSpPr>
          <p:nvPr>
            <p:ph type="ftr" sz="quarter" idx="10"/>
          </p:nvPr>
        </p:nvSpPr>
        <p:spPr/>
        <p:txBody>
          <a:bodyPr/>
          <a:lstStyle/>
          <a:p>
            <a:pPr>
              <a:defRPr/>
            </a:pPr>
            <a:r>
              <a:rPr lang="sr-Latn-RS" dirty="1"/>
              <a:t>&lt;Događaj&gt; • &lt;Datum&gt; • &lt;Mesto&gt; • &lt;Izlagač&gt;</a:t>
            </a:r>
          </a:p>
        </p:txBody>
      </p:sp>
      <p:sp>
        <p:nvSpPr>
          <p:cNvPr id="7" name="TextBox 6">
            <a:extLst>
              <a:ext uri="{FF2B5EF4-FFF2-40B4-BE49-F238E27FC236}">
                <a16:creationId xmlns:a16="http://schemas.microsoft.com/office/drawing/2014/main" id="{B80532D6-2F84-4C80-84BC-5D7550E1B404}"/>
              </a:ext>
            </a:extLst>
          </p:cNvPr>
          <p:cNvSpPr txBox="1"/>
          <p:nvPr/>
        </p:nvSpPr>
        <p:spPr>
          <a:xfrm>
            <a:off x="2881223" y="1526875"/>
            <a:ext cx="532249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Amsterdam:</a:t>
            </a:r>
            <a:r>
              <a:rPr lang="sr-Latn-RS" dirty="1" sz="1800">
                <a:latin typeface="Arial"/>
                <a:ea typeface="MS PGothic"/>
                <a:cs typeface="Times New Roman"/>
              </a:rPr>
              <a:t> putokaz P+R umanjuje traženje parkirališta.</a:t>
            </a:r>
            <a:r>
              <a:rPr lang="sr-Latn-RS" dirty="1" sz="1800">
                <a:latin typeface="Arial"/>
                <a:ea typeface="MS PGothic"/>
                <a:cs typeface="Times New Roman"/>
              </a:rPr>
              <a:t>  </a:t>
            </a:r>
          </a:p>
        </p:txBody>
      </p:sp>
      <p:pic>
        <p:nvPicPr>
          <p:cNvPr id="8" name="Picture 8" descr="A picture containing text&#10;&#10;Description generated with very high confidence">
            <a:extLst>
              <a:ext uri="{FF2B5EF4-FFF2-40B4-BE49-F238E27FC236}">
                <a16:creationId xmlns:a16="http://schemas.microsoft.com/office/drawing/2014/main" id="{6ACD0BB5-783C-462A-ADCC-378E4E7016AB}"/>
              </a:ext>
            </a:extLst>
          </p:cNvPr>
          <p:cNvPicPr>
            <a:picLocks noChangeAspect="1"/>
          </p:cNvPicPr>
          <p:nvPr/>
        </p:nvPicPr>
        <p:blipFill>
          <a:blip r:embed="rId3"/>
          <a:stretch>
            <a:fillRect/>
          </a:stretch>
        </p:blipFill>
        <p:spPr>
          <a:xfrm>
            <a:off x="2877628" y="2542098"/>
            <a:ext cx="2319067" cy="1739300"/>
          </a:xfrm>
          <a:prstGeom prst="rect">
            <a:avLst/>
          </a:prstGeom>
        </p:spPr>
      </p:pic>
      <p:pic>
        <p:nvPicPr>
          <p:cNvPr id="10" name="Picture 10" descr="A close up of a road&#10;&#10;Description generated with high confidence">
            <a:extLst>
              <a:ext uri="{FF2B5EF4-FFF2-40B4-BE49-F238E27FC236}">
                <a16:creationId xmlns:a16="http://schemas.microsoft.com/office/drawing/2014/main" id="{4D108243-974E-433C-9CA3-2C23E385F5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52"/>
          <a:stretch/>
        </p:blipFill>
        <p:spPr>
          <a:xfrm>
            <a:off x="5353500" y="2542099"/>
            <a:ext cx="2741589" cy="1734855"/>
          </a:xfrm>
          <a:prstGeom prst="rect">
            <a:avLst/>
          </a:prstGeom>
        </p:spPr>
      </p:pic>
    </p:spTree>
    <p:extLst>
      <p:ext uri="{BB962C8B-B14F-4D97-AF65-F5344CB8AC3E}">
        <p14:creationId xmlns:p14="http://schemas.microsoft.com/office/powerpoint/2010/main" val="2022852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7F2DF-11A5-4A0D-964C-79566BEAE121}"/>
              </a:ext>
            </a:extLst>
          </p:cNvPr>
          <p:cNvSpPr>
            <a:spLocks noGrp="1"/>
          </p:cNvSpPr>
          <p:nvPr>
            <p:ph type="title"/>
          </p:nvPr>
        </p:nvSpPr>
        <p:spPr/>
        <p:txBody>
          <a:bodyPr/>
          <a:lstStyle/>
          <a:p>
            <a:r>
              <a:rPr lang="sr-Latn-RS" dirty="1">
                <a:solidFill>
                  <a:srgbClr val="102C83"/>
                </a:solidFill>
                <a:ea typeface="MS PGothic"/>
              </a:rPr>
              <a:t>Primer dobre prakse: gradska inovativna laboratorija</a:t>
            </a:r>
          </a:p>
        </p:txBody>
      </p:sp>
      <p:sp>
        <p:nvSpPr>
          <p:cNvPr id="3" name="Content Placeholder 2">
            <a:extLst>
              <a:ext uri="{FF2B5EF4-FFF2-40B4-BE49-F238E27FC236}">
                <a16:creationId xmlns:a16="http://schemas.microsoft.com/office/drawing/2014/main" id="{5389AF36-62B6-4A57-BD91-87813861C5B4}"/>
              </a:ext>
            </a:extLst>
          </p:cNvPr>
          <p:cNvSpPr>
            <a:spLocks noGrp="1"/>
          </p:cNvSpPr>
          <p:nvPr>
            <p:ph idx="1"/>
          </p:nvPr>
        </p:nvSpPr>
        <p:spPr>
          <a:xfrm>
            <a:off x="4644008" y="1715185"/>
            <a:ext cx="4507143" cy="4594730"/>
          </a:xfrm>
        </p:spPr>
        <p:txBody>
          <a:bodyPr/>
          <a:lstStyle/>
          <a:p>
            <a:r>
              <a:rPr lang="sr-Latn-RS" dirty="1" sz="1800">
                <a:ea typeface="MS PGothic"/>
              </a:rPr>
              <a:t>Kopenhagen</a:t>
            </a:r>
            <a:r>
              <a:rPr lang="sr-Latn-RS" dirty="1" sz="1800">
                <a:ea typeface="MS PGothic"/>
              </a:rPr>
              <a:t> </a:t>
            </a:r>
          </a:p>
          <a:p>
            <a:r>
              <a:rPr lang="sr-Latn-RS" dirty="1" sz="1800" b="0">
                <a:ea typeface="+mn-lt"/>
                <a:cs typeface="+mn-lt"/>
              </a:rPr>
              <a:t>zbor građana u Middelderbyenu;</a:t>
            </a:r>
          </a:p>
          <a:p>
            <a:r>
              <a:rPr lang="sr-Latn-RS" dirty="1" sz="1800" b="0">
                <a:ea typeface="MS PGothic"/>
                <a:cs typeface="Arial"/>
              </a:rPr>
              <a:t>smanjeno 1050 vanuličnog parkiranja za 80-90% u 3 godine;</a:t>
            </a:r>
            <a:r>
              <a:rPr lang="sr-Latn-RS" dirty="1" sz="1800" b="0">
                <a:ea typeface="MS PGothic"/>
                <a:cs typeface="Arial"/>
              </a:rPr>
              <a:t> </a:t>
            </a:r>
          </a:p>
          <a:p>
            <a:r>
              <a:rPr lang="sr-Latn-RS" dirty="1" sz="1800" b="0">
                <a:ea typeface="MS PGothic"/>
                <a:cs typeface="Arial"/>
              </a:rPr>
              <a:t>nema više restorana ili terasa, već javni prostor visokog kvaliteta;</a:t>
            </a:r>
            <a:r>
              <a:rPr lang="sr-Latn-RS" dirty="1" sz="1800" b="0">
                <a:ea typeface="MS PGothic"/>
                <a:cs typeface="Arial"/>
              </a:rPr>
              <a:t> </a:t>
            </a:r>
          </a:p>
          <a:p>
            <a:r>
              <a:rPr lang="sr-Latn-RS" dirty="1" sz="1800" b="0">
                <a:ea typeface="MS PGothic"/>
                <a:cs typeface="Arial"/>
              </a:rPr>
              <a:t>novi objekti za parkiranje bicikala sa geozonama;</a:t>
            </a:r>
          </a:p>
          <a:p>
            <a:r>
              <a:rPr lang="sr-Latn-RS" dirty="1" sz="1800" b="0">
                <a:ea typeface="MS PGothic"/>
                <a:cs typeface="Arial"/>
              </a:rPr>
              <a:t>15 km/h u jednosmernim ulicama.</a:t>
            </a:r>
          </a:p>
        </p:txBody>
      </p:sp>
      <p:pic>
        <p:nvPicPr>
          <p:cNvPr id="6" name="Picture 6" descr="A close up of a busy city street&#10;&#10;Description generated with very high confidence">
            <a:extLst>
              <a:ext uri="{FF2B5EF4-FFF2-40B4-BE49-F238E27FC236}">
                <a16:creationId xmlns:a16="http://schemas.microsoft.com/office/drawing/2014/main" id="{EC9B4187-E3DA-44A0-9533-81FB1186AA0C}"/>
              </a:ext>
            </a:extLst>
          </p:cNvPr>
          <p:cNvPicPr>
            <a:picLocks noGrp="1" noChangeAspect="1"/>
          </p:cNvPicPr>
          <p:nvPr>
            <p:ph idx="11"/>
          </p:nvPr>
        </p:nvPicPr>
        <p:blipFill>
          <a:blip r:embed="rId2" cstate="screen">
            <a:extLst>
              <a:ext uri="{28A0092B-C50C-407E-A947-70E740481C1C}">
                <a14:useLocalDpi xmlns:a14="http://schemas.microsoft.com/office/drawing/2010/main"/>
              </a:ext>
            </a:extLst>
          </a:blip>
          <a:stretch>
            <a:fillRect/>
          </a:stretch>
        </p:blipFill>
        <p:spPr>
          <a:xfrm>
            <a:off x="841113" y="1538468"/>
            <a:ext cx="2896880" cy="2015183"/>
          </a:xfrm>
        </p:spPr>
      </p:pic>
      <p:sp>
        <p:nvSpPr>
          <p:cNvPr id="5" name="Footer Placeholder 4">
            <a:extLst>
              <a:ext uri="{FF2B5EF4-FFF2-40B4-BE49-F238E27FC236}">
                <a16:creationId xmlns:a16="http://schemas.microsoft.com/office/drawing/2014/main" id="{CBACB49E-FF18-40E2-9D11-BEB9F7937180}"/>
              </a:ext>
            </a:extLst>
          </p:cNvPr>
          <p:cNvSpPr>
            <a:spLocks noGrp="1"/>
          </p:cNvSpPr>
          <p:nvPr>
            <p:ph type="ftr" sz="quarter" idx="12"/>
          </p:nvPr>
        </p:nvSpPr>
        <p:spPr/>
        <p:txBody>
          <a:bodyPr/>
          <a:lstStyle/>
          <a:p>
            <a:pPr>
              <a:defRPr/>
            </a:pPr>
            <a:r>
              <a:rPr lang="sr-Latn-RS" dirty="1"/>
              <a:t>&lt;Događaj&gt; • &lt;Datum&gt; • &lt;Mesto&gt; • &lt;Izlagač&gt;</a:t>
            </a:r>
          </a:p>
        </p:txBody>
      </p:sp>
      <p:pic>
        <p:nvPicPr>
          <p:cNvPr id="8" name="Picture 8" descr="A group of people walking down a street&#10;&#10;Description generated with very high confidence">
            <a:extLst>
              <a:ext uri="{FF2B5EF4-FFF2-40B4-BE49-F238E27FC236}">
                <a16:creationId xmlns:a16="http://schemas.microsoft.com/office/drawing/2014/main" id="{99390206-140D-4EBB-9291-3909EDDBA5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532" y="3678973"/>
            <a:ext cx="4195313" cy="2849976"/>
          </a:xfrm>
          <a:prstGeom prst="rect">
            <a:avLst/>
          </a:prstGeom>
        </p:spPr>
      </p:pic>
    </p:spTree>
    <p:extLst>
      <p:ext uri="{BB962C8B-B14F-4D97-AF65-F5344CB8AC3E}">
        <p14:creationId xmlns:p14="http://schemas.microsoft.com/office/powerpoint/2010/main" val="1647297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70176-D13B-49B0-BECE-E1C7ACDBDC3B}"/>
              </a:ext>
            </a:extLst>
          </p:cNvPr>
          <p:cNvSpPr>
            <a:spLocks noGrp="1"/>
          </p:cNvSpPr>
          <p:nvPr>
            <p:ph type="title"/>
          </p:nvPr>
        </p:nvSpPr>
        <p:spPr/>
        <p:txBody>
          <a:bodyPr/>
          <a:lstStyle/>
          <a:p>
            <a:r>
              <a:rPr lang="sr-Latn-RS" dirty="1"/>
              <a:t>Primer dobre prakse: kampanje i pružanje informacija</a:t>
            </a:r>
            <a:r>
              <a:rPr lang="sr-Latn-RS" dirty="1"/>
              <a:t>  </a:t>
            </a:r>
          </a:p>
        </p:txBody>
      </p:sp>
      <p:pic>
        <p:nvPicPr>
          <p:cNvPr id="5" name="Picture 5" descr="A picture containing sign, standing, man, holding&#10;&#10;Description generated with very high confidence">
            <a:extLst>
              <a:ext uri="{FF2B5EF4-FFF2-40B4-BE49-F238E27FC236}">
                <a16:creationId xmlns:a16="http://schemas.microsoft.com/office/drawing/2014/main" id="{7A3FADC9-CBB3-4984-AF4F-65E1BAFDA68F}"/>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820588" y="1802125"/>
            <a:ext cx="1694013" cy="2342972"/>
          </a:xfrm>
        </p:spPr>
      </p:pic>
      <p:sp>
        <p:nvSpPr>
          <p:cNvPr id="4" name="Footer Placeholder 3">
            <a:extLst>
              <a:ext uri="{FF2B5EF4-FFF2-40B4-BE49-F238E27FC236}">
                <a16:creationId xmlns:a16="http://schemas.microsoft.com/office/drawing/2014/main" id="{2388EF69-4C9E-42F8-89B9-6EE61264291E}"/>
              </a:ext>
            </a:extLst>
          </p:cNvPr>
          <p:cNvSpPr>
            <a:spLocks noGrp="1"/>
          </p:cNvSpPr>
          <p:nvPr>
            <p:ph type="ftr" sz="quarter" idx="10"/>
          </p:nvPr>
        </p:nvSpPr>
        <p:spPr/>
        <p:txBody>
          <a:bodyPr/>
          <a:lstStyle/>
          <a:p>
            <a:pPr>
              <a:defRPr/>
            </a:pPr>
            <a:r>
              <a:rPr lang="sr-Latn-RS" dirty="1"/>
              <a:t>&lt;Događaj&gt; • &lt;Datum&gt; • &lt;Mesto&gt; • &lt;Izlagač&gt;</a:t>
            </a:r>
          </a:p>
        </p:txBody>
      </p:sp>
      <p:sp>
        <p:nvSpPr>
          <p:cNvPr id="7" name="TextBox 6">
            <a:extLst>
              <a:ext uri="{FF2B5EF4-FFF2-40B4-BE49-F238E27FC236}">
                <a16:creationId xmlns:a16="http://schemas.microsoft.com/office/drawing/2014/main" id="{F722BF01-DD24-445B-A338-313C2307B6E5}"/>
              </a:ext>
            </a:extLst>
          </p:cNvPr>
          <p:cNvSpPr txBox="1"/>
          <p:nvPr/>
        </p:nvSpPr>
        <p:spPr>
          <a:xfrm>
            <a:off x="2648864" y="1711114"/>
            <a:ext cx="568480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Strazbur</a:t>
            </a:r>
            <a:r>
              <a:rPr lang="sr-Latn-RS" dirty="1" sz="1800">
                <a:latin typeface="Arial"/>
                <a:ea typeface="MS PGothic"/>
                <a:cs typeface="Times New Roman"/>
              </a:rPr>
              <a:t>: poster o javnoj raspravi oko proširenja zone za parkiranje koja se plaća.</a:t>
            </a:r>
            <a:r>
              <a:rPr lang="sr-Latn-RS" dirty="1" sz="1800">
                <a:latin typeface="Arial"/>
                <a:ea typeface="MS PGothic"/>
                <a:cs typeface="Times New Roman"/>
              </a:rPr>
              <a:t>  </a:t>
            </a:r>
            <a:r>
              <a:rPr lang="sr-Latn-RS" dirty="1" sz="1800">
                <a:latin typeface="Arial"/>
                <a:ea typeface="MS PGothic"/>
                <a:cs typeface="Times New Roman"/>
              </a:rPr>
              <a:t>Fokus je na višim ciljevima, a ne na ekonomskim prednostima.</a:t>
            </a:r>
            <a:r>
              <a:rPr lang="sr-Latn-RS" dirty="1" sz="1800">
                <a:latin typeface="Arial"/>
                <a:ea typeface="MS PGothic"/>
                <a:cs typeface="Times New Roman"/>
              </a:rPr>
              <a:t> </a:t>
            </a:r>
          </a:p>
        </p:txBody>
      </p:sp>
      <p:pic>
        <p:nvPicPr>
          <p:cNvPr id="3" name="Picture 5" descr="A person standing on a table&#10;&#10;Description generated with high confidence">
            <a:extLst>
              <a:ext uri="{FF2B5EF4-FFF2-40B4-BE49-F238E27FC236}">
                <a16:creationId xmlns:a16="http://schemas.microsoft.com/office/drawing/2014/main" id="{56ED3D9E-D319-41B5-98F2-9FD1774559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3630" y="4511939"/>
            <a:ext cx="2743200" cy="1819526"/>
          </a:xfrm>
          <a:prstGeom prst="rect">
            <a:avLst/>
          </a:prstGeom>
        </p:spPr>
      </p:pic>
      <p:pic>
        <p:nvPicPr>
          <p:cNvPr id="8" name="Picture 8" descr="A yellow sign&#10;&#10;Description generated with high confidence">
            <a:extLst>
              <a:ext uri="{FF2B5EF4-FFF2-40B4-BE49-F238E27FC236}">
                <a16:creationId xmlns:a16="http://schemas.microsoft.com/office/drawing/2014/main" id="{4AF65E1A-2DFD-4ECE-BB77-4FC2FDCF75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657600" y="5234117"/>
            <a:ext cx="2991079" cy="1103426"/>
          </a:xfrm>
          <a:prstGeom prst="rect">
            <a:avLst/>
          </a:prstGeom>
        </p:spPr>
      </p:pic>
      <p:sp>
        <p:nvSpPr>
          <p:cNvPr id="10" name="TextBox 9">
            <a:extLst>
              <a:ext uri="{FF2B5EF4-FFF2-40B4-BE49-F238E27FC236}">
                <a16:creationId xmlns:a16="http://schemas.microsoft.com/office/drawing/2014/main" id="{E6AE2015-5236-4AFA-A6EE-AFE138B67D3C}"/>
              </a:ext>
            </a:extLst>
          </p:cNvPr>
          <p:cNvSpPr txBox="1"/>
          <p:nvPr/>
        </p:nvSpPr>
        <p:spPr>
          <a:xfrm>
            <a:off x="3590009" y="4392267"/>
            <a:ext cx="521035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r-Latn-RS" dirty="1" b="1" sz="1800">
                <a:latin typeface="Arial"/>
                <a:ea typeface="MS PGothic"/>
                <a:cs typeface="Times New Roman"/>
              </a:rPr>
              <a:t>Roterdam</a:t>
            </a:r>
            <a:r>
              <a:rPr lang="sr-Latn-RS" dirty="1" sz="1800">
                <a:latin typeface="Arial"/>
                <a:ea typeface="MS PGothic"/>
                <a:cs typeface="Times New Roman"/>
              </a:rPr>
              <a:t>: kampanja za Dan parkiranja.</a:t>
            </a:r>
            <a:r>
              <a:rPr lang="sr-Latn-RS" dirty="1" sz="1800">
                <a:latin typeface="Arial"/>
                <a:ea typeface="MS PGothic"/>
                <a:cs typeface="Times New Roman"/>
              </a:rPr>
              <a:t> </a:t>
            </a:r>
            <a:r>
              <a:rPr lang="sr-Latn-RS" dirty="1" sz="1800">
                <a:latin typeface="Arial"/>
                <a:ea typeface="MS PGothic"/>
                <a:cs typeface="Times New Roman"/>
              </a:rPr>
              <a:t>Građani ponovo zauzimaju javni prostor preko procesa kokreacije.</a:t>
            </a:r>
            <a:r>
              <a:rPr lang="sr-Latn-RS" dirty="1" sz="1800">
                <a:latin typeface="Arial"/>
                <a:ea typeface="MS PGothic"/>
                <a:cs typeface="Times New Roman"/>
              </a:rPr>
              <a:t> </a:t>
            </a:r>
          </a:p>
        </p:txBody>
      </p:sp>
    </p:spTree>
    <p:extLst>
      <p:ext uri="{BB962C8B-B14F-4D97-AF65-F5344CB8AC3E}">
        <p14:creationId xmlns:p14="http://schemas.microsoft.com/office/powerpoint/2010/main" val="12264267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AF655-A106-4E46-A549-687F7511EEEF}"/>
              </a:ext>
            </a:extLst>
          </p:cNvPr>
          <p:cNvSpPr>
            <a:spLocks noGrp="1"/>
          </p:cNvSpPr>
          <p:nvPr>
            <p:ph type="title"/>
          </p:nvPr>
        </p:nvSpPr>
        <p:spPr/>
        <p:txBody>
          <a:bodyPr/>
          <a:lstStyle/>
          <a:p>
            <a:r>
              <a:rPr lang="sr-Latn-RS" dirty="1"/>
              <a:t>Primer dobre prakse: 
</a:t>
            </a:r>
            <a:br>
              <a:rPr lang="sr-Latn-RS" dirty="1"/>
            </a:br>
            <a:r>
              <a:rPr lang="sr-Latn-RS" dirty="1"/>
              <a:t>iskorišćavanje sposobnosti pričanja priča i dizajna usluga</a:t>
            </a:r>
            <a:r>
              <a:rPr lang="sr-Latn-RS" dirty="1"/>
              <a:t> </a:t>
            </a:r>
          </a:p>
        </p:txBody>
      </p:sp>
      <p:pic>
        <p:nvPicPr>
          <p:cNvPr id="5" name="Tijdelijke aanduiding voor inhoud 4">
            <a:extLst>
              <a:ext uri="{FF2B5EF4-FFF2-40B4-BE49-F238E27FC236}">
                <a16:creationId xmlns:a16="http://schemas.microsoft.com/office/drawing/2014/main" id="{C852D50C-828B-4461-8EB3-2FA2367D5E3F}"/>
              </a:ext>
            </a:extLst>
          </p:cNvPr>
          <p:cNvPicPr>
            <a:picLocks noGrp="1" noChangeAspect="1"/>
          </p:cNvPicPr>
          <p:nvPr>
            <p:ph idx="1"/>
          </p:nvPr>
        </p:nvPicPr>
        <p:blipFill>
          <a:blip r:embed="rId3"/>
          <a:stretch>
            <a:fillRect/>
          </a:stretch>
        </p:blipFill>
        <p:spPr>
          <a:xfrm>
            <a:off x="15399" y="1523571"/>
            <a:ext cx="5381989" cy="3031854"/>
          </a:xfrm>
          <a:prstGeom prst="rect">
            <a:avLst/>
          </a:prstGeom>
        </p:spPr>
      </p:pic>
      <p:sp>
        <p:nvSpPr>
          <p:cNvPr id="4" name="Tijdelijke aanduiding voor voettekst 3">
            <a:extLst>
              <a:ext uri="{FF2B5EF4-FFF2-40B4-BE49-F238E27FC236}">
                <a16:creationId xmlns:a16="http://schemas.microsoft.com/office/drawing/2014/main" id="{8E6FEBAA-3AD5-4FAB-B634-802CA7919BBB}"/>
              </a:ext>
            </a:extLst>
          </p:cNvPr>
          <p:cNvSpPr>
            <a:spLocks noGrp="1"/>
          </p:cNvSpPr>
          <p:nvPr>
            <p:ph type="ftr" sz="quarter" idx="10"/>
          </p:nvPr>
        </p:nvSpPr>
        <p:spPr/>
        <p:txBody>
          <a:bodyPr/>
          <a:lstStyle/>
          <a:p>
            <a:pPr>
              <a:defRPr/>
            </a:pPr>
            <a:r>
              <a:rPr lang="sr-Latn-RS" dirty="1"/>
              <a:t>&lt;Događaj&gt; • &lt;Datum&gt; • &lt;Mesto&gt; • &lt;Izlagač&gt;</a:t>
            </a:r>
          </a:p>
        </p:txBody>
      </p:sp>
      <p:sp>
        <p:nvSpPr>
          <p:cNvPr id="6" name="object 2">
            <a:extLst>
              <a:ext uri="{FF2B5EF4-FFF2-40B4-BE49-F238E27FC236}">
                <a16:creationId xmlns:a16="http://schemas.microsoft.com/office/drawing/2014/main" id="{91920F4C-2930-4148-B835-57F56FEC8E4E}"/>
              </a:ext>
            </a:extLst>
          </p:cNvPr>
          <p:cNvSpPr/>
          <p:nvPr/>
        </p:nvSpPr>
        <p:spPr>
          <a:xfrm>
            <a:off x="455079" y="3783148"/>
            <a:ext cx="4502627" cy="2450218"/>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2">
            <a:extLst>
              <a:ext uri="{FF2B5EF4-FFF2-40B4-BE49-F238E27FC236}">
                <a16:creationId xmlns:a16="http://schemas.microsoft.com/office/drawing/2014/main" id="{9D1EC1FB-BFED-4054-9849-32C830FE8F92}"/>
              </a:ext>
            </a:extLst>
          </p:cNvPr>
          <p:cNvSpPr/>
          <p:nvPr/>
        </p:nvSpPr>
        <p:spPr>
          <a:xfrm>
            <a:off x="5489444" y="1524318"/>
            <a:ext cx="3654556" cy="2258830"/>
          </a:xfrm>
          <a:prstGeom prst="rect">
            <a:avLst/>
          </a:prstGeom>
          <a:blipFill>
            <a:blip r:embed="rId5"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6C953966-15AA-4DDA-A1EF-80564ADCD91C}"/>
              </a:ext>
            </a:extLst>
          </p:cNvPr>
          <p:cNvSpPr/>
          <p:nvPr/>
        </p:nvSpPr>
        <p:spPr>
          <a:xfrm>
            <a:off x="5177931" y="3943927"/>
            <a:ext cx="1844534" cy="2532368"/>
          </a:xfrm>
          <a:prstGeom prst="rect">
            <a:avLst/>
          </a:prstGeom>
          <a:blipFill>
            <a:blip r:embed="rId6"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extLst>
      <p:ext uri="{BB962C8B-B14F-4D97-AF65-F5344CB8AC3E}">
        <p14:creationId xmlns:p14="http://schemas.microsoft.com/office/powerpoint/2010/main" val="9997151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7D7DD1-DEF8-4CDE-9890-67B7ADB7F180}"/>
              </a:ext>
            </a:extLst>
          </p:cNvPr>
          <p:cNvSpPr>
            <a:spLocks noGrp="1"/>
          </p:cNvSpPr>
          <p:nvPr>
            <p:ph type="title"/>
          </p:nvPr>
        </p:nvSpPr>
        <p:spPr/>
        <p:txBody>
          <a:bodyPr/>
          <a:lstStyle/>
          <a:p>
            <a:r>
              <a:rPr lang="sr-Latn-RS" dirty="1"/>
              <a:t>Rezultati :  kratkoročno parkiranje umanjeno za 36%</a:t>
            </a:r>
            <a:r>
              <a:rPr lang="sr-Latn-RS" dirty="1"/>
              <a:t> </a:t>
            </a:r>
          </a:p>
        </p:txBody>
      </p:sp>
      <p:sp>
        <p:nvSpPr>
          <p:cNvPr id="5" name="object 2">
            <a:extLst>
              <a:ext uri="{FF2B5EF4-FFF2-40B4-BE49-F238E27FC236}">
                <a16:creationId xmlns:a16="http://schemas.microsoft.com/office/drawing/2014/main" id="{780BF0A8-1BB1-4D90-AE0C-3BCDFF55B464}"/>
              </a:ext>
            </a:extLst>
          </p:cNvPr>
          <p:cNvSpPr/>
          <p:nvPr/>
        </p:nvSpPr>
        <p:spPr>
          <a:xfrm>
            <a:off x="523168" y="1922762"/>
            <a:ext cx="8244912" cy="4244358"/>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36D3F3-C322-4209-BAF9-40D6E4C7C0A8}"/>
              </a:ext>
            </a:extLst>
          </p:cNvPr>
          <p:cNvSpPr>
            <a:spLocks noGrp="1"/>
          </p:cNvSpPr>
          <p:nvPr>
            <p:ph type="title"/>
          </p:nvPr>
        </p:nvSpPr>
        <p:spPr/>
        <p:txBody>
          <a:bodyPr/>
          <a:lstStyle/>
          <a:p>
            <a:r>
              <a:rPr lang="sr-Latn-RS" dirty="1"/>
              <a:t>Rezultati:  popularnost parkiranja</a:t>
            </a:r>
          </a:p>
        </p:txBody>
      </p:sp>
      <p:sp>
        <p:nvSpPr>
          <p:cNvPr id="4" name="Tijdelijke aanduiding voor voettekst 3">
            <a:extLst>
              <a:ext uri="{FF2B5EF4-FFF2-40B4-BE49-F238E27FC236}">
                <a16:creationId xmlns:a16="http://schemas.microsoft.com/office/drawing/2014/main" id="{DAC9D5DD-05A9-453E-A703-010E7CD20DCE}"/>
              </a:ext>
            </a:extLst>
          </p:cNvPr>
          <p:cNvSpPr>
            <a:spLocks noGrp="1"/>
          </p:cNvSpPr>
          <p:nvPr>
            <p:ph type="ftr" sz="quarter" idx="10"/>
          </p:nvPr>
        </p:nvSpPr>
        <p:spPr/>
        <p:txBody>
          <a:bodyPr/>
          <a:lstStyle/>
          <a:p>
            <a:pPr>
              <a:defRPr/>
            </a:pPr>
            <a:r>
              <a:rPr lang="sr-Latn-RS" dirty="1"/>
              <a:t>&lt;Događaj&gt; • &lt;Datum&gt; • &lt;Mesto&gt; • &lt;Izlagač&gt;</a:t>
            </a:r>
          </a:p>
        </p:txBody>
      </p:sp>
      <p:sp>
        <p:nvSpPr>
          <p:cNvPr id="5" name="object 2">
            <a:extLst>
              <a:ext uri="{FF2B5EF4-FFF2-40B4-BE49-F238E27FC236}">
                <a16:creationId xmlns:a16="http://schemas.microsoft.com/office/drawing/2014/main" id="{C2370F6B-E2D4-463E-9D76-2C2BAA63650B}"/>
              </a:ext>
            </a:extLst>
          </p:cNvPr>
          <p:cNvSpPr>
            <a:spLocks noGrp="1"/>
          </p:cNvSpPr>
          <p:nvPr>
            <p:ph idx="1"/>
          </p:nvPr>
        </p:nvSpPr>
        <p:spPr>
          <a:xfrm>
            <a:off x="381000" y="1700213"/>
            <a:ext cx="8439150" cy="4608512"/>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lang="nl-NL" dirty="0"/>
          </a:p>
        </p:txBody>
      </p:sp>
      <p:sp>
        <p:nvSpPr>
          <p:cNvPr id="3" name="Tekstvak 2">
            <a:extLst>
              <a:ext uri="{FF2B5EF4-FFF2-40B4-BE49-F238E27FC236}">
                <a16:creationId xmlns:a16="http://schemas.microsoft.com/office/drawing/2014/main" id="{5146B1FB-B757-492E-BB71-8BD374EB29B2}"/>
              </a:ext>
            </a:extLst>
          </p:cNvPr>
          <p:cNvSpPr txBox="1"/>
          <p:nvPr/>
        </p:nvSpPr>
        <p:spPr>
          <a:xfrm>
            <a:off x="5476240" y="2296160"/>
            <a:ext cx="2997200" cy="3190240"/>
          </a:xfrm>
          <a:prstGeom prst="rect">
            <a:avLst/>
          </a:prstGeom>
          <a:solidFill>
            <a:schemeClr val="bg1"/>
          </a:solidFill>
        </p:spPr>
        <p:txBody>
          <a:bodyPr wrap="square" rtlCol="0">
            <a:spAutoFit/>
          </a:bodyPr>
          <a:lstStyle/>
          <a:p>
            <a:endParaRPr lang="nl-NL" dirty="0"/>
          </a:p>
        </p:txBody>
      </p:sp>
      <p:sp>
        <p:nvSpPr>
          <p:cNvPr id="9" name="Tekstvak 8">
            <a:extLst>
              <a:ext uri="{FF2B5EF4-FFF2-40B4-BE49-F238E27FC236}">
                <a16:creationId xmlns:a16="http://schemas.microsoft.com/office/drawing/2014/main" id="{D212ACC9-FDD4-4397-A023-48C121E4A2BA}"/>
              </a:ext>
            </a:extLst>
          </p:cNvPr>
          <p:cNvSpPr txBox="1"/>
          <p:nvPr/>
        </p:nvSpPr>
        <p:spPr>
          <a:xfrm>
            <a:off x="5838825" y="5574397"/>
            <a:ext cx="1828800" cy="646331"/>
          </a:xfrm>
          <a:prstGeom prst="rect">
            <a:avLst/>
          </a:prstGeom>
          <a:solidFill>
            <a:schemeClr val="bg1"/>
          </a:solidFill>
        </p:spPr>
        <p:txBody>
          <a:bodyPr wrap="square" rtlCol="0">
            <a:spAutoFit/>
          </a:bodyPr>
          <a:lstStyle/>
          <a:p>
            <a:r>
              <a:rPr lang="sr-Latn-RS" dirty="1" sz="1200">
                <a:latin typeface="Arial Nova" panose="020B0504020202020204" pitchFamily="34" charset="0"/>
              </a:rPr>
              <a:t>Zone za parkiranje u centru grada</a:t>
            </a:r>
          </a:p>
          <a:p>
            <a:endParaRPr lang="nl-NL" sz="1200" dirty="0">
              <a:latin typeface="Arial Nova" panose="020B0504020202020204" pitchFamily="34" charset="0"/>
            </a:endParaRPr>
          </a:p>
          <a:p>
            <a:r>
              <a:rPr lang="sr-Latn-RS" dirty="1" sz="1200">
                <a:latin typeface="Arial Nova" panose="020B0504020202020204" pitchFamily="34" charset="0"/>
              </a:rPr>
              <a:t>Zone za parkiranje na periferiji grada</a:t>
            </a:r>
          </a:p>
        </p:txBody>
      </p:sp>
    </p:spTree>
    <p:extLst>
      <p:ext uri="{BB962C8B-B14F-4D97-AF65-F5344CB8AC3E}">
        <p14:creationId xmlns:p14="http://schemas.microsoft.com/office/powerpoint/2010/main" val="27927688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E8BA1-541F-4AF2-B702-674F37025361}"/>
              </a:ext>
            </a:extLst>
          </p:cNvPr>
          <p:cNvSpPr>
            <a:spLocks noGrp="1"/>
          </p:cNvSpPr>
          <p:nvPr>
            <p:ph type="title"/>
          </p:nvPr>
        </p:nvSpPr>
        <p:spPr/>
        <p:txBody>
          <a:bodyPr/>
          <a:lstStyle/>
          <a:p>
            <a:r>
              <a:rPr lang="sr-Latn-RS" dirty="1"/>
              <a:t>Više propratnih informacija</a:t>
            </a:r>
            <a:r>
              <a:rPr lang="sr-Latn-RS" dirty="1"/>
              <a:t> </a:t>
            </a:r>
          </a:p>
        </p:txBody>
      </p:sp>
      <p:sp>
        <p:nvSpPr>
          <p:cNvPr id="3" name="Content Placeholder 2">
            <a:extLst>
              <a:ext uri="{FF2B5EF4-FFF2-40B4-BE49-F238E27FC236}">
                <a16:creationId xmlns:a16="http://schemas.microsoft.com/office/drawing/2014/main" id="{52098E0E-0C87-45E7-A14B-7C6D912E3599}"/>
              </a:ext>
            </a:extLst>
          </p:cNvPr>
          <p:cNvSpPr>
            <a:spLocks noGrp="1"/>
          </p:cNvSpPr>
          <p:nvPr>
            <p:ph idx="1"/>
          </p:nvPr>
        </p:nvSpPr>
        <p:spPr>
          <a:xfrm>
            <a:off x="381000" y="1700213"/>
            <a:ext cx="8584871" cy="4608512"/>
          </a:xfrm>
        </p:spPr>
        <p:txBody>
          <a:bodyPr/>
          <a:lstStyle/>
          <a:p>
            <a:pPr>
              <a:buFont typeface="Arial"/>
              <a:buChar char="•"/>
            </a:pPr>
            <a:r>
              <a:rPr lang="sr-Latn-RS" dirty="1" sz="2000" b="0">
                <a:cs typeface="Arial"/>
              </a:rPr>
              <a:t>Projekat „Push and Pull” </a:t>
            </a:r>
            <a:r>
              <a:rPr lang="sr-Latn-RS" dirty="1" sz="2000" b="0">
                <a:cs typeface="Arial"/>
                <a:hlinkClick r:id="rId2"/>
              </a:rPr>
              <a:t>http://www.push-pull-parking.eu/index.php?id=45</a:t>
            </a:r>
          </a:p>
          <a:p>
            <a:pPr>
              <a:buFont typeface="Arial"/>
              <a:buChar char="•"/>
            </a:pPr>
            <a:r>
              <a:rPr lang="sr-Latn-RS" dirty="1" sz="2000" b="0">
                <a:cs typeface="Arial"/>
              </a:rPr>
              <a:t>EPOMM </a:t>
            </a:r>
            <a:r>
              <a:rPr lang="sr-Latn-RS" dirty="1" sz="2000" b="0">
                <a:cs typeface="Arial"/>
                <a:hlinkClick r:id="rId3"/>
              </a:rPr>
              <a:t>http://www.epomm.eu/index.php</a:t>
            </a:r>
          </a:p>
          <a:p>
            <a:pPr>
              <a:buFont typeface="Arial"/>
              <a:buChar char="•"/>
            </a:pPr>
            <a:r>
              <a:rPr lang="sr-Latn-RS" dirty="1" sz="2000" b="0">
                <a:cs typeface="Arial"/>
              </a:rPr>
              <a:t>ELTIS /The Urban mobility observatory </a:t>
            </a:r>
            <a:r>
              <a:rPr lang="sr-Latn-RS" dirty="1" sz="2000" b="0">
                <a:cs typeface="Arial"/>
                <a:hlinkClick r:id="rId4"/>
              </a:rPr>
              <a:t>www.eltis.org</a:t>
            </a:r>
          </a:p>
          <a:p>
            <a:pPr>
              <a:buFont typeface="Arial"/>
              <a:buChar char="•"/>
            </a:pPr>
            <a:r>
              <a:rPr lang="sr-Latn-RS" dirty="1" sz="2000" b="0">
                <a:ea typeface="MS PGothic"/>
                <a:cs typeface="Arial"/>
              </a:rPr>
              <a:t>IDTP, Europe's parking U-Turn, M.Kodranski &amp; G.Hermann, 2011</a:t>
            </a:r>
          </a:p>
          <a:p>
            <a:pPr>
              <a:buFont typeface="Arial"/>
              <a:buChar char="•"/>
            </a:pPr>
            <a:r>
              <a:rPr lang="sr-Latn-RS" dirty="1" sz="2000" b="0">
                <a:ea typeface="MS PGothic"/>
                <a:cs typeface="Arial"/>
              </a:rPr>
              <a:t>Park4SUMP veb strana </a:t>
            </a:r>
            <a:r>
              <a:rPr lang="sr-Latn-RS" dirty="1" sz="2000" b="0">
                <a:ea typeface="MS PGothic"/>
                <a:cs typeface="Arial"/>
                <a:hlinkClick r:id="rId5"/>
              </a:rPr>
              <a:t>za publikacije</a:t>
            </a:r>
            <a:r>
              <a:rPr lang="sr-Latn-RS" dirty="1" sz="2000" b="0">
                <a:ea typeface="MS PGothic"/>
                <a:cs typeface="Arial"/>
              </a:rPr>
              <a:t> (Good Reasons, Parking and SUM-planning) i (ostali) materijali za obuku</a:t>
            </a:r>
            <a:r>
              <a:rPr lang="sr-Latn-RS" dirty="1" sz="2000" b="0">
                <a:ea typeface="MS PGothic"/>
                <a:cs typeface="Arial"/>
              </a:rPr>
              <a:t> </a:t>
            </a:r>
          </a:p>
          <a:p>
            <a:pPr>
              <a:buFont typeface="Arial"/>
              <a:buChar char="•"/>
            </a:pPr>
            <a:r>
              <a:rPr lang="sr-Latn-RS" dirty="1" sz="2000" b="0">
                <a:ea typeface="MS PGothic"/>
                <a:cs typeface="Arial"/>
                <a:hlinkClick r:id="rId6"/>
              </a:rPr>
              <a:t>EPA veb stranica</a:t>
            </a:r>
            <a:r>
              <a:rPr lang="sr-Latn-RS" dirty="1" sz="2000" b="0">
                <a:ea typeface="MS PGothic"/>
                <a:cs typeface="Arial"/>
              </a:rPr>
              <a:t>, časopis, publikacije i vesti o događajima</a:t>
            </a:r>
            <a:r>
              <a:rPr lang="sr-Latn-RS" dirty="1" sz="2000" b="0">
                <a:ea typeface="MS PGothic"/>
                <a:cs typeface="Arial"/>
              </a:rPr>
              <a:t> </a:t>
            </a:r>
          </a:p>
          <a:p>
            <a:pPr>
              <a:buFont typeface="Arial"/>
              <a:buChar char="•"/>
            </a:pPr>
            <a:endParaRPr lang="en-US" sz="2000" b="0" dirty="0">
              <a:cs typeface="Arial"/>
            </a:endParaRPr>
          </a:p>
          <a:p>
            <a:pPr marL="0" indent="0">
              <a:buNone/>
            </a:pPr>
            <a:endParaRPr lang="en-US" sz="2000" b="0" dirty="0">
              <a:cs typeface="Arial"/>
            </a:endParaRPr>
          </a:p>
          <a:p>
            <a:pPr>
              <a:buFont typeface="Arial"/>
              <a:buChar char="•"/>
            </a:pPr>
            <a:endParaRPr lang="en-US" sz="2000" b="0" dirty="0">
              <a:cs typeface="Arial"/>
            </a:endParaRPr>
          </a:p>
        </p:txBody>
      </p:sp>
      <p:sp>
        <p:nvSpPr>
          <p:cNvPr id="4" name="Footer Placeholder 3">
            <a:extLst>
              <a:ext uri="{FF2B5EF4-FFF2-40B4-BE49-F238E27FC236}">
                <a16:creationId xmlns:a16="http://schemas.microsoft.com/office/drawing/2014/main" id="{251488EA-6189-4CB8-B500-3E103317D5F3}"/>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22404597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19"/>
          <p:cNvSpPr>
            <a:spLocks noChangeArrowheads="1"/>
          </p:cNvSpPr>
          <p:nvPr/>
        </p:nvSpPr>
        <p:spPr bwMode="gray">
          <a:xfrm>
            <a:off x="6516688" y="-7938"/>
            <a:ext cx="2646362" cy="6865938"/>
          </a:xfrm>
          <a:prstGeom prst="rect">
            <a:avLst/>
          </a:prstGeom>
          <a:solidFill>
            <a:srgbClr val="EBEEF0"/>
          </a:solidFill>
          <a:ln w="9525">
            <a:noFill/>
            <a:miter lim="800000"/>
            <a:headEnd/>
            <a:tailEnd/>
          </a:ln>
        </p:spPr>
        <p:txBody>
          <a:bodyPr wrap="none" anchor="ctr"/>
          <a:lstStyle/>
          <a:p>
            <a:endParaRPr lang="nl-BE" altLang="en-US" sz="1800">
              <a:solidFill>
                <a:srgbClr val="000000"/>
              </a:solidFill>
            </a:endParaRPr>
          </a:p>
        </p:txBody>
      </p:sp>
      <p:sp>
        <p:nvSpPr>
          <p:cNvPr id="6146" name="Text Box 2"/>
          <p:cNvSpPr txBox="1">
            <a:spLocks noChangeArrowheads="1"/>
          </p:cNvSpPr>
          <p:nvPr/>
        </p:nvSpPr>
        <p:spPr bwMode="auto">
          <a:xfrm>
            <a:off x="1143000" y="1676400"/>
            <a:ext cx="5105400" cy="3386138"/>
          </a:xfrm>
          <a:prstGeom prst="rect">
            <a:avLst/>
          </a:prstGeom>
          <a:noFill/>
          <a:ln w="9525">
            <a:noFill/>
            <a:miter lim="800000"/>
            <a:headEnd/>
            <a:tailEnd/>
          </a:ln>
        </p:spPr>
        <p:txBody>
          <a:bodyPr>
            <a:spAutoFit/>
          </a:bodyPr>
          <a:lstStyle/>
          <a:p>
            <a:pPr>
              <a:spcBef>
                <a:spcPct val="50000"/>
              </a:spcBef>
              <a:defRPr/>
            </a:pPr>
            <a:r>
              <a:rPr lang="sr-Latn-RS" dirty="1" sz="2200" b="1">
                <a:solidFill>
                  <a:srgbClr val="134095"/>
                </a:solidFill>
                <a:latin typeface="Helvetica" charset="0"/>
              </a:rPr>
              <a:t>Hvala vam!</a:t>
            </a:r>
          </a:p>
          <a:p>
            <a:pPr>
              <a:spcBef>
                <a:spcPct val="50000"/>
              </a:spcBef>
              <a:defRPr/>
            </a:pPr>
            <a:endParaRPr lang="de-DE" sz="1600">
              <a:latin typeface="Helvetica" charset="0"/>
            </a:endParaRPr>
          </a:p>
          <a:p>
            <a:pPr>
              <a:spcBef>
                <a:spcPct val="50000"/>
              </a:spcBef>
              <a:defRPr/>
            </a:pPr>
            <a:r>
              <a:rPr lang="sr-Latn-RS" dirty="1" sz="1600">
                <a:latin typeface="Helvetica" charset="0"/>
              </a:rPr>
              <a:t>Patrik Auverks</a:t>
            </a:r>
            <a:r>
              <a:rPr lang="sr-Latn-RS" dirty="1" sz="1600">
                <a:latin typeface="Helvetica" charset="0"/>
              </a:rPr>
              <a:t> </a:t>
            </a:r>
          </a:p>
          <a:p>
            <a:pPr>
              <a:spcBef>
                <a:spcPct val="50000"/>
              </a:spcBef>
              <a:defRPr/>
            </a:pPr>
            <a:r>
              <a:rPr lang="sr-Latn-RS" dirty="1" sz="1600">
                <a:solidFill>
                  <a:srgbClr val="134095"/>
                </a:solidFill>
                <a:effectLst>
                  <a:outerShdw blurRad="38100" dist="38100" dir="2700000" algn="tl">
                    <a:srgbClr val="000000">
                      <a:alpha val="43137"/>
                    </a:srgbClr>
                  </a:outerShdw>
                </a:effectLst>
                <a:latin typeface="Helvetica" charset="0"/>
              </a:rPr>
              <a:t>Kontakt detalji</a:t>
            </a:r>
          </a:p>
          <a:p>
            <a:pPr>
              <a:spcBef>
                <a:spcPct val="50000"/>
              </a:spcBef>
              <a:defRPr/>
            </a:pPr>
            <a:r>
              <a:rPr lang="sr-Latn-RS" dirty="1" sz="1600">
                <a:latin typeface="Helvetica" charset="0"/>
              </a:rPr>
              <a:t>Mobiel 21</a:t>
            </a:r>
          </a:p>
          <a:p>
            <a:pPr>
              <a:spcBef>
                <a:spcPct val="50000"/>
              </a:spcBef>
              <a:defRPr/>
            </a:pPr>
            <a:r>
              <a:rPr lang="sr-Latn-RS" dirty="1" sz="1600">
                <a:latin typeface="Helvetica" charset="0"/>
              </a:rPr>
              <a:t>Vital Decosterstraat 67 A 0101</a:t>
            </a:r>
          </a:p>
          <a:p>
            <a:pPr>
              <a:spcBef>
                <a:spcPct val="50000"/>
              </a:spcBef>
              <a:defRPr/>
            </a:pPr>
            <a:r>
              <a:rPr lang="sr-Latn-RS" dirty="1" sz="1600">
                <a:latin typeface="Helvetica" charset="0"/>
              </a:rPr>
              <a:t>BE – 3000 LEUVEN</a:t>
            </a:r>
            <a:r>
              <a:rPr lang="sr-Latn-RS" dirty="1" sz="1600">
                <a:latin typeface="Helvetica" charset="0"/>
              </a:rPr>
              <a:t> </a:t>
            </a:r>
          </a:p>
          <a:p>
            <a:pPr>
              <a:spcBef>
                <a:spcPct val="50000"/>
              </a:spcBef>
              <a:defRPr/>
            </a:pPr>
            <a:r>
              <a:rPr lang="sr-Latn-RS" dirty="1" sz="1600" u="sng">
                <a:solidFill>
                  <a:srgbClr val="134095"/>
                </a:solidFill>
                <a:latin typeface="Helvetica" charset="0"/>
              </a:rPr>
              <a:t> </a:t>
            </a:r>
          </a:p>
          <a:p>
            <a:pPr>
              <a:spcBef>
                <a:spcPct val="50000"/>
              </a:spcBef>
              <a:defRPr/>
            </a:pPr>
            <a:endParaRPr lang="de-DE" sz="1600">
              <a:latin typeface="Helvetica" charset="0"/>
            </a:endParaRPr>
          </a:p>
        </p:txBody>
      </p:sp>
      <p:pic>
        <p:nvPicPr>
          <p:cNvPr id="7172" name="Picture 8"/>
          <p:cNvPicPr>
            <a:picLocks noChangeAspect="1" noChangeArrowheads="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815138" y="4533900"/>
            <a:ext cx="1992312" cy="2124075"/>
          </a:xfrm>
          <a:prstGeom prst="rect">
            <a:avLst/>
          </a:prstGeom>
          <a:noFill/>
          <a:ln w="9525">
            <a:noFill/>
            <a:miter lim="800000"/>
            <a:headEnd/>
            <a:tailEnd/>
          </a:ln>
        </p:spPr>
      </p:pic>
      <p:pic>
        <p:nvPicPr>
          <p:cNvPr id="6" name="Picture 2" descr="C:\Users\franzen.ICLEIV2\Downloads\SUMP Platform log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011752" y="3617912"/>
            <a:ext cx="1558090" cy="688273"/>
          </a:xfrm>
          <a:prstGeom prst="rect">
            <a:avLst/>
          </a:prstGeom>
          <a:noFill/>
        </p:spPr>
      </p:pic>
      <p:pic>
        <p:nvPicPr>
          <p:cNvPr id="8" name="Afbeelding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047159" y="1586943"/>
            <a:ext cx="1585201" cy="1793566"/>
          </a:xfrm>
          <a:prstGeom prst="rect">
            <a:avLst/>
          </a:prstGeom>
        </p:spPr>
      </p:pic>
      <p:sp>
        <p:nvSpPr>
          <p:cNvPr id="2" name="Tijdelijke aanduiding voor voettekst 1">
            <a:extLst>
              <a:ext uri="{FF2B5EF4-FFF2-40B4-BE49-F238E27FC236}">
                <a16:creationId xmlns:a16="http://schemas.microsoft.com/office/drawing/2014/main" id="{AB991BC4-F650-4781-A331-505ADE833FCD}"/>
              </a:ext>
            </a:extLst>
          </p:cNvPr>
          <p:cNvSpPr>
            <a:spLocks noGrp="1"/>
          </p:cNvSpPr>
          <p:nvPr>
            <p:ph type="ftr" sz="quarter" idx="10"/>
          </p:nvPr>
        </p:nvSpPr>
        <p:spPr/>
        <p:txBody>
          <a:bodyPr/>
          <a:lstStyle/>
          <a:p>
            <a:pPr>
              <a:defRPr/>
            </a:pPr>
            <a:r>
              <a:rPr lang="sr-Latn-RS" dirty="1"/>
              <a:t>&lt;Događaj&gt; • &lt;Datum&gt; • &lt;Mesto&gt; • &lt;Izlagač&gt;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15888"/>
            <a:ext cx="7477125" cy="1152525"/>
          </a:xfrm>
        </p:spPr>
        <p:txBody>
          <a:bodyPr/>
          <a:lstStyle/>
          <a:p>
            <a:r>
              <a:rPr lang="sr-Latn-RS" dirty="1"/>
              <a:t>Od ponovo aktivne i operativne do strateške politike parkiranja</a:t>
            </a:r>
            <a:r>
              <a:rPr lang="sr-Latn-RS" dirty="1"/>
              <a:t> </a:t>
            </a:r>
          </a:p>
        </p:txBody>
      </p:sp>
      <p:sp>
        <p:nvSpPr>
          <p:cNvPr id="3" name="Content Placeholder 2"/>
          <p:cNvSpPr>
            <a:spLocks noGrp="1"/>
          </p:cNvSpPr>
          <p:nvPr>
            <p:ph idx="1"/>
          </p:nvPr>
        </p:nvSpPr>
        <p:spPr/>
        <p:txBody>
          <a:bodyPr/>
          <a:lstStyle/>
          <a:p>
            <a:pPr lvl="0"/>
            <a:r>
              <a:rPr lang="sr-Latn-RS" dirty="1" sz="2400" b="0">
                <a:ea typeface="MS PGothic"/>
              </a:rPr>
              <a:t>podizanje svesti kod zainteresovanih strana i postizanje da prihvate politike „pravog parkiranja” koje mogu pomoći gradovima;</a:t>
            </a:r>
          </a:p>
          <a:p>
            <a:pPr lvl="0"/>
            <a:r>
              <a:rPr lang="sr-Latn-RS" dirty="1" sz="2400" b="0">
                <a:ea typeface="MS PGothic"/>
              </a:rPr>
              <a:t>izgradnja kapaciteta, posebno u gradovima koji imaju poteškoća u poboljšanju takvih politika (peer-to-peer);</a:t>
            </a:r>
          </a:p>
          <a:p>
            <a:r>
              <a:rPr lang="sr-Latn-RS" dirty="1" sz="2400" b="0">
                <a:ea typeface="+mn-lt"/>
                <a:cs typeface="+mn-lt"/>
              </a:rPr>
              <a:t>naglašavanje uloge i potencijala upravljanja parkiranjem da utiče na planiranje mobilnosti i ponašanje tokom putovanja kroz integraciju SUMP;</a:t>
            </a:r>
            <a:r>
              <a:rPr lang="sr-Latn-RS" dirty="1" sz="2400" b="0">
                <a:ea typeface="+mn-lt"/>
                <a:cs typeface="+mn-lt"/>
              </a:rPr>
              <a:t> </a:t>
            </a:r>
          </a:p>
          <a:p>
            <a:r>
              <a:rPr lang="sr-Latn-RS" dirty="1" sz="2400" b="0">
                <a:ea typeface="MS PGothic"/>
                <a:cs typeface="Arial"/>
              </a:rPr>
              <a:t>kreiranje stalnog budžeta za sufinansiranje vašeg SUMP-a;</a:t>
            </a:r>
            <a:r>
              <a:rPr lang="sr-Latn-RS" dirty="1" sz="2400" b="0">
                <a:ea typeface="MS PGothic"/>
                <a:cs typeface="Arial"/>
              </a:rPr>
              <a:t> </a:t>
            </a:r>
          </a:p>
          <a:p>
            <a:pPr lvl="0"/>
            <a:r>
              <a:rPr lang="sr-Latn-RS" dirty="1" sz="2400" b="0">
                <a:ea typeface="MS PGothic"/>
              </a:rPr>
              <a:t>podsticanje daljih inovacija u upravljanju parkiranjem.</a:t>
            </a:r>
          </a:p>
          <a:p>
            <a:pPr marL="0" lvl="0" indent="0">
              <a:buNone/>
            </a:pPr>
            <a:endParaRPr lang="en-GB" sz="2400" b="0" dirty="0"/>
          </a:p>
        </p:txBody>
      </p:sp>
    </p:spTree>
    <p:extLst>
      <p:ext uri="{BB962C8B-B14F-4D97-AF65-F5344CB8AC3E}">
        <p14:creationId xmlns:p14="http://schemas.microsoft.com/office/powerpoint/2010/main" val="197087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1" sz="2400">
                <a:ea typeface="MS PGothic"/>
              </a:rPr>
              <a:t>Tipične mere koje gradovi mogu da sprovedu</a:t>
            </a:r>
          </a:p>
        </p:txBody>
      </p:sp>
      <p:sp>
        <p:nvSpPr>
          <p:cNvPr id="3" name="Content Placeholder 2"/>
          <p:cNvSpPr>
            <a:spLocks noGrp="1"/>
          </p:cNvSpPr>
          <p:nvPr>
            <p:ph idx="1"/>
          </p:nvPr>
        </p:nvSpPr>
        <p:spPr>
          <a:xfrm>
            <a:off x="381000" y="1520890"/>
            <a:ext cx="8439150" cy="4787835"/>
          </a:xfrm>
        </p:spPr>
        <p:txBody>
          <a:bodyPr/>
          <a:lstStyle/>
          <a:p>
            <a:r>
              <a:rPr lang="sr-Latn-RS" dirty="1" sz="2400" b="0">
                <a:ea typeface="MS PGothic"/>
              </a:rPr>
              <a:t>maksimalni standardi parkiranja;</a:t>
            </a:r>
          </a:p>
          <a:p>
            <a:r>
              <a:rPr lang="sr-Latn-RS" dirty="1" sz="2400" b="0">
                <a:ea typeface="MS PGothic"/>
              </a:rPr>
              <a:t>pametno plaćanje;</a:t>
            </a:r>
          </a:p>
          <a:p>
            <a:r>
              <a:rPr lang="sr-Latn-RS" dirty="1" sz="2400" b="0">
                <a:ea typeface="MS PGothic"/>
              </a:rPr>
              <a:t>povećanje kontrolisanih zona za parkiranje, promena strukture naplate, ograničenje parkiranja na ulici;</a:t>
            </a:r>
          </a:p>
          <a:p>
            <a:r>
              <a:rPr lang="sr-Latn-RS" dirty="1" sz="2400" b="0">
                <a:ea typeface="+mn-lt"/>
                <a:cs typeface="+mn-lt"/>
              </a:rPr>
              <a:t>poboljšano pametno sprovođenje;</a:t>
            </a:r>
          </a:p>
          <a:p>
            <a:r>
              <a:rPr lang="sr-Latn-RS" dirty="1" sz="2400" b="0">
                <a:ea typeface="MS PGothic"/>
              </a:rPr>
              <a:t>namenski prihodi za održivi saobraćaj;</a:t>
            </a:r>
          </a:p>
          <a:p>
            <a:r>
              <a:rPr lang="sr-Latn-RS" dirty="1" sz="2400">
                <a:ea typeface="MS PGothic"/>
              </a:rPr>
              <a:t>integracija PM u SUMP;</a:t>
            </a:r>
            <a:r>
              <a:rPr lang="sr-Latn-RS" dirty="1" sz="2400">
                <a:ea typeface="MS PGothic"/>
              </a:rPr>
              <a:t> </a:t>
            </a:r>
          </a:p>
          <a:p>
            <a:r>
              <a:rPr lang="sr-Latn-RS" dirty="1" sz="2400">
                <a:ea typeface="MS PGothic"/>
              </a:rPr>
              <a:t>parkiranje bicikala u susedstvu/alternativno korišćenje javnog prostora;</a:t>
            </a:r>
            <a:r>
              <a:rPr lang="sr-Latn-RS" dirty="1" sz="2400">
                <a:ea typeface="MS PGothic"/>
              </a:rPr>
              <a:t>  </a:t>
            </a:r>
          </a:p>
          <a:p>
            <a:r>
              <a:rPr lang="sr-Latn-RS" dirty="1" sz="2400">
                <a:ea typeface="MS PGothic"/>
              </a:rPr>
              <a:t>prateće komunikacijske kampanje;</a:t>
            </a:r>
            <a:r>
              <a:rPr lang="sr-Latn-RS" dirty="1" sz="2400">
                <a:ea typeface="MS PGothic"/>
              </a:rPr>
              <a:t> </a:t>
            </a:r>
          </a:p>
          <a:p>
            <a:r>
              <a:rPr lang="sr-Latn-RS" dirty="1" sz="2400">
                <a:ea typeface="MS PGothic"/>
              </a:rPr>
              <a:t>i još mnogo toga.</a:t>
            </a:r>
            <a:r>
              <a:rPr lang="sr-Latn-RS" dirty="1" sz="2400">
                <a:ea typeface="MS PGothic"/>
              </a:rPr>
              <a:t> </a:t>
            </a:r>
          </a:p>
        </p:txBody>
      </p:sp>
    </p:spTree>
    <p:extLst>
      <p:ext uri="{BB962C8B-B14F-4D97-AF65-F5344CB8AC3E}">
        <p14:creationId xmlns:p14="http://schemas.microsoft.com/office/powerpoint/2010/main" val="2605284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1D5457-A284-4BDE-B3BD-37B740053DCB}"/>
              </a:ext>
            </a:extLst>
          </p:cNvPr>
          <p:cNvSpPr>
            <a:spLocks noGrp="1"/>
          </p:cNvSpPr>
          <p:nvPr>
            <p:ph type="title"/>
          </p:nvPr>
        </p:nvSpPr>
        <p:spPr/>
        <p:txBody>
          <a:bodyPr/>
          <a:lstStyle/>
          <a:p>
            <a:r>
              <a:rPr lang="sr-Latn-RS" dirty="1"/>
              <a:t>Mapiranje mera parkiranja koje sprovodi CROW</a:t>
            </a:r>
            <a:r>
              <a:rPr lang="sr-Latn-RS" dirty="1"/>
              <a:t>   </a:t>
            </a:r>
          </a:p>
        </p:txBody>
      </p:sp>
      <p:pic>
        <p:nvPicPr>
          <p:cNvPr id="4" name="Tijdelijke aanduiding voor inhoud 3">
            <a:extLst>
              <a:ext uri="{FF2B5EF4-FFF2-40B4-BE49-F238E27FC236}">
                <a16:creationId xmlns:a16="http://schemas.microsoft.com/office/drawing/2014/main" id="{12797572-6B86-460E-9196-81591161BB12}"/>
              </a:ext>
            </a:extLst>
          </p:cNvPr>
          <p:cNvPicPr>
            <a:picLocks noGrp="1"/>
          </p:cNvPicPr>
          <p:nvPr>
            <p:ph idx="1"/>
          </p:nvPr>
        </p:nvPicPr>
        <p:blipFill>
          <a:blip r:embed="rId3"/>
          <a:stretch>
            <a:fillRect/>
          </a:stretch>
        </p:blipFill>
        <p:spPr>
          <a:xfrm>
            <a:off x="381000" y="1730368"/>
            <a:ext cx="8439150" cy="4548202"/>
          </a:xfrm>
          <a:prstGeom prst="rect">
            <a:avLst/>
          </a:prstGeom>
        </p:spPr>
      </p:pic>
    </p:spTree>
    <p:extLst>
      <p:ext uri="{BB962C8B-B14F-4D97-AF65-F5344CB8AC3E}">
        <p14:creationId xmlns:p14="http://schemas.microsoft.com/office/powerpoint/2010/main" val="5001839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DB5D-6FB1-40D0-8079-46D385C600D3}"/>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0A5EBB6A-89B3-4946-B527-97084D832A0B}"/>
              </a:ext>
            </a:extLst>
          </p:cNvPr>
          <p:cNvSpPr>
            <a:spLocks noGrp="1"/>
          </p:cNvSpPr>
          <p:nvPr>
            <p:ph type="body" idx="1"/>
          </p:nvPr>
        </p:nvSpPr>
        <p:spPr/>
        <p:txBody>
          <a:bodyPr/>
          <a:lstStyle/>
          <a:p>
            <a:pPr algn="ctr"/>
            <a:r>
              <a:rPr lang="sr-Latn-RS" dirty="1" sz="4000">
                <a:ea typeface="MS PGothic"/>
              </a:rPr>
              <a:t>Prateće mere</a:t>
            </a:r>
            <a:r>
              <a:rPr lang="sr-Latn-RS" dirty="1"/>
              <a:t> </a:t>
            </a:r>
          </a:p>
        </p:txBody>
      </p:sp>
      <p:sp>
        <p:nvSpPr>
          <p:cNvPr id="4" name="Footer Placeholder 3">
            <a:extLst>
              <a:ext uri="{FF2B5EF4-FFF2-40B4-BE49-F238E27FC236}">
                <a16:creationId xmlns:a16="http://schemas.microsoft.com/office/drawing/2014/main" id="{5FE7F873-356B-41CE-9EA5-EBA5529A7DF9}"/>
              </a:ext>
            </a:extLst>
          </p:cNvPr>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532913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1"/>
              <a:t>Šira zona „ostalih” kategorija mera parkiranja</a:t>
            </a:r>
            <a:r>
              <a:rPr lang="sr-Latn-RS" dirty="1"/>
              <a:t> </a:t>
            </a:r>
          </a:p>
        </p:txBody>
      </p:sp>
      <p:pic>
        <p:nvPicPr>
          <p:cNvPr id="5" name="Tijdelijke aanduiding voor inhoud 4"/>
          <p:cNvPicPr>
            <a:picLocks noGrp="1" noChangeAspect="1"/>
          </p:cNvPicPr>
          <p:nvPr>
            <p:ph idx="1"/>
          </p:nvPr>
        </p:nvPicPr>
        <p:blipFill>
          <a:blip r:embed="rId3" cstate="print"/>
          <a:stretch>
            <a:fillRect/>
          </a:stretch>
        </p:blipFill>
        <p:spPr>
          <a:xfrm>
            <a:off x="1219187" y="1625657"/>
            <a:ext cx="3209068" cy="2114290"/>
          </a:xfrm>
          <a:prstGeom prst="rect">
            <a:avLst/>
          </a:prstGeom>
        </p:spPr>
      </p:pic>
      <p:sp>
        <p:nvSpPr>
          <p:cNvPr id="4" name="Tijdelijke aanduiding voor voettekst 3"/>
          <p:cNvSpPr>
            <a:spLocks noGrp="1"/>
          </p:cNvSpPr>
          <p:nvPr>
            <p:ph type="ftr" sz="quarter" idx="10"/>
          </p:nvPr>
        </p:nvSpPr>
        <p:spPr/>
        <p:txBody>
          <a:bodyPr/>
          <a:lstStyle/>
          <a:p>
            <a:pPr>
              <a:defRPr/>
            </a:pPr>
            <a:r>
              <a:rPr lang="sr-Latn-RS" dirty="1"/>
              <a:t>&lt;Događaj&gt; • &lt;Datum&gt; • &lt;Mesto&gt; • &lt;Izlagač&gt;</a:t>
            </a:r>
          </a:p>
        </p:txBody>
      </p:sp>
      <p:pic>
        <p:nvPicPr>
          <p:cNvPr id="6" name="Afbeelding 5"/>
          <p:cNvPicPr>
            <a:picLocks noChangeAspect="1"/>
          </p:cNvPicPr>
          <p:nvPr/>
        </p:nvPicPr>
        <p:blipFill>
          <a:blip r:embed="rId4" cstate="print"/>
          <a:stretch>
            <a:fillRect/>
          </a:stretch>
        </p:blipFill>
        <p:spPr>
          <a:xfrm>
            <a:off x="323851" y="1560809"/>
            <a:ext cx="895336" cy="2385055"/>
          </a:xfrm>
          <a:prstGeom prst="rect">
            <a:avLst/>
          </a:prstGeom>
        </p:spPr>
      </p:pic>
      <p:pic>
        <p:nvPicPr>
          <p:cNvPr id="1026" name="Picture 2" descr="Image result for winter cycling campaigns"/>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4454651" y="1578802"/>
            <a:ext cx="3835148" cy="2474289"/>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10" descr="data:image/jpg;base64,%20/9j/4AAQSkZJRgABAQEAYABgAAD/2wBDAAUDBAQEAwUEBAQFBQUGBwwIBwcHBw8LCwkMEQ8SEhEPERETFhwXExQaFRERGCEYGh0dHx8fExciJCIeJBweHx7/2wBDAQUFBQcGBw4ICA4eFBEUHh4eHh4eHh4eHh4eHh4eHh4eHh4eHh4eHh4eHh4eHh4eHh4eHh4eHh4eHh4eHh4eHh7/wAARCAHvAfk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6mooorU4Q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xfFuptp9iI4WxcT5Cnuq9zTSu7GdSoqcXJjdd8R29izW9souLgdeflX6+tcxc69q1wTm7eMf3Y/lFZnfnrRW6gkeBWxdSo97Ivxaxqkbblvps+7Zrb0nxY24R6lGNpOPNQYx9RXK0U3FMmniasHdM9VjdJI1kjYOjDIYHgilrjPBWqNDdDT5mzFKf3eT91vT8a7SueUbM97D1lWhzISiiikbhRRRQAUUUUAFFFFABRRRQAUUUUAFFFFABRRRQAUUUUAFFFFABRRRQAUUUUAFFFFABRRRQAUUUUAFFFFABRRRQAUUUUAFFFFABRRRQAUUUUAFFFFABRRRQAUUUUAFFFFABRRRQAUUUUAFVtRvrbT7cz3Mm1egA5LH0Aq0Bk4rzzxRfNfatJ8x8qIlIx2471UY8zOXF4j2MLrc0bvxddM5Frbxxp2L/MTWLqmoXGpXAnuSu5VCgKMACqlFbqKR4VTEVKmkmFFFFUYhRRRQA6GRo5UkU4ZGDA/Q128HirTJHCyLPFn+JlyP0rhqKmUUzooYmdG/KeqQyRzRLLDIsiN0ZTkGnVwvhDUjZ34t5ZMW03ByeFbsa7pWVlDKwZT0IORWEo2Z7mGxCrRv1CiiipOkKKKKACiiigAooooAKKKKACiiigAooooAKKKKACiiigAooooAKKKKACiiigAooooAKKKKACg4AySAPWo7ieK3j8yZto/nWDq199pk2RMfJH4ZNNK5lUqqCOgSWNzhJEY+gYGnVx6syMGRirDkEV0emX0dxCivIonxyvr703GxFKup6Mu0UUVJ0BRRRQAUUUUAFFFFABRRRQAUUUUAFFFFABRRRQAUUUUAFFFBOAT6DNAjmPFmuSW8hsLJ9smP3sg6r7CuQPJJPJqS5kaa5lmflncsfzqOumKsj5rEVpVZtsKKKKowCiiigAooooAKKKKACtDR9WutNmDRszw/xxE8Ee3oaz6KTVyoTlB3iz1G0uIrq2juIW3JIuRUtc74ClZ9MmhJ4jl4/EZroq5pKzsfS0KntKakFFFFI2CiiigAooooAKKKKACiio5p4YTiWVEPoTzQJuxJRTY5EkXdG6uvqDmnUAFFFFAwooooAKKKKACiiigAooooAKKKKAClpKKAOa1a7N1c8DCRkqv+NU61bzSJ/PZrfayMc4JwRUP9kX39xP8AvutE0ebOnNyehQpUYowZTgqcg1e/si+/uJ/33R/ZF9/cT/vundE+zn2NPR75rtGWUDzE7juKv1R0mxNmjF2BkfrjoPar1Zs9Cnzcq5gooopGgUUUUAFFFFABRRRQAUUUUAFFFFABRRRQAUUUUAFFFFAHmmr2r2WpT27AgBiV91PQ1Ur0TXdHg1WEbm8udPuSAfofauPuvD+rW7kfZWlXs0Z3A10Rmmj5/E4OcJtxV0ZdFXf7J1T/AJ8Lj/vg0f2Tqf8Az4XH/fBqro5fZT7FKirv9k6n/wA+Fx/3waP7J1P/AJ8Lj/vg0XQeyn2KVFXf7J1P/nwuP++DR/ZOp/8APhcf98Gi6D2U+xSoq7/ZOp/8+Fx/3waP7J1P/nwuP++DRdB7Kf8AKUqKvJo+qMdq2E+fdcVuaJ4WcSLPqRUAHIhU5z9TSckjWnhqk5WSNLwZaNbaOJJAQ07b8e3atqgccDAA6UVzt3dz6GlBU4KKCiiikaBRRRQAUUUUAFFFVdVuWtbQugy7HauaETJ2VyK91S3gLxqS8gHboDXPSM0jl5GLMTyT3pCSSSepOTRWqjY82pVc3qWdNumtblW3HYThx7V0lvPFcJvhcOtclU1pdTWshaJgM/eB6Gk43NKNfk0ex1dFNhkEsKSDgMoanVmd4UUUUDCiiigAooooAKKKKACiiigAooooAKKKKACiiigAooooAKKKKACiiigAooooAKKKKACiiigAooooAKKKKACiiigAooooAKKKKAFo/OkooAX86PzpKKAsL+dH50lFAC/nR+dJRQIWkoooGFFFFABRRRQAUUUUAFFFFABUF9bLdW5iY47g+hqeigTSaszAOi3WeHiPvk0n9jXf96L/AL6NdBS1XMzH6tA5/wDsa7/vRfnTotFnLjzZEVe+3k1u0UczBYeAiKERUUYVRgfSlooqTYKKKKBhRRRQAUUUUAFFFFABRRRQAUUUUAFFFFABRRRQAUUUUAFFFFABRRRQAUUUUAFFFFABRRRQAUUUUAFFFFABRRRQAUUUUAFFFFAGdr8mpQ2aSaaivIHG9cZJHtWhGzNGjOmxiAWXOcH0pazrrV4rbWIdPmiZRKuRKTxnsKfQybUHzSY2zm1T+2rmG5hBtMZikUYA/wAas6s12unTNYhTcAZUEZ+uB61Ymby4nfYX2gnaOpqloeqRapbNKiGN0ba8ZPK+lHmKyXuX1ZPpr3ElhC93F5U5Ub196q3EuqR69DGkSyWDL8xA+6fUml1nVo9Mkt1lhdkmbaZOy1ogggFTkEZBHejzDSXup6oZP5nkP5O3zdp2bume2apaBLfzWAbUYTFMGI543D1x2pNK1aO/u7m18poZYG+655YetSa3qA0yy+0mB5RuCkKcY9zRZ7Bzxf7y+iItZm1SG4tDYQiaIviVcc/n2FaVR200dxBHPE25HXcDVKPVo21t9LkiaJwuUdj98+1G4c0Yvmb0Zo0UUUjYKKKKACiiigAooooAKKKKACiiigAooooAKKKKACiiigAooooAKKo6vq1npkYNwxMjD5Y1+8f8K5+TxhNv/d2MYX/aY5qlBs56mKpU3aTOuqGe7tbc7Z7mGM+jOAa5PUfFU9xZiK2hNvK333Bzge3pWTp2m3OpeZMskaKpAMkrYBY9ge5qlT7nNUx6vy01c9EgngnGYJo5R/sMDUleYf6TYXbBWeCeJsHacEGu58M6t/almfNwLiLAfHcdjSlC2peGxqqy5ZKzNaiiioO4KKKKACiiigAooooAKKKKACiiigAooooAKKKKACiiigAooooAKKKKACiiigAooooAKKKKACqGs6XDqkUaSs0bRtuV16j1FX6KETKKkrMEG1VGScDGT1NZ9lpMFpqdxfQyODMOYx90eprP165vNN1i2vvMeSyf928fZTW7MrTWzrDI0ZdPlcDlc9DTtYyTjNu61iQ6rYxahZPazcBujDqp9afY262tpFbq7uI1wGY8msfwreXJa40y+3tc2zH5jzkZ9ad4sa+to4NQtJW8uBv3sY6Eepp26E+0jy+1sXH0qBtZTVFd0kVcFV6MfU1duYY7i3kglXckilWFNs50urWK4QFVkXcARyKxNHuryz1640u+kkm8wmSGQjt/hSV2U5QjZW0kamj6emm2QtY5HkGS2W/pTNT0mC+ura5Z3jkgbIZOrD0/Oo/E0V5JpbNZTPHJGd5C/wAQHaptDvhqOmRXO0qx+Vxj+IU/MPcv7JovUlc9PdXem+JwLiSSW0u+E77D6D6V0Xek1YqnU57+QlFFFI1CiiigAooooAKKKKACiiigAooooAKKKKACiiigAYhQWYgKOpPasy417SoQ/wDpiO6g/KvOT6Vz/jXUpZL06fGxEMWN4B+83vXOVrGnfVnlYjMHCTjBE15czXlzJcztudzk+3tUNWbKxu73d9lgaQL948AD8TVuPQ7pfnvZIbKEdXkcE/gBya1ukeXyTm72Ken2c19ciGEDPVmP3UXuTV28kW6nttJ03JgjcBW7yOTy5pLq7RoxpmkxusDsAzH/AFk7ds+g9qvaVDY6W87XGpW63uwxoArMIiepyByaTZtTj9lfNmb4ikWTWrgoQwUhSfUgYNN0XUpdLuWnijWTcm0qxwKsJpdpM/lw61byzuflUxsu4/U1lyxvFK8Ui7XRirD0IoVrWInzwnzo7LS/FVvcSrDdxfZ2PAcHK5/pXRduOR2rymu78GXhutJEckgaSFtvJ529qznC2qPTwWMlUfJM26KKKyPTCiiigAooooAKKKKACiiigAooooAKKKKACiiigAoopGYKpZiAB1JoELRUcdxBI22OZGPoGqSgE09gooooGFFFFABRRRQAUUUUAIVVsblBwcjI71XF/anUDYeb/pAXcUxVmsfXNJmur22vrGRYrmNhuY9CtNGVRySvFGrNJFbxSTyFUQDc7YplpcW99aLNCwkifpkdfqKldVkQpIoZWGGHYisnw/plxpk91GZVa0dsxL3FGlgk5KSstGXri+tLe6htZZQss3CLirBCqS5ABA5bHOKzPEmlnUrRfJIW5ibdGx4/DNaNsJVt41nZXlCgOwHBPrRpYIuTk4taEVjfWt8jtayCQI21uO9Je3tpp8SG4cRIzbVAHes+x0may16a6tpFWzlXLx98+1XNasI9S0+S2bG4jMbejdqelyVKo4N21LpVWKtgMRyp/wAKrW19aXF1Nawy75Yfvj0pmiwXVtpsMF5IryoMZX07Cqd3pM39vwalYyJFn/Xg9x/9eloOUppKSXqbFFHeikbBRRRQAUUUUAFFFFABRRRQAUUUUAFFFFABRRRQB534n2/2/ebc/f71m113jDRt4k1SFgCq5lQ9/cVyNdMHdHzWKpyp1Hc1XYr4ShCkgPdvux3wBiso/UmtSb/kU7f2u3/kKy6aJq309C7osUkuoxskixiH98znnaq8k1PeNoc1zJLG18gdi2AFPWoNElki1SERBSZW8plboytwQatXk+hxXcsaaVKyo5XPnYzj2pPcuFvZ/wCYy0bQ4LmOZzfSBGDbSFGTUevQlb37WsnmRXeZo2xg8nkEeoqxaT6HNdxxPpUqK7BcibOM+1V/EEzSag1v5axxWpMMaL0AB/rSW5U7eze3yM+rGm3E1rfwzQMQ4cdO49Kr1LaI0l3CkYyxcAfXNU9jmp3UlY9SPX0pKU9aSuU+qWwUUUUDCiiigAooooAKKKKACiiigAooooAKKKKAIrq4ito/MmbA7DuawNWvvtcoWMsIQOAe596Zqt011cnoEQlVFVa0jE8+tWcnZbAMqQV4I6EdRXRaZqEc8KRyyAT9CD3rnaASpDKcEcg02rmdOq4M7Gis7Rb2S6R45eXTBz6itGsmelGSkroKKKKCgooooAKKKKACiiigDGudWntPEKWd2iJaTKPKcdc+5/StS9adLOVrZVeYKSit0Jpl7ZWt55f2mISeU25M9jU4Zd+wMu4DO3PIFPsYxjJXTZm+G9U/tOx3SYW4jO2VenPriotd1S40y9tWaNDZOcSP3B/zzWhb2dpayzXEMSxvKd0jZ60t3bW1/amGdVlhbDdetO6uTy1PZ8t9Sbduj3RkNlcqex9KyPD+rTXk9zZ3ypHdwsflAwCv+f51qoIoVSBNqADCJnsPQVELK1F8b7yV+0Fdpf2pKxclJtNPbcp+Jb680+zjubaJHQOPOJ5IHtWhaXEd1bR3ELAxyLkUSLDdW7xsVkicFWwcg0y3htrG3SCFUijBwoz1NAJSU+a+hm2mrTjX59NvkSPPNuR0I/8Ar1s1XuLG1nuormaFXlh+4x7VOrKxIVlYqcMAelDCmpRupMWiiikahRRRQAUUUUAFFFFABRRRQAUUUUAFFFFADJ40mheGQZR1KsPavO9Z0m50ydlkRmhz8koHBHv6GvR6RlVlKsoIPYiqjPlOXE4WNda7nm+nanLaQvb+XBcQO24xyrkA+o9KvR/Z9at3ghtba0vkO6IJwJR3XnvWv4z02NtOW5toEUxNlwi4yp71xqkghlJBHIIrZWkrnkVVKhLklqiSaO4tZdskcsMiHjIIINberXyw/ZvM061nlkgWR55Iz85I9uKpR65q0ahReMwH98Bv51J/wkGsPx5wfAzjygcD8qbTJhKEU0m/uLVjeodMu7yPTbSCe32+XKsZxknpyetYDs0jtI7FmYkknqTVq+1S9vUEdxPuQHIQAAZ+gqzomiXWpSglGit8/NIwxx6D3pLTUUuas1GIyy0XUry3Se3tw0bdGLAV0vhzw8LCUXV2yyTj7qryqe/ua3YIo4YUhiXbGihVHtT6ylNs9ajgadNqT1YUUUVB3BRRRQAUUUUAFFFFABRRRQAUUUUAFFFFABRRRQBi3mjyNOz27ptY5wx6VD/Y156x/wDfVdBRVczMHh4NnP8A9jXfrH/31R/Y136x/wDfVdBRRzMX1aBS0qxFnG25g0jdSOgFXaKKls2jFRVkFFFFBQUUUUAFFFFABRRRQAVnR6UseuPqaTuu9cNH2J/wrRoouTKKla5Bf2yXlnLayEhZFIyO1M0mzNhp8dqZmm2D7xGPwHtVqii4cq5uYzr7SludVttQWd4nh6hf4hWhIqurIw+VgQQD2NLRRdiUEr+Zn6Hpg0u3khFw8qs5YAj7tGt6WmpLAfOaF4XDBlrQop3F7OPLy9AXgDkkgdT3rO03Slsb+6uY53KTnPlnoPxrRopXKcE7X6BRRRQUFFFFABRRRQAUUUUAFFFFABRRRQAUUUUAFFFFAAwDKVYAgjBB7iuX1TwmskjS6fMseefKfoPoa6iimm1sZVaEKqtJHExeE9SZ8SSQRr67s102jaRa6ZCVjHmSN9+Rhyfb6VoUU3NsypYSlTd0iH7Jab932WDd67BUw6Y6DsPSiipudCilsgooooKCiiigAooooAKKKKACiiigAooooAKKKKACiiigAooooAKKKKACiiigAooooAKKKKACiiigAooooAKKKKACiiigAooooAKKKKACiiigAooooAKKUAnpzWdf65odgxS+1nTrZx/DLcop/ImhK4GhRVLT9Y0fUG22GrWF2392G4Rz+QNXjweeKLAJRRRQAUUUUAFFFFABRRRQAUUUUAFFFFABRRRQAUUUUAFFFFABRRRQAUUUUAFFFFABRRRQAUUUUAFFFFABRRRQAUUUUAFFFFABRRRQAUUUUAFFFFABRRRQAUUUUAFFFFABRRRQAUUUUAFFFFABRRRQAUUUUAFYHjvxdo3gzQ21XWJiASVggT/WTv8A3VH8z2rdmliggknnkEcUSF5HPRVAyT+VfFnxV8Y3XjbxdcapIzCzjJisoSeI4gePxPU/WtaVPnYmzU8ffFrxd4rmkjW8fSdOJ+W0tHKZH+245Y/p7V5+6h23MNzHqW5NKeBmvYdI+AHiPUtKs9Ri1zS0juoEnVWVsqGAIB9+a6/dgiNzx6LMTiSImNxyGQ4I/EV6V8PfjJ4q8MTR29/cPrWlggNBcvmRF/2HPI+hyKs+KfgV410XT5L63NpqsUSlpFtiRIAOpCnrXlnQ4III4IPal7sw1R91eEfEek+KtDh1jRbjzraTgg8PE3dHHYitavjz4H+NpvBvjKDzpW/sq/dYL2Mn5Rk4WT6qT+RNfYfHUHIPQjuK5KlPkZaYUUUVmMKKKKACiiigAooooAKKKKACiiigAooooAKKKKACiiigAooooAKKKKACiiigAooooAKKKKACiiigAooooAKKKKACiiigAooooAKKKKACiiigAooooAKKKKACiiigAooooAKKKKACiiigAooooA4T4/anJpXwm1qWJislwqWqkdvMYA/pmvjodK+uP2lbaS4+EWotGM+TPBK3+6HAP86+R67MP8JEhH+6a+lvjXd3dl8AvDk1ndT2smbJd8MhRseS3GRXzS/3TX154j1PwnpPwj8P3XjLTf7R00wWqLF5QkxIYvlbB9gadV2aEjhP2UvEHifUvEGp2N5f3d9pcVur5ncv5UpPADH1HavJvixFZwfEzxDFYbRbi9bAXoDxkD8a9S1r436Do+hvpPw88NiwLAhZpI1jSMn+IIvVvqa8JnlknnknmkaSWRi7ux5ZickmnCL5nKwMjYblK9Mivtv4VapJrPw30DUpiTLJZoHJ7sowT+lfEpwBk9K+zfgfayWnwl8OxyqVdrUSEH/aORUYjZDidnRRRXIWFFFFABRRRQAUUUUAFFFFABRRRQAUUUUAFFFFABRRRQAUUUUAFFFFABRRRQAUUUUAFFFFABRRRQAUUVzmseIn+0fYdJj8+bOC4GRn2Hf600rmVWrGmryOkorkk0PXb0eZe6kYif4d5OPwHApW0DW7QeZZakZCP4d5BP58VXKu5h9Yqb8jsdXRXM6X4imiufsWtReTJnHmYxz7j+tdNx2qWmjelWjUWgUUUUjUKKKKACiiigAooooAKKKKACiiigBssiRRPNK6pGilnZjgKBySa5r/AIWF4F/6GzSv+/4rlf2mPFH9g/D19Nt5MXmrv5CgdREOXP48D8ax/AfwL8Jy+ENNuPEVpdSapNCJZ/Ln2Ku7kLjHYVooq15CPQv+Fh+Bf+hs0r/v+KP+Fh+Bf+hr0r/v+K5n/hRHw5/6B99/4Fn/AAryTxD4D8N33xts/A3he2mjs4AP7RkaXecgbnwccYBC/U1SjCXUV2fQP/Cw/Av/AENelf8Af8Uf8LD8C/8AQ16V/wB/xXMn4EfDfPGn32P+vs/4VX1L4K/DDTtOudQvLK9S2tommlY3Z4VRk9vaptAep13/AAsLwL/0Nmlf9/xR/wALD8C/9DZpX/f8V4N8CPhtofjeXWNY1eznTSIpfJsoUk2nd1OW74BA+tepf8KI+HH/AED77/wLP+FU4wTsw1NjxH4t+Huu+H9Q0a68WaUIb23eFj5w+XI4P4HB/Cvjq8h+zXc1uZEl8qQp5kZyr4OMg9wa9x+Ofw++H/gfwX9ssLG6Gp3UwhtA9yWAxy7YxzgD8yKafgRJd/DLT9Q0+R08TNCLia3lfEcobkRj+6wGPrWtNxivUl3PCm+6a+iPjhfWM/wD8PW8F7byzK1nujSQFhiFs5FeAalY3mm30thqNrNaXcR2yQzKVZT9D/OqwVQcgc1rKPM0xC0UVd0XStS1rUotN0mymvbuU4SKJcn6n0HuatiE0Syi1LWLTT7i6itIJ5lSWeVsJGmfmYn6Zr7HsfHPw/srKCyt/FWkrDbxrFGPOHCqMCuF8GfALw7BoUf/AAlbT3mqOd0ot59kcX+wOPmx3Nef/FrwB4e8D+PtDdrSeTwxflVlRpfmQg4cb8fQ1zTlGo7FK6PoD/hYfgX/AKGvSv8Av+KP+FheBf8AobNK/wC/4rmF+BXw1dVkisb1o3UMjC7PIIyD09KG+A3w5ZWVbK+QkEBvtRO0+vSsbQK1On/4WF4F/wChs0r/AL/ij/hYXgX/AKGzSv8Av+K+f/hV4E8NXvxD1vwT4wtJmvrYsbR45fL3bTyOnORgivWf+FEfDn/oH33/AIFn/CqlCC6iudP/AMLD8C/9DZpX/f8AFH/CwvAv/Q2aV/3/ABXl/wAVvgr4Z0zwLf6p4ZtbqPULJRMQ83mB4x98Yx1xz+FV/g58Nvh1408C2urXFjdfb0Yw3ipdEASDvjHAI5o5YWvcLs9Y/wCFheBf+hr0r/v+K0dC8TeHtdmlh0XWbO/kiUNIsEgYqp7muI/4UR8OP+gfff8AgWf8K8/1TS7b4OfGzR73TRLH4f1OMQvvbdtDHa4J74ba30NJRi9g1Po2ijg8qQQeQR3FFZFBRRRQAUUUUAFFFFABRRRQAUUUUAFFFFABRRRQAUUUUAFFFFABRRR2oAxPGWoNZ6aIYWIluCVBHUL3/wAKl8M6Umm2Su6g3MgBdvT/AGRWb4gSO816yf7TbmCLG/Mo/vZPFdOjLIu9GDKehByKt6RRx00p1pSfTYWiiioOwzfEGlxanZMu0CdATG/f6fSqPgq/e4s5LKcnzbY4Geu3/wCtXQr1FcloZEfjW8jjBCtvBH61cdU0cdVKnVjNddDrKKKo6nq9hp3FxN+87Rry1Slc6pSjFXky9RXMP4wi3furCVl9S1WLPxXp8rhbiOS3J7tyKfKzFYui3a5v0U2KSOWNZInV0bkMpyDTqk3TTCiiigYUUUUAFKBk470lcr8WvEy+E/AOpasrAXJj8i0HrK/C/l1/Cmld2A8g1T/i6H7Rcdkp83RtDOGI5UrEfmP/AAKTj6Cvor6DA7CvIf2XPDLaV4Lm8QXSn7XrEm9Wbr5KkhfzO5vxFeu1dR62EjK8X65b+G/DGo67dEeXZwNIFP8AE38K/icCvKf2XdDuJrXV/HeqAve6rO0cTt1KhiXb8WJH/Aai/ab1a61O90P4eaUxa61CdJp1X3O2MH8ct/wGvYfDmk22g6BY6LZqBBZQLCuO+ByfxOT+NHww9QL9eQ/tReI5LDwla+GbElr3WpQpRfveUpGR/wACYqPzr1/jvwO59K+fvDAPxK/aHu9ccebo+gf6nPKkocJ+b5b8KKa1v2Bnr/w38OR+E/BOmaGoHmQxBp2H8UrcufzJroh1oPXNc78SPEUfhTwTqeuSEeZDCVgU/wAUrcKPzqNZMDyDxV/xcr9oay0FD5uj6DzPj7p2ENJ+bbU/A19AfQYHoK8g/Zd8OSWPhS78UX4LX2tTFg7dfKUnn/gTkn8BXr9XUetgRyvxP0fwlfeGL3U/Fel213BYwNL5jDbIuBwFYcjJrwP4OfCW38daDd65qN9d6bbfaTFaJCAdwHLZJHQZA/A13n7UWuTy2ek+BdMJe81WdXmRepQHCr+LY/KvVfB+hweGvC+naDbgbbOBY2I/ifq7fixNUpOMBHmel/s8+D7eYPf6lqt8v9zesY/8dGawvgg7eBvi/r3gK9CrHdkm0kYcsV+ZMH3XI+or36vDv2nNJudMvdD+IWlApdWE6RTsvoDlCfx4/GiM3LRhY9xrhvjp4X/4Sr4c39tEm68tB9qtvXcvUD6j+VdV4c1e21/QLDWrMgw3sCzLj+Ekcr+ByPwrQ4/iAI6EeorJNxYzzj9nbxR/wknw5t4Z5N17pZ+yzAnkr/AT+GR+FejV8/8Ahg/8K1/aHu9DkPlaPr3+pzwoLnKH8H4/GvoE8H0qqis79wR4N+0PZXHhbxzoHxJ0xSpWVYbvb3ZemfqvFe46be2+padbajaMGt7qJZoyPRhn/wCtWL8SPDsXivwTqehyKC80RaA/3ZF5U1wP7LviKW+8KXfhe/Yi+0WYqFbr5ROMfgwI/Gm/ejfsB686RyRtHKgeN1Kup6MpGCPyrwH4UPJ8PfjdrHga6crYam260J4BbrGR9RxXv9eKftRaHPDaaR4601St3pUypM69dmcqfwPFFN/Z7gz2uvPP2hPC/wDwk3w4u2hj3Xumn7XBjqQBh1H4c/hXXeD9ct/EvhfTtdtyCl5ArsB/C/Rh+BzWrhWBV1DowKsp6EHgipT5WBwXwF8Uf8JT8OLKWaTde2P+i3PqSv3W/EV3tfP/AMPmb4cfHvUvCM7FNL1k5tifu5PMZ/pX0CadRWYISiiioGFFFFABRRRQAUUUUAFFFFABRRRQAUUUUAFFFFABRRRQAo61yGoXV7r+qNp1i5jtYz87Z6+5/wAK6m8LCznK/e8tsflXP/D8J9iumGPM8wbvpVR0uzjxF5zjTvoySPwjpqxbZJZ2f+8CB+mKzriG/wDC90k0MrTWTnBB6H2I7H3rsqzfFKo2gXXmYwAMfXNNSdxVcNCMeaGjRetpo7i3juIjlJFDA1JWP4NLHw/Bu7M2PpmtipaszppS54KQo6iuQ0b/AJHm6+sn8q68dRXI6L/yPF19ZP5VUNmc+K+KHqafinVjp1usNvzdTfd77R61V0Tw4mBd6rmad/m8tjwP971NVrJRqfjWeWT5kticD/d4H6811tDdlYVOPtpuctlsMjhhjXbHDGi+iqBVTUNJ0++QrPboG7Og2sPyq9RUXZ1OEWrNHGxtd+F9SWOR2lsJTwe2PX2IrsUZXRXRgysAQR3FZ3ia0W80adSBuRd6H0Iqv4LuTcaGqscmFin4dap6q5zUk6VT2fR7G1RRRUnYFFFFABXzr+0frUXiH4gaN4IF/Fa2NrIrXk0j7UjkfqSf9lM/nX0WODmvPdZ+DngbWNWutV1C0vJru6kMkzm6cZY+2aum0ndiZq2njf4e6bZ2+n23irR4oLeJYokE/RVGB0+lPb4jeAlUsfFmlEKCcCXk47dK8G8TfD/w1Z/HvSfBtrBcR6TdxRtKvmkvko5OGPI5UV6cfgD8Pc/6vVP/AALNXKMFuxann/ww8Q6FrXxi1nx34o1izsEhLDT47l8E5+VSB/srk/Vq9s/4WJ4D/wChu0n/AL/f/Wrkz8Avh7/zz1T/AMCzR/woH4e/889U/wDAo0ScJPcB/wAVvij4bs/Aepf8I/r9lfancR+RBHBJuZd3Bb8BWL+z9q3gnwl4BjS/8TaXDqd/Ibi6R5fmQDhFP0GT/wACrXHwD+H3/PPVP/As0f8ACgvh7/zz1T/wLNHNDltcNTrP+FieA/8AobtJ/wC/3/1q8a/aD8YaV4t1rQvCukazavpfmrNeXav+6VicDJ9hk13P/Cgfh7/zz1T/AMCzR/woL4ff3NU/8CzRFwTuPU6TTfG/w603TbXTrPxXpKW1rCsMQ87oqjA7VY/4WL4CHLeLtJwOTibnH5Vyf/Cgfh7/AM89U/8AAs0f8KC+Hv8Azz1T/wACzUvk7hqef+B/EWheI/jlqXjTxLq1nY2dln+z1uXwGI+VMD25avbP+FieA/8AobtJ/wC/3/1q5M/AL4ff889U/wDAs0f8KB+Hv/PPVP8AwLNVJwfUWp1n/CxfAf8A0N2k/wDf7/61ZXi/xT8O/EnhfUdDuvFukeXeQNHnzvutj5W6djg1kf8ACgfh7/zz1T/wLNH/AAoH4e/889U/8CzUrk7hqcp+zf4+0nR9Bv8Awz4j1i1tFspy9nNK+EdWOGVT9RkezV6v/wALE8B/9DdpP/f7/wCtXJn4BfD7/nnqn/gWaP8AhQXw9/556p/4FmnJ027hqcp+0jqnhLxFoFhrGheJNOuNX0ucFEhlzI8bHnH0OD+Feg+D/in4R1Lwvp17qniHT7K/kgX7TBNJtZJBw3HuRn8ayR8Afh6P+Weqf+BZo/4UD8Pf+eeqf+BZptwatcNTrB8RfAYII8XaT/3+/wDrV4lfeItB8I/tAReI9D1a1vNE1X/j9Nu+5Yt/D5+hw3516D/woL4e/wDPPVP/AALNH/Cgvh7/AM89U/8AAs0RlBBqdYfiJ4Dzj/hLtJP/AG2/+tVDxH4w+HWu6BfaPeeLNIaC8gaJszdCRwenrWF/woH4e/8APPVP/As0f8KB+Hv/ADz1T/wLNSvZrqPU479nDxxpXh211fwrr+s2tvbW85lsrmR/3b87WAPvww/GvX0+IXgVztXxdpGfefH865H/AIUF8Pv+eeqf+BZrzHwV8P8Aw1qXxx8Q+EL23nl0uwWXyF84h8qygZYcnqatqE22LU6L9pK/8Navp+leJPD/AIh0241fTJwuyCcGRoycgj6GvZfAfiCLxT4P03XomBNzCPNA/hlHDj8xn8a44fAr4c5/5B15/wCBT/412Hgvwro/hDS5NM0RJ47V5TKUllL4YjBxnp0FTKUXGyGblFFFZDCiiigAooooAKKKKACilClugrzjxr8VrXRPEcnhvRNAv/EeqwDNzFa/dh9ie5pqLewj0aivD7Tx948+JGvS6P4Hji8NQ2UW++lvFDyq+cbenHPaqlv4m+Md74tk+HC32lwavaqZ59UEQ5gwCG6Y7jtn8qv2T7hc97orw/8A4WR428CeIJfC/jPTl8SXssayafLYAK8uexAHI/Wuy+H/AMTrHxPrknh7UNIvNB1tULraXX/LRR12n1x2pOm0FzvqKUgjqMUlQMKKKKAD6jI7iuOnW68M6u9xHGZLKY9O2PT2IrsaR0WRDHIquh6qwyDVRdjCtR9pZp2aMiPxNpDRb2nZD/dKHNY2p6hceIrhNP0+Jltw2WZh19z6Ct59A0dn3mxQH0BIH5Zq/bW8FtF5VvCkSeijFO6Wxi6Vap7s2reQ2yt47S0itY/uxrtB9fepqKKg7EklZCjqK5DRf+R5uvrJ/KuvHUVyGi/8jxdfWT+VXHZnJifih6nTwWdrBM80MCRyP99lHJqeiioOtJLYKSR1jjaSRgqKMsT0Apa5zx3culnBZxkgzv8AN7gdB+ZpxV2Z1qns4ORDeeJJ7qZrXSrIzqeCzKTuH09Kr2+pato6nztJjjgY5bahX9a6XR7CHTrFIIlAbAMjd2NXGCspRlDKRgg8giq5l2OZUKsvfctSnpOo2+pW3nW55HDoeqmrlchHH/YvjFIYMiC4wNvoD2/A12HelJWNsPUlNNS3QlFFFSdAUUUUAeD+M/8Ak7Pw9/1wi/8ARcle8t94/WvBvGf/ACdn4e/64Rf+i5K95b7xrWpshISiiishhRWb4n17S/DWjyavrNwbeziIVnEbOck4HAGa48fGn4cf9ByXPp9jl/wpqLewj0Kl/EfnWP4T8SaL4s0ptS0O6a5tRI0LOY2jIYDkYIB79a4ub4L+G5riSZtc8UAyOXIGptgZOeOKaS6gemUleW/ByS48O+L/ABN8O767uLkWci32nSXEhd3gcAEZPXBx+tepUSVmAUUUVIwooooAKKUAkgDqa4PUfi98P9Pv7ixu9alSe3kaOUC0kIVgcEZxTSb2Ed3S1xvhv4neCfEOswaPpOrSTXs+fKQ20ihsDJ5Ix0FSeOfAOk+ML23u9Q1HWLWS3jMaiyvDEpGc5I9fei1nqB135UleH+MPC0fwt1LQfGGjaprN1ZxXy2+oxXl2ZV8p+AcV7grJIokjbdG4DIfVSMg/lTkrK6AKKKKkYGvCPhx/ydN4x/3Z/wD0JK93PSvB/hx/ydN4x/3Z/wD0JK0p7MTPeKKKKzGFFFFABRRRQAUUUUAFQahe2en2kl5qF1DaW0Yy8szhVX6k1P3xXg/xp1rw54g+KnhfwtqutwtoMMhbUUil+VZicKrkfl7VUI3YmSSXN98XviTquk2HiqfTfDOjxKYzYPhrpjxvB7jOeegxXY/B34f6h4E1TX5brUor+K+kQ29xz55Udd5PQ1veHfAfhTw7rkmsaHpKWF1JB5DeVI3llMg/dJIzwOa6QsoIyygk4AJxk+3rVSn0QGdp2g6Pp2s6hrFjYRwX+o7ftcy9ZcdMjpV1bW1W7a8W2hFyyBGmCDeyjopPXFS1GLi3a6a1W4hNwqB2hDjeFPRivXHvWd2BRm0HR5vEdv4jlsY31a2hMMNyc5RD1AH9a4T4o/DbUfG3jrSdUTVU0zT7S2aOWeAkXRYnovtjuT616bRVKTQHiHh/V7r4X/E8eD9e8Utf+Hr20+0QXF9JhrVucBiemcEflXtdrcW91bx3NrPHPBINySRsGVh6giuY174e+CtZ1u517XdJiu7iaERzSTysERFGMgZwpAHWvOP2cdf0ez13xJ4TtNbik05b0to8c0mGkXPOzPX6VbSkrrcD3KiiishhRRRQAUUUUAFFFFACjqK5DRf+R4uvrJ/KuvHUVyGi/wDI8XX1k/lVx2Zx4n44ep11FFFQdgVzfjy3ka1t7yMZ8h8N7Z6H8xXSU2WNJY2ilUOjDDKehFOLszKtT9pBxK+k30OoWUdxCwJIG9e6nuDVo/KCWIUDqT0FctceHb6zuDNo14UB/gZsEe3oaY+k+I78eXfXixxdxvHP4DrVcq7nOq9SK5XB3GiUax4zjkg+aC2x83Yhe/4k119UdH0y20y2MUALM333PVjV2lJ3NcPTlBNy3YUUUVJ0BRRRQB4P4z/5Oz8Pf9cIv/RUle8t9414N4z/AOTs/D3/AFwi/wDRUle9EEsfrWtToJDaUjb97C/UgV5f4m8YeJPEvie58HfDkQxvaHbqeszDMVqf7qerUkXwZsbpfN8QeL/E2p3h5eVbsxLn2Udqnl7sD0+WJZE2SxrIh7MuQa8E/aG16zs/Eukr4b0+KfWPDpN9eSxxAxQRHA2SAdckjipPHVt4i+FtxYr4T8Zahqk+ouYoNGvk8+RuPvKRzx+Fb/wL0jw9rHw41aJpZLrVdUeWDXpLhcTLMcjaR2UdR9ParjHl94Vx+mXHxsuNPgurC38Ei2uI1ljMYwCrDIPFWQ/x5P8Ayw8G/mal/Z91G4PhS78Laix/tHw5dvYyA9SgPyH8uPwq38Y/GNx4f0yDRdDxL4j1fMVmgP8AqV/imb0AFK/vWsB5DqHjDxPZfGSw1vxBHpjvo0iWGpXOmqTCscxxsdu5GT+VfTnHGGUg8j5hyK+bfDfh/W/Fvg++8J+D0t4tAjdpNS1m6XdJqt4vzER/7IYYB9Oe9a/wo+H+h+M/BkGsahrviVNUjke3ulTUGAikQ4wB6YxVTSaBHvZBHUEUleRahp/j/wCGcbappmrXHi/w5F811ZXY/wBKhTuyN3xXpfhjXNN8SaDaa3pM4ms7pNyHup7qR2IPBrJxsrjNKlAOM449e1cp8SvGtp4M0mKU2732p3j+Tp9jH9+eT+ijua5K08AeMvFijUPH3i29sfM+ZdK0pvLSEH+Fn7n86FHqwPWACfu4P+6c/wAq5P4n6j4d0HwZqN9rVpbyJPG0EcQjHmTyOMBV75zXJar8J9P0LT59V0Xx14h0J7WMzNPcXRmiAUdWB7VxPw81yfxp8RtDuPiJcPLFFCx0ENAY7a8lUkGQ56txmrjBbpg2P+DeofE9tJm0Hw/Y+HYpNGISRNSjxcxq/wAygnqRiu+8z48f88fBv5mofEn/ABSPx70jXP8AV2HieA6fdnoonX7hP6flXperX9npOm3OpajMtvaWsZkmkb+FR/Xt9aJS12A8J+L+q/FG18JPpfimDwvLb6qwtore0BaeRuxQeo9a9E+BGuza58ObSO9Yi/0x2sLpX4ZWT7uffH8q8o/4SrVtd8c2/iqHSTqOvXgMfhfSpP8AV2kGcfapfTPUfnT9O8B3cPxXXw742129Da9bPfCTS5jBFJcj7yH1wP51bStZiPo/Bxkcj1BzSV5ZP8KdT0ZftXgbxxrNhdpykF/L58Eh9Gz0/Ktj4beOLzWNRu/C/imwGleKLAZmgH+ruE/56RnuPasnHTQZ3Zrwj4cf8nTeMf8Adn/9CSvdz0rwj4cf8nTeMP8Adn/9CSnT2YM93ooorMYUUUUAFFFFABRRRQBleMprq38H6zPZPsuY7KVomzjDbeua8o/Z30bwBrXgaHzbHT9R11HMuoC5QPMj54PP8Na37T9xdw+BLCCOaWDT7nUo4tRkj6rF7+3X8q7DwD4c8F6RaLd+EbSxCTwoklzBJvaQYzhjnr3xWi0gLqdN2x2FeTftHNcabH4S8TRtILfS9WBuNpOArY5P610Pw38Yaj4j8T+LtKv4LeJNGvlhtvLBDMh3fez3+XP410/ibRdP8RaBeaJqkXmWl3GUf1U9mHuDSXuy1AvwzRXMMd1A4eGZBJGwPBUjIryLRWb/AIav1wbjj+xU4z/sxVm6L4i8U/B8jw/4t0271jw0jEWOqWq7miT+63+B59M0z4c+INL8UftJarrejyvLZT6PhGdChyoiBBB9xVKNriPdKKK5ew8ZW938S9Q8ErZSrNZWa3LXO4bWyfu46jrWaVyjppY0lieGVQ8cilXUjhgRgg/hXhH7ROk+CfD2haami2dlpfiNLuOSyS1UJIU3clsdvevea4r4qeHfA+paNd6h4shs45o7V0hu5JNki4GQE55Oe2DVU3ZiZ19g0smn2slwQZngjaQg5BYqM/rU1ec/s33eo3nwnsH1F5JPLnlitnk+80II2/1r0apkrMAooopDCiiigAooooAUdRXIaL/yPF19ZP5V146iuQ0X/keLr6yfyq47M48T8cPU66iiioOwKKGKqpZiAAMknsKxJfEAcv8AYLGW6jQ/NLnan5mmk2ZzqRh8TNuisPTfEtnc3At7hDbSk4GTlSfrW5SaaCnVhUV4sKKKKDQKKKKACiiigDwfxn/ydl4e/wCuEX/oqSvWPiZrMnh/wDrmsxNia3tX8o+jngV5P4z/AOTsvD3/AFwi/wDRUleqfFXR5Nf+HevaTAu6aa0Yxj1ZeQK2l9klFL4L6BD4f+HGlQqA1zdxC8u5f4pJZOck9+CK2fGXiPTPCfh261zVZAsEC/KgPzSv/Ci+5rK+DuuQeIPhto15Cw8yGAWtwneOWP5SpHbsa2PFHhvQ/FFglhr+nR39tHJ5qRuSNrYxniofxajPN/hSlnfavP8AEbxhrekjW74YsrV7yPFhB2UDPDEU1dQ0bw58f47nT9W04aX4ksH+2eXcoYkuI+QxIOAT7+prpf8AhT3w0J/5FO1/77avPx4B8Ear8cF8O6ToNuNH0nT2l1VFYlXmbhFJ9RkfrVpxdxF7xV4o0bwH8YZPFMV9bXuk63pzLeJaTLIRcR/dyFPGeOfeuc8T2Gt/8ITe+ONe3R+IvFdxHYWUfT7DaOcbV9CVr1iD4SfDiCeOeHwrarJG4dCWJGQcjiqH7RNjPcfDsalaxl5NIvIb0oo/gQjd+QoUlpYDuPDekWvh7QrHRbCNYoLKFYlCjGSBy31Jyfxrznwjt8JfHLXvDLYjsPEMQ1OxXoPN/wCWij9fyr0jRNTtda0ez1ixkWS2vIVmjYH1HI/A5FOudN0+51C11G4s4Zby0DC3nZcvEG67T2zWd7XuMtcHgjIPUHuK8s+FcQ8N/FHxl4Lt/l04+XqlnGOkXmcOo9Bkj8q9UFeWfDOZfEPxf8aeLLY7tPhWLS7eQdJGTlyD6ZH6047MBPDUK+Jvj74j1i8/ew+G4ksbJD0jkI+Zh7/416nXlvhCVfD/AMefFeiXX7tdejj1GyY9JCB8yj3r1I8gg8g8Gie4I8W8ba3afEfxqPBkOs2tj4W0xxJq909ysf2yQHiFCTyoPU/U+la3xsh8M33w0ddJ1XSI7zQwlzpiwXUe6Mpj5VAOeR2rbk+EXw2kdpH8KWpZmLH526k5NcV8ZvAvw68L+BLm60/w1bRatdOttp21mLGVjjIHfFWmrpIRp/Em+0vxp8GIb2PWNOj1iG2i1G3Q3SCRZ0GSMZzk4PHvWPBrN18a9R0nRYlmt/DdhBFd6/Lgr9onxnyR7Zz+p9K6vQPg34Ci0LT01Tw1bz34t0+0yF2y0mMsa7Twv4d0Pw1p503Q9PisLNpC7JH3Y8Ek9+KOaK2A88+AVnFqN14i8bTQotxeXr2dqAOILeL5Qi+g4q3+0HZXEPh3TvGOnqft3hu9S7BHUxZAcfTofwqD4Bz/ANlv4l8E3jbL7StTklVDwXhc5DD1FenXdvBd2strdQpNBMhSSNxlXU8EEVMpWkMj0y+t9T0221K0bdb3UKzREf3WGR/OvNPj5b/2TL4c8eWWY77S9QjgkdeskMhwVPtXp9pbwWlrFa2sSQwQoI4o0GFRQMAD2xXmX7QVx/aNt4f8F2n7y/1fUon8teqxIclj7UofEDPUSysAyfdYBl+h5rwf4cf8nTeMf92f/wBCSveNqxqI1+6gCj6AYrwj4cf8nTeMP92f/wBCSqhswZ7vRRRWQwooooAKKKKACiiigDyr9p68uYPAdjYRyeTaajqUdveTbc+XHwf6n8q7D4eeD/Dvg3Rja+HFYw3WyaWZpvMMrbeG9B17U74m2dlffD/W4b+xS9iS0eURN/eUZBHoRXCfsv8Ahu1s/BkfihdUuLu61GMxSQmXMVuqnhQP73vWn2BdRumSDwj+0jqNncHy7HxVarLAx+6Zl7fXIYf8CFew1w/xk8FSeMfDkbadJ9n1zTZPtGnTA4O8dUz2zgfiBVb4TfESDxPbnRdaUaf4osv3d3aS/KZCOC65657ih+8rgegMAysjAMrDBUjIP1FeN+G7e3tf2qtbhtbeKCL+x1ISJAqglYsnAr2U8V8++JNa1rQv2k9avNA0GTXL19MjiW2Q4wCkZ3n2GB+dFPW4M931jUrHRtKudV1KdYLO1QvK7HAwO31NeXfAK3u9c1nxL8SL6FohrE3k2SsOfJU9f0X9aqp4H8efEK/hu/iTeR6bo0Lh49Hs2++f9rH8zzXsFnbW9laQ2dnCkFvCgjijQYVVHQCjSKsBLXF/FvwX4Z8WaA9z4gYwPp8Ej29yJtnlHGenQjNdpXh37U/hqz/sq38WHUrhLnzYrVrIy/urhM/wgd6UF7yBnWfs46le6n8J9Pa9+b7PLJbwybcb41I2n9TXovNZ/hmztNP8O6dZ2Nolnbx2seyBRgJlQSPzNaFTJ3YBRRRSGFFFFABRRRQAo6iuQ0X/AJHi6+sn8q68dRXIaL/yPF19ZP5VcdmceJ+OHqddRRRUHYY3ikySRWmnoxQXc4RyP7ves7UrO41PVW0myaOC0sUX5W+6SfUDrWt4ktZp7SO4tV3XFrIJUH97HUVhX8z3VwNX0e5aOVlC3MCsBIpHsetaRPNxNlJ839Is2mn2up2F1bT2kVve2rFC8PAJHQ1q+F7qS60aFpTmSMmNj64rn4NXitLJrHTbe4lvLgnfJLjcWPfArptDsjp+lw2zHLgbnP8AtHrSlsVhrOa5e2pdoooqD0AooooAKKKKAPB/Gf8Aydn4e/64Rf8AoqSveTwx+teDeM/+Ts/D3/XCL/0VJXvLfeNa1NkJHlWueGPE3gjxPd+KvAFquo6ffN5mqaEW27m7yRe/t/Op7f43eD1TZrFvrGjXanD291YvuVvQEA5r06mSxxTEGaKOUjoXQNj86nmT3A8qvfiR4g8WK+mfDXw3fu8nyPq1/F5MFuD/ABAHqa674aeDLXwZoklstw19qN3J5+oXz/euJT/7KMnFdSWVU+ZlRB6kKopnn2//AD9W/wD39X/Ghy0skA+mTxRXEEkE8ayxSKUdGGQynqDTgyuhMciPwcFSGGfwrzqXS/jQZ38rxX4aWMudgNgeFzx+lSlcZjQ6d4t+FF5cf2Dps/iXwbNIZRZRHNzYE9dg/iX/ADxWpF8cPAflD7RJqtrP3t5bCTzAfTgYq/8ACXxRrerXOv8Ah/xRJbtrmi3YSRoY9iyRMPlYD0/xFdy8MLyeY8MTv/eZAT+dW2r+8hHkuo+JfGXxJhbSPBuj3ug6NP8AJda1fp5blO4iXrkj/Ir0fwd4d03wp4ctdC0mMrbW68s33pHP3nb3JrXOT3NJUuXRAch8TvBaeLbC2uLO7Ona7pz+dp18vVG/ut/smuZsvilqnh0jTviV4Z1DT7pPl/tCzhM1tcf7Qx0z+Neq0H5lKsAynqCMg0KXRhY8yuvjZ4VlXyvD9hrWvXj8RwW1k43H0JI4pvhTwp4j8TeK4PGvxCjit2tP+QVoyNuS1/239Wr06KOOLPkxRx567FC5/KmtNApIa4gUjqDKoP8AOnzLogJCcnJ60lNSWFzhJ4XPosgJ/Q1y/jaz8fXN7bt4R1rSbC2EZEyXdt5jM+eoPpipSAy/iR4L1K+1e18ZeDrqOy8UWS7MScRXsf8Azzf+hrMs/jHZ6f8A6H448O6v4d1BOJP9GaWBj6qw7VWvPEHxE8G+JtAPjHVNIv8ARNSujayvaWvlmJyPlJNetSorAxyqsig9GGRVt6ageXXnxk0/UP8ARPBPh/WPEWoOP3YW1aOFT6sx7Vo/DjwXqtrrlz408aXUV54lvE2IkfMVjH/cT39xXfxqsa7I0WNf7qKAP0paXN2ADXhHw4/5Om8Yf7s//oSV7ueleEfDj/k6bxj/ALs//oSU6ezBnu9FFFZjCiiigAooooAKKKKAEdVkRo5FDoylWVhkMD1Br508aeCNL8OfFrQNBsda1PR9B1uUzzotwVjSQN9xSMDn36V9GVgeOvB+heNNJXTtct2dI23wyxttkhb1U/06VcJWEzc86AXH2YTR+cq7vK3guF9cdfxri/iP8NdE8ZSJqHmS6VrcPMOo23D5HTcB9769a8x8CLoPwq+Mmt2Pia6uIIZ7VU0vUbrLBoyQxDEd+Me22vWfAnj7RfGmo6rbaHHcPBpzKpunXEc27+6Ov503Fxd0BxcN18b/AAiot59NsPGVlHwk0T7Zyvv0OfwrG+GGrajrX7Ruq6lqmjzaLeSaRtks5Tlk2+UAc4HXrXvIZSSoZSw6gHkfUdq8f0T/AJOw1z/sDJ/6DFVRldPQR7BRSbl3Bdy7iMhcjOPXFcn4w+Ifh7wl4i0/R9dae1F9E0iXZXMMYBxhu/Wskmyjppja3QuLB7lFZomWVUlAdFYY3eo4Oc18+fBvwXpviTxnrR1bVdQ1zTPDt5s07zZi0MpznJznOPanavpeh/Fn44yPodxenR4bBU1LULZigd1BChSfXge+Ca9w8H+GdG8J6JHpGh2vkWyncxJ3PI3dmPc1p8CJ3NmkoorIoKKKKACiiigAooooAUdRXIaL/wAjxdfWT+VdeOorkNF/5Hi6+sn8quOzOPE/HD1OuoopR1FQdglYHi+ws/7KuL5YFW5XGJF4PUUyG/12S9vEt47adbeTaYm+ViO2DUetarFf+Hb2Exvb3Ue3zIX6j5hyPUVaTRxVasJwaaNnS9OsrOFJLe3VJGQEv1PT1q9WLNq7ho7HTbY3lysa7znCJx3NN0q81V9cksr5rfbHDvZYhwpPQZpNMuFWnG0Yo26KKKk6gooooAKKKKAPB/Gf/J2fh7/rhF/6Lkr3lvvGvBvGf/J2fh7/AK4Rf+i5K95b7x+taVOgkJRXFfED4hWfhq+g0PTtPuNc8RXQzBp1rywHZpD/AAisRIPjpqSi5/tDwvoIPItTG0zAehIzzUqPcLneeKdA03xNosuj6tHK9pKVZhHIUbIORyK8B+NfhHwV4F1Lw7Pbm9eGadvt1h9scySwAffU5+XB4/Gu11fx58QPAEQuPHmg6fqWmudkd/pku078cBkb1/CqXhHwO3j7wnrfi/xJPDeax4htpI7AI+5LGMfcRfRtwGf/AK9aQTjq9gGeD/iL4a8K6QdN0PwJ4wS1eQzfvIjISx75Patn/hdVn/0JHiv/AMBa3/gZ4kute+HViLuaT+0NOLWF4pY5Dx8c/UYrW+IvjK38GeF59YupJJZj+7tLdWO6eY/dUD+dJtXtYDxmz+IemyfHzTNYtdM1HSl1O3XT9RhvECMxJ/dyY+u38q+hjwcV8s61BJqGlanp8lheeIfiBfyJqOoXMHKaSkZ3LHuPcDqo9h1FegeD774yeLPDln4h0vxL4YhtZ0+SCS2csCpwQxwcHI9aqcE9RI9lory2L4ieJfCt/DZfE3QI7O1mcJFrGnkyW249N46r/nivUIZI5oUmhkSWKRQyOhyrKeQQe4rFxaGOorP8R63pfh3RrjWNZu0tbOAZd26k9lA7k+ledWnir4neMl+1eD9AsdC0hv8AU32rkmSYf3ljHb86ajcD1YHBBHUV5h42+FXgU6brOuXTXllM0ctw9wbxwkchyc4z0z2prr8ctIU3TXHhnxIi8vbRq0MhHfaTgZrl4fEc/wAa/FFn4YMbaNounqLnVbZplMtzIp/1a46qD/8AXq4xa1TC5yfwi8R+EtFgsdWbwr4l1LXLMssl1aO0kLE5AO3sSO1eof8AC6rL/oR/Ff8A4C0mhIngb473GjWq/ZdG8T2YktY0OES4iH3R+H869Y86QZJmZQOSSxwBTnJX2BHz58W/iXpPiXwLeaXceFvEVhIWSS2ubiDakUynKkmvWfhX4iXxT8P9J1gn980IhuPaRPlP58H8a8p8c+M9L8V+Jv7T1q4mk8EaFceXb20eS+sXg/hVe6j16Cs74eXXxEh8U6p4V8Ox2PhYagW1eC11SIu0cbdkx+eMdqpxTj2EfR1FeWT3/wAaPDUZu9R0/RPFdkg3SpYZiuAvfaD1/I12XgPxjovjPSWv9JldXibZc2so2y27/wB1h/WsXFodzoT0rwj4cf8AJ03jD/dn/wDQkr3c9K8I+HH/ACdN4x/3Z/8A0JKqnswZ7vRRRWYwooooAKKKKACiiigAooooAoa3omja5brb6zpdpqESnKrPGGx9K8wv/AnjTwd4qvta+GD6cbDUcGfTLnCpGw/u57elevUVSk0Kx8+6Nq3iz4X+NtT1rx7pd3qkOuQq0l1YEyJE4P3QOgx0xWFpnxLit/jhf+NJtA1H7HcWYga3VMzRxYQCQj/gI/Ovp8/dKnBU9QRkH8K8f0U/8ZX64MAj+xUGMcY2xdq1jNO90JnPS3vjvx/8QV8a+BdLm0y30u2EMJ1E7Fuc9VweDmum0H4e+JfE3i1PE/xSbT7lbeForXS4QGiUHu2OMd/rXrnYDsOgHQUlZup2HYp6PpOl6NaCz0nT7axtwc+XBGFBPvVyiiobuMKKKKACiiigAooooAKKKKAFHUVyGi/8jxdfWT+VdeOorkNF/wCR4uvrJ/KrjszjxPxw9TrqKKKg7DE1WG5sNT/teziM0brtuYl6kf3hWR4rudO1C0jvrSceeh2SIeHKn1Hsa7KsLxhZ2v8AYtxci3jE67cOFweoq4tXOHEUXyStsV9L1DT9J0qK3tz9qvZBuaOIZLMfU1paBYzW6TXd5g3d026TH8I7LVnTrS1treM29vFGSgJKryeKtUmzWjSaScugUUUVJ0hRRRQAUUUUAeD+M/8Ak7Lw9/1wi/8ARUlezeLtYj8P+GdT1uUZSyt3lx6kDgfnXjvi2PzP2tNB5xttY2+uI3/xr0T43Wc1/wDCfxHbW4YyG0LgDqQpyRW0vskoyfgT4ca08Onxfqw8/wAQeICbq4nflkjY/LGPQY/p6V6Dd3FvZ2k15dzJBbwIZJZGOAijqaxvhxfW+o/D/QLy1YNE9hEBjsVXaR+YNVPih4Rl8beGf7DTWZtLjaUPM0abvNUfwEemeazestRnE+GLK4+LHi4eL9ZtXHhPTXaPR7KVflunHBlcdxVrwTbv4F+MV94Mty66Jrdu2o6dEc4glX76L6DGf0ptn8K/FlnaRWln8VtVgt4VCRxR2yhUUdgK47V/BviOT4xaL4e/4WDqN5qEdjLdG/MQ32SdMAf7Vaqz0voI7HS54PAvxw1uwvJFtNG8Q2n9pxO/CJKn+sH8/wBK4nxjrl/4ltr74lTxMmm2co0/wtayDiSdzt+0Ed8dRXU6z8EtS16e1bxF8QtQ1SK3bhJLcA7SfmUHtmr/AO0DYQaX8OtGNlbrFYaRqdszRoOEjDAZoTV0B13ww8JWfg3wrb6eiCS9mUTajO3LzzMMtuPfGcVyfwhz4Y8d+LPh/IcQRz/2lpoPeGTkgfTivUlljnRbiJg0cqiRGHdSMg/kawNS8J2F7440zxf508N/YQPBtjxtnRuz/Ss+be4zW1fTrHWNLuNL1K3jubO5QpLG4yCD/WvO/gjNeaLqniL4dX07z/2FMsthI5yxtZOVH4cfnXp1eYeEGF/+0N4xvrb5oLPTre0lYdDLwcfhg/lRHZoCtq9qvj742No19+80HwrEkssB+7PdNyN3rj+lesDGAAAABgADgD0rzD4Zstj8ZPiJpdxxcXNxHeRA9WjI7V6eehwccdR2on0QI80+K/iHVNT1SH4b+D5D/bOoLnULpOljbH7xJHRiP0+tY3xI8CWfgnwdpfifwlC1tqXhgq8kqj5ruEn955nqep/GpbP4N65Yapf6lp3xI1G1ur+QvcSpbDfJySAT7VlfE3wZ4m0HwFq2qal8UNUvraOHa1rJCAtwWOAn41orXSTA6P41xS6v8OtK8daPGftekSQ6rAVHPlnG9fp/hVfx94tuPGa6T4H8FXGLvX7ZLjULpORZWjAFgT2Y5I/TvVDw78L/ABbeeD9Phl+JGp2dtcWShrHyAUjRl/1fuMGuz+E3w503wDp91b290b69vGxLdum07AMKgHYCk+VLcRxHwV8M6Xq3im/19YA2kaBKdN0SB+VUr9+YjuxPOfWtv44K+g634Y+IlupJ0q8FtfEfxW8pwc/T+tO/ZwlVPCWraTIoS70/WJ0nQ9QSxIJrvPFWiWXiTw7faFqAb7NeRGNyv3l9GHuDzSlL3tRo00dXVZInDIwDIw6EHkGvJfiVar4H+IGi/EDS1ENvqFythrUKcJKG+7IR6+9en6JYR6Vo1lpcUsk0dpAkCySH5mCgDJ9+K88/aSmVvBGn6UgDXeoatbx26dyQwJIqY7genvwTg5HY+orwb4cf8nTeMf8Adn/9CSvd1QxxpGxyURVJ9wAK8J+HH/J03jD/AHZ//QkqobMGe70UUd6yGKOTgVzOrePPC+m30ljJfy3dzEcSx2Vu9wYz6MV4H0zWL468YR31ld+G/CUl3e6vNIlrLPZwNJHaKzYkZnHAYLmux8OaJpvh/S4NL0q2jghjUAlR80jd2Y9SSfWqtbcRD4d8RaJ4ghkk0jUIrgw/66MgpJF/vK2CK1RyoYYKnoQcj8682aPwd4qi/tvxVZ2+n3UOqTaUnlzmI3RVgFVtuC+cg47UnjXw1e+D9BvPEHw/nubO6t4z5untI00E6HglVOSHXORj0p2A7LWfFHhvRrgW2q65YWc//PKSX5x9QOR+NY1341bUNQbS/BNjF4guUQPPdedss7YHoGccs3+yPxrM+Gc/gQQxaTaGObW5YxLdNqNuRc3LkZZv3g5GewrvNN0+x0+NoNPs7ezikkMjrCgRSx6scd6WiA5aW8+JViv2ibRvD2qxjl7eymkimx/slyQT7Gtvwt4g0/xHphvdPMqGNzFcW8y7ZbeQdUdex/nVXw94q0/VPD8muztHp1itxLFHJcShRIiMV8wexxmuafWNJ0n4q2+qJeRQ6T4i0wBrrpBLcI4EfzdAxGR707XA9EopaSoGFeP6L/ydhrn/AGBk/wDQYq9grx/Rf+TsNc/7Ayf+gxVcOomewUUUVAwooooAKKKKACnBWYcKT9BTa8z+Ifw78U+JPE0mqaX48vdJtWjVVtE3bYyOuMEdacVcR6d5b/3G/Kjy3/uN+VeIf8Kd8c/9FSvv/In/AMVR/wAKd8df9FSvv/In/wAVV8ke4XPb/Lf+435UeW/9xvyrxD/hTvjr/oqV9/5E/wDiqP8AhTvjr/oqV9/5E/8AiqOWPcLnuAjfI+Rvyrj9FVv+E5uxg5zJxj2rz4/B3xz/ANFSv/8AyJ/8VWnd/DPxtcaRHp48cQQMm3/Sord1nfHq27nPemlFdTnr05TlFroz13y3/uN+VHlv/cb8q8Q/4U745/6Kjff+RP8A4qj/AIU745/6Klff+RP/AIqlyR7nRc9v2P8A3G/Ksnxijf8ACOXWVbovb/aFeTf8Kd8df9FSvv8AyJ/8VTX+Dfjd1Kv8UL1lPYiQj/0KhRj3InHmi4nt1sj/AGaH5G+4O3tT/Lf+435V4ePg7456f8LRvgP+2n/xVL/wp3xz/wBFSvv/ACJ/8VRyx7lLRHt/lv8A3G/Kjy3/ALjflXiH/CnfHP8A0VK+/wDIn/xVH/CnfHX/AEVG+/8AIn/xVHLHuO57f5b/ANxvyo8t/wC435V4h/wp3x1/0VK+/wDIn/xVH/CnfHX/AEVK+/8AIn/xVHLHuFz2/wAt/wC435UbH/uN+VeIf8Kd8df9FRvv/In/AMVR/wAKd8c/9FRvv/In/wAVRyx7hcZ4nVv+GttEXac/Yk4x/wBM3r3GaDzY5IZYS8cilXUjhgeCK8Fk+BHiaTUk1OT4hSPfINqXLROZFHoG3Zq5/wAKd8c/9FSv/wDyJ/8AFVUuV21AtaZeX3wa1i40jWLW6uPA95OZbC/jjLmwdjzG4H8P+R3Feo6V4g0HVbVbrTda066hYZ3JcLwPcE5H415DP8F/Gk8LwXHxMu5onGHSRXZWHoQWrHH7N98M/wDFWwDPpakf1ptQe7FqepeNPib4a8Oxm3tbga1rEny2+nWB82R37AlchR+tQfCXwnrVjcal4v8AFiZ8R60QZYgMi0hH3Yh+mfoPevPdN/Z+1zTbj7Rp3jhbSbp5kNuytj6g1pf8Kd8c/wDRUr7/AMif/FUrRtZMD2/Y/wDcb8qoeItFtde0K90XUIWe1vImikGORnuPcV4//wAKd8c/9FRvv/In/wAVR/wp3xz/ANFRvv8AyJ/8VU8se49TQ8H+LL34dyx+CPiIs0FtASmla0ULQTxfwq5H3SP07+teoW+saPcWwubfV9PlgIz5i3SFcfXNeL3/AMEPFuoWxtr/AOI093ATkxzRu6/kWrMH7N98BgeLYAP+vU/41TUH1DU9C8a/E+zgkOg+CY/+Ej8SXAKQxWg8yKAn+N3HGB/nFbfwq8Gy+EPDTW95KbvV76Y3epXOM+ZM3UA+g6fnXl+l/AXxFpW/+y/HzWRf7xghZC31w1Xv+FO+Of8AoqV9/wCRP/iqGo2smGp1PxV8M69FrVh8QPB9uZdb01PLubTH/H7b9192Fangz4keFfE0AVL+PTdQX5Z7C+YQyxP3HzY3fhXBf8Kd8c/9FSv/APyJ/wDFVl3/AOz3rGoXJub7xslzOesktuzMfxzRaLVmxHtes+JvDmi2rXOqa7p1rEozlp1JP0UZJ/AV5o51H4x+I7NobK6s/AulziYyToUfUpR0wP7ormP+Gb77Ib/hLbfI6H7Kf8a2Y/g142jjWOP4nXkaKMKqhwAPQDdQlBbMNT3Hy24CxkADAAHAHYUbH/uN+VeIf8Kd8c/9FSvv/In/AMVR/wAKd8c/9FSvv/In/wAVU8se4za8baXrngXxtN8QfDmmzajpd8oXXdOhU7+P+WyDua7Hwv448J+JbRLjSdctGZh80E0gjlQ+jI2Dn6V5oPg745H/ADVK+/8AIn/xVY8/7OepTztPN4wheVzlnNqck+5zVWi92LU9k8T+NvCnhu0e41bXLOMqOIY5BJK59Ai85rjPB2m634/8a23j7xBps+naNp6kaHp8y/OxP/LZxXHQ/s56jDMs0PjCFJUOVcWpyD+dbH/CnfHH/RUb7/yJ/wDFU7RS0Yant+yQ/wALE/SvBvht837U3jAr83yz9P8AfSrX/CnfHP8A0VK+/wDIn/xVUrb4DeI7XUJdQtvH7w3kufMnSJhI+euW3ZNKKik9QPfPLf8AuN+Vc38UrjULD4c6/eaf5sdzFZOUdFO5AeGYe4BJ/CvNP+FO+Of+ipX3/kT/AOKpsnwa8bSRtHJ8T710YFWVg5BB6gjdUqMe4z0q3gvvD3hTSbXwToNrqNikS7ohdCEshUEOpIIdieTkjPrUPw08R6prUd5pviLT207xBp8v+k2pXGYmPySLgkEEcZBPNecWvwV8ZWltHbWvxLu4II12pHGrhVHoBupB8E/GH237d/wsq5+1bPL87a+8p/dzuziq5Y9wOt+GXhvTW8WeK9YubeS5v7TW5orbzsslsrIjExr0DHPLda2LV7jUvjFeeXJMLbRNLSJkUkKZ5iXOR0JChfzrzuD4KeMLd5ng+JV1E8775SiuDI2MZPzcnAFEPwT8YQzTTQ/Eq6jlnYNM6q4MhAwCx3c8AUNR7geg/Gu3tm8A3upXOY72w2zafc4/exzhhsCHrknjHeqnxbvPFGj+FYPEWkzhJUhFvd2MgwsrTqEDKcZDo7AgdxkVw958EfF14Ixd/Ei4uBE4kjEqOwVh0Iy3Wlu/gn4wvEWO7+JV1OiusgWRXYBgchuW6g0JR7gd/wCFPhd4a0jTbGO806TVbq3hUb7+RpkRsc7Iz8ijPtW/4ttNJbwhqVvrMECaULV/NWRQsaKBwR2BHbFeTn4O+Oc/8lSvv/In/wAVVe++CHi2/g+z33xIuLqHIby5UdlJHQ4LUrK+4j1X4Zf2jL8O/D8mpLMbprGPeZAd5H8Jb327a6Ly3/uN+VeIf8Kd8cYwPijfADoB5n/xVH/CnfHP/RUr7/yJ/wDFUnGPcdz2/wAt/wC435V49oit/wANY64u05/sVOMf7MVUf+FO+Of+ipX3/kT/AOKqqnwL8UrqT6mnxEmW+ddj3IjcSMvHBbdnHA/Kqioq+oj3ny3/ALjflR5b/wBxvyrxD/hTvjn/AKKlff8AkT/4qj/hTvjr/oqV9/5E/wDiqnkXcdz2/wAt/wC435UhVl+8pH1FeI/8Kd8c/wDRUr7/AMif/FV0vw3+H/ibwx4hOpat45vNYtjC0f2V921iehOSelJxXcLnpFFFFQMKKKKAFrlZ/iL4Egnkgm8V6WkkbFHXzhww4IrqhXA3Xwd+HFzcy3Enh0eZK5dttzKoyTk4AbAqo8vURo/8LK8Af9Dbpf8A39FH/CyvAH/Q26X/AN/RWV/wpf4a/wDQun/wLl/+Ko/4Uv8ADX/oXT/4Fy//ABVV7gamr/wsrwB/0Nul/wDf0Uf8LK8Af9Dbpf8A39FZX/Cl/hr/ANC6f/AuX/4qj/hS/wANf+hdP/gXL/8AFUe4Gpq/8LK8Af8AQ26X/wB/RR/wsrwB/wBDbpf/AH9FZX/Cl/hr/wBC6f8AwLl/+Ko/4Uv8Nf8AoXT/AOBcv/xVHuBqav8AwsrwB/0Nul/9/RR/wsrwB/0Nul/9/RWV/wAKX+Gv/Qun/wAC5f8A4qj/AIUv8Nf+hdP/AIFy/wDxVHuBqav/AAsrwB/0Nul/9/RR/wALK8Af9Dbpf/f0Vlf8KX+Gv/Qun/wLl/8AiqP+FL/DX/oXT/4Fy/8AxVHuBqav/CyvAH/Q26X/AN/RR/wsrwB/0Nul/wDf0Vlf8KX+Gv8A0Lp/8C5f/iqP+FL/AA1/6F0/+Bcv/wAVR7gamr/wsrwB/wBDbpf/AH9FH/CyvAH/AENul/8Af0Vlf8KX+Gv/AELp/wDAuX/4qj/hS/w1/wChdP8A4Fy//FUe4Gpq/wDCyvAH/Q26X/39FH/CyvAH/Q26X/39FZY+C3w1J48Osf8At7l/+Ko/4Ur8N/8AoW3/APAqb/4qj3A1NT/hZXgD/obdL/7+ij/hZXgD/obdL/7+isz/AIUp8N/+hbf/AMCpv/iqP+FKfDf/AKFt/wDwKm/+Ko9wNTT/AOFleAP+ht0v/v6KP+FleAP+ht0v/v6KzP8AhSnw3/6Ft/8AwKm/+Ko/4Up8N/8AoW3/APAqb/4qj3A1NP8A4WV4A/6G3S/+/wAKP+FleAP+ht0v/v6KzP8AhSnw3/6Ft/8AwKm/+Ko/4Up8N/8AoW3/APAqb/4qj3A1NP8A4WV4A/6G3S/+/oo/4WV4A/6G3S/+/orM/wCFKfDf/oW3/wDAqb/4qj/hSnw3/wChbf8A8Cpv/iqPcDU0/wDhZXgD/obdL/7+ij/hZXgD/obdL/7+isz/AIUp8N/+hbf/AMCpv/iqP+FKfDf/AKFt/wDwKm/+Ko9wNTT/AOFleAP+ht0v/v6KP+FleAP+ht0v/v6KzP8AhSnw3/6Ft/8AwKm/+Ko/4Up8N/8AoW3/APAqb/4qj3A1NP8A4WV4A/6G3S/+/oo/4WV4A/6G3S/+/orM/wCFKfDf/oW3/wDAqb/4qj/hSnw3/wChbf8A8Cpv/iqPcDU0/wDhZXgD/obdL/7+ij/hZXgD/obdL/7+isz/AIUp8N/+hbf/AMCpv/iqP+FKfDf/AKFt/wDwKm/+Ko9wNTT/AOFleAP+ht0v/v6KP+FlfD//AKG7Sv8Av8KzP+FKfDf/AKFt/wDwKm/+KpD8E/hsevhpj7G6l5/8eo9wNTvoZI5oUmhdZI3UMjqchgehFOptrbR2ttFa28PlQxIEjRRwqjgAVJtb+6fyrMBtFO2t/dP5UbW/un8qBjaKdtb+6fyo2t/dP5UANop21v7p/Kja390/lQA2inbW/un8qNrf3T+VADaKdtb+6fyo2t/dP5UANop21v7p/Kja390/lQA2inbW/un8qQgjqCKAEooooAKKKKACiiigAooooAKKKKACiiigAooooAKKKKACiiigAooooAKKKpa9qUWj6JfatPFNNFZwNM8cK7nYDsB3NAF2ivFP+GitB/6FnWfzT/Gj/horQP8AoWdZ/NP8av2UuwrntdFeKf8ADRWgf9CzrP5p/jR/w0VoH/Qs6z+af40ezl2A9rorxT/horQP+hZ1n80/xo/4aK0D/oWdZ/NP8aPZy7Aei/ErRPEGv+HBY+GtfbRLwTB2mGRvQdVyORXmf/CsPi1/0Ux/+/0n+NT/APDRWgf9CzrP/jn+NH/DRWgf9CzrP/jn+NWlNdAIP+FYfFr/AKKY/wD3+k/xo/4Vh8Wv+imP/wB/pP8AGp/+GitA/wChZ1n/AMc/xo/4aK0D/oWdZ/8AHP8AGq/edg0IP+FYfFr/AKKY/wD3+k/xo/4Vh8Wv+imP/wB/pP8AGp/+GitA/wChZ1n/AMc/xo/4aK0D/oWdZ/NP8aP3nYNCD/hWHxa/6KY//f6T/Gj/AIVh8Wv+imP/AN/pP8a9Z8EeIrfxX4YtNetbW5tYrkHEVwuHXBx+XvWzUe0kgseG/wDCsPi1/wBFMf8A7/Sf40f8Kw+LX/RTH/7/AEn+Ne5UUvasLHhv/CsPi1/0Ux/+/wBJ/jR/wrD4tf8ARTH/AO/0n+Ne5UUe1YWPDf8AhWHxa/6KY/8A3+k/xo/4Vh8Wv+imP/3+k/xr3KuX+JXjSy8C6JDql7YXl6ks4hVLZQSDgnJJ4A4pqpJhY81/4Vh8Wv8Aopj/APf6T/Gj/hWHxa/6KY//AH+k/wAan/4aK0D/AKFnWf8Axz/Gj/horQP+hZ1n/wAc/wAav952FoQf8Kw+LX/RTH/7/Sf40f8ACsPi1/0Ux/8Av9J/jU//AA0VoH/Qs6z/AOOf40f8NFaB/wBCzrP/AI5/jR+87D0IP+FYfFr/AKKY/wD3+k/xo/4Vh8Wv+imP/wB/pP8AGp/+GitA/wChZ1n/AMc/xo/4aK0D/oWdZ/8AHP8AGj952DQg/wCFYfFr/opj/wDf6T/Gj/hWHxa/6KY//f6T/Gp/+GitA/6FnWf/ABz/ABo/4aK0D/oWdZ/8c/xo/edg0IP+FYfFr/opj/8Af6T/ABo/4Vh8Wv8Aopj/APf6T/Gp/wDhorQP+hZ1n/xz/Gj/AIaK0D/oWdZ/8c/xo/edg0IP+FYfFr/opj/9/pP8aP8AhWHxa/6KY/8A3+k/xqf/AIaK0D/oWdZ/8c/xo/4aK0D/AKFnWf8Axz/Gj952DQg/4Vh8Wv8Aopj/APf6T/Gj/hWHxa/6KY//AH+k/wAan/4aK0D/AKFnWf8Axz/Gj/horQP+hZ1n/wAc/wAaP3nYNCD/AIVh8Wv+imP/AN/pP8aP+FYfFr/opj/9/pP8an/4aK0D/oWdZ/8AHP8AGj/horQP+hZ1n/xz/Gj952DQg/4Vh8Wv+imP/wB/pP8AGj/hWHxa/wCimP8A9/pP8an/AOGitA/6FnWf/HP8aP8AhorQP+hZ1n/xz/Gj952DQg/4Vh8Wv+imP/3+k/xo/wCFYfFr/opj/wDf6T/Gp/8AhorQP+hZ1n/xz/Gj/horQP8AoWdZ/wDHP8aP3nYNCD/hWHxa/wCimP8A9/pP8a6n4ZeDPHnh/wAQvfeJPGravYmFk+ylmYMx6NyeMVzv/DRWgf8AQs6z/wCOf40f8NFaB/0LOs/+Of40mpvoGh7XRXin/DRWgf8AQs6z+af40f8ADRWgf9CzrP5p/jWfs5dgPa6K8U/4aK0D/oWdZ/NP8aP+GitA/wChZ1n80/xo9nLsB7XRXin/AA0VoP8A0LOs/wDjn+NOi/aI0F5UT/hGda+ZgONhP5Z5o9nLsFz2mimxOJIkkUMA6hgGGCARnketOqBhRRRQAUUUUAFFFFABRRRQAUUUUAFFFFABS0lFAEX2W0/587b/AL8r/hR9ltP+fO2/78r/AIVLRRdgRfZbT/nztv8Avyv+FH2W0/587b/vyv8AhUtFO7Ai+y2n/Pnbf9+V/wAKPstp/wA+dt/35X/CpaKV2BF9ktP+fO2/78r/AIUfZLX/AJ87b/vyv+Fcn8UdI8catZ2SeCdfh0iWNybnzOPMXtg+3pXB/wDCGfHj/ofrT/v8a0SutxHtH2S1/wCfO2/78r/hR9ktf+fO2/78r/hXi/8Awhvx5/6H60/7/Gj/AIQ348/9D9af9/jT5f7wrntH2S1/587b/vyv+FH2S0/587b/AL8r/hXi/wDwhvx5/wCh+tP+/wAaP+EN+PP/AEP1p/3+NHIv5gue2hcABVwB0AGAKXB9K8Q/4Q349f8AQ/Wn/f40v/CG/Hr/AKH60/7/ABpezXcdz27Bowa8R/4Q349f9D9af9/jR/whvx6/6H60/wC/xo9mu4XPbsGjBrxH/hDfj1/0P1p/3+NH/CG/Hr/ofrT/AL/Gj2a7hc9uwaR0V1Kuiup6qy5B/A14l/whvx6/6H60/wC/xpP+EN+PX/Q/Wn/f40ci7hc9p+yWn/Plbf8Aflf8KPslp/z523/flf8ACvFv+EM+PP8A0P1p/wB/jS/8Ib8ef+h+tP8Av8afJ5hc9o+yWv8Az523/flf8KPslr/z523/AH5X/CvF/wDhDfjz/wBD9af9/jR/whvx5/6H60/7/Gjl/vCue0fZLX/nztv+/K/4UfZLX/nztv8Avyv+FeL/APCG/Hn/AKH60/7/ABo/4Q348/8AQ/Wn/f40cv8AeC57R9ktf+fO2/78r/hR9ltP+fO2/wC/K/4V4wng348eYpbx/Zgbhn96Txn0r2m2WVLWFLiQSTLGokcDAZgOTj3NTJW6jG/ZbT/nztv+/K/4UfZbT/nztv8Avyv+FS0VN2Mi+y2n/Pnbf9+V/wAKPstp/wA+dt/35X/CpaKLsCL7Laf8+dt/35X/AAo+y2n/AD523/flf8KloouwIvstp/z523/flf8ACj7Laf8APnbf9+V/wqWii7Ai+y2n/Pnbf9+V/wAKPstp/wA+dt/35X/CpaKLsCL7Laf8+dt/35X/AAo+y2n/AD523/flf8KloouwIvstp/z523/flf8ACj7Laf8APnbf9+V/wqWii7Ai+y2n/Pnbf9+V/wAKPstp/wA+dt/35X/CpaKLsCL7Laf8+dt/35X/AAo+y2n/AD523/flf8KlopXYEX2W0/587b/vyv8AhQttaqwZbW3Vh0IiUEfpUtFFwFp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2Q=="/>
          <p:cNvSpPr>
            <a:spLocks noChangeAspect="1" noChangeArrowheads="1"/>
          </p:cNvSpPr>
          <p:nvPr/>
        </p:nvSpPr>
        <p:spPr bwMode="auto">
          <a:xfrm>
            <a:off x="144463"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5"/>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23850" y="3986955"/>
            <a:ext cx="2381050" cy="2331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descr="Image result for amsterdam parking app"/>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823721" y="3986955"/>
            <a:ext cx="5259886" cy="2331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115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sr-Latn-RS" dirty="1"/>
              <a:t>Razumevanje pratećih mera</a:t>
            </a:r>
            <a:r>
              <a:rPr lang="sr-Latn-RS" dirty="1"/>
              <a:t> </a:t>
            </a:r>
          </a:p>
        </p:txBody>
      </p:sp>
      <p:sp>
        <p:nvSpPr>
          <p:cNvPr id="3" name="Tijdelijke aanduiding voor inhoud 2"/>
          <p:cNvSpPr>
            <a:spLocks noGrp="1"/>
          </p:cNvSpPr>
          <p:nvPr>
            <p:ph idx="1"/>
          </p:nvPr>
        </p:nvSpPr>
        <p:spPr>
          <a:xfrm>
            <a:off x="389626" y="1475926"/>
            <a:ext cx="8654810" cy="4945656"/>
          </a:xfrm>
        </p:spPr>
        <p:txBody>
          <a:bodyPr/>
          <a:lstStyle/>
          <a:p>
            <a:pPr marL="0" indent="0" eaLnBrk="1" hangingPunct="1">
              <a:buNone/>
            </a:pPr>
            <a:r>
              <a:rPr lang="sr-Latn-RS" dirty="1" sz="1800">
                <a:ea typeface="MS PGothic"/>
              </a:rPr>
              <a:t>Iz projekta „PUSH and PULL”:</a:t>
            </a:r>
            <a:r>
              <a:rPr lang="sr-Latn-RS" dirty="1" sz="1800">
                <a:ea typeface="MS PGothic"/>
              </a:rPr>
              <a:t>  </a:t>
            </a:r>
          </a:p>
          <a:p>
            <a:pPr marL="857250" lvl="1" eaLnBrk="1" hangingPunct="1"/>
            <a:r>
              <a:rPr lang="sr-Latn-RS" dirty="1" b="1">
                <a:ea typeface="MS PGothic"/>
              </a:rPr>
              <a:t>upravljanje parkingom </a:t>
            </a:r>
            <a:r>
              <a:rPr lang="sr-Latn-RS" dirty="1"/>
              <a:t>treba da ima za cilj </a:t>
            </a:r>
            <a:r>
              <a:rPr lang="sr-Latn-RS" dirty="1" b="1">
                <a:ea typeface="MS PGothic"/>
              </a:rPr>
              <a:t>GURANJE (PUSH)</a:t>
            </a:r>
            <a:r>
              <a:rPr lang="sr-Latn-RS" dirty="1"/>
              <a:t> vozača ka održivijem saobraćaju.</a:t>
            </a:r>
            <a:r>
              <a:rPr lang="sr-Latn-RS" dirty="1"/>
              <a:t> </a:t>
            </a:r>
            <a:r>
              <a:rPr lang="sr-Latn-RS" dirty="1"/>
              <a:t>„Mehanizmi cena” i „regulisanje” su tipične mere guranja (push) koje upravljaju raspoloživim prostorom za parkiranje automobila;</a:t>
            </a:r>
            <a:r>
              <a:rPr lang="sr-Latn-RS" dirty="1"/>
              <a:t>  </a:t>
            </a:r>
          </a:p>
          <a:p>
            <a:pPr marL="857250" lvl="1" eaLnBrk="1" hangingPunct="1"/>
            <a:r>
              <a:rPr lang="sr-Latn-RS" dirty="1"/>
              <a:t>ovo se može efikasnije kombinovati sa merama </a:t>
            </a:r>
            <a:r>
              <a:rPr lang="sr-Latn-RS" dirty="1" b="1">
                <a:ea typeface="MS PGothic"/>
              </a:rPr>
              <a:t>POVLAČENJA (PULL)</a:t>
            </a:r>
            <a:r>
              <a:rPr lang="sr-Latn-RS" dirty="1"/>
              <a:t>. To su mere koje privlače korisnike ka alternativnim režimima; promovisanje P+R ili drugih objekata.</a:t>
            </a:r>
            <a:r>
              <a:rPr lang="sr-Latn-RS" dirty="1"/>
              <a:t>  </a:t>
            </a:r>
            <a:r>
              <a:rPr lang="sr-Latn-RS" dirty="1"/>
              <a:t>Mere </a:t>
            </a:r>
            <a:r>
              <a:rPr lang="sr-Latn-RS" dirty="1" b="1">
                <a:ea typeface="MS PGothic"/>
              </a:rPr>
              <a:t>upravljanja mobilnošću</a:t>
            </a:r>
            <a:r>
              <a:rPr lang="sr-Latn-RS" dirty="1"/>
              <a:t> su ključne;</a:t>
            </a:r>
          </a:p>
          <a:p>
            <a:pPr marL="857250" lvl="1" eaLnBrk="1" hangingPunct="1"/>
            <a:r>
              <a:rPr lang="sr-Latn-RS" dirty="1"/>
              <a:t>„push and pull” =  </a:t>
            </a:r>
            <a:r>
              <a:rPr lang="sr-Latn-RS" dirty="1" b="1">
                <a:ea typeface="MS PGothic"/>
              </a:rPr>
              <a:t>sirće i šećer</a:t>
            </a:r>
            <a:r>
              <a:rPr lang="sr-Latn-RS" dirty="1"/>
              <a:t> / štapić i šargarepa;</a:t>
            </a:r>
          </a:p>
          <a:p>
            <a:pPr marL="857250" lvl="1" eaLnBrk="1" hangingPunct="1"/>
            <a:r>
              <a:rPr lang="sr-Latn-RS" dirty="1"/>
              <a:t>cilj = </a:t>
            </a:r>
            <a:r>
              <a:rPr lang="sr-Latn-RS" dirty="1" u="sng">
                <a:ea typeface="MS PGothic"/>
              </a:rPr>
              <a:t>promena ponašanja </a:t>
            </a:r>
            <a:r>
              <a:rPr lang="sr-Latn-RS" dirty="1"/>
              <a:t>(</a:t>
            </a:r>
            <a:r>
              <a:rPr lang="sr-Latn-RS" dirty="1" b="1">
                <a:ea typeface="MS PGothic"/>
              </a:rPr>
              <a:t>smanjena putovanja automobilom</a:t>
            </a:r>
            <a:r>
              <a:rPr lang="sr-Latn-RS" dirty="1"/>
              <a:t>).</a:t>
            </a:r>
            <a:r>
              <a:rPr lang="sr-Latn-RS" dirty="1"/>
              <a:t> </a:t>
            </a:r>
          </a:p>
          <a:p>
            <a:pPr marL="479425" lvl="1" indent="0">
              <a:buNone/>
            </a:pPr>
            <a:r>
              <a:rPr lang="sr-Latn-RS" dirty="1"/>
              <a:t>  </a:t>
            </a:r>
          </a:p>
          <a:p>
            <a:pPr marL="0" indent="0">
              <a:buNone/>
            </a:pPr>
            <a:r>
              <a:rPr lang="sr-Latn-RS" dirty="1" sz="1800">
                <a:ea typeface="MS PGothic"/>
              </a:rPr>
              <a:t>„Push and pull” se savršeno uklapa u SUMP</a:t>
            </a:r>
            <a:r>
              <a:rPr lang="sr-Latn-RS" dirty="1" sz="1800">
                <a:ea typeface="MS PGothic"/>
              </a:rPr>
              <a:t> </a:t>
            </a:r>
          </a:p>
          <a:p>
            <a:pPr lvl="2">
              <a:buFont typeface="Arial" panose="020B0604020202020204" pitchFamily="34" charset="0"/>
              <a:buChar char="•"/>
            </a:pPr>
            <a:r>
              <a:rPr lang="sr-Latn-RS" dirty="1"/>
              <a:t>često dopunjuje ili podržava (novu) infrastrukturu i fizički dizajn;</a:t>
            </a:r>
          </a:p>
          <a:p>
            <a:pPr lvl="2">
              <a:buFont typeface="Arial" panose="020B0604020202020204" pitchFamily="34" charset="0"/>
              <a:buChar char="•"/>
            </a:pPr>
            <a:r>
              <a:rPr lang="sr-Latn-RS" dirty="1"/>
              <a:t>u kombinaciji sa </a:t>
            </a:r>
            <a:r>
              <a:rPr lang="sr-Latn-RS" dirty="1" b="1">
                <a:ea typeface="MS PGothic"/>
              </a:rPr>
              <a:t>izdvojenim mehanizmom</a:t>
            </a:r>
            <a:r>
              <a:rPr lang="sr-Latn-RS" dirty="1"/>
              <a:t> može da stvori stalni izvor finansiranja SUMP-a;</a:t>
            </a:r>
            <a:r>
              <a:rPr lang="sr-Latn-RS" dirty="1"/>
              <a:t> </a:t>
            </a:r>
          </a:p>
          <a:p>
            <a:pPr lvl="2">
              <a:buFont typeface="Arial" panose="020B0604020202020204" pitchFamily="34" charset="0"/>
              <a:buChar char="•"/>
            </a:pPr>
            <a:r>
              <a:rPr lang="sr-Latn-RS" dirty="1"/>
              <a:t>služi ciljevima:  </a:t>
            </a:r>
            <a:r>
              <a:rPr lang="sr-Latn-RS" dirty="1" b="1">
                <a:ea typeface="MS PGothic"/>
              </a:rPr>
              <a:t>grad pogodan za život</a:t>
            </a:r>
            <a:r>
              <a:rPr lang="sr-Latn-RS" dirty="1"/>
              <a:t>, poboljšan kvalitet vazduha, smanjenje stakleničkih gasova.</a:t>
            </a:r>
            <a:r>
              <a:rPr lang="sr-Latn-RS" dirty="1"/>
              <a:t> </a:t>
            </a:r>
          </a:p>
          <a:p>
            <a:pPr lvl="1">
              <a:buFont typeface="Arial" panose="020B0604020202020204" pitchFamily="34" charset="0"/>
              <a:buChar char="•"/>
            </a:pPr>
            <a:endParaRPr lang="nl-NL" sz="300" dirty="0"/>
          </a:p>
        </p:txBody>
      </p:sp>
      <p:sp>
        <p:nvSpPr>
          <p:cNvPr id="4" name="Tijdelijke aanduiding voor voettekst 3"/>
          <p:cNvSpPr>
            <a:spLocks noGrp="1"/>
          </p:cNvSpPr>
          <p:nvPr>
            <p:ph type="ftr" sz="quarter" idx="10"/>
          </p:nvPr>
        </p:nvSpPr>
        <p:spPr/>
        <p:txBody>
          <a:bodyPr/>
          <a:lstStyle/>
          <a:p>
            <a:pPr>
              <a:defRPr/>
            </a:pPr>
            <a:r>
              <a:rPr lang="sr-Latn-RS" dirty="1"/>
              <a:t>&lt;Događaj&gt; • &lt;Datum&gt; • &lt;Mesto&gt; • &lt;Izlagač&gt;</a:t>
            </a:r>
          </a:p>
        </p:txBody>
      </p:sp>
    </p:spTree>
    <p:extLst>
      <p:ext uri="{BB962C8B-B14F-4D97-AF65-F5344CB8AC3E}">
        <p14:creationId xmlns:p14="http://schemas.microsoft.com/office/powerpoint/2010/main" val="819692650"/>
      </p:ext>
    </p:extLst>
  </p:cSld>
  <p:clrMapOvr>
    <a:masterClrMapping/>
  </p:clrMapOvr>
</p:sld>
</file>

<file path=ppt/theme/theme1.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esentation_new WIKI LOGO">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A14820BCE05543AAA662213E5BE8AA" ma:contentTypeVersion="9" ma:contentTypeDescription="Create a new document." ma:contentTypeScope="" ma:versionID="9c05b35602e7ceeb4d8df6dea5ba02eb">
  <xsd:schema xmlns:xsd="http://www.w3.org/2001/XMLSchema" xmlns:xs="http://www.w3.org/2001/XMLSchema" xmlns:p="http://schemas.microsoft.com/office/2006/metadata/properties" xmlns:ns2="6f7dc085-b98d-49be-b5ff-f92ae1376e0e" xmlns:ns3="f6053dd3-0b41-4824-a1f2-2f5584b9227f" targetNamespace="http://schemas.microsoft.com/office/2006/metadata/properties" ma:root="true" ma:fieldsID="fc018eb53d7e903c671c6ab8b0f707ea" ns2:_="" ns3:_="">
    <xsd:import namespace="6f7dc085-b98d-49be-b5ff-f92ae1376e0e"/>
    <xsd:import namespace="f6053dd3-0b41-4824-a1f2-2f5584b9227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7dc085-b98d-49be-b5ff-f92ae1376e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053dd3-0b41-4824-a1f2-2f5584b9227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documentManagement>
    <SharedWithUsers xmlns="f6053dd3-0b41-4824-a1f2-2f5584b9227f">
      <UserInfo>
        <DisplayName>Patrick Auwerx</DisplayName>
        <AccountId>30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E5017BC-58E5-4A18-BFE3-AD795C74DADA}"/>
</file>

<file path=customXml/itemProps2.xml><?xml version="1.0" encoding="utf-8"?>
<ds:datastoreItem xmlns:ds="http://schemas.openxmlformats.org/officeDocument/2006/customXml" ds:itemID="{691DF273-5B54-4122-A0E9-10A34460F635}">
  <ds:schemaRefs>
    <ds:schemaRef ds:uri="http://schemas.microsoft.com/office/2006/documentManagement/types"/>
    <ds:schemaRef ds:uri="http://schemas.microsoft.com/office/2006/metadata/properties"/>
    <ds:schemaRef ds:uri="http://schemas.microsoft.com/office/infopath/2007/PartnerControls"/>
    <ds:schemaRef ds:uri="http://purl.org/dc/dcmitype/"/>
    <ds:schemaRef ds:uri="af699c55-7eb9-407d-8a07-e044d670b88b"/>
    <ds:schemaRef ds:uri="http://www.w3.org/XML/1998/namespace"/>
    <ds:schemaRef ds:uri="http://purl.org/dc/elements/1.1/"/>
    <ds:schemaRef ds:uri="http://schemas.openxmlformats.org/package/2006/metadata/core-properties"/>
    <ds:schemaRef ds:uri="f403cace-ffbd-4ac4-a6a3-0ac50031ad43"/>
    <ds:schemaRef ds:uri="http://purl.org/dc/terms/"/>
  </ds:schemaRefs>
</ds:datastoreItem>
</file>

<file path=customXml/itemProps3.xml><?xml version="1.0" encoding="utf-8"?>
<ds:datastoreItem xmlns:ds="http://schemas.openxmlformats.org/officeDocument/2006/customXml" ds:itemID="{5CACC609-0F7B-4C94-8C5C-FA1876795E3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Presentation_new WIKI LOGO</Template>
  <TotalTime>0</TotalTime>
  <Words>3770</Words>
  <Application>Microsoft Office PowerPoint</Application>
  <PresentationFormat>Diavoorstelling (4:3)</PresentationFormat>
  <Paragraphs>366</Paragraphs>
  <Slides>38</Slides>
  <Notes>26</Notes>
  <HiddenSlides>0</HiddenSlides>
  <MMClips>0</MMClips>
  <ScaleCrop>false</ScaleCrop>
  <HeadingPairs>
    <vt:vector size="6" baseType="variant">
      <vt:variant>
        <vt:lpstr>Gebruikte lettertypen</vt:lpstr>
      </vt:variant>
      <vt:variant>
        <vt:i4>8</vt:i4>
      </vt:variant>
      <vt:variant>
        <vt:lpstr>Thema</vt:lpstr>
      </vt:variant>
      <vt:variant>
        <vt:i4>4</vt:i4>
      </vt:variant>
      <vt:variant>
        <vt:lpstr>Diatitels</vt:lpstr>
      </vt:variant>
      <vt:variant>
        <vt:i4>38</vt:i4>
      </vt:variant>
    </vt:vector>
  </HeadingPairs>
  <TitlesOfParts>
    <vt:vector size="50" baseType="lpstr">
      <vt:lpstr>Abadi</vt:lpstr>
      <vt:lpstr>Arial</vt:lpstr>
      <vt:lpstr>Arial Nova</vt:lpstr>
      <vt:lpstr>Calibri</vt:lpstr>
      <vt:lpstr>Helvetica</vt:lpstr>
      <vt:lpstr>Speak Pro</vt:lpstr>
      <vt:lpstr>Times New Roman</vt:lpstr>
      <vt:lpstr>Wingdings</vt:lpstr>
      <vt:lpstr>Presentation_new WIKI LOGO</vt:lpstr>
      <vt:lpstr>Presentation_new WIKI LOGO</vt:lpstr>
      <vt:lpstr>Presentation_new WIKI LOGO</vt:lpstr>
      <vt:lpstr>1_Presentation_new WIKI LOGO</vt:lpstr>
      <vt:lpstr>PowerPoint-presentatie</vt:lpstr>
      <vt:lpstr>Cities for people or cars? </vt:lpstr>
      <vt:lpstr>Introduction Park4SUMP</vt:lpstr>
      <vt:lpstr>From reactive &amp; operational to strategic parking policy </vt:lpstr>
      <vt:lpstr>Typical measures that cities can implement</vt:lpstr>
      <vt:lpstr>CROW’s mapping of parking measures   </vt:lpstr>
      <vt:lpstr>PowerPoint-presentatie</vt:lpstr>
      <vt:lpstr>Wide area of 'other’ category parking measures </vt:lpstr>
      <vt:lpstr>Understanding accompanying measures </vt:lpstr>
      <vt:lpstr>Objectives of this module</vt:lpstr>
      <vt:lpstr>Which type of measures are accompanying?</vt:lpstr>
      <vt:lpstr>Integrate in your SUMP proces </vt:lpstr>
      <vt:lpstr>The sustainability ladder of C. Verdaes </vt:lpstr>
      <vt:lpstr>Mobility Management </vt:lpstr>
      <vt:lpstr>The boundaries of Mobility Management</vt:lpstr>
      <vt:lpstr>Good practice MM – company travel planning</vt:lpstr>
      <vt:lpstr>Bicycle parking </vt:lpstr>
      <vt:lpstr>Bicycle parking policy</vt:lpstr>
      <vt:lpstr>5. Bicycle parking instruments</vt:lpstr>
      <vt:lpstr>Future-proofing bike parking capacity</vt:lpstr>
      <vt:lpstr>Bicycle parking  </vt:lpstr>
      <vt:lpstr>Good practice : incentives (for an ambitious modal shift) </vt:lpstr>
      <vt:lpstr>Good practice: sharing, safety, redesign…</vt:lpstr>
      <vt:lpstr>MaaS, Nodes, Mobility hubs </vt:lpstr>
      <vt:lpstr>Digitalisation in relation to MM and Parking </vt:lpstr>
      <vt:lpstr>How interoperability of data should work</vt:lpstr>
      <vt:lpstr>The parking data landscape </vt:lpstr>
      <vt:lpstr>Who will benefit from the standardisation </vt:lpstr>
      <vt:lpstr>Good practice: partnerships with real estate, buy-off</vt:lpstr>
      <vt:lpstr>Good practice: Tradable parking rights </vt:lpstr>
      <vt:lpstr>Good practice: reducing parking search traffic  </vt:lpstr>
      <vt:lpstr>Good practice: city innovation lab</vt:lpstr>
      <vt:lpstr>Good practice: campaigns &amp; information giving  </vt:lpstr>
      <vt:lpstr>Good practise:  using the power of story telling and service design </vt:lpstr>
      <vt:lpstr>The results :  - 36 % short-term parking </vt:lpstr>
      <vt:lpstr>Results:  the popularity of parking</vt:lpstr>
      <vt:lpstr>More background information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rublova</dc:creator>
  <cp:lastModifiedBy>Katleen Stroombergen</cp:lastModifiedBy>
  <cp:revision>700</cp:revision>
  <dcterms:created xsi:type="dcterms:W3CDTF">2014-04-09T13:24:47Z</dcterms:created>
  <dcterms:modified xsi:type="dcterms:W3CDTF">2020-08-10T06:40:09Z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0x0101008AA14820BCE05543AAA662213E5BE8AA</vt:lpwstr>
  </property>
</Properties>
</file>