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30" r:id="rId5"/>
  </p:sldMasterIdLst>
  <p:notesMasterIdLst>
    <p:notesMasterId r:id="rId63"/>
  </p:notesMasterIdLst>
  <p:handoutMasterIdLst>
    <p:handoutMasterId r:id="rId64"/>
  </p:handoutMasterIdLst>
  <p:sldIdLst>
    <p:sldId id="265" r:id="rId6"/>
    <p:sldId id="452" r:id="rId7"/>
    <p:sldId id="524" r:id="rId8"/>
    <p:sldId id="605" r:id="rId9"/>
    <p:sldId id="332" r:id="rId10"/>
    <p:sldId id="593" r:id="rId11"/>
    <p:sldId id="536" r:id="rId12"/>
    <p:sldId id="537" r:id="rId13"/>
    <p:sldId id="538" r:id="rId14"/>
    <p:sldId id="529" r:id="rId15"/>
    <p:sldId id="526" r:id="rId16"/>
    <p:sldId id="553" r:id="rId17"/>
    <p:sldId id="530" r:id="rId18"/>
    <p:sldId id="607" r:id="rId19"/>
    <p:sldId id="595" r:id="rId20"/>
    <p:sldId id="532" r:id="rId21"/>
    <p:sldId id="531" r:id="rId22"/>
    <p:sldId id="533" r:id="rId23"/>
    <p:sldId id="534" r:id="rId24"/>
    <p:sldId id="453" r:id="rId25"/>
    <p:sldId id="596" r:id="rId26"/>
    <p:sldId id="581" r:id="rId27"/>
    <p:sldId id="598" r:id="rId28"/>
    <p:sldId id="543" r:id="rId29"/>
    <p:sldId id="561" r:id="rId30"/>
    <p:sldId id="609" r:id="rId31"/>
    <p:sldId id="582" r:id="rId32"/>
    <p:sldId id="610" r:id="rId33"/>
    <p:sldId id="266" r:id="rId34"/>
    <p:sldId id="545" r:id="rId35"/>
    <p:sldId id="544" r:id="rId36"/>
    <p:sldId id="546" r:id="rId37"/>
    <p:sldId id="539" r:id="rId38"/>
    <p:sldId id="580" r:id="rId39"/>
    <p:sldId id="564" r:id="rId40"/>
    <p:sldId id="565" r:id="rId41"/>
    <p:sldId id="566" r:id="rId42"/>
    <p:sldId id="567" r:id="rId43"/>
    <p:sldId id="568" r:id="rId44"/>
    <p:sldId id="611" r:id="rId45"/>
    <p:sldId id="547" r:id="rId46"/>
    <p:sldId id="548" r:id="rId47"/>
    <p:sldId id="603" r:id="rId48"/>
    <p:sldId id="602" r:id="rId49"/>
    <p:sldId id="601" r:id="rId50"/>
    <p:sldId id="570" r:id="rId51"/>
    <p:sldId id="549" r:id="rId52"/>
    <p:sldId id="550" r:id="rId53"/>
    <p:sldId id="552" r:id="rId54"/>
    <p:sldId id="571" r:id="rId55"/>
    <p:sldId id="554" r:id="rId56"/>
    <p:sldId id="556" r:id="rId57"/>
    <p:sldId id="557" r:id="rId58"/>
    <p:sldId id="572" r:id="rId59"/>
    <p:sldId id="563" r:id="rId60"/>
    <p:sldId id="562" r:id="rId61"/>
    <p:sldId id="258" r:id="rId62"/>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o Cré" initials="IC" lastIdx="1" clrIdx="0">
    <p:extLst>
      <p:ext uri="{19B8F6BF-5375-455C-9EA6-DF929625EA0E}">
        <p15:presenceInfo xmlns:p15="http://schemas.microsoft.com/office/powerpoint/2012/main" userId="S::ICre@polisnetwork.eu::6b200c1d-51cd-40e5-a369-ebce47fb8f05" providerId="AD"/>
      </p:ext>
    </p:extLst>
  </p:cmAuthor>
  <p:cmAuthor id="2" name="Pasquale Cancellara" initials="PC" lastIdx="3" clrIdx="1">
    <p:extLst>
      <p:ext uri="{19B8F6BF-5375-455C-9EA6-DF929625EA0E}">
        <p15:presenceInfo xmlns:p15="http://schemas.microsoft.com/office/powerpoint/2012/main" userId="S::PCancellara@polisnetwork.eu::f6f99ab6-3882-4179-a3db-ef934f3e1f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EA2"/>
    <a:srgbClr val="102C83"/>
    <a:srgbClr val="ACC0EE"/>
    <a:srgbClr val="2249A1"/>
    <a:srgbClr val="FF99FF"/>
    <a:srgbClr val="FFFF99"/>
    <a:srgbClr val="FF5050"/>
    <a:srgbClr val="EBEEF0"/>
    <a:srgbClr val="1340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C61BF4-48B7-4E27-84AD-178A9B81B1AA}" v="131" dt="2021-04-02T15:40:59.16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026" autoAdjust="0"/>
  </p:normalViewPr>
  <p:slideViewPr>
    <p:cSldViewPr snapToGrid="0">
      <p:cViewPr varScale="1">
        <p:scale>
          <a:sx n="70" d="100"/>
          <a:sy n="70" d="100"/>
        </p:scale>
        <p:origin x="174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4-02T17:40:10.364" idx="3">
    <p:pos x="928" y="2670"/>
    <p:text>Here we will ad the SUMP cycle graph.</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4-02T17:06:58.964" idx="2">
    <p:pos x="2292" y="2898"/>
    <p:text>Please translate this. The design company will then create a graph out of this slide and will be placed here.</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F6353D-F2D7-426A-8782-48391370405A}"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de"/>
        </a:p>
      </dgm:t>
    </dgm:pt>
    <dgm:pt modelId="{1EF0E1C2-EF70-4A4E-9641-5D614DD65332}">
      <dgm:prSet phldrT="[Text]"/>
      <dgm:spPr/>
      <dgm:t>
        <a:bodyPr/>
        <a:lstStyle/>
        <a:p>
          <a:pPr algn="ctr" rtl="0"/>
          <a:r>
            <a:rPr lang="de" b="1" i="0" u="none" baseline="0"/>
            <a:t>Straßenregelung</a:t>
          </a:r>
        </a:p>
      </dgm:t>
    </dgm:pt>
    <dgm:pt modelId="{0AF0D308-1E3D-4CB4-9744-810A7F18F14B}" type="parTrans" cxnId="{DACFBA29-BA0D-49B0-8FB8-B22A03BA61C2}">
      <dgm:prSet/>
      <dgm:spPr/>
      <dgm:t>
        <a:bodyPr/>
        <a:lstStyle/>
        <a:p>
          <a:endParaRPr lang="de"/>
        </a:p>
      </dgm:t>
    </dgm:pt>
    <dgm:pt modelId="{BAA7355C-E442-473F-8A76-712C89E367A7}" type="sibTrans" cxnId="{DACFBA29-BA0D-49B0-8FB8-B22A03BA61C2}">
      <dgm:prSet/>
      <dgm:spPr/>
      <dgm:t>
        <a:bodyPr/>
        <a:lstStyle/>
        <a:p>
          <a:endParaRPr lang="de"/>
        </a:p>
      </dgm:t>
    </dgm:pt>
    <dgm:pt modelId="{F7CFAB9D-73FE-4AC7-A569-7C194ABF8EBD}">
      <dgm:prSet phldrT="[Text]"/>
      <dgm:spPr/>
      <dgm:t>
        <a:bodyPr/>
        <a:lstStyle/>
        <a:p>
          <a:pPr algn="ctr" rtl="0"/>
          <a:r>
            <a:rPr lang="de" b="1" i="0" u="none" baseline="0" dirty="0"/>
            <a:t>Bereitstellung von Dienstleistungen</a:t>
          </a:r>
        </a:p>
      </dgm:t>
    </dgm:pt>
    <dgm:pt modelId="{D4FA3414-4BCC-4A60-9D91-873A2C75B514}" type="parTrans" cxnId="{61FA8452-AD2E-4A83-8A0C-21956C5AFF0F}">
      <dgm:prSet/>
      <dgm:spPr/>
      <dgm:t>
        <a:bodyPr/>
        <a:lstStyle/>
        <a:p>
          <a:endParaRPr lang="de"/>
        </a:p>
      </dgm:t>
    </dgm:pt>
    <dgm:pt modelId="{B51F9570-7BD7-4E4F-AB6E-2091FB8EE516}" type="sibTrans" cxnId="{61FA8452-AD2E-4A83-8A0C-21956C5AFF0F}">
      <dgm:prSet/>
      <dgm:spPr/>
      <dgm:t>
        <a:bodyPr/>
        <a:lstStyle/>
        <a:p>
          <a:endParaRPr lang="de"/>
        </a:p>
      </dgm:t>
    </dgm:pt>
    <dgm:pt modelId="{73246717-1AE2-4B3F-BFCE-4CDEE6F40534}">
      <dgm:prSet phldrT="[Text]"/>
      <dgm:spPr/>
      <dgm:t>
        <a:bodyPr/>
        <a:lstStyle/>
        <a:p>
          <a:pPr algn="ctr" rtl="0"/>
          <a:r>
            <a:rPr lang="de" b="1" i="0" u="none" baseline="0"/>
            <a:t>Erhöhung der Einnahmen </a:t>
          </a:r>
        </a:p>
      </dgm:t>
    </dgm:pt>
    <dgm:pt modelId="{74F3C32C-7EE0-449A-BF39-1B101D9ABE26}" type="parTrans" cxnId="{F346E387-CCD8-46E2-A480-BE80674496B8}">
      <dgm:prSet/>
      <dgm:spPr/>
      <dgm:t>
        <a:bodyPr/>
        <a:lstStyle/>
        <a:p>
          <a:endParaRPr lang="de"/>
        </a:p>
      </dgm:t>
    </dgm:pt>
    <dgm:pt modelId="{35806D5A-25E5-48EF-87EB-1B572047DB45}" type="sibTrans" cxnId="{F346E387-CCD8-46E2-A480-BE80674496B8}">
      <dgm:prSet/>
      <dgm:spPr/>
      <dgm:t>
        <a:bodyPr/>
        <a:lstStyle/>
        <a:p>
          <a:endParaRPr lang="de"/>
        </a:p>
      </dgm:t>
    </dgm:pt>
    <dgm:pt modelId="{31323057-82AC-400D-87D6-D25D77C4C401}" type="pres">
      <dgm:prSet presAssocID="{73F6353D-F2D7-426A-8782-48391370405A}" presName="Name0" presStyleCnt="0">
        <dgm:presLayoutVars>
          <dgm:dir/>
          <dgm:resizeHandles val="exact"/>
        </dgm:presLayoutVars>
      </dgm:prSet>
      <dgm:spPr/>
    </dgm:pt>
    <dgm:pt modelId="{9FEE339E-57FE-4F31-9330-59C0F72ECE7A}" type="pres">
      <dgm:prSet presAssocID="{1EF0E1C2-EF70-4A4E-9641-5D614DD65332}" presName="node" presStyleLbl="node1" presStyleIdx="0" presStyleCnt="3">
        <dgm:presLayoutVars>
          <dgm:bulletEnabled val="1"/>
        </dgm:presLayoutVars>
      </dgm:prSet>
      <dgm:spPr/>
    </dgm:pt>
    <dgm:pt modelId="{80D57F61-486D-4743-8078-AB905B700AF7}" type="pres">
      <dgm:prSet presAssocID="{BAA7355C-E442-473F-8A76-712C89E367A7}" presName="sibTrans" presStyleLbl="sibTrans2D1" presStyleIdx="0" presStyleCnt="3"/>
      <dgm:spPr/>
    </dgm:pt>
    <dgm:pt modelId="{936CC552-FAC8-49FE-8CEE-B53FB198458D}" type="pres">
      <dgm:prSet presAssocID="{BAA7355C-E442-473F-8A76-712C89E367A7}" presName="connectorText" presStyleLbl="sibTrans2D1" presStyleIdx="0" presStyleCnt="3"/>
      <dgm:spPr/>
    </dgm:pt>
    <dgm:pt modelId="{07A39641-10C6-4574-95DD-03D459E982DB}" type="pres">
      <dgm:prSet presAssocID="{F7CFAB9D-73FE-4AC7-A569-7C194ABF8EBD}" presName="node" presStyleLbl="node1" presStyleIdx="1" presStyleCnt="3">
        <dgm:presLayoutVars>
          <dgm:bulletEnabled val="1"/>
        </dgm:presLayoutVars>
      </dgm:prSet>
      <dgm:spPr/>
    </dgm:pt>
    <dgm:pt modelId="{A5E3F695-E459-43BC-A4E7-3A5369214E0F}" type="pres">
      <dgm:prSet presAssocID="{B51F9570-7BD7-4E4F-AB6E-2091FB8EE516}" presName="sibTrans" presStyleLbl="sibTrans2D1" presStyleIdx="1" presStyleCnt="3"/>
      <dgm:spPr/>
    </dgm:pt>
    <dgm:pt modelId="{0336AB22-CA91-4B9E-84E0-6F1233A0A9B3}" type="pres">
      <dgm:prSet presAssocID="{B51F9570-7BD7-4E4F-AB6E-2091FB8EE516}" presName="connectorText" presStyleLbl="sibTrans2D1" presStyleIdx="1" presStyleCnt="3"/>
      <dgm:spPr/>
    </dgm:pt>
    <dgm:pt modelId="{14565AD2-7148-40C0-8BA6-D36EF4CCEB6B}" type="pres">
      <dgm:prSet presAssocID="{73246717-1AE2-4B3F-BFCE-4CDEE6F40534}" presName="node" presStyleLbl="node1" presStyleIdx="2" presStyleCnt="3">
        <dgm:presLayoutVars>
          <dgm:bulletEnabled val="1"/>
        </dgm:presLayoutVars>
      </dgm:prSet>
      <dgm:spPr/>
    </dgm:pt>
    <dgm:pt modelId="{E91CF73A-8CF8-4795-845D-F6458FFB54B9}" type="pres">
      <dgm:prSet presAssocID="{35806D5A-25E5-48EF-87EB-1B572047DB45}" presName="sibTrans" presStyleLbl="sibTrans2D1" presStyleIdx="2" presStyleCnt="3"/>
      <dgm:spPr/>
    </dgm:pt>
    <dgm:pt modelId="{C4F99DF4-10F4-4FE0-B326-FF088CFFC387}" type="pres">
      <dgm:prSet presAssocID="{35806D5A-25E5-48EF-87EB-1B572047DB45}" presName="connectorText" presStyleLbl="sibTrans2D1" presStyleIdx="2" presStyleCnt="3"/>
      <dgm:spPr/>
    </dgm:pt>
  </dgm:ptLst>
  <dgm:cxnLst>
    <dgm:cxn modelId="{DACFBA29-BA0D-49B0-8FB8-B22A03BA61C2}" srcId="{73F6353D-F2D7-426A-8782-48391370405A}" destId="{1EF0E1C2-EF70-4A4E-9641-5D614DD65332}" srcOrd="0" destOrd="0" parTransId="{0AF0D308-1E3D-4CB4-9744-810A7F18F14B}" sibTransId="{BAA7355C-E442-473F-8A76-712C89E367A7}"/>
    <dgm:cxn modelId="{C6A60B61-FE0A-4983-8D2F-42411849B482}" type="presOf" srcId="{1EF0E1C2-EF70-4A4E-9641-5D614DD65332}" destId="{9FEE339E-57FE-4F31-9330-59C0F72ECE7A}" srcOrd="0" destOrd="0" presId="urn:microsoft.com/office/officeart/2005/8/layout/cycle7"/>
    <dgm:cxn modelId="{47062D4C-C769-47A3-A09C-EB2F70617870}" type="presOf" srcId="{B51F9570-7BD7-4E4F-AB6E-2091FB8EE516}" destId="{0336AB22-CA91-4B9E-84E0-6F1233A0A9B3}" srcOrd="1" destOrd="0" presId="urn:microsoft.com/office/officeart/2005/8/layout/cycle7"/>
    <dgm:cxn modelId="{BC63154D-21CD-403A-AEE9-06A493B842CD}" type="presOf" srcId="{F7CFAB9D-73FE-4AC7-A569-7C194ABF8EBD}" destId="{07A39641-10C6-4574-95DD-03D459E982DB}" srcOrd="0" destOrd="0" presId="urn:microsoft.com/office/officeart/2005/8/layout/cycle7"/>
    <dgm:cxn modelId="{83F78A4D-E550-4898-9526-42DB94F2A7DD}" type="presOf" srcId="{73246717-1AE2-4B3F-BFCE-4CDEE6F40534}" destId="{14565AD2-7148-40C0-8BA6-D36EF4CCEB6B}" srcOrd="0" destOrd="0" presId="urn:microsoft.com/office/officeart/2005/8/layout/cycle7"/>
    <dgm:cxn modelId="{61FA8452-AD2E-4A83-8A0C-21956C5AFF0F}" srcId="{73F6353D-F2D7-426A-8782-48391370405A}" destId="{F7CFAB9D-73FE-4AC7-A569-7C194ABF8EBD}" srcOrd="1" destOrd="0" parTransId="{D4FA3414-4BCC-4A60-9D91-873A2C75B514}" sibTransId="{B51F9570-7BD7-4E4F-AB6E-2091FB8EE516}"/>
    <dgm:cxn modelId="{83CE1453-256E-4808-9ACC-72EBC1FB5E14}" type="presOf" srcId="{BAA7355C-E442-473F-8A76-712C89E367A7}" destId="{80D57F61-486D-4743-8078-AB905B700AF7}" srcOrd="0" destOrd="0" presId="urn:microsoft.com/office/officeart/2005/8/layout/cycle7"/>
    <dgm:cxn modelId="{76E2EA7E-5096-4F44-8099-3C2F229E4370}" type="presOf" srcId="{B51F9570-7BD7-4E4F-AB6E-2091FB8EE516}" destId="{A5E3F695-E459-43BC-A4E7-3A5369214E0F}" srcOrd="0" destOrd="0" presId="urn:microsoft.com/office/officeart/2005/8/layout/cycle7"/>
    <dgm:cxn modelId="{F346E387-CCD8-46E2-A480-BE80674496B8}" srcId="{73F6353D-F2D7-426A-8782-48391370405A}" destId="{73246717-1AE2-4B3F-BFCE-4CDEE6F40534}" srcOrd="2" destOrd="0" parTransId="{74F3C32C-7EE0-449A-BF39-1B101D9ABE26}" sibTransId="{35806D5A-25E5-48EF-87EB-1B572047DB45}"/>
    <dgm:cxn modelId="{D15F3A90-E3B9-4764-9D36-73C7B2B3DCDD}" type="presOf" srcId="{73F6353D-F2D7-426A-8782-48391370405A}" destId="{31323057-82AC-400D-87D6-D25D77C4C401}" srcOrd="0" destOrd="0" presId="urn:microsoft.com/office/officeart/2005/8/layout/cycle7"/>
    <dgm:cxn modelId="{45210EA3-09EB-48AC-B0D0-91FEDBE03434}" type="presOf" srcId="{BAA7355C-E442-473F-8A76-712C89E367A7}" destId="{936CC552-FAC8-49FE-8CEE-B53FB198458D}" srcOrd="1" destOrd="0" presId="urn:microsoft.com/office/officeart/2005/8/layout/cycle7"/>
    <dgm:cxn modelId="{D8AB4EDB-1F63-4A02-9911-5D52B6965F87}" type="presOf" srcId="{35806D5A-25E5-48EF-87EB-1B572047DB45}" destId="{E91CF73A-8CF8-4795-845D-F6458FFB54B9}" srcOrd="0" destOrd="0" presId="urn:microsoft.com/office/officeart/2005/8/layout/cycle7"/>
    <dgm:cxn modelId="{0056DCEC-74E8-4C09-899F-97DF16DBC0B0}" type="presOf" srcId="{35806D5A-25E5-48EF-87EB-1B572047DB45}" destId="{C4F99DF4-10F4-4FE0-B326-FF088CFFC387}" srcOrd="1" destOrd="0" presId="urn:microsoft.com/office/officeart/2005/8/layout/cycle7"/>
    <dgm:cxn modelId="{3797D7A5-616B-4401-979F-D1B4D7B363F9}" type="presParOf" srcId="{31323057-82AC-400D-87D6-D25D77C4C401}" destId="{9FEE339E-57FE-4F31-9330-59C0F72ECE7A}" srcOrd="0" destOrd="0" presId="urn:microsoft.com/office/officeart/2005/8/layout/cycle7"/>
    <dgm:cxn modelId="{31F31136-8F24-473E-A3AF-2DBB102803FE}" type="presParOf" srcId="{31323057-82AC-400D-87D6-D25D77C4C401}" destId="{80D57F61-486D-4743-8078-AB905B700AF7}" srcOrd="1" destOrd="0" presId="urn:microsoft.com/office/officeart/2005/8/layout/cycle7"/>
    <dgm:cxn modelId="{D7DB374F-E687-4D45-B851-FCFA81317322}" type="presParOf" srcId="{80D57F61-486D-4743-8078-AB905B700AF7}" destId="{936CC552-FAC8-49FE-8CEE-B53FB198458D}" srcOrd="0" destOrd="0" presId="urn:microsoft.com/office/officeart/2005/8/layout/cycle7"/>
    <dgm:cxn modelId="{826638A1-8F6E-4D7A-8076-BC890387AC61}" type="presParOf" srcId="{31323057-82AC-400D-87D6-D25D77C4C401}" destId="{07A39641-10C6-4574-95DD-03D459E982DB}" srcOrd="2" destOrd="0" presId="urn:microsoft.com/office/officeart/2005/8/layout/cycle7"/>
    <dgm:cxn modelId="{7F58CDCA-DD27-4896-9567-F79E2EBCF6BA}" type="presParOf" srcId="{31323057-82AC-400D-87D6-D25D77C4C401}" destId="{A5E3F695-E459-43BC-A4E7-3A5369214E0F}" srcOrd="3" destOrd="0" presId="urn:microsoft.com/office/officeart/2005/8/layout/cycle7"/>
    <dgm:cxn modelId="{C11D274D-B639-42AD-8F66-6B47C40514CA}" type="presParOf" srcId="{A5E3F695-E459-43BC-A4E7-3A5369214E0F}" destId="{0336AB22-CA91-4B9E-84E0-6F1233A0A9B3}" srcOrd="0" destOrd="0" presId="urn:microsoft.com/office/officeart/2005/8/layout/cycle7"/>
    <dgm:cxn modelId="{1B3CD733-BA65-4A54-AE6C-CBD5F21458B3}" type="presParOf" srcId="{31323057-82AC-400D-87D6-D25D77C4C401}" destId="{14565AD2-7148-40C0-8BA6-D36EF4CCEB6B}" srcOrd="4" destOrd="0" presId="urn:microsoft.com/office/officeart/2005/8/layout/cycle7"/>
    <dgm:cxn modelId="{CAD1FD20-667C-4AB1-BDD0-FB234326E338}" type="presParOf" srcId="{31323057-82AC-400D-87D6-D25D77C4C401}" destId="{E91CF73A-8CF8-4795-845D-F6458FFB54B9}" srcOrd="5" destOrd="0" presId="urn:microsoft.com/office/officeart/2005/8/layout/cycle7"/>
    <dgm:cxn modelId="{30619AE8-F678-475E-A36F-F4A556AEA942}" type="presParOf" srcId="{E91CF73A-8CF8-4795-845D-F6458FFB54B9}" destId="{C4F99DF4-10F4-4FE0-B326-FF088CFFC387}"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E339E-57FE-4F31-9330-59C0F72ECE7A}">
      <dsp:nvSpPr>
        <dsp:cNvPr id="0" name=""/>
        <dsp:cNvSpPr/>
      </dsp:nvSpPr>
      <dsp:spPr>
        <a:xfrm>
          <a:off x="3026638" y="1481"/>
          <a:ext cx="2385872" cy="1192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de" sz="2100" b="1" i="0" u="none" kern="1200" baseline="0"/>
            <a:t>Straßenregelung</a:t>
          </a:r>
        </a:p>
      </dsp:txBody>
      <dsp:txXfrm>
        <a:off x="3061578" y="36421"/>
        <a:ext cx="2315992" cy="1123056"/>
      </dsp:txXfrm>
    </dsp:sp>
    <dsp:sp modelId="{80D57F61-486D-4743-8078-AB905B700AF7}">
      <dsp:nvSpPr>
        <dsp:cNvPr id="0" name=""/>
        <dsp:cNvSpPr/>
      </dsp:nvSpPr>
      <dsp:spPr>
        <a:xfrm rot="3600000">
          <a:off x="4582842" y="2095492"/>
          <a:ext cx="1243738" cy="41752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e" sz="1700" kern="1200"/>
        </a:p>
      </dsp:txBody>
      <dsp:txXfrm>
        <a:off x="4708100" y="2178997"/>
        <a:ext cx="993222" cy="250517"/>
      </dsp:txXfrm>
    </dsp:sp>
    <dsp:sp modelId="{07A39641-10C6-4574-95DD-03D459E982DB}">
      <dsp:nvSpPr>
        <dsp:cNvPr id="0" name=""/>
        <dsp:cNvSpPr/>
      </dsp:nvSpPr>
      <dsp:spPr>
        <a:xfrm>
          <a:off x="4996911" y="3414094"/>
          <a:ext cx="2385872" cy="1192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de" sz="2100" b="1" i="0" u="none" kern="1200" baseline="0" dirty="0"/>
            <a:t>Bereitstellung von Dienstleistungen</a:t>
          </a:r>
        </a:p>
      </dsp:txBody>
      <dsp:txXfrm>
        <a:off x="5031851" y="3449034"/>
        <a:ext cx="2315992" cy="1123056"/>
      </dsp:txXfrm>
    </dsp:sp>
    <dsp:sp modelId="{A5E3F695-E459-43BC-A4E7-3A5369214E0F}">
      <dsp:nvSpPr>
        <dsp:cNvPr id="0" name=""/>
        <dsp:cNvSpPr/>
      </dsp:nvSpPr>
      <dsp:spPr>
        <a:xfrm rot="10800000">
          <a:off x="3597705" y="3801798"/>
          <a:ext cx="1243738" cy="41752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e" sz="1700" kern="1200"/>
        </a:p>
      </dsp:txBody>
      <dsp:txXfrm rot="10800000">
        <a:off x="3722963" y="3885303"/>
        <a:ext cx="993222" cy="250517"/>
      </dsp:txXfrm>
    </dsp:sp>
    <dsp:sp modelId="{14565AD2-7148-40C0-8BA6-D36EF4CCEB6B}">
      <dsp:nvSpPr>
        <dsp:cNvPr id="0" name=""/>
        <dsp:cNvSpPr/>
      </dsp:nvSpPr>
      <dsp:spPr>
        <a:xfrm>
          <a:off x="1056365" y="3414094"/>
          <a:ext cx="2385872" cy="1192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de" sz="2100" b="1" i="0" u="none" kern="1200" baseline="0"/>
            <a:t>Erhöhung der Einnahmen </a:t>
          </a:r>
        </a:p>
      </dsp:txBody>
      <dsp:txXfrm>
        <a:off x="1091305" y="3449034"/>
        <a:ext cx="2315992" cy="1123056"/>
      </dsp:txXfrm>
    </dsp:sp>
    <dsp:sp modelId="{E91CF73A-8CF8-4795-845D-F6458FFB54B9}">
      <dsp:nvSpPr>
        <dsp:cNvPr id="0" name=""/>
        <dsp:cNvSpPr/>
      </dsp:nvSpPr>
      <dsp:spPr>
        <a:xfrm rot="18000000">
          <a:off x="2612569" y="2095492"/>
          <a:ext cx="1243738" cy="41752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e" sz="1700" kern="1200"/>
        </a:p>
      </dsp:txBody>
      <dsp:txXfrm>
        <a:off x="2737827" y="2178997"/>
        <a:ext cx="993222" cy="25051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dirty="0"/>
          </a:p>
        </p:txBody>
      </p:sp>
      <p:sp>
        <p:nvSpPr>
          <p:cNvPr id="9219"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dirty="0"/>
          </a:p>
        </p:txBody>
      </p:sp>
      <p:sp>
        <p:nvSpPr>
          <p:cNvPr id="9220"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dirty="0"/>
          </a:p>
        </p:txBody>
      </p:sp>
      <p:sp>
        <p:nvSpPr>
          <p:cNvPr id="9221"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AACADB01-4DF6-4F8F-B25D-ED7BE9D67BB6}" type="slidenum">
              <a:rPr lang="de-DE"/>
              <a:pPr>
                <a:defRPr/>
              </a:pPr>
              <a:t>‹#›</a:t>
            </a:fld>
            <a:endParaRPr lang="de-DE" dirty="0"/>
          </a:p>
        </p:txBody>
      </p:sp>
    </p:spTree>
    <p:extLst>
      <p:ext uri="{BB962C8B-B14F-4D97-AF65-F5344CB8AC3E}">
        <p14:creationId xmlns:p14="http://schemas.microsoft.com/office/powerpoint/2010/main" val="3152622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lgn="l" rtl="0">
              <a:defRPr/>
            </a:pPr>
            <a:endParaRPr lang="de"/>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lgn="l" rtl="0">
              <a:defRPr/>
            </a:pPr>
            <a:endParaRPr lang="de"/>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l" rtl="0"/>
            <a:r>
              <a:rPr lang="de" b="0" i="0" u="none" baseline="0"/>
              <a:t>Mastertextformat bearbeiten</a:t>
            </a:r>
          </a:p>
          <a:p>
            <a:pPr lvl="1" algn="l" rtl="0"/>
            <a:r>
              <a:rPr lang="de" b="0" i="0" u="none" baseline="0"/>
              <a:t>Zweite Ebene</a:t>
            </a:r>
          </a:p>
          <a:p>
            <a:pPr lvl="2" algn="l" rtl="0"/>
            <a:r>
              <a:rPr lang="de" b="0" i="0" u="none" baseline="0"/>
              <a:t>Dritte Ebene</a:t>
            </a:r>
          </a:p>
          <a:p>
            <a:pPr lvl="3" algn="l" rtl="0"/>
            <a:r>
              <a:rPr lang="de" b="0" i="0" u="none" baseline="0"/>
              <a:t>Vierte Ebene</a:t>
            </a:r>
          </a:p>
          <a:p>
            <a:pPr lvl="4" algn="l" rtl="0"/>
            <a:r>
              <a:rPr lang="de" b="0" i="0" u="none" baseline="0"/>
              <a:t>Fünfte Ebene</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lgn="l" rtl="0">
              <a:defRPr/>
            </a:pPr>
            <a:endParaRPr lang="de"/>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lgn="l" rtl="0">
              <a:defRPr/>
            </a:pPr>
            <a:fld id="{6EA048C7-1071-4C19-801C-2B4348B09DAC}" type="slidenum">
              <a:rPr/>
              <a:pPr algn="l" rtl="0">
                <a:defRPr/>
              </a:pPr>
              <a:t>‹#›</a:t>
            </a:fld>
            <a:endParaRPr lang="de"/>
          </a:p>
        </p:txBody>
      </p:sp>
    </p:spTree>
    <p:extLst>
      <p:ext uri="{BB962C8B-B14F-4D97-AF65-F5344CB8AC3E}">
        <p14:creationId xmlns:p14="http://schemas.microsoft.com/office/powerpoint/2010/main" val="17786315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1pPr>
    <a:lvl2pPr marL="4572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2pPr>
    <a:lvl3pPr marL="9144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3pPr>
    <a:lvl4pPr marL="13716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4pPr>
    <a:lvl5pPr marL="18288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pPr algn="l" rtl="0"/>
            <a:fld id="{AD738D3E-9D20-467E-972A-575B6528691C}" type="slidenum">
              <a:rPr/>
              <a:pPr/>
              <a:t>1</a:t>
            </a:fld>
            <a:endParaRPr lang="de"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algn="l" rtl="0" eaLnBrk="1" hangingPunct="1"/>
            <a:endParaRPr lang="de" altLang="en-US">
              <a:latin typeface="Times New Roman" pitchFamily="18" charset="0"/>
            </a:endParaRPr>
          </a:p>
        </p:txBody>
      </p:sp>
    </p:spTree>
    <p:extLst>
      <p:ext uri="{BB962C8B-B14F-4D97-AF65-F5344CB8AC3E}">
        <p14:creationId xmlns:p14="http://schemas.microsoft.com/office/powerpoint/2010/main" val="149448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 sz="1200" b="0" i="0" u="none" baseline="0">
                <a:solidFill>
                  <a:schemeClr val="tx1"/>
                </a:solidFill>
              </a:rPr>
              <a:t>Die Bereitschaft der Menschen, Regeln einzuhalten, ist ein Produkt ihrer Wahrnehmung der Risiken und Konsequenzen, erwischt und bestraft zu werden, und ihrer kulturellen und Verhaltensnormen.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 sz="1200" b="0" i="0" u="none" baseline="0">
                <a:solidFill>
                  <a:schemeClr val="tx1"/>
                </a:solidFill>
              </a:rPr>
              <a:t>Und sie hängt davon ab, ob sie die Vorschriften und die Behörde, die diese Vorschriften erlässt und durchsetzt, als legitim wahrnehmen. Wenn sie diese als unrechtmäßig wahrnehmen, ist die Wahrscheinlichkeit geringer, dass die Regeln eingehalten werden.</a:t>
            </a:r>
          </a:p>
          <a:p>
            <a:endParaRPr lang="de"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12</a:t>
            </a:fld>
            <a:endParaRPr lang="de"/>
          </a:p>
        </p:txBody>
      </p:sp>
    </p:spTree>
    <p:extLst>
      <p:ext uri="{BB962C8B-B14F-4D97-AF65-F5344CB8AC3E}">
        <p14:creationId xmlns:p14="http://schemas.microsoft.com/office/powerpoint/2010/main" val="3161716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13</a:t>
            </a:fld>
            <a:endParaRPr lang="de"/>
          </a:p>
        </p:txBody>
      </p:sp>
    </p:spTree>
    <p:extLst>
      <p:ext uri="{BB962C8B-B14F-4D97-AF65-F5344CB8AC3E}">
        <p14:creationId xmlns:p14="http://schemas.microsoft.com/office/powerpoint/2010/main" val="2663557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 b="0" i="0" u="none" baseline="0"/>
              <a:t>Für die Länder, in denen es keinen verwaltungsrechtlichen Weg der Parkraumüberwachung gibt, kann diese Folie zur Strukturierung der Diskussion über Prinzip 3 verwendet werden. Dies ist optional. Der Referent bzw. die Referentin sollte die Diskussion idealerweise auf die vom PARK4SUMP-Projekt vertretenen Position hinführen.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14</a:t>
            </a:fld>
            <a:endParaRPr lang="de"/>
          </a:p>
        </p:txBody>
      </p:sp>
    </p:spTree>
    <p:extLst>
      <p:ext uri="{BB962C8B-B14F-4D97-AF65-F5344CB8AC3E}">
        <p14:creationId xmlns:p14="http://schemas.microsoft.com/office/powerpoint/2010/main" val="3979444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 b="0" i="0" u="none" baseline="0"/>
              <a:t>Für die Länder, in denen es keinen verwaltungsrechtlichen Weg der Parkraumüberwachung gibt, kann diese Folie zur Strukturierung der Diskussion über Prinzip 3 verwendet werden. Dies ist optional. Der Referent bzw. die Referentin sollte die Diskussion idealerweise auf die vom PARK4SUMP-Projekt vertretenen Position hinführen.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15</a:t>
            </a:fld>
            <a:endParaRPr lang="de"/>
          </a:p>
        </p:txBody>
      </p:sp>
    </p:spTree>
    <p:extLst>
      <p:ext uri="{BB962C8B-B14F-4D97-AF65-F5344CB8AC3E}">
        <p14:creationId xmlns:p14="http://schemas.microsoft.com/office/powerpoint/2010/main" val="87723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 b="0" i="0" u="none" baseline="0"/>
              <a:t>Wenn es die Zeit erlaubt, kann der Referent bzw. die Referentin eine Diskussion darüber führen, unter welchen Bedingungen das Abschleppen oder Anbringen einer Parkkralle erlaubt wäre.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16</a:t>
            </a:fld>
            <a:endParaRPr lang="de"/>
          </a:p>
        </p:txBody>
      </p:sp>
    </p:spTree>
    <p:extLst>
      <p:ext uri="{BB962C8B-B14F-4D97-AF65-F5344CB8AC3E}">
        <p14:creationId xmlns:p14="http://schemas.microsoft.com/office/powerpoint/2010/main" val="3536756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 b="0" i="0" u="none" baseline="0" dirty="0"/>
              <a:t>Frage des Referenten bzw. </a:t>
            </a:r>
            <a:r>
              <a:rPr lang="hu-HU" b="0" i="0" u="none" baseline="0" dirty="0"/>
              <a:t>d</a:t>
            </a:r>
            <a:r>
              <a:rPr lang="de" b="0" i="0" u="none" baseline="0"/>
              <a:t>er</a:t>
            </a:r>
            <a:r>
              <a:rPr lang="hu-HU" b="0" i="0" u="none" baseline="0" dirty="0"/>
              <a:t> </a:t>
            </a:r>
            <a:r>
              <a:rPr lang="de" b="0" i="0" u="none" baseline="0" dirty="0"/>
              <a:t>Referentin: Ist das in Ihrer Stadt so?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17</a:t>
            </a:fld>
            <a:endParaRPr lang="de"/>
          </a:p>
        </p:txBody>
      </p:sp>
    </p:spTree>
    <p:extLst>
      <p:ext uri="{BB962C8B-B14F-4D97-AF65-F5344CB8AC3E}">
        <p14:creationId xmlns:p14="http://schemas.microsoft.com/office/powerpoint/2010/main" val="727201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 b="0" i="0" u="none" baseline="0"/>
              <a:t>Frage an die Schulungsteilnehmerinnen: Ist das in Ihrer Stadt so? Warum nicht? Was kann verbessert werden?</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18</a:t>
            </a:fld>
            <a:endParaRPr lang="de"/>
          </a:p>
        </p:txBody>
      </p:sp>
    </p:spTree>
    <p:extLst>
      <p:ext uri="{BB962C8B-B14F-4D97-AF65-F5344CB8AC3E}">
        <p14:creationId xmlns:p14="http://schemas.microsoft.com/office/powerpoint/2010/main" val="3211066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 b="0" i="0" u="none" baseline="0"/>
              <a:t>In Abschnitt 2 hatte der Referent bzw. die Referentin erklärt, dass die Parkraumüberwachung Teil eines Prozesses ist, mit dem der SUMP umgesetzt wird. In dieser Übung werden die Teilnehmer*innen gefragt, wie die einzelnen Schritt in diesem Prozess durchgeführt werden. Es können sowohl die verfahrenstechnischen Aspekte, als auch die Instrumente und Technologien genannt werden. Die Teilnehmer*innen werden auch gefragt, wer sich in ihrer Stadt tatsächlich darum kümmert? Wurden alle Aspekte erfasst?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22</a:t>
            </a:fld>
            <a:endParaRPr lang="de"/>
          </a:p>
        </p:txBody>
      </p:sp>
    </p:spTree>
    <p:extLst>
      <p:ext uri="{BB962C8B-B14F-4D97-AF65-F5344CB8AC3E}">
        <p14:creationId xmlns:p14="http://schemas.microsoft.com/office/powerpoint/2010/main" val="4118393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 b="0" i="0" u="none" baseline="0"/>
              <a:t>Empfehlung des Rates vom 4. Juni 1998 betreffend einen Parkausweis für Behinderte (98/376/EG);</a:t>
            </a:r>
          </a:p>
          <a:p>
            <a:endParaRPr lang="de" dirty="0"/>
          </a:p>
          <a:p>
            <a:pPr algn="l" rtl="0"/>
            <a:r>
              <a:rPr lang="de" b="0" i="0" u="none" baseline="0"/>
              <a:t>Empfehlung des Rates vom 3. März 2008 zur Anpassung der Empfehlung 98/376/EG betreffend einen Parkausweis für Behinderte (2008/205/EG) - wegen des Beitritts neuer Mitgliedstaaten;</a:t>
            </a:r>
          </a:p>
          <a:p>
            <a:endParaRPr lang="de" dirty="0"/>
          </a:p>
          <a:p>
            <a:endParaRPr lang="de"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36</a:t>
            </a:fld>
            <a:endParaRPr lang="de"/>
          </a:p>
        </p:txBody>
      </p:sp>
    </p:spTree>
    <p:extLst>
      <p:ext uri="{BB962C8B-B14F-4D97-AF65-F5344CB8AC3E}">
        <p14:creationId xmlns:p14="http://schemas.microsoft.com/office/powerpoint/2010/main" val="2340935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gn="l" rtl="0"/>
            <a:r>
              <a:rPr lang="de" sz="2000" b="0" i="0" u="none" baseline="0"/>
              <a:t>Überprüfungen, die 2018 in Belgien durchgeführt wurden (nach der Einführung einer zentralen nationalen Datenbank), zeigten, dass fast </a:t>
            </a:r>
            <a:r>
              <a:rPr lang="de" sz="2000" b="1" i="0" u="none" baseline="0"/>
              <a:t>10%</a:t>
            </a:r>
            <a:r>
              <a:rPr lang="de" sz="2000" b="0" i="0" u="none" baseline="0"/>
              <a:t> der verwendeten Ausweise ungültig waren.</a:t>
            </a:r>
          </a:p>
          <a:p>
            <a:pPr marL="285750" lvl="0" indent="-285750" algn="l" rtl="0"/>
            <a:endParaRPr lang="de" sz="2000" i="0" dirty="0"/>
          </a:p>
          <a:p>
            <a:pPr marL="1028700" lvl="1" algn="l" rtl="0">
              <a:buFont typeface="Wingdings" panose="05000000000000000000" pitchFamily="2" charset="2"/>
              <a:buChar char="Ø"/>
            </a:pPr>
            <a:r>
              <a:rPr lang="de" sz="1600" b="0" i="0" u="none" baseline="0"/>
              <a:t>Unbefugte Belegung von Parkplätzen: in 9,94% der Fälle</a:t>
            </a:r>
          </a:p>
          <a:p>
            <a:pPr marL="1028700" lvl="1" algn="l" rtl="0">
              <a:buFont typeface="Wingdings" panose="05000000000000000000" pitchFamily="2" charset="2"/>
              <a:buChar char="Ø"/>
            </a:pPr>
            <a:r>
              <a:rPr lang="de" sz="1600" b="0" i="0" u="none" baseline="0"/>
              <a:t>Ausweis einer verstorbenen Person noch in Gebrauch: in 45,33% der Fälle</a:t>
            </a:r>
          </a:p>
          <a:p>
            <a:pPr marL="1028700" lvl="1" algn="l" rtl="0">
              <a:buFont typeface="Wingdings" panose="05000000000000000000" pitchFamily="2" charset="2"/>
              <a:buChar char="Ø"/>
            </a:pPr>
            <a:r>
              <a:rPr lang="de" sz="1600" b="0" i="0" u="none" baseline="0"/>
              <a:t>Originalausweis auch nach Beantragung eines Duplikats noch in Gebrauch: in 32% der Fälle</a:t>
            </a:r>
          </a:p>
          <a:p>
            <a:endParaRPr lang="de"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38</a:t>
            </a:fld>
            <a:endParaRPr lang="de"/>
          </a:p>
        </p:txBody>
      </p:sp>
    </p:spTree>
    <p:extLst>
      <p:ext uri="{BB962C8B-B14F-4D97-AF65-F5344CB8AC3E}">
        <p14:creationId xmlns:p14="http://schemas.microsoft.com/office/powerpoint/2010/main" val="1592190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2</a:t>
            </a:fld>
            <a:endParaRPr lang="de"/>
          </a:p>
        </p:txBody>
      </p:sp>
    </p:spTree>
    <p:extLst>
      <p:ext uri="{BB962C8B-B14F-4D97-AF65-F5344CB8AC3E}">
        <p14:creationId xmlns:p14="http://schemas.microsoft.com/office/powerpoint/2010/main" val="3485286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 b="0" i="0" u="none" baseline="0"/>
              <a:t>Wenn noch Zeit ist</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40</a:t>
            </a:fld>
            <a:endParaRPr lang="de"/>
          </a:p>
        </p:txBody>
      </p:sp>
    </p:spTree>
    <p:extLst>
      <p:ext uri="{BB962C8B-B14F-4D97-AF65-F5344CB8AC3E}">
        <p14:creationId xmlns:p14="http://schemas.microsoft.com/office/powerpoint/2010/main" val="1627844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48</a:t>
            </a:fld>
            <a:endParaRPr lang="de"/>
          </a:p>
        </p:txBody>
      </p:sp>
    </p:spTree>
    <p:extLst>
      <p:ext uri="{BB962C8B-B14F-4D97-AF65-F5344CB8AC3E}">
        <p14:creationId xmlns:p14="http://schemas.microsoft.com/office/powerpoint/2010/main" val="895608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pPr algn="l" rtl="0"/>
            <a:fld id="{6D8E775F-E429-4A66-9504-5D5B75C05BB9}" type="slidenum">
              <a:rPr/>
              <a:pPr/>
              <a:t>57</a:t>
            </a:fld>
            <a:endParaRPr lang="de"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algn="l" rtl="0" eaLnBrk="1" hangingPunct="1"/>
            <a:endParaRPr lang="de" altLang="en-US">
              <a:latin typeface="Times New Roman" pitchFamily="18" charset="0"/>
            </a:endParaRPr>
          </a:p>
        </p:txBody>
      </p:sp>
    </p:spTree>
    <p:extLst>
      <p:ext uri="{BB962C8B-B14F-4D97-AF65-F5344CB8AC3E}">
        <p14:creationId xmlns:p14="http://schemas.microsoft.com/office/powerpoint/2010/main" val="3895049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 b="0" i="0" u="none" baseline="0"/>
              <a:t>Siehe Punkt 1.2 	Schwerpunkt dieser Broschüre: Überwachung des regulierten und gebührenpflichtigen Parkens</a:t>
            </a:r>
            <a:endParaRPr lang="de"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3</a:t>
            </a:fld>
            <a:endParaRPr lang="de"/>
          </a:p>
        </p:txBody>
      </p:sp>
    </p:spTree>
    <p:extLst>
      <p:ext uri="{BB962C8B-B14F-4D97-AF65-F5344CB8AC3E}">
        <p14:creationId xmlns:p14="http://schemas.microsoft.com/office/powerpoint/2010/main" val="77362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 b="0" i="0" u="none" baseline="0"/>
              <a:t>Siehe Punkt 2. Schlüssel zum Erfolg: ein ausgewogener Ansatz</a:t>
            </a:r>
            <a:endParaRPr lang="de"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4</a:t>
            </a:fld>
            <a:endParaRPr lang="de"/>
          </a:p>
        </p:txBody>
      </p:sp>
    </p:spTree>
    <p:extLst>
      <p:ext uri="{BB962C8B-B14F-4D97-AF65-F5344CB8AC3E}">
        <p14:creationId xmlns:p14="http://schemas.microsoft.com/office/powerpoint/2010/main" val="931115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 b="0" i="0" u="none" baseline="0" dirty="0"/>
              <a:t>Siehe Abschnitt 3.2 Entscheidende Schritte bei der Parkraumüberwachung</a:t>
            </a:r>
            <a:endParaRPr lang="de"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6</a:t>
            </a:fld>
            <a:endParaRPr lang="de"/>
          </a:p>
        </p:txBody>
      </p:sp>
    </p:spTree>
    <p:extLst>
      <p:ext uri="{BB962C8B-B14F-4D97-AF65-F5344CB8AC3E}">
        <p14:creationId xmlns:p14="http://schemas.microsoft.com/office/powerpoint/2010/main" val="2087147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7</a:t>
            </a:fld>
            <a:endParaRPr lang="de"/>
          </a:p>
        </p:txBody>
      </p:sp>
    </p:spTree>
    <p:extLst>
      <p:ext uri="{BB962C8B-B14F-4D97-AF65-F5344CB8AC3E}">
        <p14:creationId xmlns:p14="http://schemas.microsoft.com/office/powerpoint/2010/main" val="4022636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 b="0" i="0" u="none" baseline="0"/>
              <a:t>PARK4SUMP betont das Konzept der fairen und effizienten Parkraumbewirtschaftung. </a:t>
            </a:r>
          </a:p>
          <a:p>
            <a:pPr algn="l" rtl="0"/>
            <a:r>
              <a:rPr lang="de" b="0" i="0" u="none" baseline="0"/>
              <a:t>Der Referent oder die Referentin fragt die Teilnehmer*innen, was sie aus der Perspektive des Parkraumbewirtschafters (der örtlichen Behörde) und aus der Perspektive der Parkkund*innen (Fahrer*innen) für fair und als effizient halten. </a:t>
            </a:r>
          </a:p>
          <a:p>
            <a:pPr algn="l" rtl="0"/>
            <a:r>
              <a:rPr lang="de" b="0" i="0" u="none" baseline="0"/>
              <a:t>Auf der nächsten Folie werden mögliche Antworten gegeben, falls aus der Diskussion nicht genügend Ideen hervorgehen.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8</a:t>
            </a:fld>
            <a:endParaRPr lang="de"/>
          </a:p>
        </p:txBody>
      </p:sp>
    </p:spTree>
    <p:extLst>
      <p:ext uri="{BB962C8B-B14F-4D97-AF65-F5344CB8AC3E}">
        <p14:creationId xmlns:p14="http://schemas.microsoft.com/office/powerpoint/2010/main" val="2977232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 b="0" i="0" u="none" baseline="0"/>
              <a:t>Auf den nächsten Folien sind eine Reihe von Prinzipien für die Parkraumüberwachung aufgeführt. Jedes davon führt zu einer fairen und effizienten Parkraumbewirtschaftung. </a:t>
            </a:r>
          </a:p>
          <a:p>
            <a:pPr algn="l" rtl="0"/>
            <a:r>
              <a:rPr lang="de" b="0" i="0" u="none" baseline="0"/>
              <a:t>Der Referent bzw. die Referentin kann die Folien durchgehen und „unterrichten“ oder diese Prinzipien als Diskussionsgrundlage verwenden. Stimmen die Teilnehmer*innen zu, oder nicht? Welche Prinzipien sind vorrangig, welche nicht?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10</a:t>
            </a:fld>
            <a:endParaRPr lang="de"/>
          </a:p>
        </p:txBody>
      </p:sp>
    </p:spTree>
    <p:extLst>
      <p:ext uri="{BB962C8B-B14F-4D97-AF65-F5344CB8AC3E}">
        <p14:creationId xmlns:p14="http://schemas.microsoft.com/office/powerpoint/2010/main" val="88956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 b="0" i="0" u="none" baseline="0" dirty="0"/>
              <a:t>Siehe Prinzip 1: Entwerfen Sie Parkraumkonzepte, an die sich die Fahrer*innen leicht halten können</a:t>
            </a:r>
            <a:endParaRPr lang="de"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11</a:t>
            </a:fld>
            <a:endParaRPr lang="de"/>
          </a:p>
        </p:txBody>
      </p:sp>
    </p:spTree>
    <p:extLst>
      <p:ext uri="{BB962C8B-B14F-4D97-AF65-F5344CB8AC3E}">
        <p14:creationId xmlns:p14="http://schemas.microsoft.com/office/powerpoint/2010/main" val="3745855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3372" y="1417835"/>
            <a:ext cx="6136659" cy="1635916"/>
          </a:xfrm>
          <a:prstGeom prst="rect">
            <a:avLst/>
          </a:prstGeom>
        </p:spPr>
      </p:pic>
      <p:sp>
        <p:nvSpPr>
          <p:cNvPr id="3" name="Rectangle 82"/>
          <p:cNvSpPr>
            <a:spLocks noChangeArrowheads="1"/>
          </p:cNvSpPr>
          <p:nvPr/>
        </p:nvSpPr>
        <p:spPr bwMode="gray">
          <a:xfrm flipV="1">
            <a:off x="0" y="6497638"/>
            <a:ext cx="6526213" cy="360362"/>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lgn="l" rtl="0">
              <a:defRPr/>
            </a:pPr>
            <a:endParaRPr lang="de" sz="1800">
              <a:solidFill>
                <a:srgbClr val="000000"/>
              </a:solidFill>
            </a:endParaRPr>
          </a:p>
        </p:txBody>
      </p:sp>
      <p:pic>
        <p:nvPicPr>
          <p:cNvPr id="4" name="Picture 12" descr="CIV_PLUS_II_CITIES_Power-Point_Footer_rgb.jpg"/>
          <p:cNvPicPr>
            <a:picLocks noChangeAspect="1"/>
          </p:cNvPicPr>
          <p:nvPr/>
        </p:nvPicPr>
        <p:blipFill>
          <a:blip r:embed="rId3" cstate="print"/>
          <a:srcRect l="71297"/>
          <a:stretch>
            <a:fillRect/>
          </a:stretch>
        </p:blipFill>
        <p:spPr bwMode="auto">
          <a:xfrm>
            <a:off x="6519863" y="6497638"/>
            <a:ext cx="2624137" cy="360362"/>
          </a:xfrm>
          <a:prstGeom prst="rect">
            <a:avLst/>
          </a:prstGeom>
          <a:noFill/>
          <a:ln w="9525">
            <a:noFill/>
            <a:miter lim="800000"/>
            <a:headEnd/>
            <a:tailEnd/>
          </a:ln>
        </p:spPr>
      </p:pic>
      <p:sp>
        <p:nvSpPr>
          <p:cNvPr id="6" name="Rectangle 5"/>
          <p:cNvSpPr/>
          <p:nvPr userDrawn="1"/>
        </p:nvSpPr>
        <p:spPr bwMode="auto">
          <a:xfrm>
            <a:off x="1976438" y="1427163"/>
            <a:ext cx="2014537" cy="161925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de"/>
          </a:p>
        </p:txBody>
      </p:sp>
      <p:pic>
        <p:nvPicPr>
          <p:cNvPr id="7" name="Picture 11"/>
          <p:cNvPicPr>
            <a:picLocks noChangeAspect="1"/>
          </p:cNvPicPr>
          <p:nvPr userDrawn="1"/>
        </p:nvPicPr>
        <p:blipFill>
          <a:blip r:embed="rId4" cstate="print"/>
          <a:srcRect/>
          <a:stretch>
            <a:fillRect/>
          </a:stretch>
        </p:blipFill>
        <p:spPr bwMode="auto">
          <a:xfrm>
            <a:off x="0" y="1427163"/>
            <a:ext cx="1979505" cy="1618499"/>
          </a:xfrm>
          <a:prstGeom prst="rect">
            <a:avLst/>
          </a:prstGeom>
          <a:noFill/>
          <a:ln w="9525">
            <a:noFill/>
            <a:miter lim="800000"/>
            <a:headEnd/>
            <a:tailEnd/>
          </a:ln>
        </p:spPr>
      </p:pic>
      <p:sp>
        <p:nvSpPr>
          <p:cNvPr id="8195" name="Rectangle 3"/>
          <p:cNvSpPr>
            <a:spLocks noGrp="1" noChangeArrowheads="1"/>
          </p:cNvSpPr>
          <p:nvPr userDrawn="1">
            <p:ph type="subTitle" idx="1"/>
          </p:nvPr>
        </p:nvSpPr>
        <p:spPr>
          <a:xfrm>
            <a:off x="395536" y="3284984"/>
            <a:ext cx="8352928" cy="576064"/>
          </a:xfrm>
        </p:spPr>
        <p:txBody>
          <a:bodyPr/>
          <a:lstStyle>
            <a:lvl1pPr marL="0" marR="0" indent="0" algn="ctr" defTabSz="449263" rtl="0" eaLnBrk="0" fontAlgn="base" latinLnBrk="0" hangingPunct="0">
              <a:lnSpc>
                <a:spcPct val="100000"/>
              </a:lnSpc>
              <a:spcBef>
                <a:spcPct val="0"/>
              </a:spcBef>
              <a:spcAft>
                <a:spcPts val="1700"/>
              </a:spcAft>
              <a:buClr>
                <a:srgbClr val="134095"/>
              </a:buClr>
              <a:buSzPct val="130000"/>
              <a:buFont typeface="Arial" charset="0"/>
              <a:buNone/>
              <a:tabLst/>
              <a:defRPr b="0">
                <a:solidFill>
                  <a:srgbClr val="134095"/>
                </a:solidFill>
              </a:defRPr>
            </a:lvl1pPr>
          </a:lstStyle>
          <a:p>
            <a:pPr lvl="0" algn="l" rtl="0"/>
            <a:r>
              <a:rPr lang="de" b="0" i="0" u="none" baseline="0"/>
              <a:t>Click to edit Master subtitle style</a:t>
            </a:r>
            <a:endParaRPr lang="de" dirty="0"/>
          </a:p>
        </p:txBody>
      </p:sp>
      <p:pic>
        <p:nvPicPr>
          <p:cNvPr id="10" name="Afbeelding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800" y="1559367"/>
            <a:ext cx="1182626" cy="1341123"/>
          </a:xfrm>
          <a:prstGeom prst="rect">
            <a:avLst/>
          </a:prstGeom>
        </p:spPr>
      </p:pic>
      <p:pic>
        <p:nvPicPr>
          <p:cNvPr id="12" name="Afbeelding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71308" y="1958197"/>
            <a:ext cx="4211033" cy="68148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algn="l" rtl="0"/>
            <a:r>
              <a:rPr lang="de" b="0" i="0" u="none" baseline="0"/>
              <a:t>Click to edit Master title style</a:t>
            </a:r>
            <a:endParaRPr lang="d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l" rtl="0"/>
            <a:r>
              <a:rPr lang="de" b="0" i="0" u="none" baseline="0"/>
              <a:t>Click to edit Master subtitle style</a:t>
            </a:r>
            <a:endParaRPr lang="de"/>
          </a:p>
        </p:txBody>
      </p:sp>
      <p:sp>
        <p:nvSpPr>
          <p:cNvPr id="4" name="Date Placeholder 3"/>
          <p:cNvSpPr>
            <a:spLocks noGrp="1"/>
          </p:cNvSpPr>
          <p:nvPr>
            <p:ph type="dt" sz="half" idx="10"/>
          </p:nvPr>
        </p:nvSpPr>
        <p:spPr/>
        <p:txBody>
          <a:bodyPr/>
          <a:lstStyle>
            <a:lvl1pPr>
              <a:defRPr/>
            </a:lvl1pPr>
          </a:lstStyle>
          <a:p>
            <a:pPr algn="l" rtl="0">
              <a:defRPr/>
            </a:pPr>
            <a:fld id="{B8120AA3-A793-4185-B640-40E3AA5BB0A0}" type="datetimeFigureOut">
              <a:rPr lang="en-US"/>
              <a:pPr algn="l" rtl="0">
                <a:defRPr/>
              </a:pPr>
              <a:t>4/30/2021</a:t>
            </a:fld>
            <a:endParaRPr lang="de"/>
          </a:p>
        </p:txBody>
      </p:sp>
      <p:sp>
        <p:nvSpPr>
          <p:cNvPr id="5" name="Footer Placeholder 4"/>
          <p:cNvSpPr>
            <a:spLocks noGrp="1"/>
          </p:cNvSpPr>
          <p:nvPr>
            <p:ph type="ftr" sz="quarter" idx="11"/>
          </p:nvPr>
        </p:nvSpPr>
        <p:spPr/>
        <p:txBody>
          <a:bodyPr/>
          <a:lstStyle>
            <a:lvl1pPr>
              <a:defRPr/>
            </a:lvl1pPr>
          </a:lstStyle>
          <a:p>
            <a:pPr algn="l" rtl="0">
              <a:defRPr/>
            </a:pPr>
            <a:endParaRPr lang="de"/>
          </a:p>
        </p:txBody>
      </p:sp>
      <p:sp>
        <p:nvSpPr>
          <p:cNvPr id="6" name="Slide Number Placeholder 5"/>
          <p:cNvSpPr>
            <a:spLocks noGrp="1"/>
          </p:cNvSpPr>
          <p:nvPr>
            <p:ph type="sldNum" sz="quarter" idx="12"/>
          </p:nvPr>
        </p:nvSpPr>
        <p:spPr/>
        <p:txBody>
          <a:bodyPr/>
          <a:lstStyle>
            <a:lvl1pPr>
              <a:defRPr/>
            </a:lvl1pPr>
          </a:lstStyle>
          <a:p>
            <a:pPr algn="l" rtl="0">
              <a:defRPr/>
            </a:pPr>
            <a:fld id="{22A1ACF3-F432-42DE-ADA4-5562DEF51FFC}" type="slidenum">
              <a:rPr/>
              <a:pPr algn="l" rtl="0">
                <a:defRPr/>
              </a:pPr>
              <a:t>‹#›</a:t>
            </a:fld>
            <a:endParaRPr lang="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de" b="0" i="0" u="none" baseline="0"/>
              <a:t>Click to edit Master title style</a:t>
            </a:r>
            <a:endParaRPr lang="de"/>
          </a:p>
        </p:txBody>
      </p:sp>
      <p:sp>
        <p:nvSpPr>
          <p:cNvPr id="3" name="Content Placeholder 2"/>
          <p:cNvSpPr>
            <a:spLocks noGrp="1"/>
          </p:cNvSpPr>
          <p:nvPr>
            <p:ph idx="1"/>
          </p:nvPr>
        </p:nvSpPr>
        <p:spPr/>
        <p:txBody>
          <a:bodyPr/>
          <a:lstStyle/>
          <a:p>
            <a:pPr lvl="0" algn="l" rtl="0"/>
            <a:r>
              <a:rPr lang="de" b="0" i="0" u="none" baseline="0"/>
              <a:t>Click to edit Master text styles</a:t>
            </a:r>
          </a:p>
          <a:p>
            <a:pPr lvl="1" algn="l" rtl="0"/>
            <a:r>
              <a:rPr lang="de" b="0" i="0" u="none" baseline="0"/>
              <a:t>Second level</a:t>
            </a:r>
          </a:p>
          <a:p>
            <a:pPr lvl="2" algn="l" rtl="0"/>
            <a:r>
              <a:rPr lang="de" b="0" i="0" u="none" baseline="0"/>
              <a:t>Third level</a:t>
            </a:r>
          </a:p>
          <a:p>
            <a:pPr lvl="3" algn="l" rtl="0"/>
            <a:r>
              <a:rPr lang="de" b="0" i="0" u="none" baseline="0"/>
              <a:t>Fourth level</a:t>
            </a:r>
          </a:p>
          <a:p>
            <a:pPr lvl="4" algn="l" rtl="0"/>
            <a:r>
              <a:rPr lang="de" b="0" i="0" u="none" baseline="0"/>
              <a:t>Fifth level</a:t>
            </a:r>
            <a:endParaRPr lang="de"/>
          </a:p>
        </p:txBody>
      </p:sp>
      <p:sp>
        <p:nvSpPr>
          <p:cNvPr id="4" name="Date Placeholder 3"/>
          <p:cNvSpPr>
            <a:spLocks noGrp="1"/>
          </p:cNvSpPr>
          <p:nvPr>
            <p:ph type="dt" sz="half" idx="10"/>
          </p:nvPr>
        </p:nvSpPr>
        <p:spPr/>
        <p:txBody>
          <a:bodyPr/>
          <a:lstStyle>
            <a:lvl1pPr>
              <a:defRPr/>
            </a:lvl1pPr>
          </a:lstStyle>
          <a:p>
            <a:pPr algn="l" rtl="0">
              <a:defRPr/>
            </a:pPr>
            <a:fld id="{116C7E3B-D04C-4310-AC12-0C054CAFE087}" type="datetimeFigureOut">
              <a:rPr lang="en-US"/>
              <a:pPr algn="l" rtl="0">
                <a:defRPr/>
              </a:pPr>
              <a:t>4/30/2021</a:t>
            </a:fld>
            <a:endParaRPr lang="de"/>
          </a:p>
        </p:txBody>
      </p:sp>
      <p:sp>
        <p:nvSpPr>
          <p:cNvPr id="5" name="Footer Placeholder 4"/>
          <p:cNvSpPr>
            <a:spLocks noGrp="1"/>
          </p:cNvSpPr>
          <p:nvPr>
            <p:ph type="ftr" sz="quarter" idx="11"/>
          </p:nvPr>
        </p:nvSpPr>
        <p:spPr/>
        <p:txBody>
          <a:bodyPr/>
          <a:lstStyle>
            <a:lvl1pPr>
              <a:defRPr/>
            </a:lvl1pPr>
          </a:lstStyle>
          <a:p>
            <a:pPr algn="l" rtl="0">
              <a:defRPr/>
            </a:pPr>
            <a:endParaRPr lang="de"/>
          </a:p>
        </p:txBody>
      </p:sp>
      <p:sp>
        <p:nvSpPr>
          <p:cNvPr id="6" name="Slide Number Placeholder 5"/>
          <p:cNvSpPr>
            <a:spLocks noGrp="1"/>
          </p:cNvSpPr>
          <p:nvPr>
            <p:ph type="sldNum" sz="quarter" idx="12"/>
          </p:nvPr>
        </p:nvSpPr>
        <p:spPr/>
        <p:txBody>
          <a:bodyPr/>
          <a:lstStyle>
            <a:lvl1pPr>
              <a:defRPr/>
            </a:lvl1pPr>
          </a:lstStyle>
          <a:p>
            <a:pPr algn="l" rtl="0">
              <a:defRPr/>
            </a:pPr>
            <a:fld id="{526BEB11-A36A-4E5D-9F9D-D3071967A8E4}" type="slidenum">
              <a:rPr/>
              <a:pPr algn="l" rtl="0">
                <a:defRPr/>
              </a:pPr>
              <a:t>‹#›</a:t>
            </a:fld>
            <a:endParaRPr lang="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algn="l" rtl="0"/>
            <a:r>
              <a:rPr lang="de" b="1" i="0" u="none" baseline="0"/>
              <a:t>Click to edit Master title style</a:t>
            </a:r>
            <a:endParaRPr lang="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lgn="l" rtl="0"/>
            <a:r>
              <a:rPr lang="de" b="0" i="0" u="none" baseline="0"/>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AF3F1F56-F7B3-4D88-B4DA-A96F7347C301}" type="datetimeFigureOut">
              <a:rPr lang="en-US"/>
              <a:pPr algn="l" rtl="0">
                <a:defRPr/>
              </a:pPr>
              <a:t>4/30/2021</a:t>
            </a:fld>
            <a:endParaRPr lang="de"/>
          </a:p>
        </p:txBody>
      </p:sp>
      <p:sp>
        <p:nvSpPr>
          <p:cNvPr id="5" name="Footer Placeholder 4"/>
          <p:cNvSpPr>
            <a:spLocks noGrp="1"/>
          </p:cNvSpPr>
          <p:nvPr>
            <p:ph type="ftr" sz="quarter" idx="11"/>
          </p:nvPr>
        </p:nvSpPr>
        <p:spPr/>
        <p:txBody>
          <a:bodyPr/>
          <a:lstStyle>
            <a:lvl1pPr>
              <a:defRPr/>
            </a:lvl1pPr>
          </a:lstStyle>
          <a:p>
            <a:pPr algn="l" rtl="0">
              <a:defRPr/>
            </a:pPr>
            <a:endParaRPr lang="de"/>
          </a:p>
        </p:txBody>
      </p:sp>
      <p:sp>
        <p:nvSpPr>
          <p:cNvPr id="6" name="Slide Number Placeholder 5"/>
          <p:cNvSpPr>
            <a:spLocks noGrp="1"/>
          </p:cNvSpPr>
          <p:nvPr>
            <p:ph type="sldNum" sz="quarter" idx="12"/>
          </p:nvPr>
        </p:nvSpPr>
        <p:spPr/>
        <p:txBody>
          <a:bodyPr/>
          <a:lstStyle>
            <a:lvl1pPr>
              <a:defRPr/>
            </a:lvl1pPr>
          </a:lstStyle>
          <a:p>
            <a:pPr algn="l" rtl="0">
              <a:defRPr/>
            </a:pPr>
            <a:fld id="{CC4F0CF4-64DD-4C99-9B70-3899494CD7DD}" type="slidenum">
              <a:rPr/>
              <a:pPr algn="l" rtl="0">
                <a:defRPr/>
              </a:pPr>
              <a:t>‹#›</a:t>
            </a:fld>
            <a:endParaRPr lang="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de" b="0" i="0" u="none" baseline="0"/>
              <a:t>Click to edit Master title style</a:t>
            </a:r>
            <a:endParaRPr lang="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lgn="l" rtl="0"/>
            <a:r>
              <a:rPr lang="de" b="0" i="0" u="none" baseline="0"/>
              <a:t>Click to edit Master text styles</a:t>
            </a:r>
          </a:p>
          <a:p>
            <a:pPr lvl="1" algn="l" rtl="0"/>
            <a:r>
              <a:rPr lang="de" b="0" i="0" u="none" baseline="0"/>
              <a:t>Second level</a:t>
            </a:r>
          </a:p>
          <a:p>
            <a:pPr lvl="2" algn="l" rtl="0"/>
            <a:r>
              <a:rPr lang="de" b="0" i="0" u="none" baseline="0"/>
              <a:t>Third level</a:t>
            </a:r>
          </a:p>
          <a:p>
            <a:pPr lvl="3" algn="l" rtl="0"/>
            <a:r>
              <a:rPr lang="de" b="0" i="0" u="none" baseline="0"/>
              <a:t>Fourth level</a:t>
            </a:r>
          </a:p>
          <a:p>
            <a:pPr lvl="4" algn="l" rtl="0"/>
            <a:r>
              <a:rPr lang="de" b="0" i="0" u="none" baseline="0"/>
              <a:t>Fifth level</a:t>
            </a:r>
            <a:endParaRPr lang="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lgn="l" rtl="0"/>
            <a:r>
              <a:rPr lang="de" b="0" i="0" u="none" baseline="0"/>
              <a:t>Click to edit Master text styles</a:t>
            </a:r>
          </a:p>
          <a:p>
            <a:pPr lvl="1" algn="l" rtl="0"/>
            <a:r>
              <a:rPr lang="de" b="0" i="0" u="none" baseline="0"/>
              <a:t>Second level</a:t>
            </a:r>
          </a:p>
          <a:p>
            <a:pPr lvl="2" algn="l" rtl="0"/>
            <a:r>
              <a:rPr lang="de" b="0" i="0" u="none" baseline="0"/>
              <a:t>Third level</a:t>
            </a:r>
          </a:p>
          <a:p>
            <a:pPr lvl="3" algn="l" rtl="0"/>
            <a:r>
              <a:rPr lang="de" b="0" i="0" u="none" baseline="0"/>
              <a:t>Fourth level</a:t>
            </a:r>
          </a:p>
          <a:p>
            <a:pPr lvl="4" algn="l" rtl="0"/>
            <a:r>
              <a:rPr lang="de" b="0" i="0" u="none" baseline="0"/>
              <a:t>Fifth level</a:t>
            </a:r>
            <a:endParaRPr lang="de"/>
          </a:p>
        </p:txBody>
      </p:sp>
      <p:sp>
        <p:nvSpPr>
          <p:cNvPr id="5" name="Date Placeholder 3"/>
          <p:cNvSpPr>
            <a:spLocks noGrp="1"/>
          </p:cNvSpPr>
          <p:nvPr>
            <p:ph type="dt" sz="half" idx="10"/>
          </p:nvPr>
        </p:nvSpPr>
        <p:spPr/>
        <p:txBody>
          <a:bodyPr/>
          <a:lstStyle>
            <a:lvl1pPr>
              <a:defRPr/>
            </a:lvl1pPr>
          </a:lstStyle>
          <a:p>
            <a:pPr algn="l" rtl="0">
              <a:defRPr/>
            </a:pPr>
            <a:fld id="{DE1F0FAD-A65A-43EA-A015-B7E249C83196}" type="datetimeFigureOut">
              <a:rPr lang="en-US"/>
              <a:pPr algn="l" rtl="0">
                <a:defRPr/>
              </a:pPr>
              <a:t>4/30/2021</a:t>
            </a:fld>
            <a:endParaRPr lang="de"/>
          </a:p>
        </p:txBody>
      </p:sp>
      <p:sp>
        <p:nvSpPr>
          <p:cNvPr id="6" name="Footer Placeholder 4"/>
          <p:cNvSpPr>
            <a:spLocks noGrp="1"/>
          </p:cNvSpPr>
          <p:nvPr>
            <p:ph type="ftr" sz="quarter" idx="11"/>
          </p:nvPr>
        </p:nvSpPr>
        <p:spPr/>
        <p:txBody>
          <a:bodyPr/>
          <a:lstStyle>
            <a:lvl1pPr>
              <a:defRPr/>
            </a:lvl1pPr>
          </a:lstStyle>
          <a:p>
            <a:pPr algn="l" rtl="0">
              <a:defRPr/>
            </a:pPr>
            <a:endParaRPr lang="de"/>
          </a:p>
        </p:txBody>
      </p:sp>
      <p:sp>
        <p:nvSpPr>
          <p:cNvPr id="7" name="Slide Number Placeholder 5"/>
          <p:cNvSpPr>
            <a:spLocks noGrp="1"/>
          </p:cNvSpPr>
          <p:nvPr>
            <p:ph type="sldNum" sz="quarter" idx="12"/>
          </p:nvPr>
        </p:nvSpPr>
        <p:spPr/>
        <p:txBody>
          <a:bodyPr/>
          <a:lstStyle>
            <a:lvl1pPr>
              <a:defRPr/>
            </a:lvl1pPr>
          </a:lstStyle>
          <a:p>
            <a:pPr algn="l" rtl="0">
              <a:defRPr/>
            </a:pPr>
            <a:fld id="{2CF636FE-31A1-4622-9164-18AA3FBB7004}" type="slidenum">
              <a:rPr/>
              <a:pPr algn="l" rtl="0">
                <a:defRPr/>
              </a:pPr>
              <a:t>‹#›</a:t>
            </a:fld>
            <a:endParaRPr lang="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algn="l" rtl="0"/>
            <a:r>
              <a:rPr lang="de" b="0" i="0" u="none" baseline="0"/>
              <a:t>Click to edit Master title style</a:t>
            </a:r>
            <a:endParaRPr lang="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gn="l" rtl="0"/>
            <a:r>
              <a:rPr lang="de" b="1" i="0" u="none" baseline="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lgn="l" rtl="0"/>
            <a:r>
              <a:rPr lang="de" b="0" i="0" u="none" baseline="0"/>
              <a:t>Click to edit Master text styles</a:t>
            </a:r>
          </a:p>
          <a:p>
            <a:pPr lvl="1" algn="l" rtl="0"/>
            <a:r>
              <a:rPr lang="de" b="0" i="0" u="none" baseline="0"/>
              <a:t>Second level</a:t>
            </a:r>
          </a:p>
          <a:p>
            <a:pPr lvl="2" algn="l" rtl="0"/>
            <a:r>
              <a:rPr lang="de" b="0" i="0" u="none" baseline="0"/>
              <a:t>Third level</a:t>
            </a:r>
          </a:p>
          <a:p>
            <a:pPr lvl="3" algn="l" rtl="0"/>
            <a:r>
              <a:rPr lang="de" b="0" i="0" u="none" baseline="0"/>
              <a:t>Fourth level</a:t>
            </a:r>
          </a:p>
          <a:p>
            <a:pPr lvl="4" algn="l" rtl="0"/>
            <a:r>
              <a:rPr lang="de" b="0" i="0" u="none" baseline="0"/>
              <a:t>Fifth level</a:t>
            </a:r>
            <a:endParaRPr lang="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gn="l" rtl="0"/>
            <a:r>
              <a:rPr lang="de" b="1" i="0" u="none" baseline="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lgn="l" rtl="0"/>
            <a:r>
              <a:rPr lang="de" b="0" i="0" u="none" baseline="0"/>
              <a:t>Click to edit Master text styles</a:t>
            </a:r>
          </a:p>
          <a:p>
            <a:pPr lvl="1" algn="l" rtl="0"/>
            <a:r>
              <a:rPr lang="de" b="0" i="0" u="none" baseline="0"/>
              <a:t>Second level</a:t>
            </a:r>
          </a:p>
          <a:p>
            <a:pPr lvl="2" algn="l" rtl="0"/>
            <a:r>
              <a:rPr lang="de" b="0" i="0" u="none" baseline="0"/>
              <a:t>Third level</a:t>
            </a:r>
          </a:p>
          <a:p>
            <a:pPr lvl="3" algn="l" rtl="0"/>
            <a:r>
              <a:rPr lang="de" b="0" i="0" u="none" baseline="0"/>
              <a:t>Fourth level</a:t>
            </a:r>
          </a:p>
          <a:p>
            <a:pPr lvl="4" algn="l" rtl="0"/>
            <a:r>
              <a:rPr lang="de" b="0" i="0" u="none" baseline="0"/>
              <a:t>Fifth level</a:t>
            </a:r>
            <a:endParaRPr lang="de"/>
          </a:p>
        </p:txBody>
      </p:sp>
      <p:sp>
        <p:nvSpPr>
          <p:cNvPr id="7" name="Date Placeholder 3"/>
          <p:cNvSpPr>
            <a:spLocks noGrp="1"/>
          </p:cNvSpPr>
          <p:nvPr>
            <p:ph type="dt" sz="half" idx="10"/>
          </p:nvPr>
        </p:nvSpPr>
        <p:spPr/>
        <p:txBody>
          <a:bodyPr/>
          <a:lstStyle>
            <a:lvl1pPr>
              <a:defRPr/>
            </a:lvl1pPr>
          </a:lstStyle>
          <a:p>
            <a:pPr algn="l" rtl="0">
              <a:defRPr/>
            </a:pPr>
            <a:fld id="{A695777F-E2BC-46DC-8C40-6EC361D54930}" type="datetimeFigureOut">
              <a:rPr lang="en-US"/>
              <a:pPr algn="l" rtl="0">
                <a:defRPr/>
              </a:pPr>
              <a:t>4/30/2021</a:t>
            </a:fld>
            <a:endParaRPr lang="de"/>
          </a:p>
        </p:txBody>
      </p:sp>
      <p:sp>
        <p:nvSpPr>
          <p:cNvPr id="8" name="Footer Placeholder 4"/>
          <p:cNvSpPr>
            <a:spLocks noGrp="1"/>
          </p:cNvSpPr>
          <p:nvPr>
            <p:ph type="ftr" sz="quarter" idx="11"/>
          </p:nvPr>
        </p:nvSpPr>
        <p:spPr/>
        <p:txBody>
          <a:bodyPr/>
          <a:lstStyle>
            <a:lvl1pPr>
              <a:defRPr/>
            </a:lvl1pPr>
          </a:lstStyle>
          <a:p>
            <a:pPr algn="l" rtl="0">
              <a:defRPr/>
            </a:pPr>
            <a:endParaRPr lang="de"/>
          </a:p>
        </p:txBody>
      </p:sp>
      <p:sp>
        <p:nvSpPr>
          <p:cNvPr id="9" name="Slide Number Placeholder 5"/>
          <p:cNvSpPr>
            <a:spLocks noGrp="1"/>
          </p:cNvSpPr>
          <p:nvPr>
            <p:ph type="sldNum" sz="quarter" idx="12"/>
          </p:nvPr>
        </p:nvSpPr>
        <p:spPr/>
        <p:txBody>
          <a:bodyPr/>
          <a:lstStyle>
            <a:lvl1pPr>
              <a:defRPr/>
            </a:lvl1pPr>
          </a:lstStyle>
          <a:p>
            <a:pPr algn="l" rtl="0">
              <a:defRPr/>
            </a:pPr>
            <a:fld id="{AEE8635C-0268-49D3-986E-494535E4FA89}" type="slidenum">
              <a:rPr/>
              <a:pPr algn="l" rtl="0">
                <a:defRPr/>
              </a:pPr>
              <a:t>‹#›</a:t>
            </a:fld>
            <a:endParaRPr lang="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de" b="0" i="0" u="none" baseline="0"/>
              <a:t>Click to edit Master title style</a:t>
            </a:r>
            <a:endParaRPr lang="de"/>
          </a:p>
        </p:txBody>
      </p:sp>
      <p:sp>
        <p:nvSpPr>
          <p:cNvPr id="3" name="Date Placeholder 3"/>
          <p:cNvSpPr>
            <a:spLocks noGrp="1"/>
          </p:cNvSpPr>
          <p:nvPr>
            <p:ph type="dt" sz="half" idx="10"/>
          </p:nvPr>
        </p:nvSpPr>
        <p:spPr/>
        <p:txBody>
          <a:bodyPr/>
          <a:lstStyle>
            <a:lvl1pPr>
              <a:defRPr/>
            </a:lvl1pPr>
          </a:lstStyle>
          <a:p>
            <a:pPr algn="l" rtl="0">
              <a:defRPr/>
            </a:pPr>
            <a:fld id="{58C1CCCB-013B-46A9-8E27-3D2B83D191A0}" type="datetimeFigureOut">
              <a:rPr lang="en-US"/>
              <a:pPr algn="l" rtl="0">
                <a:defRPr/>
              </a:pPr>
              <a:t>4/30/2021</a:t>
            </a:fld>
            <a:endParaRPr lang="de"/>
          </a:p>
        </p:txBody>
      </p:sp>
      <p:sp>
        <p:nvSpPr>
          <p:cNvPr id="4" name="Footer Placeholder 4"/>
          <p:cNvSpPr>
            <a:spLocks noGrp="1"/>
          </p:cNvSpPr>
          <p:nvPr>
            <p:ph type="ftr" sz="quarter" idx="11"/>
          </p:nvPr>
        </p:nvSpPr>
        <p:spPr/>
        <p:txBody>
          <a:bodyPr/>
          <a:lstStyle>
            <a:lvl1pPr>
              <a:defRPr/>
            </a:lvl1pPr>
          </a:lstStyle>
          <a:p>
            <a:pPr algn="l" rtl="0">
              <a:defRPr/>
            </a:pPr>
            <a:endParaRPr lang="de"/>
          </a:p>
        </p:txBody>
      </p:sp>
      <p:sp>
        <p:nvSpPr>
          <p:cNvPr id="5" name="Slide Number Placeholder 5"/>
          <p:cNvSpPr>
            <a:spLocks noGrp="1"/>
          </p:cNvSpPr>
          <p:nvPr>
            <p:ph type="sldNum" sz="quarter" idx="12"/>
          </p:nvPr>
        </p:nvSpPr>
        <p:spPr/>
        <p:txBody>
          <a:bodyPr/>
          <a:lstStyle>
            <a:lvl1pPr>
              <a:defRPr/>
            </a:lvl1pPr>
          </a:lstStyle>
          <a:p>
            <a:pPr algn="l" rtl="0">
              <a:defRPr/>
            </a:pPr>
            <a:fld id="{6A99F34E-588E-4387-BFC3-E53D956A3CA3}" type="slidenum">
              <a:rPr/>
              <a:pPr algn="l" rtl="0">
                <a:defRPr/>
              </a:pPr>
              <a:t>‹#›</a:t>
            </a:fld>
            <a:endParaRPr lang="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2B2C15F1-2705-4BD0-97EF-B82227033334}" type="datetimeFigureOut">
              <a:rPr lang="en-US"/>
              <a:pPr algn="l" rtl="0">
                <a:defRPr/>
              </a:pPr>
              <a:t>4/30/2021</a:t>
            </a:fld>
            <a:endParaRPr lang="de"/>
          </a:p>
        </p:txBody>
      </p:sp>
      <p:sp>
        <p:nvSpPr>
          <p:cNvPr id="3" name="Footer Placeholder 4"/>
          <p:cNvSpPr>
            <a:spLocks noGrp="1"/>
          </p:cNvSpPr>
          <p:nvPr>
            <p:ph type="ftr" sz="quarter" idx="11"/>
          </p:nvPr>
        </p:nvSpPr>
        <p:spPr/>
        <p:txBody>
          <a:bodyPr/>
          <a:lstStyle>
            <a:lvl1pPr>
              <a:defRPr/>
            </a:lvl1pPr>
          </a:lstStyle>
          <a:p>
            <a:pPr algn="l" rtl="0">
              <a:defRPr/>
            </a:pPr>
            <a:endParaRPr lang="de"/>
          </a:p>
        </p:txBody>
      </p:sp>
      <p:sp>
        <p:nvSpPr>
          <p:cNvPr id="4" name="Slide Number Placeholder 5"/>
          <p:cNvSpPr>
            <a:spLocks noGrp="1"/>
          </p:cNvSpPr>
          <p:nvPr>
            <p:ph type="sldNum" sz="quarter" idx="12"/>
          </p:nvPr>
        </p:nvSpPr>
        <p:spPr/>
        <p:txBody>
          <a:bodyPr/>
          <a:lstStyle>
            <a:lvl1pPr>
              <a:defRPr/>
            </a:lvl1pPr>
          </a:lstStyle>
          <a:p>
            <a:pPr algn="l" rtl="0">
              <a:defRPr/>
            </a:pPr>
            <a:fld id="{75A73DA5-17F7-4A14-BA19-4859CC0DC732}" type="slidenum">
              <a:rPr/>
              <a:pPr algn="l" rtl="0">
                <a:defRPr/>
              </a:pPr>
              <a:t>‹#›</a:t>
            </a:fld>
            <a:endParaRPr lang="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algn="l" rtl="0"/>
            <a:r>
              <a:rPr lang="de" b="1" i="0" u="none" baseline="0"/>
              <a:t>Click to edit Master title style</a:t>
            </a:r>
            <a:endParaRPr lang="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lgn="l" rtl="0"/>
            <a:r>
              <a:rPr lang="de" b="0" i="0" u="none" baseline="0"/>
              <a:t>Click to edit Master text styles</a:t>
            </a:r>
          </a:p>
          <a:p>
            <a:pPr lvl="1" algn="l" rtl="0"/>
            <a:r>
              <a:rPr lang="de" b="0" i="0" u="none" baseline="0"/>
              <a:t>Second level</a:t>
            </a:r>
          </a:p>
          <a:p>
            <a:pPr lvl="2" algn="l" rtl="0"/>
            <a:r>
              <a:rPr lang="de" b="0" i="0" u="none" baseline="0"/>
              <a:t>Third level</a:t>
            </a:r>
          </a:p>
          <a:p>
            <a:pPr lvl="3" algn="l" rtl="0"/>
            <a:r>
              <a:rPr lang="de" b="0" i="0" u="none" baseline="0"/>
              <a:t>Fourth level</a:t>
            </a:r>
          </a:p>
          <a:p>
            <a:pPr lvl="4" algn="l" rtl="0"/>
            <a:r>
              <a:rPr lang="de" b="0" i="0" u="none" baseline="0"/>
              <a:t>Fifth level</a:t>
            </a:r>
            <a:endParaRPr lang="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rtl="0"/>
            <a:r>
              <a:rPr lang="de" b="0" i="0" u="none" baseline="0"/>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41782916-F388-445C-B001-80AD8F965EDE}" type="datetimeFigureOut">
              <a:rPr lang="en-US"/>
              <a:pPr algn="l" rtl="0">
                <a:defRPr/>
              </a:pPr>
              <a:t>4/30/2021</a:t>
            </a:fld>
            <a:endParaRPr lang="de"/>
          </a:p>
        </p:txBody>
      </p:sp>
      <p:sp>
        <p:nvSpPr>
          <p:cNvPr id="6" name="Footer Placeholder 4"/>
          <p:cNvSpPr>
            <a:spLocks noGrp="1"/>
          </p:cNvSpPr>
          <p:nvPr>
            <p:ph type="ftr" sz="quarter" idx="11"/>
          </p:nvPr>
        </p:nvSpPr>
        <p:spPr/>
        <p:txBody>
          <a:bodyPr/>
          <a:lstStyle>
            <a:lvl1pPr>
              <a:defRPr/>
            </a:lvl1pPr>
          </a:lstStyle>
          <a:p>
            <a:pPr algn="l" rtl="0">
              <a:defRPr/>
            </a:pPr>
            <a:endParaRPr lang="de"/>
          </a:p>
        </p:txBody>
      </p:sp>
      <p:sp>
        <p:nvSpPr>
          <p:cNvPr id="7" name="Slide Number Placeholder 5"/>
          <p:cNvSpPr>
            <a:spLocks noGrp="1"/>
          </p:cNvSpPr>
          <p:nvPr>
            <p:ph type="sldNum" sz="quarter" idx="12"/>
          </p:nvPr>
        </p:nvSpPr>
        <p:spPr/>
        <p:txBody>
          <a:bodyPr/>
          <a:lstStyle>
            <a:lvl1pPr>
              <a:defRPr/>
            </a:lvl1pPr>
          </a:lstStyle>
          <a:p>
            <a:pPr algn="l" rtl="0">
              <a:defRPr/>
            </a:pPr>
            <a:fld id="{C8DAF82F-BDF6-435B-BFA2-3E26CCA851B4}" type="slidenum">
              <a:rPr/>
              <a:pPr algn="l" rtl="0">
                <a:defRPr/>
              </a:pPr>
              <a:t>‹#›</a:t>
            </a:fld>
            <a:endParaRPr lang="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algn="l" rtl="0"/>
            <a:r>
              <a:rPr lang="de" b="1" i="0" u="none" baseline="0"/>
              <a:t>Click to edit Master title style</a:t>
            </a:r>
            <a:endParaRPr lang="d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lgn="l" rtl="0"/>
            <a:endParaRPr lang="d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rtl="0"/>
            <a:r>
              <a:rPr lang="de" b="0" i="0" u="none" baseline="0"/>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8D79B3E2-ED51-4177-8769-3E6CC2A1F61E}" type="datetimeFigureOut">
              <a:rPr lang="en-US"/>
              <a:pPr algn="l" rtl="0">
                <a:defRPr/>
              </a:pPr>
              <a:t>4/30/2021</a:t>
            </a:fld>
            <a:endParaRPr lang="de"/>
          </a:p>
        </p:txBody>
      </p:sp>
      <p:sp>
        <p:nvSpPr>
          <p:cNvPr id="6" name="Footer Placeholder 4"/>
          <p:cNvSpPr>
            <a:spLocks noGrp="1"/>
          </p:cNvSpPr>
          <p:nvPr>
            <p:ph type="ftr" sz="quarter" idx="11"/>
          </p:nvPr>
        </p:nvSpPr>
        <p:spPr/>
        <p:txBody>
          <a:bodyPr/>
          <a:lstStyle>
            <a:lvl1pPr>
              <a:defRPr/>
            </a:lvl1pPr>
          </a:lstStyle>
          <a:p>
            <a:pPr algn="l" rtl="0">
              <a:defRPr/>
            </a:pPr>
            <a:endParaRPr lang="de"/>
          </a:p>
        </p:txBody>
      </p:sp>
      <p:sp>
        <p:nvSpPr>
          <p:cNvPr id="7" name="Slide Number Placeholder 5"/>
          <p:cNvSpPr>
            <a:spLocks noGrp="1"/>
          </p:cNvSpPr>
          <p:nvPr>
            <p:ph type="sldNum" sz="quarter" idx="12"/>
          </p:nvPr>
        </p:nvSpPr>
        <p:spPr/>
        <p:txBody>
          <a:bodyPr/>
          <a:lstStyle>
            <a:lvl1pPr>
              <a:defRPr/>
            </a:lvl1pPr>
          </a:lstStyle>
          <a:p>
            <a:pPr algn="l" rtl="0">
              <a:defRPr/>
            </a:pPr>
            <a:fld id="{3B6414E3-57C2-49F6-892A-07AE665AE2E8}" type="slidenum">
              <a:rPr/>
              <a:pPr algn="l" rtl="0">
                <a:defRPr/>
              </a:pPr>
              <a:t>‹#›</a:t>
            </a:fld>
            <a:endParaRPr lang="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de" b="0" i="0" u="none" baseline="0"/>
              <a:t>Click to edit Master title style</a:t>
            </a:r>
            <a:endParaRPr lang="de"/>
          </a:p>
        </p:txBody>
      </p:sp>
      <p:sp>
        <p:nvSpPr>
          <p:cNvPr id="3" name="Vertical Text Placeholder 2"/>
          <p:cNvSpPr>
            <a:spLocks noGrp="1"/>
          </p:cNvSpPr>
          <p:nvPr>
            <p:ph type="body" orient="vert" idx="1"/>
          </p:nvPr>
        </p:nvSpPr>
        <p:spPr/>
        <p:txBody>
          <a:bodyPr vert="eaVert"/>
          <a:lstStyle/>
          <a:p>
            <a:pPr lvl="0" algn="l" rtl="0"/>
            <a:r>
              <a:rPr lang="de" b="0" i="0" u="none" baseline="0"/>
              <a:t>Click to edit Master text styles</a:t>
            </a:r>
          </a:p>
          <a:p>
            <a:pPr lvl="1" algn="l" rtl="0"/>
            <a:r>
              <a:rPr lang="de" b="0" i="0" u="none" baseline="0"/>
              <a:t>Second level</a:t>
            </a:r>
          </a:p>
          <a:p>
            <a:pPr lvl="2" algn="l" rtl="0"/>
            <a:r>
              <a:rPr lang="de" b="0" i="0" u="none" baseline="0"/>
              <a:t>Third level</a:t>
            </a:r>
          </a:p>
          <a:p>
            <a:pPr lvl="3" algn="l" rtl="0"/>
            <a:r>
              <a:rPr lang="de" b="0" i="0" u="none" baseline="0"/>
              <a:t>Fourth level</a:t>
            </a:r>
          </a:p>
          <a:p>
            <a:pPr lvl="4" algn="l" rtl="0"/>
            <a:r>
              <a:rPr lang="de" b="0" i="0" u="none" baseline="0"/>
              <a:t>Fifth level</a:t>
            </a:r>
            <a:endParaRPr lang="de"/>
          </a:p>
        </p:txBody>
      </p:sp>
      <p:sp>
        <p:nvSpPr>
          <p:cNvPr id="4" name="Date Placeholder 3"/>
          <p:cNvSpPr>
            <a:spLocks noGrp="1"/>
          </p:cNvSpPr>
          <p:nvPr>
            <p:ph type="dt" sz="half" idx="10"/>
          </p:nvPr>
        </p:nvSpPr>
        <p:spPr/>
        <p:txBody>
          <a:bodyPr/>
          <a:lstStyle>
            <a:lvl1pPr>
              <a:defRPr/>
            </a:lvl1pPr>
          </a:lstStyle>
          <a:p>
            <a:pPr algn="l" rtl="0">
              <a:defRPr/>
            </a:pPr>
            <a:fld id="{244C284D-A16E-45DF-9A7E-559FEA1A4D3D}" type="datetimeFigureOut">
              <a:rPr lang="en-US"/>
              <a:pPr algn="l" rtl="0">
                <a:defRPr/>
              </a:pPr>
              <a:t>4/30/2021</a:t>
            </a:fld>
            <a:endParaRPr lang="de"/>
          </a:p>
        </p:txBody>
      </p:sp>
      <p:sp>
        <p:nvSpPr>
          <p:cNvPr id="5" name="Footer Placeholder 4"/>
          <p:cNvSpPr>
            <a:spLocks noGrp="1"/>
          </p:cNvSpPr>
          <p:nvPr>
            <p:ph type="ftr" sz="quarter" idx="11"/>
          </p:nvPr>
        </p:nvSpPr>
        <p:spPr/>
        <p:txBody>
          <a:bodyPr/>
          <a:lstStyle>
            <a:lvl1pPr>
              <a:defRPr/>
            </a:lvl1pPr>
          </a:lstStyle>
          <a:p>
            <a:pPr algn="l" rtl="0">
              <a:defRPr/>
            </a:pPr>
            <a:endParaRPr lang="de"/>
          </a:p>
        </p:txBody>
      </p:sp>
      <p:sp>
        <p:nvSpPr>
          <p:cNvPr id="6" name="Slide Number Placeholder 5"/>
          <p:cNvSpPr>
            <a:spLocks noGrp="1"/>
          </p:cNvSpPr>
          <p:nvPr>
            <p:ph type="sldNum" sz="quarter" idx="12"/>
          </p:nvPr>
        </p:nvSpPr>
        <p:spPr/>
        <p:txBody>
          <a:bodyPr/>
          <a:lstStyle>
            <a:lvl1pPr>
              <a:defRPr/>
            </a:lvl1pPr>
          </a:lstStyle>
          <a:p>
            <a:pPr algn="l" rtl="0">
              <a:defRPr/>
            </a:pPr>
            <a:fld id="{C2AB0732-5530-45A0-BC36-58E0A086A9B6}" type="slidenum">
              <a:rPr/>
              <a:pPr algn="l" rtl="0">
                <a:defRPr/>
              </a:pPr>
              <a:t>‹#›</a:t>
            </a:fld>
            <a:endParaRPr lang="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aseline="0">
                <a:solidFill>
                  <a:srgbClr val="134095"/>
                </a:solidFill>
              </a:defRPr>
            </a:lvl1pPr>
          </a:lstStyle>
          <a:p>
            <a:pPr algn="l" rtl="0"/>
            <a:r>
              <a:rPr lang="de" b="0" i="0" u="none" baseline="0"/>
              <a:t>Click to edit Master title style</a:t>
            </a:r>
            <a:endParaRPr lang="de" dirty="0"/>
          </a:p>
        </p:txBody>
      </p:sp>
      <p:sp>
        <p:nvSpPr>
          <p:cNvPr id="3" name="Content Placeholder 2"/>
          <p:cNvSpPr>
            <a:spLocks noGrp="1"/>
          </p:cNvSpPr>
          <p:nvPr>
            <p:ph idx="1"/>
          </p:nvPr>
        </p:nvSpPr>
        <p:spPr/>
        <p:txBody>
          <a:bodyPr/>
          <a:lstStyle>
            <a:lvl1pPr>
              <a:defRPr>
                <a:solidFill>
                  <a:srgbClr val="134095"/>
                </a:solidFill>
              </a:defRPr>
            </a:lvl1pPr>
          </a:lstStyle>
          <a:p>
            <a:pPr lvl="0" algn="l" rtl="0"/>
            <a:r>
              <a:rPr lang="de" b="0" i="0" u="none" baseline="0"/>
              <a:t>Click to edit Master text styles</a:t>
            </a:r>
          </a:p>
          <a:p>
            <a:pPr lvl="1" algn="l" rtl="0"/>
            <a:r>
              <a:rPr lang="de" b="0" i="0" u="none" baseline="0"/>
              <a:t>Second level</a:t>
            </a:r>
          </a:p>
          <a:p>
            <a:pPr lvl="2" algn="l" rtl="0"/>
            <a:r>
              <a:rPr lang="de" b="0" i="0" u="none" baseline="0"/>
              <a:t>Third level</a:t>
            </a:r>
          </a:p>
          <a:p>
            <a:pPr lvl="3" algn="l" rtl="0"/>
            <a:r>
              <a:rPr lang="de" b="0" i="0" u="none" baseline="0"/>
              <a:t>Fourth level</a:t>
            </a:r>
          </a:p>
          <a:p>
            <a:pPr lvl="4" algn="l" rtl="0"/>
            <a:r>
              <a:rPr lang="de" b="0" i="0" u="none" baseline="0"/>
              <a:t>Fifth level</a:t>
            </a:r>
            <a:endParaRPr lang="de" dirty="0"/>
          </a:p>
        </p:txBody>
      </p:sp>
      <p:sp>
        <p:nvSpPr>
          <p:cNvPr id="4" name="Rectangle 5"/>
          <p:cNvSpPr>
            <a:spLocks noGrp="1" noChangeArrowheads="1"/>
          </p:cNvSpPr>
          <p:nvPr>
            <p:ph type="ftr" sz="quarter" idx="10"/>
          </p:nvPr>
        </p:nvSpPr>
        <p:spPr>
          <a:ln/>
        </p:spPr>
        <p:txBody>
          <a:bodyPr/>
          <a:lstStyle>
            <a:lvl1pPr>
              <a:defRPr/>
            </a:lvl1pPr>
          </a:lstStyle>
          <a:p>
            <a:pPr algn="l" rtl="0">
              <a:defRPr/>
            </a:pPr>
            <a:r>
              <a:rPr lang="de" b="0" i="0" u="none" baseline="0"/>
              <a:t>&lt;Veranstaltung&gt; • &lt;Datum&gt; • &lt;Ort&gt; • &lt;Referent*in&gt;</a:t>
            </a:r>
            <a:endParaRPr lang="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algn="l" rtl="0"/>
            <a:r>
              <a:rPr lang="de" b="0" i="0" u="none" baseline="0"/>
              <a:t>Click to edit Master title style</a:t>
            </a:r>
            <a:endParaRPr lang="de"/>
          </a:p>
        </p:txBody>
      </p:sp>
      <p:sp>
        <p:nvSpPr>
          <p:cNvPr id="3" name="Vertical Text Placeholder 2"/>
          <p:cNvSpPr>
            <a:spLocks noGrp="1"/>
          </p:cNvSpPr>
          <p:nvPr>
            <p:ph type="body" orient="vert" idx="1"/>
          </p:nvPr>
        </p:nvSpPr>
        <p:spPr>
          <a:xfrm>
            <a:off x="457200" y="274638"/>
            <a:ext cx="6019800" cy="5851525"/>
          </a:xfrm>
        </p:spPr>
        <p:txBody>
          <a:bodyPr vert="eaVert"/>
          <a:lstStyle/>
          <a:p>
            <a:pPr lvl="0" algn="l" rtl="0"/>
            <a:r>
              <a:rPr lang="de" b="0" i="0" u="none" baseline="0"/>
              <a:t>Click to edit Master text styles</a:t>
            </a:r>
          </a:p>
          <a:p>
            <a:pPr lvl="1" algn="l" rtl="0"/>
            <a:r>
              <a:rPr lang="de" b="0" i="0" u="none" baseline="0"/>
              <a:t>Second level</a:t>
            </a:r>
          </a:p>
          <a:p>
            <a:pPr lvl="2" algn="l" rtl="0"/>
            <a:r>
              <a:rPr lang="de" b="0" i="0" u="none" baseline="0"/>
              <a:t>Third level</a:t>
            </a:r>
          </a:p>
          <a:p>
            <a:pPr lvl="3" algn="l" rtl="0"/>
            <a:r>
              <a:rPr lang="de" b="0" i="0" u="none" baseline="0"/>
              <a:t>Fourth level</a:t>
            </a:r>
          </a:p>
          <a:p>
            <a:pPr lvl="4" algn="l" rtl="0"/>
            <a:r>
              <a:rPr lang="de" b="0" i="0" u="none" baseline="0"/>
              <a:t>Fifth level</a:t>
            </a:r>
            <a:endParaRPr lang="de"/>
          </a:p>
        </p:txBody>
      </p:sp>
      <p:sp>
        <p:nvSpPr>
          <p:cNvPr id="4" name="Date Placeholder 3"/>
          <p:cNvSpPr>
            <a:spLocks noGrp="1"/>
          </p:cNvSpPr>
          <p:nvPr>
            <p:ph type="dt" sz="half" idx="10"/>
          </p:nvPr>
        </p:nvSpPr>
        <p:spPr/>
        <p:txBody>
          <a:bodyPr/>
          <a:lstStyle>
            <a:lvl1pPr>
              <a:defRPr/>
            </a:lvl1pPr>
          </a:lstStyle>
          <a:p>
            <a:pPr algn="l" rtl="0">
              <a:defRPr/>
            </a:pPr>
            <a:fld id="{962CE5C1-27C0-4DCA-8056-8DBF6ED7D8EB}" type="datetimeFigureOut">
              <a:rPr lang="en-US"/>
              <a:pPr algn="l" rtl="0">
                <a:defRPr/>
              </a:pPr>
              <a:t>4/30/2021</a:t>
            </a:fld>
            <a:endParaRPr lang="de"/>
          </a:p>
        </p:txBody>
      </p:sp>
      <p:sp>
        <p:nvSpPr>
          <p:cNvPr id="5" name="Footer Placeholder 4"/>
          <p:cNvSpPr>
            <a:spLocks noGrp="1"/>
          </p:cNvSpPr>
          <p:nvPr>
            <p:ph type="ftr" sz="quarter" idx="11"/>
          </p:nvPr>
        </p:nvSpPr>
        <p:spPr/>
        <p:txBody>
          <a:bodyPr/>
          <a:lstStyle>
            <a:lvl1pPr>
              <a:defRPr/>
            </a:lvl1pPr>
          </a:lstStyle>
          <a:p>
            <a:pPr algn="l" rtl="0">
              <a:defRPr/>
            </a:pPr>
            <a:endParaRPr lang="de"/>
          </a:p>
        </p:txBody>
      </p:sp>
      <p:sp>
        <p:nvSpPr>
          <p:cNvPr id="6" name="Slide Number Placeholder 5"/>
          <p:cNvSpPr>
            <a:spLocks noGrp="1"/>
          </p:cNvSpPr>
          <p:nvPr>
            <p:ph type="sldNum" sz="quarter" idx="12"/>
          </p:nvPr>
        </p:nvSpPr>
        <p:spPr/>
        <p:txBody>
          <a:bodyPr/>
          <a:lstStyle>
            <a:lvl1pPr>
              <a:defRPr/>
            </a:lvl1pPr>
          </a:lstStyle>
          <a:p>
            <a:pPr algn="l" rtl="0">
              <a:defRPr/>
            </a:pPr>
            <a:fld id="{1E49E953-6F52-4DBE-96AC-45F108E5979A}" type="slidenum">
              <a:rPr/>
              <a:pPr algn="l" rtl="0">
                <a:defRPr/>
              </a:pPr>
              <a:t>‹#›</a:t>
            </a:fld>
            <a:endParaRPr lang="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algn="l" rtl="0"/>
            <a:r>
              <a:rPr lang="de" b="1" i="0" u="none" baseline="0"/>
              <a:t>Click to edit Master title style</a:t>
            </a:r>
            <a:endParaRPr lang="de"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3409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lgn="l" rtl="0"/>
            <a:r>
              <a:rPr lang="de" b="0" i="0" u="none" baseline="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lgn="l" rtl="0">
              <a:defRPr/>
            </a:pPr>
            <a:r>
              <a:rPr lang="de" b="0" i="0" u="none" baseline="0"/>
              <a:t>&lt;Veranstaltung&gt; • &lt;Datum&gt; • &lt;Ort&gt; • &lt;Referent*in&gt;</a:t>
            </a:r>
            <a:endParaRPr lang="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de" b="0" i="0" u="none" baseline="0"/>
              <a:t>Click to edit Master title style</a:t>
            </a:r>
            <a:endParaRPr lang="de" dirty="0"/>
          </a:p>
        </p:txBody>
      </p:sp>
      <p:sp>
        <p:nvSpPr>
          <p:cNvPr id="6" name="Content Placeholder 2"/>
          <p:cNvSpPr>
            <a:spLocks noGrp="1"/>
          </p:cNvSpPr>
          <p:nvPr>
            <p:ph idx="1"/>
          </p:nvPr>
        </p:nvSpPr>
        <p:spPr>
          <a:xfrm>
            <a:off x="4644008" y="1700808"/>
            <a:ext cx="4176464" cy="4609107"/>
          </a:xfrm>
        </p:spPr>
        <p:txBody>
          <a:bodyPr/>
          <a:lstStyle>
            <a:lvl1pPr>
              <a:defRPr>
                <a:solidFill>
                  <a:srgbClr val="134095"/>
                </a:solidFill>
              </a:defRPr>
            </a:lvl1pPr>
          </a:lstStyle>
          <a:p>
            <a:pPr lvl="0" algn="l" rtl="0"/>
            <a:r>
              <a:rPr lang="de" b="0" i="0" u="none" baseline="0"/>
              <a:t>Click to edit Master text styles</a:t>
            </a:r>
          </a:p>
          <a:p>
            <a:pPr lvl="1" algn="l" rtl="0"/>
            <a:r>
              <a:rPr lang="de" b="0" i="0" u="none" baseline="0"/>
              <a:t>Second level</a:t>
            </a:r>
          </a:p>
          <a:p>
            <a:pPr lvl="2" algn="l" rtl="0"/>
            <a:r>
              <a:rPr lang="de" b="0" i="0" u="none" baseline="0"/>
              <a:t>Third level</a:t>
            </a:r>
          </a:p>
          <a:p>
            <a:pPr lvl="3" algn="l" rtl="0"/>
            <a:r>
              <a:rPr lang="de" b="0" i="0" u="none" baseline="0"/>
              <a:t>Fourth level</a:t>
            </a:r>
          </a:p>
          <a:p>
            <a:pPr lvl="4" algn="l" rtl="0"/>
            <a:r>
              <a:rPr lang="de" b="0" i="0" u="none" baseline="0"/>
              <a:t>Fifth level</a:t>
            </a:r>
            <a:endParaRPr lang="de" dirty="0"/>
          </a:p>
        </p:txBody>
      </p:sp>
      <p:sp>
        <p:nvSpPr>
          <p:cNvPr id="7" name="Content Placeholder 2"/>
          <p:cNvSpPr>
            <a:spLocks noGrp="1"/>
          </p:cNvSpPr>
          <p:nvPr>
            <p:ph idx="11"/>
          </p:nvPr>
        </p:nvSpPr>
        <p:spPr>
          <a:xfrm>
            <a:off x="323528" y="1700808"/>
            <a:ext cx="4176464" cy="4609107"/>
          </a:xfrm>
        </p:spPr>
        <p:txBody>
          <a:bodyPr/>
          <a:lstStyle>
            <a:lvl1pPr>
              <a:defRPr>
                <a:solidFill>
                  <a:srgbClr val="134095"/>
                </a:solidFill>
              </a:defRPr>
            </a:lvl1pPr>
          </a:lstStyle>
          <a:p>
            <a:pPr lvl="0" algn="l" rtl="0"/>
            <a:r>
              <a:rPr lang="de" b="0" i="0" u="none" baseline="0"/>
              <a:t>Click to edit Master text styles</a:t>
            </a:r>
          </a:p>
          <a:p>
            <a:pPr lvl="1" algn="l" rtl="0"/>
            <a:r>
              <a:rPr lang="de" b="0" i="0" u="none" baseline="0"/>
              <a:t>Second level</a:t>
            </a:r>
          </a:p>
          <a:p>
            <a:pPr lvl="2" algn="l" rtl="0"/>
            <a:r>
              <a:rPr lang="de" b="0" i="0" u="none" baseline="0"/>
              <a:t>Third level</a:t>
            </a:r>
          </a:p>
          <a:p>
            <a:pPr lvl="3" algn="l" rtl="0"/>
            <a:r>
              <a:rPr lang="de" b="0" i="0" u="none" baseline="0"/>
              <a:t>Fourth level</a:t>
            </a:r>
          </a:p>
          <a:p>
            <a:pPr lvl="4" algn="l" rtl="0"/>
            <a:r>
              <a:rPr lang="de" b="0" i="0" u="none" baseline="0"/>
              <a:t>Fifth level</a:t>
            </a:r>
            <a:endParaRPr lang="de" dirty="0"/>
          </a:p>
        </p:txBody>
      </p:sp>
      <p:sp>
        <p:nvSpPr>
          <p:cNvPr id="5" name="Rectangle 5"/>
          <p:cNvSpPr>
            <a:spLocks noGrp="1" noChangeArrowheads="1"/>
          </p:cNvSpPr>
          <p:nvPr>
            <p:ph type="ftr" sz="quarter" idx="12"/>
          </p:nvPr>
        </p:nvSpPr>
        <p:spPr>
          <a:ln/>
        </p:spPr>
        <p:txBody>
          <a:bodyPr/>
          <a:lstStyle>
            <a:lvl1pPr>
              <a:defRPr/>
            </a:lvl1pPr>
          </a:lstStyle>
          <a:p>
            <a:pPr algn="l" rtl="0">
              <a:defRPr/>
            </a:pPr>
            <a:r>
              <a:rPr lang="de" b="0" i="0" u="none" baseline="0"/>
              <a:t>&lt;Veranstaltung&gt; • &lt;Datum&gt; • &lt;Ort&gt; • &lt;Referent*in&gt;</a:t>
            </a:r>
            <a:endParaRPr lang="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2511" y="1700808"/>
            <a:ext cx="4173860"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gn="l" rtl="0"/>
            <a:r>
              <a:rPr lang="de" b="1" i="0" u="none" baseline="0"/>
              <a:t>Click to edit Master text styles</a:t>
            </a:r>
          </a:p>
        </p:txBody>
      </p:sp>
      <p:sp>
        <p:nvSpPr>
          <p:cNvPr id="5" name="Text Placeholder 4"/>
          <p:cNvSpPr>
            <a:spLocks noGrp="1"/>
          </p:cNvSpPr>
          <p:nvPr>
            <p:ph type="body" sz="quarter" idx="3"/>
          </p:nvPr>
        </p:nvSpPr>
        <p:spPr>
          <a:xfrm>
            <a:off x="4644008" y="1700808"/>
            <a:ext cx="4175447"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gn="l" rtl="0"/>
            <a:r>
              <a:rPr lang="de" b="1" i="0" u="none" baseline="0"/>
              <a:t>Click to edit Master text styles</a:t>
            </a:r>
          </a:p>
        </p:txBody>
      </p:sp>
      <p:sp>
        <p:nvSpPr>
          <p:cNvPr id="8" name="Title 1"/>
          <p:cNvSpPr>
            <a:spLocks noGrp="1"/>
          </p:cNvSpPr>
          <p:nvPr>
            <p:ph type="title"/>
          </p:nvPr>
        </p:nvSpPr>
        <p:spPr>
          <a:xfrm>
            <a:off x="323528" y="115888"/>
            <a:ext cx="7344816" cy="1152872"/>
          </a:xfrm>
        </p:spPr>
        <p:txBody>
          <a:bodyPr/>
          <a:lstStyle/>
          <a:p>
            <a:pPr algn="l" rtl="0"/>
            <a:r>
              <a:rPr lang="de" b="0" i="0" u="none" baseline="0"/>
              <a:t>Click to edit Master title style</a:t>
            </a:r>
            <a:endParaRPr lang="de" dirty="0"/>
          </a:p>
        </p:txBody>
      </p:sp>
      <p:sp>
        <p:nvSpPr>
          <p:cNvPr id="11" name="Content Placeholder 2"/>
          <p:cNvSpPr>
            <a:spLocks noGrp="1"/>
          </p:cNvSpPr>
          <p:nvPr>
            <p:ph idx="11"/>
          </p:nvPr>
        </p:nvSpPr>
        <p:spPr>
          <a:xfrm>
            <a:off x="4644008" y="2420888"/>
            <a:ext cx="4176464" cy="3889027"/>
          </a:xfrm>
        </p:spPr>
        <p:txBody>
          <a:bodyPr/>
          <a:lstStyle>
            <a:lvl1pPr>
              <a:defRPr>
                <a:solidFill>
                  <a:srgbClr val="134095"/>
                </a:solidFill>
              </a:defRPr>
            </a:lvl1pPr>
          </a:lstStyle>
          <a:p>
            <a:pPr lvl="0" algn="l" rtl="0"/>
            <a:r>
              <a:rPr lang="de" b="0" i="0" u="none" baseline="0"/>
              <a:t>Click to edit Master text styles</a:t>
            </a:r>
          </a:p>
          <a:p>
            <a:pPr lvl="1" algn="l" rtl="0"/>
            <a:r>
              <a:rPr lang="de" b="0" i="0" u="none" baseline="0"/>
              <a:t>Second level</a:t>
            </a:r>
          </a:p>
          <a:p>
            <a:pPr lvl="2" algn="l" rtl="0"/>
            <a:r>
              <a:rPr lang="de" b="0" i="0" u="none" baseline="0"/>
              <a:t>Third level</a:t>
            </a:r>
          </a:p>
          <a:p>
            <a:pPr lvl="3" algn="l" rtl="0"/>
            <a:r>
              <a:rPr lang="de" b="0" i="0" u="none" baseline="0"/>
              <a:t>Fourth level</a:t>
            </a:r>
          </a:p>
          <a:p>
            <a:pPr lvl="4" algn="l" rtl="0"/>
            <a:r>
              <a:rPr lang="de" b="0" i="0" u="none" baseline="0"/>
              <a:t>Fifth level</a:t>
            </a:r>
            <a:endParaRPr lang="de" dirty="0"/>
          </a:p>
        </p:txBody>
      </p:sp>
      <p:sp>
        <p:nvSpPr>
          <p:cNvPr id="12" name="Content Placeholder 2"/>
          <p:cNvSpPr>
            <a:spLocks noGrp="1"/>
          </p:cNvSpPr>
          <p:nvPr>
            <p:ph idx="12"/>
          </p:nvPr>
        </p:nvSpPr>
        <p:spPr>
          <a:xfrm>
            <a:off x="323528" y="2420888"/>
            <a:ext cx="4176464" cy="3889027"/>
          </a:xfrm>
        </p:spPr>
        <p:txBody>
          <a:bodyPr/>
          <a:lstStyle>
            <a:lvl1pPr>
              <a:defRPr>
                <a:solidFill>
                  <a:srgbClr val="134095"/>
                </a:solidFill>
              </a:defRPr>
            </a:lvl1pPr>
          </a:lstStyle>
          <a:p>
            <a:pPr lvl="0" algn="l" rtl="0"/>
            <a:r>
              <a:rPr lang="de" b="0" i="0" u="none" baseline="0"/>
              <a:t>Click to edit Master text styles</a:t>
            </a:r>
          </a:p>
          <a:p>
            <a:pPr lvl="1" algn="l" rtl="0"/>
            <a:r>
              <a:rPr lang="de" b="0" i="0" u="none" baseline="0"/>
              <a:t>Second level</a:t>
            </a:r>
          </a:p>
          <a:p>
            <a:pPr lvl="2" algn="l" rtl="0"/>
            <a:r>
              <a:rPr lang="de" b="0" i="0" u="none" baseline="0"/>
              <a:t>Third level</a:t>
            </a:r>
          </a:p>
          <a:p>
            <a:pPr lvl="3" algn="l" rtl="0"/>
            <a:r>
              <a:rPr lang="de" b="0" i="0" u="none" baseline="0"/>
              <a:t>Fourth level</a:t>
            </a:r>
          </a:p>
          <a:p>
            <a:pPr lvl="4" algn="l" rtl="0"/>
            <a:r>
              <a:rPr lang="de" b="0" i="0" u="none" baseline="0"/>
              <a:t>Fifth level</a:t>
            </a:r>
            <a:endParaRPr lang="de" dirty="0"/>
          </a:p>
        </p:txBody>
      </p:sp>
      <p:sp>
        <p:nvSpPr>
          <p:cNvPr id="7" name="Rectangle 5"/>
          <p:cNvSpPr>
            <a:spLocks noGrp="1" noChangeArrowheads="1"/>
          </p:cNvSpPr>
          <p:nvPr>
            <p:ph type="ftr" sz="quarter" idx="13"/>
          </p:nvPr>
        </p:nvSpPr>
        <p:spPr>
          <a:ln/>
        </p:spPr>
        <p:txBody>
          <a:bodyPr/>
          <a:lstStyle>
            <a:lvl1pPr>
              <a:defRPr/>
            </a:lvl1pPr>
          </a:lstStyle>
          <a:p>
            <a:pPr algn="l" rtl="0">
              <a:defRPr/>
            </a:pPr>
            <a:r>
              <a:rPr lang="de" b="0" i="0" u="none" baseline="0"/>
              <a:t>&lt;Veranstaltung&gt; • &lt;Datum&gt; • &lt;Ort&gt; • &lt;Referent*in&gt;</a:t>
            </a:r>
            <a:endParaRPr lang="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323528" y="115888"/>
            <a:ext cx="7344816" cy="1152872"/>
          </a:xfrm>
        </p:spPr>
        <p:txBody>
          <a:bodyPr/>
          <a:lstStyle/>
          <a:p>
            <a:pPr algn="l" rtl="0"/>
            <a:r>
              <a:rPr lang="de" b="0" i="0" u="none" baseline="0"/>
              <a:t>Click to edit Master title style</a:t>
            </a:r>
            <a:endParaRPr lang="de" dirty="0"/>
          </a:p>
        </p:txBody>
      </p:sp>
      <p:sp>
        <p:nvSpPr>
          <p:cNvPr id="3" name="Rectangle 5"/>
          <p:cNvSpPr>
            <a:spLocks noGrp="1" noChangeArrowheads="1"/>
          </p:cNvSpPr>
          <p:nvPr>
            <p:ph type="ftr" sz="quarter" idx="10"/>
          </p:nvPr>
        </p:nvSpPr>
        <p:spPr>
          <a:ln/>
        </p:spPr>
        <p:txBody>
          <a:bodyPr/>
          <a:lstStyle>
            <a:lvl1pPr>
              <a:defRPr/>
            </a:lvl1pPr>
          </a:lstStyle>
          <a:p>
            <a:pPr algn="l" rtl="0">
              <a:defRPr/>
            </a:pPr>
            <a:r>
              <a:rPr lang="de" b="0" i="0" u="none" baseline="0"/>
              <a:t>&lt;Veranstaltung&gt; • &lt;Datum&gt; • &lt;Ort&gt; • &lt;Referent*in&gt;</a:t>
            </a:r>
            <a:endParaRPr lang="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lgn="l" rtl="0">
              <a:defRPr/>
            </a:pPr>
            <a:r>
              <a:rPr lang="de" b="0" i="0" u="none" baseline="0"/>
              <a:t>&lt;Veranstaltung&gt; • &lt;Datum&gt; • &lt;Ort&gt; • &lt;Referent*in&gt;</a:t>
            </a:r>
            <a:endParaRPr lang="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700808"/>
            <a:ext cx="3008313" cy="707679"/>
          </a:xfrm>
        </p:spPr>
        <p:txBody>
          <a:bodyPr anchor="b"/>
          <a:lstStyle>
            <a:lvl1pPr algn="l">
              <a:defRPr sz="2000" b="1">
                <a:solidFill>
                  <a:srgbClr val="134095"/>
                </a:solidFill>
              </a:defRPr>
            </a:lvl1pPr>
          </a:lstStyle>
          <a:p>
            <a:pPr algn="l" rtl="0"/>
            <a:r>
              <a:rPr lang="de" b="1" i="0" u="none" baseline="0"/>
              <a:t>Click to edit Master title style</a:t>
            </a:r>
            <a:endParaRPr lang="de" dirty="0"/>
          </a:p>
        </p:txBody>
      </p:sp>
      <p:sp>
        <p:nvSpPr>
          <p:cNvPr id="4" name="Text Placeholder 3"/>
          <p:cNvSpPr>
            <a:spLocks noGrp="1"/>
          </p:cNvSpPr>
          <p:nvPr>
            <p:ph type="body" sz="half" idx="2"/>
          </p:nvPr>
        </p:nvSpPr>
        <p:spPr>
          <a:xfrm>
            <a:off x="457200" y="2492896"/>
            <a:ext cx="3008313" cy="3816424"/>
          </a:xfrm>
        </p:spPr>
        <p:txBody>
          <a:bodyP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rtl="0"/>
            <a:r>
              <a:rPr lang="de" b="0" i="0" u="none" baseline="0"/>
              <a:t>Click to edit Master text styles</a:t>
            </a:r>
          </a:p>
        </p:txBody>
      </p:sp>
      <p:sp>
        <p:nvSpPr>
          <p:cNvPr id="8" name="Content Placeholder 2"/>
          <p:cNvSpPr>
            <a:spLocks noGrp="1"/>
          </p:cNvSpPr>
          <p:nvPr>
            <p:ph idx="1"/>
          </p:nvPr>
        </p:nvSpPr>
        <p:spPr>
          <a:xfrm>
            <a:off x="3563888" y="1700808"/>
            <a:ext cx="5256584" cy="4609107"/>
          </a:xfrm>
        </p:spPr>
        <p:txBody>
          <a:bodyPr/>
          <a:lstStyle>
            <a:lvl1pPr>
              <a:defRPr>
                <a:solidFill>
                  <a:srgbClr val="134095"/>
                </a:solidFill>
              </a:defRPr>
            </a:lvl1pPr>
          </a:lstStyle>
          <a:p>
            <a:pPr lvl="0" algn="l" rtl="0"/>
            <a:r>
              <a:rPr lang="de" b="0" i="0" u="none" baseline="0"/>
              <a:t>Click to edit Master text styles</a:t>
            </a:r>
          </a:p>
          <a:p>
            <a:pPr lvl="1" algn="l" rtl="0"/>
            <a:r>
              <a:rPr lang="de" b="0" i="0" u="none" baseline="0"/>
              <a:t>Second level</a:t>
            </a:r>
          </a:p>
          <a:p>
            <a:pPr lvl="2" algn="l" rtl="0"/>
            <a:r>
              <a:rPr lang="de" b="0" i="0" u="none" baseline="0"/>
              <a:t>Third level</a:t>
            </a:r>
          </a:p>
          <a:p>
            <a:pPr lvl="3" algn="l" rtl="0"/>
            <a:r>
              <a:rPr lang="de" b="0" i="0" u="none" baseline="0"/>
              <a:t>Fourth level</a:t>
            </a:r>
          </a:p>
          <a:p>
            <a:pPr lvl="4" algn="l" rtl="0"/>
            <a:r>
              <a:rPr lang="de" b="0" i="0" u="none" baseline="0"/>
              <a:t>Fifth level</a:t>
            </a:r>
            <a:endParaRPr lang="de" dirty="0"/>
          </a:p>
        </p:txBody>
      </p:sp>
      <p:sp>
        <p:nvSpPr>
          <p:cNvPr id="5" name="Rectangle 5"/>
          <p:cNvSpPr>
            <a:spLocks noGrp="1" noChangeArrowheads="1"/>
          </p:cNvSpPr>
          <p:nvPr>
            <p:ph type="ftr" sz="quarter" idx="10"/>
          </p:nvPr>
        </p:nvSpPr>
        <p:spPr>
          <a:ln/>
        </p:spPr>
        <p:txBody>
          <a:bodyPr/>
          <a:lstStyle>
            <a:lvl1pPr>
              <a:defRPr/>
            </a:lvl1pPr>
          </a:lstStyle>
          <a:p>
            <a:pPr algn="l" rtl="0">
              <a:defRPr/>
            </a:pPr>
            <a:r>
              <a:rPr lang="de" b="0" i="0" u="none" baseline="0"/>
              <a:t>&lt;Veranstaltung&gt; • &lt;Datum&gt; • &lt;Ort&gt; • &lt;Referent*in&gt;</a:t>
            </a:r>
            <a:endParaRPr lang="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60640"/>
            <a:ext cx="5486400" cy="566738"/>
          </a:xfrm>
        </p:spPr>
        <p:txBody>
          <a:bodyPr anchor="b"/>
          <a:lstStyle>
            <a:lvl1pPr algn="l">
              <a:defRPr sz="2000" b="1"/>
            </a:lvl1pPr>
          </a:lstStyle>
          <a:p>
            <a:pPr algn="l" rtl="0"/>
            <a:r>
              <a:rPr lang="de" b="1" i="0" u="none" baseline="0"/>
              <a:t>Click to edit Master title style</a:t>
            </a:r>
            <a:endParaRPr lang="de" dirty="0"/>
          </a:p>
        </p:txBody>
      </p:sp>
      <p:sp>
        <p:nvSpPr>
          <p:cNvPr id="3" name="Picture Placeholder 2"/>
          <p:cNvSpPr>
            <a:spLocks noGrp="1"/>
          </p:cNvSpPr>
          <p:nvPr>
            <p:ph type="pic" idx="1"/>
          </p:nvPr>
        </p:nvSpPr>
        <p:spPr>
          <a:xfrm>
            <a:off x="1792288" y="1844824"/>
            <a:ext cx="5486400" cy="3312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lgn="l" rtl="0"/>
            <a:r>
              <a:rPr lang="de" b="0" i="0" u="none" baseline="0"/>
              <a:t>Click icon to add picture</a:t>
            </a:r>
          </a:p>
        </p:txBody>
      </p:sp>
      <p:sp>
        <p:nvSpPr>
          <p:cNvPr id="4" name="Text Placeholder 3"/>
          <p:cNvSpPr>
            <a:spLocks noGrp="1"/>
          </p:cNvSpPr>
          <p:nvPr>
            <p:ph type="body" sz="half" idx="2"/>
          </p:nvPr>
        </p:nvSpPr>
        <p:spPr>
          <a:xfrm>
            <a:off x="1792288" y="5727378"/>
            <a:ext cx="5486400" cy="437926"/>
          </a:xfrm>
        </p:spPr>
        <p:txBody>
          <a:bodyPr anchor="ct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rtl="0"/>
            <a:r>
              <a:rPr lang="de" b="0" i="0" u="none" baseline="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l" rtl="0">
              <a:defRPr/>
            </a:pPr>
            <a:r>
              <a:rPr lang="de" b="0" i="0" u="none" baseline="0"/>
              <a:t>&lt;Veranstaltung&gt; • &lt;Datum&gt; • &lt;Ort&gt; • &lt;Referent*in&gt;</a:t>
            </a:r>
            <a:endParaRPr lang="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409700"/>
          </a:xfrm>
          <a:prstGeom prst="rect">
            <a:avLst/>
          </a:prstGeom>
          <a:solidFill>
            <a:srgbClr val="EBE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de" dirty="0"/>
          </a:p>
        </p:txBody>
      </p:sp>
      <p:pic>
        <p:nvPicPr>
          <p:cNvPr id="1027" name="Picture 3"/>
          <p:cNvPicPr>
            <a:picLocks noChangeAspect="1"/>
          </p:cNvPicPr>
          <p:nvPr/>
        </p:nvPicPr>
        <p:blipFill>
          <a:blip r:embed="rId11" cstate="print"/>
          <a:srcRect/>
          <a:stretch>
            <a:fillRect/>
          </a:stretch>
        </p:blipFill>
        <p:spPr bwMode="auto">
          <a:xfrm>
            <a:off x="0" y="6497638"/>
            <a:ext cx="9144000" cy="360362"/>
          </a:xfrm>
          <a:prstGeom prst="rect">
            <a:avLst/>
          </a:prstGeom>
          <a:noFill/>
          <a:ln w="9525">
            <a:noFill/>
            <a:miter lim="800000"/>
            <a:headEnd/>
            <a:tailEnd/>
          </a:ln>
        </p:spPr>
      </p:pic>
      <p:sp>
        <p:nvSpPr>
          <p:cNvPr id="1028" name="Rectangle 50"/>
          <p:cNvSpPr>
            <a:spLocks noChangeArrowheads="1"/>
          </p:cNvSpPr>
          <p:nvPr/>
        </p:nvSpPr>
        <p:spPr bwMode="auto">
          <a:xfrm>
            <a:off x="6515100" y="6550025"/>
            <a:ext cx="2628900" cy="307975"/>
          </a:xfrm>
          <a:prstGeom prst="rect">
            <a:avLst/>
          </a:prstGeom>
          <a:noFill/>
          <a:ln w="15875">
            <a:noFill/>
            <a:miter lim="800000"/>
            <a:headEnd/>
            <a:tailEnd/>
          </a:ln>
        </p:spPr>
        <p:txBody>
          <a:bodyPr wrap="none" anchor="ctr"/>
          <a:lstStyle/>
          <a:p>
            <a:pPr algn="l" rtl="0">
              <a:defRPr/>
            </a:pPr>
            <a:endParaRPr lang="de"/>
          </a:p>
        </p:txBody>
      </p:sp>
      <p:sp>
        <p:nvSpPr>
          <p:cNvPr id="1029" name="Rectangle 2"/>
          <p:cNvSpPr>
            <a:spLocks noGrp="1" noChangeArrowheads="1"/>
          </p:cNvSpPr>
          <p:nvPr>
            <p:ph type="title"/>
          </p:nvPr>
        </p:nvSpPr>
        <p:spPr bwMode="auto">
          <a:xfrm>
            <a:off x="323850" y="115888"/>
            <a:ext cx="734377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rtl="0"/>
            <a:r>
              <a:rPr lang="de" b="0" i="0" u="none" baseline="0"/>
              <a:t>Mastertitelformat bearbeiten</a:t>
            </a:r>
          </a:p>
        </p:txBody>
      </p:sp>
      <p:sp>
        <p:nvSpPr>
          <p:cNvPr id="2" name="Rectangle 3"/>
          <p:cNvSpPr>
            <a:spLocks noGrp="1" noChangeArrowheads="1"/>
          </p:cNvSpPr>
          <p:nvPr>
            <p:ph type="body" idx="1"/>
          </p:nvPr>
        </p:nvSpPr>
        <p:spPr bwMode="auto">
          <a:xfrm>
            <a:off x="381000" y="1700213"/>
            <a:ext cx="8439150" cy="460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l" rtl="0"/>
            <a:r>
              <a:rPr lang="de" b="0" i="0" u="none" baseline="0"/>
              <a:t>Mastertextformat bearbeiten</a:t>
            </a:r>
          </a:p>
          <a:p>
            <a:pPr lvl="1" algn="l" rtl="0"/>
            <a:r>
              <a:rPr lang="de" b="0" i="0" u="none" baseline="0"/>
              <a:t>Zweite Ebene</a:t>
            </a:r>
          </a:p>
          <a:p>
            <a:pPr lvl="2" algn="l" rtl="0"/>
            <a:r>
              <a:rPr lang="de" b="0" i="0" u="none" baseline="0"/>
              <a:t>Dritte Ebene</a:t>
            </a:r>
          </a:p>
          <a:p>
            <a:pPr lvl="3" algn="l" rtl="0"/>
            <a:r>
              <a:rPr lang="de" b="0" i="0" u="none" baseline="0"/>
              <a:t>Vierte Ebene</a:t>
            </a:r>
          </a:p>
          <a:p>
            <a:pPr lvl="4" algn="l" rtl="0"/>
            <a:r>
              <a:rPr lang="de" b="0" i="0" u="none" baseline="0"/>
              <a:t>Fünfte Ebene</a:t>
            </a:r>
          </a:p>
        </p:txBody>
      </p:sp>
      <p:sp>
        <p:nvSpPr>
          <p:cNvPr id="3" name="Rectangle 5"/>
          <p:cNvSpPr>
            <a:spLocks noGrp="1" noChangeArrowheads="1"/>
          </p:cNvSpPr>
          <p:nvPr>
            <p:ph type="ftr" sz="quarter" idx="3"/>
          </p:nvPr>
        </p:nvSpPr>
        <p:spPr bwMode="auto">
          <a:xfrm>
            <a:off x="1116013" y="65246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S PGothic" pitchFamily="34" charset="-128"/>
                <a:cs typeface="+mn-cs"/>
              </a:defRPr>
            </a:lvl1pPr>
          </a:lstStyle>
          <a:p>
            <a:pPr algn="l" rtl="0">
              <a:defRPr/>
            </a:pPr>
            <a:r>
              <a:rPr lang="de" b="0" i="0" u="none" baseline="0"/>
              <a:t>&lt;Veranstaltung&gt; • &lt;Datum&gt; • &lt;Ort&gt; • &lt;Referent*in&gt;</a:t>
            </a:r>
            <a:endParaRPr lang="de"/>
          </a:p>
        </p:txBody>
      </p:sp>
      <p:sp>
        <p:nvSpPr>
          <p:cNvPr id="1032" name="Rectangle 82"/>
          <p:cNvSpPr>
            <a:spLocks noChangeArrowheads="1"/>
          </p:cNvSpPr>
          <p:nvPr/>
        </p:nvSpPr>
        <p:spPr bwMode="gray">
          <a:xfrm flipV="1">
            <a:off x="0" y="1412875"/>
            <a:ext cx="9144000" cy="71438"/>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lgn="l" rtl="0">
              <a:defRPr/>
            </a:pPr>
            <a:endParaRPr lang="de" sz="1800">
              <a:solidFill>
                <a:srgbClr val="000000"/>
              </a:solidFill>
            </a:endParaRPr>
          </a:p>
        </p:txBody>
      </p:sp>
      <p:sp>
        <p:nvSpPr>
          <p:cNvPr id="10" name="TextBox 9"/>
          <p:cNvSpPr txBox="1"/>
          <p:nvPr/>
        </p:nvSpPr>
        <p:spPr>
          <a:xfrm>
            <a:off x="8772525" y="6237288"/>
            <a:ext cx="371475" cy="277812"/>
          </a:xfrm>
          <a:prstGeom prst="rect">
            <a:avLst/>
          </a:prstGeom>
          <a:noFill/>
        </p:spPr>
        <p:txBody>
          <a:bodyPr wrap="none">
            <a:spAutoFit/>
          </a:bodyPr>
          <a:lstStyle/>
          <a:p>
            <a:pPr algn="r" rtl="0">
              <a:defRPr/>
            </a:pPr>
            <a:fld id="{F830608C-F087-4842-BFDD-721F1CAB1286}" type="slidenum">
              <a:rPr sz="1200">
                <a:effectLst>
                  <a:outerShdw blurRad="38100" dist="38100" dir="2700000" algn="tl">
                    <a:srgbClr val="000000">
                      <a:alpha val="43137"/>
                    </a:srgbClr>
                  </a:outerShdw>
                </a:effectLst>
                <a:latin typeface="Arial" pitchFamily="34" charset="0"/>
              </a:rPr>
              <a:pPr algn="r" rtl="0">
                <a:defRPr/>
              </a:pPr>
              <a:t>‹#›</a:t>
            </a:fld>
            <a:endParaRPr lang="de" sz="1200" dirty="0">
              <a:effectLst>
                <a:outerShdw blurRad="38100" dist="38100" dir="2700000" algn="tl">
                  <a:srgbClr val="000000">
                    <a:alpha val="43137"/>
                  </a:srgbClr>
                </a:outerShdw>
              </a:effectLst>
              <a:latin typeface="Arial" pitchFamily="34" charset="0"/>
            </a:endParaRPr>
          </a:p>
        </p:txBody>
      </p:sp>
      <p:pic>
        <p:nvPicPr>
          <p:cNvPr id="14" name="Afbeelding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853947" y="94400"/>
            <a:ext cx="1091645" cy="1235136"/>
          </a:xfrm>
          <a:prstGeom prst="rect">
            <a:avLst/>
          </a:prstGeom>
        </p:spPr>
      </p:pic>
    </p:spTree>
  </p:cSld>
  <p:clrMap bg1="lt1" tx1="dk1" bg2="lt2" tx2="dk2" accent1="accent1" accent2="accent2" accent3="accent3" accent4="accent4" accent5="accent5" accent6="accent6" hlink="hlink" folHlink="folHlink"/>
  <p:sldLayoutIdLst>
    <p:sldLayoutId id="214748413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tmplLst>
          <p:tmpl lvl="1">
            <p:tnLst>
              <p:par>
                <p:cTn presetID="9"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hf sldNum="0" hdr="0" dt="0"/>
  <p:txStyles>
    <p:title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p:titleStyle>
    <p:body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p:bodyStyle>
    <p:otherStyle>
      <a:defPPr>
        <a:defRPr lang="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rtl="0"/>
            <a:r>
              <a:rPr lang="de" b="0" i="0" u="none" baseline="0"/>
              <a:t>Click to edit Master title style</a:t>
            </a:r>
            <a:endParaRPr lang="de" altLang="en-US"/>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l" rtl="0"/>
            <a:r>
              <a:rPr lang="de" b="0" i="0" u="none" baseline="0"/>
              <a:t>Click to edit Master text styles</a:t>
            </a:r>
          </a:p>
          <a:p>
            <a:pPr lvl="1" algn="l" rtl="0"/>
            <a:r>
              <a:rPr lang="de" b="0" i="0" u="none" baseline="0"/>
              <a:t>Second level</a:t>
            </a:r>
          </a:p>
          <a:p>
            <a:pPr lvl="2" algn="l" rtl="0"/>
            <a:r>
              <a:rPr lang="de" b="0" i="0" u="none" baseline="0"/>
              <a:t>Third level</a:t>
            </a:r>
          </a:p>
          <a:p>
            <a:pPr lvl="3" algn="l" rtl="0"/>
            <a:r>
              <a:rPr lang="de" b="0" i="0" u="none" baseline="0"/>
              <a:t>Fourth level</a:t>
            </a:r>
          </a:p>
          <a:p>
            <a:pPr lvl="4" algn="l" rtl="0"/>
            <a:r>
              <a:rPr lang="de" b="0" i="0" u="none" baseline="0"/>
              <a:t>Fifth level</a:t>
            </a:r>
            <a:endParaRPr lang="de"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S PGothic" pitchFamily="34" charset="-128"/>
                <a:cs typeface="+mn-cs"/>
              </a:defRPr>
            </a:lvl1pPr>
          </a:lstStyle>
          <a:p>
            <a:pPr algn="l" rtl="0">
              <a:defRPr/>
            </a:pPr>
            <a:fld id="{02E44067-7F3B-45A7-816C-6E00D43D1C59}" type="datetimeFigureOut">
              <a:rPr lang="en-US"/>
              <a:pPr algn="l" rtl="0">
                <a:defRPr/>
              </a:pPr>
              <a:t>4/30/2021</a:t>
            </a:fld>
            <a:endParaRPr lang="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S PGothic" pitchFamily="34" charset="-128"/>
                <a:cs typeface="+mn-cs"/>
              </a:defRPr>
            </a:lvl1pPr>
          </a:lstStyle>
          <a:p>
            <a:pPr algn="l" rtl="0">
              <a:defRPr/>
            </a:pPr>
            <a:endParaRPr lang="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MS PGothic" pitchFamily="34" charset="-128"/>
                <a:cs typeface="+mn-cs"/>
              </a:defRPr>
            </a:lvl1pPr>
          </a:lstStyle>
          <a:p>
            <a:pPr algn="l" rtl="0">
              <a:defRPr/>
            </a:pPr>
            <a:fld id="{78861B92-95DF-4922-A1D5-5CA3DF0B1847}" type="slidenum">
              <a:rPr/>
              <a:pPr algn="l" rtl="0">
                <a:defRPr/>
              </a:pPr>
              <a:t>‹#›</a:t>
            </a:fld>
            <a:endParaRPr lang="de"/>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r4NZVJWDY0M&amp;feature=youtu.be"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S2GC4ApoIrY&amp;feature=youtu.be"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5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0.emf"/><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Grp="1" noChangeArrowheads="1"/>
          </p:cNvSpPr>
          <p:nvPr>
            <p:ph type="subTitle" idx="1"/>
          </p:nvPr>
        </p:nvSpPr>
        <p:spPr>
          <a:xfrm>
            <a:off x="395288" y="3284538"/>
            <a:ext cx="8353425" cy="2016125"/>
          </a:xfrm>
        </p:spPr>
        <p:txBody>
          <a:bodyPr/>
          <a:lstStyle/>
          <a:p>
            <a:pPr rtl="0" eaLnBrk="1" hangingPunct="1">
              <a:buFontTx/>
              <a:buNone/>
            </a:pPr>
            <a:r>
              <a:rPr lang="de" sz="1800" b="0" i="0" u="none" baseline="0" dirty="0"/>
              <a:t>&lt;Veranstaltung&gt;</a:t>
            </a:r>
          </a:p>
          <a:p>
            <a:pPr rtl="0" eaLnBrk="1" hangingPunct="1">
              <a:buFontTx/>
              <a:buNone/>
            </a:pPr>
            <a:r>
              <a:rPr lang="de" sz="1800" b="0" i="0" u="none" baseline="0" dirty="0"/>
              <a:t>&lt;Datum&gt;</a:t>
            </a:r>
          </a:p>
          <a:p>
            <a:pPr rtl="0" eaLnBrk="1" hangingPunct="1">
              <a:buFontTx/>
              <a:buNone/>
            </a:pPr>
            <a:r>
              <a:rPr lang="de" sz="1800" b="0" i="0" u="none" baseline="0" dirty="0"/>
              <a:t>&lt;Ort&gt;</a:t>
            </a:r>
          </a:p>
          <a:p>
            <a:pPr rtl="0" eaLnBrk="1" hangingPunct="1">
              <a:buFontTx/>
              <a:buNone/>
            </a:pPr>
            <a:r>
              <a:rPr lang="de" sz="1800" b="0" i="0" u="none" baseline="0" dirty="0"/>
              <a:t>&lt;Referent*in&gt;, &lt;Organisation&gt;</a:t>
            </a:r>
          </a:p>
        </p:txBody>
      </p:sp>
      <p:pic>
        <p:nvPicPr>
          <p:cNvPr id="3" name="Picture 2" descr="C:\Users\franzen.ICLEIV2\Downloads\SUMP Platform logo.png"/>
          <p:cNvPicPr>
            <a:picLocks noChangeAspect="1" noChangeArrowheads="1"/>
          </p:cNvPicPr>
          <p:nvPr/>
        </p:nvPicPr>
        <p:blipFill>
          <a:blip r:embed="rId3" cstate="print"/>
          <a:srcRect/>
          <a:stretch>
            <a:fillRect/>
          </a:stretch>
        </p:blipFill>
        <p:spPr bwMode="auto">
          <a:xfrm>
            <a:off x="116963" y="6456806"/>
            <a:ext cx="1004058" cy="40119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5" name="Rechteck 4">
            <a:extLst>
              <a:ext uri="{FF2B5EF4-FFF2-40B4-BE49-F238E27FC236}">
                <a16:creationId xmlns:a16="http://schemas.microsoft.com/office/drawing/2014/main" id="{60BC1FCC-C924-4829-95DB-92A0ED306018}"/>
              </a:ext>
            </a:extLst>
          </p:cNvPr>
          <p:cNvSpPr/>
          <p:nvPr/>
        </p:nvSpPr>
        <p:spPr>
          <a:xfrm>
            <a:off x="1379646" y="2548554"/>
            <a:ext cx="7303109" cy="1200329"/>
          </a:xfrm>
          <a:prstGeom prst="rect">
            <a:avLst/>
          </a:prstGeom>
        </p:spPr>
        <p:txBody>
          <a:bodyPr wrap="square">
            <a:spAutoFit/>
          </a:bodyPr>
          <a:lstStyle/>
          <a:p>
            <a:pPr algn="l" rtl="0"/>
            <a:r>
              <a:rPr lang="de" sz="3600" b="1" i="0" u="none" baseline="0" dirty="0">
                <a:solidFill>
                  <a:schemeClr val="bg1"/>
                </a:solidFill>
                <a:latin typeface="+mj-lt"/>
              </a:rPr>
              <a:t>3. </a:t>
            </a:r>
          </a:p>
          <a:p>
            <a:pPr algn="l" rtl="0"/>
            <a:r>
              <a:rPr lang="de" sz="3600" b="1" i="0" u="none" baseline="0" dirty="0">
                <a:solidFill>
                  <a:schemeClr val="bg1"/>
                </a:solidFill>
                <a:latin typeface="+mj-lt"/>
              </a:rPr>
              <a:t>Prinzipien der Parkraumüberwachung</a:t>
            </a:r>
            <a:endParaRPr lang="de" sz="36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864209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6754-8141-4B23-8065-DF471D1487E1}"/>
              </a:ext>
            </a:extLst>
          </p:cNvPr>
          <p:cNvSpPr>
            <a:spLocks noGrp="1"/>
          </p:cNvSpPr>
          <p:nvPr>
            <p:ph type="title"/>
          </p:nvPr>
        </p:nvSpPr>
        <p:spPr/>
        <p:txBody>
          <a:bodyPr/>
          <a:lstStyle/>
          <a:p>
            <a:pPr algn="l" rtl="0"/>
            <a:r>
              <a:rPr lang="de" b="1" i="0" u="none" baseline="0"/>
              <a:t>Prinzip 1: Entwerfen Sie Parkraumkonzepte, an die sich die Fahrer*innen leicht halten können</a:t>
            </a:r>
          </a:p>
        </p:txBody>
      </p:sp>
      <p:sp>
        <p:nvSpPr>
          <p:cNvPr id="3" name="Content Placeholder 2">
            <a:extLst>
              <a:ext uri="{FF2B5EF4-FFF2-40B4-BE49-F238E27FC236}">
                <a16:creationId xmlns:a16="http://schemas.microsoft.com/office/drawing/2014/main" id="{CB23B2FD-4440-48E0-B8A2-DC05B0CA9D7E}"/>
              </a:ext>
            </a:extLst>
          </p:cNvPr>
          <p:cNvSpPr>
            <a:spLocks noGrp="1"/>
          </p:cNvSpPr>
          <p:nvPr>
            <p:ph idx="1"/>
          </p:nvPr>
        </p:nvSpPr>
        <p:spPr/>
        <p:txBody>
          <a:bodyPr/>
          <a:lstStyle/>
          <a:p>
            <a:pPr marL="0" indent="0" algn="l" rtl="0">
              <a:buNone/>
            </a:pPr>
            <a:r>
              <a:rPr lang="de" sz="1800" b="0" i="0" u="none" baseline="0" dirty="0">
                <a:solidFill>
                  <a:schemeClr val="tx1"/>
                </a:solidFill>
              </a:rPr>
              <a:t>Die Überwachung ist kein Selbstzweck: Sie ist ein Mittel, um die Einhaltung der Parkvorschriften durchzusetzen.</a:t>
            </a:r>
          </a:p>
          <a:p>
            <a:pPr marL="0" indent="0" algn="l" rtl="0">
              <a:buNone/>
            </a:pPr>
            <a:endParaRPr lang="de" sz="1800" b="0" dirty="0">
              <a:solidFill>
                <a:schemeClr val="tx1"/>
              </a:solidFill>
            </a:endParaRPr>
          </a:p>
          <a:p>
            <a:pPr marL="0" indent="0" algn="l" rtl="0">
              <a:buNone/>
            </a:pPr>
            <a:r>
              <a:rPr lang="de" sz="1800" b="0" i="0" u="none" baseline="0" dirty="0">
                <a:solidFill>
                  <a:schemeClr val="tx1"/>
                </a:solidFill>
              </a:rPr>
              <a:t>Die Überwachung ist eng mit den Parkraumrichtlinien, der Straßengestaltung, der Benutzerinformation und den Bezahlmöglichkeiten verbunden: Ein gut durchdachtes Konzept fördert die Einhaltung der Vorschriften. </a:t>
            </a:r>
          </a:p>
          <a:p>
            <a:endParaRPr lang="de" sz="1800" b="0" dirty="0">
              <a:solidFill>
                <a:schemeClr val="tx1"/>
              </a:solidFill>
            </a:endParaRPr>
          </a:p>
          <a:p>
            <a:pPr algn="l" rtl="0"/>
            <a:r>
              <a:rPr lang="de" sz="1800" b="0" i="0" u="none" baseline="0" dirty="0">
                <a:solidFill>
                  <a:schemeClr val="tx1"/>
                </a:solidFill>
              </a:rPr>
              <a:t>Dies setzt voraus, dass die Vorschriften rechtmäßig sind, d. h.</a:t>
            </a:r>
            <a:r>
              <a:rPr lang="hu-HU" sz="1800" b="0" i="0" u="none" baseline="0" dirty="0">
                <a:solidFill>
                  <a:schemeClr val="tx1"/>
                </a:solidFill>
              </a:rPr>
              <a:t> </a:t>
            </a:r>
            <a:r>
              <a:rPr lang="de" sz="1800" b="0" i="0" u="none" baseline="0" dirty="0">
                <a:solidFill>
                  <a:schemeClr val="tx1"/>
                </a:solidFill>
              </a:rPr>
              <a:t>notwendig und verhältnismäßig. </a:t>
            </a:r>
          </a:p>
          <a:p>
            <a:pPr algn="l" rtl="0"/>
            <a:r>
              <a:rPr lang="de" sz="1800" b="0" i="0" u="none" baseline="0" dirty="0">
                <a:solidFill>
                  <a:schemeClr val="tx1"/>
                </a:solidFill>
              </a:rPr>
              <a:t>Außerdem müssen die Vorschriften gut kommuniziert werden und „einfach“ sein. </a:t>
            </a:r>
          </a:p>
          <a:p>
            <a:pPr algn="l" rtl="0"/>
            <a:r>
              <a:rPr lang="de" sz="1800" b="0" i="0" u="none" baseline="0" dirty="0">
                <a:solidFill>
                  <a:schemeClr val="tx1"/>
                </a:solidFill>
              </a:rPr>
              <a:t>Wenig überraschen, werden die Vorschriften umso besser eingehalten, je mehr kontrolliert wird. </a:t>
            </a:r>
          </a:p>
          <a:p>
            <a:pPr marL="0" indent="0" algn="l" rtl="0">
              <a:buNone/>
            </a:pPr>
            <a:endParaRPr lang="de" sz="1800" b="0" dirty="0">
              <a:solidFill>
                <a:schemeClr val="tx1"/>
              </a:solidFill>
            </a:endParaRPr>
          </a:p>
          <a:p>
            <a:pPr marL="0" indent="0" algn="l" rtl="0">
              <a:buNone/>
            </a:pPr>
            <a:endParaRPr lang="de" sz="900" dirty="0"/>
          </a:p>
        </p:txBody>
      </p:sp>
    </p:spTree>
    <p:extLst>
      <p:ext uri="{BB962C8B-B14F-4D97-AF65-F5344CB8AC3E}">
        <p14:creationId xmlns:p14="http://schemas.microsoft.com/office/powerpoint/2010/main" val="65907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7F9C-D3E9-42C5-A332-F0A19C1742F4}"/>
              </a:ext>
            </a:extLst>
          </p:cNvPr>
          <p:cNvSpPr>
            <a:spLocks noGrp="1"/>
          </p:cNvSpPr>
          <p:nvPr>
            <p:ph type="title"/>
          </p:nvPr>
        </p:nvSpPr>
        <p:spPr/>
        <p:txBody>
          <a:bodyPr/>
          <a:lstStyle/>
          <a:p>
            <a:pPr algn="l" rtl="0"/>
            <a:r>
              <a:rPr lang="de" b="1" i="0" u="none" baseline="0"/>
              <a:t>Prinzip 2: Bieten Sie Anreize für die Einhaltung der Vorschriften</a:t>
            </a:r>
          </a:p>
        </p:txBody>
      </p:sp>
      <p:sp>
        <p:nvSpPr>
          <p:cNvPr id="3" name="Content Placeholder 2">
            <a:extLst>
              <a:ext uri="{FF2B5EF4-FFF2-40B4-BE49-F238E27FC236}">
                <a16:creationId xmlns:a16="http://schemas.microsoft.com/office/drawing/2014/main" id="{36662B19-57A1-46ED-BB3D-570DD7BF9911}"/>
              </a:ext>
            </a:extLst>
          </p:cNvPr>
          <p:cNvSpPr>
            <a:spLocks noGrp="1"/>
          </p:cNvSpPr>
          <p:nvPr>
            <p:ph idx="1"/>
          </p:nvPr>
        </p:nvSpPr>
        <p:spPr/>
        <p:txBody>
          <a:bodyPr/>
          <a:lstStyle/>
          <a:p>
            <a:pPr marL="0" indent="0" algn="l" rtl="0">
              <a:buNone/>
            </a:pPr>
            <a:r>
              <a:rPr lang="de" sz="1800" b="0" i="0" u="none" baseline="0">
                <a:solidFill>
                  <a:schemeClr val="tx1"/>
                </a:solidFill>
              </a:rPr>
              <a:t>Machen Sie das Bezahlen von Parkgebühren „cool“! </a:t>
            </a:r>
          </a:p>
          <a:p>
            <a:pPr marL="0" indent="0" algn="l" rtl="0">
              <a:buNone/>
            </a:pPr>
            <a:r>
              <a:rPr lang="de" sz="1800" b="0" i="0" u="none" baseline="0">
                <a:solidFill>
                  <a:schemeClr val="tx1"/>
                </a:solidFill>
              </a:rPr>
              <a:t>Zeigen Sie transparent, wie die Einnahmen aus Bußgeldern bzw. Gebühren verwendet werden - insbesondere durch Zweckbindung dieser Einnahmen für die Umsetzung der öffentlichen Politik oder für den SUMP der Stadt</a:t>
            </a:r>
          </a:p>
          <a:p>
            <a:pPr marL="0" indent="0" algn="l" rtl="0">
              <a:buNone/>
            </a:pPr>
            <a:r>
              <a:rPr lang="de" sz="1800" b="0" i="0" u="none" baseline="0">
                <a:solidFill>
                  <a:schemeClr val="tx1"/>
                </a:solidFill>
              </a:rPr>
              <a:t>Erleichtern Sie die Einhaltung der Vorschriften durch verschiedene Zahlungsoptionen, digitale Genehmigungen usw.</a:t>
            </a:r>
          </a:p>
          <a:p>
            <a:pPr marL="0" indent="0" algn="l" rtl="0">
              <a:buNone/>
            </a:pPr>
            <a:endParaRPr lang="de" sz="1800" b="0" dirty="0">
              <a:solidFill>
                <a:schemeClr val="tx1"/>
              </a:solidFill>
            </a:endParaRPr>
          </a:p>
          <a:p>
            <a:pPr marL="0" indent="0" algn="l" rtl="0">
              <a:buNone/>
            </a:pPr>
            <a:endParaRPr lang="de" sz="2400" dirty="0"/>
          </a:p>
        </p:txBody>
      </p:sp>
      <p:sp>
        <p:nvSpPr>
          <p:cNvPr id="4" name="Footer Placeholder 3">
            <a:extLst>
              <a:ext uri="{FF2B5EF4-FFF2-40B4-BE49-F238E27FC236}">
                <a16:creationId xmlns:a16="http://schemas.microsoft.com/office/drawing/2014/main" id="{61087DF7-DA4F-4BE1-923B-349DEBD90833}"/>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spTree>
    <p:extLst>
      <p:ext uri="{BB962C8B-B14F-4D97-AF65-F5344CB8AC3E}">
        <p14:creationId xmlns:p14="http://schemas.microsoft.com/office/powerpoint/2010/main" val="4147870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68216-9CAE-4B1C-9E79-9652A8E7550F}"/>
              </a:ext>
            </a:extLst>
          </p:cNvPr>
          <p:cNvSpPr>
            <a:spLocks noGrp="1"/>
          </p:cNvSpPr>
          <p:nvPr>
            <p:ph type="title"/>
          </p:nvPr>
        </p:nvSpPr>
        <p:spPr/>
        <p:txBody>
          <a:bodyPr/>
          <a:lstStyle/>
          <a:p>
            <a:pPr algn="l" rtl="0"/>
            <a:r>
              <a:rPr lang="de" b="1" i="0" u="none" baseline="0"/>
              <a:t>Prinzip 3: Setzen Sie so weit wie möglich auf zivil-/verwaltungsrechtliche Verfahren</a:t>
            </a:r>
          </a:p>
        </p:txBody>
      </p:sp>
      <p:sp>
        <p:nvSpPr>
          <p:cNvPr id="3" name="Content Placeholder 2">
            <a:extLst>
              <a:ext uri="{FF2B5EF4-FFF2-40B4-BE49-F238E27FC236}">
                <a16:creationId xmlns:a16="http://schemas.microsoft.com/office/drawing/2014/main" id="{2A31F544-B4D8-4F34-9C08-60DF4CC0A7E8}"/>
              </a:ext>
            </a:extLst>
          </p:cNvPr>
          <p:cNvSpPr>
            <a:spLocks noGrp="1"/>
          </p:cNvSpPr>
          <p:nvPr>
            <p:ph idx="1"/>
          </p:nvPr>
        </p:nvSpPr>
        <p:spPr/>
        <p:txBody>
          <a:bodyPr/>
          <a:lstStyle/>
          <a:p>
            <a:pPr marL="0" indent="0" algn="l" rtl="0">
              <a:buNone/>
            </a:pPr>
            <a:r>
              <a:rPr lang="de" sz="1800" b="0" i="0" u="none" baseline="0">
                <a:solidFill>
                  <a:schemeClr val="tx1"/>
                </a:solidFill>
              </a:rPr>
              <a:t>Die Durchsetzung sollte vorzugsweise im Rahmen des Zivil- und Verwaltungsrechts und nicht im Rahmen des Strafrechts erfolgen. </a:t>
            </a:r>
          </a:p>
          <a:p>
            <a:pPr algn="l" rtl="0">
              <a:buFontTx/>
              <a:buChar char="-"/>
            </a:pPr>
            <a:r>
              <a:rPr lang="de" sz="1800" b="0" i="0" u="none" baseline="0">
                <a:solidFill>
                  <a:schemeClr val="tx1"/>
                </a:solidFill>
              </a:rPr>
              <a:t>Für reguliertes und gebührenpflichtiges Parken</a:t>
            </a:r>
          </a:p>
          <a:p>
            <a:pPr algn="l" rtl="0">
              <a:buFontTx/>
              <a:buChar char="-"/>
            </a:pPr>
            <a:r>
              <a:rPr lang="de" sz="1800" b="0" i="0" u="none" baseline="0">
                <a:solidFill>
                  <a:schemeClr val="tx1"/>
                </a:solidFill>
              </a:rPr>
              <a:t>Bei Verstößen innerhalb bestimmter Kategorien (z. B. Überschreitung der Parkzeit um ein paar Stunden, nicht um ein paar Tage).</a:t>
            </a:r>
          </a:p>
          <a:p>
            <a:pPr marL="0" indent="0" algn="l" rtl="0">
              <a:buNone/>
            </a:pPr>
            <a:r>
              <a:rPr lang="de" sz="1800" b="0" i="0" u="none" baseline="0">
                <a:solidFill>
                  <a:schemeClr val="tx1"/>
                </a:solidFill>
              </a:rPr>
              <a:t> </a:t>
            </a:r>
          </a:p>
          <a:p>
            <a:pPr marL="0" indent="0" algn="l" rtl="0">
              <a:buNone/>
            </a:pPr>
            <a:r>
              <a:rPr lang="de" sz="1800" b="0" i="0" u="none" baseline="0">
                <a:solidFill>
                  <a:schemeClr val="tx1"/>
                </a:solidFill>
              </a:rPr>
              <a:t>Auf diese Weise generiert die Parkraumüberwachung kommunale Einnahmen, die zur Förderung nachhaltiger Mobilität eingesetzt werden können!</a:t>
            </a:r>
          </a:p>
          <a:p>
            <a:pPr marL="0" indent="0" algn="l" rtl="0">
              <a:buNone/>
            </a:pPr>
            <a:endParaRPr lang="de" sz="1800" b="0" dirty="0">
              <a:solidFill>
                <a:schemeClr val="tx1"/>
              </a:solidFill>
            </a:endParaRPr>
          </a:p>
          <a:p>
            <a:pPr marL="0" indent="0" algn="l" rtl="0">
              <a:buNone/>
            </a:pPr>
            <a:r>
              <a:rPr lang="de" sz="1800" b="0" i="0" u="none" baseline="0">
                <a:solidFill>
                  <a:schemeClr val="tx1"/>
                </a:solidFill>
              </a:rPr>
              <a:t>Dies ist natürlich von der nationalen Gesetzgebung abhängig.</a:t>
            </a:r>
          </a:p>
          <a:p>
            <a:pPr marL="0" indent="0" algn="l" rtl="0">
              <a:buNone/>
            </a:pPr>
            <a:endParaRPr lang="de" sz="2400" dirty="0"/>
          </a:p>
          <a:p>
            <a:pPr marL="0" indent="0" algn="l" rtl="0">
              <a:buNone/>
            </a:pPr>
            <a:endParaRPr lang="de" sz="2400" dirty="0"/>
          </a:p>
        </p:txBody>
      </p:sp>
      <p:sp>
        <p:nvSpPr>
          <p:cNvPr id="4" name="Footer Placeholder 3">
            <a:extLst>
              <a:ext uri="{FF2B5EF4-FFF2-40B4-BE49-F238E27FC236}">
                <a16:creationId xmlns:a16="http://schemas.microsoft.com/office/drawing/2014/main" id="{7DEF30C5-D3D1-44AD-9EE5-ECB53F490856}"/>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spTree>
    <p:extLst>
      <p:ext uri="{BB962C8B-B14F-4D97-AF65-F5344CB8AC3E}">
        <p14:creationId xmlns:p14="http://schemas.microsoft.com/office/powerpoint/2010/main" val="1418194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68216-9CAE-4B1C-9E79-9652A8E7550F}"/>
              </a:ext>
            </a:extLst>
          </p:cNvPr>
          <p:cNvSpPr>
            <a:spLocks noGrp="1"/>
          </p:cNvSpPr>
          <p:nvPr>
            <p:ph type="title"/>
          </p:nvPr>
        </p:nvSpPr>
        <p:spPr/>
        <p:txBody>
          <a:bodyPr/>
          <a:lstStyle/>
          <a:p>
            <a:pPr algn="l" rtl="0"/>
            <a:r>
              <a:rPr lang="de" b="1" i="0" u="none" baseline="0"/>
              <a:t>Prinzip 3: Setzen Sie so weit wie möglich auf zivil-/verwaltungsrechtliche Verfahren</a:t>
            </a:r>
            <a:endParaRPr lang="de" dirty="0"/>
          </a:p>
        </p:txBody>
      </p:sp>
      <p:sp>
        <p:nvSpPr>
          <p:cNvPr id="3" name="Content Placeholder 2">
            <a:extLst>
              <a:ext uri="{FF2B5EF4-FFF2-40B4-BE49-F238E27FC236}">
                <a16:creationId xmlns:a16="http://schemas.microsoft.com/office/drawing/2014/main" id="{2A31F544-B4D8-4F34-9C08-60DF4CC0A7E8}"/>
              </a:ext>
            </a:extLst>
          </p:cNvPr>
          <p:cNvSpPr>
            <a:spLocks noGrp="1"/>
          </p:cNvSpPr>
          <p:nvPr>
            <p:ph idx="1"/>
          </p:nvPr>
        </p:nvSpPr>
        <p:spPr/>
        <p:txBody>
          <a:bodyPr/>
          <a:lstStyle/>
          <a:p>
            <a:pPr marL="0" indent="0" algn="l" rtl="0">
              <a:buNone/>
            </a:pPr>
            <a:endParaRPr lang="de" sz="2400" dirty="0"/>
          </a:p>
          <a:p>
            <a:pPr marL="0" indent="0" algn="l" rtl="0">
              <a:buNone/>
            </a:pPr>
            <a:endParaRPr lang="de" sz="2400" dirty="0"/>
          </a:p>
        </p:txBody>
      </p:sp>
      <p:sp>
        <p:nvSpPr>
          <p:cNvPr id="4" name="Footer Placeholder 3">
            <a:extLst>
              <a:ext uri="{FF2B5EF4-FFF2-40B4-BE49-F238E27FC236}">
                <a16:creationId xmlns:a16="http://schemas.microsoft.com/office/drawing/2014/main" id="{7DEF30C5-D3D1-44AD-9EE5-ECB53F490856}"/>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graphicFrame>
        <p:nvGraphicFramePr>
          <p:cNvPr id="5" name="Table 5">
            <a:extLst>
              <a:ext uri="{FF2B5EF4-FFF2-40B4-BE49-F238E27FC236}">
                <a16:creationId xmlns:a16="http://schemas.microsoft.com/office/drawing/2014/main" id="{0C1619CA-ABC7-470D-AFF5-9DF01ED452CF}"/>
              </a:ext>
            </a:extLst>
          </p:cNvPr>
          <p:cNvGraphicFramePr>
            <a:graphicFrameLocks noGrp="1"/>
          </p:cNvGraphicFramePr>
          <p:nvPr/>
        </p:nvGraphicFramePr>
        <p:xfrm>
          <a:off x="381000" y="1572789"/>
          <a:ext cx="8159136" cy="4608512"/>
        </p:xfrm>
        <a:graphic>
          <a:graphicData uri="http://schemas.openxmlformats.org/drawingml/2006/table">
            <a:tbl>
              <a:tblPr firstRow="1" bandRow="1">
                <a:tableStyleId>{5C22544A-7EE6-4342-B048-85BDC9FD1C3A}</a:tableStyleId>
              </a:tblPr>
              <a:tblGrid>
                <a:gridCol w="1998643">
                  <a:extLst>
                    <a:ext uri="{9D8B030D-6E8A-4147-A177-3AD203B41FA5}">
                      <a16:colId xmlns:a16="http://schemas.microsoft.com/office/drawing/2014/main" val="3918833858"/>
                    </a:ext>
                  </a:extLst>
                </a:gridCol>
                <a:gridCol w="3440781">
                  <a:extLst>
                    <a:ext uri="{9D8B030D-6E8A-4147-A177-3AD203B41FA5}">
                      <a16:colId xmlns:a16="http://schemas.microsoft.com/office/drawing/2014/main" val="7739524"/>
                    </a:ext>
                  </a:extLst>
                </a:gridCol>
                <a:gridCol w="2719712">
                  <a:extLst>
                    <a:ext uri="{9D8B030D-6E8A-4147-A177-3AD203B41FA5}">
                      <a16:colId xmlns:a16="http://schemas.microsoft.com/office/drawing/2014/main" val="2758528627"/>
                    </a:ext>
                  </a:extLst>
                </a:gridCol>
              </a:tblGrid>
              <a:tr h="794580">
                <a:tc>
                  <a:txBody>
                    <a:bodyPr/>
                    <a:lstStyle/>
                    <a:p>
                      <a:endParaRPr lang="de"/>
                    </a:p>
                  </a:txBody>
                  <a:tcPr/>
                </a:tc>
                <a:tc>
                  <a:txBody>
                    <a:bodyPr/>
                    <a:lstStyle/>
                    <a:p>
                      <a:pPr algn="l" rtl="0"/>
                      <a:r>
                        <a:rPr lang="de" b="1" i="0" u="none" baseline="0"/>
                        <a:t>Zivil-/verwaltungsrechtliche Behandlung</a:t>
                      </a:r>
                    </a:p>
                  </a:txBody>
                  <a:tcPr/>
                </a:tc>
                <a:tc>
                  <a:txBody>
                    <a:bodyPr/>
                    <a:lstStyle/>
                    <a:p>
                      <a:pPr algn="l" rtl="0"/>
                      <a:r>
                        <a:rPr lang="de" b="1" i="0" u="none" baseline="0"/>
                        <a:t>Strafrechtliche/polizeiliche Behandlung</a:t>
                      </a:r>
                    </a:p>
                  </a:txBody>
                  <a:tcPr/>
                </a:tc>
                <a:extLst>
                  <a:ext uri="{0D108BD9-81ED-4DB2-BD59-A6C34878D82A}">
                    <a16:rowId xmlns:a16="http://schemas.microsoft.com/office/drawing/2014/main" val="2970695571"/>
                  </a:ext>
                </a:extLst>
              </a:tr>
              <a:tr h="1906966">
                <a:tc>
                  <a:txBody>
                    <a:bodyPr/>
                    <a:lstStyle/>
                    <a:p>
                      <a:pPr algn="l" rtl="0"/>
                      <a:r>
                        <a:rPr lang="de" b="0" i="0" u="none" baseline="0"/>
                        <a:t>Vorteile</a:t>
                      </a:r>
                    </a:p>
                  </a:txBody>
                  <a:tcPr/>
                </a:tc>
                <a:tc>
                  <a:txBody>
                    <a:bodyPr/>
                    <a:lstStyle/>
                    <a:p>
                      <a:endParaRPr lang="de"/>
                    </a:p>
                  </a:txBody>
                  <a:tcPr/>
                </a:tc>
                <a:tc>
                  <a:txBody>
                    <a:bodyPr/>
                    <a:lstStyle/>
                    <a:p>
                      <a:endParaRPr lang="de"/>
                    </a:p>
                  </a:txBody>
                  <a:tcPr/>
                </a:tc>
                <a:extLst>
                  <a:ext uri="{0D108BD9-81ED-4DB2-BD59-A6C34878D82A}">
                    <a16:rowId xmlns:a16="http://schemas.microsoft.com/office/drawing/2014/main" val="2689631258"/>
                  </a:ext>
                </a:extLst>
              </a:tr>
              <a:tr h="1906966">
                <a:tc>
                  <a:txBody>
                    <a:bodyPr/>
                    <a:lstStyle/>
                    <a:p>
                      <a:pPr algn="l" rtl="0"/>
                      <a:r>
                        <a:rPr lang="de" b="0" i="0" u="none" baseline="0"/>
                        <a:t>Nachteile</a:t>
                      </a:r>
                    </a:p>
                  </a:txBody>
                  <a:tcPr/>
                </a:tc>
                <a:tc>
                  <a:txBody>
                    <a:bodyPr/>
                    <a:lstStyle/>
                    <a:p>
                      <a:endParaRPr lang="de"/>
                    </a:p>
                  </a:txBody>
                  <a:tcPr/>
                </a:tc>
                <a:tc>
                  <a:txBody>
                    <a:bodyPr/>
                    <a:lstStyle/>
                    <a:p>
                      <a:endParaRPr lang="de" dirty="0"/>
                    </a:p>
                  </a:txBody>
                  <a:tcPr/>
                </a:tc>
                <a:extLst>
                  <a:ext uri="{0D108BD9-81ED-4DB2-BD59-A6C34878D82A}">
                    <a16:rowId xmlns:a16="http://schemas.microsoft.com/office/drawing/2014/main" val="1570036299"/>
                  </a:ext>
                </a:extLst>
              </a:tr>
            </a:tbl>
          </a:graphicData>
        </a:graphic>
      </p:graphicFrame>
    </p:spTree>
    <p:extLst>
      <p:ext uri="{BB962C8B-B14F-4D97-AF65-F5344CB8AC3E}">
        <p14:creationId xmlns:p14="http://schemas.microsoft.com/office/powerpoint/2010/main" val="2325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68216-9CAE-4B1C-9E79-9652A8E7550F}"/>
              </a:ext>
            </a:extLst>
          </p:cNvPr>
          <p:cNvSpPr>
            <a:spLocks noGrp="1"/>
          </p:cNvSpPr>
          <p:nvPr>
            <p:ph type="title"/>
          </p:nvPr>
        </p:nvSpPr>
        <p:spPr/>
        <p:txBody>
          <a:bodyPr/>
          <a:lstStyle/>
          <a:p>
            <a:pPr algn="l" rtl="0"/>
            <a:r>
              <a:rPr lang="de" b="1" i="0" u="none" baseline="0"/>
              <a:t>Prinzip 3: Setzen Sie so weit wie möglich auf zivil-/verwaltungsrechtliche Verfahren</a:t>
            </a:r>
            <a:endParaRPr lang="de" dirty="0"/>
          </a:p>
        </p:txBody>
      </p:sp>
      <p:sp>
        <p:nvSpPr>
          <p:cNvPr id="3" name="Content Placeholder 2">
            <a:extLst>
              <a:ext uri="{FF2B5EF4-FFF2-40B4-BE49-F238E27FC236}">
                <a16:creationId xmlns:a16="http://schemas.microsoft.com/office/drawing/2014/main" id="{2A31F544-B4D8-4F34-9C08-60DF4CC0A7E8}"/>
              </a:ext>
            </a:extLst>
          </p:cNvPr>
          <p:cNvSpPr>
            <a:spLocks noGrp="1"/>
          </p:cNvSpPr>
          <p:nvPr>
            <p:ph idx="1"/>
          </p:nvPr>
        </p:nvSpPr>
        <p:spPr/>
        <p:txBody>
          <a:bodyPr/>
          <a:lstStyle/>
          <a:p>
            <a:pPr marL="0" indent="0" algn="l" rtl="0">
              <a:buNone/>
            </a:pPr>
            <a:endParaRPr lang="de" sz="2400" dirty="0"/>
          </a:p>
          <a:p>
            <a:pPr marL="0" indent="0" algn="l" rtl="0">
              <a:buNone/>
            </a:pPr>
            <a:endParaRPr lang="de" sz="2400" dirty="0"/>
          </a:p>
        </p:txBody>
      </p:sp>
      <p:sp>
        <p:nvSpPr>
          <p:cNvPr id="4" name="Footer Placeholder 3">
            <a:extLst>
              <a:ext uri="{FF2B5EF4-FFF2-40B4-BE49-F238E27FC236}">
                <a16:creationId xmlns:a16="http://schemas.microsoft.com/office/drawing/2014/main" id="{7DEF30C5-D3D1-44AD-9EE5-ECB53F490856}"/>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graphicFrame>
        <p:nvGraphicFramePr>
          <p:cNvPr id="5" name="Table 5">
            <a:extLst>
              <a:ext uri="{FF2B5EF4-FFF2-40B4-BE49-F238E27FC236}">
                <a16:creationId xmlns:a16="http://schemas.microsoft.com/office/drawing/2014/main" id="{0C1619CA-ABC7-470D-AFF5-9DF01ED452CF}"/>
              </a:ext>
            </a:extLst>
          </p:cNvPr>
          <p:cNvGraphicFramePr>
            <a:graphicFrameLocks noGrp="1"/>
          </p:cNvGraphicFramePr>
          <p:nvPr>
            <p:extLst>
              <p:ext uri="{D42A27DB-BD31-4B8C-83A1-F6EECF244321}">
                <p14:modId xmlns:p14="http://schemas.microsoft.com/office/powerpoint/2010/main" val="3177012690"/>
              </p:ext>
            </p:extLst>
          </p:nvPr>
        </p:nvGraphicFramePr>
        <p:xfrm>
          <a:off x="381000" y="1572789"/>
          <a:ext cx="8159136" cy="4865626"/>
        </p:xfrm>
        <a:graphic>
          <a:graphicData uri="http://schemas.openxmlformats.org/drawingml/2006/table">
            <a:tbl>
              <a:tblPr firstRow="1" bandRow="1">
                <a:tableStyleId>{5C22544A-7EE6-4342-B048-85BDC9FD1C3A}</a:tableStyleId>
              </a:tblPr>
              <a:tblGrid>
                <a:gridCol w="1998643">
                  <a:extLst>
                    <a:ext uri="{9D8B030D-6E8A-4147-A177-3AD203B41FA5}">
                      <a16:colId xmlns:a16="http://schemas.microsoft.com/office/drawing/2014/main" val="3918833858"/>
                    </a:ext>
                  </a:extLst>
                </a:gridCol>
                <a:gridCol w="3415367">
                  <a:extLst>
                    <a:ext uri="{9D8B030D-6E8A-4147-A177-3AD203B41FA5}">
                      <a16:colId xmlns:a16="http://schemas.microsoft.com/office/drawing/2014/main" val="7739524"/>
                    </a:ext>
                  </a:extLst>
                </a:gridCol>
                <a:gridCol w="2745126">
                  <a:extLst>
                    <a:ext uri="{9D8B030D-6E8A-4147-A177-3AD203B41FA5}">
                      <a16:colId xmlns:a16="http://schemas.microsoft.com/office/drawing/2014/main" val="2758528627"/>
                    </a:ext>
                  </a:extLst>
                </a:gridCol>
              </a:tblGrid>
              <a:tr h="794580">
                <a:tc>
                  <a:txBody>
                    <a:bodyPr/>
                    <a:lstStyle/>
                    <a:p>
                      <a:endParaRPr lang="de"/>
                    </a:p>
                  </a:txBody>
                  <a:tcPr/>
                </a:tc>
                <a:tc>
                  <a:txBody>
                    <a:bodyPr/>
                    <a:lstStyle/>
                    <a:p>
                      <a:pPr algn="l" rtl="0"/>
                      <a:r>
                        <a:rPr lang="de" b="1" i="0" u="none" baseline="0"/>
                        <a:t>Zivil-/verwaltungsrechtliche Behandlung</a:t>
                      </a:r>
                    </a:p>
                  </a:txBody>
                  <a:tcPr/>
                </a:tc>
                <a:tc>
                  <a:txBody>
                    <a:bodyPr/>
                    <a:lstStyle/>
                    <a:p>
                      <a:pPr algn="l" rtl="0"/>
                      <a:r>
                        <a:rPr lang="de" b="1" i="0" u="none" baseline="0"/>
                        <a:t>Strafrechtliche/polizeiliche Behandlung</a:t>
                      </a:r>
                    </a:p>
                  </a:txBody>
                  <a:tcPr/>
                </a:tc>
                <a:extLst>
                  <a:ext uri="{0D108BD9-81ED-4DB2-BD59-A6C34878D82A}">
                    <a16:rowId xmlns:a16="http://schemas.microsoft.com/office/drawing/2014/main" val="2970695571"/>
                  </a:ext>
                </a:extLst>
              </a:tr>
              <a:tr h="1906966">
                <a:tc>
                  <a:txBody>
                    <a:bodyPr/>
                    <a:lstStyle/>
                    <a:p>
                      <a:pPr algn="l" rtl="0"/>
                      <a:r>
                        <a:rPr lang="de" b="0" i="0" u="none" baseline="0"/>
                        <a:t>Vorteile</a:t>
                      </a:r>
                    </a:p>
                  </a:txBody>
                  <a:tcPr/>
                </a:tc>
                <a:tc>
                  <a:txBody>
                    <a:bodyPr/>
                    <a:lstStyle/>
                    <a:p>
                      <a:pPr algn="l" rtl="0"/>
                      <a:r>
                        <a:rPr lang="de" sz="1700" b="0" i="0" u="none" baseline="0"/>
                        <a:t>Kontrolleur*innen unter direkter Aufsicht der Stadt</a:t>
                      </a:r>
                    </a:p>
                    <a:p>
                      <a:pPr algn="l" rtl="0"/>
                      <a:r>
                        <a:rPr lang="de" sz="1700" b="0" i="0" u="none" baseline="0"/>
                        <a:t>Einnahmen für die Stadt</a:t>
                      </a:r>
                    </a:p>
                    <a:p>
                      <a:pPr algn="l" rtl="0"/>
                      <a:r>
                        <a:rPr lang="de" sz="1700" b="0" i="0" u="none" baseline="0"/>
                        <a:t>Prioritäten können von der Stadt gesetzt werden</a:t>
                      </a:r>
                    </a:p>
                    <a:p>
                      <a:endParaRPr lang="de" sz="1700" dirty="0"/>
                    </a:p>
                  </a:txBody>
                  <a:tcPr/>
                </a:tc>
                <a:tc>
                  <a:txBody>
                    <a:bodyPr/>
                    <a:lstStyle/>
                    <a:p>
                      <a:pPr algn="l" rtl="0"/>
                      <a:r>
                        <a:rPr lang="de" sz="1700" b="0" i="0" u="none" baseline="0" dirty="0"/>
                        <a:t>Verknüpfung mit anderen Verkehrsdelikten kann hergestellt werden</a:t>
                      </a:r>
                    </a:p>
                    <a:p>
                      <a:pPr algn="l" rtl="0"/>
                      <a:r>
                        <a:rPr lang="de" sz="1700" b="0" i="0" u="none" baseline="0" dirty="0"/>
                        <a:t>Zentrale Aktenführung</a:t>
                      </a:r>
                    </a:p>
                    <a:p>
                      <a:pPr algn="l" rtl="0"/>
                      <a:r>
                        <a:rPr lang="de" sz="1700" b="0" i="0" u="none" baseline="0" dirty="0"/>
                        <a:t>Einziehung von Bußgeldern kann mit der Besteuerung verknüpft werden</a:t>
                      </a:r>
                    </a:p>
                  </a:txBody>
                  <a:tcPr/>
                </a:tc>
                <a:extLst>
                  <a:ext uri="{0D108BD9-81ED-4DB2-BD59-A6C34878D82A}">
                    <a16:rowId xmlns:a16="http://schemas.microsoft.com/office/drawing/2014/main" val="2689631258"/>
                  </a:ext>
                </a:extLst>
              </a:tr>
              <a:tr h="1906966">
                <a:tc>
                  <a:txBody>
                    <a:bodyPr/>
                    <a:lstStyle/>
                    <a:p>
                      <a:pPr algn="l" rtl="0"/>
                      <a:r>
                        <a:rPr lang="de" b="0" i="0" u="none" baseline="0"/>
                        <a:t>Nachteile</a:t>
                      </a:r>
                    </a:p>
                  </a:txBody>
                  <a:tcPr/>
                </a:tc>
                <a:tc>
                  <a:txBody>
                    <a:bodyPr/>
                    <a:lstStyle/>
                    <a:p>
                      <a:pPr algn="l" rtl="0"/>
                      <a:r>
                        <a:rPr lang="de" sz="1700" b="0" i="0" u="none" baseline="0"/>
                        <a:t>Stadt ist verantwortlich und rechenschaftspflichtig</a:t>
                      </a:r>
                    </a:p>
                    <a:p>
                      <a:pPr algn="l" rtl="0"/>
                      <a:r>
                        <a:rPr lang="de" sz="1700" b="0" i="0" u="none" baseline="0"/>
                        <a:t>Arbeitsbelastung auf Seiten der Stadt</a:t>
                      </a:r>
                    </a:p>
                  </a:txBody>
                  <a:tcPr/>
                </a:tc>
                <a:tc>
                  <a:txBody>
                    <a:bodyPr/>
                    <a:lstStyle/>
                    <a:p>
                      <a:pPr algn="l" rtl="0"/>
                      <a:r>
                        <a:rPr lang="de" sz="1700" b="0" i="0" u="none" baseline="0" dirty="0"/>
                        <a:t>Polizei hat andere Prioritäten</a:t>
                      </a:r>
                    </a:p>
                    <a:p>
                      <a:pPr algn="l" rtl="0"/>
                      <a:r>
                        <a:rPr lang="de" sz="1700" b="0" i="0" u="none" baseline="0" dirty="0"/>
                        <a:t>Langwierige rechtliche Verfahren</a:t>
                      </a:r>
                    </a:p>
                  </a:txBody>
                  <a:tcPr/>
                </a:tc>
                <a:extLst>
                  <a:ext uri="{0D108BD9-81ED-4DB2-BD59-A6C34878D82A}">
                    <a16:rowId xmlns:a16="http://schemas.microsoft.com/office/drawing/2014/main" val="1570036299"/>
                  </a:ext>
                </a:extLst>
              </a:tr>
            </a:tbl>
          </a:graphicData>
        </a:graphic>
      </p:graphicFrame>
    </p:spTree>
    <p:extLst>
      <p:ext uri="{BB962C8B-B14F-4D97-AF65-F5344CB8AC3E}">
        <p14:creationId xmlns:p14="http://schemas.microsoft.com/office/powerpoint/2010/main" val="4215730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1EDA-8595-42BF-BACE-D18CC2E03441}"/>
              </a:ext>
            </a:extLst>
          </p:cNvPr>
          <p:cNvSpPr>
            <a:spLocks noGrp="1"/>
          </p:cNvSpPr>
          <p:nvPr>
            <p:ph type="title"/>
          </p:nvPr>
        </p:nvSpPr>
        <p:spPr/>
        <p:txBody>
          <a:bodyPr/>
          <a:lstStyle/>
          <a:p>
            <a:pPr algn="l" rtl="0"/>
            <a:r>
              <a:rPr lang="de" b="1" i="0" u="none" baseline="0"/>
              <a:t>Prinzip 4: Strafen sollten verhältnismäßig sein</a:t>
            </a:r>
          </a:p>
        </p:txBody>
      </p:sp>
      <p:sp>
        <p:nvSpPr>
          <p:cNvPr id="3" name="Content Placeholder 2">
            <a:extLst>
              <a:ext uri="{FF2B5EF4-FFF2-40B4-BE49-F238E27FC236}">
                <a16:creationId xmlns:a16="http://schemas.microsoft.com/office/drawing/2014/main" id="{00F1F3C8-EF31-4859-9259-6983AAED4C6A}"/>
              </a:ext>
            </a:extLst>
          </p:cNvPr>
          <p:cNvSpPr>
            <a:spLocks noGrp="1"/>
          </p:cNvSpPr>
          <p:nvPr>
            <p:ph idx="1"/>
          </p:nvPr>
        </p:nvSpPr>
        <p:spPr>
          <a:xfrm>
            <a:off x="381000" y="1700213"/>
            <a:ext cx="3651173" cy="4608512"/>
          </a:xfrm>
        </p:spPr>
        <p:txBody>
          <a:bodyPr/>
          <a:lstStyle/>
          <a:p>
            <a:pPr marL="0" indent="0" algn="l" rtl="0">
              <a:buNone/>
            </a:pPr>
            <a:r>
              <a:rPr lang="de" sz="1800" b="0" i="0" u="none" baseline="0">
                <a:solidFill>
                  <a:schemeClr val="tx1"/>
                </a:solidFill>
              </a:rPr>
              <a:t>Die Strafen sollten verhältnismäßig sein, d.h. so hoch wie nötig, um das Ziel der Parkraumbewirtschaftung zu erreichen</a:t>
            </a:r>
          </a:p>
          <a:p>
            <a:pPr marL="0" indent="0" algn="l" rtl="0">
              <a:buNone/>
            </a:pPr>
            <a:endParaRPr lang="de" sz="1800" b="0" dirty="0">
              <a:solidFill>
                <a:schemeClr val="tx1"/>
              </a:solidFill>
            </a:endParaRPr>
          </a:p>
          <a:p>
            <a:pPr marL="0" indent="0" algn="l" rtl="0">
              <a:buNone/>
            </a:pPr>
            <a:r>
              <a:rPr lang="de" sz="1800" b="0" i="0" u="none" baseline="0">
                <a:solidFill>
                  <a:schemeClr val="tx1"/>
                </a:solidFill>
              </a:rPr>
              <a:t>Abschleppen oder Parkkrallen sollten vermieden werden. </a:t>
            </a:r>
          </a:p>
          <a:p>
            <a:pPr marL="0" indent="0" algn="l" rtl="0">
              <a:buNone/>
            </a:pPr>
            <a:endParaRPr lang="de" sz="2400" dirty="0"/>
          </a:p>
        </p:txBody>
      </p:sp>
      <p:pic>
        <p:nvPicPr>
          <p:cNvPr id="6" name="Picture 5">
            <a:extLst>
              <a:ext uri="{FF2B5EF4-FFF2-40B4-BE49-F238E27FC236}">
                <a16:creationId xmlns:a16="http://schemas.microsoft.com/office/drawing/2014/main" id="{9AE6B36C-F028-4A6D-BCB8-3E9620F01122}"/>
              </a:ext>
            </a:extLst>
          </p:cNvPr>
          <p:cNvPicPr>
            <a:picLocks noChangeAspect="1"/>
          </p:cNvPicPr>
          <p:nvPr/>
        </p:nvPicPr>
        <p:blipFill>
          <a:blip r:embed="rId3"/>
          <a:stretch>
            <a:fillRect/>
          </a:stretch>
        </p:blipFill>
        <p:spPr>
          <a:xfrm>
            <a:off x="4232277" y="1700213"/>
            <a:ext cx="4530723" cy="3000375"/>
          </a:xfrm>
          <a:prstGeom prst="rect">
            <a:avLst/>
          </a:prstGeom>
        </p:spPr>
      </p:pic>
      <p:sp>
        <p:nvSpPr>
          <p:cNvPr id="4" name="TextBox 3">
            <a:extLst>
              <a:ext uri="{FF2B5EF4-FFF2-40B4-BE49-F238E27FC236}">
                <a16:creationId xmlns:a16="http://schemas.microsoft.com/office/drawing/2014/main" id="{EB3B3AAF-01B6-48AC-AC69-7FA815885011}"/>
              </a:ext>
            </a:extLst>
          </p:cNvPr>
          <p:cNvSpPr txBox="1"/>
          <p:nvPr/>
        </p:nvSpPr>
        <p:spPr>
          <a:xfrm>
            <a:off x="4152452" y="4844631"/>
            <a:ext cx="4163210" cy="276999"/>
          </a:xfrm>
          <a:prstGeom prst="rect">
            <a:avLst/>
          </a:prstGeom>
          <a:noFill/>
        </p:spPr>
        <p:txBody>
          <a:bodyPr wrap="square" rtlCol="0">
            <a:spAutoFit/>
          </a:bodyPr>
          <a:lstStyle/>
          <a:p>
            <a:pPr algn="l" rtl="0"/>
            <a:r>
              <a:rPr lang="de" sz="1200" b="0" i="0" u="none" baseline="0"/>
              <a:t>Sofia (Bulgarien): Ein Auto wird abgeschleppt. © FGM / Harry Schiffer</a:t>
            </a:r>
          </a:p>
        </p:txBody>
      </p:sp>
    </p:spTree>
    <p:extLst>
      <p:ext uri="{BB962C8B-B14F-4D97-AF65-F5344CB8AC3E}">
        <p14:creationId xmlns:p14="http://schemas.microsoft.com/office/powerpoint/2010/main" val="230509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2E8DE-8627-4D40-B738-2DB45A31DB91}"/>
              </a:ext>
            </a:extLst>
          </p:cNvPr>
          <p:cNvSpPr>
            <a:spLocks noGrp="1"/>
          </p:cNvSpPr>
          <p:nvPr>
            <p:ph type="title"/>
          </p:nvPr>
        </p:nvSpPr>
        <p:spPr/>
        <p:txBody>
          <a:bodyPr/>
          <a:lstStyle/>
          <a:p>
            <a:pPr algn="l" rtl="0"/>
            <a:r>
              <a:rPr lang="de" b="1" i="0" u="none" baseline="0"/>
              <a:t>Prinzip 5: Die Durchsetzungsverfahren sollten transparent sein. </a:t>
            </a:r>
          </a:p>
        </p:txBody>
      </p:sp>
      <p:sp>
        <p:nvSpPr>
          <p:cNvPr id="3" name="Content Placeholder 2">
            <a:extLst>
              <a:ext uri="{FF2B5EF4-FFF2-40B4-BE49-F238E27FC236}">
                <a16:creationId xmlns:a16="http://schemas.microsoft.com/office/drawing/2014/main" id="{7DE8ABE0-9896-410F-BC9B-8E0B72DBDD67}"/>
              </a:ext>
            </a:extLst>
          </p:cNvPr>
          <p:cNvSpPr>
            <a:spLocks noGrp="1"/>
          </p:cNvSpPr>
          <p:nvPr>
            <p:ph idx="1"/>
          </p:nvPr>
        </p:nvSpPr>
        <p:spPr/>
        <p:txBody>
          <a:bodyPr/>
          <a:lstStyle/>
          <a:p>
            <a:pPr marL="0" indent="0" algn="l" rtl="0">
              <a:buNone/>
            </a:pPr>
            <a:r>
              <a:rPr lang="de" sz="1800" b="0" i="0" u="none" baseline="0">
                <a:solidFill>
                  <a:schemeClr val="tx1"/>
                </a:solidFill>
              </a:rPr>
              <a:t>Die Behörde sollte sicherstellen, dass Fahrer*innen das gesamte Durchsetzungsverfahren in all seinen Schritten verstehen können. </a:t>
            </a:r>
          </a:p>
          <a:p>
            <a:pPr marL="0" indent="0" algn="l" rtl="0">
              <a:buNone/>
            </a:pPr>
            <a:r>
              <a:rPr lang="de" sz="1800" b="0" i="0" u="none" baseline="0">
                <a:solidFill>
                  <a:schemeClr val="tx1"/>
                </a:solidFill>
              </a:rPr>
              <a:t>Es sollte eine Anlaufstelle für weitere Informationen geben. </a:t>
            </a:r>
          </a:p>
          <a:p>
            <a:pPr marL="0" indent="0" algn="l" rtl="0">
              <a:buNone/>
            </a:pPr>
            <a:r>
              <a:rPr lang="de" sz="1800" b="0" i="0" u="none" baseline="0">
                <a:solidFill>
                  <a:schemeClr val="tx1"/>
                </a:solidFill>
              </a:rPr>
              <a:t>Eckdaten zum Durchsetzungsverfahren sollten öffentlich zugänglich sein. </a:t>
            </a:r>
          </a:p>
          <a:p>
            <a:pPr marL="0" indent="0" algn="l" rtl="0">
              <a:buNone/>
            </a:pPr>
            <a:r>
              <a:rPr lang="de" sz="1800" b="0" i="0" u="none" baseline="0">
                <a:solidFill>
                  <a:schemeClr val="tx1"/>
                </a:solidFill>
              </a:rPr>
              <a:t>Es sollte ein vernünftiger Ansatz für den Umgang mit anderen Sprachen entwickelt werden.</a:t>
            </a:r>
          </a:p>
          <a:p>
            <a:pPr marL="0" indent="0" algn="l" rtl="0">
              <a:buNone/>
            </a:pPr>
            <a:r>
              <a:rPr lang="de" sz="1800" b="0" i="0" u="none" baseline="0">
                <a:solidFill>
                  <a:schemeClr val="tx1"/>
                </a:solidFill>
              </a:rPr>
              <a:t>Einspruch gegen verfahrensrelevante Entscheidungen sollte mit minimalem Aufwand möglich sein.</a:t>
            </a:r>
            <a:endParaRPr lang="de" sz="1800" b="0" dirty="0">
              <a:solidFill>
                <a:schemeClr val="tx1"/>
              </a:solidFill>
            </a:endParaRPr>
          </a:p>
        </p:txBody>
      </p:sp>
      <p:sp>
        <p:nvSpPr>
          <p:cNvPr id="4" name="Footer Placeholder 3">
            <a:extLst>
              <a:ext uri="{FF2B5EF4-FFF2-40B4-BE49-F238E27FC236}">
                <a16:creationId xmlns:a16="http://schemas.microsoft.com/office/drawing/2014/main" id="{3BBF4122-9187-420A-AD63-AB6AB595C5D1}"/>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sp>
        <p:nvSpPr>
          <p:cNvPr id="5" name="Speech Bubble: Rectangle with Corners Rounded 4">
            <a:extLst>
              <a:ext uri="{FF2B5EF4-FFF2-40B4-BE49-F238E27FC236}">
                <a16:creationId xmlns:a16="http://schemas.microsoft.com/office/drawing/2014/main" id="{7D24E9D7-1BDB-45C5-8A0D-EF6A87994871}"/>
              </a:ext>
            </a:extLst>
          </p:cNvPr>
          <p:cNvSpPr/>
          <p:nvPr/>
        </p:nvSpPr>
        <p:spPr>
          <a:xfrm>
            <a:off x="4103370" y="4274820"/>
            <a:ext cx="3749040" cy="158877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de" b="0" i="0" u="none" baseline="0"/>
              <a:t>Wie ist das in Ihrer Stadt organisiert?</a:t>
            </a:r>
          </a:p>
        </p:txBody>
      </p:sp>
    </p:spTree>
    <p:extLst>
      <p:ext uri="{BB962C8B-B14F-4D97-AF65-F5344CB8AC3E}">
        <p14:creationId xmlns:p14="http://schemas.microsoft.com/office/powerpoint/2010/main" val="3658135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16F1-1C6C-4980-A2A3-4D4654B65F60}"/>
              </a:ext>
            </a:extLst>
          </p:cNvPr>
          <p:cNvSpPr>
            <a:spLocks noGrp="1"/>
          </p:cNvSpPr>
          <p:nvPr>
            <p:ph type="title"/>
          </p:nvPr>
        </p:nvSpPr>
        <p:spPr/>
        <p:txBody>
          <a:bodyPr/>
          <a:lstStyle/>
          <a:p>
            <a:pPr algn="l" rtl="0"/>
            <a:r>
              <a:rPr lang="de" b="1" i="0" u="none" baseline="0"/>
              <a:t>Prinzip 6: Faire und gleiche Behandlung verschiedener Parkkund*innen</a:t>
            </a:r>
          </a:p>
        </p:txBody>
      </p:sp>
      <p:sp>
        <p:nvSpPr>
          <p:cNvPr id="3" name="Content Placeholder 2">
            <a:extLst>
              <a:ext uri="{FF2B5EF4-FFF2-40B4-BE49-F238E27FC236}">
                <a16:creationId xmlns:a16="http://schemas.microsoft.com/office/drawing/2014/main" id="{9C8922C6-3B83-4FAF-8949-04DDC8F65624}"/>
              </a:ext>
            </a:extLst>
          </p:cNvPr>
          <p:cNvSpPr>
            <a:spLocks noGrp="1"/>
          </p:cNvSpPr>
          <p:nvPr>
            <p:ph idx="1"/>
          </p:nvPr>
        </p:nvSpPr>
        <p:spPr/>
        <p:txBody>
          <a:bodyPr/>
          <a:lstStyle/>
          <a:p>
            <a:pPr marL="0" indent="0" algn="l" rtl="0">
              <a:buNone/>
            </a:pPr>
            <a:r>
              <a:rPr lang="de" sz="1800" b="0" i="0" u="none" baseline="0">
                <a:solidFill>
                  <a:schemeClr val="tx1"/>
                </a:solidFill>
              </a:rPr>
              <a:t>Die Parkraumpolitik verliert öffentliche Unterstützung, wenn sie nicht für alle Fahrzeugkategorien gleich durchgesetzt werden kann.</a:t>
            </a:r>
            <a:endParaRPr lang="de" sz="1800" b="0" dirty="0">
              <a:solidFill>
                <a:schemeClr val="tx1"/>
              </a:solidFill>
            </a:endParaRPr>
          </a:p>
          <a:p>
            <a:pPr marL="0" indent="0" algn="l" rtl="0">
              <a:buNone/>
            </a:pPr>
            <a:r>
              <a:rPr lang="de" sz="1800" b="0" i="0" u="none" baseline="0">
                <a:solidFill>
                  <a:schemeClr val="tx1"/>
                </a:solidFill>
              </a:rPr>
              <a:t>Eine faire und gleiche Behandlung der verschiedenen Nutzerkategorien sollte auch gelten für: </a:t>
            </a:r>
          </a:p>
          <a:p>
            <a:pPr algn="l" rtl="0"/>
            <a:r>
              <a:rPr lang="de" sz="1800" b="0" i="0" u="none" baseline="0">
                <a:solidFill>
                  <a:schemeClr val="tx1"/>
                </a:solidFill>
              </a:rPr>
              <a:t>ausländische Fahrzeuge, </a:t>
            </a:r>
          </a:p>
          <a:p>
            <a:pPr algn="l" rtl="0"/>
            <a:r>
              <a:rPr lang="de" sz="1800" b="0" i="0" u="none" baseline="0">
                <a:solidFill>
                  <a:schemeClr val="tx1"/>
                </a:solidFill>
              </a:rPr>
              <a:t>städtische Güterlogistik und </a:t>
            </a:r>
          </a:p>
          <a:p>
            <a:pPr algn="l" rtl="0"/>
            <a:r>
              <a:rPr lang="de" sz="1800" b="0" i="0" u="none" baseline="0">
                <a:solidFill>
                  <a:schemeClr val="tx1"/>
                </a:solidFill>
              </a:rPr>
              <a:t>Einsatzfahrzeuge, </a:t>
            </a:r>
          </a:p>
          <a:p>
            <a:pPr algn="l" rtl="0"/>
            <a:r>
              <a:rPr lang="de" sz="1800" b="0" i="0" u="none" baseline="0">
                <a:solidFill>
                  <a:schemeClr val="tx1"/>
                </a:solidFill>
              </a:rPr>
              <a:t>Fahrzeuge mit Kennzeichen des diplomatischen Korps.</a:t>
            </a:r>
          </a:p>
          <a:p>
            <a:pPr marL="0" indent="0" algn="l" rtl="0">
              <a:buNone/>
            </a:pPr>
            <a:endParaRPr lang="de" sz="1800" b="0" dirty="0">
              <a:solidFill>
                <a:schemeClr val="tx1"/>
              </a:solidFill>
            </a:endParaRPr>
          </a:p>
          <a:p>
            <a:pPr marL="0" indent="0" algn="l" rtl="0">
              <a:buNone/>
            </a:pPr>
            <a:r>
              <a:rPr lang="de" sz="1800" b="0" i="0" u="none" baseline="0">
                <a:solidFill>
                  <a:schemeClr val="tx1"/>
                </a:solidFill>
              </a:rPr>
              <a:t> </a:t>
            </a:r>
          </a:p>
        </p:txBody>
      </p:sp>
      <p:sp>
        <p:nvSpPr>
          <p:cNvPr id="4" name="Footer Placeholder 3">
            <a:extLst>
              <a:ext uri="{FF2B5EF4-FFF2-40B4-BE49-F238E27FC236}">
                <a16:creationId xmlns:a16="http://schemas.microsoft.com/office/drawing/2014/main" id="{270A51D9-54CF-4B12-B342-2AD27533727D}"/>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sp>
        <p:nvSpPr>
          <p:cNvPr id="5" name="Speech Bubble: Rectangle with Corners Rounded 4">
            <a:extLst>
              <a:ext uri="{FF2B5EF4-FFF2-40B4-BE49-F238E27FC236}">
                <a16:creationId xmlns:a16="http://schemas.microsoft.com/office/drawing/2014/main" id="{74224801-5520-4E32-AFD2-AADCA69043BA}"/>
              </a:ext>
            </a:extLst>
          </p:cNvPr>
          <p:cNvSpPr/>
          <p:nvPr/>
        </p:nvSpPr>
        <p:spPr>
          <a:xfrm>
            <a:off x="4103370" y="4274820"/>
            <a:ext cx="3749040" cy="158877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de" b="0" i="0" u="none" baseline="0"/>
              <a:t>Ist das in Ihrer Stadt so?</a:t>
            </a:r>
          </a:p>
        </p:txBody>
      </p:sp>
    </p:spTree>
    <p:extLst>
      <p:ext uri="{BB962C8B-B14F-4D97-AF65-F5344CB8AC3E}">
        <p14:creationId xmlns:p14="http://schemas.microsoft.com/office/powerpoint/2010/main" val="2231613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465B-3B0C-4915-89F2-F31B6315D351}"/>
              </a:ext>
            </a:extLst>
          </p:cNvPr>
          <p:cNvSpPr>
            <a:spLocks noGrp="1"/>
          </p:cNvSpPr>
          <p:nvPr>
            <p:ph type="title"/>
          </p:nvPr>
        </p:nvSpPr>
        <p:spPr/>
        <p:txBody>
          <a:bodyPr/>
          <a:lstStyle/>
          <a:p>
            <a:pPr algn="l" rtl="0"/>
            <a:r>
              <a:rPr lang="de" b="1" i="0" u="none" baseline="0"/>
              <a:t>Prinzip 7: Bringen Sie Ihren Kontrolleur*innen Wertschätzung entgegen</a:t>
            </a:r>
          </a:p>
        </p:txBody>
      </p:sp>
      <p:sp>
        <p:nvSpPr>
          <p:cNvPr id="3" name="Content Placeholder 2">
            <a:extLst>
              <a:ext uri="{FF2B5EF4-FFF2-40B4-BE49-F238E27FC236}">
                <a16:creationId xmlns:a16="http://schemas.microsoft.com/office/drawing/2014/main" id="{33BA9D5F-7B6A-4AEC-AB33-0F44F28D837A}"/>
              </a:ext>
            </a:extLst>
          </p:cNvPr>
          <p:cNvSpPr>
            <a:spLocks noGrp="1"/>
          </p:cNvSpPr>
          <p:nvPr>
            <p:ph idx="1"/>
          </p:nvPr>
        </p:nvSpPr>
        <p:spPr>
          <a:xfrm>
            <a:off x="380999" y="1700213"/>
            <a:ext cx="8550965" cy="4608512"/>
          </a:xfrm>
        </p:spPr>
        <p:txBody>
          <a:bodyPr/>
          <a:lstStyle/>
          <a:p>
            <a:pPr marL="0" indent="0" algn="l" rtl="0">
              <a:buNone/>
            </a:pPr>
            <a:r>
              <a:rPr lang="de" sz="1800" b="0" i="0" u="none" baseline="0" dirty="0">
                <a:solidFill>
                  <a:schemeClr val="tx1"/>
                </a:solidFill>
              </a:rPr>
              <a:t>Die Parkraumkontrolleur*innen sind das stärkste Glied im Überwachungsprozess. </a:t>
            </a:r>
          </a:p>
          <a:p>
            <a:pPr marL="0" indent="0" algn="l" rtl="0">
              <a:buNone/>
            </a:pPr>
            <a:r>
              <a:rPr lang="de" sz="1800" b="0" i="0" u="none" baseline="0" dirty="0">
                <a:solidFill>
                  <a:schemeClr val="tx1"/>
                </a:solidFill>
              </a:rPr>
              <a:t>Angemessene und regelmäßige Schulungen der Kontrolleur*innen sind wichtig, damit sie nicht nur Strafzettel verteilen, sondern den Menschen beim Parken und bei anderen Fragen helfen können. </a:t>
            </a:r>
          </a:p>
          <a:p>
            <a:pPr algn="l" rtl="0"/>
            <a:r>
              <a:rPr lang="de" sz="1800" b="0" i="0" u="none" baseline="0" dirty="0">
                <a:solidFill>
                  <a:schemeClr val="tx1"/>
                </a:solidFill>
              </a:rPr>
              <a:t>Sprachtraining und Kommunikationsfähigkeiten sind wichtig. </a:t>
            </a:r>
          </a:p>
          <a:p>
            <a:pPr algn="l" rtl="0"/>
            <a:r>
              <a:rPr lang="de" sz="1800" b="0" i="0" u="none" baseline="0" dirty="0">
                <a:solidFill>
                  <a:schemeClr val="tx1"/>
                </a:solidFill>
              </a:rPr>
              <a:t>Den Kontrolleur*innen können weitere Aufgaben zugewiesen werden. </a:t>
            </a:r>
          </a:p>
          <a:p>
            <a:pPr algn="l" rtl="0"/>
            <a:r>
              <a:rPr lang="de" sz="1800" b="0" i="0" u="none" baseline="0" dirty="0">
                <a:solidFill>
                  <a:schemeClr val="tx1"/>
                </a:solidFill>
              </a:rPr>
              <a:t>Parkraumkontrolleur*innen beteiligen sich an Gemeinschaftsaktivitäten und werden zu „Augen auf der Straße“ oder können sich auf die Beratung von Touristen*innen konzentrieren. </a:t>
            </a:r>
          </a:p>
          <a:p>
            <a:pPr marL="0" indent="0" algn="l" rtl="0">
              <a:buNone/>
            </a:pPr>
            <a:endParaRPr lang="de" sz="1800" b="0" dirty="0">
              <a:solidFill>
                <a:schemeClr val="tx1"/>
              </a:solidFill>
            </a:endParaRPr>
          </a:p>
          <a:p>
            <a:pPr marL="0" indent="0" algn="l" rtl="0">
              <a:buNone/>
            </a:pPr>
            <a:r>
              <a:rPr lang="de" sz="1800" b="0" i="0" u="none" baseline="0" dirty="0">
                <a:solidFill>
                  <a:schemeClr val="tx1"/>
                </a:solidFill>
              </a:rPr>
              <a:t>Ihr Zeitplan sollte in diesem Fall genug Zeit für diese zusätzlichen Aufgaben vorsehen. </a:t>
            </a:r>
          </a:p>
          <a:p>
            <a:pPr marL="0" indent="0" algn="l" rtl="0">
              <a:buNone/>
            </a:pPr>
            <a:endParaRPr lang="de" sz="1800" b="0" dirty="0">
              <a:solidFill>
                <a:schemeClr val="tx1"/>
              </a:solidFill>
            </a:endParaRPr>
          </a:p>
        </p:txBody>
      </p:sp>
      <p:sp>
        <p:nvSpPr>
          <p:cNvPr id="4" name="Footer Placeholder 3">
            <a:extLst>
              <a:ext uri="{FF2B5EF4-FFF2-40B4-BE49-F238E27FC236}">
                <a16:creationId xmlns:a16="http://schemas.microsoft.com/office/drawing/2014/main" id="{2B55AED3-1CCA-45F0-A4F1-F7D57D4BCABA}"/>
              </a:ext>
            </a:extLst>
          </p:cNvPr>
          <p:cNvSpPr>
            <a:spLocks noGrp="1"/>
          </p:cNvSpPr>
          <p:nvPr>
            <p:ph type="ftr" sz="quarter" idx="10"/>
          </p:nvPr>
        </p:nvSpPr>
        <p:spPr>
          <a:xfrm>
            <a:off x="1070293" y="6480175"/>
            <a:ext cx="5256212" cy="260350"/>
          </a:xfrm>
        </p:spPr>
        <p:txBody>
          <a:bodyPr/>
          <a:lstStyle/>
          <a:p>
            <a:pPr algn="l" rtl="0">
              <a:defRPr/>
            </a:pPr>
            <a:r>
              <a:rPr lang="de" b="0" i="0" u="none" baseline="0"/>
              <a:t>&lt;Veranstaltung&gt; • &lt;Datum&gt; • &lt;Ort&gt; • &lt;Referent*in&gt;</a:t>
            </a:r>
            <a:endParaRPr lang="de"/>
          </a:p>
        </p:txBody>
      </p:sp>
      <p:sp>
        <p:nvSpPr>
          <p:cNvPr id="5" name="Speech Bubble: Rectangle with Corners Rounded 4">
            <a:extLst>
              <a:ext uri="{FF2B5EF4-FFF2-40B4-BE49-F238E27FC236}">
                <a16:creationId xmlns:a16="http://schemas.microsoft.com/office/drawing/2014/main" id="{87B2D195-2A4A-4B08-99B1-EA77D03BEF72}"/>
              </a:ext>
            </a:extLst>
          </p:cNvPr>
          <p:cNvSpPr/>
          <p:nvPr/>
        </p:nvSpPr>
        <p:spPr>
          <a:xfrm>
            <a:off x="4708477" y="5157787"/>
            <a:ext cx="3036299" cy="1150938"/>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de" sz="1800" b="0" i="0" u="none" baseline="0"/>
              <a:t>Was können Sie tun, um Ihren Kontrolleur*innen mehr Wertschätzung entgegenzubringen?</a:t>
            </a:r>
          </a:p>
        </p:txBody>
      </p:sp>
    </p:spTree>
    <p:extLst>
      <p:ext uri="{BB962C8B-B14F-4D97-AF65-F5344CB8AC3E}">
        <p14:creationId xmlns:p14="http://schemas.microsoft.com/office/powerpoint/2010/main" val="2117644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147637" y="1449550"/>
            <a:ext cx="8848725" cy="4808375"/>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5" name="Rechteck 4">
            <a:extLst>
              <a:ext uri="{FF2B5EF4-FFF2-40B4-BE49-F238E27FC236}">
                <a16:creationId xmlns:a16="http://schemas.microsoft.com/office/drawing/2014/main" id="{60BC1FCC-C924-4829-95DB-92A0ED306018}"/>
              </a:ext>
            </a:extLst>
          </p:cNvPr>
          <p:cNvSpPr/>
          <p:nvPr/>
        </p:nvSpPr>
        <p:spPr>
          <a:xfrm>
            <a:off x="721435" y="2729753"/>
            <a:ext cx="7841651" cy="1200329"/>
          </a:xfrm>
          <a:prstGeom prst="rect">
            <a:avLst/>
          </a:prstGeom>
        </p:spPr>
        <p:txBody>
          <a:bodyPr wrap="square">
            <a:spAutoFit/>
          </a:bodyPr>
          <a:lstStyle/>
          <a:p>
            <a:pPr algn="l" rtl="0"/>
            <a:r>
              <a:rPr lang="de" sz="3600" b="1" i="0" u="none" baseline="0" dirty="0">
                <a:solidFill>
                  <a:schemeClr val="bg1"/>
                </a:solidFill>
                <a:latin typeface="+mj-lt"/>
              </a:rPr>
              <a:t>1. Definition des Parkraumüberwachungsprozesses</a:t>
            </a:r>
          </a:p>
        </p:txBody>
      </p:sp>
    </p:spTree>
    <p:extLst>
      <p:ext uri="{BB962C8B-B14F-4D97-AF65-F5344CB8AC3E}">
        <p14:creationId xmlns:p14="http://schemas.microsoft.com/office/powerpoint/2010/main" val="1207402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5" name="Rechteck 4">
            <a:extLst>
              <a:ext uri="{FF2B5EF4-FFF2-40B4-BE49-F238E27FC236}">
                <a16:creationId xmlns:a16="http://schemas.microsoft.com/office/drawing/2014/main" id="{60BC1FCC-C924-4829-95DB-92A0ED306018}"/>
              </a:ext>
            </a:extLst>
          </p:cNvPr>
          <p:cNvSpPr/>
          <p:nvPr/>
        </p:nvSpPr>
        <p:spPr>
          <a:xfrm>
            <a:off x="1273862" y="2828835"/>
            <a:ext cx="7303109" cy="1200329"/>
          </a:xfrm>
          <a:prstGeom prst="rect">
            <a:avLst/>
          </a:prstGeom>
        </p:spPr>
        <p:txBody>
          <a:bodyPr wrap="square">
            <a:spAutoFit/>
          </a:bodyPr>
          <a:lstStyle/>
          <a:p>
            <a:pPr algn="l" rtl="0"/>
            <a:r>
              <a:rPr lang="de" sz="3600" b="1" i="0" u="none" baseline="0" dirty="0">
                <a:solidFill>
                  <a:schemeClr val="bg1"/>
                </a:solidFill>
                <a:latin typeface="+mj-lt"/>
              </a:rPr>
              <a:t>4.</a:t>
            </a:r>
          </a:p>
          <a:p>
            <a:pPr algn="l" rtl="0"/>
            <a:r>
              <a:rPr lang="de" sz="3600" b="1" i="0" u="none" baseline="0" dirty="0">
                <a:solidFill>
                  <a:schemeClr val="bg1"/>
                </a:solidFill>
                <a:latin typeface="+mj-lt"/>
              </a:rPr>
              <a:t>Überwachungsmaßnahmen </a:t>
            </a:r>
          </a:p>
        </p:txBody>
      </p:sp>
    </p:spTree>
    <p:extLst>
      <p:ext uri="{BB962C8B-B14F-4D97-AF65-F5344CB8AC3E}">
        <p14:creationId xmlns:p14="http://schemas.microsoft.com/office/powerpoint/2010/main" val="1702151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AFD076A-9A58-4EE5-B731-59B73ED1B0E6}"/>
              </a:ext>
            </a:extLst>
          </p:cNvPr>
          <p:cNvSpPr>
            <a:spLocks noGrp="1"/>
          </p:cNvSpPr>
          <p:nvPr>
            <p:ph type="title"/>
          </p:nvPr>
        </p:nvSpPr>
        <p:spPr/>
        <p:txBody>
          <a:bodyPr/>
          <a:lstStyle/>
          <a:p>
            <a:pPr algn="l" rtl="0"/>
            <a:r>
              <a:rPr lang="de" b="1" i="0" u="none" baseline="0"/>
              <a:t>Zurück zum Prozess der Parkraumüberwachung</a:t>
            </a:r>
            <a:endParaRPr lang="de" altLang="en-US" dirty="0"/>
          </a:p>
        </p:txBody>
      </p:sp>
      <p:sp>
        <p:nvSpPr>
          <p:cNvPr id="38915" name="Content Placeholder 2">
            <a:extLst>
              <a:ext uri="{FF2B5EF4-FFF2-40B4-BE49-F238E27FC236}">
                <a16:creationId xmlns:a16="http://schemas.microsoft.com/office/drawing/2014/main" id="{A04FDEEF-EFC5-4349-9593-548A35923983}"/>
              </a:ext>
            </a:extLst>
          </p:cNvPr>
          <p:cNvSpPr>
            <a:spLocks noGrp="1"/>
          </p:cNvSpPr>
          <p:nvPr>
            <p:ph idx="1"/>
          </p:nvPr>
        </p:nvSpPr>
        <p:spPr>
          <a:xfrm>
            <a:off x="339090" y="1665923"/>
            <a:ext cx="8550058" cy="4608512"/>
          </a:xfrm>
        </p:spPr>
        <p:txBody>
          <a:bodyPr/>
          <a:lstStyle/>
          <a:p>
            <a:pPr marL="0" lvl="1" indent="0" algn="l" rtl="0" eaLnBrk="1" hangingPunct="1">
              <a:buNone/>
            </a:pPr>
            <a:r>
              <a:rPr lang="de" sz="1800" b="0" i="0" u="none" baseline="0"/>
              <a:t>Kontrolle, ob die örtlichen Parkvorschriften eingehalten werden oder nicht: </a:t>
            </a:r>
          </a:p>
          <a:p>
            <a:pPr marL="1390650" lvl="2" indent="-342900" algn="l" rtl="0" eaLnBrk="1" hangingPunct="1">
              <a:buFont typeface="+mj-lt"/>
              <a:buAutoNum type="arabicPeriod"/>
            </a:pPr>
            <a:r>
              <a:rPr lang="de" b="0" i="0" u="none" baseline="0"/>
              <a:t>Das Fahrzeug erfassen</a:t>
            </a:r>
          </a:p>
          <a:p>
            <a:pPr marL="1390650" lvl="2" indent="-342900" algn="l" rtl="0" eaLnBrk="1" hangingPunct="1">
              <a:buFont typeface="+mj-lt"/>
              <a:buAutoNum type="arabicPeriod"/>
            </a:pPr>
            <a:r>
              <a:rPr lang="de" b="0" i="0" u="none" baseline="0"/>
              <a:t>Die Parkrechte des Fahrzeugs klären </a:t>
            </a:r>
          </a:p>
          <a:p>
            <a:pPr marL="1390650" lvl="2" indent="-342900" algn="l" rtl="0" eaLnBrk="1" hangingPunct="1">
              <a:buFont typeface="+mj-lt"/>
              <a:buAutoNum type="arabicPeriod"/>
            </a:pPr>
            <a:r>
              <a:rPr lang="de" b="0" i="0" u="none" baseline="0"/>
              <a:t>Prüfen, ob die Parkrechte mit den Parkbedingungen an der Stelle, an der das Fahrzeug vorgefunden wurde, übereinstimmen</a:t>
            </a:r>
          </a:p>
          <a:p>
            <a:pPr marL="0" indent="0" algn="l" rtl="0" eaLnBrk="1" hangingPunct="1">
              <a:buNone/>
            </a:pPr>
            <a:r>
              <a:rPr lang="de" sz="1600" b="0" i="0" u="none" baseline="0">
                <a:solidFill>
                  <a:schemeClr val="tx1"/>
                </a:solidFill>
              </a:rPr>
              <a:t>Dieser Teil der Kontrolle wird entweder durch die Freigabe des Fahrzeugs abgeschlossen (das Fahrzeug ist berechtigt, am gegebenen Ort zur gegebenen Tageszeit zu parken), oder es folgt</a:t>
            </a:r>
          </a:p>
          <a:p>
            <a:pPr marL="0" lvl="1" indent="0" algn="l" rtl="0" eaLnBrk="1" hangingPunct="1">
              <a:buNone/>
            </a:pPr>
            <a:r>
              <a:rPr lang="de" sz="1800" b="0" i="0" u="none" baseline="0"/>
              <a:t>Ahndung von Verstößen</a:t>
            </a:r>
          </a:p>
          <a:p>
            <a:pPr marL="1390650" lvl="2" indent="-342900" algn="l" rtl="0" eaLnBrk="1" hangingPunct="1">
              <a:buFont typeface="+mj-lt"/>
              <a:buAutoNum type="arabicPeriod"/>
            </a:pPr>
            <a:r>
              <a:rPr lang="de" b="0" i="0" u="none" baseline="0"/>
              <a:t>Strafrechtliche oder nicht strafrechtliche Behandlung</a:t>
            </a:r>
          </a:p>
          <a:p>
            <a:pPr marL="1390650" lvl="2" indent="-342900" algn="l" rtl="0" eaLnBrk="1" hangingPunct="1">
              <a:buFont typeface="+mj-lt"/>
              <a:buAutoNum type="arabicPeriod"/>
            </a:pPr>
            <a:r>
              <a:rPr lang="de" b="0" i="0" u="none" baseline="0"/>
              <a:t>Geldbußen oder Ordnungsgelder</a:t>
            </a:r>
          </a:p>
          <a:p>
            <a:pPr marL="1390650" lvl="2" indent="-342900" algn="l" rtl="0" eaLnBrk="1" hangingPunct="1">
              <a:buFont typeface="+mj-lt"/>
              <a:buAutoNum type="arabicPeriod"/>
            </a:pPr>
            <a:r>
              <a:rPr lang="de" b="0" i="0" u="none" baseline="0"/>
              <a:t>Nicht-monetäre Strafen (z. B. Strafpunkte in der Fahrerlaubnis, im Falle eines Punktesystems)</a:t>
            </a:r>
          </a:p>
          <a:p>
            <a:pPr marL="1390650" lvl="2" indent="-342900" algn="l" rtl="0" eaLnBrk="1" hangingPunct="1">
              <a:buFont typeface="+mj-lt"/>
              <a:buAutoNum type="arabicPeriod"/>
            </a:pPr>
            <a:r>
              <a:rPr lang="de" b="0" i="0" u="none" baseline="0"/>
              <a:t>Abschleppen und Parkkralle</a:t>
            </a:r>
          </a:p>
          <a:p>
            <a:pPr marL="479425" lvl="1" indent="0" algn="l" rtl="0" eaLnBrk="1" hangingPunct="1">
              <a:buNone/>
            </a:pPr>
            <a:endParaRPr lang="de" altLang="en-US" sz="1600" dirty="0"/>
          </a:p>
        </p:txBody>
      </p:sp>
    </p:spTree>
    <p:extLst>
      <p:ext uri="{BB962C8B-B14F-4D97-AF65-F5344CB8AC3E}">
        <p14:creationId xmlns:p14="http://schemas.microsoft.com/office/powerpoint/2010/main" val="1354973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B16F-DF44-41CD-BFBE-A83633D5B9B9}"/>
              </a:ext>
            </a:extLst>
          </p:cNvPr>
          <p:cNvSpPr>
            <a:spLocks noGrp="1"/>
          </p:cNvSpPr>
          <p:nvPr>
            <p:ph type="title"/>
          </p:nvPr>
        </p:nvSpPr>
        <p:spPr>
          <a:xfrm>
            <a:off x="381001" y="-147002"/>
            <a:ext cx="7343775" cy="1152525"/>
          </a:xfrm>
        </p:spPr>
        <p:txBody>
          <a:bodyPr/>
          <a:lstStyle/>
          <a:p>
            <a:pPr algn="l" rtl="0"/>
            <a:r>
              <a:rPr lang="de" b="1" i="0" u="none" baseline="0"/>
              <a:t>Wie werden die Parkvorschriften praktisch durchgesetzt?  </a:t>
            </a:r>
          </a:p>
        </p:txBody>
      </p:sp>
      <p:sp>
        <p:nvSpPr>
          <p:cNvPr id="4" name="Footer Placeholder 3">
            <a:extLst>
              <a:ext uri="{FF2B5EF4-FFF2-40B4-BE49-F238E27FC236}">
                <a16:creationId xmlns:a16="http://schemas.microsoft.com/office/drawing/2014/main" id="{075AEC81-A639-4E6B-85B4-288E6B8DC260}"/>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graphicFrame>
        <p:nvGraphicFramePr>
          <p:cNvPr id="8" name="Table 8">
            <a:extLst>
              <a:ext uri="{FF2B5EF4-FFF2-40B4-BE49-F238E27FC236}">
                <a16:creationId xmlns:a16="http://schemas.microsoft.com/office/drawing/2014/main" id="{1283A8F4-350E-4448-9FDA-8213727877F7}"/>
              </a:ext>
            </a:extLst>
          </p:cNvPr>
          <p:cNvGraphicFramePr>
            <a:graphicFrameLocks noGrp="1"/>
          </p:cNvGraphicFramePr>
          <p:nvPr>
            <p:ph idx="1"/>
            <p:extLst>
              <p:ext uri="{D42A27DB-BD31-4B8C-83A1-F6EECF244321}">
                <p14:modId xmlns:p14="http://schemas.microsoft.com/office/powerpoint/2010/main" val="3316109689"/>
              </p:ext>
            </p:extLst>
          </p:nvPr>
        </p:nvGraphicFramePr>
        <p:xfrm>
          <a:off x="524548" y="1504389"/>
          <a:ext cx="7984750" cy="4906141"/>
        </p:xfrm>
        <a:graphic>
          <a:graphicData uri="http://schemas.openxmlformats.org/drawingml/2006/table">
            <a:tbl>
              <a:tblPr firstRow="1" bandRow="1">
                <a:tableStyleId>{5C22544A-7EE6-4342-B048-85BDC9FD1C3A}</a:tableStyleId>
              </a:tblPr>
              <a:tblGrid>
                <a:gridCol w="4318843">
                  <a:extLst>
                    <a:ext uri="{9D8B030D-6E8A-4147-A177-3AD203B41FA5}">
                      <a16:colId xmlns:a16="http://schemas.microsoft.com/office/drawing/2014/main" val="3039028223"/>
                    </a:ext>
                  </a:extLst>
                </a:gridCol>
                <a:gridCol w="2000117">
                  <a:extLst>
                    <a:ext uri="{9D8B030D-6E8A-4147-A177-3AD203B41FA5}">
                      <a16:colId xmlns:a16="http://schemas.microsoft.com/office/drawing/2014/main" val="1440496406"/>
                    </a:ext>
                  </a:extLst>
                </a:gridCol>
                <a:gridCol w="1665790">
                  <a:extLst>
                    <a:ext uri="{9D8B030D-6E8A-4147-A177-3AD203B41FA5}">
                      <a16:colId xmlns:a16="http://schemas.microsoft.com/office/drawing/2014/main" val="2792426321"/>
                    </a:ext>
                  </a:extLst>
                </a:gridCol>
              </a:tblGrid>
              <a:tr h="1227897">
                <a:tc>
                  <a:txBody>
                    <a:bodyPr/>
                    <a:lstStyle/>
                    <a:p>
                      <a:pPr algn="l" rtl="0"/>
                      <a:r>
                        <a:rPr lang="de" sz="1300" b="1" i="0" u="none" baseline="0"/>
                        <a:t>Parkvorgang </a:t>
                      </a:r>
                    </a:p>
                  </a:txBody>
                  <a:tcPr/>
                </a:tc>
                <a:tc>
                  <a:txBody>
                    <a:bodyPr/>
                    <a:lstStyle/>
                    <a:p>
                      <a:pPr algn="l" rtl="0"/>
                      <a:r>
                        <a:rPr lang="de" sz="1300" b="1" i="0" u="none" baseline="0"/>
                        <a:t>Wie wird das gehandhabt? Eingesetzte Instrumente/Technologien</a:t>
                      </a:r>
                    </a:p>
                  </a:txBody>
                  <a:tcPr/>
                </a:tc>
                <a:tc>
                  <a:txBody>
                    <a:bodyPr/>
                    <a:lstStyle/>
                    <a:p>
                      <a:pPr algn="l" rtl="0"/>
                      <a:r>
                        <a:rPr lang="de" sz="1300" b="1" i="0" u="none" baseline="0"/>
                        <a:t>Zuständige Organisation/Einheit</a:t>
                      </a:r>
                    </a:p>
                  </a:txBody>
                  <a:tcPr/>
                </a:tc>
                <a:extLst>
                  <a:ext uri="{0D108BD9-81ED-4DB2-BD59-A6C34878D82A}">
                    <a16:rowId xmlns:a16="http://schemas.microsoft.com/office/drawing/2014/main" val="4082438534"/>
                  </a:ext>
                </a:extLst>
              </a:tr>
              <a:tr h="644512">
                <a:tc>
                  <a:txBody>
                    <a:bodyPr/>
                    <a:lstStyle/>
                    <a:p>
                      <a:pPr algn="l" rtl="0"/>
                      <a:r>
                        <a:rPr lang="de" sz="1300" b="0" i="0" u="none" baseline="0" dirty="0"/>
                        <a:t>Erfassen eines Fahrzeugs</a:t>
                      </a:r>
                    </a:p>
                    <a:p>
                      <a:endParaRPr lang="de" sz="1300" dirty="0"/>
                    </a:p>
                  </a:txBody>
                  <a:tcPr/>
                </a:tc>
                <a:tc>
                  <a:txBody>
                    <a:bodyPr/>
                    <a:lstStyle/>
                    <a:p>
                      <a:endParaRPr lang="de" sz="1300" dirty="0"/>
                    </a:p>
                  </a:txBody>
                  <a:tcPr/>
                </a:tc>
                <a:tc>
                  <a:txBody>
                    <a:bodyPr/>
                    <a:lstStyle/>
                    <a:p>
                      <a:endParaRPr lang="de" sz="1300" dirty="0"/>
                    </a:p>
                  </a:txBody>
                  <a:tcPr/>
                </a:tc>
                <a:extLst>
                  <a:ext uri="{0D108BD9-81ED-4DB2-BD59-A6C34878D82A}">
                    <a16:rowId xmlns:a16="http://schemas.microsoft.com/office/drawing/2014/main" val="1333288184"/>
                  </a:ext>
                </a:extLst>
              </a:tr>
              <a:tr h="420651">
                <a:tc>
                  <a:txBody>
                    <a:bodyPr/>
                    <a:lstStyle/>
                    <a:p>
                      <a:pPr algn="l" rtl="0"/>
                      <a:r>
                        <a:rPr lang="de" sz="1300" b="0" i="0" u="none" baseline="0" dirty="0"/>
                        <a:t>Klären der Parkrechte des Fahrzeugs </a:t>
                      </a:r>
                    </a:p>
                    <a:p>
                      <a:endParaRPr lang="de" sz="1300" dirty="0"/>
                    </a:p>
                  </a:txBody>
                  <a:tcPr/>
                </a:tc>
                <a:tc>
                  <a:txBody>
                    <a:bodyPr/>
                    <a:lstStyle/>
                    <a:p>
                      <a:endParaRPr lang="de" sz="1300"/>
                    </a:p>
                  </a:txBody>
                  <a:tcPr/>
                </a:tc>
                <a:tc>
                  <a:txBody>
                    <a:bodyPr/>
                    <a:lstStyle/>
                    <a:p>
                      <a:endParaRPr lang="de" sz="1300"/>
                    </a:p>
                  </a:txBody>
                  <a:tcPr/>
                </a:tc>
                <a:extLst>
                  <a:ext uri="{0D108BD9-81ED-4DB2-BD59-A6C34878D82A}">
                    <a16:rowId xmlns:a16="http://schemas.microsoft.com/office/drawing/2014/main" val="659437735"/>
                  </a:ext>
                </a:extLst>
              </a:tr>
              <a:tr h="696764">
                <a:tc>
                  <a:txBody>
                    <a:bodyPr/>
                    <a:lstStyle/>
                    <a:p>
                      <a:pPr algn="l" rtl="0"/>
                      <a:r>
                        <a:rPr lang="de" sz="1300" b="0" i="0" u="none" baseline="0" dirty="0"/>
                        <a:t>Überprüfung der Parkrechte anhand der Parkbedingungen, die an der Stelle gelten, an der das Fahrzeug steht</a:t>
                      </a:r>
                    </a:p>
                  </a:txBody>
                  <a:tcPr/>
                </a:tc>
                <a:tc>
                  <a:txBody>
                    <a:bodyPr/>
                    <a:lstStyle/>
                    <a:p>
                      <a:endParaRPr lang="de" sz="1300" dirty="0"/>
                    </a:p>
                  </a:txBody>
                  <a:tcPr/>
                </a:tc>
                <a:tc>
                  <a:txBody>
                    <a:bodyPr/>
                    <a:lstStyle/>
                    <a:p>
                      <a:endParaRPr lang="de" sz="1300" dirty="0"/>
                    </a:p>
                  </a:txBody>
                  <a:tcPr/>
                </a:tc>
                <a:extLst>
                  <a:ext uri="{0D108BD9-81ED-4DB2-BD59-A6C34878D82A}">
                    <a16:rowId xmlns:a16="http://schemas.microsoft.com/office/drawing/2014/main" val="2478273981"/>
                  </a:ext>
                </a:extLst>
              </a:tr>
              <a:tr h="729064">
                <a:tc>
                  <a:txBody>
                    <a:bodyPr/>
                    <a:lstStyle/>
                    <a:p>
                      <a:pPr algn="l" rtl="0"/>
                      <a:r>
                        <a:rPr lang="de" sz="1300" b="0" i="0" u="none" baseline="0" dirty="0"/>
                        <a:t>Entscheidung, ob die Vorschriften eingehalten wurden oder nicht</a:t>
                      </a:r>
                    </a:p>
                  </a:txBody>
                  <a:tcPr/>
                </a:tc>
                <a:tc>
                  <a:txBody>
                    <a:bodyPr/>
                    <a:lstStyle/>
                    <a:p>
                      <a:endParaRPr lang="de" sz="1300" dirty="0"/>
                    </a:p>
                  </a:txBody>
                  <a:tcPr/>
                </a:tc>
                <a:tc>
                  <a:txBody>
                    <a:bodyPr/>
                    <a:lstStyle/>
                    <a:p>
                      <a:endParaRPr lang="de" sz="1300" dirty="0"/>
                    </a:p>
                  </a:txBody>
                  <a:tcPr/>
                </a:tc>
                <a:extLst>
                  <a:ext uri="{0D108BD9-81ED-4DB2-BD59-A6C34878D82A}">
                    <a16:rowId xmlns:a16="http://schemas.microsoft.com/office/drawing/2014/main" val="2654668635"/>
                  </a:ext>
                </a:extLst>
              </a:tr>
              <a:tr h="373408">
                <a:tc>
                  <a:txBody>
                    <a:bodyPr/>
                    <a:lstStyle/>
                    <a:p>
                      <a:pPr algn="l" rtl="0"/>
                      <a:r>
                        <a:rPr lang="de" sz="1300" b="0" i="0" u="none" baseline="0" dirty="0"/>
                        <a:t>Bußgeld/Gebühr</a:t>
                      </a:r>
                    </a:p>
                  </a:txBody>
                  <a:tcPr/>
                </a:tc>
                <a:tc>
                  <a:txBody>
                    <a:bodyPr/>
                    <a:lstStyle/>
                    <a:p>
                      <a:endParaRPr lang="de" sz="1300"/>
                    </a:p>
                  </a:txBody>
                  <a:tcPr/>
                </a:tc>
                <a:tc>
                  <a:txBody>
                    <a:bodyPr/>
                    <a:lstStyle/>
                    <a:p>
                      <a:endParaRPr lang="de" sz="1300"/>
                    </a:p>
                  </a:txBody>
                  <a:tcPr/>
                </a:tc>
                <a:extLst>
                  <a:ext uri="{0D108BD9-81ED-4DB2-BD59-A6C34878D82A}">
                    <a16:rowId xmlns:a16="http://schemas.microsoft.com/office/drawing/2014/main" val="2999186590"/>
                  </a:ext>
                </a:extLst>
              </a:tr>
              <a:tr h="373408">
                <a:tc>
                  <a:txBody>
                    <a:bodyPr/>
                    <a:lstStyle/>
                    <a:p>
                      <a:pPr algn="l" rtl="0"/>
                      <a:r>
                        <a:rPr lang="de" sz="1300" b="0" i="0" u="none" baseline="0" dirty="0"/>
                        <a:t>Parkkralle / Abschleppen</a:t>
                      </a:r>
                    </a:p>
                  </a:txBody>
                  <a:tcPr/>
                </a:tc>
                <a:tc>
                  <a:txBody>
                    <a:bodyPr/>
                    <a:lstStyle/>
                    <a:p>
                      <a:endParaRPr lang="de" sz="1300"/>
                    </a:p>
                  </a:txBody>
                  <a:tcPr/>
                </a:tc>
                <a:tc>
                  <a:txBody>
                    <a:bodyPr/>
                    <a:lstStyle/>
                    <a:p>
                      <a:endParaRPr lang="de" sz="1300"/>
                    </a:p>
                  </a:txBody>
                  <a:tcPr/>
                </a:tc>
                <a:extLst>
                  <a:ext uri="{0D108BD9-81ED-4DB2-BD59-A6C34878D82A}">
                    <a16:rowId xmlns:a16="http://schemas.microsoft.com/office/drawing/2014/main" val="2855060863"/>
                  </a:ext>
                </a:extLst>
              </a:tr>
              <a:tr h="373408">
                <a:tc>
                  <a:txBody>
                    <a:bodyPr/>
                    <a:lstStyle/>
                    <a:p>
                      <a:pPr algn="l" rtl="0"/>
                      <a:r>
                        <a:rPr lang="de" sz="1300" b="0" i="0" u="none" baseline="0"/>
                        <a:t>Widerspruch </a:t>
                      </a:r>
                    </a:p>
                  </a:txBody>
                  <a:tcPr/>
                </a:tc>
                <a:tc>
                  <a:txBody>
                    <a:bodyPr/>
                    <a:lstStyle/>
                    <a:p>
                      <a:endParaRPr lang="de" sz="1300" dirty="0"/>
                    </a:p>
                  </a:txBody>
                  <a:tcPr/>
                </a:tc>
                <a:tc>
                  <a:txBody>
                    <a:bodyPr/>
                    <a:lstStyle/>
                    <a:p>
                      <a:endParaRPr lang="de" sz="1300" dirty="0"/>
                    </a:p>
                  </a:txBody>
                  <a:tcPr/>
                </a:tc>
                <a:extLst>
                  <a:ext uri="{0D108BD9-81ED-4DB2-BD59-A6C34878D82A}">
                    <a16:rowId xmlns:a16="http://schemas.microsoft.com/office/drawing/2014/main" val="2584128042"/>
                  </a:ext>
                </a:extLst>
              </a:tr>
            </a:tbl>
          </a:graphicData>
        </a:graphic>
      </p:graphicFrame>
    </p:spTree>
    <p:extLst>
      <p:ext uri="{BB962C8B-B14F-4D97-AF65-F5344CB8AC3E}">
        <p14:creationId xmlns:p14="http://schemas.microsoft.com/office/powerpoint/2010/main" val="1543907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5" name="Rechteck 4">
            <a:extLst>
              <a:ext uri="{FF2B5EF4-FFF2-40B4-BE49-F238E27FC236}">
                <a16:creationId xmlns:a16="http://schemas.microsoft.com/office/drawing/2014/main" id="{60BC1FCC-C924-4829-95DB-92A0ED306018}"/>
              </a:ext>
            </a:extLst>
          </p:cNvPr>
          <p:cNvSpPr/>
          <p:nvPr/>
        </p:nvSpPr>
        <p:spPr>
          <a:xfrm>
            <a:off x="1177043" y="2761043"/>
            <a:ext cx="7303109" cy="1200329"/>
          </a:xfrm>
          <a:prstGeom prst="rect">
            <a:avLst/>
          </a:prstGeom>
        </p:spPr>
        <p:txBody>
          <a:bodyPr wrap="square">
            <a:spAutoFit/>
          </a:bodyPr>
          <a:lstStyle/>
          <a:p>
            <a:pPr algn="l" rtl="0"/>
            <a:r>
              <a:rPr lang="de" sz="3600" b="1" i="0" u="none" baseline="0" dirty="0">
                <a:solidFill>
                  <a:schemeClr val="bg1"/>
                </a:solidFill>
                <a:latin typeface="+mj-lt"/>
              </a:rPr>
              <a:t>5.</a:t>
            </a:r>
          </a:p>
          <a:p>
            <a:pPr algn="l" rtl="0"/>
            <a:r>
              <a:rPr lang="de" sz="3600" b="1" i="0" u="none" baseline="0" dirty="0">
                <a:solidFill>
                  <a:schemeClr val="bg1"/>
                </a:solidFill>
                <a:latin typeface="+mj-lt"/>
              </a:rPr>
              <a:t>Instrumente der Parkraumüberwachung </a:t>
            </a:r>
          </a:p>
        </p:txBody>
      </p:sp>
    </p:spTree>
    <p:extLst>
      <p:ext uri="{BB962C8B-B14F-4D97-AF65-F5344CB8AC3E}">
        <p14:creationId xmlns:p14="http://schemas.microsoft.com/office/powerpoint/2010/main" val="2608354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5750" y="114300"/>
            <a:ext cx="7343775" cy="1152525"/>
          </a:xfrm>
        </p:spPr>
        <p:txBody>
          <a:bodyPr/>
          <a:lstStyle/>
          <a:p>
            <a:pPr algn="l" rtl="0" eaLnBrk="1" hangingPunct="1"/>
            <a:r>
              <a:rPr lang="de" sz="2400" b="1" i="0" u="none" baseline="0"/>
              <a:t>Elemente der Straßengestaltung, die Parkraumbewirtschaftung ermöglichen</a:t>
            </a:r>
            <a:endParaRPr lang="de" altLang="en-US" dirty="0"/>
          </a:p>
        </p:txBody>
      </p:sp>
      <p:sp>
        <p:nvSpPr>
          <p:cNvPr id="6147" name="Content Placeholder 2"/>
          <p:cNvSpPr>
            <a:spLocks noGrp="1"/>
          </p:cNvSpPr>
          <p:nvPr>
            <p:ph idx="1"/>
          </p:nvPr>
        </p:nvSpPr>
        <p:spPr>
          <a:xfrm>
            <a:off x="352425" y="1495818"/>
            <a:ext cx="8439150" cy="4608512"/>
          </a:xfrm>
        </p:spPr>
        <p:txBody>
          <a:bodyPr/>
          <a:lstStyle/>
          <a:p>
            <a:pPr algn="l" rtl="0" eaLnBrk="1" hangingPunct="1"/>
            <a:r>
              <a:rPr lang="de" sz="1700" b="0" i="0" u="none" baseline="0" dirty="0"/>
              <a:t>Beschilderung, die die Zonen abgrenzt und die geltende Straßenregelung erklärt</a:t>
            </a:r>
          </a:p>
          <a:p>
            <a:pPr algn="l" rtl="0" eaLnBrk="1" hangingPunct="1"/>
            <a:r>
              <a:rPr lang="de" sz="1700" b="0" i="0" u="none" baseline="0" dirty="0"/>
              <a:t>Eindeutig beschriebene und abgegrenzte Parkplätze, die verdeutlichen, wo man parken darf.</a:t>
            </a:r>
          </a:p>
          <a:p>
            <a:pPr algn="l" rtl="0" eaLnBrk="1" hangingPunct="1"/>
            <a:r>
              <a:rPr lang="de" sz="1700" b="0" i="0" u="none" baseline="0" dirty="0"/>
              <a:t>Kennzeichnung von Nutzerkategorien durch Farbcodierung und Beschilderung (Menschen mit Behinderungen, Logistik, Anwohner*innen, Shop&amp;Go-Plätze)</a:t>
            </a:r>
          </a:p>
          <a:p>
            <a:pPr algn="l" rtl="0" eaLnBrk="1" hangingPunct="1"/>
            <a:r>
              <a:rPr lang="de" sz="1700" b="0" i="0" u="none" baseline="0" dirty="0"/>
              <a:t>Parkplätze sollten für Kontrolleur*innen sicher zugänglich sein</a:t>
            </a:r>
          </a:p>
          <a:p>
            <a:pPr marL="0" indent="0" algn="l" rtl="0" eaLnBrk="1" hangingPunct="1">
              <a:buNone/>
            </a:pPr>
            <a:endParaRPr lang="de" altLang="en-US" sz="1700" b="0" dirty="0"/>
          </a:p>
        </p:txBody>
      </p:sp>
      <p:pic>
        <p:nvPicPr>
          <p:cNvPr id="3" name="Picture 2">
            <a:extLst>
              <a:ext uri="{FF2B5EF4-FFF2-40B4-BE49-F238E27FC236}">
                <a16:creationId xmlns:a16="http://schemas.microsoft.com/office/drawing/2014/main" id="{D5705ECF-5833-4F54-AEC0-12340E59ED68}"/>
              </a:ext>
            </a:extLst>
          </p:cNvPr>
          <p:cNvPicPr>
            <a:picLocks noChangeAspect="1"/>
          </p:cNvPicPr>
          <p:nvPr/>
        </p:nvPicPr>
        <p:blipFill>
          <a:blip r:embed="rId2"/>
          <a:stretch>
            <a:fillRect/>
          </a:stretch>
        </p:blipFill>
        <p:spPr>
          <a:xfrm>
            <a:off x="495300" y="3627396"/>
            <a:ext cx="3563194" cy="2357000"/>
          </a:xfrm>
          <a:prstGeom prst="rect">
            <a:avLst/>
          </a:prstGeom>
        </p:spPr>
      </p:pic>
      <p:pic>
        <p:nvPicPr>
          <p:cNvPr id="5" name="Picture 4">
            <a:extLst>
              <a:ext uri="{FF2B5EF4-FFF2-40B4-BE49-F238E27FC236}">
                <a16:creationId xmlns:a16="http://schemas.microsoft.com/office/drawing/2014/main" id="{FBE6D94E-6618-45C2-A7A4-80A1510E9910}"/>
              </a:ext>
            </a:extLst>
          </p:cNvPr>
          <p:cNvPicPr>
            <a:picLocks noChangeAspect="1"/>
          </p:cNvPicPr>
          <p:nvPr/>
        </p:nvPicPr>
        <p:blipFill>
          <a:blip r:embed="rId3"/>
          <a:stretch>
            <a:fillRect/>
          </a:stretch>
        </p:blipFill>
        <p:spPr>
          <a:xfrm>
            <a:off x="4872044" y="3627396"/>
            <a:ext cx="3531176" cy="2334894"/>
          </a:xfrm>
          <a:prstGeom prst="rect">
            <a:avLst/>
          </a:prstGeom>
        </p:spPr>
      </p:pic>
    </p:spTree>
    <p:extLst>
      <p:ext uri="{BB962C8B-B14F-4D97-AF65-F5344CB8AC3E}">
        <p14:creationId xmlns:p14="http://schemas.microsoft.com/office/powerpoint/2010/main" val="3642868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CB07-2CEF-4E2B-9975-F974ACEF9FDD}"/>
              </a:ext>
            </a:extLst>
          </p:cNvPr>
          <p:cNvSpPr>
            <a:spLocks noGrp="1"/>
          </p:cNvSpPr>
          <p:nvPr>
            <p:ph type="title"/>
          </p:nvPr>
        </p:nvSpPr>
        <p:spPr>
          <a:xfrm>
            <a:off x="163830" y="115888"/>
            <a:ext cx="7343775" cy="1152525"/>
          </a:xfrm>
        </p:spPr>
        <p:txBody>
          <a:bodyPr/>
          <a:lstStyle/>
          <a:p>
            <a:pPr algn="l" rtl="0"/>
            <a:r>
              <a:rPr lang="de" b="1" i="0" u="none" baseline="0"/>
              <a:t>Übung: Welche Gestaltungselemente schrecken vom Falschparken ab?</a:t>
            </a:r>
          </a:p>
        </p:txBody>
      </p:sp>
      <p:sp>
        <p:nvSpPr>
          <p:cNvPr id="4" name="Footer Placeholder 3">
            <a:extLst>
              <a:ext uri="{FF2B5EF4-FFF2-40B4-BE49-F238E27FC236}">
                <a16:creationId xmlns:a16="http://schemas.microsoft.com/office/drawing/2014/main" id="{48A0E144-81C1-4F1B-BAD2-48352FFD7CC3}"/>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pic>
        <p:nvPicPr>
          <p:cNvPr id="10" name="Picture 9">
            <a:extLst>
              <a:ext uri="{FF2B5EF4-FFF2-40B4-BE49-F238E27FC236}">
                <a16:creationId xmlns:a16="http://schemas.microsoft.com/office/drawing/2014/main" id="{B6307A0D-B5E1-44A3-895F-5276700DFB2D}"/>
              </a:ext>
            </a:extLst>
          </p:cNvPr>
          <p:cNvPicPr>
            <a:picLocks noChangeAspect="1"/>
          </p:cNvPicPr>
          <p:nvPr/>
        </p:nvPicPr>
        <p:blipFill>
          <a:blip r:embed="rId2"/>
          <a:stretch>
            <a:fillRect/>
          </a:stretch>
        </p:blipFill>
        <p:spPr>
          <a:xfrm>
            <a:off x="2724448" y="1473424"/>
            <a:ext cx="3510617" cy="4846190"/>
          </a:xfrm>
          <a:prstGeom prst="rect">
            <a:avLst/>
          </a:prstGeom>
        </p:spPr>
      </p:pic>
    </p:spTree>
    <p:extLst>
      <p:ext uri="{BB962C8B-B14F-4D97-AF65-F5344CB8AC3E}">
        <p14:creationId xmlns:p14="http://schemas.microsoft.com/office/powerpoint/2010/main" val="1995530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CB07-2CEF-4E2B-9975-F974ACEF9FDD}"/>
              </a:ext>
            </a:extLst>
          </p:cNvPr>
          <p:cNvSpPr>
            <a:spLocks noGrp="1"/>
          </p:cNvSpPr>
          <p:nvPr>
            <p:ph type="title"/>
          </p:nvPr>
        </p:nvSpPr>
        <p:spPr>
          <a:xfrm>
            <a:off x="163830" y="115888"/>
            <a:ext cx="7343775" cy="1152525"/>
          </a:xfrm>
        </p:spPr>
        <p:txBody>
          <a:bodyPr/>
          <a:lstStyle/>
          <a:p>
            <a:pPr algn="l" rtl="0"/>
            <a:r>
              <a:rPr lang="de" b="1" i="0" u="none" baseline="0"/>
              <a:t>Übung: Welche Gestaltungselemente schrecken vom Falschparken ab?</a:t>
            </a:r>
          </a:p>
        </p:txBody>
      </p:sp>
      <p:sp>
        <p:nvSpPr>
          <p:cNvPr id="4" name="Footer Placeholder 3">
            <a:extLst>
              <a:ext uri="{FF2B5EF4-FFF2-40B4-BE49-F238E27FC236}">
                <a16:creationId xmlns:a16="http://schemas.microsoft.com/office/drawing/2014/main" id="{48A0E144-81C1-4F1B-BAD2-48352FFD7CC3}"/>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pic>
        <p:nvPicPr>
          <p:cNvPr id="10" name="Picture 9">
            <a:extLst>
              <a:ext uri="{FF2B5EF4-FFF2-40B4-BE49-F238E27FC236}">
                <a16:creationId xmlns:a16="http://schemas.microsoft.com/office/drawing/2014/main" id="{B6307A0D-B5E1-44A3-895F-5276700DFB2D}"/>
              </a:ext>
            </a:extLst>
          </p:cNvPr>
          <p:cNvPicPr>
            <a:picLocks noChangeAspect="1"/>
          </p:cNvPicPr>
          <p:nvPr/>
        </p:nvPicPr>
        <p:blipFill>
          <a:blip r:embed="rId2"/>
          <a:stretch>
            <a:fillRect/>
          </a:stretch>
        </p:blipFill>
        <p:spPr>
          <a:xfrm>
            <a:off x="2724448" y="1473424"/>
            <a:ext cx="3510617" cy="4846190"/>
          </a:xfrm>
          <a:prstGeom prst="rect">
            <a:avLst/>
          </a:prstGeom>
        </p:spPr>
      </p:pic>
      <p:sp>
        <p:nvSpPr>
          <p:cNvPr id="3" name="Arrow: Right 2">
            <a:extLst>
              <a:ext uri="{FF2B5EF4-FFF2-40B4-BE49-F238E27FC236}">
                <a16:creationId xmlns:a16="http://schemas.microsoft.com/office/drawing/2014/main" id="{41CACFDE-7C63-40D1-8606-EDC382103266}"/>
              </a:ext>
            </a:extLst>
          </p:cNvPr>
          <p:cNvSpPr/>
          <p:nvPr/>
        </p:nvSpPr>
        <p:spPr>
          <a:xfrm rot="2040044">
            <a:off x="2034540" y="4754880"/>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6" name="Arrow: Right 5">
            <a:extLst>
              <a:ext uri="{FF2B5EF4-FFF2-40B4-BE49-F238E27FC236}">
                <a16:creationId xmlns:a16="http://schemas.microsoft.com/office/drawing/2014/main" id="{60A4D57D-E9AE-4D96-9918-CFC064B6E44F}"/>
              </a:ext>
            </a:extLst>
          </p:cNvPr>
          <p:cNvSpPr/>
          <p:nvPr/>
        </p:nvSpPr>
        <p:spPr>
          <a:xfrm rot="7906050">
            <a:off x="4704431" y="4516765"/>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7" name="Arrow: Right 6">
            <a:extLst>
              <a:ext uri="{FF2B5EF4-FFF2-40B4-BE49-F238E27FC236}">
                <a16:creationId xmlns:a16="http://schemas.microsoft.com/office/drawing/2014/main" id="{CC14B452-01B7-40B2-976F-76DA6B6F6AD1}"/>
              </a:ext>
            </a:extLst>
          </p:cNvPr>
          <p:cNvSpPr/>
          <p:nvPr/>
        </p:nvSpPr>
        <p:spPr>
          <a:xfrm rot="8462173">
            <a:off x="5492254" y="2141503"/>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8" name="Arrow: Right 7">
            <a:extLst>
              <a:ext uri="{FF2B5EF4-FFF2-40B4-BE49-F238E27FC236}">
                <a16:creationId xmlns:a16="http://schemas.microsoft.com/office/drawing/2014/main" id="{15379312-035B-46BA-B328-8F26987C72DB}"/>
              </a:ext>
            </a:extLst>
          </p:cNvPr>
          <p:cNvSpPr/>
          <p:nvPr/>
        </p:nvSpPr>
        <p:spPr>
          <a:xfrm rot="2040044">
            <a:off x="2435067" y="3902834"/>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9" name="Arrow: Right 8">
            <a:extLst>
              <a:ext uri="{FF2B5EF4-FFF2-40B4-BE49-F238E27FC236}">
                <a16:creationId xmlns:a16="http://schemas.microsoft.com/office/drawing/2014/main" id="{64384A6D-DB36-4C71-9A39-29C14C81FB94}"/>
              </a:ext>
            </a:extLst>
          </p:cNvPr>
          <p:cNvSpPr/>
          <p:nvPr/>
        </p:nvSpPr>
        <p:spPr>
          <a:xfrm rot="2040044">
            <a:off x="2813850" y="3482568"/>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11" name="Arrow: Right 10">
            <a:extLst>
              <a:ext uri="{FF2B5EF4-FFF2-40B4-BE49-F238E27FC236}">
                <a16:creationId xmlns:a16="http://schemas.microsoft.com/office/drawing/2014/main" id="{8D1958E6-5306-4BAC-AED6-5C80F67C4B0C}"/>
              </a:ext>
            </a:extLst>
          </p:cNvPr>
          <p:cNvSpPr/>
          <p:nvPr/>
        </p:nvSpPr>
        <p:spPr>
          <a:xfrm rot="8039242">
            <a:off x="4453081" y="3780586"/>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Tree>
    <p:extLst>
      <p:ext uri="{BB962C8B-B14F-4D97-AF65-F5344CB8AC3E}">
        <p14:creationId xmlns:p14="http://schemas.microsoft.com/office/powerpoint/2010/main" val="1261067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D3B30D-F2E5-4937-8D78-DD7212A7ABEF}"/>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pic>
        <p:nvPicPr>
          <p:cNvPr id="6" name="Picture 5">
            <a:extLst>
              <a:ext uri="{FF2B5EF4-FFF2-40B4-BE49-F238E27FC236}">
                <a16:creationId xmlns:a16="http://schemas.microsoft.com/office/drawing/2014/main" id="{E7C91940-6D93-4170-8C15-BBA7A8BF6B6A}"/>
              </a:ext>
            </a:extLst>
          </p:cNvPr>
          <p:cNvPicPr>
            <a:picLocks noChangeAspect="1"/>
          </p:cNvPicPr>
          <p:nvPr/>
        </p:nvPicPr>
        <p:blipFill>
          <a:blip r:embed="rId2"/>
          <a:stretch>
            <a:fillRect/>
          </a:stretch>
        </p:blipFill>
        <p:spPr>
          <a:xfrm>
            <a:off x="0" y="653985"/>
            <a:ext cx="9144000" cy="5550029"/>
          </a:xfrm>
          <a:prstGeom prst="rect">
            <a:avLst/>
          </a:prstGeom>
        </p:spPr>
      </p:pic>
      <p:sp>
        <p:nvSpPr>
          <p:cNvPr id="5" name="Title 1">
            <a:extLst>
              <a:ext uri="{FF2B5EF4-FFF2-40B4-BE49-F238E27FC236}">
                <a16:creationId xmlns:a16="http://schemas.microsoft.com/office/drawing/2014/main" id="{6A12F8A6-5C4A-416E-811D-0AAF77E10AAC}"/>
              </a:ext>
            </a:extLst>
          </p:cNvPr>
          <p:cNvSpPr>
            <a:spLocks noGrp="1"/>
          </p:cNvSpPr>
          <p:nvPr>
            <p:ph type="title"/>
          </p:nvPr>
        </p:nvSpPr>
        <p:spPr>
          <a:xfrm>
            <a:off x="335280" y="-242889"/>
            <a:ext cx="7343775" cy="1152525"/>
          </a:xfrm>
        </p:spPr>
        <p:txBody>
          <a:bodyPr/>
          <a:lstStyle/>
          <a:p>
            <a:pPr algn="l" rtl="0"/>
            <a:r>
              <a:rPr lang="de" b="1" i="0" u="none" baseline="0"/>
              <a:t>Übung: Welche Gestaltungselemente schrecken vom Falschparken ab?</a:t>
            </a:r>
          </a:p>
        </p:txBody>
      </p:sp>
    </p:spTree>
    <p:extLst>
      <p:ext uri="{BB962C8B-B14F-4D97-AF65-F5344CB8AC3E}">
        <p14:creationId xmlns:p14="http://schemas.microsoft.com/office/powerpoint/2010/main" val="3485287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D3B30D-F2E5-4937-8D78-DD7212A7ABEF}"/>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pic>
        <p:nvPicPr>
          <p:cNvPr id="6" name="Picture 5">
            <a:extLst>
              <a:ext uri="{FF2B5EF4-FFF2-40B4-BE49-F238E27FC236}">
                <a16:creationId xmlns:a16="http://schemas.microsoft.com/office/drawing/2014/main" id="{E7C91940-6D93-4170-8C15-BBA7A8BF6B6A}"/>
              </a:ext>
            </a:extLst>
          </p:cNvPr>
          <p:cNvPicPr>
            <a:picLocks noChangeAspect="1"/>
          </p:cNvPicPr>
          <p:nvPr/>
        </p:nvPicPr>
        <p:blipFill>
          <a:blip r:embed="rId2"/>
          <a:stretch>
            <a:fillRect/>
          </a:stretch>
        </p:blipFill>
        <p:spPr>
          <a:xfrm>
            <a:off x="0" y="653985"/>
            <a:ext cx="9144000" cy="5550029"/>
          </a:xfrm>
          <a:prstGeom prst="rect">
            <a:avLst/>
          </a:prstGeom>
        </p:spPr>
      </p:pic>
      <p:sp>
        <p:nvSpPr>
          <p:cNvPr id="5" name="Title 1">
            <a:extLst>
              <a:ext uri="{FF2B5EF4-FFF2-40B4-BE49-F238E27FC236}">
                <a16:creationId xmlns:a16="http://schemas.microsoft.com/office/drawing/2014/main" id="{6A12F8A6-5C4A-416E-811D-0AAF77E10AAC}"/>
              </a:ext>
            </a:extLst>
          </p:cNvPr>
          <p:cNvSpPr>
            <a:spLocks noGrp="1"/>
          </p:cNvSpPr>
          <p:nvPr>
            <p:ph type="title"/>
          </p:nvPr>
        </p:nvSpPr>
        <p:spPr>
          <a:xfrm>
            <a:off x="335280" y="-242889"/>
            <a:ext cx="7343775" cy="1152525"/>
          </a:xfrm>
        </p:spPr>
        <p:txBody>
          <a:bodyPr/>
          <a:lstStyle/>
          <a:p>
            <a:pPr algn="l" rtl="0"/>
            <a:r>
              <a:rPr lang="de" b="1" i="0" u="none" baseline="0"/>
              <a:t>Übung: Welche Gestaltungselemente schrecken vom Falschparken ab?</a:t>
            </a:r>
          </a:p>
        </p:txBody>
      </p:sp>
      <p:sp>
        <p:nvSpPr>
          <p:cNvPr id="7" name="Arrow: Right 6">
            <a:extLst>
              <a:ext uri="{FF2B5EF4-FFF2-40B4-BE49-F238E27FC236}">
                <a16:creationId xmlns:a16="http://schemas.microsoft.com/office/drawing/2014/main" id="{45CE37A8-3775-42A3-9AD3-F9F071BF4E39}"/>
              </a:ext>
            </a:extLst>
          </p:cNvPr>
          <p:cNvSpPr/>
          <p:nvPr/>
        </p:nvSpPr>
        <p:spPr>
          <a:xfrm rot="2040044">
            <a:off x="-157950" y="4591278"/>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8" name="Arrow: Right 7">
            <a:extLst>
              <a:ext uri="{FF2B5EF4-FFF2-40B4-BE49-F238E27FC236}">
                <a16:creationId xmlns:a16="http://schemas.microsoft.com/office/drawing/2014/main" id="{629D0656-5E94-433C-8EC7-AF4D81D6CE13}"/>
              </a:ext>
            </a:extLst>
          </p:cNvPr>
          <p:cNvSpPr/>
          <p:nvPr/>
        </p:nvSpPr>
        <p:spPr>
          <a:xfrm rot="2040044">
            <a:off x="4036859" y="4305530"/>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9" name="Arrow: Right 8">
            <a:extLst>
              <a:ext uri="{FF2B5EF4-FFF2-40B4-BE49-F238E27FC236}">
                <a16:creationId xmlns:a16="http://schemas.microsoft.com/office/drawing/2014/main" id="{62EA7516-136D-4570-AD22-658488E788E2}"/>
              </a:ext>
            </a:extLst>
          </p:cNvPr>
          <p:cNvSpPr/>
          <p:nvPr/>
        </p:nvSpPr>
        <p:spPr>
          <a:xfrm rot="5201942">
            <a:off x="1939454" y="4694147"/>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Tree>
    <p:extLst>
      <p:ext uri="{BB962C8B-B14F-4D97-AF65-F5344CB8AC3E}">
        <p14:creationId xmlns:p14="http://schemas.microsoft.com/office/powerpoint/2010/main" val="3096075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5750" y="114300"/>
            <a:ext cx="7343775" cy="1152525"/>
          </a:xfrm>
        </p:spPr>
        <p:txBody>
          <a:bodyPr/>
          <a:lstStyle/>
          <a:p>
            <a:pPr algn="l" rtl="0" eaLnBrk="1" hangingPunct="1"/>
            <a:r>
              <a:rPr lang="de" sz="2400" b="1" i="0" u="none" baseline="0"/>
              <a:t>In den meisten Fällen hat die Parkraumüberwachung eine digitale Komponente</a:t>
            </a:r>
            <a:endParaRPr lang="de" altLang="en-US" dirty="0"/>
          </a:p>
        </p:txBody>
      </p:sp>
      <p:sp>
        <p:nvSpPr>
          <p:cNvPr id="6147" name="Content Placeholder 2"/>
          <p:cNvSpPr>
            <a:spLocks noGrp="1"/>
          </p:cNvSpPr>
          <p:nvPr>
            <p:ph idx="1"/>
          </p:nvPr>
        </p:nvSpPr>
        <p:spPr>
          <a:xfrm>
            <a:off x="285750" y="1437323"/>
            <a:ext cx="6821466" cy="4608512"/>
          </a:xfrm>
        </p:spPr>
        <p:txBody>
          <a:bodyPr/>
          <a:lstStyle/>
          <a:p>
            <a:pPr marL="0" indent="0" algn="l" rtl="0" eaLnBrk="1" hangingPunct="1">
              <a:buFontTx/>
              <a:buNone/>
            </a:pPr>
            <a:r>
              <a:rPr lang="de" sz="1600" b="0" i="0" u="none" baseline="0" dirty="0"/>
              <a:t>Fahrzeugerfassung: </a:t>
            </a:r>
          </a:p>
          <a:p>
            <a:pPr algn="l" rtl="0" eaLnBrk="1" hangingPunct="1"/>
            <a:r>
              <a:rPr lang="de" sz="1600" b="0" i="0" u="none" baseline="0" dirty="0"/>
              <a:t>Manuelles Überwachung (höchstwahrscheinlich mit digitalem Backoffice)</a:t>
            </a:r>
          </a:p>
          <a:p>
            <a:pPr algn="l" rtl="0" eaLnBrk="1" hangingPunct="1"/>
            <a:r>
              <a:rPr lang="de" sz="1600" b="0" i="0" u="none" baseline="0" dirty="0"/>
              <a:t>Automatische Kennzeichenerkennung (ANPR)</a:t>
            </a:r>
          </a:p>
          <a:p>
            <a:pPr algn="l" rtl="0" eaLnBrk="1" hangingPunct="1"/>
            <a:r>
              <a:rPr lang="de" sz="1600" b="0" i="0" u="none" baseline="0" dirty="0"/>
              <a:t>Sensoren an der Parkbucht</a:t>
            </a:r>
          </a:p>
          <a:p>
            <a:pPr algn="l" rtl="0" eaLnBrk="1" hangingPunct="1"/>
            <a:r>
              <a:rPr lang="de" sz="1600" b="0" i="0" u="none" baseline="0" dirty="0"/>
              <a:t>Kameraüberwachung</a:t>
            </a:r>
          </a:p>
          <a:p>
            <a:pPr marL="0" indent="0" algn="l" rtl="0" eaLnBrk="1" hangingPunct="1">
              <a:buNone/>
            </a:pPr>
            <a:r>
              <a:rPr lang="de" sz="1600" b="0" i="0" u="none" baseline="0" dirty="0"/>
              <a:t>Erkennung von Verstößen</a:t>
            </a:r>
          </a:p>
          <a:p>
            <a:pPr algn="l" rtl="0" eaLnBrk="1" hangingPunct="1"/>
            <a:r>
              <a:rPr lang="de" sz="1600" b="0" i="0" u="none" baseline="0" dirty="0"/>
              <a:t>Lokale Datenbank für Parkrechte: Anwohnerparkausweise, SMS und Apps für gebührenpflichtiges Parken</a:t>
            </a:r>
          </a:p>
          <a:p>
            <a:pPr marL="0" indent="0" algn="l" rtl="0" eaLnBrk="1" hangingPunct="1">
              <a:buNone/>
            </a:pPr>
            <a:r>
              <a:rPr lang="de" sz="1600" b="0" i="0" u="none" baseline="0" dirty="0"/>
              <a:t>Identifizierung von Falschparkern</a:t>
            </a:r>
          </a:p>
          <a:p>
            <a:pPr algn="l" rtl="0" eaLnBrk="1" hangingPunct="1"/>
            <a:r>
              <a:rPr lang="de" sz="1600" b="0" i="0" u="none" baseline="0" dirty="0"/>
              <a:t>Nationale Datenbank der zugelassenen Fahrzeuge</a:t>
            </a:r>
          </a:p>
          <a:p>
            <a:pPr algn="l" rtl="0" eaLnBrk="1" hangingPunct="1"/>
            <a:r>
              <a:rPr lang="de" sz="1600" b="0" i="0" u="none" baseline="0" dirty="0"/>
              <a:t>Bilaterale Vereinbarungen zwischen Stadt und Staat, Staat und Staat.</a:t>
            </a:r>
          </a:p>
          <a:p>
            <a:pPr marL="0" indent="0" algn="l" rtl="0" eaLnBrk="1" hangingPunct="1">
              <a:buNone/>
            </a:pPr>
            <a:r>
              <a:rPr lang="de" sz="1600" b="0" i="0" u="none" baseline="0" dirty="0"/>
              <a:t>Maßnahmen bei Verstößen: Bußgelder und Gebühren</a:t>
            </a:r>
          </a:p>
          <a:p>
            <a:pPr algn="l" rtl="0" eaLnBrk="1" hangingPunct="1"/>
            <a:r>
              <a:rPr lang="de" sz="1600" b="0" i="0" u="none" baseline="0" dirty="0"/>
              <a:t>Papierlose Erteilung von Zahlungsanweisungen</a:t>
            </a:r>
          </a:p>
          <a:p>
            <a:pPr algn="l" rtl="0" eaLnBrk="1" hangingPunct="1"/>
            <a:r>
              <a:rPr lang="de" sz="1600" b="0" i="0" u="none" baseline="0" dirty="0"/>
              <a:t>Online-Widerspruch</a:t>
            </a:r>
          </a:p>
        </p:txBody>
      </p:sp>
      <p:pic>
        <p:nvPicPr>
          <p:cNvPr id="3" name="Picture 2">
            <a:extLst>
              <a:ext uri="{FF2B5EF4-FFF2-40B4-BE49-F238E27FC236}">
                <a16:creationId xmlns:a16="http://schemas.microsoft.com/office/drawing/2014/main" id="{D9D32AD7-1906-417B-85FE-23938C62B7FA}"/>
              </a:ext>
            </a:extLst>
          </p:cNvPr>
          <p:cNvPicPr>
            <a:picLocks noChangeAspect="1"/>
          </p:cNvPicPr>
          <p:nvPr/>
        </p:nvPicPr>
        <p:blipFill>
          <a:blip r:embed="rId2"/>
          <a:stretch>
            <a:fillRect/>
          </a:stretch>
        </p:blipFill>
        <p:spPr>
          <a:xfrm>
            <a:off x="6586039" y="1618989"/>
            <a:ext cx="2436664" cy="1810011"/>
          </a:xfrm>
          <a:prstGeom prst="rect">
            <a:avLst/>
          </a:prstGeom>
        </p:spPr>
      </p:pic>
    </p:spTree>
    <p:extLst>
      <p:ext uri="{BB962C8B-B14F-4D97-AF65-F5344CB8AC3E}">
        <p14:creationId xmlns:p14="http://schemas.microsoft.com/office/powerpoint/2010/main" val="1813177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AFD076A-9A58-4EE5-B731-59B73ED1B0E6}"/>
              </a:ext>
            </a:extLst>
          </p:cNvPr>
          <p:cNvSpPr>
            <a:spLocks noGrp="1"/>
          </p:cNvSpPr>
          <p:nvPr>
            <p:ph type="title"/>
          </p:nvPr>
        </p:nvSpPr>
        <p:spPr/>
        <p:txBody>
          <a:bodyPr/>
          <a:lstStyle/>
          <a:p>
            <a:pPr algn="l" rtl="0"/>
            <a:r>
              <a:rPr lang="de" b="1" i="0" u="none" baseline="0"/>
              <a:t>Schwerpunkt dieser Fortbildungsveranstaltung: Überwachung des regulierten und gebührenpflichtigen Parkens</a:t>
            </a:r>
            <a:endParaRPr lang="de" altLang="en-US" dirty="0"/>
          </a:p>
        </p:txBody>
      </p:sp>
      <p:sp>
        <p:nvSpPr>
          <p:cNvPr id="38915" name="Content Placeholder 2">
            <a:extLst>
              <a:ext uri="{FF2B5EF4-FFF2-40B4-BE49-F238E27FC236}">
                <a16:creationId xmlns:a16="http://schemas.microsoft.com/office/drawing/2014/main" id="{A04FDEEF-EFC5-4349-9593-548A35923983}"/>
              </a:ext>
            </a:extLst>
          </p:cNvPr>
          <p:cNvSpPr>
            <a:spLocks noGrp="1"/>
          </p:cNvSpPr>
          <p:nvPr>
            <p:ph idx="1"/>
          </p:nvPr>
        </p:nvSpPr>
        <p:spPr>
          <a:xfrm>
            <a:off x="213360" y="1492305"/>
            <a:ext cx="8511540" cy="4755197"/>
          </a:xfrm>
        </p:spPr>
        <p:txBody>
          <a:bodyPr/>
          <a:lstStyle/>
          <a:p>
            <a:pPr marL="479425" lvl="1" indent="0" algn="l" rtl="0" eaLnBrk="1" hangingPunct="1">
              <a:buNone/>
            </a:pPr>
            <a:r>
              <a:rPr lang="de" sz="1500" b="0" i="0" u="none" baseline="0" dirty="0"/>
              <a:t>Parken im nicht öffentlichen Raum</a:t>
            </a:r>
          </a:p>
          <a:p>
            <a:pPr marL="765175" lvl="1" indent="-285750" algn="l" rtl="0" eaLnBrk="1" hangingPunct="1">
              <a:buFontTx/>
              <a:buChar char="-"/>
            </a:pPr>
            <a:r>
              <a:rPr lang="de" sz="1500" b="0" i="0" u="none" baseline="0" dirty="0"/>
              <a:t>Öffentlich zugängliche, halböffentliche (z. B. Supermarkt während der Öffnungszeiten) oder private Parkmöglichkeiten (z. B. Büroparkplätze) </a:t>
            </a:r>
          </a:p>
          <a:p>
            <a:pPr marL="765175" lvl="1" indent="-285750" algn="l" rtl="0" eaLnBrk="1" hangingPunct="1">
              <a:buFontTx/>
              <a:buChar char="-"/>
            </a:pPr>
            <a:r>
              <a:rPr lang="de" sz="1500" b="0" i="0" u="none" baseline="0" dirty="0"/>
              <a:t>durch (virtuelle) Schranken geschützte oder ungeschützte Flächen</a:t>
            </a:r>
          </a:p>
          <a:p>
            <a:pPr marL="765175" lvl="1" indent="-285750" algn="l" rtl="0" eaLnBrk="1" hangingPunct="1">
              <a:buFontTx/>
              <a:buChar char="-"/>
            </a:pPr>
            <a:r>
              <a:rPr lang="de" sz="1500" b="0" i="0" u="none" baseline="0" dirty="0"/>
              <a:t>Parken auf Privatgelände</a:t>
            </a:r>
          </a:p>
          <a:p>
            <a:pPr marL="479425" lvl="1" indent="0" algn="l" rtl="0" eaLnBrk="1" hangingPunct="1">
              <a:buNone/>
            </a:pPr>
            <a:endParaRPr lang="de" altLang="en-US" sz="1500" dirty="0"/>
          </a:p>
          <a:p>
            <a:pPr marL="479425" lvl="1" indent="0" algn="l" rtl="0" eaLnBrk="1" hangingPunct="1">
              <a:buNone/>
            </a:pPr>
            <a:r>
              <a:rPr lang="de" sz="1500" b="0" i="0" u="none" baseline="0" dirty="0"/>
              <a:t>Parken im öffentlichen Straßenraum </a:t>
            </a:r>
          </a:p>
          <a:p>
            <a:pPr marL="765175" lvl="1" indent="-285750" algn="l" rtl="0" eaLnBrk="1" hangingPunct="1">
              <a:buFontTx/>
              <a:buChar char="-"/>
            </a:pPr>
            <a:r>
              <a:rPr lang="de" sz="1500" b="0" i="0" u="none" baseline="0" dirty="0"/>
              <a:t>Reguliertes Parken (es gelten Regeln (Ausweis, Zeitregelung, ...), aber keine Bezahlung vor Ort erforderlich)</a:t>
            </a:r>
          </a:p>
          <a:p>
            <a:pPr marL="765175" lvl="1" indent="-285750" algn="l" rtl="0" eaLnBrk="1" hangingPunct="1">
              <a:buFontTx/>
              <a:buChar char="-"/>
            </a:pPr>
            <a:r>
              <a:rPr lang="de" sz="1500" b="0" i="0" u="none" baseline="0" dirty="0"/>
              <a:t>Gebührenpflichtiges Parken</a:t>
            </a:r>
          </a:p>
          <a:p>
            <a:pPr marL="765175" lvl="1" indent="-285750" algn="l" rtl="0" eaLnBrk="1" hangingPunct="1">
              <a:buFontTx/>
              <a:buChar char="-"/>
            </a:pPr>
            <a:r>
              <a:rPr lang="de" sz="1500" b="0" i="0" u="none" baseline="0" dirty="0"/>
              <a:t>Falschparken (Parken an Orten, die nicht als Stellplätze ausgewiesen oder geeignet sind).</a:t>
            </a:r>
          </a:p>
          <a:p>
            <a:pPr marL="479425" lvl="1" indent="0" algn="l" rtl="0" eaLnBrk="1" hangingPunct="1">
              <a:buNone/>
            </a:pPr>
            <a:endParaRPr lang="de" altLang="en-US" sz="1500" dirty="0"/>
          </a:p>
          <a:p>
            <a:pPr marL="479425" lvl="1" indent="0" algn="l" rtl="0" eaLnBrk="1" hangingPunct="1">
              <a:buNone/>
            </a:pPr>
            <a:r>
              <a:rPr lang="de" sz="1500" b="0" i="0" u="none" baseline="0" dirty="0"/>
              <a:t>In dieser Schulung konzentrieren wir uns auf die Durchsetzung von Richtlinien und Maßnahmen zum Parken im öffentlichen Raum, insbesondere auf das regulierte und gebührenpflichtige Parken. </a:t>
            </a:r>
          </a:p>
        </p:txBody>
      </p:sp>
    </p:spTree>
    <p:extLst>
      <p:ext uri="{BB962C8B-B14F-4D97-AF65-F5344CB8AC3E}">
        <p14:creationId xmlns:p14="http://schemas.microsoft.com/office/powerpoint/2010/main" val="3859180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02BB08E-C7CC-4388-A2DE-6E7C110C4FBD}"/>
              </a:ext>
            </a:extLst>
          </p:cNvPr>
          <p:cNvSpPr>
            <a:spLocks noGrp="1"/>
          </p:cNvSpPr>
          <p:nvPr>
            <p:ph type="title"/>
          </p:nvPr>
        </p:nvSpPr>
        <p:spPr>
          <a:xfrm>
            <a:off x="323850" y="115888"/>
            <a:ext cx="7343775" cy="1152525"/>
          </a:xfrm>
        </p:spPr>
        <p:txBody>
          <a:bodyPr/>
          <a:lstStyle/>
          <a:p>
            <a:pPr algn="l" rtl="0"/>
            <a:r>
              <a:rPr lang="de" b="1" i="0" u="none" baseline="0">
                <a:solidFill>
                  <a:srgbClr val="134095"/>
                </a:solidFill>
              </a:rPr>
              <a:t>Voll funktionsfähige Automatische Kennzeichenerkennung (ANPR) </a:t>
            </a:r>
          </a:p>
        </p:txBody>
      </p:sp>
      <p:pic>
        <p:nvPicPr>
          <p:cNvPr id="6" name="Picture 5">
            <a:extLst>
              <a:ext uri="{FF2B5EF4-FFF2-40B4-BE49-F238E27FC236}">
                <a16:creationId xmlns:a16="http://schemas.microsoft.com/office/drawing/2014/main" id="{3B32C993-7235-476D-9158-7FA150C54EC2}"/>
              </a:ext>
            </a:extLst>
          </p:cNvPr>
          <p:cNvPicPr>
            <a:picLocks noChangeAspect="1"/>
          </p:cNvPicPr>
          <p:nvPr/>
        </p:nvPicPr>
        <p:blipFill rotWithShape="1">
          <a:blip r:embed="rId2"/>
          <a:srcRect l="30472" r="16747" b="2"/>
          <a:stretch/>
        </p:blipFill>
        <p:spPr>
          <a:xfrm>
            <a:off x="5186434" y="1432139"/>
            <a:ext cx="2570982" cy="2837312"/>
          </a:xfrm>
          <a:prstGeom prst="rect">
            <a:avLst/>
          </a:prstGeom>
          <a:noFill/>
        </p:spPr>
      </p:pic>
      <p:sp>
        <p:nvSpPr>
          <p:cNvPr id="13" name="Content Placeholder 3">
            <a:extLst>
              <a:ext uri="{FF2B5EF4-FFF2-40B4-BE49-F238E27FC236}">
                <a16:creationId xmlns:a16="http://schemas.microsoft.com/office/drawing/2014/main" id="{94B3F3F8-702E-4967-9A94-FF6695BF9CE7}"/>
              </a:ext>
            </a:extLst>
          </p:cNvPr>
          <p:cNvSpPr>
            <a:spLocks noGrp="1"/>
          </p:cNvSpPr>
          <p:nvPr>
            <p:ph idx="11"/>
          </p:nvPr>
        </p:nvSpPr>
        <p:spPr>
          <a:xfrm>
            <a:off x="323528" y="1700809"/>
            <a:ext cx="4176464" cy="1844058"/>
          </a:xfrm>
        </p:spPr>
        <p:txBody>
          <a:bodyPr/>
          <a:lstStyle/>
          <a:p>
            <a:pPr marL="190500" lvl="1" indent="0" algn="l" rtl="0" eaLnBrk="1" hangingPunct="1">
              <a:spcBef>
                <a:spcPct val="20000"/>
              </a:spcBef>
              <a:buSzPct val="135000"/>
              <a:buNone/>
            </a:pPr>
            <a:r>
              <a:rPr lang="de" sz="1800" b="0" i="0" u="none" baseline="0">
                <a:solidFill>
                  <a:srgbClr val="134095"/>
                </a:solidFill>
              </a:rPr>
              <a:t>Schnelle und genaue Fahrzeugidentifikation und Standortbestimmung mittels SCAN-Autos oder Scan-Mopeds. </a:t>
            </a:r>
          </a:p>
        </p:txBody>
      </p:sp>
      <p:sp>
        <p:nvSpPr>
          <p:cNvPr id="4" name="Footer Placeholder 3">
            <a:extLst>
              <a:ext uri="{FF2B5EF4-FFF2-40B4-BE49-F238E27FC236}">
                <a16:creationId xmlns:a16="http://schemas.microsoft.com/office/drawing/2014/main" id="{E606D219-853E-4CB9-9B2F-30FC6191F6F7}"/>
              </a:ext>
            </a:extLst>
          </p:cNvPr>
          <p:cNvSpPr>
            <a:spLocks noGrp="1"/>
          </p:cNvSpPr>
          <p:nvPr>
            <p:ph type="ftr" sz="quarter" idx="12"/>
          </p:nvPr>
        </p:nvSpPr>
        <p:spPr>
          <a:xfrm>
            <a:off x="1116013" y="6524625"/>
            <a:ext cx="5256212" cy="260350"/>
          </a:xfrm>
        </p:spPr>
        <p:txBody>
          <a:bodyPr wrap="square" anchor="t">
            <a:normAutofit/>
          </a:bodyPr>
          <a:lstStyle/>
          <a:p>
            <a:pPr algn="l" rtl="0">
              <a:lnSpc>
                <a:spcPct val="90000"/>
              </a:lnSpc>
              <a:spcAft>
                <a:spcPts val="600"/>
              </a:spcAft>
              <a:defRPr/>
            </a:pPr>
            <a:r>
              <a:rPr lang="de" b="0" i="0" u="none" baseline="0"/>
              <a:t>&lt;Veranstaltung&gt; • &lt;Datum&gt; • &lt;Ort&gt; • &lt;Referent*in&gt;</a:t>
            </a:r>
            <a:endParaRPr lang="de"/>
          </a:p>
        </p:txBody>
      </p:sp>
      <p:pic>
        <p:nvPicPr>
          <p:cNvPr id="8" name="Picture 7">
            <a:extLst>
              <a:ext uri="{FF2B5EF4-FFF2-40B4-BE49-F238E27FC236}">
                <a16:creationId xmlns:a16="http://schemas.microsoft.com/office/drawing/2014/main" id="{C159964E-599F-4A24-939C-789561AB11AC}"/>
              </a:ext>
            </a:extLst>
          </p:cNvPr>
          <p:cNvPicPr>
            <a:picLocks noChangeAspect="1"/>
          </p:cNvPicPr>
          <p:nvPr/>
        </p:nvPicPr>
        <p:blipFill>
          <a:blip r:embed="rId3"/>
          <a:stretch>
            <a:fillRect/>
          </a:stretch>
        </p:blipFill>
        <p:spPr>
          <a:xfrm>
            <a:off x="534813" y="4348315"/>
            <a:ext cx="7222603" cy="2018581"/>
          </a:xfrm>
          <a:prstGeom prst="rect">
            <a:avLst/>
          </a:prstGeom>
        </p:spPr>
      </p:pic>
    </p:spTree>
    <p:extLst>
      <p:ext uri="{BB962C8B-B14F-4D97-AF65-F5344CB8AC3E}">
        <p14:creationId xmlns:p14="http://schemas.microsoft.com/office/powerpoint/2010/main" val="1010215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5B2E-2BD4-4E0E-BF34-46ECC908AD70}"/>
              </a:ext>
            </a:extLst>
          </p:cNvPr>
          <p:cNvSpPr>
            <a:spLocks noGrp="1"/>
          </p:cNvSpPr>
          <p:nvPr>
            <p:ph type="title"/>
          </p:nvPr>
        </p:nvSpPr>
        <p:spPr/>
        <p:txBody>
          <a:bodyPr/>
          <a:lstStyle/>
          <a:p>
            <a:pPr algn="l" rtl="0"/>
            <a:r>
              <a:rPr lang="de" b="1" i="0" u="none" baseline="0"/>
              <a:t>Übung: Digitale Parkraumüberwachung: Ja oder Nein? </a:t>
            </a:r>
          </a:p>
        </p:txBody>
      </p:sp>
      <p:graphicFrame>
        <p:nvGraphicFramePr>
          <p:cNvPr id="5" name="Table 5">
            <a:extLst>
              <a:ext uri="{FF2B5EF4-FFF2-40B4-BE49-F238E27FC236}">
                <a16:creationId xmlns:a16="http://schemas.microsoft.com/office/drawing/2014/main" id="{702E804F-5BD8-4763-9FBD-67A6404065FB}"/>
              </a:ext>
            </a:extLst>
          </p:cNvPr>
          <p:cNvGraphicFramePr>
            <a:graphicFrameLocks noGrp="1"/>
          </p:cNvGraphicFramePr>
          <p:nvPr>
            <p:ph idx="1"/>
            <p:extLst>
              <p:ext uri="{D42A27DB-BD31-4B8C-83A1-F6EECF244321}">
                <p14:modId xmlns:p14="http://schemas.microsoft.com/office/powerpoint/2010/main" val="1578112926"/>
              </p:ext>
            </p:extLst>
          </p:nvPr>
        </p:nvGraphicFramePr>
        <p:xfrm>
          <a:off x="381000" y="1700213"/>
          <a:ext cx="8439150" cy="2768600"/>
        </p:xfrm>
        <a:graphic>
          <a:graphicData uri="http://schemas.openxmlformats.org/drawingml/2006/table">
            <a:tbl>
              <a:tblPr firstRow="1" bandRow="1">
                <a:tableStyleId>{5C22544A-7EE6-4342-B048-85BDC9FD1C3A}</a:tableStyleId>
              </a:tblPr>
              <a:tblGrid>
                <a:gridCol w="4219575">
                  <a:extLst>
                    <a:ext uri="{9D8B030D-6E8A-4147-A177-3AD203B41FA5}">
                      <a16:colId xmlns:a16="http://schemas.microsoft.com/office/drawing/2014/main" val="2655206282"/>
                    </a:ext>
                  </a:extLst>
                </a:gridCol>
                <a:gridCol w="4219575">
                  <a:extLst>
                    <a:ext uri="{9D8B030D-6E8A-4147-A177-3AD203B41FA5}">
                      <a16:colId xmlns:a16="http://schemas.microsoft.com/office/drawing/2014/main" val="3906879541"/>
                    </a:ext>
                  </a:extLst>
                </a:gridCol>
              </a:tblGrid>
              <a:tr h="370840">
                <a:tc>
                  <a:txBody>
                    <a:bodyPr/>
                    <a:lstStyle/>
                    <a:p>
                      <a:pPr algn="l" rtl="0"/>
                      <a:r>
                        <a:rPr lang="de" b="1" i="0" u="none" baseline="0"/>
                        <a:t>Vollständig digitale Überwachung</a:t>
                      </a:r>
                    </a:p>
                    <a:p>
                      <a:pPr algn="l" rtl="0"/>
                      <a:r>
                        <a:rPr lang="de" b="1" i="0" u="none" baseline="0"/>
                        <a:t>(Scan-Auto)</a:t>
                      </a:r>
                    </a:p>
                  </a:txBody>
                  <a:tcPr/>
                </a:tc>
                <a:tc>
                  <a:txBody>
                    <a:bodyPr/>
                    <a:lstStyle/>
                    <a:p>
                      <a:pPr algn="l" rtl="0"/>
                      <a:r>
                        <a:rPr lang="de" b="1" i="0" u="none" baseline="0"/>
                        <a:t>Manuell, durch Kontrolleur*innen</a:t>
                      </a:r>
                    </a:p>
                    <a:p>
                      <a:pPr algn="l" rtl="0"/>
                      <a:r>
                        <a:rPr lang="de" b="1" i="0" u="none" baseline="0"/>
                        <a:t>(zu Fuß, Ausfertigung eines Strafzettels)</a:t>
                      </a:r>
                    </a:p>
                  </a:txBody>
                  <a:tcPr/>
                </a:tc>
                <a:extLst>
                  <a:ext uri="{0D108BD9-81ED-4DB2-BD59-A6C34878D82A}">
                    <a16:rowId xmlns:a16="http://schemas.microsoft.com/office/drawing/2014/main" val="260129547"/>
                  </a:ext>
                </a:extLst>
              </a:tr>
              <a:tr h="370840">
                <a:tc>
                  <a:txBody>
                    <a:bodyPr/>
                    <a:lstStyle/>
                    <a:p>
                      <a:endParaRPr lang="de"/>
                    </a:p>
                  </a:txBody>
                  <a:tcPr/>
                </a:tc>
                <a:tc>
                  <a:txBody>
                    <a:bodyPr/>
                    <a:lstStyle/>
                    <a:p>
                      <a:endParaRPr lang="de"/>
                    </a:p>
                  </a:txBody>
                  <a:tcPr/>
                </a:tc>
                <a:extLst>
                  <a:ext uri="{0D108BD9-81ED-4DB2-BD59-A6C34878D82A}">
                    <a16:rowId xmlns:a16="http://schemas.microsoft.com/office/drawing/2014/main" val="907989430"/>
                  </a:ext>
                </a:extLst>
              </a:tr>
              <a:tr h="370840">
                <a:tc>
                  <a:txBody>
                    <a:bodyPr/>
                    <a:lstStyle/>
                    <a:p>
                      <a:endParaRPr lang="de"/>
                    </a:p>
                  </a:txBody>
                  <a:tcPr/>
                </a:tc>
                <a:tc>
                  <a:txBody>
                    <a:bodyPr/>
                    <a:lstStyle/>
                    <a:p>
                      <a:endParaRPr lang="de"/>
                    </a:p>
                  </a:txBody>
                  <a:tcPr/>
                </a:tc>
                <a:extLst>
                  <a:ext uri="{0D108BD9-81ED-4DB2-BD59-A6C34878D82A}">
                    <a16:rowId xmlns:a16="http://schemas.microsoft.com/office/drawing/2014/main" val="2207647383"/>
                  </a:ext>
                </a:extLst>
              </a:tr>
              <a:tr h="370840">
                <a:tc>
                  <a:txBody>
                    <a:bodyPr/>
                    <a:lstStyle/>
                    <a:p>
                      <a:endParaRPr lang="de"/>
                    </a:p>
                  </a:txBody>
                  <a:tcPr/>
                </a:tc>
                <a:tc>
                  <a:txBody>
                    <a:bodyPr/>
                    <a:lstStyle/>
                    <a:p>
                      <a:endParaRPr lang="de"/>
                    </a:p>
                  </a:txBody>
                  <a:tcPr/>
                </a:tc>
                <a:extLst>
                  <a:ext uri="{0D108BD9-81ED-4DB2-BD59-A6C34878D82A}">
                    <a16:rowId xmlns:a16="http://schemas.microsoft.com/office/drawing/2014/main" val="3546266774"/>
                  </a:ext>
                </a:extLst>
              </a:tr>
              <a:tr h="370840">
                <a:tc>
                  <a:txBody>
                    <a:bodyPr/>
                    <a:lstStyle/>
                    <a:p>
                      <a:endParaRPr lang="de"/>
                    </a:p>
                  </a:txBody>
                  <a:tcPr/>
                </a:tc>
                <a:tc>
                  <a:txBody>
                    <a:bodyPr/>
                    <a:lstStyle/>
                    <a:p>
                      <a:endParaRPr lang="de"/>
                    </a:p>
                  </a:txBody>
                  <a:tcPr/>
                </a:tc>
                <a:extLst>
                  <a:ext uri="{0D108BD9-81ED-4DB2-BD59-A6C34878D82A}">
                    <a16:rowId xmlns:a16="http://schemas.microsoft.com/office/drawing/2014/main" val="2457850936"/>
                  </a:ext>
                </a:extLst>
              </a:tr>
              <a:tr h="370840">
                <a:tc>
                  <a:txBody>
                    <a:bodyPr/>
                    <a:lstStyle/>
                    <a:p>
                      <a:endParaRPr lang="de"/>
                    </a:p>
                  </a:txBody>
                  <a:tcPr/>
                </a:tc>
                <a:tc>
                  <a:txBody>
                    <a:bodyPr/>
                    <a:lstStyle/>
                    <a:p>
                      <a:endParaRPr lang="de" dirty="0"/>
                    </a:p>
                  </a:txBody>
                  <a:tcPr/>
                </a:tc>
                <a:extLst>
                  <a:ext uri="{0D108BD9-81ED-4DB2-BD59-A6C34878D82A}">
                    <a16:rowId xmlns:a16="http://schemas.microsoft.com/office/drawing/2014/main" val="2145939311"/>
                  </a:ext>
                </a:extLst>
              </a:tr>
            </a:tbl>
          </a:graphicData>
        </a:graphic>
      </p:graphicFrame>
      <p:sp>
        <p:nvSpPr>
          <p:cNvPr id="4" name="Footer Placeholder 3">
            <a:extLst>
              <a:ext uri="{FF2B5EF4-FFF2-40B4-BE49-F238E27FC236}">
                <a16:creationId xmlns:a16="http://schemas.microsoft.com/office/drawing/2014/main" id="{8418331F-E032-4A02-AA37-EFA98904409E}"/>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spTree>
    <p:extLst>
      <p:ext uri="{BB962C8B-B14F-4D97-AF65-F5344CB8AC3E}">
        <p14:creationId xmlns:p14="http://schemas.microsoft.com/office/powerpoint/2010/main" val="1335091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5B2E-2BD4-4E0E-BF34-46ECC908AD70}"/>
              </a:ext>
            </a:extLst>
          </p:cNvPr>
          <p:cNvSpPr>
            <a:spLocks noGrp="1"/>
          </p:cNvSpPr>
          <p:nvPr>
            <p:ph type="title"/>
          </p:nvPr>
        </p:nvSpPr>
        <p:spPr/>
        <p:txBody>
          <a:bodyPr/>
          <a:lstStyle/>
          <a:p>
            <a:pPr algn="l" rtl="0"/>
            <a:r>
              <a:rPr lang="de" b="1" i="0" u="none" baseline="0"/>
              <a:t>Übung: Digitale Parkraumüberwachung: Ja oder Nein? </a:t>
            </a:r>
          </a:p>
        </p:txBody>
      </p:sp>
      <p:sp>
        <p:nvSpPr>
          <p:cNvPr id="4" name="Footer Placeholder 3">
            <a:extLst>
              <a:ext uri="{FF2B5EF4-FFF2-40B4-BE49-F238E27FC236}">
                <a16:creationId xmlns:a16="http://schemas.microsoft.com/office/drawing/2014/main" id="{8418331F-E032-4A02-AA37-EFA98904409E}"/>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graphicFrame>
        <p:nvGraphicFramePr>
          <p:cNvPr id="7" name="Table 6">
            <a:extLst>
              <a:ext uri="{FF2B5EF4-FFF2-40B4-BE49-F238E27FC236}">
                <a16:creationId xmlns:a16="http://schemas.microsoft.com/office/drawing/2014/main" id="{38840871-4AF1-4A77-9CBE-4AE73B8BE348}"/>
              </a:ext>
            </a:extLst>
          </p:cNvPr>
          <p:cNvGraphicFramePr>
            <a:graphicFrameLocks noGrp="1"/>
          </p:cNvGraphicFramePr>
          <p:nvPr>
            <p:extLst>
              <p:ext uri="{D42A27DB-BD31-4B8C-83A1-F6EECF244321}">
                <p14:modId xmlns:p14="http://schemas.microsoft.com/office/powerpoint/2010/main" val="724466651"/>
              </p:ext>
            </p:extLst>
          </p:nvPr>
        </p:nvGraphicFramePr>
        <p:xfrm>
          <a:off x="323850" y="1722782"/>
          <a:ext cx="8568359" cy="4081669"/>
        </p:xfrm>
        <a:graphic>
          <a:graphicData uri="http://schemas.openxmlformats.org/drawingml/2006/table">
            <a:tbl>
              <a:tblPr firstRow="1" bandRow="1"/>
              <a:tblGrid>
                <a:gridCol w="4205419">
                  <a:extLst>
                    <a:ext uri="{9D8B030D-6E8A-4147-A177-3AD203B41FA5}">
                      <a16:colId xmlns:a16="http://schemas.microsoft.com/office/drawing/2014/main" val="2934273647"/>
                    </a:ext>
                  </a:extLst>
                </a:gridCol>
                <a:gridCol w="4362940">
                  <a:extLst>
                    <a:ext uri="{9D8B030D-6E8A-4147-A177-3AD203B41FA5}">
                      <a16:colId xmlns:a16="http://schemas.microsoft.com/office/drawing/2014/main" val="162175238"/>
                    </a:ext>
                  </a:extLst>
                </a:gridCol>
              </a:tblGrid>
              <a:tr h="460371">
                <a:tc>
                  <a:txBody>
                    <a:bodyPr/>
                    <a:lstStyle/>
                    <a:p>
                      <a:pPr marL="0" algn="just" defTabSz="914400" rtl="0" eaLnBrk="1" latinLnBrk="0" hangingPunct="1">
                        <a:lnSpc>
                          <a:spcPts val="1300"/>
                        </a:lnSpc>
                        <a:spcAft>
                          <a:spcPts val="700"/>
                        </a:spcAft>
                      </a:pPr>
                      <a:r>
                        <a:rPr lang="de" sz="1600" b="0" i="0" u="none" kern="1200" baseline="0">
                          <a:solidFill>
                            <a:schemeClr val="dk1"/>
                          </a:solidFill>
                          <a:latin typeface="+mn-lt"/>
                          <a:ea typeface="+mn-ea"/>
                          <a:cs typeface="+mn-cs"/>
                        </a:rPr>
                        <a:t>Vollständig digitale Überwachung</a:t>
                      </a:r>
                      <a:endParaRPr lang="de" sz="1600" kern="1200" dirty="0">
                        <a:solidFill>
                          <a:schemeClr val="dk1"/>
                        </a:solidFill>
                        <a:latin typeface="+mn-lt"/>
                        <a:ea typeface="+mn-ea"/>
                        <a:cs typeface="+mn-cs"/>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tc>
                  <a:txBody>
                    <a:bodyPr/>
                    <a:lstStyle/>
                    <a:p>
                      <a:pPr marL="0" algn="just" defTabSz="914400" rtl="0" eaLnBrk="1" latinLnBrk="0" hangingPunct="1">
                        <a:lnSpc>
                          <a:spcPts val="1300"/>
                        </a:lnSpc>
                        <a:spcAft>
                          <a:spcPts val="700"/>
                        </a:spcAft>
                      </a:pPr>
                      <a:r>
                        <a:rPr lang="de" sz="1600" b="0" i="0" u="none" kern="1200" baseline="0">
                          <a:solidFill>
                            <a:schemeClr val="dk1"/>
                          </a:solidFill>
                          <a:latin typeface="+mn-lt"/>
                          <a:ea typeface="+mn-ea"/>
                          <a:cs typeface="+mn-cs"/>
                        </a:rPr>
                        <a:t>Kontrolleur*innen</a:t>
                      </a:r>
                      <a:endParaRPr lang="de" sz="1600" kern="1200" dirty="0">
                        <a:solidFill>
                          <a:schemeClr val="dk1"/>
                        </a:solidFill>
                        <a:latin typeface="+mn-lt"/>
                        <a:ea typeface="+mn-ea"/>
                        <a:cs typeface="+mn-cs"/>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extLst>
                  <a:ext uri="{0D108BD9-81ED-4DB2-BD59-A6C34878D82A}">
                    <a16:rowId xmlns:a16="http://schemas.microsoft.com/office/drawing/2014/main" val="423395634"/>
                  </a:ext>
                </a:extLst>
              </a:tr>
              <a:tr h="3621298">
                <a:tc>
                  <a:txBody>
                    <a:bodyPr/>
                    <a:lstStyle/>
                    <a:p>
                      <a:pPr algn="just" rtl="0">
                        <a:lnSpc>
                          <a:spcPct val="100000"/>
                        </a:lnSpc>
                        <a:spcAft>
                          <a:spcPts val="700"/>
                        </a:spcAft>
                      </a:pPr>
                      <a:r>
                        <a:rPr lang="de" sz="1600" b="0" i="0" u="none" kern="1200" baseline="0" dirty="0">
                          <a:solidFill>
                            <a:schemeClr val="dk1"/>
                          </a:solidFill>
                          <a:latin typeface="+mn-lt"/>
                          <a:ea typeface="+mn-ea"/>
                          <a:cs typeface="+mn-cs"/>
                        </a:rPr>
                        <a:t>Mehr Fahrzeuge können kontrolliert werden.</a:t>
                      </a:r>
                      <a:endParaRPr lang="de" sz="1600" kern="1200" dirty="0">
                        <a:solidFill>
                          <a:schemeClr val="dk1"/>
                        </a:solidFill>
                        <a:latin typeface="+mn-lt"/>
                        <a:ea typeface="+mn-ea"/>
                        <a:cs typeface="+mn-cs"/>
                      </a:endParaRPr>
                    </a:p>
                    <a:p>
                      <a:pPr algn="just" rtl="0">
                        <a:lnSpc>
                          <a:spcPct val="100000"/>
                        </a:lnSpc>
                        <a:spcAft>
                          <a:spcPts val="700"/>
                        </a:spcAft>
                      </a:pPr>
                      <a:r>
                        <a:rPr lang="de" sz="1600" b="0" i="0" u="none" kern="1200" baseline="0" dirty="0">
                          <a:solidFill>
                            <a:schemeClr val="dk1"/>
                          </a:solidFill>
                          <a:latin typeface="+mn-lt"/>
                          <a:ea typeface="+mn-ea"/>
                          <a:cs typeface="+mn-cs"/>
                        </a:rPr>
                        <a:t>Die Fairness des Systems steigt mit der Anzahl der kontrollierten Fahrzeuge. </a:t>
                      </a:r>
                      <a:endParaRPr lang="de" sz="1600" kern="1200" dirty="0">
                        <a:solidFill>
                          <a:schemeClr val="dk1"/>
                        </a:solidFill>
                        <a:latin typeface="+mn-lt"/>
                        <a:ea typeface="+mn-ea"/>
                        <a:cs typeface="+mn-cs"/>
                      </a:endParaRPr>
                    </a:p>
                    <a:p>
                      <a:pPr algn="just" rtl="0">
                        <a:lnSpc>
                          <a:spcPct val="100000"/>
                        </a:lnSpc>
                        <a:spcAft>
                          <a:spcPts val="700"/>
                        </a:spcAft>
                      </a:pPr>
                      <a:r>
                        <a:rPr lang="de" sz="1600" b="0" i="0" u="none" kern="1200" baseline="0" dirty="0">
                          <a:solidFill>
                            <a:schemeClr val="dk1"/>
                          </a:solidFill>
                          <a:latin typeface="+mn-lt"/>
                          <a:ea typeface="+mn-ea"/>
                          <a:cs typeface="+mn-cs"/>
                        </a:rPr>
                        <a:t>Nach der Anfangsinvestition sind die Grenzkosten für jedes kontrollierte Fahrzeug gering.</a:t>
                      </a:r>
                    </a:p>
                    <a:p>
                      <a:pPr algn="just" rtl="0">
                        <a:lnSpc>
                          <a:spcPct val="100000"/>
                        </a:lnSpc>
                        <a:spcAft>
                          <a:spcPts val="700"/>
                        </a:spcAft>
                      </a:pPr>
                      <a:r>
                        <a:rPr lang="de" sz="1600" b="0" i="0" u="none" kern="1200" baseline="0" dirty="0">
                          <a:solidFill>
                            <a:schemeClr val="dk1"/>
                          </a:solidFill>
                          <a:latin typeface="+mn-lt"/>
                          <a:ea typeface="+mn-ea"/>
                          <a:cs typeface="+mn-cs"/>
                        </a:rPr>
                        <a:t>Dieser Effizienzgewinn kann anderweitig eingesetzt werden.</a:t>
                      </a:r>
                      <a:endParaRPr lang="de" sz="1600" kern="1200" dirty="0">
                        <a:solidFill>
                          <a:schemeClr val="dk1"/>
                        </a:solidFill>
                        <a:latin typeface="+mn-lt"/>
                        <a:ea typeface="+mn-ea"/>
                        <a:cs typeface="+mn-cs"/>
                      </a:endParaRPr>
                    </a:p>
                    <a:p>
                      <a:pPr algn="just" rtl="0">
                        <a:lnSpc>
                          <a:spcPct val="100000"/>
                        </a:lnSpc>
                        <a:spcAft>
                          <a:spcPts val="700"/>
                        </a:spcAft>
                      </a:pPr>
                      <a:r>
                        <a:rPr lang="de" sz="1600" b="0" i="0" u="none" kern="1200" baseline="0" dirty="0">
                          <a:solidFill>
                            <a:schemeClr val="dk1"/>
                          </a:solidFill>
                          <a:latin typeface="+mn-lt"/>
                          <a:ea typeface="+mn-ea"/>
                          <a:cs typeface="+mn-cs"/>
                        </a:rPr>
                        <a:t>Die Kontrolleur*innen schätzen das, da es ihren Jobstatus aufwertet.</a:t>
                      </a:r>
                      <a:endParaRPr lang="de" sz="1600" kern="1200" dirty="0">
                        <a:solidFill>
                          <a:schemeClr val="dk1"/>
                        </a:solidFill>
                        <a:latin typeface="+mn-lt"/>
                        <a:ea typeface="+mn-ea"/>
                        <a:cs typeface="+mn-cs"/>
                      </a:endParaRPr>
                    </a:p>
                    <a:p>
                      <a:pPr algn="just" rtl="0">
                        <a:lnSpc>
                          <a:spcPct val="100000"/>
                        </a:lnSpc>
                        <a:spcAft>
                          <a:spcPts val="700"/>
                        </a:spcAft>
                      </a:pPr>
                      <a:r>
                        <a:rPr lang="de" sz="1600" b="0" i="0" u="none" kern="1200" baseline="0" dirty="0">
                          <a:solidFill>
                            <a:schemeClr val="dk1"/>
                          </a:solidFill>
                          <a:latin typeface="+mn-lt"/>
                          <a:ea typeface="+mn-ea"/>
                          <a:cs typeface="+mn-cs"/>
                        </a:rPr>
                        <a:t>Das Parken wird Teil eines allgemeinen Übergangs zur E-Verwaltung.</a:t>
                      </a:r>
                      <a:endParaRPr lang="de" sz="1600" kern="1200" dirty="0">
                        <a:solidFill>
                          <a:schemeClr val="dk1"/>
                        </a:solidFill>
                        <a:latin typeface="+mn-lt"/>
                        <a:ea typeface="+mn-ea"/>
                        <a:cs typeface="+mn-cs"/>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tc>
                  <a:txBody>
                    <a:bodyPr/>
                    <a:lstStyle/>
                    <a:p>
                      <a:pPr marL="0" algn="just" defTabSz="914400" rtl="0" eaLnBrk="1" latinLnBrk="0" hangingPunct="1">
                        <a:lnSpc>
                          <a:spcPct val="100000"/>
                        </a:lnSpc>
                        <a:spcAft>
                          <a:spcPts val="700"/>
                        </a:spcAft>
                      </a:pPr>
                      <a:r>
                        <a:rPr lang="de" sz="1600" b="0" i="0" u="none" kern="1200" baseline="0" dirty="0">
                          <a:solidFill>
                            <a:schemeClr val="dk1"/>
                          </a:solidFill>
                          <a:latin typeface="+mn-lt"/>
                          <a:ea typeface="+mn-ea"/>
                          <a:cs typeface="+mn-cs"/>
                        </a:rPr>
                        <a:t>Die nationale Gesetzgebung erlaubt keine ANPR</a:t>
                      </a:r>
                      <a:endParaRPr lang="de" sz="1600" kern="1200" dirty="0">
                        <a:solidFill>
                          <a:schemeClr val="dk1"/>
                        </a:solidFill>
                        <a:latin typeface="+mn-lt"/>
                        <a:ea typeface="+mn-ea"/>
                        <a:cs typeface="+mn-cs"/>
                      </a:endParaRPr>
                    </a:p>
                    <a:p>
                      <a:pPr marL="0" algn="just" defTabSz="914400" rtl="0" eaLnBrk="1" latinLnBrk="0" hangingPunct="1">
                        <a:lnSpc>
                          <a:spcPct val="100000"/>
                        </a:lnSpc>
                        <a:spcAft>
                          <a:spcPts val="700"/>
                        </a:spcAft>
                      </a:pPr>
                      <a:r>
                        <a:rPr lang="de" sz="1600" b="0" i="0" u="none" kern="1200" baseline="0" dirty="0">
                          <a:solidFill>
                            <a:schemeClr val="dk1"/>
                          </a:solidFill>
                          <a:latin typeface="+mn-lt"/>
                          <a:ea typeface="+mn-ea"/>
                          <a:cs typeface="+mn-cs"/>
                        </a:rPr>
                        <a:t>Die Stadt hat keine digitale Kultur und Infrastruktur.</a:t>
                      </a:r>
                      <a:endParaRPr lang="de" sz="1600" kern="1200" dirty="0">
                        <a:solidFill>
                          <a:schemeClr val="dk1"/>
                        </a:solidFill>
                        <a:latin typeface="+mn-lt"/>
                        <a:ea typeface="+mn-ea"/>
                        <a:cs typeface="+mn-cs"/>
                      </a:endParaRPr>
                    </a:p>
                    <a:p>
                      <a:pPr marL="0" algn="just" defTabSz="914400" rtl="0" eaLnBrk="1" latinLnBrk="0" hangingPunct="1">
                        <a:lnSpc>
                          <a:spcPct val="100000"/>
                        </a:lnSpc>
                        <a:spcAft>
                          <a:spcPts val="700"/>
                        </a:spcAft>
                      </a:pPr>
                      <a:r>
                        <a:rPr lang="de" sz="1600" b="0" i="0" u="none" kern="1200" baseline="0" dirty="0">
                          <a:solidFill>
                            <a:schemeClr val="dk1"/>
                          </a:solidFill>
                          <a:latin typeface="+mn-lt"/>
                          <a:ea typeface="+mn-ea"/>
                          <a:cs typeface="+mn-cs"/>
                        </a:rPr>
                        <a:t>Kein zentralisierter und einfacher Zugriff auf das Kennzeichenregister. </a:t>
                      </a:r>
                      <a:endParaRPr lang="de" sz="1600" kern="1200" dirty="0">
                        <a:solidFill>
                          <a:schemeClr val="dk1"/>
                        </a:solidFill>
                        <a:latin typeface="+mn-lt"/>
                        <a:ea typeface="+mn-ea"/>
                        <a:cs typeface="+mn-cs"/>
                      </a:endParaRPr>
                    </a:p>
                    <a:p>
                      <a:pPr marL="0" algn="just" defTabSz="914400" rtl="0" eaLnBrk="1" latinLnBrk="0" hangingPunct="1">
                        <a:lnSpc>
                          <a:spcPct val="100000"/>
                        </a:lnSpc>
                        <a:spcAft>
                          <a:spcPts val="700"/>
                        </a:spcAft>
                      </a:pPr>
                      <a:r>
                        <a:rPr lang="de" sz="1600" b="0" i="0" u="none" kern="1200" baseline="0" dirty="0">
                          <a:solidFill>
                            <a:schemeClr val="dk1"/>
                          </a:solidFill>
                          <a:latin typeface="+mn-lt"/>
                          <a:ea typeface="+mn-ea"/>
                          <a:cs typeface="+mn-cs"/>
                        </a:rPr>
                        <a:t>Die Digitalisierung kann kleine Abteilungen, die für Parkraumüberwachung zuständig sind, überfordern. </a:t>
                      </a:r>
                      <a:endParaRPr lang="de" sz="1600" kern="1200" dirty="0">
                        <a:solidFill>
                          <a:schemeClr val="dk1"/>
                        </a:solidFill>
                        <a:latin typeface="+mn-lt"/>
                        <a:ea typeface="+mn-ea"/>
                        <a:cs typeface="+mn-cs"/>
                      </a:endParaRPr>
                    </a:p>
                    <a:p>
                      <a:pPr marL="0" algn="just" defTabSz="914400" rtl="0" eaLnBrk="1" latinLnBrk="0" hangingPunct="1">
                        <a:lnSpc>
                          <a:spcPct val="100000"/>
                        </a:lnSpc>
                        <a:spcAft>
                          <a:spcPts val="700"/>
                        </a:spcAft>
                      </a:pPr>
                      <a:r>
                        <a:rPr lang="de" sz="1600" b="0" i="0" u="none" kern="1200" baseline="0" dirty="0">
                          <a:solidFill>
                            <a:schemeClr val="dk1"/>
                          </a:solidFill>
                          <a:latin typeface="+mn-lt"/>
                          <a:ea typeface="+mn-ea"/>
                          <a:cs typeface="+mn-cs"/>
                        </a:rPr>
                        <a:t>Passt nicht zum allgemeinen Ansatz der „bürgernahen Durchsetzung“ - Augen auf der Straße.</a:t>
                      </a:r>
                      <a:endParaRPr lang="de" sz="1600" kern="1200" dirty="0">
                        <a:solidFill>
                          <a:schemeClr val="dk1"/>
                        </a:solidFill>
                        <a:latin typeface="+mn-lt"/>
                        <a:ea typeface="+mn-ea"/>
                        <a:cs typeface="+mn-cs"/>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extLst>
                  <a:ext uri="{0D108BD9-81ED-4DB2-BD59-A6C34878D82A}">
                    <a16:rowId xmlns:a16="http://schemas.microsoft.com/office/drawing/2014/main" val="3655913762"/>
                  </a:ext>
                </a:extLst>
              </a:tr>
            </a:tbl>
          </a:graphicData>
        </a:graphic>
      </p:graphicFrame>
    </p:spTree>
    <p:extLst>
      <p:ext uri="{BB962C8B-B14F-4D97-AF65-F5344CB8AC3E}">
        <p14:creationId xmlns:p14="http://schemas.microsoft.com/office/powerpoint/2010/main" val="4217290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0417-46F4-4589-BAD1-0B2F507EF39A}"/>
              </a:ext>
            </a:extLst>
          </p:cNvPr>
          <p:cNvSpPr>
            <a:spLocks noGrp="1"/>
          </p:cNvSpPr>
          <p:nvPr>
            <p:ph type="title"/>
          </p:nvPr>
        </p:nvSpPr>
        <p:spPr>
          <a:xfrm>
            <a:off x="323850" y="115888"/>
            <a:ext cx="7343775" cy="1152525"/>
          </a:xfrm>
        </p:spPr>
        <p:txBody>
          <a:bodyPr wrap="square" anchor="ctr">
            <a:normAutofit/>
          </a:bodyPr>
          <a:lstStyle/>
          <a:p>
            <a:pPr algn="l" rtl="0"/>
            <a:r>
              <a:rPr lang="de" b="1" i="0" u="none" baseline="0">
                <a:solidFill>
                  <a:srgbClr val="134095"/>
                </a:solidFill>
              </a:rPr>
              <a:t>DSGVO: bitte beachten! </a:t>
            </a:r>
          </a:p>
        </p:txBody>
      </p:sp>
      <p:pic>
        <p:nvPicPr>
          <p:cNvPr id="5" name="Picture 4" descr="Icon&#10;&#10;Description automatically generated">
            <a:extLst>
              <a:ext uri="{FF2B5EF4-FFF2-40B4-BE49-F238E27FC236}">
                <a16:creationId xmlns:a16="http://schemas.microsoft.com/office/drawing/2014/main" id="{9A00293C-CA19-4F1F-83DE-355CA6733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2611467"/>
            <a:ext cx="4176464" cy="2787789"/>
          </a:xfrm>
          <a:prstGeom prst="rect">
            <a:avLst/>
          </a:prstGeom>
          <a:noFill/>
        </p:spPr>
      </p:pic>
      <p:sp>
        <p:nvSpPr>
          <p:cNvPr id="3" name="Content Placeholder 2">
            <a:extLst>
              <a:ext uri="{FF2B5EF4-FFF2-40B4-BE49-F238E27FC236}">
                <a16:creationId xmlns:a16="http://schemas.microsoft.com/office/drawing/2014/main" id="{D3352D38-B30B-4B2F-BDFF-4999C7AACCC9}"/>
              </a:ext>
            </a:extLst>
          </p:cNvPr>
          <p:cNvSpPr>
            <a:spLocks noGrp="1"/>
          </p:cNvSpPr>
          <p:nvPr>
            <p:ph idx="11"/>
          </p:nvPr>
        </p:nvSpPr>
        <p:spPr>
          <a:xfrm>
            <a:off x="323528" y="1496412"/>
            <a:ext cx="4176464" cy="4609107"/>
          </a:xfrm>
        </p:spPr>
        <p:txBody>
          <a:bodyPr wrap="square" anchor="t">
            <a:normAutofit/>
          </a:bodyPr>
          <a:lstStyle/>
          <a:p>
            <a:pPr algn="l" rtl="0" eaLnBrk="1" hangingPunct="1">
              <a:lnSpc>
                <a:spcPct val="90000"/>
              </a:lnSpc>
            </a:pPr>
            <a:r>
              <a:rPr lang="de" sz="2000" b="0" i="0" u="none" baseline="0" dirty="0"/>
              <a:t>Sowohl für digitale als auch für nicht-digitale Prozesse: Datenschutz ist wichtig</a:t>
            </a:r>
          </a:p>
          <a:p>
            <a:pPr algn="l" rtl="0" eaLnBrk="1" hangingPunct="1">
              <a:lnSpc>
                <a:spcPct val="90000"/>
              </a:lnSpc>
            </a:pPr>
            <a:r>
              <a:rPr lang="de" sz="2000" b="0" i="0" u="none" baseline="0" dirty="0"/>
              <a:t>DSGVO-konforme Verfahren</a:t>
            </a:r>
          </a:p>
          <a:p>
            <a:pPr lvl="1" algn="l" rtl="0" eaLnBrk="1" hangingPunct="1">
              <a:lnSpc>
                <a:spcPct val="90000"/>
              </a:lnSpc>
              <a:spcBef>
                <a:spcPct val="20000"/>
              </a:spcBef>
              <a:buSzPct val="135000"/>
            </a:pPr>
            <a:r>
              <a:rPr lang="de" sz="2000" b="0" i="0" u="none" baseline="0" dirty="0">
                <a:solidFill>
                  <a:srgbClr val="134095"/>
                </a:solidFill>
              </a:rPr>
              <a:t>Einschließlich einer öffentlich zugänglichen Datenschutzerklärung, sowie </a:t>
            </a:r>
          </a:p>
          <a:p>
            <a:pPr lvl="1" algn="l" rtl="0" eaLnBrk="1" hangingPunct="1">
              <a:lnSpc>
                <a:spcPct val="90000"/>
              </a:lnSpc>
              <a:spcBef>
                <a:spcPct val="20000"/>
              </a:spcBef>
              <a:buSzPct val="135000"/>
            </a:pPr>
            <a:r>
              <a:rPr lang="de" sz="2000" b="0" i="0" u="none" baseline="0" dirty="0">
                <a:solidFill>
                  <a:srgbClr val="134095"/>
                </a:solidFill>
              </a:rPr>
              <a:t>Benennung eines Datenschutzbeauftragten bzw. einer Datenschutzbeauftragten</a:t>
            </a:r>
          </a:p>
          <a:p>
            <a:pPr lvl="1" algn="l" rtl="0" eaLnBrk="1" hangingPunct="1">
              <a:lnSpc>
                <a:spcPct val="90000"/>
              </a:lnSpc>
              <a:spcBef>
                <a:spcPct val="20000"/>
              </a:spcBef>
              <a:buSzPct val="135000"/>
            </a:pPr>
            <a:r>
              <a:rPr lang="de" sz="2000" b="0" i="0" u="none" baseline="0" dirty="0">
                <a:solidFill>
                  <a:srgbClr val="134095"/>
                </a:solidFill>
              </a:rPr>
              <a:t>Löschung von Daten über regelkonforme Fahrer</a:t>
            </a:r>
          </a:p>
          <a:p>
            <a:pPr lvl="1" algn="l" rtl="0">
              <a:lnSpc>
                <a:spcPct val="90000"/>
              </a:lnSpc>
            </a:pPr>
            <a:endParaRPr lang="de" sz="2000" dirty="0">
              <a:solidFill>
                <a:srgbClr val="134095"/>
              </a:solidFill>
            </a:endParaRPr>
          </a:p>
          <a:p>
            <a:pPr marL="0" indent="0" algn="l" rtl="0">
              <a:lnSpc>
                <a:spcPct val="90000"/>
              </a:lnSpc>
              <a:buNone/>
            </a:pPr>
            <a:endParaRPr lang="de" sz="2000" dirty="0"/>
          </a:p>
        </p:txBody>
      </p:sp>
      <p:sp>
        <p:nvSpPr>
          <p:cNvPr id="10" name="Footer Placeholder 4">
            <a:extLst>
              <a:ext uri="{FF2B5EF4-FFF2-40B4-BE49-F238E27FC236}">
                <a16:creationId xmlns:a16="http://schemas.microsoft.com/office/drawing/2014/main" id="{2BEB68AF-A190-41FE-B17D-4D024DB23E4C}"/>
              </a:ext>
            </a:extLst>
          </p:cNvPr>
          <p:cNvSpPr>
            <a:spLocks noGrp="1"/>
          </p:cNvSpPr>
          <p:nvPr>
            <p:ph type="ftr" sz="quarter" idx="12"/>
          </p:nvPr>
        </p:nvSpPr>
        <p:spPr>
          <a:xfrm>
            <a:off x="1116013" y="6524625"/>
            <a:ext cx="5256212" cy="260350"/>
          </a:xfrm>
        </p:spPr>
        <p:txBody>
          <a:bodyPr/>
          <a:lstStyle/>
          <a:p>
            <a:pPr algn="l" rtl="0">
              <a:spcAft>
                <a:spcPts val="600"/>
              </a:spcAft>
              <a:defRPr/>
            </a:pPr>
            <a:r>
              <a:rPr lang="de" b="0" i="0" u="none" baseline="0"/>
              <a:t>&lt;Veranstaltung&gt; • &lt;Datum&gt; • &lt;Ort&gt; • &lt;Referent*in&gt;</a:t>
            </a:r>
            <a:endParaRPr lang="de"/>
          </a:p>
        </p:txBody>
      </p:sp>
    </p:spTree>
    <p:extLst>
      <p:ext uri="{BB962C8B-B14F-4D97-AF65-F5344CB8AC3E}">
        <p14:creationId xmlns:p14="http://schemas.microsoft.com/office/powerpoint/2010/main" val="1345299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D9D7-E9E8-4F0B-BA47-BECEBDD138EA}"/>
              </a:ext>
            </a:extLst>
          </p:cNvPr>
          <p:cNvSpPr>
            <a:spLocks noGrp="1"/>
          </p:cNvSpPr>
          <p:nvPr>
            <p:ph type="title"/>
          </p:nvPr>
        </p:nvSpPr>
        <p:spPr/>
        <p:txBody>
          <a:bodyPr/>
          <a:lstStyle/>
          <a:p>
            <a:pPr algn="l" rtl="0"/>
            <a:r>
              <a:rPr lang="de" b="1" i="0" u="none" baseline="0"/>
              <a:t>Überwachungsdaten unterfüttern die Politik</a:t>
            </a:r>
          </a:p>
        </p:txBody>
      </p:sp>
      <p:sp>
        <p:nvSpPr>
          <p:cNvPr id="3" name="Content Placeholder 2">
            <a:extLst>
              <a:ext uri="{FF2B5EF4-FFF2-40B4-BE49-F238E27FC236}">
                <a16:creationId xmlns:a16="http://schemas.microsoft.com/office/drawing/2014/main" id="{EF40C038-5B1F-472F-A7BC-BF11F12DD734}"/>
              </a:ext>
            </a:extLst>
          </p:cNvPr>
          <p:cNvSpPr>
            <a:spLocks noGrp="1"/>
          </p:cNvSpPr>
          <p:nvPr>
            <p:ph idx="1"/>
          </p:nvPr>
        </p:nvSpPr>
        <p:spPr>
          <a:xfrm>
            <a:off x="456562" y="1530024"/>
            <a:ext cx="4985056" cy="3009573"/>
          </a:xfrm>
        </p:spPr>
        <p:txBody>
          <a:bodyPr/>
          <a:lstStyle/>
          <a:p>
            <a:pPr marL="0" indent="0" algn="l" rtl="0" eaLnBrk="1" hangingPunct="1">
              <a:buNone/>
            </a:pPr>
            <a:r>
              <a:rPr lang="de" sz="1800" b="0" i="0" u="none" baseline="0" dirty="0"/>
              <a:t>Aggregierte Daten der Parkraumüberwachung ermöglichen genaue Statistiken über:</a:t>
            </a:r>
          </a:p>
          <a:p>
            <a:pPr algn="l" rtl="0" eaLnBrk="1" hangingPunct="1"/>
            <a:r>
              <a:rPr lang="de" sz="1800" b="0" i="0" u="none" baseline="0" dirty="0"/>
              <a:t>Zahlungsquoten</a:t>
            </a:r>
          </a:p>
          <a:p>
            <a:pPr algn="l" rtl="0" eaLnBrk="1" hangingPunct="1"/>
            <a:r>
              <a:rPr lang="de" sz="1800" b="0" i="0" u="none" baseline="0" dirty="0"/>
              <a:t>Parkscheinautomaten, die die meisten/wenigsten Einnahmen generieren</a:t>
            </a:r>
          </a:p>
          <a:p>
            <a:pPr algn="l" rtl="0" eaLnBrk="1" hangingPunct="1"/>
            <a:r>
              <a:rPr lang="de" sz="1800" b="0" i="0" u="none" baseline="0" dirty="0"/>
              <a:t>Defekte Parkscheinautomaten</a:t>
            </a:r>
          </a:p>
          <a:p>
            <a:pPr algn="l" rtl="0" eaLnBrk="1" hangingPunct="1"/>
            <a:r>
              <a:rPr lang="de" sz="1800" b="0" i="0" u="none" baseline="0" dirty="0"/>
              <a:t>Straßen mit den meisten oder wenigsten Parkverstößen</a:t>
            </a:r>
          </a:p>
          <a:p>
            <a:pPr marL="0" indent="0" algn="l" rtl="0" eaLnBrk="1" hangingPunct="1">
              <a:buNone/>
            </a:pPr>
            <a:r>
              <a:rPr lang="de" sz="1800" b="0" i="0" u="none" baseline="0" dirty="0"/>
              <a:t>Dadurch können Wartungs- und Kontrollmaßnahmen gesteuert werden.</a:t>
            </a:r>
            <a:endParaRPr lang="de" sz="1800" b="0" dirty="0"/>
          </a:p>
        </p:txBody>
      </p:sp>
      <p:sp>
        <p:nvSpPr>
          <p:cNvPr id="4" name="Footer Placeholder 3">
            <a:extLst>
              <a:ext uri="{FF2B5EF4-FFF2-40B4-BE49-F238E27FC236}">
                <a16:creationId xmlns:a16="http://schemas.microsoft.com/office/drawing/2014/main" id="{8CDB6309-A30B-4FC8-9E36-0B135AFCC7A5}"/>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pic>
        <p:nvPicPr>
          <p:cNvPr id="6" name="Picture 5">
            <a:extLst>
              <a:ext uri="{FF2B5EF4-FFF2-40B4-BE49-F238E27FC236}">
                <a16:creationId xmlns:a16="http://schemas.microsoft.com/office/drawing/2014/main" id="{636A7868-F07E-43A3-83A2-AD7F3C8F3419}"/>
              </a:ext>
            </a:extLst>
          </p:cNvPr>
          <p:cNvPicPr>
            <a:picLocks noChangeAspect="1"/>
          </p:cNvPicPr>
          <p:nvPr/>
        </p:nvPicPr>
        <p:blipFill>
          <a:blip r:embed="rId2"/>
          <a:stretch>
            <a:fillRect/>
          </a:stretch>
        </p:blipFill>
        <p:spPr>
          <a:xfrm>
            <a:off x="7558268" y="1719787"/>
            <a:ext cx="1342663" cy="4353464"/>
          </a:xfrm>
          <a:prstGeom prst="rect">
            <a:avLst/>
          </a:prstGeom>
        </p:spPr>
      </p:pic>
      <p:pic>
        <p:nvPicPr>
          <p:cNvPr id="8" name="Picture 7">
            <a:extLst>
              <a:ext uri="{FF2B5EF4-FFF2-40B4-BE49-F238E27FC236}">
                <a16:creationId xmlns:a16="http://schemas.microsoft.com/office/drawing/2014/main" id="{0D6EC993-546A-4789-9EC7-47E478A66319}"/>
              </a:ext>
            </a:extLst>
          </p:cNvPr>
          <p:cNvPicPr>
            <a:picLocks noChangeAspect="1"/>
          </p:cNvPicPr>
          <p:nvPr/>
        </p:nvPicPr>
        <p:blipFill>
          <a:blip r:embed="rId3"/>
          <a:stretch>
            <a:fillRect/>
          </a:stretch>
        </p:blipFill>
        <p:spPr>
          <a:xfrm>
            <a:off x="5441618" y="1719787"/>
            <a:ext cx="1861213" cy="1959223"/>
          </a:xfrm>
          <a:prstGeom prst="rect">
            <a:avLst/>
          </a:prstGeom>
        </p:spPr>
      </p:pic>
      <p:pic>
        <p:nvPicPr>
          <p:cNvPr id="10" name="Picture 9">
            <a:extLst>
              <a:ext uri="{FF2B5EF4-FFF2-40B4-BE49-F238E27FC236}">
                <a16:creationId xmlns:a16="http://schemas.microsoft.com/office/drawing/2014/main" id="{B0DF11A7-960F-4D43-96F8-35E023876C5A}"/>
              </a:ext>
            </a:extLst>
          </p:cNvPr>
          <p:cNvPicPr>
            <a:picLocks noChangeAspect="1"/>
          </p:cNvPicPr>
          <p:nvPr/>
        </p:nvPicPr>
        <p:blipFill>
          <a:blip r:embed="rId4"/>
          <a:stretch>
            <a:fillRect/>
          </a:stretch>
        </p:blipFill>
        <p:spPr>
          <a:xfrm>
            <a:off x="523470" y="4878829"/>
            <a:ext cx="6256038" cy="1384185"/>
          </a:xfrm>
          <a:prstGeom prst="rect">
            <a:avLst/>
          </a:prstGeom>
        </p:spPr>
      </p:pic>
    </p:spTree>
    <p:extLst>
      <p:ext uri="{BB962C8B-B14F-4D97-AF65-F5344CB8AC3E}">
        <p14:creationId xmlns:p14="http://schemas.microsoft.com/office/powerpoint/2010/main" val="1944406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5" name="Rechteck 4">
            <a:extLst>
              <a:ext uri="{FF2B5EF4-FFF2-40B4-BE49-F238E27FC236}">
                <a16:creationId xmlns:a16="http://schemas.microsoft.com/office/drawing/2014/main" id="{60BC1FCC-C924-4829-95DB-92A0ED306018}"/>
              </a:ext>
            </a:extLst>
          </p:cNvPr>
          <p:cNvSpPr/>
          <p:nvPr/>
        </p:nvSpPr>
        <p:spPr>
          <a:xfrm>
            <a:off x="1347821" y="1824766"/>
            <a:ext cx="7303109" cy="2862322"/>
          </a:xfrm>
          <a:prstGeom prst="rect">
            <a:avLst/>
          </a:prstGeom>
        </p:spPr>
        <p:txBody>
          <a:bodyPr wrap="square">
            <a:spAutoFit/>
          </a:bodyPr>
          <a:lstStyle/>
          <a:p>
            <a:pPr algn="l" rtl="0"/>
            <a:r>
              <a:rPr lang="de" sz="3600" b="1" i="0" u="none" baseline="0" dirty="0">
                <a:solidFill>
                  <a:schemeClr val="bg1"/>
                </a:solidFill>
                <a:latin typeface="+mj-lt"/>
              </a:rPr>
              <a:t>6.</a:t>
            </a:r>
          </a:p>
          <a:p>
            <a:pPr algn="l" rtl="0"/>
            <a:r>
              <a:rPr lang="de" sz="3600" b="1" i="0" u="none" baseline="0" dirty="0">
                <a:solidFill>
                  <a:schemeClr val="bg1"/>
                </a:solidFill>
                <a:latin typeface="+mj-lt"/>
              </a:rPr>
              <a:t>Sonderproblem bei der Parkraumüberwachung:</a:t>
            </a:r>
          </a:p>
          <a:p>
            <a:pPr algn="l" rtl="0"/>
            <a:r>
              <a:rPr lang="de" sz="3600" b="1" i="0" u="none" baseline="0" dirty="0">
                <a:solidFill>
                  <a:schemeClr val="bg1"/>
                </a:solidFill>
                <a:latin typeface="+mj-lt"/>
              </a:rPr>
              <a:t>Unbefugte Nutzung des Europäischen Parkausweises für Menschen mit Behinderungen</a:t>
            </a:r>
          </a:p>
        </p:txBody>
      </p:sp>
    </p:spTree>
    <p:extLst>
      <p:ext uri="{BB962C8B-B14F-4D97-AF65-F5344CB8AC3E}">
        <p14:creationId xmlns:p14="http://schemas.microsoft.com/office/powerpoint/2010/main" val="2099314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72501-9065-4B7B-A09B-DB5F9088C584}"/>
              </a:ext>
            </a:extLst>
          </p:cNvPr>
          <p:cNvSpPr>
            <a:spLocks noGrp="1"/>
          </p:cNvSpPr>
          <p:nvPr>
            <p:ph type="title"/>
          </p:nvPr>
        </p:nvSpPr>
        <p:spPr/>
        <p:txBody>
          <a:bodyPr/>
          <a:lstStyle/>
          <a:p>
            <a:pPr algn="l" rtl="0"/>
            <a:r>
              <a:rPr lang="de" b="1" i="0" u="none" baseline="0"/>
              <a:t>Rechtsgrundlage - wichtigste Bestimmungen</a:t>
            </a:r>
          </a:p>
        </p:txBody>
      </p:sp>
      <p:sp>
        <p:nvSpPr>
          <p:cNvPr id="3" name="Content Placeholder 2">
            <a:extLst>
              <a:ext uri="{FF2B5EF4-FFF2-40B4-BE49-F238E27FC236}">
                <a16:creationId xmlns:a16="http://schemas.microsoft.com/office/drawing/2014/main" id="{E71A0DCF-F175-4034-B972-05E143683239}"/>
              </a:ext>
            </a:extLst>
          </p:cNvPr>
          <p:cNvSpPr>
            <a:spLocks noGrp="1"/>
          </p:cNvSpPr>
          <p:nvPr>
            <p:ph idx="1"/>
          </p:nvPr>
        </p:nvSpPr>
        <p:spPr>
          <a:xfrm>
            <a:off x="323850" y="1592263"/>
            <a:ext cx="5256212" cy="4608512"/>
          </a:xfrm>
        </p:spPr>
        <p:txBody>
          <a:bodyPr/>
          <a:lstStyle/>
          <a:p>
            <a:pPr marL="285750" lvl="0" indent="-285750" algn="l" rtl="0" eaLnBrk="1" hangingPunct="1"/>
            <a:r>
              <a:rPr lang="de" sz="1800" b="0" i="0" u="none" baseline="0"/>
              <a:t>Einführung eines standardisierten Ausweises in der Europäischen Gemeinschaft;</a:t>
            </a:r>
          </a:p>
          <a:p>
            <a:pPr marL="285750" lvl="0" indent="-285750" algn="l" rtl="0" eaLnBrk="1" hangingPunct="1"/>
            <a:r>
              <a:rPr lang="de" sz="1800" b="0" i="0" u="none" baseline="0"/>
              <a:t>Anerkennung des Ausweises durch alle Mitgliedsstaaten;</a:t>
            </a:r>
          </a:p>
          <a:p>
            <a:pPr marL="285750" lvl="0" indent="-285750" algn="l" rtl="0" eaLnBrk="1" hangingPunct="1"/>
            <a:r>
              <a:rPr lang="de" sz="1800" b="0" i="0" u="none" baseline="0"/>
              <a:t>Format und Aussehen:</a:t>
            </a:r>
          </a:p>
          <a:p>
            <a:pPr marL="1085850" lvl="1" algn="l" rtl="0" eaLnBrk="1" hangingPunct="1">
              <a:spcBef>
                <a:spcPct val="20000"/>
              </a:spcBef>
              <a:buSzPct val="135000"/>
              <a:buFont typeface="Wingdings" panose="05000000000000000000" pitchFamily="2" charset="2"/>
              <a:buChar char="ü"/>
            </a:pPr>
            <a:r>
              <a:rPr lang="de" sz="1800" b="0" i="0" u="none" baseline="0">
                <a:solidFill>
                  <a:srgbClr val="134095"/>
                </a:solidFill>
              </a:rPr>
              <a:t>Standardgröße (106mm x 148mm);</a:t>
            </a:r>
          </a:p>
          <a:p>
            <a:pPr marL="1085850" lvl="1" algn="l" rtl="0" eaLnBrk="1" hangingPunct="1">
              <a:spcBef>
                <a:spcPct val="20000"/>
              </a:spcBef>
              <a:buSzPct val="135000"/>
              <a:buFont typeface="Wingdings" panose="05000000000000000000" pitchFamily="2" charset="2"/>
              <a:buChar char="ü"/>
            </a:pPr>
            <a:r>
              <a:rPr lang="de" sz="1800" b="0" i="0" u="none" baseline="0">
                <a:solidFill>
                  <a:srgbClr val="134095"/>
                </a:solidFill>
              </a:rPr>
              <a:t>Hellblaue Farbe mit weißem Rollstuhlfahrersymbol;</a:t>
            </a:r>
          </a:p>
          <a:p>
            <a:pPr marL="1085850" lvl="1" algn="l" rtl="0" eaLnBrk="1" hangingPunct="1">
              <a:spcBef>
                <a:spcPct val="20000"/>
              </a:spcBef>
              <a:buSzPct val="135000"/>
              <a:buFont typeface="Wingdings" panose="05000000000000000000" pitchFamily="2" charset="2"/>
              <a:buChar char="ü"/>
            </a:pPr>
            <a:r>
              <a:rPr lang="de" sz="1800" b="0" i="0" u="none" baseline="0">
                <a:solidFill>
                  <a:srgbClr val="134095"/>
                </a:solidFill>
              </a:rPr>
              <a:t>Kunststoffbeschichtet, außer dem für die Unterschrift vorgesehenen Feld;</a:t>
            </a:r>
          </a:p>
          <a:p>
            <a:pPr marL="1085850" lvl="1" algn="l" rtl="0" eaLnBrk="1" hangingPunct="1">
              <a:spcBef>
                <a:spcPct val="20000"/>
              </a:spcBef>
              <a:buSzPct val="135000"/>
              <a:buFont typeface="Wingdings" panose="05000000000000000000" pitchFamily="2" charset="2"/>
              <a:buChar char="ü"/>
            </a:pPr>
            <a:r>
              <a:rPr lang="de" sz="1800" b="0" i="0" u="none" baseline="0">
                <a:solidFill>
                  <a:srgbClr val="134095"/>
                </a:solidFill>
              </a:rPr>
              <a:t>Einige Pflichtfelder auf der Vorderseite und auf der Rückseite.</a:t>
            </a:r>
          </a:p>
          <a:p>
            <a:pPr marL="285750" indent="-285750" algn="l" rtl="0" eaLnBrk="1" hangingPunct="1"/>
            <a:r>
              <a:rPr lang="de" sz="1800" b="0" i="0" u="none" baseline="0"/>
              <a:t>Empfehlung = unverbindlicher Rechtsakt</a:t>
            </a:r>
          </a:p>
          <a:p>
            <a:endParaRPr lang="de" sz="2000" dirty="0"/>
          </a:p>
        </p:txBody>
      </p:sp>
      <p:sp>
        <p:nvSpPr>
          <p:cNvPr id="4" name="Footer Placeholder 3">
            <a:extLst>
              <a:ext uri="{FF2B5EF4-FFF2-40B4-BE49-F238E27FC236}">
                <a16:creationId xmlns:a16="http://schemas.microsoft.com/office/drawing/2014/main" id="{27A9E135-A78C-46FC-8D61-BB2BC57D9CF0}"/>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pic>
        <p:nvPicPr>
          <p:cNvPr id="6" name="Picture 5">
            <a:extLst>
              <a:ext uri="{FF2B5EF4-FFF2-40B4-BE49-F238E27FC236}">
                <a16:creationId xmlns:a16="http://schemas.microsoft.com/office/drawing/2014/main" id="{3678226D-4C58-4CE3-AC59-97E57109B501}"/>
              </a:ext>
            </a:extLst>
          </p:cNvPr>
          <p:cNvPicPr>
            <a:picLocks noChangeAspect="1"/>
          </p:cNvPicPr>
          <p:nvPr/>
        </p:nvPicPr>
        <p:blipFill>
          <a:blip r:embed="rId3"/>
          <a:stretch>
            <a:fillRect/>
          </a:stretch>
        </p:blipFill>
        <p:spPr>
          <a:xfrm>
            <a:off x="5811638" y="1610321"/>
            <a:ext cx="3121423" cy="2286198"/>
          </a:xfrm>
          <a:prstGeom prst="rect">
            <a:avLst/>
          </a:prstGeom>
        </p:spPr>
      </p:pic>
      <p:pic>
        <p:nvPicPr>
          <p:cNvPr id="8" name="Picture 7">
            <a:extLst>
              <a:ext uri="{FF2B5EF4-FFF2-40B4-BE49-F238E27FC236}">
                <a16:creationId xmlns:a16="http://schemas.microsoft.com/office/drawing/2014/main" id="{49EFF034-B12D-4B33-9157-35B17E829A3E}"/>
              </a:ext>
            </a:extLst>
          </p:cNvPr>
          <p:cNvPicPr>
            <a:picLocks noChangeAspect="1"/>
          </p:cNvPicPr>
          <p:nvPr/>
        </p:nvPicPr>
        <p:blipFill>
          <a:blip r:embed="rId4"/>
          <a:stretch>
            <a:fillRect/>
          </a:stretch>
        </p:blipFill>
        <p:spPr>
          <a:xfrm>
            <a:off x="5811638" y="3975894"/>
            <a:ext cx="3121423" cy="2267909"/>
          </a:xfrm>
          <a:prstGeom prst="rect">
            <a:avLst/>
          </a:prstGeom>
        </p:spPr>
      </p:pic>
    </p:spTree>
    <p:extLst>
      <p:ext uri="{BB962C8B-B14F-4D97-AF65-F5344CB8AC3E}">
        <p14:creationId xmlns:p14="http://schemas.microsoft.com/office/powerpoint/2010/main" val="1432176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D3C58-1E47-423E-B297-42DE31C8E19C}"/>
              </a:ext>
            </a:extLst>
          </p:cNvPr>
          <p:cNvSpPr>
            <a:spLocks noGrp="1"/>
          </p:cNvSpPr>
          <p:nvPr>
            <p:ph type="title"/>
          </p:nvPr>
        </p:nvSpPr>
        <p:spPr/>
        <p:txBody>
          <a:bodyPr/>
          <a:lstStyle/>
          <a:p>
            <a:pPr algn="l" rtl="0"/>
            <a:r>
              <a:rPr lang="de" b="1" i="0" u="none" baseline="0"/>
              <a:t>Trotz gemeinsamer Bestimmungen können die Ausweise unterschiedlich aussehen</a:t>
            </a:r>
            <a:br>
              <a:rPr lang="de"/>
            </a:br>
            <a:endParaRPr lang="de" dirty="0"/>
          </a:p>
        </p:txBody>
      </p:sp>
      <p:sp>
        <p:nvSpPr>
          <p:cNvPr id="3" name="Content Placeholder 2">
            <a:extLst>
              <a:ext uri="{FF2B5EF4-FFF2-40B4-BE49-F238E27FC236}">
                <a16:creationId xmlns:a16="http://schemas.microsoft.com/office/drawing/2014/main" id="{88C912CD-27F3-4D9D-91E9-E1523828A77C}"/>
              </a:ext>
            </a:extLst>
          </p:cNvPr>
          <p:cNvSpPr>
            <a:spLocks noGrp="1"/>
          </p:cNvSpPr>
          <p:nvPr>
            <p:ph idx="1"/>
          </p:nvPr>
        </p:nvSpPr>
        <p:spPr>
          <a:xfrm>
            <a:off x="323850" y="1700213"/>
            <a:ext cx="4768276" cy="4608512"/>
          </a:xfrm>
        </p:spPr>
        <p:txBody>
          <a:bodyPr/>
          <a:lstStyle/>
          <a:p>
            <a:pPr marL="285750" indent="-285750" algn="l" rtl="0" eaLnBrk="1" hangingPunct="1">
              <a:buFont typeface="Wingdings" panose="05000000000000000000" pitchFamily="2" charset="2"/>
              <a:buChar char="•"/>
            </a:pPr>
            <a:r>
              <a:rPr lang="de" sz="1800" b="0" i="0" u="none" baseline="0"/>
              <a:t>Ausgestellt von verschiedenen Mitgliedsstaaten;</a:t>
            </a:r>
          </a:p>
          <a:p>
            <a:pPr marL="285750" indent="-285750" algn="l" rtl="0" eaLnBrk="1" hangingPunct="1">
              <a:buFont typeface="Wingdings" panose="05000000000000000000" pitchFamily="2" charset="2"/>
              <a:buChar char="•"/>
            </a:pPr>
            <a:r>
              <a:rPr lang="de" sz="1800" b="0" i="0" u="none" baseline="0"/>
              <a:t>Ausgestellt von verschiedenen örtlichen Behörden innerhalb eines Mitgliedstaates </a:t>
            </a:r>
          </a:p>
          <a:p>
            <a:pPr marL="285750" indent="-285750" algn="l" rtl="0" eaLnBrk="1" hangingPunct="1">
              <a:buFont typeface="Wingdings" panose="05000000000000000000" pitchFamily="2" charset="2"/>
              <a:buChar char="•"/>
            </a:pPr>
            <a:r>
              <a:rPr lang="de" sz="1800" b="0" i="0" u="none" baseline="0"/>
              <a:t>In einigen Mitgliedsstaaten existieren verschiedene Modelle nebeneinander (EU und Nicht-EU) </a:t>
            </a:r>
          </a:p>
          <a:p>
            <a:pPr marL="285750" indent="-285750" algn="l" rtl="0" eaLnBrk="1" hangingPunct="1">
              <a:buFont typeface="Wingdings" panose="05000000000000000000" pitchFamily="2" charset="2"/>
              <a:buChar char="•"/>
            </a:pPr>
            <a:r>
              <a:rPr lang="de" sz="1800" b="0" i="0" u="none" baseline="0"/>
              <a:t>Viele Mitgliedsstaaten haben Merkmale hinzugefügt, die in der Empfehlung nicht vorgesehen sind: Kopierschutzpapier; Hologramm; Barcode oder QR-Code; NFC-Tag zur kontaktlosen Ausweiserfassung.</a:t>
            </a:r>
          </a:p>
          <a:p>
            <a:endParaRPr lang="de" sz="2000" dirty="0"/>
          </a:p>
        </p:txBody>
      </p:sp>
      <p:sp>
        <p:nvSpPr>
          <p:cNvPr id="4" name="Footer Placeholder 3">
            <a:extLst>
              <a:ext uri="{FF2B5EF4-FFF2-40B4-BE49-F238E27FC236}">
                <a16:creationId xmlns:a16="http://schemas.microsoft.com/office/drawing/2014/main" id="{0BFEB935-5BAA-42E0-BDDC-1525B725371C}"/>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pic>
        <p:nvPicPr>
          <p:cNvPr id="7" name="Picture 6">
            <a:extLst>
              <a:ext uri="{FF2B5EF4-FFF2-40B4-BE49-F238E27FC236}">
                <a16:creationId xmlns:a16="http://schemas.microsoft.com/office/drawing/2014/main" id="{9E259148-54E0-416B-B003-83D667421849}"/>
              </a:ext>
            </a:extLst>
          </p:cNvPr>
          <p:cNvPicPr/>
          <p:nvPr/>
        </p:nvPicPr>
        <p:blipFill rotWithShape="1">
          <a:blip r:embed="rId2"/>
          <a:srcRect l="29838" t="27742" r="50001" b="45619"/>
          <a:stretch/>
        </p:blipFill>
        <p:spPr bwMode="auto">
          <a:xfrm>
            <a:off x="4997942" y="1626283"/>
            <a:ext cx="1716279"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8" name="Picture 7" descr="http://www.seriline.se/images/prkort_prov.jpg">
            <a:extLst>
              <a:ext uri="{FF2B5EF4-FFF2-40B4-BE49-F238E27FC236}">
                <a16:creationId xmlns:a16="http://schemas.microsoft.com/office/drawing/2014/main" id="{520CFA3C-73BB-4FBC-8FD4-7449F125C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579191">
            <a:off x="6885010" y="4457629"/>
            <a:ext cx="2094488" cy="1728192"/>
          </a:xfrm>
          <a:prstGeom prst="rect">
            <a:avLst/>
          </a:prstGeom>
          <a:noFill/>
          <a:ln>
            <a:noFill/>
          </a:ln>
        </p:spPr>
      </p:pic>
      <p:pic>
        <p:nvPicPr>
          <p:cNvPr id="9" name="Picture 8">
            <a:extLst>
              <a:ext uri="{FF2B5EF4-FFF2-40B4-BE49-F238E27FC236}">
                <a16:creationId xmlns:a16="http://schemas.microsoft.com/office/drawing/2014/main" id="{0F75D1F4-17B6-409B-A53A-7C1BD4A9C4EB}"/>
              </a:ext>
            </a:extLst>
          </p:cNvPr>
          <p:cNvPicPr/>
          <p:nvPr/>
        </p:nvPicPr>
        <p:blipFill rotWithShape="1">
          <a:blip r:embed="rId4"/>
          <a:srcRect l="9909" t="45337" r="67689" b="28249"/>
          <a:stretch/>
        </p:blipFill>
        <p:spPr bwMode="auto">
          <a:xfrm>
            <a:off x="6945753" y="3113452"/>
            <a:ext cx="1800000"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AF3202B2-D0F7-4F9C-BB73-5312B3D194A6}"/>
              </a:ext>
            </a:extLst>
          </p:cNvPr>
          <p:cNvPicPr>
            <a:picLocks noChangeAspect="1"/>
          </p:cNvPicPr>
          <p:nvPr/>
        </p:nvPicPr>
        <p:blipFill rotWithShape="1">
          <a:blip r:embed="rId5"/>
          <a:srcRect l="14443" t="35128" r="49621" b="17566"/>
          <a:stretch/>
        </p:blipFill>
        <p:spPr bwMode="auto">
          <a:xfrm>
            <a:off x="5028104" y="3122425"/>
            <a:ext cx="1767120"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964A9B3F-4393-492C-BD59-DB94855EC258}"/>
              </a:ext>
            </a:extLst>
          </p:cNvPr>
          <p:cNvPicPr/>
          <p:nvPr/>
        </p:nvPicPr>
        <p:blipFill rotWithShape="1">
          <a:blip r:embed="rId6"/>
          <a:srcRect l="32450" t="47046" r="51481" b="30672"/>
          <a:stretch/>
        </p:blipFill>
        <p:spPr bwMode="auto">
          <a:xfrm>
            <a:off x="5092126" y="4654308"/>
            <a:ext cx="1800000"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3A3474D9-A414-4F05-B69F-64F8911D7EAB}"/>
              </a:ext>
            </a:extLst>
          </p:cNvPr>
          <p:cNvPicPr/>
          <p:nvPr/>
        </p:nvPicPr>
        <p:blipFill rotWithShape="1">
          <a:blip r:embed="rId7"/>
          <a:srcRect l="17670" t="39547" r="53128" b="22585"/>
          <a:stretch/>
        </p:blipFill>
        <p:spPr bwMode="auto">
          <a:xfrm>
            <a:off x="6850496" y="1626283"/>
            <a:ext cx="1800000"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39972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3724-A8D7-4147-90AC-5279FB0C8892}"/>
              </a:ext>
            </a:extLst>
          </p:cNvPr>
          <p:cNvSpPr>
            <a:spLocks noGrp="1"/>
          </p:cNvSpPr>
          <p:nvPr>
            <p:ph type="title"/>
          </p:nvPr>
        </p:nvSpPr>
        <p:spPr/>
        <p:txBody>
          <a:bodyPr/>
          <a:lstStyle/>
          <a:p>
            <a:pPr algn="l" rtl="0"/>
            <a:r>
              <a:rPr lang="de" b="1" i="0" u="none" baseline="0"/>
              <a:t>Unbefugte Nutzung</a:t>
            </a:r>
          </a:p>
        </p:txBody>
      </p:sp>
      <p:sp>
        <p:nvSpPr>
          <p:cNvPr id="3" name="Content Placeholder 2">
            <a:extLst>
              <a:ext uri="{FF2B5EF4-FFF2-40B4-BE49-F238E27FC236}">
                <a16:creationId xmlns:a16="http://schemas.microsoft.com/office/drawing/2014/main" id="{7AC0909C-AC31-439C-A41F-9A8D8292AAE7}"/>
              </a:ext>
            </a:extLst>
          </p:cNvPr>
          <p:cNvSpPr>
            <a:spLocks noGrp="1"/>
          </p:cNvSpPr>
          <p:nvPr>
            <p:ph idx="1"/>
          </p:nvPr>
        </p:nvSpPr>
        <p:spPr>
          <a:xfrm>
            <a:off x="323850" y="1592263"/>
            <a:ext cx="5418551" cy="4608512"/>
          </a:xfrm>
        </p:spPr>
        <p:txBody>
          <a:bodyPr/>
          <a:lstStyle/>
          <a:p>
            <a:pPr marL="285750" lvl="0" indent="-285750" algn="l" rtl="0" eaLnBrk="1" hangingPunct="1">
              <a:buFont typeface="Wingdings" panose="05000000000000000000" pitchFamily="2" charset="2"/>
              <a:buChar char="•"/>
            </a:pPr>
            <a:r>
              <a:rPr lang="de" sz="1800" b="0" i="0" u="none" baseline="0" dirty="0"/>
              <a:t>Die drei häufigsten Fälle:</a:t>
            </a:r>
          </a:p>
          <a:p>
            <a:pPr marL="285750" lvl="0" indent="-285750" algn="l" rtl="0" eaLnBrk="1" hangingPunct="1">
              <a:buFont typeface="Wingdings" panose="05000000000000000000" pitchFamily="2" charset="2"/>
              <a:buChar char="•"/>
            </a:pPr>
            <a:endParaRPr lang="de" sz="1800" b="0" dirty="0"/>
          </a:p>
          <a:p>
            <a:pPr marL="704850" lvl="2" indent="-285750" algn="l" rtl="0" eaLnBrk="1" hangingPunct="1">
              <a:spcBef>
                <a:spcPct val="20000"/>
              </a:spcBef>
              <a:buSzPct val="135000"/>
              <a:buFont typeface="Wingdings" panose="05000000000000000000" pitchFamily="2" charset="2"/>
              <a:buChar char="•"/>
            </a:pPr>
            <a:r>
              <a:rPr lang="de" sz="1700" b="0" i="0" u="none" baseline="0" dirty="0">
                <a:solidFill>
                  <a:srgbClr val="134095"/>
                </a:solidFill>
              </a:rPr>
              <a:t>Verwendung des Ausweises durch andere Personen als den Inhaber: Oft handelt es sich um Familienmitglieder oder Betreuer des Inhabers;</a:t>
            </a:r>
          </a:p>
          <a:p>
            <a:pPr marL="704850" lvl="2" indent="-285750" algn="l" rtl="0" eaLnBrk="1" hangingPunct="1">
              <a:spcBef>
                <a:spcPct val="20000"/>
              </a:spcBef>
              <a:buSzPct val="135000"/>
              <a:buFont typeface="Wingdings" panose="05000000000000000000" pitchFamily="2" charset="2"/>
              <a:buChar char="•"/>
            </a:pPr>
            <a:r>
              <a:rPr lang="de" sz="1700" b="0" i="0" u="none" baseline="0" dirty="0">
                <a:solidFill>
                  <a:srgbClr val="134095"/>
                </a:solidFill>
              </a:rPr>
              <a:t>Verwendung des Ausweises einer verstorbenen Person: Familienmitglieder geben den Ausweis nach dem Tod des Inhabers nicht ab;</a:t>
            </a:r>
          </a:p>
          <a:p>
            <a:pPr marL="704850" lvl="2" indent="-285750" algn="l" rtl="0" eaLnBrk="1" hangingPunct="1">
              <a:spcBef>
                <a:spcPct val="20000"/>
              </a:spcBef>
              <a:buSzPct val="135000"/>
              <a:buFont typeface="Wingdings" panose="05000000000000000000" pitchFamily="2" charset="2"/>
              <a:buChar char="•"/>
            </a:pPr>
            <a:r>
              <a:rPr lang="de" sz="1700" b="0" i="0" u="none" baseline="0" dirty="0">
                <a:solidFill>
                  <a:srgbClr val="134095"/>
                </a:solidFill>
              </a:rPr>
              <a:t>Verwendung von Duplikaten: Inhaber des Ausweises oder Personen, die in ihrem Namen handeln, beantragen eine neue Karte, obwohl sie das Original noch besitzen (verboten).</a:t>
            </a:r>
          </a:p>
          <a:p>
            <a:pPr marL="285750" lvl="1" indent="-285750" algn="l" rtl="0" eaLnBrk="1" hangingPunct="1">
              <a:spcBef>
                <a:spcPct val="20000"/>
              </a:spcBef>
              <a:buSzPct val="135000"/>
              <a:buFont typeface="Wingdings" panose="05000000000000000000" pitchFamily="2" charset="2"/>
              <a:buChar char="•"/>
            </a:pPr>
            <a:endParaRPr lang="de" sz="1800" dirty="0">
              <a:solidFill>
                <a:srgbClr val="134095"/>
              </a:solidFill>
            </a:endParaRPr>
          </a:p>
          <a:p>
            <a:pPr marL="285750" indent="-285750" algn="l" rtl="0" eaLnBrk="1" hangingPunct="1">
              <a:buFont typeface="Wingdings" panose="05000000000000000000" pitchFamily="2" charset="2"/>
              <a:buChar char="•"/>
            </a:pPr>
            <a:r>
              <a:rPr lang="de" sz="1800" b="0" i="0" u="none" baseline="0" dirty="0"/>
              <a:t>Es gibt hierzu nur wenige Daten</a:t>
            </a:r>
          </a:p>
          <a:p>
            <a:endParaRPr lang="de" dirty="0"/>
          </a:p>
        </p:txBody>
      </p:sp>
      <p:sp>
        <p:nvSpPr>
          <p:cNvPr id="4" name="Footer Placeholder 3">
            <a:extLst>
              <a:ext uri="{FF2B5EF4-FFF2-40B4-BE49-F238E27FC236}">
                <a16:creationId xmlns:a16="http://schemas.microsoft.com/office/drawing/2014/main" id="{2C2A4DC6-12CB-44A6-9AD8-9ABB055EEA91}"/>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pic>
        <p:nvPicPr>
          <p:cNvPr id="5" name="Picture 4">
            <a:extLst>
              <a:ext uri="{FF2B5EF4-FFF2-40B4-BE49-F238E27FC236}">
                <a16:creationId xmlns:a16="http://schemas.microsoft.com/office/drawing/2014/main" id="{A57FEB07-0DA0-4684-82B4-22CEC8D7AC64}"/>
              </a:ext>
            </a:extLst>
          </p:cNvPr>
          <p:cNvPicPr/>
          <p:nvPr/>
        </p:nvPicPr>
        <p:blipFill rotWithShape="1">
          <a:blip r:embed="rId3"/>
          <a:srcRect l="23242" t="51886" r="57562" b="25354"/>
          <a:stretch/>
        </p:blipFill>
        <p:spPr bwMode="auto">
          <a:xfrm>
            <a:off x="7144555" y="2047393"/>
            <a:ext cx="1276350" cy="793846"/>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C38641D3-823D-43AD-8C30-131D68A40E4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144555" y="3343537"/>
            <a:ext cx="1350000" cy="864000"/>
          </a:xfrm>
          <a:prstGeom prst="rect">
            <a:avLst/>
          </a:prstGeom>
          <a:ln>
            <a:noFill/>
          </a:ln>
          <a:effectLst>
            <a:outerShdw blurRad="50800" dist="50800" dir="2700000" algn="ctr" rotWithShape="0">
              <a:srgbClr val="000000">
                <a:alpha val="43137"/>
              </a:srgbClr>
            </a:outerShdw>
          </a:effectLst>
        </p:spPr>
      </p:pic>
      <p:grpSp>
        <p:nvGrpSpPr>
          <p:cNvPr id="7" name="Group 6">
            <a:extLst>
              <a:ext uri="{FF2B5EF4-FFF2-40B4-BE49-F238E27FC236}">
                <a16:creationId xmlns:a16="http://schemas.microsoft.com/office/drawing/2014/main" id="{6AA555AE-1182-4668-91CD-BECDB908D568}"/>
              </a:ext>
            </a:extLst>
          </p:cNvPr>
          <p:cNvGrpSpPr/>
          <p:nvPr/>
        </p:nvGrpSpPr>
        <p:grpSpPr>
          <a:xfrm>
            <a:off x="7117293" y="4709835"/>
            <a:ext cx="1692288" cy="1296000"/>
            <a:chOff x="539552" y="5157192"/>
            <a:chExt cx="1692288" cy="1296000"/>
          </a:xfrm>
        </p:grpSpPr>
        <p:pic>
          <p:nvPicPr>
            <p:cNvPr id="8" name="Picture 7">
              <a:extLst>
                <a:ext uri="{FF2B5EF4-FFF2-40B4-BE49-F238E27FC236}">
                  <a16:creationId xmlns:a16="http://schemas.microsoft.com/office/drawing/2014/main" id="{0F67CCDA-6B2B-4ABB-9C41-E70847D53E4F}"/>
                </a:ext>
              </a:extLst>
            </p:cNvPr>
            <p:cNvPicPr/>
            <p:nvPr/>
          </p:nvPicPr>
          <p:blipFill rotWithShape="1">
            <a:blip r:embed="rId5"/>
            <a:srcRect l="17022" t="38084" r="52061" b="20835"/>
            <a:stretch/>
          </p:blipFill>
          <p:spPr bwMode="auto">
            <a:xfrm>
              <a:off x="539552" y="5157192"/>
              <a:ext cx="1692288" cy="1296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1D72B19F-44D7-483B-B1A8-5019E1B3B442}"/>
                </a:ext>
              </a:extLst>
            </p:cNvPr>
            <p:cNvSpPr/>
            <p:nvPr/>
          </p:nvSpPr>
          <p:spPr>
            <a:xfrm>
              <a:off x="790501" y="6376884"/>
              <a:ext cx="216024" cy="45719"/>
            </a:xfrm>
            <a:prstGeom prst="rect">
              <a:avLst/>
            </a:prstGeom>
            <a:ln>
              <a:noFill/>
            </a:ln>
            <a:effectLst>
              <a:outerShdw blurRad="50800" dist="50800" dir="2700000" algn="ctr" rotWithShape="0">
                <a:srgbClr val="000000">
                  <a:alpha val="43137"/>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rtl="0" fontAlgn="auto">
                <a:spcBef>
                  <a:spcPts val="0"/>
                </a:spcBef>
                <a:spcAft>
                  <a:spcPts val="0"/>
                </a:spcAft>
              </a:pPr>
              <a:endParaRPr lang="de" sz="1800" b="0"/>
            </a:p>
          </p:txBody>
        </p:sp>
      </p:grpSp>
    </p:spTree>
    <p:extLst>
      <p:ext uri="{BB962C8B-B14F-4D97-AF65-F5344CB8AC3E}">
        <p14:creationId xmlns:p14="http://schemas.microsoft.com/office/powerpoint/2010/main" val="3575942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36F4E-879B-4A1F-8A75-D072A6BFED90}"/>
              </a:ext>
            </a:extLst>
          </p:cNvPr>
          <p:cNvSpPr>
            <a:spLocks noGrp="1"/>
          </p:cNvSpPr>
          <p:nvPr>
            <p:ph type="title"/>
          </p:nvPr>
        </p:nvSpPr>
        <p:spPr>
          <a:xfrm>
            <a:off x="323850" y="115888"/>
            <a:ext cx="7343775" cy="1152525"/>
          </a:xfrm>
        </p:spPr>
        <p:txBody>
          <a:bodyPr wrap="square" anchor="ctr">
            <a:normAutofit/>
          </a:bodyPr>
          <a:lstStyle/>
          <a:p>
            <a:pPr algn="l" rtl="0"/>
            <a:r>
              <a:rPr lang="de" b="1" i="0" u="none" baseline="0">
                <a:solidFill>
                  <a:srgbClr val="134095"/>
                </a:solidFill>
              </a:rPr>
              <a:t>Diskussion</a:t>
            </a:r>
          </a:p>
        </p:txBody>
      </p:sp>
      <p:pic>
        <p:nvPicPr>
          <p:cNvPr id="6" name="Picture 5" descr="A group of sushi rolls on a green mat&#10;&#10;Description automatically generated with low confidence">
            <a:extLst>
              <a:ext uri="{FF2B5EF4-FFF2-40B4-BE49-F238E27FC236}">
                <a16:creationId xmlns:a16="http://schemas.microsoft.com/office/drawing/2014/main" id="{678986EA-A002-4ADA-BC55-5D611FCE8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2611467"/>
            <a:ext cx="4176464" cy="2787789"/>
          </a:xfrm>
          <a:prstGeom prst="rect">
            <a:avLst/>
          </a:prstGeom>
          <a:noFill/>
        </p:spPr>
      </p:pic>
      <p:sp>
        <p:nvSpPr>
          <p:cNvPr id="3" name="Content Placeholder 2">
            <a:extLst>
              <a:ext uri="{FF2B5EF4-FFF2-40B4-BE49-F238E27FC236}">
                <a16:creationId xmlns:a16="http://schemas.microsoft.com/office/drawing/2014/main" id="{9923AACF-7336-4C0B-BABE-AEC66C64D0A2}"/>
              </a:ext>
            </a:extLst>
          </p:cNvPr>
          <p:cNvSpPr>
            <a:spLocks noGrp="1"/>
          </p:cNvSpPr>
          <p:nvPr>
            <p:ph idx="11"/>
          </p:nvPr>
        </p:nvSpPr>
        <p:spPr>
          <a:xfrm>
            <a:off x="323528" y="1496412"/>
            <a:ext cx="4176464" cy="4609107"/>
          </a:xfrm>
        </p:spPr>
        <p:txBody>
          <a:bodyPr wrap="square" anchor="t">
            <a:normAutofit lnSpcReduction="10000"/>
          </a:bodyPr>
          <a:lstStyle/>
          <a:p>
            <a:pPr marL="285750" indent="-285750" algn="l" rtl="0" eaLnBrk="1" hangingPunct="1">
              <a:lnSpc>
                <a:spcPct val="90000"/>
              </a:lnSpc>
            </a:pPr>
            <a:r>
              <a:rPr lang="de" sz="2500" b="0" i="0" u="none" baseline="0" dirty="0"/>
              <a:t>Was können Sie tun, um die unbefugte Verwendung von Behindertenparkausweisen zu verhindern? </a:t>
            </a:r>
          </a:p>
          <a:p>
            <a:pPr lvl="1" algn="l" rtl="0">
              <a:lnSpc>
                <a:spcPct val="90000"/>
              </a:lnSpc>
            </a:pPr>
            <a:r>
              <a:rPr lang="de" sz="2500" b="0" i="0" u="none" baseline="0" dirty="0">
                <a:solidFill>
                  <a:srgbClr val="134095"/>
                </a:solidFill>
              </a:rPr>
              <a:t>Bei der Ausgabe des Ausweises?</a:t>
            </a:r>
          </a:p>
          <a:p>
            <a:pPr lvl="1" algn="l" rtl="0">
              <a:lnSpc>
                <a:spcPct val="90000"/>
              </a:lnSpc>
            </a:pPr>
            <a:r>
              <a:rPr lang="de" sz="2500" b="0" i="0" u="none" baseline="0" dirty="0">
                <a:solidFill>
                  <a:srgbClr val="134095"/>
                </a:solidFill>
              </a:rPr>
              <a:t>Bei der Durchsetzung?</a:t>
            </a:r>
          </a:p>
          <a:p>
            <a:pPr lvl="1" algn="l" rtl="0">
              <a:lnSpc>
                <a:spcPct val="90000"/>
              </a:lnSpc>
            </a:pPr>
            <a:r>
              <a:rPr lang="de" sz="2500" b="0" i="0" u="none" baseline="0" dirty="0">
                <a:solidFill>
                  <a:srgbClr val="134095"/>
                </a:solidFill>
              </a:rPr>
              <a:t>Aufklärungskampagnen? </a:t>
            </a:r>
          </a:p>
          <a:p>
            <a:pPr lvl="1" algn="l" rtl="0">
              <a:lnSpc>
                <a:spcPct val="90000"/>
              </a:lnSpc>
            </a:pPr>
            <a:r>
              <a:rPr lang="de" sz="2500" b="0" i="0" u="none" baseline="0" dirty="0">
                <a:solidFill>
                  <a:srgbClr val="134095"/>
                </a:solidFill>
              </a:rPr>
              <a:t>Kapazitätsaufbau und Schulung? </a:t>
            </a:r>
          </a:p>
        </p:txBody>
      </p:sp>
      <p:sp>
        <p:nvSpPr>
          <p:cNvPr id="4" name="Footer Placeholder 3">
            <a:extLst>
              <a:ext uri="{FF2B5EF4-FFF2-40B4-BE49-F238E27FC236}">
                <a16:creationId xmlns:a16="http://schemas.microsoft.com/office/drawing/2014/main" id="{E22C3024-6A83-4657-B6EF-A98D83B13421}"/>
              </a:ext>
            </a:extLst>
          </p:cNvPr>
          <p:cNvSpPr>
            <a:spLocks noGrp="1"/>
          </p:cNvSpPr>
          <p:nvPr>
            <p:ph type="ftr" sz="quarter" idx="12"/>
          </p:nvPr>
        </p:nvSpPr>
        <p:spPr>
          <a:xfrm>
            <a:off x="1116013" y="6524625"/>
            <a:ext cx="5256212" cy="260350"/>
          </a:xfrm>
        </p:spPr>
        <p:txBody>
          <a:bodyPr wrap="square" anchor="t">
            <a:normAutofit/>
          </a:bodyPr>
          <a:lstStyle/>
          <a:p>
            <a:pPr algn="l" rtl="0">
              <a:lnSpc>
                <a:spcPct val="90000"/>
              </a:lnSpc>
              <a:spcAft>
                <a:spcPts val="600"/>
              </a:spcAft>
              <a:defRPr/>
            </a:pPr>
            <a:r>
              <a:rPr lang="de" b="0" i="0" u="none" baseline="0"/>
              <a:t>&lt;Veranstaltung&gt; • &lt;Datum&gt; • &lt;Ort&gt; • &lt;Referent*in&gt;</a:t>
            </a:r>
            <a:endParaRPr lang="de"/>
          </a:p>
        </p:txBody>
      </p:sp>
    </p:spTree>
    <p:extLst>
      <p:ext uri="{BB962C8B-B14F-4D97-AF65-F5344CB8AC3E}">
        <p14:creationId xmlns:p14="http://schemas.microsoft.com/office/powerpoint/2010/main" val="1796617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46588-F4E9-4008-9C75-1470DA1332C7}"/>
              </a:ext>
            </a:extLst>
          </p:cNvPr>
          <p:cNvSpPr>
            <a:spLocks noGrp="1"/>
          </p:cNvSpPr>
          <p:nvPr>
            <p:ph type="title"/>
          </p:nvPr>
        </p:nvSpPr>
        <p:spPr/>
        <p:txBody>
          <a:bodyPr/>
          <a:lstStyle/>
          <a:p>
            <a:pPr algn="l" rtl="0"/>
            <a:r>
              <a:rPr lang="de" b="1" i="0" u="none" baseline="0"/>
              <a:t>Warum führen Städte Parkraumüberwachung durch?</a:t>
            </a:r>
            <a:br>
              <a:rPr lang="de"/>
            </a:br>
            <a:r>
              <a:rPr lang="de" b="1" i="0" u="none" baseline="0"/>
              <a:t>Um ein Gleichgewicht zwischen drei Zielen herzustellen. </a:t>
            </a:r>
          </a:p>
        </p:txBody>
      </p:sp>
      <p:graphicFrame>
        <p:nvGraphicFramePr>
          <p:cNvPr id="5" name="Content Placeholder 4">
            <a:extLst>
              <a:ext uri="{FF2B5EF4-FFF2-40B4-BE49-F238E27FC236}">
                <a16:creationId xmlns:a16="http://schemas.microsoft.com/office/drawing/2014/main" id="{9C906D01-B9EC-4721-8D5E-46EC10DB7F14}"/>
              </a:ext>
            </a:extLst>
          </p:cNvPr>
          <p:cNvGraphicFramePr>
            <a:graphicFrameLocks noGrp="1"/>
          </p:cNvGraphicFramePr>
          <p:nvPr>
            <p:ph idx="1"/>
            <p:extLst>
              <p:ext uri="{D42A27DB-BD31-4B8C-83A1-F6EECF244321}">
                <p14:modId xmlns:p14="http://schemas.microsoft.com/office/powerpoint/2010/main" val="3407492673"/>
              </p:ext>
            </p:extLst>
          </p:nvPr>
        </p:nvGraphicFramePr>
        <p:xfrm>
          <a:off x="381000" y="1700213"/>
          <a:ext cx="8439150"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C95E64DF-DFF4-4761-B42C-8F403FFE0B79}"/>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spTree>
    <p:extLst>
      <p:ext uri="{BB962C8B-B14F-4D97-AF65-F5344CB8AC3E}">
        <p14:creationId xmlns:p14="http://schemas.microsoft.com/office/powerpoint/2010/main" val="97536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5" name="Rechteck 4">
            <a:extLst>
              <a:ext uri="{FF2B5EF4-FFF2-40B4-BE49-F238E27FC236}">
                <a16:creationId xmlns:a16="http://schemas.microsoft.com/office/drawing/2014/main" id="{60BC1FCC-C924-4829-95DB-92A0ED306018}"/>
              </a:ext>
            </a:extLst>
          </p:cNvPr>
          <p:cNvSpPr/>
          <p:nvPr/>
        </p:nvSpPr>
        <p:spPr>
          <a:xfrm>
            <a:off x="1090982" y="2804073"/>
            <a:ext cx="7303109" cy="1200329"/>
          </a:xfrm>
          <a:prstGeom prst="rect">
            <a:avLst/>
          </a:prstGeom>
        </p:spPr>
        <p:txBody>
          <a:bodyPr wrap="square">
            <a:spAutoFit/>
          </a:bodyPr>
          <a:lstStyle/>
          <a:p>
            <a:pPr algn="l" rtl="0"/>
            <a:r>
              <a:rPr lang="de" sz="3600" b="1" i="0" u="none" baseline="0" dirty="0">
                <a:solidFill>
                  <a:schemeClr val="bg1"/>
                </a:solidFill>
                <a:latin typeface="+mj-lt"/>
              </a:rPr>
              <a:t>7. Zukünftige Herausforderungen bei der Parkraumüberwachung</a:t>
            </a:r>
          </a:p>
        </p:txBody>
      </p:sp>
    </p:spTree>
    <p:extLst>
      <p:ext uri="{BB962C8B-B14F-4D97-AF65-F5344CB8AC3E}">
        <p14:creationId xmlns:p14="http://schemas.microsoft.com/office/powerpoint/2010/main" val="1660294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120A-F44D-487B-A789-7A9F771AB657}"/>
              </a:ext>
            </a:extLst>
          </p:cNvPr>
          <p:cNvSpPr>
            <a:spLocks noGrp="1"/>
          </p:cNvSpPr>
          <p:nvPr>
            <p:ph type="title"/>
          </p:nvPr>
        </p:nvSpPr>
        <p:spPr>
          <a:xfrm>
            <a:off x="323850" y="115888"/>
            <a:ext cx="7343775" cy="1152525"/>
          </a:xfrm>
        </p:spPr>
        <p:txBody>
          <a:bodyPr wrap="square" anchor="ctr">
            <a:normAutofit/>
          </a:bodyPr>
          <a:lstStyle/>
          <a:p>
            <a:pPr algn="l" rtl="0"/>
            <a:r>
              <a:rPr lang="de" b="1" i="0" u="none" baseline="0">
                <a:solidFill>
                  <a:srgbClr val="134095"/>
                </a:solidFill>
              </a:rPr>
              <a:t>Diskussion</a:t>
            </a:r>
          </a:p>
        </p:txBody>
      </p:sp>
      <p:pic>
        <p:nvPicPr>
          <p:cNvPr id="6" name="Picture 5" descr="A group of sushi rolls on a green mat&#10;&#10;Description automatically generated with low confidence">
            <a:extLst>
              <a:ext uri="{FF2B5EF4-FFF2-40B4-BE49-F238E27FC236}">
                <a16:creationId xmlns:a16="http://schemas.microsoft.com/office/drawing/2014/main" id="{FD7F12CD-1DC4-4722-AA83-ED8DD8C448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2611467"/>
            <a:ext cx="4176464" cy="2787789"/>
          </a:xfrm>
          <a:prstGeom prst="rect">
            <a:avLst/>
          </a:prstGeom>
          <a:noFill/>
        </p:spPr>
      </p:pic>
      <p:sp>
        <p:nvSpPr>
          <p:cNvPr id="3" name="Content Placeholder 2">
            <a:extLst>
              <a:ext uri="{FF2B5EF4-FFF2-40B4-BE49-F238E27FC236}">
                <a16:creationId xmlns:a16="http://schemas.microsoft.com/office/drawing/2014/main" id="{07286844-6C15-4867-931B-B752DC17059C}"/>
              </a:ext>
            </a:extLst>
          </p:cNvPr>
          <p:cNvSpPr>
            <a:spLocks noGrp="1"/>
          </p:cNvSpPr>
          <p:nvPr>
            <p:ph idx="11"/>
          </p:nvPr>
        </p:nvSpPr>
        <p:spPr>
          <a:xfrm>
            <a:off x="323528" y="1431867"/>
            <a:ext cx="4176464" cy="4609107"/>
          </a:xfrm>
        </p:spPr>
        <p:txBody>
          <a:bodyPr wrap="square" anchor="t">
            <a:normAutofit lnSpcReduction="10000"/>
          </a:bodyPr>
          <a:lstStyle/>
          <a:p>
            <a:pPr algn="l" rtl="0" eaLnBrk="1" hangingPunct="1">
              <a:lnSpc>
                <a:spcPct val="90000"/>
              </a:lnSpc>
            </a:pPr>
            <a:r>
              <a:rPr lang="de" sz="2200" b="0" i="0" u="none" baseline="0" dirty="0"/>
              <a:t>Korrekte Nutzung von Parkplätzen mit elektrischer Ladeinfrastruktur</a:t>
            </a:r>
          </a:p>
          <a:p>
            <a:pPr algn="l" rtl="0" eaLnBrk="1" hangingPunct="1">
              <a:lnSpc>
                <a:spcPct val="90000"/>
              </a:lnSpc>
            </a:pPr>
            <a:r>
              <a:rPr lang="de" sz="2200" b="0" i="0" u="none" baseline="0" dirty="0"/>
              <a:t>Durchsetzung von Parkvorschriften für Fahrräder </a:t>
            </a:r>
          </a:p>
          <a:p>
            <a:pPr algn="l" rtl="0" eaLnBrk="1" hangingPunct="1">
              <a:lnSpc>
                <a:spcPct val="90000"/>
              </a:lnSpc>
            </a:pPr>
            <a:r>
              <a:rPr lang="de" sz="2200" b="0" i="0" u="none" baseline="0" dirty="0"/>
              <a:t>Durchsetzung von Parkplatznormen für Gebäude</a:t>
            </a:r>
          </a:p>
          <a:p>
            <a:pPr algn="l" rtl="0" eaLnBrk="1" hangingPunct="1">
              <a:lnSpc>
                <a:spcPct val="90000"/>
              </a:lnSpc>
            </a:pPr>
            <a:r>
              <a:rPr lang="de" sz="2200" b="0" i="0" u="none" baseline="0" dirty="0"/>
              <a:t>Strafverfolgung krimineller App-Entwickler </a:t>
            </a:r>
          </a:p>
          <a:p>
            <a:pPr algn="l" rtl="0" eaLnBrk="1" hangingPunct="1">
              <a:lnSpc>
                <a:spcPct val="90000"/>
              </a:lnSpc>
            </a:pPr>
            <a:endParaRPr lang="de" sz="2200" b="0" dirty="0"/>
          </a:p>
          <a:p>
            <a:pPr algn="l" rtl="0" eaLnBrk="1" hangingPunct="1">
              <a:lnSpc>
                <a:spcPct val="90000"/>
              </a:lnSpc>
            </a:pPr>
            <a:r>
              <a:rPr lang="de" sz="2200" b="0" i="0" u="none" baseline="0" dirty="0"/>
              <a:t>Sehen Sie noch andere Probleme bei der Parkraumüberwachung?  </a:t>
            </a:r>
          </a:p>
        </p:txBody>
      </p:sp>
      <p:sp>
        <p:nvSpPr>
          <p:cNvPr id="4" name="Footer Placeholder 3">
            <a:extLst>
              <a:ext uri="{FF2B5EF4-FFF2-40B4-BE49-F238E27FC236}">
                <a16:creationId xmlns:a16="http://schemas.microsoft.com/office/drawing/2014/main" id="{9AA1F215-26FB-4313-B641-41EA52FDE7B1}"/>
              </a:ext>
            </a:extLst>
          </p:cNvPr>
          <p:cNvSpPr>
            <a:spLocks noGrp="1"/>
          </p:cNvSpPr>
          <p:nvPr>
            <p:ph type="ftr" sz="quarter" idx="12"/>
          </p:nvPr>
        </p:nvSpPr>
        <p:spPr>
          <a:xfrm>
            <a:off x="1116013" y="6524625"/>
            <a:ext cx="5256212" cy="260350"/>
          </a:xfrm>
        </p:spPr>
        <p:txBody>
          <a:bodyPr wrap="square" anchor="t">
            <a:normAutofit/>
          </a:bodyPr>
          <a:lstStyle/>
          <a:p>
            <a:pPr algn="l" rtl="0">
              <a:lnSpc>
                <a:spcPct val="90000"/>
              </a:lnSpc>
              <a:spcAft>
                <a:spcPts val="600"/>
              </a:spcAft>
              <a:defRPr/>
            </a:pPr>
            <a:r>
              <a:rPr lang="de" b="0" i="0" u="none" baseline="0"/>
              <a:t>&lt;Veranstaltung&gt; • &lt;Datum&gt; • &lt;Ort&gt; • &lt;Referent*in&gt;</a:t>
            </a:r>
            <a:endParaRPr lang="de"/>
          </a:p>
        </p:txBody>
      </p:sp>
    </p:spTree>
    <p:extLst>
      <p:ext uri="{BB962C8B-B14F-4D97-AF65-F5344CB8AC3E}">
        <p14:creationId xmlns:p14="http://schemas.microsoft.com/office/powerpoint/2010/main" val="3957300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5" name="Rechteck 4">
            <a:extLst>
              <a:ext uri="{FF2B5EF4-FFF2-40B4-BE49-F238E27FC236}">
                <a16:creationId xmlns:a16="http://schemas.microsoft.com/office/drawing/2014/main" id="{60BC1FCC-C924-4829-95DB-92A0ED306018}"/>
              </a:ext>
            </a:extLst>
          </p:cNvPr>
          <p:cNvSpPr/>
          <p:nvPr/>
        </p:nvSpPr>
        <p:spPr>
          <a:xfrm>
            <a:off x="1553561" y="2944906"/>
            <a:ext cx="7303109" cy="1200329"/>
          </a:xfrm>
          <a:prstGeom prst="rect">
            <a:avLst/>
          </a:prstGeom>
        </p:spPr>
        <p:txBody>
          <a:bodyPr wrap="square">
            <a:spAutoFit/>
          </a:bodyPr>
          <a:lstStyle/>
          <a:p>
            <a:pPr algn="l" rtl="0"/>
            <a:r>
              <a:rPr lang="de" sz="3600" b="1" i="0" u="none" baseline="0" dirty="0">
                <a:solidFill>
                  <a:schemeClr val="bg1"/>
                </a:solidFill>
                <a:latin typeface="+mj-lt"/>
              </a:rPr>
              <a:t>Anhang.</a:t>
            </a:r>
          </a:p>
          <a:p>
            <a:pPr algn="l" rtl="0"/>
            <a:r>
              <a:rPr lang="de" sz="3600" b="1" i="0" u="none" baseline="0" dirty="0">
                <a:solidFill>
                  <a:schemeClr val="bg1"/>
                </a:solidFill>
                <a:latin typeface="+mj-lt"/>
              </a:rPr>
              <a:t>Best Practices</a:t>
            </a:r>
          </a:p>
        </p:txBody>
      </p:sp>
    </p:spTree>
    <p:extLst>
      <p:ext uri="{BB962C8B-B14F-4D97-AF65-F5344CB8AC3E}">
        <p14:creationId xmlns:p14="http://schemas.microsoft.com/office/powerpoint/2010/main" val="2972613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5" name="Rechteck 4">
            <a:extLst>
              <a:ext uri="{FF2B5EF4-FFF2-40B4-BE49-F238E27FC236}">
                <a16:creationId xmlns:a16="http://schemas.microsoft.com/office/drawing/2014/main" id="{60BC1FCC-C924-4829-95DB-92A0ED306018}"/>
              </a:ext>
            </a:extLst>
          </p:cNvPr>
          <p:cNvSpPr/>
          <p:nvPr/>
        </p:nvSpPr>
        <p:spPr>
          <a:xfrm>
            <a:off x="1241589" y="3086898"/>
            <a:ext cx="7303109" cy="1754326"/>
          </a:xfrm>
          <a:prstGeom prst="rect">
            <a:avLst/>
          </a:prstGeom>
        </p:spPr>
        <p:txBody>
          <a:bodyPr wrap="square">
            <a:spAutoFit/>
          </a:bodyPr>
          <a:lstStyle/>
          <a:p>
            <a:pPr algn="l" rtl="0"/>
            <a:r>
              <a:rPr lang="de" sz="3600" b="1" i="0" u="none" baseline="0" dirty="0">
                <a:solidFill>
                  <a:schemeClr val="bg1"/>
                </a:solidFill>
                <a:latin typeface="+mj-lt"/>
              </a:rPr>
              <a:t>Anhang.</a:t>
            </a:r>
          </a:p>
          <a:p>
            <a:pPr algn="l" rtl="0"/>
            <a:r>
              <a:rPr lang="de" sz="3600" b="1" i="0" u="none" baseline="0" dirty="0">
                <a:solidFill>
                  <a:schemeClr val="bg1"/>
                </a:solidFill>
                <a:latin typeface="+mj-lt"/>
              </a:rPr>
              <a:t>Best Practices</a:t>
            </a:r>
          </a:p>
          <a:p>
            <a:pPr algn="l" rtl="0"/>
            <a:r>
              <a:rPr lang="de" sz="3600" b="1" i="0" u="none" baseline="0" dirty="0">
                <a:solidFill>
                  <a:schemeClr val="bg1"/>
                </a:solidFill>
                <a:latin typeface="+mj-lt"/>
              </a:rPr>
              <a:t>PARK4SUMP Videos</a:t>
            </a:r>
          </a:p>
        </p:txBody>
      </p:sp>
    </p:spTree>
    <p:extLst>
      <p:ext uri="{BB962C8B-B14F-4D97-AF65-F5344CB8AC3E}">
        <p14:creationId xmlns:p14="http://schemas.microsoft.com/office/powerpoint/2010/main" val="2284100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7BA8BA-72BF-4A6F-A386-D5063F62F4F3}"/>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pic>
        <p:nvPicPr>
          <p:cNvPr id="3" name="Picture 2">
            <a:hlinkClick r:id="rId2"/>
            <a:extLst>
              <a:ext uri="{FF2B5EF4-FFF2-40B4-BE49-F238E27FC236}">
                <a16:creationId xmlns:a16="http://schemas.microsoft.com/office/drawing/2014/main" id="{CBDA9C96-61F0-4635-A999-3E895DD00C49}"/>
              </a:ext>
            </a:extLst>
          </p:cNvPr>
          <p:cNvPicPr>
            <a:picLocks noChangeAspect="1"/>
          </p:cNvPicPr>
          <p:nvPr/>
        </p:nvPicPr>
        <p:blipFill>
          <a:blip r:embed="rId3"/>
          <a:stretch>
            <a:fillRect/>
          </a:stretch>
        </p:blipFill>
        <p:spPr>
          <a:xfrm>
            <a:off x="2667000" y="2476500"/>
            <a:ext cx="3810000" cy="1905000"/>
          </a:xfrm>
          <a:prstGeom prst="rect">
            <a:avLst/>
          </a:prstGeom>
        </p:spPr>
      </p:pic>
      <p:sp>
        <p:nvSpPr>
          <p:cNvPr id="7" name="Title 1">
            <a:extLst>
              <a:ext uri="{FF2B5EF4-FFF2-40B4-BE49-F238E27FC236}">
                <a16:creationId xmlns:a16="http://schemas.microsoft.com/office/drawing/2014/main" id="{7D10EDA0-DB20-4940-ADDA-EA781054EDF3}"/>
              </a:ext>
            </a:extLst>
          </p:cNvPr>
          <p:cNvSpPr txBox="1">
            <a:spLocks/>
          </p:cNvSpPr>
          <p:nvPr/>
        </p:nvSpPr>
        <p:spPr>
          <a:xfrm>
            <a:off x="323850" y="115888"/>
            <a:ext cx="7400141" cy="1207303"/>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endParaRPr lang="de" kern="0" dirty="0"/>
          </a:p>
          <a:p>
            <a:pPr algn="l" rtl="0"/>
            <a:r>
              <a:rPr lang="de" b="1" i="0" u="none" kern="0" baseline="0">
                <a:solidFill>
                  <a:srgbClr val="134095"/>
                </a:solidFill>
              </a:rPr>
              <a:t>Überwachung mit Scan-Autos in Rotterdam, Niederlande (Video) </a:t>
            </a:r>
            <a:endParaRPr lang="de" kern="0" dirty="0"/>
          </a:p>
        </p:txBody>
      </p:sp>
    </p:spTree>
    <p:extLst>
      <p:ext uri="{BB962C8B-B14F-4D97-AF65-F5344CB8AC3E}">
        <p14:creationId xmlns:p14="http://schemas.microsoft.com/office/powerpoint/2010/main" val="3477940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E2A3B8-B978-4BEF-BAE9-599E8943ECD0}"/>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pic>
        <p:nvPicPr>
          <p:cNvPr id="3" name="Picture 2">
            <a:hlinkClick r:id="rId2"/>
            <a:extLst>
              <a:ext uri="{FF2B5EF4-FFF2-40B4-BE49-F238E27FC236}">
                <a16:creationId xmlns:a16="http://schemas.microsoft.com/office/drawing/2014/main" id="{DC6AE52E-C3C3-4D06-AF4F-055A5EAEB799}"/>
              </a:ext>
            </a:extLst>
          </p:cNvPr>
          <p:cNvPicPr>
            <a:picLocks noChangeAspect="1"/>
          </p:cNvPicPr>
          <p:nvPr/>
        </p:nvPicPr>
        <p:blipFill>
          <a:blip r:embed="rId3"/>
          <a:stretch>
            <a:fillRect/>
          </a:stretch>
        </p:blipFill>
        <p:spPr>
          <a:xfrm>
            <a:off x="2667000" y="2476500"/>
            <a:ext cx="3810000" cy="1905000"/>
          </a:xfrm>
          <a:prstGeom prst="rect">
            <a:avLst/>
          </a:prstGeom>
        </p:spPr>
      </p:pic>
      <p:sp>
        <p:nvSpPr>
          <p:cNvPr id="4" name="Title 1">
            <a:extLst>
              <a:ext uri="{FF2B5EF4-FFF2-40B4-BE49-F238E27FC236}">
                <a16:creationId xmlns:a16="http://schemas.microsoft.com/office/drawing/2014/main" id="{CC209C13-D602-4604-A1E8-C154438D3BEB}"/>
              </a:ext>
            </a:extLst>
          </p:cNvPr>
          <p:cNvSpPr txBox="1">
            <a:spLocks/>
          </p:cNvSpPr>
          <p:nvPr/>
        </p:nvSpPr>
        <p:spPr>
          <a:xfrm>
            <a:off x="323850" y="115888"/>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endParaRPr lang="de" kern="0" dirty="0"/>
          </a:p>
          <a:p>
            <a:pPr algn="l" rtl="0"/>
            <a:r>
              <a:rPr lang="de" b="1" i="0" u="none" baseline="0">
                <a:solidFill>
                  <a:srgbClr val="134095"/>
                </a:solidFill>
              </a:rPr>
              <a:t>Parkraumüberwachung in Trondheim, Norwegen (Video)</a:t>
            </a:r>
            <a:r>
              <a:rPr lang="de" b="1" i="0" u="none" kern="0" baseline="0"/>
              <a:t> </a:t>
            </a:r>
          </a:p>
        </p:txBody>
      </p:sp>
    </p:spTree>
    <p:extLst>
      <p:ext uri="{BB962C8B-B14F-4D97-AF65-F5344CB8AC3E}">
        <p14:creationId xmlns:p14="http://schemas.microsoft.com/office/powerpoint/2010/main" val="1396795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5" name="Rechteck 4">
            <a:extLst>
              <a:ext uri="{FF2B5EF4-FFF2-40B4-BE49-F238E27FC236}">
                <a16:creationId xmlns:a16="http://schemas.microsoft.com/office/drawing/2014/main" id="{60BC1FCC-C924-4829-95DB-92A0ED306018}"/>
              </a:ext>
            </a:extLst>
          </p:cNvPr>
          <p:cNvSpPr/>
          <p:nvPr/>
        </p:nvSpPr>
        <p:spPr>
          <a:xfrm>
            <a:off x="1445985" y="2783542"/>
            <a:ext cx="7303109" cy="1754326"/>
          </a:xfrm>
          <a:prstGeom prst="rect">
            <a:avLst/>
          </a:prstGeom>
        </p:spPr>
        <p:txBody>
          <a:bodyPr wrap="square">
            <a:spAutoFit/>
          </a:bodyPr>
          <a:lstStyle/>
          <a:p>
            <a:pPr algn="l" rtl="0"/>
            <a:r>
              <a:rPr lang="de" sz="3600" b="1" i="0" u="none" baseline="0" dirty="0">
                <a:solidFill>
                  <a:schemeClr val="bg1"/>
                </a:solidFill>
                <a:latin typeface="+mj-lt"/>
              </a:rPr>
              <a:t>Anhang.</a:t>
            </a:r>
          </a:p>
          <a:p>
            <a:pPr algn="l" rtl="0"/>
            <a:r>
              <a:rPr lang="de" sz="3600" b="1" i="0" u="none" baseline="0" dirty="0">
                <a:solidFill>
                  <a:schemeClr val="bg1"/>
                </a:solidFill>
                <a:latin typeface="+mj-lt"/>
              </a:rPr>
              <a:t>Best Practices</a:t>
            </a:r>
          </a:p>
          <a:p>
            <a:pPr algn="l" rtl="0"/>
            <a:r>
              <a:rPr lang="de" sz="3600" b="1" i="0" u="none" baseline="0" dirty="0">
                <a:solidFill>
                  <a:schemeClr val="bg1"/>
                </a:solidFill>
                <a:latin typeface="+mj-lt"/>
              </a:rPr>
              <a:t>Augen auf der Straße - Barcelona</a:t>
            </a:r>
          </a:p>
        </p:txBody>
      </p:sp>
    </p:spTree>
    <p:extLst>
      <p:ext uri="{BB962C8B-B14F-4D97-AF65-F5344CB8AC3E}">
        <p14:creationId xmlns:p14="http://schemas.microsoft.com/office/powerpoint/2010/main" val="1727616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3C0D6-A723-435A-B4DB-D48A7262C374}"/>
              </a:ext>
            </a:extLst>
          </p:cNvPr>
          <p:cNvSpPr>
            <a:spLocks noGrp="1"/>
          </p:cNvSpPr>
          <p:nvPr>
            <p:ph type="title"/>
          </p:nvPr>
        </p:nvSpPr>
        <p:spPr/>
        <p:txBody>
          <a:bodyPr/>
          <a:lstStyle/>
          <a:p>
            <a:pPr algn="l" rtl="0"/>
            <a:r>
              <a:rPr lang="de" b="1" i="0" u="none" baseline="0"/>
              <a:t>Augen auf der Straße - Barcelona</a:t>
            </a:r>
          </a:p>
        </p:txBody>
      </p:sp>
      <p:sp>
        <p:nvSpPr>
          <p:cNvPr id="3" name="Content Placeholder 2">
            <a:extLst>
              <a:ext uri="{FF2B5EF4-FFF2-40B4-BE49-F238E27FC236}">
                <a16:creationId xmlns:a16="http://schemas.microsoft.com/office/drawing/2014/main" id="{19617E1E-2B82-4AE1-983C-1D4140659017}"/>
              </a:ext>
            </a:extLst>
          </p:cNvPr>
          <p:cNvSpPr>
            <a:spLocks noGrp="1"/>
          </p:cNvSpPr>
          <p:nvPr>
            <p:ph idx="1"/>
          </p:nvPr>
        </p:nvSpPr>
        <p:spPr>
          <a:xfrm>
            <a:off x="424030" y="1532237"/>
            <a:ext cx="4613910" cy="4608512"/>
          </a:xfrm>
        </p:spPr>
        <p:txBody>
          <a:bodyPr/>
          <a:lstStyle/>
          <a:p>
            <a:pPr algn="l" rtl="0" eaLnBrk="1" hangingPunct="1"/>
            <a:r>
              <a:rPr lang="de" sz="1800" b="0" i="0" u="none" baseline="0" dirty="0"/>
              <a:t>Die Mitarbeiter*innen kontrollieren das Parken im öffentlichen Straßenraum. Zusätzlich zu ihrer Haupttätigkeit melden sie täglich Vorfälle in den Straßen Barcelonas, die von anderen Unternehmen oder öffentlichen Stellen der Stadt erfasst und behoben werden sollten.</a:t>
            </a:r>
          </a:p>
          <a:p>
            <a:pPr algn="l" rtl="0" eaLnBrk="1" hangingPunct="1"/>
            <a:r>
              <a:rPr lang="de" sz="1800" b="0" i="0" u="none" baseline="0" dirty="0"/>
              <a:t>„Wir helfen der Stadt, effizienter zu werden, weil wir die Vernetzung mit anderen proaktiven Bereichen der Stadtverwaltung vorantreiben, und wir tragen definitiv zu wirtschaftlichen Einsparungen bei.“</a:t>
            </a:r>
          </a:p>
          <a:p>
            <a:pPr algn="l" rtl="0" eaLnBrk="1" hangingPunct="1"/>
            <a:r>
              <a:rPr lang="de" sz="1800" b="0" i="0" u="none" baseline="0" dirty="0"/>
              <a:t>Das Parken im öffentlichen Raum ist auf 70% der Stadtfläche reguliert</a:t>
            </a:r>
          </a:p>
          <a:p>
            <a:endParaRPr lang="de" sz="1800" dirty="0"/>
          </a:p>
        </p:txBody>
      </p:sp>
      <p:sp>
        <p:nvSpPr>
          <p:cNvPr id="4" name="Footer Placeholder 3">
            <a:extLst>
              <a:ext uri="{FF2B5EF4-FFF2-40B4-BE49-F238E27FC236}">
                <a16:creationId xmlns:a16="http://schemas.microsoft.com/office/drawing/2014/main" id="{4ACD97FC-089E-4353-859B-253DB096BA26}"/>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pic>
        <p:nvPicPr>
          <p:cNvPr id="6" name="Picture 5">
            <a:extLst>
              <a:ext uri="{FF2B5EF4-FFF2-40B4-BE49-F238E27FC236}">
                <a16:creationId xmlns:a16="http://schemas.microsoft.com/office/drawing/2014/main" id="{E876973E-179F-436B-BA66-EC144297CD5D}"/>
              </a:ext>
            </a:extLst>
          </p:cNvPr>
          <p:cNvPicPr>
            <a:picLocks noChangeAspect="1"/>
          </p:cNvPicPr>
          <p:nvPr/>
        </p:nvPicPr>
        <p:blipFill>
          <a:blip r:embed="rId2"/>
          <a:stretch>
            <a:fillRect/>
          </a:stretch>
        </p:blipFill>
        <p:spPr>
          <a:xfrm>
            <a:off x="5328965" y="3714750"/>
            <a:ext cx="3634904" cy="2425999"/>
          </a:xfrm>
          <a:prstGeom prst="rect">
            <a:avLst/>
          </a:prstGeom>
        </p:spPr>
      </p:pic>
    </p:spTree>
    <p:extLst>
      <p:ext uri="{BB962C8B-B14F-4D97-AF65-F5344CB8AC3E}">
        <p14:creationId xmlns:p14="http://schemas.microsoft.com/office/powerpoint/2010/main" val="1472407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06BBD-BD69-4A93-A1CC-F3C8C5E0EFB9}"/>
              </a:ext>
            </a:extLst>
          </p:cNvPr>
          <p:cNvSpPr>
            <a:spLocks noGrp="1"/>
          </p:cNvSpPr>
          <p:nvPr>
            <p:ph type="title"/>
          </p:nvPr>
        </p:nvSpPr>
        <p:spPr>
          <a:xfrm>
            <a:off x="323850" y="115888"/>
            <a:ext cx="7343775" cy="1152525"/>
          </a:xfrm>
        </p:spPr>
        <p:txBody>
          <a:bodyPr wrap="square" anchor="ctr">
            <a:normAutofit/>
          </a:bodyPr>
          <a:lstStyle/>
          <a:p>
            <a:pPr algn="l" rtl="0"/>
            <a:r>
              <a:rPr lang="de" b="1" i="0" u="none" baseline="0">
                <a:solidFill>
                  <a:srgbClr val="134095"/>
                </a:solidFill>
              </a:rPr>
              <a:t>Augen auf der Straße - Barcelona</a:t>
            </a:r>
          </a:p>
        </p:txBody>
      </p:sp>
      <p:pic>
        <p:nvPicPr>
          <p:cNvPr id="6" name="Picture 5" descr="A picture containing text, outdoor, tree, sky&#10;&#10;Description automatically generated">
            <a:extLst>
              <a:ext uri="{FF2B5EF4-FFF2-40B4-BE49-F238E27FC236}">
                <a16:creationId xmlns:a16="http://schemas.microsoft.com/office/drawing/2014/main" id="{E4765C72-FD9A-4162-B99B-289F372ED5A9}"/>
              </a:ext>
            </a:extLst>
          </p:cNvPr>
          <p:cNvPicPr>
            <a:picLocks noChangeAspect="1"/>
          </p:cNvPicPr>
          <p:nvPr/>
        </p:nvPicPr>
        <p:blipFill rotWithShape="1">
          <a:blip r:embed="rId3">
            <a:extLst>
              <a:ext uri="{28A0092B-C50C-407E-A947-70E740481C1C}">
                <a14:useLocalDpi xmlns:a14="http://schemas.microsoft.com/office/drawing/2010/main" val="0"/>
              </a:ext>
            </a:extLst>
          </a:blip>
          <a:srcRect t="15869" r="-1" b="10465"/>
          <a:stretch/>
        </p:blipFill>
        <p:spPr>
          <a:xfrm>
            <a:off x="4644008" y="1700808"/>
            <a:ext cx="4176464" cy="4609107"/>
          </a:xfrm>
          <a:prstGeom prst="rect">
            <a:avLst/>
          </a:prstGeom>
          <a:noFill/>
        </p:spPr>
      </p:pic>
      <p:sp>
        <p:nvSpPr>
          <p:cNvPr id="3" name="Content Placeholder 2">
            <a:extLst>
              <a:ext uri="{FF2B5EF4-FFF2-40B4-BE49-F238E27FC236}">
                <a16:creationId xmlns:a16="http://schemas.microsoft.com/office/drawing/2014/main" id="{DB6608E3-2A16-443B-BD3C-F139DAF751A3}"/>
              </a:ext>
            </a:extLst>
          </p:cNvPr>
          <p:cNvSpPr>
            <a:spLocks noGrp="1"/>
          </p:cNvSpPr>
          <p:nvPr>
            <p:ph idx="11"/>
          </p:nvPr>
        </p:nvSpPr>
        <p:spPr>
          <a:xfrm>
            <a:off x="323528" y="1483123"/>
            <a:ext cx="4176464" cy="4609107"/>
          </a:xfrm>
        </p:spPr>
        <p:txBody>
          <a:bodyPr wrap="square" anchor="t">
            <a:normAutofit fontScale="92500" lnSpcReduction="10000"/>
          </a:bodyPr>
          <a:lstStyle/>
          <a:p>
            <a:pPr algn="l" rtl="0" eaLnBrk="1" hangingPunct="1">
              <a:lnSpc>
                <a:spcPct val="90000"/>
              </a:lnSpc>
            </a:pPr>
            <a:r>
              <a:rPr lang="de" sz="2000" b="0" i="0" u="none" baseline="0" dirty="0"/>
              <a:t>Mehr Effizienz, weil mehr Mitarbeiter Probleme in der Stadt sehen und erfassen</a:t>
            </a:r>
          </a:p>
          <a:p>
            <a:pPr algn="l" rtl="0" eaLnBrk="1" hangingPunct="1">
              <a:lnSpc>
                <a:spcPct val="90000"/>
              </a:lnSpc>
            </a:pPr>
            <a:r>
              <a:rPr lang="de" sz="2000" b="0" i="0" u="none" baseline="0" dirty="0"/>
              <a:t>Besserer Service für die Bürger*innen und den Stadtrat von Barcelona</a:t>
            </a:r>
          </a:p>
          <a:p>
            <a:pPr algn="l" rtl="0" eaLnBrk="1" hangingPunct="1">
              <a:lnSpc>
                <a:spcPct val="90000"/>
              </a:lnSpc>
            </a:pPr>
            <a:r>
              <a:rPr lang="de" sz="2000" b="0" i="0" u="none" baseline="0" dirty="0"/>
              <a:t>Höhere Lebensqualität</a:t>
            </a:r>
          </a:p>
          <a:p>
            <a:pPr algn="l" rtl="0" eaLnBrk="1" hangingPunct="1">
              <a:lnSpc>
                <a:spcPct val="90000"/>
              </a:lnSpc>
            </a:pPr>
            <a:r>
              <a:rPr lang="de" sz="2000" b="0" i="0" u="none" baseline="0" dirty="0"/>
              <a:t>Weniger verlassene Fahrzeuge auf der Straße</a:t>
            </a:r>
          </a:p>
          <a:p>
            <a:pPr algn="l" rtl="0" eaLnBrk="1" hangingPunct="1">
              <a:lnSpc>
                <a:spcPct val="90000"/>
              </a:lnSpc>
            </a:pPr>
            <a:r>
              <a:rPr lang="de" sz="2000" b="0" i="0" u="none" baseline="0" dirty="0"/>
              <a:t>Direkte wirtschaftliche Einsparungen für die Stadt (weniger Kontrolleur*innen insgesamt)</a:t>
            </a:r>
          </a:p>
          <a:p>
            <a:pPr algn="l" rtl="0" eaLnBrk="1" hangingPunct="1">
              <a:lnSpc>
                <a:spcPct val="90000"/>
              </a:lnSpc>
            </a:pPr>
            <a:r>
              <a:rPr lang="de" sz="2000" b="0" i="0" u="none" baseline="0" dirty="0"/>
              <a:t>Höhere Kundenzufriedenheit</a:t>
            </a:r>
          </a:p>
          <a:p>
            <a:pPr algn="l" rtl="0" eaLnBrk="1" hangingPunct="1">
              <a:lnSpc>
                <a:spcPct val="90000"/>
              </a:lnSpc>
            </a:pPr>
            <a:r>
              <a:rPr lang="de" sz="2000" b="0" i="0" u="none" baseline="0" dirty="0"/>
              <a:t>Bessere Überwachung der Stadt</a:t>
            </a:r>
          </a:p>
          <a:p>
            <a:pPr algn="l" rtl="0" eaLnBrk="1" hangingPunct="1">
              <a:lnSpc>
                <a:spcPct val="90000"/>
              </a:lnSpc>
            </a:pPr>
            <a:r>
              <a:rPr lang="de" sz="2000" b="0" i="0" u="none" baseline="0" dirty="0"/>
              <a:t>Verbesserung der Indikatoren für die Instandhaltung der Stadt</a:t>
            </a:r>
            <a:endParaRPr lang="de" sz="2000" b="0" dirty="0"/>
          </a:p>
        </p:txBody>
      </p:sp>
      <p:sp>
        <p:nvSpPr>
          <p:cNvPr id="4" name="Footer Placeholder 3">
            <a:extLst>
              <a:ext uri="{FF2B5EF4-FFF2-40B4-BE49-F238E27FC236}">
                <a16:creationId xmlns:a16="http://schemas.microsoft.com/office/drawing/2014/main" id="{22C83739-CA89-410A-917B-92CE154CC607}"/>
              </a:ext>
            </a:extLst>
          </p:cNvPr>
          <p:cNvSpPr>
            <a:spLocks noGrp="1"/>
          </p:cNvSpPr>
          <p:nvPr>
            <p:ph type="ftr" sz="quarter" idx="12"/>
          </p:nvPr>
        </p:nvSpPr>
        <p:spPr>
          <a:xfrm>
            <a:off x="1116013" y="6524625"/>
            <a:ext cx="5256212" cy="260350"/>
          </a:xfrm>
        </p:spPr>
        <p:txBody>
          <a:bodyPr wrap="square" anchor="t">
            <a:normAutofit/>
          </a:bodyPr>
          <a:lstStyle/>
          <a:p>
            <a:pPr algn="l" rtl="0">
              <a:lnSpc>
                <a:spcPct val="90000"/>
              </a:lnSpc>
              <a:spcAft>
                <a:spcPts val="600"/>
              </a:spcAft>
              <a:defRPr/>
            </a:pPr>
            <a:r>
              <a:rPr lang="de" b="0" i="0" u="none" baseline="0"/>
              <a:t>&lt;Veranstaltung&gt; • &lt;Datum&gt; • &lt;Ort&gt; • &lt;Referent*in&gt;</a:t>
            </a:r>
            <a:endParaRPr lang="de"/>
          </a:p>
        </p:txBody>
      </p:sp>
    </p:spTree>
    <p:extLst>
      <p:ext uri="{BB962C8B-B14F-4D97-AF65-F5344CB8AC3E}">
        <p14:creationId xmlns:p14="http://schemas.microsoft.com/office/powerpoint/2010/main" val="3433547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39101-F49F-4C7B-80FD-63BE57F80A71}"/>
              </a:ext>
            </a:extLst>
          </p:cNvPr>
          <p:cNvSpPr>
            <a:spLocks noGrp="1"/>
          </p:cNvSpPr>
          <p:nvPr>
            <p:ph type="title"/>
          </p:nvPr>
        </p:nvSpPr>
        <p:spPr/>
        <p:txBody>
          <a:bodyPr/>
          <a:lstStyle/>
          <a:p>
            <a:pPr algn="l" rtl="0"/>
            <a:r>
              <a:rPr lang="de" b="1" i="0" u="none" baseline="0"/>
              <a:t>Augen auf der Straße - Barcelona</a:t>
            </a:r>
          </a:p>
        </p:txBody>
      </p:sp>
      <p:sp>
        <p:nvSpPr>
          <p:cNvPr id="4" name="Footer Placeholder 3">
            <a:extLst>
              <a:ext uri="{FF2B5EF4-FFF2-40B4-BE49-F238E27FC236}">
                <a16:creationId xmlns:a16="http://schemas.microsoft.com/office/drawing/2014/main" id="{B1C49551-2922-42BA-AE86-4B68CA4B3C47}"/>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pic>
        <p:nvPicPr>
          <p:cNvPr id="10" name="Picture 9">
            <a:extLst>
              <a:ext uri="{FF2B5EF4-FFF2-40B4-BE49-F238E27FC236}">
                <a16:creationId xmlns:a16="http://schemas.microsoft.com/office/drawing/2014/main" id="{D018AC47-55AA-42B5-B9FC-F5C3D9C3A33D}"/>
              </a:ext>
            </a:extLst>
          </p:cNvPr>
          <p:cNvPicPr>
            <a:picLocks noChangeAspect="1"/>
          </p:cNvPicPr>
          <p:nvPr/>
        </p:nvPicPr>
        <p:blipFill>
          <a:blip r:embed="rId2"/>
          <a:stretch>
            <a:fillRect/>
          </a:stretch>
        </p:blipFill>
        <p:spPr>
          <a:xfrm>
            <a:off x="658526" y="1463974"/>
            <a:ext cx="7826948" cy="4691675"/>
          </a:xfrm>
          <a:prstGeom prst="rect">
            <a:avLst/>
          </a:prstGeom>
        </p:spPr>
      </p:pic>
    </p:spTree>
    <p:extLst>
      <p:ext uri="{BB962C8B-B14F-4D97-AF65-F5344CB8AC3E}">
        <p14:creationId xmlns:p14="http://schemas.microsoft.com/office/powerpoint/2010/main" val="1972350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AFD076A-9A58-4EE5-B731-59B73ED1B0E6}"/>
              </a:ext>
            </a:extLst>
          </p:cNvPr>
          <p:cNvSpPr>
            <a:spLocks noGrp="1"/>
          </p:cNvSpPr>
          <p:nvPr>
            <p:ph type="title"/>
          </p:nvPr>
        </p:nvSpPr>
        <p:spPr/>
        <p:txBody>
          <a:bodyPr/>
          <a:lstStyle/>
          <a:p>
            <a:pPr algn="l" rtl="0"/>
            <a:r>
              <a:rPr lang="de" b="1" i="0" u="none" baseline="0"/>
              <a:t>Die Ahndung von Parkverstößen ist ein Prozess</a:t>
            </a:r>
            <a:br>
              <a:rPr lang="de"/>
            </a:br>
            <a:r>
              <a:rPr lang="de" b="1" i="0" u="none" baseline="0"/>
              <a:t> (und Teil des nachhaltigen urbanen Mobilitätsplans (Sustainable Urban Mobility Plan, SUMP))</a:t>
            </a:r>
            <a:endParaRPr lang="de" altLang="en-US" dirty="0"/>
          </a:p>
        </p:txBody>
      </p:sp>
      <p:sp>
        <p:nvSpPr>
          <p:cNvPr id="38915" name="Content Placeholder 2">
            <a:extLst>
              <a:ext uri="{FF2B5EF4-FFF2-40B4-BE49-F238E27FC236}">
                <a16:creationId xmlns:a16="http://schemas.microsoft.com/office/drawing/2014/main" id="{A04FDEEF-EFC5-4349-9593-548A35923983}"/>
              </a:ext>
            </a:extLst>
          </p:cNvPr>
          <p:cNvSpPr>
            <a:spLocks noGrp="1"/>
          </p:cNvSpPr>
          <p:nvPr>
            <p:ph idx="1"/>
          </p:nvPr>
        </p:nvSpPr>
        <p:spPr>
          <a:xfrm>
            <a:off x="68580" y="1527111"/>
            <a:ext cx="8550058" cy="4608512"/>
          </a:xfrm>
        </p:spPr>
        <p:txBody>
          <a:bodyPr/>
          <a:lstStyle/>
          <a:p>
            <a:pPr marL="857250" lvl="1" algn="l" rtl="0" eaLnBrk="1" hangingPunct="1">
              <a:buFont typeface="+mj-lt"/>
              <a:buAutoNum type="arabicPeriod"/>
            </a:pPr>
            <a:r>
              <a:rPr lang="de" sz="1400" b="0" i="0" u="none" baseline="0"/>
              <a:t>Definieren Sie Parkraumpolitik als Teil des SUMP</a:t>
            </a:r>
          </a:p>
          <a:p>
            <a:pPr marL="857250" lvl="1" algn="l" rtl="0" eaLnBrk="1" hangingPunct="1">
              <a:buFont typeface="+mj-lt"/>
              <a:buAutoNum type="arabicPeriod"/>
            </a:pPr>
            <a:r>
              <a:rPr lang="de" sz="1400" b="0" i="0" u="none" baseline="0"/>
              <a:t>Führen Sie Parkvorschriften durch Verkehrsschilder, Straßengestaltung ein  </a:t>
            </a:r>
          </a:p>
          <a:p>
            <a:pPr marL="857250" lvl="1" algn="l" rtl="0" eaLnBrk="1" hangingPunct="1">
              <a:buFont typeface="+mj-lt"/>
              <a:buAutoNum type="arabicPeriod"/>
            </a:pPr>
            <a:r>
              <a:rPr lang="de" sz="1400" b="0" i="0" u="none" baseline="0"/>
              <a:t>Überwachen Sie die Einhaltung oder Nichteinhaltung der örtlichen Parkvorschriften: </a:t>
            </a:r>
          </a:p>
          <a:p>
            <a:pPr marL="857250" lvl="1" algn="l" rtl="0" eaLnBrk="1" hangingPunct="1">
              <a:buFont typeface="+mj-lt"/>
              <a:buAutoNum type="arabicPeriod"/>
            </a:pPr>
            <a:r>
              <a:rPr lang="de" sz="1400" b="0" i="0" u="none" baseline="0"/>
              <a:t>Ahnden Sie Verstöße</a:t>
            </a:r>
          </a:p>
          <a:p>
            <a:pPr marL="857250" lvl="1" algn="l" rtl="0" eaLnBrk="1" hangingPunct="1">
              <a:buFont typeface="+mj-lt"/>
              <a:buAutoNum type="arabicPeriod"/>
            </a:pPr>
            <a:r>
              <a:rPr lang="de" sz="1400" b="0" i="0" u="none" baseline="0"/>
              <a:t>Verwenden Sie Einnahmen aus Bußgeldern und Gebühren für das öffentliche Wohl (vorzugsweise zur Umsetzung des SUMP!) </a:t>
            </a:r>
          </a:p>
          <a:p>
            <a:pPr marL="857250" lvl="1" algn="l" rtl="0" eaLnBrk="1" hangingPunct="1">
              <a:buFont typeface="+mj-lt"/>
              <a:buAutoNum type="arabicPeriod"/>
            </a:pPr>
            <a:r>
              <a:rPr lang="de" sz="1400" b="0" i="0" u="none" baseline="0"/>
              <a:t>Bewerten Sie die Maßnahmen auf der Basis der Informationen, die mithilfe des Managementprozesses gesammelt wurden, und passen Sie sie an</a:t>
            </a:r>
          </a:p>
          <a:p>
            <a:pPr marL="857250" lvl="1" algn="l" rtl="0" eaLnBrk="1" hangingPunct="1">
              <a:buFont typeface="+mj-lt"/>
              <a:buAutoNum type="arabicPeriod"/>
            </a:pPr>
            <a:r>
              <a:rPr lang="de" sz="1400" b="0" i="0" u="none" baseline="0"/>
              <a:t>Verbessern Sie den SUMP auf der Grundlage dieser Auswertung</a:t>
            </a:r>
          </a:p>
          <a:p>
            <a:pPr marL="479425" lvl="1" indent="0" algn="l" rtl="0" eaLnBrk="1" hangingPunct="1">
              <a:buNone/>
            </a:pPr>
            <a:endParaRPr lang="de" altLang="en-US" sz="1400" dirty="0"/>
          </a:p>
          <a:p>
            <a:pPr marL="1276350" lvl="2" algn="l" rtl="0" eaLnBrk="1" hangingPunct="1">
              <a:buFontTx/>
              <a:buChar char="•"/>
            </a:pPr>
            <a:endParaRPr lang="de" altLang="en-US" sz="1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5" name="Rechteck 4">
            <a:extLst>
              <a:ext uri="{FF2B5EF4-FFF2-40B4-BE49-F238E27FC236}">
                <a16:creationId xmlns:a16="http://schemas.microsoft.com/office/drawing/2014/main" id="{60BC1FCC-C924-4829-95DB-92A0ED306018}"/>
              </a:ext>
            </a:extLst>
          </p:cNvPr>
          <p:cNvSpPr/>
          <p:nvPr/>
        </p:nvSpPr>
        <p:spPr>
          <a:xfrm>
            <a:off x="1155527" y="2675965"/>
            <a:ext cx="7303109" cy="2308324"/>
          </a:xfrm>
          <a:prstGeom prst="rect">
            <a:avLst/>
          </a:prstGeom>
        </p:spPr>
        <p:txBody>
          <a:bodyPr wrap="square">
            <a:spAutoFit/>
          </a:bodyPr>
          <a:lstStyle/>
          <a:p>
            <a:pPr algn="l" rtl="0"/>
            <a:r>
              <a:rPr lang="de" sz="3600" b="1" i="0" u="none" baseline="0" dirty="0">
                <a:solidFill>
                  <a:schemeClr val="bg1"/>
                </a:solidFill>
                <a:latin typeface="+mj-lt"/>
              </a:rPr>
              <a:t>Anhang.</a:t>
            </a:r>
          </a:p>
          <a:p>
            <a:pPr algn="l" rtl="0"/>
            <a:r>
              <a:rPr lang="de" sz="3600" b="1" i="0" u="none" baseline="0" dirty="0">
                <a:solidFill>
                  <a:schemeClr val="bg1"/>
                </a:solidFill>
                <a:latin typeface="+mj-lt"/>
              </a:rPr>
              <a:t>Best Practices</a:t>
            </a:r>
          </a:p>
          <a:p>
            <a:pPr algn="l" rtl="0"/>
            <a:r>
              <a:rPr lang="de" sz="3600" b="1" i="0" u="none" baseline="0" dirty="0">
                <a:solidFill>
                  <a:schemeClr val="bg1"/>
                </a:solidFill>
                <a:latin typeface="+mj-lt"/>
              </a:rPr>
              <a:t>Kampagnen zur Einhaltung der Vorschriften </a:t>
            </a:r>
          </a:p>
          <a:p>
            <a:pPr algn="l" rtl="0"/>
            <a:r>
              <a:rPr lang="de" sz="3600" b="1" i="0" u="none" baseline="0" dirty="0">
                <a:solidFill>
                  <a:schemeClr val="bg1"/>
                </a:solidFill>
                <a:latin typeface="+mj-lt"/>
              </a:rPr>
              <a:t>Deutsche Bahn</a:t>
            </a:r>
          </a:p>
        </p:txBody>
      </p:sp>
    </p:spTree>
    <p:extLst>
      <p:ext uri="{BB962C8B-B14F-4D97-AF65-F5344CB8AC3E}">
        <p14:creationId xmlns:p14="http://schemas.microsoft.com/office/powerpoint/2010/main" val="1352894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FF295-4817-47CD-9D7A-A7CF5656E9B9}"/>
              </a:ext>
            </a:extLst>
          </p:cNvPr>
          <p:cNvSpPr>
            <a:spLocks noGrp="1"/>
          </p:cNvSpPr>
          <p:nvPr>
            <p:ph type="title"/>
          </p:nvPr>
        </p:nvSpPr>
        <p:spPr/>
        <p:txBody>
          <a:bodyPr/>
          <a:lstStyle/>
          <a:p>
            <a:pPr algn="l" rtl="0"/>
            <a:r>
              <a:rPr lang="de" b="1" i="0" u="none" baseline="0"/>
              <a:t>Welche Kampagne gegen Falschparken funktioniert am besten? </a:t>
            </a:r>
            <a:br>
              <a:rPr lang="de"/>
            </a:br>
            <a:r>
              <a:rPr lang="de" b="1" i="0" u="none" baseline="0"/>
              <a:t>Der Fall der Deutschen Bahn</a:t>
            </a:r>
          </a:p>
        </p:txBody>
      </p:sp>
      <p:sp>
        <p:nvSpPr>
          <p:cNvPr id="3" name="Content Placeholder 2">
            <a:extLst>
              <a:ext uri="{FF2B5EF4-FFF2-40B4-BE49-F238E27FC236}">
                <a16:creationId xmlns:a16="http://schemas.microsoft.com/office/drawing/2014/main" id="{70A03CC8-2DFF-46C6-887C-41F1F70C767D}"/>
              </a:ext>
            </a:extLst>
          </p:cNvPr>
          <p:cNvSpPr>
            <a:spLocks noGrp="1"/>
          </p:cNvSpPr>
          <p:nvPr>
            <p:ph idx="1"/>
          </p:nvPr>
        </p:nvSpPr>
        <p:spPr/>
        <p:txBody>
          <a:bodyPr/>
          <a:lstStyle/>
          <a:p>
            <a:pPr algn="l" rtl="0" eaLnBrk="1" hangingPunct="1"/>
            <a:r>
              <a:rPr lang="de" sz="1800" b="0" i="0" u="none" baseline="0"/>
              <a:t>Zum Zeitpunkt der Studie verwaltete die DB BahnPark 150 Parkplätze, die oft mit Ticketautomaten betrieben wurden.</a:t>
            </a:r>
          </a:p>
          <a:p>
            <a:pPr algn="l" rtl="0" eaLnBrk="1" hangingPunct="1"/>
            <a:r>
              <a:rPr lang="de" sz="1800" b="0" i="0" u="none" baseline="0"/>
              <a:t>Als Hauptslogan für eine Kampagne gegen Falschparken wurde gewählt: „Schwarzparken ist teuer!“, was nicht nur auf den persönlichen Verlust hinweist, wenn man ein Bußgeld bekommt, sondern auch auf die Kosten für die Gesellschaft, wenn man keinen solidarischen Beitrag leistet.</a:t>
            </a:r>
          </a:p>
          <a:p>
            <a:pPr algn="l" rtl="0" eaLnBrk="1" hangingPunct="1"/>
            <a:r>
              <a:rPr lang="de" sz="1800" b="0" i="0" u="none" baseline="0"/>
              <a:t>Dieser Slogan sollte in einer groß angelegten Kampagne verwendet werden. Das Problem dabei ist, dass eine solche Kampagne auch zahlungsbereite Kunden erreicht, die sich möglicherweise bedroht fühlen und die Kampagne als abschreckend oder feindselig empfinden.</a:t>
            </a:r>
            <a:endParaRPr lang="de" sz="1800" b="0" dirty="0"/>
          </a:p>
        </p:txBody>
      </p:sp>
      <p:sp>
        <p:nvSpPr>
          <p:cNvPr id="4" name="Footer Placeholder 3">
            <a:extLst>
              <a:ext uri="{FF2B5EF4-FFF2-40B4-BE49-F238E27FC236}">
                <a16:creationId xmlns:a16="http://schemas.microsoft.com/office/drawing/2014/main" id="{B9A87FE8-C00E-40EA-9983-BD3474BCCE19}"/>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spTree>
    <p:extLst>
      <p:ext uri="{BB962C8B-B14F-4D97-AF65-F5344CB8AC3E}">
        <p14:creationId xmlns:p14="http://schemas.microsoft.com/office/powerpoint/2010/main" val="2055549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D12E-905B-4C6E-8BC2-CC09D460BEE4}"/>
              </a:ext>
            </a:extLst>
          </p:cNvPr>
          <p:cNvSpPr>
            <a:spLocks noGrp="1"/>
          </p:cNvSpPr>
          <p:nvPr>
            <p:ph type="title"/>
          </p:nvPr>
        </p:nvSpPr>
        <p:spPr/>
        <p:txBody>
          <a:bodyPr/>
          <a:lstStyle/>
          <a:p>
            <a:pPr algn="l" rtl="0"/>
            <a:r>
              <a:rPr lang="de" b="1" i="0" u="none" baseline="0"/>
              <a:t>Welche Kampagne gegen Falschparken funktioniert am besten? </a:t>
            </a:r>
            <a:br>
              <a:rPr lang="de"/>
            </a:br>
            <a:r>
              <a:rPr lang="de" b="1" i="0" u="none" baseline="0"/>
              <a:t>Der Fall der Deutschen Bahn</a:t>
            </a:r>
          </a:p>
        </p:txBody>
      </p:sp>
      <p:sp>
        <p:nvSpPr>
          <p:cNvPr id="4" name="Footer Placeholder 3">
            <a:extLst>
              <a:ext uri="{FF2B5EF4-FFF2-40B4-BE49-F238E27FC236}">
                <a16:creationId xmlns:a16="http://schemas.microsoft.com/office/drawing/2014/main" id="{A89F4F67-C9F0-459C-A917-89C4A639A49C}"/>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pic>
        <p:nvPicPr>
          <p:cNvPr id="6" name="Picture 5">
            <a:extLst>
              <a:ext uri="{FF2B5EF4-FFF2-40B4-BE49-F238E27FC236}">
                <a16:creationId xmlns:a16="http://schemas.microsoft.com/office/drawing/2014/main" id="{A533C0B7-3CAC-4E32-899D-4EC73B929ACB}"/>
              </a:ext>
            </a:extLst>
          </p:cNvPr>
          <p:cNvPicPr>
            <a:picLocks noChangeAspect="1"/>
          </p:cNvPicPr>
          <p:nvPr/>
        </p:nvPicPr>
        <p:blipFill>
          <a:blip r:embed="rId2"/>
          <a:stretch>
            <a:fillRect/>
          </a:stretch>
        </p:blipFill>
        <p:spPr>
          <a:xfrm>
            <a:off x="812317" y="1657350"/>
            <a:ext cx="1745688" cy="2443252"/>
          </a:xfrm>
          <a:prstGeom prst="rect">
            <a:avLst/>
          </a:prstGeom>
        </p:spPr>
      </p:pic>
      <p:pic>
        <p:nvPicPr>
          <p:cNvPr id="8" name="Picture 7">
            <a:extLst>
              <a:ext uri="{FF2B5EF4-FFF2-40B4-BE49-F238E27FC236}">
                <a16:creationId xmlns:a16="http://schemas.microsoft.com/office/drawing/2014/main" id="{358CCAC7-6F1E-4599-8E45-4B45B8891E98}"/>
              </a:ext>
            </a:extLst>
          </p:cNvPr>
          <p:cNvPicPr>
            <a:picLocks noChangeAspect="1"/>
          </p:cNvPicPr>
          <p:nvPr/>
        </p:nvPicPr>
        <p:blipFill>
          <a:blip r:embed="rId3"/>
          <a:stretch>
            <a:fillRect/>
          </a:stretch>
        </p:blipFill>
        <p:spPr>
          <a:xfrm>
            <a:off x="3155216" y="1657350"/>
            <a:ext cx="1681042" cy="2348419"/>
          </a:xfrm>
          <a:prstGeom prst="rect">
            <a:avLst/>
          </a:prstGeom>
        </p:spPr>
      </p:pic>
      <p:pic>
        <p:nvPicPr>
          <p:cNvPr id="10" name="Picture 9">
            <a:extLst>
              <a:ext uri="{FF2B5EF4-FFF2-40B4-BE49-F238E27FC236}">
                <a16:creationId xmlns:a16="http://schemas.microsoft.com/office/drawing/2014/main" id="{61540428-25AC-4100-8BAA-A9393F3F0A6F}"/>
              </a:ext>
            </a:extLst>
          </p:cNvPr>
          <p:cNvPicPr>
            <a:picLocks noChangeAspect="1"/>
          </p:cNvPicPr>
          <p:nvPr/>
        </p:nvPicPr>
        <p:blipFill>
          <a:blip r:embed="rId4"/>
          <a:stretch>
            <a:fillRect/>
          </a:stretch>
        </p:blipFill>
        <p:spPr>
          <a:xfrm>
            <a:off x="5609992" y="1657350"/>
            <a:ext cx="1670125" cy="2348419"/>
          </a:xfrm>
          <a:prstGeom prst="rect">
            <a:avLst/>
          </a:prstGeom>
        </p:spPr>
      </p:pic>
      <p:sp>
        <p:nvSpPr>
          <p:cNvPr id="11" name="TextBox 10">
            <a:extLst>
              <a:ext uri="{FF2B5EF4-FFF2-40B4-BE49-F238E27FC236}">
                <a16:creationId xmlns:a16="http://schemas.microsoft.com/office/drawing/2014/main" id="{4CF5C082-1AE7-4151-A912-FF5E316B39FE}"/>
              </a:ext>
            </a:extLst>
          </p:cNvPr>
          <p:cNvSpPr txBox="1"/>
          <p:nvPr/>
        </p:nvSpPr>
        <p:spPr>
          <a:xfrm>
            <a:off x="812317" y="4061639"/>
            <a:ext cx="1954530" cy="1477328"/>
          </a:xfrm>
          <a:prstGeom prst="rect">
            <a:avLst/>
          </a:prstGeom>
          <a:noFill/>
        </p:spPr>
        <p:txBody>
          <a:bodyPr wrap="square" rtlCol="0">
            <a:spAutoFit/>
          </a:bodyPr>
          <a:lstStyle>
            <a:defPPr>
              <a:defRPr lang="de"/>
            </a:defPPr>
            <a:lvl1pPr>
              <a:defRPr sz="1800">
                <a:solidFill>
                  <a:srgbClr val="134095"/>
                </a:solidFill>
                <a:latin typeface="+mn-lt"/>
              </a:defRPr>
            </a:lvl1pPr>
          </a:lstStyle>
          <a:p>
            <a:pPr algn="l" rtl="0"/>
            <a:r>
              <a:rPr lang="de" b="0" i="0" u="none" baseline="0"/>
              <a:t>Bestärkung des positiven Verhaltens</a:t>
            </a:r>
          </a:p>
          <a:p>
            <a:pPr algn="l" rtl="0"/>
            <a:r>
              <a:rPr lang="de" b="0" i="0" u="none" baseline="0"/>
              <a:t>Danke für den Kauf eines Tickets</a:t>
            </a:r>
          </a:p>
        </p:txBody>
      </p:sp>
      <p:sp>
        <p:nvSpPr>
          <p:cNvPr id="12" name="TextBox 11">
            <a:extLst>
              <a:ext uri="{FF2B5EF4-FFF2-40B4-BE49-F238E27FC236}">
                <a16:creationId xmlns:a16="http://schemas.microsoft.com/office/drawing/2014/main" id="{805F3188-AB0B-4F7C-AD2E-1B89A4F24227}"/>
              </a:ext>
            </a:extLst>
          </p:cNvPr>
          <p:cNvSpPr txBox="1"/>
          <p:nvPr/>
        </p:nvSpPr>
        <p:spPr>
          <a:xfrm flipH="1">
            <a:off x="3124869" y="4041368"/>
            <a:ext cx="2485123" cy="1200329"/>
          </a:xfrm>
          <a:prstGeom prst="rect">
            <a:avLst/>
          </a:prstGeom>
          <a:noFill/>
        </p:spPr>
        <p:txBody>
          <a:bodyPr wrap="square" rtlCol="0">
            <a:spAutoFit/>
          </a:bodyPr>
          <a:lstStyle>
            <a:defPPr>
              <a:defRPr lang="de"/>
            </a:defPPr>
            <a:lvl1pPr>
              <a:defRPr sz="1800">
                <a:solidFill>
                  <a:srgbClr val="134095"/>
                </a:solidFill>
                <a:latin typeface="+mn-lt"/>
              </a:defRPr>
            </a:lvl1pPr>
          </a:lstStyle>
          <a:p>
            <a:pPr algn="l" rtl="0"/>
            <a:r>
              <a:rPr lang="de" b="0" i="0" u="none" baseline="0"/>
              <a:t>Negative Bestärkung</a:t>
            </a:r>
          </a:p>
          <a:p>
            <a:pPr algn="l" rtl="0"/>
            <a:r>
              <a:rPr lang="de" b="0" i="0" u="none" baseline="0"/>
              <a:t>Seien Sie kein schwarzes Schaf!</a:t>
            </a:r>
          </a:p>
        </p:txBody>
      </p:sp>
      <p:sp>
        <p:nvSpPr>
          <p:cNvPr id="13" name="TextBox 12">
            <a:extLst>
              <a:ext uri="{FF2B5EF4-FFF2-40B4-BE49-F238E27FC236}">
                <a16:creationId xmlns:a16="http://schemas.microsoft.com/office/drawing/2014/main" id="{1419D89A-A195-47AC-AA45-285CA14CF272}"/>
              </a:ext>
            </a:extLst>
          </p:cNvPr>
          <p:cNvSpPr txBox="1"/>
          <p:nvPr/>
        </p:nvSpPr>
        <p:spPr>
          <a:xfrm>
            <a:off x="5584994" y="4100602"/>
            <a:ext cx="2173838" cy="1200329"/>
          </a:xfrm>
          <a:prstGeom prst="rect">
            <a:avLst/>
          </a:prstGeom>
          <a:noFill/>
        </p:spPr>
        <p:txBody>
          <a:bodyPr wrap="square" rtlCol="0">
            <a:spAutoFit/>
          </a:bodyPr>
          <a:lstStyle>
            <a:defPPr>
              <a:defRPr lang="de"/>
            </a:defPPr>
            <a:lvl1pPr>
              <a:defRPr sz="1800">
                <a:solidFill>
                  <a:srgbClr val="134095"/>
                </a:solidFill>
                <a:latin typeface="+mn-lt"/>
              </a:defRPr>
            </a:lvl1pPr>
          </a:lstStyle>
          <a:p>
            <a:pPr algn="l" rtl="0"/>
            <a:r>
              <a:rPr lang="de" b="0" i="0" u="none" baseline="0"/>
              <a:t>Humor</a:t>
            </a:r>
            <a:endParaRPr lang="de" dirty="0"/>
          </a:p>
          <a:p>
            <a:pPr algn="l" rtl="0"/>
            <a:r>
              <a:rPr lang="de" b="0" i="0" u="none" baseline="0"/>
              <a:t>Mein Navi kennt den Weg zum Parkscheinautomaten nicht</a:t>
            </a:r>
          </a:p>
        </p:txBody>
      </p:sp>
    </p:spTree>
    <p:extLst>
      <p:ext uri="{BB962C8B-B14F-4D97-AF65-F5344CB8AC3E}">
        <p14:creationId xmlns:p14="http://schemas.microsoft.com/office/powerpoint/2010/main" val="4208615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2B125-098B-436F-8CCA-578DD6B22979}"/>
              </a:ext>
            </a:extLst>
          </p:cNvPr>
          <p:cNvSpPr>
            <a:spLocks noGrp="1"/>
          </p:cNvSpPr>
          <p:nvPr>
            <p:ph type="title"/>
          </p:nvPr>
        </p:nvSpPr>
        <p:spPr/>
        <p:txBody>
          <a:bodyPr/>
          <a:lstStyle/>
          <a:p>
            <a:pPr algn="l" rtl="0"/>
            <a:r>
              <a:rPr lang="de" b="1" i="0" u="none" baseline="0"/>
              <a:t>Welche Kampagne gegen Falschparken funktioniert am besten? </a:t>
            </a:r>
            <a:br>
              <a:rPr lang="de"/>
            </a:br>
            <a:r>
              <a:rPr lang="de" b="1" i="0" u="none" baseline="0"/>
              <a:t>Der Fall der Deutschen Bahn</a:t>
            </a:r>
          </a:p>
        </p:txBody>
      </p:sp>
      <p:sp>
        <p:nvSpPr>
          <p:cNvPr id="3" name="Content Placeholder 2">
            <a:extLst>
              <a:ext uri="{FF2B5EF4-FFF2-40B4-BE49-F238E27FC236}">
                <a16:creationId xmlns:a16="http://schemas.microsoft.com/office/drawing/2014/main" id="{1E2CC5ED-1CCA-4FFA-B7BC-F3C41CA15D33}"/>
              </a:ext>
            </a:extLst>
          </p:cNvPr>
          <p:cNvSpPr>
            <a:spLocks noGrp="1"/>
          </p:cNvSpPr>
          <p:nvPr>
            <p:ph idx="1"/>
          </p:nvPr>
        </p:nvSpPr>
        <p:spPr>
          <a:xfrm>
            <a:off x="381000" y="1700213"/>
            <a:ext cx="8439150" cy="1595437"/>
          </a:xfrm>
          <a:noFill/>
          <a:ln w="9525">
            <a:noFill/>
            <a:miter lim="800000"/>
            <a:headEnd/>
            <a:tailEnd/>
          </a:ln>
        </p:spPr>
        <p:txBody>
          <a:bodyPr vert="horz" wrap="square" lIns="91440" tIns="45720" rIns="91440" bIns="45720" numCol="1" anchor="t" anchorCtr="0" compatLnSpc="1">
            <a:prstTxWarp prst="textNoShape">
              <a:avLst/>
            </a:prstTxWarp>
          </a:bodyPr>
          <a:lstStyle/>
          <a:p>
            <a:pPr algn="l" rtl="0" eaLnBrk="1" hangingPunct="1"/>
            <a:r>
              <a:rPr lang="de" sz="1800" b="0" i="0" u="none" baseline="0"/>
              <a:t>Die „bestärkende“ Kampagne wurde in Bezug auf alle abgefragten Wahrnehmungsaspekte positiv bewertet.</a:t>
            </a:r>
          </a:p>
          <a:p>
            <a:pPr algn="l" rtl="0" eaLnBrk="1" hangingPunct="1"/>
            <a:r>
              <a:rPr lang="de" sz="1800" b="0" i="0" u="none" baseline="0"/>
              <a:t>Positive Bewertung und Wirkung</a:t>
            </a:r>
          </a:p>
          <a:p>
            <a:pPr algn="l" rtl="0" eaLnBrk="1" hangingPunct="1"/>
            <a:r>
              <a:rPr lang="de" sz="1800" b="0" i="0" u="none" baseline="0"/>
              <a:t>Auch solche Kampagne sind Teil der Regeldurchsetzung</a:t>
            </a:r>
            <a:endParaRPr lang="de" sz="1800" b="0" dirty="0"/>
          </a:p>
        </p:txBody>
      </p:sp>
      <p:sp>
        <p:nvSpPr>
          <p:cNvPr id="4" name="Footer Placeholder 3">
            <a:extLst>
              <a:ext uri="{FF2B5EF4-FFF2-40B4-BE49-F238E27FC236}">
                <a16:creationId xmlns:a16="http://schemas.microsoft.com/office/drawing/2014/main" id="{C9B6FC21-7CB4-4B72-B913-D4612C2A8A5B}"/>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pic>
        <p:nvPicPr>
          <p:cNvPr id="6" name="Picture 5">
            <a:extLst>
              <a:ext uri="{FF2B5EF4-FFF2-40B4-BE49-F238E27FC236}">
                <a16:creationId xmlns:a16="http://schemas.microsoft.com/office/drawing/2014/main" id="{969BE278-13FF-4983-A718-92D0B5646DD6}"/>
              </a:ext>
            </a:extLst>
          </p:cNvPr>
          <p:cNvPicPr>
            <a:picLocks noChangeAspect="1"/>
          </p:cNvPicPr>
          <p:nvPr/>
        </p:nvPicPr>
        <p:blipFill>
          <a:blip r:embed="rId2"/>
          <a:stretch>
            <a:fillRect/>
          </a:stretch>
        </p:blipFill>
        <p:spPr>
          <a:xfrm>
            <a:off x="6853723" y="3464881"/>
            <a:ext cx="2028030" cy="2679700"/>
          </a:xfrm>
          <a:prstGeom prst="rect">
            <a:avLst/>
          </a:prstGeom>
        </p:spPr>
      </p:pic>
      <p:pic>
        <p:nvPicPr>
          <p:cNvPr id="7" name="Picture 6">
            <a:extLst>
              <a:ext uri="{FF2B5EF4-FFF2-40B4-BE49-F238E27FC236}">
                <a16:creationId xmlns:a16="http://schemas.microsoft.com/office/drawing/2014/main" id="{D2A7C29E-9E7E-4FAD-AA39-9B136DBA5F72}"/>
              </a:ext>
            </a:extLst>
          </p:cNvPr>
          <p:cNvPicPr>
            <a:picLocks noChangeAspect="1"/>
          </p:cNvPicPr>
          <p:nvPr/>
        </p:nvPicPr>
        <p:blipFill>
          <a:blip r:embed="rId3"/>
          <a:stretch>
            <a:fillRect/>
          </a:stretch>
        </p:blipFill>
        <p:spPr>
          <a:xfrm>
            <a:off x="179466" y="3356952"/>
            <a:ext cx="1745688" cy="2443252"/>
          </a:xfrm>
          <a:prstGeom prst="rect">
            <a:avLst/>
          </a:prstGeom>
        </p:spPr>
      </p:pic>
      <p:pic>
        <p:nvPicPr>
          <p:cNvPr id="8" name="Picture 7">
            <a:extLst>
              <a:ext uri="{FF2B5EF4-FFF2-40B4-BE49-F238E27FC236}">
                <a16:creationId xmlns:a16="http://schemas.microsoft.com/office/drawing/2014/main" id="{B9D7C4EE-F4CD-42CC-96FE-2EA2BB9ECCFF}"/>
              </a:ext>
            </a:extLst>
          </p:cNvPr>
          <p:cNvPicPr>
            <a:picLocks noChangeAspect="1"/>
          </p:cNvPicPr>
          <p:nvPr/>
        </p:nvPicPr>
        <p:blipFill>
          <a:blip r:embed="rId4"/>
          <a:stretch>
            <a:fillRect/>
          </a:stretch>
        </p:blipFill>
        <p:spPr>
          <a:xfrm>
            <a:off x="2766847" y="3429000"/>
            <a:ext cx="1681042" cy="2348419"/>
          </a:xfrm>
          <a:prstGeom prst="rect">
            <a:avLst/>
          </a:prstGeom>
        </p:spPr>
      </p:pic>
      <p:pic>
        <p:nvPicPr>
          <p:cNvPr id="9" name="Picture 8">
            <a:extLst>
              <a:ext uri="{FF2B5EF4-FFF2-40B4-BE49-F238E27FC236}">
                <a16:creationId xmlns:a16="http://schemas.microsoft.com/office/drawing/2014/main" id="{C4FF0407-84D7-4660-9C62-A8C0D92949EF}"/>
              </a:ext>
            </a:extLst>
          </p:cNvPr>
          <p:cNvPicPr>
            <a:picLocks noChangeAspect="1"/>
          </p:cNvPicPr>
          <p:nvPr/>
        </p:nvPicPr>
        <p:blipFill>
          <a:blip r:embed="rId5"/>
          <a:stretch>
            <a:fillRect/>
          </a:stretch>
        </p:blipFill>
        <p:spPr>
          <a:xfrm>
            <a:off x="4876712" y="3526556"/>
            <a:ext cx="1670125" cy="2348419"/>
          </a:xfrm>
          <a:prstGeom prst="rect">
            <a:avLst/>
          </a:prstGeom>
        </p:spPr>
      </p:pic>
      <p:sp>
        <p:nvSpPr>
          <p:cNvPr id="10" name="TextBox 9">
            <a:extLst>
              <a:ext uri="{FF2B5EF4-FFF2-40B4-BE49-F238E27FC236}">
                <a16:creationId xmlns:a16="http://schemas.microsoft.com/office/drawing/2014/main" id="{27E81DBF-C829-4C91-A901-6A294F69CE9F}"/>
              </a:ext>
            </a:extLst>
          </p:cNvPr>
          <p:cNvSpPr txBox="1"/>
          <p:nvPr/>
        </p:nvSpPr>
        <p:spPr>
          <a:xfrm>
            <a:off x="396227" y="4969194"/>
            <a:ext cx="1954530" cy="132343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de"/>
            </a:defPPr>
            <a:lvl1pPr>
              <a:defRPr sz="1800">
                <a:solidFill>
                  <a:srgbClr val="134095"/>
                </a:solidFill>
                <a:latin typeface="+mn-lt"/>
              </a:defRPr>
            </a:lvl1pPr>
          </a:lstStyle>
          <a:p>
            <a:pPr algn="l" rtl="0"/>
            <a:r>
              <a:rPr lang="de" sz="1600" b="0" i="0" u="none" baseline="0" dirty="0"/>
              <a:t>Bestärkung des positiven Verhaltens</a:t>
            </a:r>
          </a:p>
          <a:p>
            <a:pPr algn="l" rtl="0"/>
            <a:r>
              <a:rPr lang="de" sz="1600" b="0" i="0" u="none" baseline="0" dirty="0"/>
              <a:t>Danke für den Kauf eines Tickets</a:t>
            </a:r>
          </a:p>
        </p:txBody>
      </p:sp>
      <p:sp>
        <p:nvSpPr>
          <p:cNvPr id="11" name="TextBox 10">
            <a:extLst>
              <a:ext uri="{FF2B5EF4-FFF2-40B4-BE49-F238E27FC236}">
                <a16:creationId xmlns:a16="http://schemas.microsoft.com/office/drawing/2014/main" id="{9C0A73FE-D399-4893-97DC-0C07F6D62557}"/>
              </a:ext>
            </a:extLst>
          </p:cNvPr>
          <p:cNvSpPr txBox="1"/>
          <p:nvPr/>
        </p:nvSpPr>
        <p:spPr>
          <a:xfrm flipH="1">
            <a:off x="2960669" y="5011164"/>
            <a:ext cx="1609157" cy="132343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de"/>
            </a:defPPr>
            <a:lvl1pPr>
              <a:defRPr sz="1800">
                <a:solidFill>
                  <a:srgbClr val="134095"/>
                </a:solidFill>
                <a:latin typeface="+mn-lt"/>
              </a:defRPr>
            </a:lvl1pPr>
          </a:lstStyle>
          <a:p>
            <a:pPr algn="l" rtl="0"/>
            <a:r>
              <a:rPr lang="de" sz="1600" b="0" i="0" u="none" baseline="0"/>
              <a:t>Negative Bestärkung</a:t>
            </a:r>
          </a:p>
          <a:p>
            <a:pPr algn="l" rtl="0"/>
            <a:r>
              <a:rPr lang="de" sz="1600" b="0" i="0" u="none" baseline="0"/>
              <a:t>Seien Sie kein </a:t>
            </a:r>
          </a:p>
          <a:p>
            <a:pPr algn="l" rtl="0"/>
            <a:r>
              <a:rPr lang="de" sz="1600" b="0" i="0" u="none" baseline="0"/>
              <a:t>schwarzes </a:t>
            </a:r>
          </a:p>
          <a:p>
            <a:pPr algn="l" rtl="0"/>
            <a:r>
              <a:rPr lang="de" sz="1600" b="0" i="0" u="none" baseline="0"/>
              <a:t>Schaf!</a:t>
            </a:r>
          </a:p>
        </p:txBody>
      </p:sp>
      <p:sp>
        <p:nvSpPr>
          <p:cNvPr id="12" name="TextBox 11">
            <a:extLst>
              <a:ext uri="{FF2B5EF4-FFF2-40B4-BE49-F238E27FC236}">
                <a16:creationId xmlns:a16="http://schemas.microsoft.com/office/drawing/2014/main" id="{2EED396C-F0D5-46B4-9997-4E0BB40DDB8A}"/>
              </a:ext>
            </a:extLst>
          </p:cNvPr>
          <p:cNvSpPr txBox="1"/>
          <p:nvPr/>
        </p:nvSpPr>
        <p:spPr>
          <a:xfrm>
            <a:off x="5285306" y="4944252"/>
            <a:ext cx="2173838" cy="132343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de"/>
            </a:defPPr>
            <a:lvl1pPr>
              <a:defRPr sz="1800">
                <a:solidFill>
                  <a:srgbClr val="134095"/>
                </a:solidFill>
                <a:latin typeface="+mn-lt"/>
              </a:defRPr>
            </a:lvl1pPr>
          </a:lstStyle>
          <a:p>
            <a:pPr algn="l" rtl="0"/>
            <a:r>
              <a:rPr lang="de" sz="1600" b="0" i="0" u="none" baseline="0" dirty="0"/>
              <a:t>Humor</a:t>
            </a:r>
            <a:endParaRPr lang="de" sz="1600" dirty="0"/>
          </a:p>
          <a:p>
            <a:pPr algn="l" rtl="0"/>
            <a:r>
              <a:rPr lang="de" sz="1600" b="0" i="0" u="none" baseline="0" dirty="0"/>
              <a:t>Mein Navi kennt den Weg zum Parkscheinautomaten nicht</a:t>
            </a:r>
          </a:p>
        </p:txBody>
      </p:sp>
    </p:spTree>
    <p:extLst>
      <p:ext uri="{BB962C8B-B14F-4D97-AF65-F5344CB8AC3E}">
        <p14:creationId xmlns:p14="http://schemas.microsoft.com/office/powerpoint/2010/main" val="2568385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a:p>
        </p:txBody>
      </p:sp>
      <p:sp>
        <p:nvSpPr>
          <p:cNvPr id="5" name="Rechteck 4">
            <a:extLst>
              <a:ext uri="{FF2B5EF4-FFF2-40B4-BE49-F238E27FC236}">
                <a16:creationId xmlns:a16="http://schemas.microsoft.com/office/drawing/2014/main" id="{60BC1FCC-C924-4829-95DB-92A0ED306018}"/>
              </a:ext>
            </a:extLst>
          </p:cNvPr>
          <p:cNvSpPr/>
          <p:nvPr/>
        </p:nvSpPr>
        <p:spPr>
          <a:xfrm>
            <a:off x="1177043" y="2245659"/>
            <a:ext cx="7303109" cy="2862322"/>
          </a:xfrm>
          <a:prstGeom prst="rect">
            <a:avLst/>
          </a:prstGeom>
        </p:spPr>
        <p:txBody>
          <a:bodyPr wrap="square">
            <a:spAutoFit/>
          </a:bodyPr>
          <a:lstStyle/>
          <a:p>
            <a:pPr algn="l" rtl="0"/>
            <a:r>
              <a:rPr lang="de" sz="3600" b="1" i="0" u="none" baseline="0" dirty="0">
                <a:solidFill>
                  <a:schemeClr val="bg1"/>
                </a:solidFill>
                <a:latin typeface="+mj-lt"/>
              </a:rPr>
              <a:t>Anhang. </a:t>
            </a:r>
          </a:p>
          <a:p>
            <a:pPr algn="l" rtl="0"/>
            <a:r>
              <a:rPr lang="de" sz="3600" b="1" i="0" u="none" baseline="0" dirty="0">
                <a:solidFill>
                  <a:schemeClr val="bg1"/>
                </a:solidFill>
                <a:latin typeface="+mj-lt"/>
              </a:rPr>
              <a:t>Best Practices</a:t>
            </a:r>
          </a:p>
          <a:p>
            <a:pPr algn="l" rtl="0"/>
            <a:r>
              <a:rPr lang="de" sz="3600" b="1" i="0" u="none" baseline="0" dirty="0">
                <a:solidFill>
                  <a:schemeClr val="bg1"/>
                </a:solidFill>
                <a:latin typeface="+mj-lt"/>
              </a:rPr>
              <a:t>Operation Enable - Dublin</a:t>
            </a:r>
          </a:p>
          <a:p>
            <a:pPr algn="l" rtl="0"/>
            <a:r>
              <a:rPr lang="de" sz="3600" b="1" i="0" u="none" baseline="0" dirty="0">
                <a:solidFill>
                  <a:schemeClr val="bg1"/>
                </a:solidFill>
                <a:latin typeface="+mj-lt"/>
              </a:rPr>
              <a:t>Fokus auf das Parken für Behinderte</a:t>
            </a:r>
          </a:p>
        </p:txBody>
      </p:sp>
    </p:spTree>
    <p:extLst>
      <p:ext uri="{BB962C8B-B14F-4D97-AF65-F5344CB8AC3E}">
        <p14:creationId xmlns:p14="http://schemas.microsoft.com/office/powerpoint/2010/main" val="2932953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3566-6966-4682-9AB1-2B60270494E1}"/>
              </a:ext>
            </a:extLst>
          </p:cNvPr>
          <p:cNvSpPr>
            <a:spLocks noGrp="1"/>
          </p:cNvSpPr>
          <p:nvPr>
            <p:ph type="title"/>
          </p:nvPr>
        </p:nvSpPr>
        <p:spPr/>
        <p:txBody>
          <a:bodyPr/>
          <a:lstStyle/>
          <a:p>
            <a:pPr algn="l" rtl="0"/>
            <a:r>
              <a:rPr lang="de" b="1" i="0" u="none" baseline="0"/>
              <a:t>Operation Enable</a:t>
            </a:r>
          </a:p>
        </p:txBody>
      </p:sp>
      <p:sp>
        <p:nvSpPr>
          <p:cNvPr id="3" name="Content Placeholder 2">
            <a:extLst>
              <a:ext uri="{FF2B5EF4-FFF2-40B4-BE49-F238E27FC236}">
                <a16:creationId xmlns:a16="http://schemas.microsoft.com/office/drawing/2014/main" id="{01FC1359-41F5-4CB4-8218-99E1FA3F1DD4}"/>
              </a:ext>
            </a:extLst>
          </p:cNvPr>
          <p:cNvSpPr>
            <a:spLocks noGrp="1"/>
          </p:cNvSpPr>
          <p:nvPr>
            <p:ph idx="1"/>
          </p:nvPr>
        </p:nvSpPr>
        <p:spPr>
          <a:noFill/>
          <a:ln w="9525">
            <a:noFill/>
            <a:miter lim="800000"/>
            <a:headEnd/>
            <a:tailEnd/>
          </a:ln>
        </p:spPr>
        <p:txBody>
          <a:bodyPr vert="horz" wrap="square" lIns="91440" tIns="45720" rIns="91440" bIns="45720" numCol="1" anchor="t" anchorCtr="0" compatLnSpc="1">
            <a:prstTxWarp prst="textNoShape">
              <a:avLst/>
            </a:prstTxWarp>
          </a:bodyPr>
          <a:lstStyle/>
          <a:p>
            <a:pPr algn="l" rtl="0" eaLnBrk="1" hangingPunct="1"/>
            <a:r>
              <a:rPr lang="de" sz="1800" b="0" i="0" u="none" baseline="0"/>
              <a:t>Die Dubliner Polizei hat 2017 die „Operation Enable“ gestartet, um die Nutzung von Behindertenparkplätzen und Parkausweisen zu überwachen.</a:t>
            </a:r>
          </a:p>
          <a:p>
            <a:pPr algn="l" rtl="0" eaLnBrk="1" hangingPunct="1"/>
            <a:r>
              <a:rPr lang="de" sz="1800" b="0" i="0" u="none" baseline="0"/>
              <a:t>Genehmigungen, die unbefugte verwendet wurden, wurden beschlagnahmt und an die ausstellende Behörde zurückgegeben. Die Verkehrssünder wurden strafrechtlich verfolgt. </a:t>
            </a:r>
          </a:p>
          <a:p>
            <a:pPr algn="l" rtl="0" eaLnBrk="1" hangingPunct="1"/>
            <a:r>
              <a:rPr lang="de" sz="1800" b="0" i="0" u="none" baseline="0"/>
              <a:t>Die Aktion wurde durch eine Online-Kampagne in den sozialen Medien unterstützt, die auch im Fernsehen und Radio. </a:t>
            </a:r>
          </a:p>
          <a:p>
            <a:pPr algn="l" rtl="0" eaLnBrk="1" hangingPunct="1"/>
            <a:r>
              <a:rPr lang="de" sz="1800" b="0" i="0" u="none" baseline="0"/>
              <a:t>Die Kampagne wurde inzwischen auch außerhalb von Dublin erfolgreich durchgeführt.</a:t>
            </a:r>
          </a:p>
        </p:txBody>
      </p:sp>
      <p:sp>
        <p:nvSpPr>
          <p:cNvPr id="4" name="Footer Placeholder 3">
            <a:extLst>
              <a:ext uri="{FF2B5EF4-FFF2-40B4-BE49-F238E27FC236}">
                <a16:creationId xmlns:a16="http://schemas.microsoft.com/office/drawing/2014/main" id="{22906C06-CF0A-4BEB-909D-F8BF1AC8A161}"/>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spTree>
    <p:extLst>
      <p:ext uri="{BB962C8B-B14F-4D97-AF65-F5344CB8AC3E}">
        <p14:creationId xmlns:p14="http://schemas.microsoft.com/office/powerpoint/2010/main" val="32262828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4379F7-231E-4BC1-9E67-E292F8759D8F}"/>
              </a:ext>
            </a:extLst>
          </p:cNvPr>
          <p:cNvSpPr>
            <a:spLocks noGrp="1"/>
          </p:cNvSpPr>
          <p:nvPr>
            <p:ph type="ftr" sz="quarter" idx="10"/>
          </p:nvPr>
        </p:nvSpPr>
        <p:spPr/>
        <p:txBody>
          <a:bodyPr/>
          <a:lstStyle/>
          <a:p>
            <a:pPr algn="l" rtl="0">
              <a:defRPr/>
            </a:pPr>
            <a:r>
              <a:rPr lang="de" b="0" i="0" u="none" baseline="0"/>
              <a:t>&lt;Veranstaltung&gt; • &lt;Datum&gt; • &lt;Ort&gt; • &lt;Referent*in&gt;</a:t>
            </a:r>
            <a:endParaRPr lang="de"/>
          </a:p>
        </p:txBody>
      </p:sp>
      <p:pic>
        <p:nvPicPr>
          <p:cNvPr id="6" name="Picture 5">
            <a:extLst>
              <a:ext uri="{FF2B5EF4-FFF2-40B4-BE49-F238E27FC236}">
                <a16:creationId xmlns:a16="http://schemas.microsoft.com/office/drawing/2014/main" id="{02024220-6D84-49F3-8D08-72A66AFF9117}"/>
              </a:ext>
            </a:extLst>
          </p:cNvPr>
          <p:cNvPicPr>
            <a:picLocks noChangeAspect="1"/>
          </p:cNvPicPr>
          <p:nvPr/>
        </p:nvPicPr>
        <p:blipFill>
          <a:blip r:embed="rId2"/>
          <a:stretch>
            <a:fillRect/>
          </a:stretch>
        </p:blipFill>
        <p:spPr>
          <a:xfrm>
            <a:off x="456843" y="511811"/>
            <a:ext cx="8230313" cy="5834378"/>
          </a:xfrm>
          <a:prstGeom prst="rect">
            <a:avLst/>
          </a:prstGeom>
        </p:spPr>
      </p:pic>
    </p:spTree>
    <p:extLst>
      <p:ext uri="{BB962C8B-B14F-4D97-AF65-F5344CB8AC3E}">
        <p14:creationId xmlns:p14="http://schemas.microsoft.com/office/powerpoint/2010/main" val="2144475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19"/>
          <p:cNvSpPr>
            <a:spLocks noChangeArrowheads="1"/>
          </p:cNvSpPr>
          <p:nvPr/>
        </p:nvSpPr>
        <p:spPr bwMode="gray">
          <a:xfrm>
            <a:off x="6516688" y="-7938"/>
            <a:ext cx="2646362" cy="6865938"/>
          </a:xfrm>
          <a:prstGeom prst="rect">
            <a:avLst/>
          </a:prstGeom>
          <a:solidFill>
            <a:srgbClr val="EBEEF0"/>
          </a:solidFill>
          <a:ln w="9525">
            <a:noFill/>
            <a:miter lim="800000"/>
            <a:headEnd/>
            <a:tailEnd/>
          </a:ln>
        </p:spPr>
        <p:txBody>
          <a:bodyPr wrap="none" anchor="ctr"/>
          <a:lstStyle/>
          <a:p>
            <a:endParaRPr lang="de" altLang="en-US" sz="1800">
              <a:solidFill>
                <a:srgbClr val="000000"/>
              </a:solidFill>
            </a:endParaRPr>
          </a:p>
        </p:txBody>
      </p:sp>
      <p:sp>
        <p:nvSpPr>
          <p:cNvPr id="6146" name="Text Box 2"/>
          <p:cNvSpPr txBox="1">
            <a:spLocks noChangeArrowheads="1"/>
          </p:cNvSpPr>
          <p:nvPr/>
        </p:nvSpPr>
        <p:spPr bwMode="auto">
          <a:xfrm>
            <a:off x="1143000" y="1676400"/>
            <a:ext cx="5105400" cy="3386138"/>
          </a:xfrm>
          <a:prstGeom prst="rect">
            <a:avLst/>
          </a:prstGeom>
          <a:noFill/>
          <a:ln w="9525">
            <a:noFill/>
            <a:miter lim="800000"/>
            <a:headEnd/>
            <a:tailEnd/>
          </a:ln>
        </p:spPr>
        <p:txBody>
          <a:bodyPr>
            <a:spAutoFit/>
          </a:bodyPr>
          <a:lstStyle/>
          <a:p>
            <a:pPr algn="l" rtl="0">
              <a:spcBef>
                <a:spcPct val="50000"/>
              </a:spcBef>
              <a:defRPr/>
            </a:pPr>
            <a:r>
              <a:rPr lang="de" sz="2200" b="1" i="0" u="none" baseline="0">
                <a:solidFill>
                  <a:srgbClr val="134095"/>
                </a:solidFill>
                <a:latin typeface="Helvetica" charset="0"/>
              </a:rPr>
              <a:t>Danke sehr!</a:t>
            </a:r>
            <a:endParaRPr lang="de" sz="1800" dirty="0">
              <a:solidFill>
                <a:srgbClr val="134095"/>
              </a:solidFill>
              <a:latin typeface="Helvetica" charset="0"/>
            </a:endParaRPr>
          </a:p>
          <a:p>
            <a:pPr algn="l" rtl="0">
              <a:spcBef>
                <a:spcPct val="50000"/>
              </a:spcBef>
              <a:defRPr/>
            </a:pPr>
            <a:endParaRPr lang="de" sz="1600" dirty="0">
              <a:latin typeface="Helvetica" charset="0"/>
            </a:endParaRPr>
          </a:p>
          <a:p>
            <a:pPr algn="l" rtl="0">
              <a:spcBef>
                <a:spcPct val="50000"/>
              </a:spcBef>
              <a:defRPr/>
            </a:pPr>
            <a:r>
              <a:rPr lang="de" sz="1600" b="0" i="0" u="none" baseline="0">
                <a:latin typeface="Helvetica" charset="0"/>
              </a:rPr>
              <a:t>&lt;Referent*in&gt;</a:t>
            </a:r>
          </a:p>
          <a:p>
            <a:pPr algn="l" rtl="0">
              <a:spcBef>
                <a:spcPct val="50000"/>
              </a:spcBef>
              <a:defRPr/>
            </a:pPr>
            <a:r>
              <a:rPr lang="de" sz="1600" b="0" i="0" u="none" baseline="0">
                <a:solidFill>
                  <a:srgbClr val="134095"/>
                </a:solidFill>
                <a:effectLst>
                  <a:outerShdw blurRad="38100" dist="38100" dir="2700000" algn="tl">
                    <a:srgbClr val="000000">
                      <a:alpha val="43137"/>
                    </a:srgbClr>
                  </a:outerShdw>
                </a:effectLst>
                <a:latin typeface="Helvetica" charset="0"/>
              </a:rPr>
              <a:t>Kontaktinformationen</a:t>
            </a:r>
          </a:p>
          <a:p>
            <a:pPr algn="l" rtl="0">
              <a:spcBef>
                <a:spcPct val="50000"/>
              </a:spcBef>
              <a:defRPr/>
            </a:pPr>
            <a:r>
              <a:rPr lang="de" sz="1600" b="0" i="0" u="none" baseline="0">
                <a:latin typeface="Helvetica" charset="0"/>
              </a:rPr>
              <a:t>&lt;Organisation&gt;</a:t>
            </a:r>
          </a:p>
          <a:p>
            <a:pPr algn="l" rtl="0">
              <a:spcBef>
                <a:spcPct val="50000"/>
              </a:spcBef>
              <a:defRPr/>
            </a:pPr>
            <a:r>
              <a:rPr lang="de" sz="1600" b="0" i="0" u="none" baseline="0">
                <a:latin typeface="Helvetica" charset="0"/>
              </a:rPr>
              <a:t>&lt;Adresse&gt;</a:t>
            </a:r>
          </a:p>
          <a:p>
            <a:pPr algn="l" rtl="0">
              <a:spcBef>
                <a:spcPct val="50000"/>
              </a:spcBef>
              <a:defRPr/>
            </a:pPr>
            <a:r>
              <a:rPr lang="de" sz="1600" b="0" i="0" u="none" baseline="0">
                <a:latin typeface="Helvetica" charset="0"/>
              </a:rPr>
              <a:t>&lt;E-Mail&gt;</a:t>
            </a:r>
          </a:p>
          <a:p>
            <a:pPr algn="l" rtl="0">
              <a:spcBef>
                <a:spcPct val="50000"/>
              </a:spcBef>
              <a:defRPr/>
            </a:pPr>
            <a:r>
              <a:rPr lang="de" sz="1600" b="0" i="0" u="sng" baseline="0">
                <a:solidFill>
                  <a:srgbClr val="134095"/>
                </a:solidFill>
                <a:latin typeface="Helvetica" charset="0"/>
              </a:rPr>
              <a:t>http://www.civitas.eu </a:t>
            </a:r>
          </a:p>
          <a:p>
            <a:pPr algn="l" rtl="0">
              <a:spcBef>
                <a:spcPct val="50000"/>
              </a:spcBef>
              <a:defRPr/>
            </a:pPr>
            <a:endParaRPr lang="de" sz="1600" dirty="0">
              <a:latin typeface="Helvetica" charset="0"/>
            </a:endParaRPr>
          </a:p>
        </p:txBody>
      </p:sp>
      <p:pic>
        <p:nvPicPr>
          <p:cNvPr id="7172" name="Picture 8"/>
          <p:cNvPicPr>
            <a:picLocks noChangeAspect="1" noChangeArrowheads="1"/>
          </p:cNvPicPr>
          <p:nvPr/>
        </p:nvPicPr>
        <p:blipFill>
          <a:blip r:embed="rId3" cstate="print">
            <a:clrChange>
              <a:clrFrom>
                <a:srgbClr val="FFFFFF"/>
              </a:clrFrom>
              <a:clrTo>
                <a:srgbClr val="FFFFFF">
                  <a:alpha val="0"/>
                </a:srgbClr>
              </a:clrTo>
            </a:clrChange>
          </a:blip>
          <a:srcRect l="3249" b="4939"/>
          <a:stretch>
            <a:fillRect/>
          </a:stretch>
        </p:blipFill>
        <p:spPr bwMode="auto">
          <a:xfrm>
            <a:off x="6815138" y="4533900"/>
            <a:ext cx="1992312" cy="2124075"/>
          </a:xfrm>
          <a:prstGeom prst="rect">
            <a:avLst/>
          </a:prstGeom>
          <a:noFill/>
          <a:ln w="9525">
            <a:noFill/>
            <a:miter lim="800000"/>
            <a:headEnd/>
            <a:tailEnd/>
          </a:ln>
        </p:spPr>
      </p:pic>
      <p:pic>
        <p:nvPicPr>
          <p:cNvPr id="6" name="Picture 2" descr="C:\Users\franzen.ICLEIV2\Downloads\SUMP Platform logo.png"/>
          <p:cNvPicPr>
            <a:picLocks noChangeAspect="1" noChangeArrowheads="1"/>
          </p:cNvPicPr>
          <p:nvPr/>
        </p:nvPicPr>
        <p:blipFill>
          <a:blip r:embed="rId4" cstate="print"/>
          <a:srcRect/>
          <a:stretch>
            <a:fillRect/>
          </a:stretch>
        </p:blipFill>
        <p:spPr bwMode="auto">
          <a:xfrm>
            <a:off x="7011752" y="3617912"/>
            <a:ext cx="1558090" cy="688273"/>
          </a:xfrm>
          <a:prstGeom prst="rect">
            <a:avLst/>
          </a:prstGeom>
          <a:noFill/>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7159" y="1586943"/>
            <a:ext cx="1585201" cy="179356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AFD076A-9A58-4EE5-B731-59B73ED1B0E6}"/>
              </a:ext>
            </a:extLst>
          </p:cNvPr>
          <p:cNvSpPr>
            <a:spLocks noGrp="1"/>
          </p:cNvSpPr>
          <p:nvPr>
            <p:ph type="title"/>
          </p:nvPr>
        </p:nvSpPr>
        <p:spPr/>
        <p:txBody>
          <a:bodyPr/>
          <a:lstStyle/>
          <a:p>
            <a:pPr algn="l" rtl="0"/>
            <a:r>
              <a:rPr lang="de" b="1" i="0" u="none" baseline="0"/>
              <a:t>Konzentrieren Sie sich auf die Kernaspekte der Parkraumüberwachung</a:t>
            </a:r>
            <a:endParaRPr lang="de" altLang="en-US" dirty="0"/>
          </a:p>
        </p:txBody>
      </p:sp>
      <p:sp>
        <p:nvSpPr>
          <p:cNvPr id="38915" name="Content Placeholder 2">
            <a:extLst>
              <a:ext uri="{FF2B5EF4-FFF2-40B4-BE49-F238E27FC236}">
                <a16:creationId xmlns:a16="http://schemas.microsoft.com/office/drawing/2014/main" id="{A04FDEEF-EFC5-4349-9593-548A35923983}"/>
              </a:ext>
            </a:extLst>
          </p:cNvPr>
          <p:cNvSpPr>
            <a:spLocks noGrp="1"/>
          </p:cNvSpPr>
          <p:nvPr>
            <p:ph idx="1"/>
          </p:nvPr>
        </p:nvSpPr>
        <p:spPr>
          <a:xfrm>
            <a:off x="339090" y="1665923"/>
            <a:ext cx="8550058" cy="4608512"/>
          </a:xfrm>
        </p:spPr>
        <p:txBody>
          <a:bodyPr/>
          <a:lstStyle/>
          <a:p>
            <a:pPr algn="just" rtl="0">
              <a:lnSpc>
                <a:spcPts val="1300"/>
              </a:lnSpc>
              <a:spcAft>
                <a:spcPts val="700"/>
              </a:spcAft>
              <a:tabLst>
                <a:tab pos="1371600" algn="l"/>
              </a:tabLst>
            </a:pPr>
            <a:r>
              <a:rPr lang="de" sz="1400" i="0" u="none" baseline="0" dirty="0">
                <a:solidFill>
                  <a:schemeClr val="tx1"/>
                </a:solidFill>
              </a:rPr>
              <a:t>Phase 1: Kontrolle, ob die örtlichen Parkvorschriften eingehalten werden oder nicht </a:t>
            </a:r>
          </a:p>
          <a:p>
            <a:pPr algn="just" rtl="0">
              <a:lnSpc>
                <a:spcPts val="1300"/>
              </a:lnSpc>
              <a:spcAft>
                <a:spcPts val="700"/>
              </a:spcAft>
              <a:tabLst>
                <a:tab pos="1371600" algn="l"/>
              </a:tabLst>
            </a:pPr>
            <a:r>
              <a:rPr lang="de" sz="1400" i="0" u="none" baseline="0" dirty="0">
                <a:solidFill>
                  <a:schemeClr val="tx1"/>
                </a:solidFill>
              </a:rPr>
              <a:t>Schritt 1. Das Fahrzeug erfassen – </a:t>
            </a:r>
          </a:p>
          <a:p>
            <a:pPr algn="just" rtl="0">
              <a:lnSpc>
                <a:spcPts val="1300"/>
              </a:lnSpc>
              <a:spcAft>
                <a:spcPts val="700"/>
              </a:spcAft>
              <a:tabLst>
                <a:tab pos="1371600" algn="l"/>
              </a:tabLst>
            </a:pPr>
            <a:r>
              <a:rPr lang="de" sz="1400" i="0" u="none" baseline="0" dirty="0">
                <a:solidFill>
                  <a:schemeClr val="tx1"/>
                </a:solidFill>
              </a:rPr>
              <a:t>Schritt 2. Die Parkrechte des Fahrzeugs klären</a:t>
            </a:r>
          </a:p>
          <a:p>
            <a:pPr algn="just" rtl="0">
              <a:lnSpc>
                <a:spcPts val="1300"/>
              </a:lnSpc>
              <a:spcAft>
                <a:spcPts val="700"/>
              </a:spcAft>
              <a:tabLst>
                <a:tab pos="1371600" algn="l"/>
              </a:tabLst>
            </a:pPr>
            <a:r>
              <a:rPr lang="de" sz="1400" i="0" u="none" baseline="0" dirty="0">
                <a:solidFill>
                  <a:schemeClr val="tx1"/>
                </a:solidFill>
              </a:rPr>
              <a:t>Schritt 3. Die Parkrechte anhand der Parkbedingungen prüfen – </a:t>
            </a:r>
          </a:p>
          <a:p>
            <a:pPr algn="just" rtl="0">
              <a:lnSpc>
                <a:spcPts val="1300"/>
              </a:lnSpc>
              <a:spcAft>
                <a:spcPts val="700"/>
              </a:spcAft>
              <a:tabLst>
                <a:tab pos="1371600" algn="l"/>
              </a:tabLst>
            </a:pPr>
            <a:r>
              <a:rPr lang="de" sz="1400" i="0" u="none" baseline="0" dirty="0">
                <a:solidFill>
                  <a:schemeClr val="tx1"/>
                </a:solidFill>
              </a:rPr>
              <a:t>Schritt 4. Fahrzeug parkt richtig oder falsch – </a:t>
            </a:r>
          </a:p>
          <a:p>
            <a:pPr algn="just" rtl="0">
              <a:lnSpc>
                <a:spcPts val="1300"/>
              </a:lnSpc>
              <a:spcAft>
                <a:spcPts val="700"/>
              </a:spcAft>
              <a:tabLst>
                <a:tab pos="1371600" algn="l"/>
              </a:tabLst>
            </a:pPr>
            <a:endParaRPr lang="de" sz="1400" dirty="0">
              <a:solidFill>
                <a:schemeClr val="tx1"/>
              </a:solidFill>
            </a:endParaRPr>
          </a:p>
          <a:p>
            <a:pPr algn="just" rtl="0">
              <a:lnSpc>
                <a:spcPts val="1300"/>
              </a:lnSpc>
              <a:spcAft>
                <a:spcPts val="700"/>
              </a:spcAft>
              <a:tabLst>
                <a:tab pos="1371600" algn="l"/>
              </a:tabLst>
            </a:pPr>
            <a:r>
              <a:rPr lang="de" sz="1400" i="0" u="none" baseline="0" dirty="0">
                <a:solidFill>
                  <a:schemeClr val="tx1"/>
                </a:solidFill>
              </a:rPr>
              <a:t>Phase 2: Ahndung von Verstößen</a:t>
            </a:r>
          </a:p>
          <a:p>
            <a:pPr algn="just" rtl="0">
              <a:lnSpc>
                <a:spcPts val="1300"/>
              </a:lnSpc>
              <a:spcAft>
                <a:spcPts val="700"/>
              </a:spcAft>
              <a:tabLst>
                <a:tab pos="1371600" algn="l"/>
              </a:tabLst>
            </a:pPr>
            <a:endParaRPr lang="de" sz="1400" dirty="0">
              <a:solidFill>
                <a:schemeClr val="tx1"/>
              </a:solidFill>
            </a:endParaRPr>
          </a:p>
          <a:p>
            <a:pPr algn="just" rtl="0">
              <a:lnSpc>
                <a:spcPts val="1300"/>
              </a:lnSpc>
              <a:spcAft>
                <a:spcPts val="700"/>
              </a:spcAft>
              <a:tabLst>
                <a:tab pos="1371600" algn="l"/>
              </a:tabLst>
            </a:pPr>
            <a:r>
              <a:rPr lang="de" sz="1400" i="0" u="none" baseline="0" dirty="0">
                <a:solidFill>
                  <a:schemeClr val="tx1"/>
                </a:solidFill>
              </a:rPr>
              <a:t>Schritt 5. Gebühren oder Bußgelder, Abschleppen oder Parkkralle anbringen – </a:t>
            </a:r>
          </a:p>
          <a:p>
            <a:pPr algn="just" rtl="0">
              <a:lnSpc>
                <a:spcPts val="1300"/>
              </a:lnSpc>
              <a:spcAft>
                <a:spcPts val="700"/>
              </a:spcAft>
              <a:tabLst>
                <a:tab pos="1371600" algn="l"/>
              </a:tabLst>
            </a:pPr>
            <a:r>
              <a:rPr lang="de" sz="1400" i="0" u="none" baseline="0" dirty="0">
                <a:solidFill>
                  <a:schemeClr val="tx1"/>
                </a:solidFill>
              </a:rPr>
              <a:t>Schritt 6. Einspruch oder Zahlung</a:t>
            </a:r>
            <a:endParaRPr lang="de" sz="1400" dirty="0">
              <a:solidFill>
                <a:schemeClr val="tx1"/>
              </a:solidFill>
            </a:endParaRPr>
          </a:p>
          <a:p>
            <a:pPr marL="479425" lvl="1" indent="0" algn="l" rtl="0" eaLnBrk="1" hangingPunct="1">
              <a:buNone/>
            </a:pPr>
            <a:endParaRPr lang="de" altLang="en-US" sz="1600" b="1" dirty="0"/>
          </a:p>
        </p:txBody>
      </p:sp>
    </p:spTree>
    <p:extLst>
      <p:ext uri="{BB962C8B-B14F-4D97-AF65-F5344CB8AC3E}">
        <p14:creationId xmlns:p14="http://schemas.microsoft.com/office/powerpoint/2010/main" val="1902923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Rechteck 4">
            <a:extLst>
              <a:ext uri="{FF2B5EF4-FFF2-40B4-BE49-F238E27FC236}">
                <a16:creationId xmlns:a16="http://schemas.microsoft.com/office/drawing/2014/main" id="{60BC1FCC-C924-4829-95DB-92A0ED306018}"/>
              </a:ext>
            </a:extLst>
          </p:cNvPr>
          <p:cNvSpPr/>
          <p:nvPr/>
        </p:nvSpPr>
        <p:spPr>
          <a:xfrm>
            <a:off x="841763" y="1997839"/>
            <a:ext cx="7303109" cy="286232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 sz="3600" b="1" i="0" u="none" strike="noStrike" kern="1200" cap="none" spc="0" normalizeH="0" baseline="0" dirty="0">
                <a:ln>
                  <a:noFill/>
                </a:ln>
                <a:solidFill>
                  <a:srgbClr val="FFFFFF"/>
                </a:solidFill>
                <a:effectLst/>
                <a:uLnTx/>
                <a:uFillTx/>
                <a:latin typeface="Arial"/>
                <a:ea typeface="MS PGothic" pitchFamily="34" charset="-128"/>
                <a:cs typeface="+mn-cs"/>
              </a:rPr>
              <a:t>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 sz="3600" b="1" i="0" u="none" strike="noStrike" kern="1200" cap="none" spc="0" normalizeH="0" baseline="0" dirty="0">
                <a:ln>
                  <a:noFill/>
                </a:ln>
                <a:solidFill>
                  <a:srgbClr val="FFFFFF"/>
                </a:solidFill>
                <a:effectLst/>
                <a:uLnTx/>
                <a:uFillTx/>
                <a:latin typeface="Arial"/>
                <a:ea typeface="MS PGothic" pitchFamily="34" charset="-128"/>
                <a:cs typeface="+mn-cs"/>
              </a:rPr>
              <a:t>Prinzipien der Parkraumüberwachung</a:t>
            </a:r>
          </a:p>
          <a:p>
            <a:pPr algn="l" rtl="0">
              <a:defRPr/>
            </a:pPr>
            <a:endParaRPr lang="de" sz="3600" b="1" dirty="0">
              <a:solidFill>
                <a:srgbClr val="FFFFFF"/>
              </a:solidFill>
              <a:latin typeface="Arial"/>
            </a:endParaRPr>
          </a:p>
          <a:p>
            <a:pPr algn="l" rtl="0">
              <a:defRPr/>
            </a:pPr>
            <a:r>
              <a:rPr lang="de" sz="3600" b="1" i="0" u="none" baseline="0" dirty="0">
                <a:solidFill>
                  <a:srgbClr val="FFFFFF"/>
                </a:solidFill>
                <a:latin typeface="Arial"/>
              </a:rPr>
              <a:t>Übung - F</a:t>
            </a:r>
            <a:r>
              <a:rPr kumimoji="0" lang="de" sz="3600" b="1" i="0" u="none" strike="noStrike" kern="1200" cap="none" spc="0" normalizeH="0" baseline="0" dirty="0">
                <a:ln>
                  <a:noFill/>
                </a:ln>
                <a:solidFill>
                  <a:srgbClr val="FFFFFF"/>
                </a:solidFill>
                <a:effectLst/>
                <a:uLnTx/>
                <a:uFillTx/>
                <a:latin typeface="Arial"/>
                <a:ea typeface="MS PGothic" pitchFamily="34" charset="-128"/>
                <a:cs typeface="Arial" panose="020B0604020202020204" pitchFamily="34" charset="0"/>
              </a:rPr>
              <a:t>aire und effiziente Bewirtschaftung</a:t>
            </a:r>
          </a:p>
        </p:txBody>
      </p:sp>
    </p:spTree>
    <p:extLst>
      <p:ext uri="{BB962C8B-B14F-4D97-AF65-F5344CB8AC3E}">
        <p14:creationId xmlns:p14="http://schemas.microsoft.com/office/powerpoint/2010/main" val="56190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7B74-16F1-4D10-B2B7-E0F5884AE0FA}"/>
              </a:ext>
            </a:extLst>
          </p:cNvPr>
          <p:cNvSpPr>
            <a:spLocks noGrp="1"/>
          </p:cNvSpPr>
          <p:nvPr>
            <p:ph type="title"/>
          </p:nvPr>
        </p:nvSpPr>
        <p:spPr/>
        <p:txBody>
          <a:bodyPr/>
          <a:lstStyle/>
          <a:p>
            <a:pPr algn="l" rtl="0"/>
            <a:br>
              <a:rPr lang="de"/>
            </a:br>
            <a:r>
              <a:rPr lang="de" b="1" i="0" u="none" baseline="0"/>
              <a:t>Übung - Faire und effiziente Bewirtschaftung</a:t>
            </a:r>
            <a:br>
              <a:rPr lang="de"/>
            </a:br>
            <a:endParaRPr lang="de" dirty="0"/>
          </a:p>
        </p:txBody>
      </p:sp>
      <p:graphicFrame>
        <p:nvGraphicFramePr>
          <p:cNvPr id="5" name="Content Placeholder 4">
            <a:extLst>
              <a:ext uri="{FF2B5EF4-FFF2-40B4-BE49-F238E27FC236}">
                <a16:creationId xmlns:a16="http://schemas.microsoft.com/office/drawing/2014/main" id="{165108A4-4877-456A-989C-718F24FE52D7}"/>
              </a:ext>
            </a:extLst>
          </p:cNvPr>
          <p:cNvGraphicFramePr>
            <a:graphicFrameLocks noGrp="1"/>
          </p:cNvGraphicFramePr>
          <p:nvPr>
            <p:ph idx="1"/>
            <p:extLst>
              <p:ext uri="{D42A27DB-BD31-4B8C-83A1-F6EECF244321}">
                <p14:modId xmlns:p14="http://schemas.microsoft.com/office/powerpoint/2010/main" val="3364784474"/>
              </p:ext>
            </p:extLst>
          </p:nvPr>
        </p:nvGraphicFramePr>
        <p:xfrm>
          <a:off x="381000" y="1700213"/>
          <a:ext cx="8156712" cy="4273204"/>
        </p:xfrm>
        <a:graphic>
          <a:graphicData uri="http://schemas.openxmlformats.org/drawingml/2006/table">
            <a:tbl>
              <a:tblPr firstRow="1" bandRow="1">
                <a:tableStyleId>{5C22544A-7EE6-4342-B048-85BDC9FD1C3A}</a:tableStyleId>
              </a:tblPr>
              <a:tblGrid>
                <a:gridCol w="2986144">
                  <a:extLst>
                    <a:ext uri="{9D8B030D-6E8A-4147-A177-3AD203B41FA5}">
                      <a16:colId xmlns:a16="http://schemas.microsoft.com/office/drawing/2014/main" val="1398468628"/>
                    </a:ext>
                  </a:extLst>
                </a:gridCol>
                <a:gridCol w="2451664">
                  <a:extLst>
                    <a:ext uri="{9D8B030D-6E8A-4147-A177-3AD203B41FA5}">
                      <a16:colId xmlns:a16="http://schemas.microsoft.com/office/drawing/2014/main" val="4170094793"/>
                    </a:ext>
                  </a:extLst>
                </a:gridCol>
                <a:gridCol w="2718904">
                  <a:extLst>
                    <a:ext uri="{9D8B030D-6E8A-4147-A177-3AD203B41FA5}">
                      <a16:colId xmlns:a16="http://schemas.microsoft.com/office/drawing/2014/main" val="719089795"/>
                    </a:ext>
                  </a:extLst>
                </a:gridCol>
              </a:tblGrid>
              <a:tr h="576606">
                <a:tc>
                  <a:txBody>
                    <a:bodyPr/>
                    <a:lstStyle/>
                    <a:p>
                      <a:endParaRPr lang="de" dirty="0"/>
                    </a:p>
                  </a:txBody>
                  <a:tcPr/>
                </a:tc>
                <a:tc>
                  <a:txBody>
                    <a:bodyPr/>
                    <a:lstStyle/>
                    <a:p>
                      <a:pPr algn="l" rtl="0"/>
                      <a:r>
                        <a:rPr lang="de" b="1" i="0" u="none" baseline="0"/>
                        <a:t>FAIR</a:t>
                      </a:r>
                      <a:endParaRPr lang="de" dirty="0"/>
                    </a:p>
                  </a:txBody>
                  <a:tcPr/>
                </a:tc>
                <a:tc>
                  <a:txBody>
                    <a:bodyPr/>
                    <a:lstStyle/>
                    <a:p>
                      <a:pPr algn="l" rtl="0"/>
                      <a:r>
                        <a:rPr lang="de" b="1" i="0" u="none" baseline="0"/>
                        <a:t>EFFIZIENT</a:t>
                      </a:r>
                      <a:endParaRPr lang="de" dirty="0"/>
                    </a:p>
                  </a:txBody>
                  <a:tcPr/>
                </a:tc>
                <a:extLst>
                  <a:ext uri="{0D108BD9-81ED-4DB2-BD59-A6C34878D82A}">
                    <a16:rowId xmlns:a16="http://schemas.microsoft.com/office/drawing/2014/main" val="1362687861"/>
                  </a:ext>
                </a:extLst>
              </a:tr>
              <a:tr h="1848299">
                <a:tc>
                  <a:txBody>
                    <a:bodyPr/>
                    <a:lstStyle/>
                    <a:p>
                      <a:pPr algn="l" rtl="0"/>
                      <a:r>
                        <a:rPr lang="de" b="0" i="0" u="none" baseline="0"/>
                        <a:t>Parkraumbewirtschafter*in</a:t>
                      </a:r>
                      <a:endParaRPr lang="de" dirty="0"/>
                    </a:p>
                  </a:txBody>
                  <a:tcPr/>
                </a:tc>
                <a:tc>
                  <a:txBody>
                    <a:bodyPr/>
                    <a:lstStyle/>
                    <a:p>
                      <a:endParaRPr lang="de" dirty="0"/>
                    </a:p>
                    <a:p>
                      <a:endParaRPr lang="de" dirty="0"/>
                    </a:p>
                    <a:p>
                      <a:endParaRPr lang="de" dirty="0"/>
                    </a:p>
                    <a:p>
                      <a:endParaRPr lang="de" dirty="0"/>
                    </a:p>
                  </a:txBody>
                  <a:tcPr/>
                </a:tc>
                <a:tc>
                  <a:txBody>
                    <a:bodyPr/>
                    <a:lstStyle/>
                    <a:p>
                      <a:endParaRPr lang="de" dirty="0"/>
                    </a:p>
                  </a:txBody>
                  <a:tcPr/>
                </a:tc>
                <a:extLst>
                  <a:ext uri="{0D108BD9-81ED-4DB2-BD59-A6C34878D82A}">
                    <a16:rowId xmlns:a16="http://schemas.microsoft.com/office/drawing/2014/main" val="899513146"/>
                  </a:ext>
                </a:extLst>
              </a:tr>
              <a:tr h="1848299">
                <a:tc>
                  <a:txBody>
                    <a:bodyPr/>
                    <a:lstStyle/>
                    <a:p>
                      <a:pPr algn="l" rtl="0"/>
                      <a:r>
                        <a:rPr lang="de" b="0" i="0" u="none" baseline="0"/>
                        <a:t>Fahrer*in / Kund*in</a:t>
                      </a:r>
                      <a:endParaRPr lang="de" dirty="0"/>
                    </a:p>
                  </a:txBody>
                  <a:tcPr/>
                </a:tc>
                <a:tc>
                  <a:txBody>
                    <a:bodyPr/>
                    <a:lstStyle/>
                    <a:p>
                      <a:endParaRPr lang="de" dirty="0"/>
                    </a:p>
                    <a:p>
                      <a:endParaRPr lang="de" dirty="0"/>
                    </a:p>
                    <a:p>
                      <a:endParaRPr lang="de" dirty="0"/>
                    </a:p>
                    <a:p>
                      <a:endParaRPr lang="de" dirty="0"/>
                    </a:p>
                  </a:txBody>
                  <a:tcPr/>
                </a:tc>
                <a:tc>
                  <a:txBody>
                    <a:bodyPr/>
                    <a:lstStyle/>
                    <a:p>
                      <a:endParaRPr lang="de" dirty="0"/>
                    </a:p>
                  </a:txBody>
                  <a:tcPr/>
                </a:tc>
                <a:extLst>
                  <a:ext uri="{0D108BD9-81ED-4DB2-BD59-A6C34878D82A}">
                    <a16:rowId xmlns:a16="http://schemas.microsoft.com/office/drawing/2014/main" val="136574274"/>
                  </a:ext>
                </a:extLst>
              </a:tr>
            </a:tbl>
          </a:graphicData>
        </a:graphic>
      </p:graphicFrame>
    </p:spTree>
    <p:extLst>
      <p:ext uri="{BB962C8B-B14F-4D97-AF65-F5344CB8AC3E}">
        <p14:creationId xmlns:p14="http://schemas.microsoft.com/office/powerpoint/2010/main" val="1303815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0B92-3329-44B6-9C2F-FD604F377FFC}"/>
              </a:ext>
            </a:extLst>
          </p:cNvPr>
          <p:cNvSpPr>
            <a:spLocks noGrp="1"/>
          </p:cNvSpPr>
          <p:nvPr>
            <p:ph type="title"/>
          </p:nvPr>
        </p:nvSpPr>
        <p:spPr/>
        <p:txBody>
          <a:bodyPr/>
          <a:lstStyle/>
          <a:p>
            <a:pPr algn="l" rtl="0"/>
            <a:br>
              <a:rPr lang="de"/>
            </a:br>
            <a:r>
              <a:rPr lang="de" b="1" i="0" u="none" baseline="0"/>
              <a:t>Übung - Faire und effiziente Bewirtschaftung</a:t>
            </a:r>
            <a:br>
              <a:rPr lang="de"/>
            </a:br>
            <a:endParaRPr lang="de" dirty="0"/>
          </a:p>
        </p:txBody>
      </p:sp>
      <p:sp>
        <p:nvSpPr>
          <p:cNvPr id="4" name="Footer Placeholder 3">
            <a:extLst>
              <a:ext uri="{FF2B5EF4-FFF2-40B4-BE49-F238E27FC236}">
                <a16:creationId xmlns:a16="http://schemas.microsoft.com/office/drawing/2014/main" id="{2DB08A5C-CA78-4F72-81C5-55567D0CD940}"/>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 sz="1200" b="0" i="0" u="none" strike="noStrike" kern="1200" cap="none" spc="0" normalizeH="0" baseline="0">
                <a:ln>
                  <a:noFill/>
                </a:ln>
                <a:solidFill>
                  <a:srgbClr val="000000"/>
                </a:solidFill>
                <a:effectLst/>
                <a:uLnTx/>
                <a:uFillTx/>
                <a:latin typeface="Arial" pitchFamily="34" charset="0"/>
                <a:ea typeface="MS PGothic" pitchFamily="34" charset="-128"/>
                <a:cs typeface="+mn-cs"/>
              </a:rPr>
              <a:t>&lt;Veranstaltung&gt; • &lt;Datum&gt; • &lt;Ort&gt; • &lt;Referent*in&gt;</a:t>
            </a:r>
            <a:endParaRPr kumimoji="0" lang="de"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aphicFrame>
        <p:nvGraphicFramePr>
          <p:cNvPr id="5" name="Table 4">
            <a:extLst>
              <a:ext uri="{FF2B5EF4-FFF2-40B4-BE49-F238E27FC236}">
                <a16:creationId xmlns:a16="http://schemas.microsoft.com/office/drawing/2014/main" id="{F3D5A45E-4DA1-44FD-8319-85D57CBC22C6}"/>
              </a:ext>
            </a:extLst>
          </p:cNvPr>
          <p:cNvGraphicFramePr>
            <a:graphicFrameLocks noGrp="1"/>
          </p:cNvGraphicFramePr>
          <p:nvPr>
            <p:extLst>
              <p:ext uri="{D42A27DB-BD31-4B8C-83A1-F6EECF244321}">
                <p14:modId xmlns:p14="http://schemas.microsoft.com/office/powerpoint/2010/main" val="2689216394"/>
              </p:ext>
            </p:extLst>
          </p:nvPr>
        </p:nvGraphicFramePr>
        <p:xfrm>
          <a:off x="434340" y="1634490"/>
          <a:ext cx="8218170" cy="4446270"/>
        </p:xfrm>
        <a:graphic>
          <a:graphicData uri="http://schemas.openxmlformats.org/drawingml/2006/table">
            <a:tbl>
              <a:tblPr firstRow="1" bandRow="1"/>
              <a:tblGrid>
                <a:gridCol w="1674159">
                  <a:extLst>
                    <a:ext uri="{9D8B030D-6E8A-4147-A177-3AD203B41FA5}">
                      <a16:colId xmlns:a16="http://schemas.microsoft.com/office/drawing/2014/main" val="2179222515"/>
                    </a:ext>
                  </a:extLst>
                </a:gridCol>
                <a:gridCol w="3227294">
                  <a:extLst>
                    <a:ext uri="{9D8B030D-6E8A-4147-A177-3AD203B41FA5}">
                      <a16:colId xmlns:a16="http://schemas.microsoft.com/office/drawing/2014/main" val="2610446370"/>
                    </a:ext>
                  </a:extLst>
                </a:gridCol>
                <a:gridCol w="3316717">
                  <a:extLst>
                    <a:ext uri="{9D8B030D-6E8A-4147-A177-3AD203B41FA5}">
                      <a16:colId xmlns:a16="http://schemas.microsoft.com/office/drawing/2014/main" val="1600846327"/>
                    </a:ext>
                  </a:extLst>
                </a:gridCol>
              </a:tblGrid>
              <a:tr h="502951">
                <a:tc>
                  <a:txBody>
                    <a:bodyPr/>
                    <a:lstStyle/>
                    <a:p>
                      <a:endParaRPr lang="de" sz="1000">
                        <a:solidFill>
                          <a:srgbClr val="000000"/>
                        </a:solidFill>
                        <a:effectLst/>
                        <a:latin typeface="Arial" panose="020B060402020202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tc>
                  <a:txBody>
                    <a:bodyPr/>
                    <a:lstStyle/>
                    <a:p>
                      <a:pPr algn="just" rtl="0">
                        <a:lnSpc>
                          <a:spcPts val="1300"/>
                        </a:lnSpc>
                        <a:spcAft>
                          <a:spcPts val="700"/>
                        </a:spcAft>
                      </a:pPr>
                      <a:r>
                        <a:rPr lang="de" sz="1000" b="1"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FAIR</a:t>
                      </a:r>
                      <a:endParaRPr lang="de"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tc>
                  <a:txBody>
                    <a:bodyPr/>
                    <a:lstStyle/>
                    <a:p>
                      <a:pPr algn="just" rtl="0">
                        <a:lnSpc>
                          <a:spcPts val="1300"/>
                        </a:lnSpc>
                        <a:spcAft>
                          <a:spcPts val="700"/>
                        </a:spcAft>
                      </a:pPr>
                      <a:r>
                        <a:rPr lang="de" sz="1000" b="1"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EFFIZIENT</a:t>
                      </a:r>
                      <a:endParaRPr lang="de"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extLst>
                  <a:ext uri="{0D108BD9-81ED-4DB2-BD59-A6C34878D82A}">
                    <a16:rowId xmlns:a16="http://schemas.microsoft.com/office/drawing/2014/main" val="659640889"/>
                  </a:ext>
                </a:extLst>
              </a:tr>
              <a:tr h="1856951">
                <a:tc>
                  <a:txBody>
                    <a:bodyPr/>
                    <a:lstStyle/>
                    <a:p>
                      <a:pPr algn="just" rtl="0">
                        <a:lnSpc>
                          <a:spcPts val="1300"/>
                        </a:lnSpc>
                        <a:spcAft>
                          <a:spcPts val="700"/>
                        </a:spcAft>
                      </a:pPr>
                      <a:r>
                        <a:rPr lang="de"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Parkraumbewirtschafter*in</a:t>
                      </a:r>
                      <a:endParaRPr lang="de"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tc>
                  <a:txBody>
                    <a:bodyPr/>
                    <a:lstStyle/>
                    <a:p>
                      <a:pPr algn="just" rtl="0">
                        <a:lnSpc>
                          <a:spcPts val="1300"/>
                        </a:lnSpc>
                        <a:spcAft>
                          <a:spcPts val="700"/>
                        </a:spcAft>
                      </a:pPr>
                      <a:r>
                        <a:rPr lang="de"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Innerhalb der nationalen rechtlichen Rahmenbedingungen</a:t>
                      </a:r>
                      <a:endParaRPr lang="de"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de"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Für ausländische Fahrzeuge gelten die gleichen Vorschriften</a:t>
                      </a:r>
                      <a:endParaRPr lang="de"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de"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Berücksichtigung spezifischer Parkbedürfnisse (z. B. Behindertenparkplätze)</a:t>
                      </a:r>
                      <a:endParaRPr lang="de"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de"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Einnahmen aus Dienstleistungen</a:t>
                      </a:r>
                      <a:endParaRPr lang="de"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tc>
                  <a:txBody>
                    <a:bodyPr/>
                    <a:lstStyle/>
                    <a:p>
                      <a:pPr algn="just" rtl="0">
                        <a:lnSpc>
                          <a:spcPts val="1300"/>
                        </a:lnSpc>
                        <a:spcAft>
                          <a:spcPts val="700"/>
                        </a:spcAft>
                      </a:pPr>
                      <a:r>
                        <a:rPr lang="de"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Kosteneffizient</a:t>
                      </a:r>
                      <a:endParaRPr lang="de"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de"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Zeiteffizient</a:t>
                      </a:r>
                      <a:endParaRPr lang="de"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de"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Bußgelder werden eingezogen</a:t>
                      </a:r>
                      <a:endParaRPr lang="de"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de"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Zufriedene Mitarbeiter*innen</a:t>
                      </a:r>
                      <a:endParaRPr lang="de"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extLst>
                  <a:ext uri="{0D108BD9-81ED-4DB2-BD59-A6C34878D82A}">
                    <a16:rowId xmlns:a16="http://schemas.microsoft.com/office/drawing/2014/main" val="2079282194"/>
                  </a:ext>
                </a:extLst>
              </a:tr>
              <a:tr h="2086368">
                <a:tc>
                  <a:txBody>
                    <a:bodyPr/>
                    <a:lstStyle/>
                    <a:p>
                      <a:pPr algn="just" rtl="0">
                        <a:lnSpc>
                          <a:spcPts val="1300"/>
                        </a:lnSpc>
                        <a:spcAft>
                          <a:spcPts val="700"/>
                        </a:spcAft>
                      </a:pPr>
                      <a:r>
                        <a:rPr lang="de"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Fahrer*in</a:t>
                      </a:r>
                      <a:endParaRPr lang="de"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6EF"/>
                    </a:solidFill>
                  </a:tcPr>
                </a:tc>
                <a:tc>
                  <a:txBody>
                    <a:bodyPr/>
                    <a:lstStyle/>
                    <a:p>
                      <a:pPr algn="just" rtl="0">
                        <a:lnSpc>
                          <a:spcPts val="1300"/>
                        </a:lnSpc>
                        <a:spcAft>
                          <a:spcPts val="700"/>
                        </a:spcAft>
                      </a:pPr>
                      <a:r>
                        <a:rPr lang="de"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Für alle geltenden die gleichen Regeln</a:t>
                      </a:r>
                      <a:endParaRPr lang="de"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de"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Wissen, dass jeder für das Parken bezahlt.</a:t>
                      </a:r>
                      <a:endParaRPr lang="de"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de"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Die Einnahmen kommen der Stadt zugute</a:t>
                      </a:r>
                      <a:endParaRPr lang="de"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de"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Transparente Verfahren und die Möglichkeit, Einspruch zu erheben</a:t>
                      </a:r>
                      <a:endParaRPr lang="de"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6EF"/>
                    </a:solidFill>
                  </a:tcPr>
                </a:tc>
                <a:tc>
                  <a:txBody>
                    <a:bodyPr/>
                    <a:lstStyle/>
                    <a:p>
                      <a:pPr algn="just" rtl="0">
                        <a:lnSpc>
                          <a:spcPts val="1300"/>
                        </a:lnSpc>
                        <a:spcAft>
                          <a:spcPts val="700"/>
                        </a:spcAft>
                      </a:pPr>
                      <a:r>
                        <a:rPr lang="de" sz="1000" b="0" i="0" u="none" baseline="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Klare Informationen, wie und wo zu zahlen ist</a:t>
                      </a:r>
                      <a:endParaRPr lang="de"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de" sz="1000" b="0" i="0" u="none" baseline="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Informationen in verschiedenen Sprachen verfügbar</a:t>
                      </a:r>
                      <a:endParaRPr lang="de"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de" sz="1000" b="0" i="0" u="none" baseline="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Kein Eingriff am Fahrzeug (Anbringen einer Parkkralle, Abschleppen), „einfache“ Geldüberweisung beendet das Verfahren</a:t>
                      </a:r>
                      <a:endParaRPr lang="de"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6EF"/>
                    </a:solidFill>
                  </a:tcPr>
                </a:tc>
                <a:extLst>
                  <a:ext uri="{0D108BD9-81ED-4DB2-BD59-A6C34878D82A}">
                    <a16:rowId xmlns:a16="http://schemas.microsoft.com/office/drawing/2014/main" val="1911226908"/>
                  </a:ext>
                </a:extLst>
              </a:tr>
            </a:tbl>
          </a:graphicData>
        </a:graphic>
      </p:graphicFrame>
    </p:spTree>
    <p:extLst>
      <p:ext uri="{BB962C8B-B14F-4D97-AF65-F5344CB8AC3E}">
        <p14:creationId xmlns:p14="http://schemas.microsoft.com/office/powerpoint/2010/main" val="1238771399"/>
      </p:ext>
    </p:extLst>
  </p:cSld>
  <p:clrMapOvr>
    <a:masterClrMapping/>
  </p:clrMapOvr>
</p:sld>
</file>

<file path=ppt/theme/theme1.xml><?xml version="1.0" encoding="utf-8"?>
<a:theme xmlns:a="http://schemas.openxmlformats.org/drawingml/2006/main" name="Presentation_new WIKI LOGO">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SharedWithUsers xmlns="f6053dd3-0b41-4824-a1f2-2f5584b9227f">
      <UserInfo>
        <DisplayName>Patrick Auwerx</DisplayName>
        <AccountId>30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AA14820BCE05543AAA662213E5BE8AA" ma:contentTypeVersion="9" ma:contentTypeDescription="Create a new document." ma:contentTypeScope="" ma:versionID="9c05b35602e7ceeb4d8df6dea5ba02eb">
  <xsd:schema xmlns:xsd="http://www.w3.org/2001/XMLSchema" xmlns:xs="http://www.w3.org/2001/XMLSchema" xmlns:p="http://schemas.microsoft.com/office/2006/metadata/properties" xmlns:ns2="6f7dc085-b98d-49be-b5ff-f92ae1376e0e" xmlns:ns3="f6053dd3-0b41-4824-a1f2-2f5584b9227f" targetNamespace="http://schemas.microsoft.com/office/2006/metadata/properties" ma:root="true" ma:fieldsID="fc018eb53d7e903c671c6ab8b0f707ea" ns2:_="" ns3:_="">
    <xsd:import namespace="6f7dc085-b98d-49be-b5ff-f92ae1376e0e"/>
    <xsd:import namespace="f6053dd3-0b41-4824-a1f2-2f5584b922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7dc085-b98d-49be-b5ff-f92ae1376e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053dd3-0b41-4824-a1f2-2f5584b922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1DF273-5B54-4122-A0E9-10A34460F635}">
  <ds:schemaRefs>
    <ds:schemaRef ds:uri="http://purl.org/dc/terms/"/>
    <ds:schemaRef ds:uri="6f7dc085-b98d-49be-b5ff-f92ae1376e0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f6053dd3-0b41-4824-a1f2-2f5584b9227f"/>
    <ds:schemaRef ds:uri="http://purl.org/dc/dcmitype/"/>
    <ds:schemaRef ds:uri="http://purl.org/dc/elements/1.1/"/>
  </ds:schemaRefs>
</ds:datastoreItem>
</file>

<file path=customXml/itemProps2.xml><?xml version="1.0" encoding="utf-8"?>
<ds:datastoreItem xmlns:ds="http://schemas.openxmlformats.org/officeDocument/2006/customXml" ds:itemID="{37661881-DF79-4E00-AE28-CE8C90389D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7dc085-b98d-49be-b5ff-f92ae1376e0e"/>
    <ds:schemaRef ds:uri="f6053dd3-0b41-4824-a1f2-2f5584b922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ACC609-0F7B-4C94-8C5C-FA1876795E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TotalTime>
  <Words>3844</Words>
  <Application>Microsoft Office PowerPoint</Application>
  <PresentationFormat>On-screen Show (4:3)</PresentationFormat>
  <Paragraphs>420</Paragraphs>
  <Slides>57</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57</vt:i4>
      </vt:variant>
    </vt:vector>
  </HeadingPairs>
  <TitlesOfParts>
    <vt:vector size="64" baseType="lpstr">
      <vt:lpstr>Arial</vt:lpstr>
      <vt:lpstr>Calibri</vt:lpstr>
      <vt:lpstr>Helvetica</vt:lpstr>
      <vt:lpstr>Times New Roman</vt:lpstr>
      <vt:lpstr>Wingdings</vt:lpstr>
      <vt:lpstr>Presentation_new WIKI LOGO</vt:lpstr>
      <vt:lpstr>Custom Design</vt:lpstr>
      <vt:lpstr>PowerPoint Presentation</vt:lpstr>
      <vt:lpstr>PowerPoint Presentation</vt:lpstr>
      <vt:lpstr>Schwerpunkt dieser Fortbildungsveranstaltung: Überwachung des regulierten und gebührenpflichtigen Parkens</vt:lpstr>
      <vt:lpstr>Warum führen Städte Parkraumüberwachung durch? Um ein Gleichgewicht zwischen drei Zielen herzustellen. </vt:lpstr>
      <vt:lpstr>Die Ahndung von Parkverstößen ist ein Prozess  (und Teil des nachhaltigen urbanen Mobilitätsplans (Sustainable Urban Mobility Plan, SUMP))</vt:lpstr>
      <vt:lpstr>Konzentrieren Sie sich auf die Kernaspekte der Parkraumüberwachung</vt:lpstr>
      <vt:lpstr>PowerPoint Presentation</vt:lpstr>
      <vt:lpstr> Übung - Faire und effiziente Bewirtschaftung </vt:lpstr>
      <vt:lpstr> Übung - Faire und effiziente Bewirtschaftung </vt:lpstr>
      <vt:lpstr>PowerPoint Presentation</vt:lpstr>
      <vt:lpstr>Prinzip 1: Entwerfen Sie Parkraumkonzepte, an die sich die Fahrer*innen leicht halten können</vt:lpstr>
      <vt:lpstr>Prinzip 2: Bieten Sie Anreize für die Einhaltung der Vorschriften</vt:lpstr>
      <vt:lpstr>Prinzip 3: Setzen Sie so weit wie möglich auf zivil-/verwaltungsrechtliche Verfahren</vt:lpstr>
      <vt:lpstr>Prinzip 3: Setzen Sie so weit wie möglich auf zivil-/verwaltungsrechtliche Verfahren</vt:lpstr>
      <vt:lpstr>Prinzip 3: Setzen Sie so weit wie möglich auf zivil-/verwaltungsrechtliche Verfahren</vt:lpstr>
      <vt:lpstr>Prinzip 4: Strafen sollten verhältnismäßig sein</vt:lpstr>
      <vt:lpstr>Prinzip 5: Die Durchsetzungsverfahren sollten transparent sein. </vt:lpstr>
      <vt:lpstr>Prinzip 6: Faire und gleiche Behandlung verschiedener Parkkund*innen</vt:lpstr>
      <vt:lpstr>Prinzip 7: Bringen Sie Ihren Kontrolleur*innen Wertschätzung entgegen</vt:lpstr>
      <vt:lpstr>PowerPoint Presentation</vt:lpstr>
      <vt:lpstr>Zurück zum Prozess der Parkraumüberwachung</vt:lpstr>
      <vt:lpstr>Wie werden die Parkvorschriften praktisch durchgesetzt?  </vt:lpstr>
      <vt:lpstr>PowerPoint Presentation</vt:lpstr>
      <vt:lpstr>Elemente der Straßengestaltung, die Parkraumbewirtschaftung ermöglichen</vt:lpstr>
      <vt:lpstr>Übung: Welche Gestaltungselemente schrecken vom Falschparken ab?</vt:lpstr>
      <vt:lpstr>Übung: Welche Gestaltungselemente schrecken vom Falschparken ab?</vt:lpstr>
      <vt:lpstr>Übung: Welche Gestaltungselemente schrecken vom Falschparken ab?</vt:lpstr>
      <vt:lpstr>Übung: Welche Gestaltungselemente schrecken vom Falschparken ab?</vt:lpstr>
      <vt:lpstr>In den meisten Fällen hat die Parkraumüberwachung eine digitale Komponente</vt:lpstr>
      <vt:lpstr>Voll funktionsfähige Automatische Kennzeichenerkennung (ANPR) </vt:lpstr>
      <vt:lpstr>Übung: Digitale Parkraumüberwachung: Ja oder Nein? </vt:lpstr>
      <vt:lpstr>Übung: Digitale Parkraumüberwachung: Ja oder Nein? </vt:lpstr>
      <vt:lpstr>DSGVO: bitte beachten! </vt:lpstr>
      <vt:lpstr>Überwachungsdaten unterfüttern die Politik</vt:lpstr>
      <vt:lpstr>PowerPoint Presentation</vt:lpstr>
      <vt:lpstr>Rechtsgrundlage - wichtigste Bestimmungen</vt:lpstr>
      <vt:lpstr>Trotz gemeinsamer Bestimmungen können die Ausweise unterschiedlich aussehen </vt:lpstr>
      <vt:lpstr>Unbefugte Nutzung</vt:lpstr>
      <vt:lpstr>Diskussion</vt:lpstr>
      <vt:lpstr>PowerPoint Presentation</vt:lpstr>
      <vt:lpstr>Diskussion</vt:lpstr>
      <vt:lpstr>PowerPoint Presentation</vt:lpstr>
      <vt:lpstr>PowerPoint Presentation</vt:lpstr>
      <vt:lpstr>PowerPoint Presentation</vt:lpstr>
      <vt:lpstr>PowerPoint Presentation</vt:lpstr>
      <vt:lpstr>PowerPoint Presentation</vt:lpstr>
      <vt:lpstr>Augen auf der Straße - Barcelona</vt:lpstr>
      <vt:lpstr>Augen auf der Straße - Barcelona</vt:lpstr>
      <vt:lpstr>Augen auf der Straße - Barcelona</vt:lpstr>
      <vt:lpstr>PowerPoint Presentation</vt:lpstr>
      <vt:lpstr>Welche Kampagne gegen Falschparken funktioniert am besten?  Der Fall der Deutschen Bahn</vt:lpstr>
      <vt:lpstr>Welche Kampagne gegen Falschparken funktioniert am besten?  Der Fall der Deutschen Bahn</vt:lpstr>
      <vt:lpstr>Welche Kampagne gegen Falschparken funktioniert am besten?  Der Fall der Deutschen Bahn</vt:lpstr>
      <vt:lpstr>PowerPoint Presentation</vt:lpstr>
      <vt:lpstr>Operation Enable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Ivo Cré</dc:creator>
  <cp:lastModifiedBy>Eurideas_MK</cp:lastModifiedBy>
  <cp:revision>7</cp:revision>
  <dcterms:created xsi:type="dcterms:W3CDTF">2020-09-22T12:52:56Z</dcterms:created>
  <dcterms:modified xsi:type="dcterms:W3CDTF">2021-04-30T12:16:19Z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0x0101008AA14820BCE05543AAA662213E5BE8AA</vt:lpwstr>
  </property>
</Properties>
</file>