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30" r:id="rId5"/>
  </p:sldMasterIdLst>
  <p:notesMasterIdLst>
    <p:notesMasterId r:id="rId63"/>
  </p:notesMasterIdLst>
  <p:handoutMasterIdLst>
    <p:handoutMasterId r:id="rId64"/>
  </p:handoutMasterIdLst>
  <p:sldIdLst>
    <p:sldId id="265" r:id="rId6"/>
    <p:sldId id="452" r:id="rId7"/>
    <p:sldId id="524" r:id="rId8"/>
    <p:sldId id="605" r:id="rId9"/>
    <p:sldId id="332" r:id="rId10"/>
    <p:sldId id="593" r:id="rId11"/>
    <p:sldId id="536" r:id="rId12"/>
    <p:sldId id="537" r:id="rId13"/>
    <p:sldId id="538" r:id="rId14"/>
    <p:sldId id="529" r:id="rId15"/>
    <p:sldId id="526" r:id="rId16"/>
    <p:sldId id="553" r:id="rId17"/>
    <p:sldId id="530" r:id="rId18"/>
    <p:sldId id="607" r:id="rId19"/>
    <p:sldId id="595" r:id="rId20"/>
    <p:sldId id="532" r:id="rId21"/>
    <p:sldId id="531" r:id="rId22"/>
    <p:sldId id="533" r:id="rId23"/>
    <p:sldId id="534" r:id="rId24"/>
    <p:sldId id="453" r:id="rId25"/>
    <p:sldId id="596" r:id="rId26"/>
    <p:sldId id="581" r:id="rId27"/>
    <p:sldId id="598" r:id="rId28"/>
    <p:sldId id="543" r:id="rId29"/>
    <p:sldId id="561" r:id="rId30"/>
    <p:sldId id="609" r:id="rId31"/>
    <p:sldId id="582" r:id="rId32"/>
    <p:sldId id="610" r:id="rId33"/>
    <p:sldId id="266" r:id="rId34"/>
    <p:sldId id="545" r:id="rId35"/>
    <p:sldId id="544" r:id="rId36"/>
    <p:sldId id="546" r:id="rId37"/>
    <p:sldId id="539" r:id="rId38"/>
    <p:sldId id="580" r:id="rId39"/>
    <p:sldId id="564" r:id="rId40"/>
    <p:sldId id="565" r:id="rId41"/>
    <p:sldId id="566" r:id="rId42"/>
    <p:sldId id="567" r:id="rId43"/>
    <p:sldId id="568" r:id="rId44"/>
    <p:sldId id="611" r:id="rId45"/>
    <p:sldId id="547" r:id="rId46"/>
    <p:sldId id="548" r:id="rId47"/>
    <p:sldId id="603" r:id="rId48"/>
    <p:sldId id="602" r:id="rId49"/>
    <p:sldId id="601" r:id="rId50"/>
    <p:sldId id="570" r:id="rId51"/>
    <p:sldId id="549" r:id="rId52"/>
    <p:sldId id="550" r:id="rId53"/>
    <p:sldId id="552" r:id="rId54"/>
    <p:sldId id="571" r:id="rId55"/>
    <p:sldId id="554" r:id="rId56"/>
    <p:sldId id="556" r:id="rId57"/>
    <p:sldId id="557" r:id="rId58"/>
    <p:sldId id="572" r:id="rId59"/>
    <p:sldId id="563" r:id="rId60"/>
    <p:sldId id="562" r:id="rId61"/>
    <p:sldId id="258" r:id="rId62"/>
  </p:sldIdLst>
  <p:sldSz cx="9144000" cy="6858000" type="screen4x3"/>
  <p:notesSz cx="6858000" cy="9144000"/>
  <p:defaultTextStyle>
    <a:defPPr>
      <a:defRPr lang="de-DE"/>
    </a:defPPr>
    <a:lvl1pPr algn="l" rtl="0" fontAlgn="base">
      <a:spcBef>
        <a:spcPct val="0"/>
      </a:spcBef>
      <a:spcAft>
        <a:spcPct val="0"/>
      </a:spcAft>
      <a:defRPr sz="2400" kern="1200">
        <a:solidFill>
          <a:schemeClr val="tx1"/>
        </a:solidFill>
        <a:latin typeface="Times New Roman" pitchFamily="18" charset="0"/>
        <a:ea typeface="MS PGothic" pitchFamily="34" charset="-128"/>
        <a:cs typeface="+mn-cs"/>
      </a:defRPr>
    </a:lvl1pPr>
    <a:lvl2pPr marL="4572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2pPr>
    <a:lvl3pPr marL="9144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4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4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4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400" kern="1200">
        <a:solidFill>
          <a:schemeClr val="tx1"/>
        </a:solidFill>
        <a:latin typeface="Times New Roman" pitchFamily="18"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o Cré" initials="IC" lastIdx="1" clrIdx="0">
    <p:extLst>
      <p:ext uri="{19B8F6BF-5375-455C-9EA6-DF929625EA0E}">
        <p15:presenceInfo xmlns:p15="http://schemas.microsoft.com/office/powerpoint/2012/main" userId="S::ICre@polisnetwork.eu::6b200c1d-51cd-40e5-a369-ebce47fb8f05" providerId="AD"/>
      </p:ext>
    </p:extLst>
  </p:cmAuthor>
  <p:cmAuthor id="2" name="Pasquale Cancellara" initials="PC" lastIdx="3" clrIdx="1">
    <p:extLst>
      <p:ext uri="{19B8F6BF-5375-455C-9EA6-DF929625EA0E}">
        <p15:presenceInfo xmlns:p15="http://schemas.microsoft.com/office/powerpoint/2012/main" userId="S::PCancellara@polisnetwork.eu::f6f99ab6-3882-4179-a3db-ef934f3e1f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102C83"/>
    <a:srgbClr val="ACC0EE"/>
    <a:srgbClr val="2249A1"/>
    <a:srgbClr val="FF99FF"/>
    <a:srgbClr val="FFFF99"/>
    <a:srgbClr val="FF5050"/>
    <a:srgbClr val="EBEEF0"/>
    <a:srgbClr val="1340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C61BF4-48B7-4E27-84AD-178A9B81B1AA}" v="131" dt="2021-04-02T15:40:59.166"/>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026" autoAdjust="0"/>
  </p:normalViewPr>
  <p:slideViewPr>
    <p:cSldViewPr snapToGrid="0">
      <p:cViewPr varScale="1">
        <p:scale>
          <a:sx n="70" d="100"/>
          <a:sy n="70" d="100"/>
        </p:scale>
        <p:origin x="174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1-04-02T17:40:10.364" idx="3">
    <p:pos x="928" y="2670"/>
    <p:text>Here we will ad the SUMP cycle graph.</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1-04-02T17:06:58.964" idx="2">
    <p:pos x="2292" y="2898"/>
    <p:text>Please translate this. The design company will then create a graph out of this slide and will be placed here.</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F6353D-F2D7-426A-8782-48391370405A}"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no"/>
        </a:p>
      </dgm:t>
    </dgm:pt>
    <dgm:pt modelId="{1EF0E1C2-EF70-4A4E-9641-5D614DD65332}">
      <dgm:prSet phldrT="[Text]"/>
      <dgm:spPr/>
      <dgm:t>
        <a:bodyPr/>
        <a:lstStyle/>
        <a:p>
          <a:pPr algn="ctr" rtl="0"/>
          <a:r>
            <a:rPr lang="no" b="1" i="0" u="none" baseline="0"/>
            <a:t>Gateregulering</a:t>
          </a:r>
        </a:p>
      </dgm:t>
    </dgm:pt>
    <dgm:pt modelId="{0AF0D308-1E3D-4CB4-9744-810A7F18F14B}" type="parTrans" cxnId="{DACFBA29-BA0D-49B0-8FB8-B22A03BA61C2}">
      <dgm:prSet/>
      <dgm:spPr/>
      <dgm:t>
        <a:bodyPr/>
        <a:lstStyle/>
        <a:p>
          <a:endParaRPr lang="no"/>
        </a:p>
      </dgm:t>
    </dgm:pt>
    <dgm:pt modelId="{BAA7355C-E442-473F-8A76-712C89E367A7}" type="sibTrans" cxnId="{DACFBA29-BA0D-49B0-8FB8-B22A03BA61C2}">
      <dgm:prSet/>
      <dgm:spPr/>
      <dgm:t>
        <a:bodyPr/>
        <a:lstStyle/>
        <a:p>
          <a:endParaRPr lang="no"/>
        </a:p>
      </dgm:t>
    </dgm:pt>
    <dgm:pt modelId="{F7CFAB9D-73FE-4AC7-A569-7C194ABF8EBD}">
      <dgm:prSet phldrT="[Text]"/>
      <dgm:spPr/>
      <dgm:t>
        <a:bodyPr/>
        <a:lstStyle/>
        <a:p>
          <a:pPr algn="ctr" rtl="0"/>
          <a:r>
            <a:rPr lang="no" b="1" i="0" u="none" baseline="0"/>
            <a:t>Tjenesteytelse</a:t>
          </a:r>
        </a:p>
      </dgm:t>
    </dgm:pt>
    <dgm:pt modelId="{D4FA3414-4BCC-4A60-9D91-873A2C75B514}" type="parTrans" cxnId="{61FA8452-AD2E-4A83-8A0C-21956C5AFF0F}">
      <dgm:prSet/>
      <dgm:spPr/>
      <dgm:t>
        <a:bodyPr/>
        <a:lstStyle/>
        <a:p>
          <a:endParaRPr lang="no"/>
        </a:p>
      </dgm:t>
    </dgm:pt>
    <dgm:pt modelId="{B51F9570-7BD7-4E4F-AB6E-2091FB8EE516}" type="sibTrans" cxnId="{61FA8452-AD2E-4A83-8A0C-21956C5AFF0F}">
      <dgm:prSet/>
      <dgm:spPr/>
      <dgm:t>
        <a:bodyPr/>
        <a:lstStyle/>
        <a:p>
          <a:endParaRPr lang="no"/>
        </a:p>
      </dgm:t>
    </dgm:pt>
    <dgm:pt modelId="{73246717-1AE2-4B3F-BFCE-4CDEE6F40534}">
      <dgm:prSet phldrT="[Text]"/>
      <dgm:spPr/>
      <dgm:t>
        <a:bodyPr/>
        <a:lstStyle/>
        <a:p>
          <a:pPr algn="ctr" rtl="0"/>
          <a:r>
            <a:rPr lang="no" b="1" i="0" u="none" baseline="0"/>
            <a:t>Inntektsinndriving </a:t>
          </a:r>
        </a:p>
      </dgm:t>
    </dgm:pt>
    <dgm:pt modelId="{74F3C32C-7EE0-449A-BF39-1B101D9ABE26}" type="parTrans" cxnId="{F346E387-CCD8-46E2-A480-BE80674496B8}">
      <dgm:prSet/>
      <dgm:spPr/>
      <dgm:t>
        <a:bodyPr/>
        <a:lstStyle/>
        <a:p>
          <a:endParaRPr lang="no"/>
        </a:p>
      </dgm:t>
    </dgm:pt>
    <dgm:pt modelId="{35806D5A-25E5-48EF-87EB-1B572047DB45}" type="sibTrans" cxnId="{F346E387-CCD8-46E2-A480-BE80674496B8}">
      <dgm:prSet/>
      <dgm:spPr/>
      <dgm:t>
        <a:bodyPr/>
        <a:lstStyle/>
        <a:p>
          <a:endParaRPr lang="no"/>
        </a:p>
      </dgm:t>
    </dgm:pt>
    <dgm:pt modelId="{31323057-82AC-400D-87D6-D25D77C4C401}" type="pres">
      <dgm:prSet presAssocID="{73F6353D-F2D7-426A-8782-48391370405A}" presName="Name0" presStyleCnt="0">
        <dgm:presLayoutVars>
          <dgm:dir/>
          <dgm:resizeHandles val="exact"/>
        </dgm:presLayoutVars>
      </dgm:prSet>
      <dgm:spPr/>
    </dgm:pt>
    <dgm:pt modelId="{9FEE339E-57FE-4F31-9330-59C0F72ECE7A}" type="pres">
      <dgm:prSet presAssocID="{1EF0E1C2-EF70-4A4E-9641-5D614DD65332}" presName="node" presStyleLbl="node1" presStyleIdx="0" presStyleCnt="3">
        <dgm:presLayoutVars>
          <dgm:bulletEnabled val="1"/>
        </dgm:presLayoutVars>
      </dgm:prSet>
      <dgm:spPr/>
    </dgm:pt>
    <dgm:pt modelId="{80D57F61-486D-4743-8078-AB905B700AF7}" type="pres">
      <dgm:prSet presAssocID="{BAA7355C-E442-473F-8A76-712C89E367A7}" presName="sibTrans" presStyleLbl="sibTrans2D1" presStyleIdx="0" presStyleCnt="3"/>
      <dgm:spPr/>
    </dgm:pt>
    <dgm:pt modelId="{936CC552-FAC8-49FE-8CEE-B53FB198458D}" type="pres">
      <dgm:prSet presAssocID="{BAA7355C-E442-473F-8A76-712C89E367A7}" presName="connectorText" presStyleLbl="sibTrans2D1" presStyleIdx="0" presStyleCnt="3"/>
      <dgm:spPr/>
    </dgm:pt>
    <dgm:pt modelId="{07A39641-10C6-4574-95DD-03D459E982DB}" type="pres">
      <dgm:prSet presAssocID="{F7CFAB9D-73FE-4AC7-A569-7C194ABF8EBD}" presName="node" presStyleLbl="node1" presStyleIdx="1" presStyleCnt="3">
        <dgm:presLayoutVars>
          <dgm:bulletEnabled val="1"/>
        </dgm:presLayoutVars>
      </dgm:prSet>
      <dgm:spPr/>
    </dgm:pt>
    <dgm:pt modelId="{A5E3F695-E459-43BC-A4E7-3A5369214E0F}" type="pres">
      <dgm:prSet presAssocID="{B51F9570-7BD7-4E4F-AB6E-2091FB8EE516}" presName="sibTrans" presStyleLbl="sibTrans2D1" presStyleIdx="1" presStyleCnt="3"/>
      <dgm:spPr/>
    </dgm:pt>
    <dgm:pt modelId="{0336AB22-CA91-4B9E-84E0-6F1233A0A9B3}" type="pres">
      <dgm:prSet presAssocID="{B51F9570-7BD7-4E4F-AB6E-2091FB8EE516}" presName="connectorText" presStyleLbl="sibTrans2D1" presStyleIdx="1" presStyleCnt="3"/>
      <dgm:spPr/>
    </dgm:pt>
    <dgm:pt modelId="{14565AD2-7148-40C0-8BA6-D36EF4CCEB6B}" type="pres">
      <dgm:prSet presAssocID="{73246717-1AE2-4B3F-BFCE-4CDEE6F40534}" presName="node" presStyleLbl="node1" presStyleIdx="2" presStyleCnt="3">
        <dgm:presLayoutVars>
          <dgm:bulletEnabled val="1"/>
        </dgm:presLayoutVars>
      </dgm:prSet>
      <dgm:spPr/>
    </dgm:pt>
    <dgm:pt modelId="{E91CF73A-8CF8-4795-845D-F6458FFB54B9}" type="pres">
      <dgm:prSet presAssocID="{35806D5A-25E5-48EF-87EB-1B572047DB45}" presName="sibTrans" presStyleLbl="sibTrans2D1" presStyleIdx="2" presStyleCnt="3"/>
      <dgm:spPr/>
    </dgm:pt>
    <dgm:pt modelId="{C4F99DF4-10F4-4FE0-B326-FF088CFFC387}" type="pres">
      <dgm:prSet presAssocID="{35806D5A-25E5-48EF-87EB-1B572047DB45}" presName="connectorText" presStyleLbl="sibTrans2D1" presStyleIdx="2" presStyleCnt="3"/>
      <dgm:spPr/>
    </dgm:pt>
  </dgm:ptLst>
  <dgm:cxnLst>
    <dgm:cxn modelId="{DACFBA29-BA0D-49B0-8FB8-B22A03BA61C2}" srcId="{73F6353D-F2D7-426A-8782-48391370405A}" destId="{1EF0E1C2-EF70-4A4E-9641-5D614DD65332}" srcOrd="0" destOrd="0" parTransId="{0AF0D308-1E3D-4CB4-9744-810A7F18F14B}" sibTransId="{BAA7355C-E442-473F-8A76-712C89E367A7}"/>
    <dgm:cxn modelId="{C6A60B61-FE0A-4983-8D2F-42411849B482}" type="presOf" srcId="{1EF0E1C2-EF70-4A4E-9641-5D614DD65332}" destId="{9FEE339E-57FE-4F31-9330-59C0F72ECE7A}" srcOrd="0" destOrd="0" presId="urn:microsoft.com/office/officeart/2005/8/layout/cycle7"/>
    <dgm:cxn modelId="{47062D4C-C769-47A3-A09C-EB2F70617870}" type="presOf" srcId="{B51F9570-7BD7-4E4F-AB6E-2091FB8EE516}" destId="{0336AB22-CA91-4B9E-84E0-6F1233A0A9B3}" srcOrd="1" destOrd="0" presId="urn:microsoft.com/office/officeart/2005/8/layout/cycle7"/>
    <dgm:cxn modelId="{BC63154D-21CD-403A-AEE9-06A493B842CD}" type="presOf" srcId="{F7CFAB9D-73FE-4AC7-A569-7C194ABF8EBD}" destId="{07A39641-10C6-4574-95DD-03D459E982DB}" srcOrd="0" destOrd="0" presId="urn:microsoft.com/office/officeart/2005/8/layout/cycle7"/>
    <dgm:cxn modelId="{83F78A4D-E550-4898-9526-42DB94F2A7DD}" type="presOf" srcId="{73246717-1AE2-4B3F-BFCE-4CDEE6F40534}" destId="{14565AD2-7148-40C0-8BA6-D36EF4CCEB6B}" srcOrd="0" destOrd="0" presId="urn:microsoft.com/office/officeart/2005/8/layout/cycle7"/>
    <dgm:cxn modelId="{61FA8452-AD2E-4A83-8A0C-21956C5AFF0F}" srcId="{73F6353D-F2D7-426A-8782-48391370405A}" destId="{F7CFAB9D-73FE-4AC7-A569-7C194ABF8EBD}" srcOrd="1" destOrd="0" parTransId="{D4FA3414-4BCC-4A60-9D91-873A2C75B514}" sibTransId="{B51F9570-7BD7-4E4F-AB6E-2091FB8EE516}"/>
    <dgm:cxn modelId="{83CE1453-256E-4808-9ACC-72EBC1FB5E14}" type="presOf" srcId="{BAA7355C-E442-473F-8A76-712C89E367A7}" destId="{80D57F61-486D-4743-8078-AB905B700AF7}" srcOrd="0" destOrd="0" presId="urn:microsoft.com/office/officeart/2005/8/layout/cycle7"/>
    <dgm:cxn modelId="{76E2EA7E-5096-4F44-8099-3C2F229E4370}" type="presOf" srcId="{B51F9570-7BD7-4E4F-AB6E-2091FB8EE516}" destId="{A5E3F695-E459-43BC-A4E7-3A5369214E0F}" srcOrd="0" destOrd="0" presId="urn:microsoft.com/office/officeart/2005/8/layout/cycle7"/>
    <dgm:cxn modelId="{F346E387-CCD8-46E2-A480-BE80674496B8}" srcId="{73F6353D-F2D7-426A-8782-48391370405A}" destId="{73246717-1AE2-4B3F-BFCE-4CDEE6F40534}" srcOrd="2" destOrd="0" parTransId="{74F3C32C-7EE0-449A-BF39-1B101D9ABE26}" sibTransId="{35806D5A-25E5-48EF-87EB-1B572047DB45}"/>
    <dgm:cxn modelId="{D15F3A90-E3B9-4764-9D36-73C7B2B3DCDD}" type="presOf" srcId="{73F6353D-F2D7-426A-8782-48391370405A}" destId="{31323057-82AC-400D-87D6-D25D77C4C401}" srcOrd="0" destOrd="0" presId="urn:microsoft.com/office/officeart/2005/8/layout/cycle7"/>
    <dgm:cxn modelId="{45210EA3-09EB-48AC-B0D0-91FEDBE03434}" type="presOf" srcId="{BAA7355C-E442-473F-8A76-712C89E367A7}" destId="{936CC552-FAC8-49FE-8CEE-B53FB198458D}" srcOrd="1" destOrd="0" presId="urn:microsoft.com/office/officeart/2005/8/layout/cycle7"/>
    <dgm:cxn modelId="{D8AB4EDB-1F63-4A02-9911-5D52B6965F87}" type="presOf" srcId="{35806D5A-25E5-48EF-87EB-1B572047DB45}" destId="{E91CF73A-8CF8-4795-845D-F6458FFB54B9}" srcOrd="0" destOrd="0" presId="urn:microsoft.com/office/officeart/2005/8/layout/cycle7"/>
    <dgm:cxn modelId="{0056DCEC-74E8-4C09-899F-97DF16DBC0B0}" type="presOf" srcId="{35806D5A-25E5-48EF-87EB-1B572047DB45}" destId="{C4F99DF4-10F4-4FE0-B326-FF088CFFC387}" srcOrd="1" destOrd="0" presId="urn:microsoft.com/office/officeart/2005/8/layout/cycle7"/>
    <dgm:cxn modelId="{3797D7A5-616B-4401-979F-D1B4D7B363F9}" type="presParOf" srcId="{31323057-82AC-400D-87D6-D25D77C4C401}" destId="{9FEE339E-57FE-4F31-9330-59C0F72ECE7A}" srcOrd="0" destOrd="0" presId="urn:microsoft.com/office/officeart/2005/8/layout/cycle7"/>
    <dgm:cxn modelId="{31F31136-8F24-473E-A3AF-2DBB102803FE}" type="presParOf" srcId="{31323057-82AC-400D-87D6-D25D77C4C401}" destId="{80D57F61-486D-4743-8078-AB905B700AF7}" srcOrd="1" destOrd="0" presId="urn:microsoft.com/office/officeart/2005/8/layout/cycle7"/>
    <dgm:cxn modelId="{D7DB374F-E687-4D45-B851-FCFA81317322}" type="presParOf" srcId="{80D57F61-486D-4743-8078-AB905B700AF7}" destId="{936CC552-FAC8-49FE-8CEE-B53FB198458D}" srcOrd="0" destOrd="0" presId="urn:microsoft.com/office/officeart/2005/8/layout/cycle7"/>
    <dgm:cxn modelId="{826638A1-8F6E-4D7A-8076-BC890387AC61}" type="presParOf" srcId="{31323057-82AC-400D-87D6-D25D77C4C401}" destId="{07A39641-10C6-4574-95DD-03D459E982DB}" srcOrd="2" destOrd="0" presId="urn:microsoft.com/office/officeart/2005/8/layout/cycle7"/>
    <dgm:cxn modelId="{7F58CDCA-DD27-4896-9567-F79E2EBCF6BA}" type="presParOf" srcId="{31323057-82AC-400D-87D6-D25D77C4C401}" destId="{A5E3F695-E459-43BC-A4E7-3A5369214E0F}" srcOrd="3" destOrd="0" presId="urn:microsoft.com/office/officeart/2005/8/layout/cycle7"/>
    <dgm:cxn modelId="{C11D274D-B639-42AD-8F66-6B47C40514CA}" type="presParOf" srcId="{A5E3F695-E459-43BC-A4E7-3A5369214E0F}" destId="{0336AB22-CA91-4B9E-84E0-6F1233A0A9B3}" srcOrd="0" destOrd="0" presId="urn:microsoft.com/office/officeart/2005/8/layout/cycle7"/>
    <dgm:cxn modelId="{1B3CD733-BA65-4A54-AE6C-CBD5F21458B3}" type="presParOf" srcId="{31323057-82AC-400D-87D6-D25D77C4C401}" destId="{14565AD2-7148-40C0-8BA6-D36EF4CCEB6B}" srcOrd="4" destOrd="0" presId="urn:microsoft.com/office/officeart/2005/8/layout/cycle7"/>
    <dgm:cxn modelId="{CAD1FD20-667C-4AB1-BDD0-FB234326E338}" type="presParOf" srcId="{31323057-82AC-400D-87D6-D25D77C4C401}" destId="{E91CF73A-8CF8-4795-845D-F6458FFB54B9}" srcOrd="5" destOrd="0" presId="urn:microsoft.com/office/officeart/2005/8/layout/cycle7"/>
    <dgm:cxn modelId="{30619AE8-F678-475E-A36F-F4A556AEA942}" type="presParOf" srcId="{E91CF73A-8CF8-4795-845D-F6458FFB54B9}" destId="{C4F99DF4-10F4-4FE0-B326-FF088CFFC387}"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EE339E-57FE-4F31-9330-59C0F72ECE7A}">
      <dsp:nvSpPr>
        <dsp:cNvPr id="0" name=""/>
        <dsp:cNvSpPr/>
      </dsp:nvSpPr>
      <dsp:spPr>
        <a:xfrm>
          <a:off x="3026638" y="1481"/>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no" sz="1900" b="1" i="0" u="none" kern="1200" baseline="0"/>
            <a:t>Gateregulering</a:t>
          </a:r>
        </a:p>
      </dsp:txBody>
      <dsp:txXfrm>
        <a:off x="3061578" y="36421"/>
        <a:ext cx="2315992" cy="1123056"/>
      </dsp:txXfrm>
    </dsp:sp>
    <dsp:sp modelId="{80D57F61-486D-4743-8078-AB905B700AF7}">
      <dsp:nvSpPr>
        <dsp:cNvPr id="0" name=""/>
        <dsp:cNvSpPr/>
      </dsp:nvSpPr>
      <dsp:spPr>
        <a:xfrm rot="3600000">
          <a:off x="4582842"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o" sz="1600" kern="1200"/>
        </a:p>
      </dsp:txBody>
      <dsp:txXfrm>
        <a:off x="4708100" y="2178997"/>
        <a:ext cx="993222" cy="250517"/>
      </dsp:txXfrm>
    </dsp:sp>
    <dsp:sp modelId="{07A39641-10C6-4574-95DD-03D459E982DB}">
      <dsp:nvSpPr>
        <dsp:cNvPr id="0" name=""/>
        <dsp:cNvSpPr/>
      </dsp:nvSpPr>
      <dsp:spPr>
        <a:xfrm>
          <a:off x="4996911"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no" sz="1900" b="1" i="0" u="none" kern="1200" baseline="0"/>
            <a:t>Tjenesteytelse</a:t>
          </a:r>
        </a:p>
      </dsp:txBody>
      <dsp:txXfrm>
        <a:off x="5031851" y="3449034"/>
        <a:ext cx="2315992" cy="1123056"/>
      </dsp:txXfrm>
    </dsp:sp>
    <dsp:sp modelId="{A5E3F695-E459-43BC-A4E7-3A5369214E0F}">
      <dsp:nvSpPr>
        <dsp:cNvPr id="0" name=""/>
        <dsp:cNvSpPr/>
      </dsp:nvSpPr>
      <dsp:spPr>
        <a:xfrm rot="10800000">
          <a:off x="3597705" y="3801798"/>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o" sz="1600" kern="1200"/>
        </a:p>
      </dsp:txBody>
      <dsp:txXfrm rot="10800000">
        <a:off x="3722963" y="3885303"/>
        <a:ext cx="993222" cy="250517"/>
      </dsp:txXfrm>
    </dsp:sp>
    <dsp:sp modelId="{14565AD2-7148-40C0-8BA6-D36EF4CCEB6B}">
      <dsp:nvSpPr>
        <dsp:cNvPr id="0" name=""/>
        <dsp:cNvSpPr/>
      </dsp:nvSpPr>
      <dsp:spPr>
        <a:xfrm>
          <a:off x="1056365" y="3414094"/>
          <a:ext cx="2385872" cy="1192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no" sz="1900" b="1" i="0" u="none" kern="1200" baseline="0"/>
            <a:t>Inntektsinndriving </a:t>
          </a:r>
        </a:p>
      </dsp:txBody>
      <dsp:txXfrm>
        <a:off x="1091305" y="3449034"/>
        <a:ext cx="2315992" cy="1123056"/>
      </dsp:txXfrm>
    </dsp:sp>
    <dsp:sp modelId="{E91CF73A-8CF8-4795-845D-F6458FFB54B9}">
      <dsp:nvSpPr>
        <dsp:cNvPr id="0" name=""/>
        <dsp:cNvSpPr/>
      </dsp:nvSpPr>
      <dsp:spPr>
        <a:xfrm rot="18000000">
          <a:off x="2612569" y="2095492"/>
          <a:ext cx="1243738" cy="417527"/>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no" sz="1600" kern="1200"/>
        </a:p>
      </dsp:txBody>
      <dsp:txXfrm>
        <a:off x="2737827" y="2178997"/>
        <a:ext cx="993222" cy="250517"/>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19"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defRPr/>
            </a:pPr>
            <a:endParaRPr lang="de-DE"/>
          </a:p>
        </p:txBody>
      </p:sp>
      <p:sp>
        <p:nvSpPr>
          <p:cNvPr id="9220"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defRPr/>
            </a:pPr>
            <a:endParaRPr lang="de-DE"/>
          </a:p>
        </p:txBody>
      </p:sp>
      <p:sp>
        <p:nvSpPr>
          <p:cNvPr id="9221"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defRPr/>
            </a:pPr>
            <a:fld id="{AACADB01-4DF6-4F8F-B25D-ED7BE9D67BB6}" type="slidenum">
              <a:rPr lang="de-DE"/>
              <a:pPr>
                <a:defRPr/>
              </a:pPr>
              <a:t>‹#›</a:t>
            </a:fld>
            <a:endParaRPr lang="de-DE"/>
          </a:p>
        </p:txBody>
      </p:sp>
    </p:spTree>
    <p:extLst>
      <p:ext uri="{BB962C8B-B14F-4D97-AF65-F5344CB8AC3E}">
        <p14:creationId xmlns:p14="http://schemas.microsoft.com/office/powerpoint/2010/main" val="31526224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 charset="0"/>
                <a:ea typeface="+mn-ea"/>
                <a:cs typeface="+mn-cs"/>
              </a:defRPr>
            </a:lvl1pPr>
          </a:lstStyle>
          <a:p>
            <a:pPr algn="l" rtl="0">
              <a:defRPr/>
            </a:pPr>
            <a:endParaRPr lang="no"/>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 charset="0"/>
                <a:ea typeface="+mn-ea"/>
                <a:cs typeface="+mn-cs"/>
              </a:defRPr>
            </a:lvl1pPr>
          </a:lstStyle>
          <a:p>
            <a:pPr algn="l" rtl="0">
              <a:defRPr/>
            </a:pPr>
            <a:endParaRPr lang="no"/>
          </a:p>
        </p:txBody>
      </p:sp>
      <p:sp>
        <p:nvSpPr>
          <p:cNvPr id="819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lgn="l" rtl="0"/>
            <a:r>
              <a:rPr lang="no" b="0" i="0" u="none" baseline="0"/>
              <a:t>Mastertextformat bearbeiten</a:t>
            </a:r>
          </a:p>
          <a:p>
            <a:pPr lvl="1" algn="l" rtl="0"/>
            <a:r>
              <a:rPr lang="no" b="0" i="0" u="none" baseline="0"/>
              <a:t>Zweite Ebene</a:t>
            </a:r>
          </a:p>
          <a:p>
            <a:pPr lvl="2" algn="l" rtl="0"/>
            <a:r>
              <a:rPr lang="no" b="0" i="0" u="none" baseline="0"/>
              <a:t>Dritte Ebene</a:t>
            </a:r>
          </a:p>
          <a:p>
            <a:pPr lvl="3" algn="l" rtl="0"/>
            <a:r>
              <a:rPr lang="no" b="0" i="0" u="none" baseline="0"/>
              <a:t>Vierte Ebene</a:t>
            </a:r>
          </a:p>
          <a:p>
            <a:pPr lvl="4" algn="l" rtl="0"/>
            <a:r>
              <a:rPr lang="no" b="0" i="0" u="none" baseline="0"/>
              <a:t>Fünfte Ebene</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 charset="0"/>
                <a:ea typeface="+mn-ea"/>
                <a:cs typeface="+mn-cs"/>
              </a:defRPr>
            </a:lvl1pPr>
          </a:lstStyle>
          <a:p>
            <a:pPr algn="l" rtl="0">
              <a:defRPr/>
            </a:pPr>
            <a:endParaRPr lang="no"/>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a typeface="MS PGothic" pitchFamily="34" charset="-128"/>
                <a:cs typeface="+mn-cs"/>
              </a:defRPr>
            </a:lvl1pPr>
          </a:lstStyle>
          <a:p>
            <a:pPr algn="l" rtl="0">
              <a:defRPr/>
            </a:pPr>
            <a:fld id="{6EA048C7-1071-4C19-801C-2B4348B09DAC}" type="slidenum">
              <a:rPr/>
              <a:pPr algn="l" rtl="0">
                <a:defRPr/>
              </a:pPr>
              <a:t>‹#›</a:t>
            </a:fld>
            <a:endParaRPr lang="no"/>
          </a:p>
        </p:txBody>
      </p:sp>
    </p:spTree>
    <p:extLst>
      <p:ext uri="{BB962C8B-B14F-4D97-AF65-F5344CB8AC3E}">
        <p14:creationId xmlns:p14="http://schemas.microsoft.com/office/powerpoint/2010/main" val="17786315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1pPr>
    <a:lvl2pPr marL="4572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2pPr>
    <a:lvl3pPr marL="9144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3pPr>
    <a:lvl4pPr marL="13716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4pPr>
    <a:lvl5pPr marL="1828800" algn="l" rtl="0" eaLnBrk="0" fontAlgn="base" hangingPunct="0">
      <a:spcBef>
        <a:spcPct val="30000"/>
      </a:spcBef>
      <a:spcAft>
        <a:spcPct val="0"/>
      </a:spcAft>
      <a:defRPr sz="1200" kern="1200">
        <a:solidFill>
          <a:schemeClr val="tx1"/>
        </a:solidFill>
        <a:latin typeface="Times New Roman" pitchFamily="1" charset="0"/>
        <a:ea typeface="MS PGothic" pitchFamily="34" charset="-128"/>
        <a:cs typeface="MS PGothic"/>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p>
            <a:pPr algn="l" rtl="0"/>
            <a:fld id="{AD738D3E-9D20-467E-972A-575B6528691C}" type="slidenum">
              <a:rPr/>
              <a:pPr/>
              <a:t>1</a:t>
            </a:fld>
            <a:endParaRPr lang="no" altLang="en-US"/>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p:spPr>
        <p:txBody>
          <a:bodyPr/>
          <a:lstStyle/>
          <a:p>
            <a:pPr algn="l" rtl="0" eaLnBrk="1" hangingPunct="1"/>
            <a:endParaRPr lang="no" altLang="en-US">
              <a:latin typeface="Times New Roman" pitchFamily="18" charset="0"/>
            </a:endParaRPr>
          </a:p>
        </p:txBody>
      </p:sp>
    </p:spTree>
    <p:extLst>
      <p:ext uri="{BB962C8B-B14F-4D97-AF65-F5344CB8AC3E}">
        <p14:creationId xmlns:p14="http://schemas.microsoft.com/office/powerpoint/2010/main" val="1494485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no" sz="1200" b="0" i="0" u="none" baseline="0">
                <a:solidFill>
                  <a:schemeClr val="tx1"/>
                </a:solidFill>
              </a:rPr>
              <a:t>Folks villighet til etterlevelse er et produkt av deres oppfatning av risikoene og konsekvensene av å bli tatt og straffet, og av deres egne kulturelle og atferdsmessige normer.</a:t>
            </a:r>
          </a:p>
          <a:p>
            <a:pPr marL="0" marR="0" lvl="0" indent="0" algn="l" defTabSz="914400" rtl="0" eaLnBrk="0" fontAlgn="base" latinLnBrk="0" hangingPunct="0">
              <a:lnSpc>
                <a:spcPct val="100000"/>
              </a:lnSpc>
              <a:spcBef>
                <a:spcPct val="30000"/>
              </a:spcBef>
              <a:spcAft>
                <a:spcPct val="0"/>
              </a:spcAft>
              <a:buClrTx/>
              <a:buSzTx/>
              <a:buFontTx/>
              <a:buNone/>
              <a:tabLst/>
              <a:defRPr/>
            </a:pPr>
            <a:r>
              <a:rPr lang="no" sz="1200" b="0" i="0" u="none" baseline="0">
                <a:solidFill>
                  <a:schemeClr val="tx1"/>
                </a:solidFill>
              </a:rPr>
              <a:t>Folks villighet til etterlevelse har også sammenheng med deres oppfatning av legitimiteten til bestemmelsene og myndighetene som fastsetter og håndhever bestemmelsene. Hvis de oppfatter dem som illegitime, er det mindre sannsynlig at de etterlever bestemmelsene.</a:t>
            </a:r>
          </a:p>
          <a:p>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12</a:t>
            </a:fld>
            <a:endParaRPr lang="no"/>
          </a:p>
        </p:txBody>
      </p:sp>
    </p:spTree>
    <p:extLst>
      <p:ext uri="{BB962C8B-B14F-4D97-AF65-F5344CB8AC3E}">
        <p14:creationId xmlns:p14="http://schemas.microsoft.com/office/powerpoint/2010/main" val="3161716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13</a:t>
            </a:fld>
            <a:endParaRPr lang="no"/>
          </a:p>
        </p:txBody>
      </p:sp>
    </p:spTree>
    <p:extLst>
      <p:ext uri="{BB962C8B-B14F-4D97-AF65-F5344CB8AC3E}">
        <p14:creationId xmlns:p14="http://schemas.microsoft.com/office/powerpoint/2010/main" val="2663557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For landene som ikke har noen administrativ bane for håndheving av parkeringsregler, kan dette lysbildet brukes for å strukturere diskusjonen om prinsipp 3. Dette er valgfritt. Instruktøren bør ideelt lande diskusjonen til fordel for posisjonen som inntas av PARK4SUMP-prosjektet.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14</a:t>
            </a:fld>
            <a:endParaRPr lang="no"/>
          </a:p>
        </p:txBody>
      </p:sp>
    </p:spTree>
    <p:extLst>
      <p:ext uri="{BB962C8B-B14F-4D97-AF65-F5344CB8AC3E}">
        <p14:creationId xmlns:p14="http://schemas.microsoft.com/office/powerpoint/2010/main" val="3979444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For landene som ikke har noen administrativ bane for håndheving av parkeringsregler, kan dette lysbildet brukes for å strukturere diskusjonen om prinsipp 3. Dette er valgfritt. Instruktøren bør ideelt lande diskusjonen til fordel for posisjonen som inntas av PARK4SUMP-prosjektet.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15</a:t>
            </a:fld>
            <a:endParaRPr lang="no"/>
          </a:p>
        </p:txBody>
      </p:sp>
    </p:spTree>
    <p:extLst>
      <p:ext uri="{BB962C8B-B14F-4D97-AF65-F5344CB8AC3E}">
        <p14:creationId xmlns:p14="http://schemas.microsoft.com/office/powerpoint/2010/main" val="877234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Hvis tiden tillater det, kan instruktøren sette i gang en diskusjon av på hvilke betingelser borttauing eller hjulblokkering kan tillates.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16</a:t>
            </a:fld>
            <a:endParaRPr lang="no"/>
          </a:p>
        </p:txBody>
      </p:sp>
    </p:spTree>
    <p:extLst>
      <p:ext uri="{BB962C8B-B14F-4D97-AF65-F5344CB8AC3E}">
        <p14:creationId xmlns:p14="http://schemas.microsoft.com/office/powerpoint/2010/main" val="3536756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Instruktørens spørsmål: er det slik for byen din?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17</a:t>
            </a:fld>
            <a:endParaRPr lang="no"/>
          </a:p>
        </p:txBody>
      </p:sp>
    </p:spTree>
    <p:extLst>
      <p:ext uri="{BB962C8B-B14F-4D97-AF65-F5344CB8AC3E}">
        <p14:creationId xmlns:p14="http://schemas.microsoft.com/office/powerpoint/2010/main" val="727201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Spørsmål som skal stilles til deltakerne: er det slik for byen din? Hvorfor ikke? Hva kan forbedres?</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18</a:t>
            </a:fld>
            <a:endParaRPr lang="no"/>
          </a:p>
        </p:txBody>
      </p:sp>
    </p:spTree>
    <p:extLst>
      <p:ext uri="{BB962C8B-B14F-4D97-AF65-F5344CB8AC3E}">
        <p14:creationId xmlns:p14="http://schemas.microsoft.com/office/powerpoint/2010/main" val="3211066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I avsnitt 2 forklarte instruktøren at parkeringshåndheving er del av en prosess som er innebygd i SUMP-gjennomføringen. I denne oppgaven blir deltakerne spurt om hvordan elementene i håndhevingskjeden blir håndtert. Både prosedyreaspektene samt verktøy og teknologi kan nevnes. Deltakerne blir også spurt om hvem som tar seg av dette i byen deres. Blir alle aspektene dekket?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22</a:t>
            </a:fld>
            <a:endParaRPr lang="no"/>
          </a:p>
        </p:txBody>
      </p:sp>
    </p:spTree>
    <p:extLst>
      <p:ext uri="{BB962C8B-B14F-4D97-AF65-F5344CB8AC3E}">
        <p14:creationId xmlns:p14="http://schemas.microsoft.com/office/powerpoint/2010/main" val="4118393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Rådsanbefaling av 4. juni 1998 om et parkeringskort for personer med bevegelseshemming (98/376/EF);</a:t>
            </a:r>
          </a:p>
          <a:p>
            <a:endParaRPr lang="no" dirty="0"/>
          </a:p>
          <a:p>
            <a:pPr algn="l" rtl="0"/>
            <a:r>
              <a:rPr lang="no" b="0" i="0" u="none" baseline="0"/>
              <a:t>Rådsanbefaling av 3. mars 2008 med innføring av anbefaling 98/376/EF om et parkeringskort for personer med bevegelseshemming (2008/205/EF) – i anledning tilslutning av nye medlemsstater;</a:t>
            </a:r>
          </a:p>
          <a:p>
            <a:endParaRPr lang="no" dirty="0"/>
          </a:p>
          <a:p>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36</a:t>
            </a:fld>
            <a:endParaRPr lang="no"/>
          </a:p>
        </p:txBody>
      </p:sp>
    </p:spTree>
    <p:extLst>
      <p:ext uri="{BB962C8B-B14F-4D97-AF65-F5344CB8AC3E}">
        <p14:creationId xmlns:p14="http://schemas.microsoft.com/office/powerpoint/2010/main" val="23409353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0" indent="-285750" algn="l" rtl="0"/>
            <a:r>
              <a:rPr lang="no" sz="2000" b="0" i="0" u="none" baseline="0"/>
              <a:t>Verifiseringer foretatt i Belgia i 2018 (etter innføring av en sentral nasjonal database) anslo at nesten </a:t>
            </a:r>
            <a:r>
              <a:rPr lang="no" sz="2000" b="1" i="0" u="none" baseline="0"/>
              <a:t>10 %</a:t>
            </a:r>
            <a:r>
              <a:rPr lang="no" sz="2000" b="0" i="0" u="none" baseline="0"/>
              <a:t> av kortene i bruk var ugyldige.</a:t>
            </a:r>
          </a:p>
          <a:p>
            <a:pPr marL="285750" lvl="0" indent="-285750" algn="l" rtl="0"/>
            <a:endParaRPr lang="no" sz="2000" i="0" dirty="0"/>
          </a:p>
          <a:p>
            <a:pPr marL="1028700" lvl="1" algn="l" rtl="0">
              <a:buFont typeface="Wingdings" panose="05000000000000000000" pitchFamily="2" charset="2"/>
              <a:buChar char="Ø"/>
            </a:pPr>
            <a:r>
              <a:rPr lang="no" sz="1600" b="0" i="0" u="none" baseline="0"/>
              <a:t>Urettmessig bruk av parkeringsplasser: 9,94 % av tilfellene</a:t>
            </a:r>
          </a:p>
          <a:p>
            <a:pPr marL="1028700" lvl="1" algn="l" rtl="0">
              <a:buFont typeface="Wingdings" panose="05000000000000000000" pitchFamily="2" charset="2"/>
              <a:buChar char="Ø"/>
            </a:pPr>
            <a:r>
              <a:rPr lang="no" sz="1600" b="0" i="0" u="none" baseline="0"/>
              <a:t>Kort til avdød person fortsatt i bruk: 45,33 % av tilfellene</a:t>
            </a:r>
          </a:p>
          <a:p>
            <a:pPr marL="1028700" lvl="1" algn="l" rtl="0">
              <a:buFont typeface="Wingdings" panose="05000000000000000000" pitchFamily="2" charset="2"/>
              <a:buChar char="Ø"/>
            </a:pPr>
            <a:r>
              <a:rPr lang="no" sz="1600" b="0" i="0" u="none" baseline="0"/>
              <a:t>Opprinnelig kort fortsatt i bruk etter anmodning om duplikat: 32 % av tilfellene</a:t>
            </a:r>
          </a:p>
          <a:p>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38</a:t>
            </a:fld>
            <a:endParaRPr lang="no"/>
          </a:p>
        </p:txBody>
      </p:sp>
    </p:spTree>
    <p:extLst>
      <p:ext uri="{BB962C8B-B14F-4D97-AF65-F5344CB8AC3E}">
        <p14:creationId xmlns:p14="http://schemas.microsoft.com/office/powerpoint/2010/main" val="1592190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2</a:t>
            </a:fld>
            <a:endParaRPr lang="no"/>
          </a:p>
        </p:txBody>
      </p:sp>
    </p:spTree>
    <p:extLst>
      <p:ext uri="{BB962C8B-B14F-4D97-AF65-F5344CB8AC3E}">
        <p14:creationId xmlns:p14="http://schemas.microsoft.com/office/powerpoint/2010/main" val="3485286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Hvis tiden tillater</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40</a:t>
            </a:fld>
            <a:endParaRPr lang="no"/>
          </a:p>
        </p:txBody>
      </p:sp>
    </p:spTree>
    <p:extLst>
      <p:ext uri="{BB962C8B-B14F-4D97-AF65-F5344CB8AC3E}">
        <p14:creationId xmlns:p14="http://schemas.microsoft.com/office/powerpoint/2010/main" val="1627844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48</a:t>
            </a:fld>
            <a:endParaRPr lang="no"/>
          </a:p>
        </p:txBody>
      </p:sp>
    </p:spTree>
    <p:extLst>
      <p:ext uri="{BB962C8B-B14F-4D97-AF65-F5344CB8AC3E}">
        <p14:creationId xmlns:p14="http://schemas.microsoft.com/office/powerpoint/2010/main" val="8956088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p>
            <a:pPr algn="l" rtl="0"/>
            <a:fld id="{6D8E775F-E429-4A66-9504-5D5B75C05BB9}" type="slidenum">
              <a:rPr/>
              <a:pPr/>
              <a:t>57</a:t>
            </a:fld>
            <a:endParaRPr lang="no" altLang="en-US"/>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p:spPr>
        <p:txBody>
          <a:bodyPr/>
          <a:lstStyle/>
          <a:p>
            <a:pPr algn="l" rtl="0" eaLnBrk="1" hangingPunct="1"/>
            <a:endParaRPr lang="no" altLang="en-US">
              <a:latin typeface="Times New Roman" pitchFamily="18" charset="0"/>
            </a:endParaRPr>
          </a:p>
        </p:txBody>
      </p:sp>
    </p:spTree>
    <p:extLst>
      <p:ext uri="{BB962C8B-B14F-4D97-AF65-F5344CB8AC3E}">
        <p14:creationId xmlns:p14="http://schemas.microsoft.com/office/powerpoint/2010/main" val="3895049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Se punkt 1.2 	Fokus i denne brosjyren: håndheving av regulert og betalt parkering</a:t>
            </a:r>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3</a:t>
            </a:fld>
            <a:endParaRPr lang="no"/>
          </a:p>
        </p:txBody>
      </p:sp>
    </p:spTree>
    <p:extLst>
      <p:ext uri="{BB962C8B-B14F-4D97-AF65-F5344CB8AC3E}">
        <p14:creationId xmlns:p14="http://schemas.microsoft.com/office/powerpoint/2010/main" val="77362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Se punkt 2. Nøkkelen til suksess: en balansert tilnærming</a:t>
            </a:r>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4</a:t>
            </a:fld>
            <a:endParaRPr lang="no"/>
          </a:p>
        </p:txBody>
      </p:sp>
    </p:spTree>
    <p:extLst>
      <p:ext uri="{BB962C8B-B14F-4D97-AF65-F5344CB8AC3E}">
        <p14:creationId xmlns:p14="http://schemas.microsoft.com/office/powerpoint/2010/main" val="93111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Se avsnitt 3.2 Avgjørende trinn i håndhevingsprosessen</a:t>
            </a:r>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6</a:t>
            </a:fld>
            <a:endParaRPr lang="no"/>
          </a:p>
        </p:txBody>
      </p:sp>
    </p:spTree>
    <p:extLst>
      <p:ext uri="{BB962C8B-B14F-4D97-AF65-F5344CB8AC3E}">
        <p14:creationId xmlns:p14="http://schemas.microsoft.com/office/powerpoint/2010/main" val="2087147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o" dirty="0"/>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7</a:t>
            </a:fld>
            <a:endParaRPr lang="no"/>
          </a:p>
        </p:txBody>
      </p:sp>
    </p:spTree>
    <p:extLst>
      <p:ext uri="{BB962C8B-B14F-4D97-AF65-F5344CB8AC3E}">
        <p14:creationId xmlns:p14="http://schemas.microsoft.com/office/powerpoint/2010/main" val="4022636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PARK4SUMP setter ideen om rettferdig og effektiv parkeringshåndheving i fokus. </a:t>
            </a:r>
          </a:p>
          <a:p>
            <a:pPr algn="l" rtl="0"/>
            <a:r>
              <a:rPr lang="no" b="0" i="0" u="none" baseline="0"/>
              <a:t>Instruktøren spør deltakerne om hva de ville kvalifisere som rettferdig eller effektivt, sett fra perspektivet til parkeringslederen (de lokale myndighetene) og fra perspektivet til parkeringsklienten (sjåføren). </a:t>
            </a:r>
          </a:p>
          <a:p>
            <a:pPr algn="l" rtl="0"/>
            <a:r>
              <a:rPr lang="no" b="0" i="0" u="none" baseline="0"/>
              <a:t>I det neste lysbildet gis potensielle svar, i tilfelle diskusjonen ikke skulle generere nok ideer.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8</a:t>
            </a:fld>
            <a:endParaRPr lang="no"/>
          </a:p>
        </p:txBody>
      </p:sp>
    </p:spTree>
    <p:extLst>
      <p:ext uri="{BB962C8B-B14F-4D97-AF65-F5344CB8AC3E}">
        <p14:creationId xmlns:p14="http://schemas.microsoft.com/office/powerpoint/2010/main" val="2977232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I de neste lysbildene lister vi opp en rekke håndhevingsprinsipper. Hvert av dem fører til rettferdig og effektiv håndheving. </a:t>
            </a:r>
          </a:p>
          <a:p>
            <a:pPr algn="l" rtl="0"/>
            <a:r>
              <a:rPr lang="no" b="0" i="0" u="none" baseline="0"/>
              <a:t>Instruktøren kan gå gjennom lysbildene og «undervise», eller kan bruke disse prinsippene som grunnlag for diskusjon. Er deltakerne enige, eller ikke? Hvilke prinsipper må prioriteres, og hvilke ikke? </a:t>
            </a:r>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10</a:t>
            </a:fld>
            <a:endParaRPr lang="no"/>
          </a:p>
        </p:txBody>
      </p:sp>
    </p:spTree>
    <p:extLst>
      <p:ext uri="{BB962C8B-B14F-4D97-AF65-F5344CB8AC3E}">
        <p14:creationId xmlns:p14="http://schemas.microsoft.com/office/powerpoint/2010/main" val="88956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no" b="0" i="0" u="none" baseline="0"/>
              <a:t>Se Prinsipp 1: Utforme parkeringssystemer som sjåførene enkelt kan etterleve</a:t>
            </a:r>
            <a:endParaRPr lang="no"/>
          </a:p>
        </p:txBody>
      </p:sp>
      <p:sp>
        <p:nvSpPr>
          <p:cNvPr id="4" name="Slide Number Placeholder 3"/>
          <p:cNvSpPr>
            <a:spLocks noGrp="1"/>
          </p:cNvSpPr>
          <p:nvPr>
            <p:ph type="sldNum" sz="quarter" idx="5"/>
          </p:nvPr>
        </p:nvSpPr>
        <p:spPr/>
        <p:txBody>
          <a:bodyPr/>
          <a:lstStyle/>
          <a:p>
            <a:pPr algn="l" rtl="0">
              <a:defRPr/>
            </a:pPr>
            <a:fld id="{6EA048C7-1071-4C19-801C-2B4348B09DAC}" type="slidenum">
              <a:rPr/>
              <a:pPr>
                <a:defRPr/>
              </a:pPr>
              <a:t>11</a:t>
            </a:fld>
            <a:endParaRPr lang="no"/>
          </a:p>
        </p:txBody>
      </p:sp>
    </p:spTree>
    <p:extLst>
      <p:ext uri="{BB962C8B-B14F-4D97-AF65-F5344CB8AC3E}">
        <p14:creationId xmlns:p14="http://schemas.microsoft.com/office/powerpoint/2010/main" val="37458557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pic>
        <p:nvPicPr>
          <p:cNvPr id="11" name="Afbeelding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33372" y="1417835"/>
            <a:ext cx="6136659" cy="1635916"/>
          </a:xfrm>
          <a:prstGeom prst="rect">
            <a:avLst/>
          </a:prstGeom>
        </p:spPr>
      </p:pic>
      <p:sp>
        <p:nvSpPr>
          <p:cNvPr id="3" name="Rectangle 82"/>
          <p:cNvSpPr>
            <a:spLocks noChangeArrowheads="1"/>
          </p:cNvSpPr>
          <p:nvPr/>
        </p:nvSpPr>
        <p:spPr bwMode="gray">
          <a:xfrm flipV="1">
            <a:off x="0" y="6497638"/>
            <a:ext cx="6526213" cy="360362"/>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lgn="l" rtl="0">
              <a:defRPr/>
            </a:pPr>
            <a:endParaRPr lang="no" sz="1800">
              <a:solidFill>
                <a:srgbClr val="000000"/>
              </a:solidFill>
            </a:endParaRPr>
          </a:p>
        </p:txBody>
      </p:sp>
      <p:pic>
        <p:nvPicPr>
          <p:cNvPr id="4" name="Picture 12" descr="CIV_PLUS_II_CITIES_Power-Point_Footer_rgb.jpg"/>
          <p:cNvPicPr>
            <a:picLocks noChangeAspect="1"/>
          </p:cNvPicPr>
          <p:nvPr/>
        </p:nvPicPr>
        <p:blipFill>
          <a:blip r:embed="rId3" cstate="print"/>
          <a:srcRect l="71297"/>
          <a:stretch>
            <a:fillRect/>
          </a:stretch>
        </p:blipFill>
        <p:spPr bwMode="auto">
          <a:xfrm>
            <a:off x="6519863" y="6497638"/>
            <a:ext cx="2624137" cy="360362"/>
          </a:xfrm>
          <a:prstGeom prst="rect">
            <a:avLst/>
          </a:prstGeom>
          <a:noFill/>
          <a:ln w="9525">
            <a:noFill/>
            <a:miter lim="800000"/>
            <a:headEnd/>
            <a:tailEnd/>
          </a:ln>
        </p:spPr>
      </p:pic>
      <p:sp>
        <p:nvSpPr>
          <p:cNvPr id="6" name="Rectangle 5"/>
          <p:cNvSpPr/>
          <p:nvPr userDrawn="1"/>
        </p:nvSpPr>
        <p:spPr bwMode="auto">
          <a:xfrm>
            <a:off x="1976438" y="1427163"/>
            <a:ext cx="2014537" cy="1619250"/>
          </a:xfrm>
          <a:prstGeom prst="rect">
            <a:avLst/>
          </a:prstGeom>
          <a:solidFill>
            <a:srgbClr val="034EA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no"/>
          </a:p>
        </p:txBody>
      </p:sp>
      <p:pic>
        <p:nvPicPr>
          <p:cNvPr id="7" name="Picture 11"/>
          <p:cNvPicPr>
            <a:picLocks noChangeAspect="1"/>
          </p:cNvPicPr>
          <p:nvPr userDrawn="1"/>
        </p:nvPicPr>
        <p:blipFill>
          <a:blip r:embed="rId4" cstate="print"/>
          <a:srcRect/>
          <a:stretch>
            <a:fillRect/>
          </a:stretch>
        </p:blipFill>
        <p:spPr bwMode="auto">
          <a:xfrm>
            <a:off x="0" y="1427163"/>
            <a:ext cx="1979505" cy="1618499"/>
          </a:xfrm>
          <a:prstGeom prst="rect">
            <a:avLst/>
          </a:prstGeom>
          <a:noFill/>
          <a:ln w="9525">
            <a:noFill/>
            <a:miter lim="800000"/>
            <a:headEnd/>
            <a:tailEnd/>
          </a:ln>
        </p:spPr>
      </p:pic>
      <p:sp>
        <p:nvSpPr>
          <p:cNvPr id="8195" name="Rectangle 3"/>
          <p:cNvSpPr>
            <a:spLocks noGrp="1" noChangeArrowheads="1"/>
          </p:cNvSpPr>
          <p:nvPr userDrawn="1">
            <p:ph type="subTitle" idx="1"/>
          </p:nvPr>
        </p:nvSpPr>
        <p:spPr>
          <a:xfrm>
            <a:off x="395536" y="3284984"/>
            <a:ext cx="8352928" cy="576064"/>
          </a:xfrm>
        </p:spPr>
        <p:txBody>
          <a:bodyPr/>
          <a:lstStyle>
            <a:lvl1pPr marL="0" marR="0" indent="0" algn="ctr" defTabSz="449263" rtl="0" eaLnBrk="0" fontAlgn="base" latinLnBrk="0" hangingPunct="0">
              <a:lnSpc>
                <a:spcPct val="100000"/>
              </a:lnSpc>
              <a:spcBef>
                <a:spcPct val="0"/>
              </a:spcBef>
              <a:spcAft>
                <a:spcPts val="1700"/>
              </a:spcAft>
              <a:buClr>
                <a:srgbClr val="134095"/>
              </a:buClr>
              <a:buSzPct val="130000"/>
              <a:buFont typeface="Arial" charset="0"/>
              <a:buNone/>
              <a:tabLst/>
              <a:defRPr b="0">
                <a:solidFill>
                  <a:srgbClr val="134095"/>
                </a:solidFill>
              </a:defRPr>
            </a:lvl1pPr>
          </a:lstStyle>
          <a:p>
            <a:pPr lvl="0" algn="l" rtl="0"/>
            <a:r>
              <a:rPr lang="no" b="0" i="0" u="none" baseline="0"/>
              <a:t>Click to edit Master subtitle style</a:t>
            </a:r>
            <a:endParaRPr lang="no" dirty="0"/>
          </a:p>
        </p:txBody>
      </p:sp>
      <p:pic>
        <p:nvPicPr>
          <p:cNvPr id="10" name="Afbeelding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84800" y="1559367"/>
            <a:ext cx="1182626" cy="1341123"/>
          </a:xfrm>
          <a:prstGeom prst="rect">
            <a:avLst/>
          </a:prstGeom>
        </p:spPr>
      </p:pic>
      <p:pic>
        <p:nvPicPr>
          <p:cNvPr id="12" name="Afbeelding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71308" y="1958197"/>
            <a:ext cx="4211033" cy="68148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pPr algn="l" rtl="0"/>
            <a:r>
              <a:rPr lang="no" b="0" i="0" u="none" baseline="0"/>
              <a:t>Click to edit Master title style</a:t>
            </a:r>
            <a:endParaRPr lang="no"/>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lgn="l" rtl="0"/>
            <a:r>
              <a:rPr lang="no" b="0" i="0" u="none" baseline="0"/>
              <a:t>Click to edit Master subtitle style</a:t>
            </a:r>
            <a:endParaRPr lang="no"/>
          </a:p>
        </p:txBody>
      </p:sp>
      <p:sp>
        <p:nvSpPr>
          <p:cNvPr id="4" name="Date Placeholder 3"/>
          <p:cNvSpPr>
            <a:spLocks noGrp="1"/>
          </p:cNvSpPr>
          <p:nvPr>
            <p:ph type="dt" sz="half" idx="10"/>
          </p:nvPr>
        </p:nvSpPr>
        <p:spPr/>
        <p:txBody>
          <a:bodyPr/>
          <a:lstStyle>
            <a:lvl1pPr>
              <a:defRPr/>
            </a:lvl1pPr>
          </a:lstStyle>
          <a:p>
            <a:pPr algn="l" rtl="0">
              <a:defRPr/>
            </a:pPr>
            <a:fld id="{B8120AA3-A793-4185-B640-40E3AA5BB0A0}" type="datetimeFigureOut">
              <a:rPr lang="en-US"/>
              <a:pPr algn="l" rtl="0">
                <a:defRPr/>
              </a:pPr>
              <a:t>5/4/2021</a:t>
            </a:fld>
            <a:endParaRPr lang="no"/>
          </a:p>
        </p:txBody>
      </p:sp>
      <p:sp>
        <p:nvSpPr>
          <p:cNvPr id="5" name="Footer Placeholder 4"/>
          <p:cNvSpPr>
            <a:spLocks noGrp="1"/>
          </p:cNvSpPr>
          <p:nvPr>
            <p:ph type="ftr" sz="quarter" idx="11"/>
          </p:nvPr>
        </p:nvSpPr>
        <p:spPr/>
        <p:txBody>
          <a:bodyPr/>
          <a:lstStyle>
            <a:lvl1pPr>
              <a:defRPr/>
            </a:lvl1pPr>
          </a:lstStyle>
          <a:p>
            <a:pPr algn="l" rtl="0">
              <a:defRPr/>
            </a:pPr>
            <a:endParaRPr lang="no"/>
          </a:p>
        </p:txBody>
      </p:sp>
      <p:sp>
        <p:nvSpPr>
          <p:cNvPr id="6" name="Slide Number Placeholder 5"/>
          <p:cNvSpPr>
            <a:spLocks noGrp="1"/>
          </p:cNvSpPr>
          <p:nvPr>
            <p:ph type="sldNum" sz="quarter" idx="12"/>
          </p:nvPr>
        </p:nvSpPr>
        <p:spPr/>
        <p:txBody>
          <a:bodyPr/>
          <a:lstStyle>
            <a:lvl1pPr>
              <a:defRPr/>
            </a:lvl1pPr>
          </a:lstStyle>
          <a:p>
            <a:pPr algn="l" rtl="0">
              <a:defRPr/>
            </a:pPr>
            <a:fld id="{22A1ACF3-F432-42DE-ADA4-5562DEF51FFC}" type="slidenum">
              <a:rPr/>
              <a:pPr algn="l" rtl="0">
                <a:defRPr/>
              </a:pPr>
              <a:t>‹#›</a:t>
            </a:fld>
            <a:endParaRPr lang="no"/>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no" b="0" i="0" u="none" baseline="0"/>
              <a:t>Click to edit Master title style</a:t>
            </a:r>
            <a:endParaRPr lang="no"/>
          </a:p>
        </p:txBody>
      </p:sp>
      <p:sp>
        <p:nvSpPr>
          <p:cNvPr id="3" name="Content Placeholder 2"/>
          <p:cNvSpPr>
            <a:spLocks noGrp="1"/>
          </p:cNvSpPr>
          <p:nvPr>
            <p:ph idx="1"/>
          </p:nvPr>
        </p:nvSpPr>
        <p:spPr/>
        <p:txBody>
          <a:body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4" name="Date Placeholder 3"/>
          <p:cNvSpPr>
            <a:spLocks noGrp="1"/>
          </p:cNvSpPr>
          <p:nvPr>
            <p:ph type="dt" sz="half" idx="10"/>
          </p:nvPr>
        </p:nvSpPr>
        <p:spPr/>
        <p:txBody>
          <a:bodyPr/>
          <a:lstStyle>
            <a:lvl1pPr>
              <a:defRPr/>
            </a:lvl1pPr>
          </a:lstStyle>
          <a:p>
            <a:pPr algn="l" rtl="0">
              <a:defRPr/>
            </a:pPr>
            <a:fld id="{116C7E3B-D04C-4310-AC12-0C054CAFE087}" type="datetimeFigureOut">
              <a:rPr lang="en-US"/>
              <a:pPr algn="l" rtl="0">
                <a:defRPr/>
              </a:pPr>
              <a:t>5/4/2021</a:t>
            </a:fld>
            <a:endParaRPr lang="no"/>
          </a:p>
        </p:txBody>
      </p:sp>
      <p:sp>
        <p:nvSpPr>
          <p:cNvPr id="5" name="Footer Placeholder 4"/>
          <p:cNvSpPr>
            <a:spLocks noGrp="1"/>
          </p:cNvSpPr>
          <p:nvPr>
            <p:ph type="ftr" sz="quarter" idx="11"/>
          </p:nvPr>
        </p:nvSpPr>
        <p:spPr/>
        <p:txBody>
          <a:bodyPr/>
          <a:lstStyle>
            <a:lvl1pPr>
              <a:defRPr/>
            </a:lvl1pPr>
          </a:lstStyle>
          <a:p>
            <a:pPr algn="l" rtl="0">
              <a:defRPr/>
            </a:pPr>
            <a:endParaRPr lang="no"/>
          </a:p>
        </p:txBody>
      </p:sp>
      <p:sp>
        <p:nvSpPr>
          <p:cNvPr id="6" name="Slide Number Placeholder 5"/>
          <p:cNvSpPr>
            <a:spLocks noGrp="1"/>
          </p:cNvSpPr>
          <p:nvPr>
            <p:ph type="sldNum" sz="quarter" idx="12"/>
          </p:nvPr>
        </p:nvSpPr>
        <p:spPr/>
        <p:txBody>
          <a:bodyPr/>
          <a:lstStyle>
            <a:lvl1pPr>
              <a:defRPr/>
            </a:lvl1pPr>
          </a:lstStyle>
          <a:p>
            <a:pPr algn="l" rtl="0">
              <a:defRPr/>
            </a:pPr>
            <a:fld id="{526BEB11-A36A-4E5D-9F9D-D3071967A8E4}" type="slidenum">
              <a:rPr/>
              <a:pPr algn="l" rtl="0">
                <a:defRPr/>
              </a:pPr>
              <a:t>‹#›</a:t>
            </a:fld>
            <a:endParaRPr lang="no"/>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algn="l" rtl="0"/>
            <a:r>
              <a:rPr lang="no" b="1" i="0" u="none" baseline="0"/>
              <a:t>Click to edit Master title style</a:t>
            </a:r>
            <a:endParaRPr lang="no"/>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lgn="l" rtl="0"/>
            <a:r>
              <a:rPr lang="no" b="0" i="0" u="none" baseline="0"/>
              <a:t>Click to edit Master text styles</a:t>
            </a:r>
          </a:p>
        </p:txBody>
      </p:sp>
      <p:sp>
        <p:nvSpPr>
          <p:cNvPr id="4" name="Date Placeholder 3"/>
          <p:cNvSpPr>
            <a:spLocks noGrp="1"/>
          </p:cNvSpPr>
          <p:nvPr>
            <p:ph type="dt" sz="half" idx="10"/>
          </p:nvPr>
        </p:nvSpPr>
        <p:spPr/>
        <p:txBody>
          <a:bodyPr/>
          <a:lstStyle>
            <a:lvl1pPr>
              <a:defRPr/>
            </a:lvl1pPr>
          </a:lstStyle>
          <a:p>
            <a:pPr algn="l" rtl="0">
              <a:defRPr/>
            </a:pPr>
            <a:fld id="{AF3F1F56-F7B3-4D88-B4DA-A96F7347C301}" type="datetimeFigureOut">
              <a:rPr lang="en-US"/>
              <a:pPr algn="l" rtl="0">
                <a:defRPr/>
              </a:pPr>
              <a:t>5/4/2021</a:t>
            </a:fld>
            <a:endParaRPr lang="no"/>
          </a:p>
        </p:txBody>
      </p:sp>
      <p:sp>
        <p:nvSpPr>
          <p:cNvPr id="5" name="Footer Placeholder 4"/>
          <p:cNvSpPr>
            <a:spLocks noGrp="1"/>
          </p:cNvSpPr>
          <p:nvPr>
            <p:ph type="ftr" sz="quarter" idx="11"/>
          </p:nvPr>
        </p:nvSpPr>
        <p:spPr/>
        <p:txBody>
          <a:bodyPr/>
          <a:lstStyle>
            <a:lvl1pPr>
              <a:defRPr/>
            </a:lvl1pPr>
          </a:lstStyle>
          <a:p>
            <a:pPr algn="l" rtl="0">
              <a:defRPr/>
            </a:pPr>
            <a:endParaRPr lang="no"/>
          </a:p>
        </p:txBody>
      </p:sp>
      <p:sp>
        <p:nvSpPr>
          <p:cNvPr id="6" name="Slide Number Placeholder 5"/>
          <p:cNvSpPr>
            <a:spLocks noGrp="1"/>
          </p:cNvSpPr>
          <p:nvPr>
            <p:ph type="sldNum" sz="quarter" idx="12"/>
          </p:nvPr>
        </p:nvSpPr>
        <p:spPr/>
        <p:txBody>
          <a:bodyPr/>
          <a:lstStyle>
            <a:lvl1pPr>
              <a:defRPr/>
            </a:lvl1pPr>
          </a:lstStyle>
          <a:p>
            <a:pPr algn="l" rtl="0">
              <a:defRPr/>
            </a:pPr>
            <a:fld id="{CC4F0CF4-64DD-4C99-9B70-3899494CD7DD}" type="slidenum">
              <a:rPr/>
              <a:pPr algn="l" rtl="0">
                <a:defRPr/>
              </a:pPr>
              <a:t>‹#›</a:t>
            </a:fld>
            <a:endParaRPr lang="no"/>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no" b="0" i="0" u="none" baseline="0"/>
              <a:t>Click to edit Master title style</a:t>
            </a:r>
            <a:endParaRPr lang="no"/>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5" name="Date Placeholder 3"/>
          <p:cNvSpPr>
            <a:spLocks noGrp="1"/>
          </p:cNvSpPr>
          <p:nvPr>
            <p:ph type="dt" sz="half" idx="10"/>
          </p:nvPr>
        </p:nvSpPr>
        <p:spPr/>
        <p:txBody>
          <a:bodyPr/>
          <a:lstStyle>
            <a:lvl1pPr>
              <a:defRPr/>
            </a:lvl1pPr>
          </a:lstStyle>
          <a:p>
            <a:pPr algn="l" rtl="0">
              <a:defRPr/>
            </a:pPr>
            <a:fld id="{DE1F0FAD-A65A-43EA-A015-B7E249C83196}" type="datetimeFigureOut">
              <a:rPr lang="en-US"/>
              <a:pPr algn="l" rtl="0">
                <a:defRPr/>
              </a:pPr>
              <a:t>5/4/2021</a:t>
            </a:fld>
            <a:endParaRPr lang="no"/>
          </a:p>
        </p:txBody>
      </p:sp>
      <p:sp>
        <p:nvSpPr>
          <p:cNvPr id="6" name="Footer Placeholder 4"/>
          <p:cNvSpPr>
            <a:spLocks noGrp="1"/>
          </p:cNvSpPr>
          <p:nvPr>
            <p:ph type="ftr" sz="quarter" idx="11"/>
          </p:nvPr>
        </p:nvSpPr>
        <p:spPr/>
        <p:txBody>
          <a:bodyPr/>
          <a:lstStyle>
            <a:lvl1pPr>
              <a:defRPr/>
            </a:lvl1pPr>
          </a:lstStyle>
          <a:p>
            <a:pPr algn="l" rtl="0">
              <a:defRPr/>
            </a:pPr>
            <a:endParaRPr lang="no"/>
          </a:p>
        </p:txBody>
      </p:sp>
      <p:sp>
        <p:nvSpPr>
          <p:cNvPr id="7" name="Slide Number Placeholder 5"/>
          <p:cNvSpPr>
            <a:spLocks noGrp="1"/>
          </p:cNvSpPr>
          <p:nvPr>
            <p:ph type="sldNum" sz="quarter" idx="12"/>
          </p:nvPr>
        </p:nvSpPr>
        <p:spPr/>
        <p:txBody>
          <a:bodyPr/>
          <a:lstStyle>
            <a:lvl1pPr>
              <a:defRPr/>
            </a:lvl1pPr>
          </a:lstStyle>
          <a:p>
            <a:pPr algn="l" rtl="0">
              <a:defRPr/>
            </a:pPr>
            <a:fld id="{2CF636FE-31A1-4622-9164-18AA3FBB7004}" type="slidenum">
              <a:rPr/>
              <a:pPr algn="l" rtl="0">
                <a:defRPr/>
              </a:pPr>
              <a:t>‹#›</a:t>
            </a:fld>
            <a:endParaRPr lang="no"/>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pPr algn="l" rtl="0"/>
            <a:r>
              <a:rPr lang="no" b="0" i="0" u="none" baseline="0"/>
              <a:t>Click to edit Master title style</a:t>
            </a:r>
            <a:endParaRPr lang="no"/>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no" b="1" i="0" u="none" baseline="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no" b="1" i="0" u="none" baseline="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7" name="Date Placeholder 3"/>
          <p:cNvSpPr>
            <a:spLocks noGrp="1"/>
          </p:cNvSpPr>
          <p:nvPr>
            <p:ph type="dt" sz="half" idx="10"/>
          </p:nvPr>
        </p:nvSpPr>
        <p:spPr/>
        <p:txBody>
          <a:bodyPr/>
          <a:lstStyle>
            <a:lvl1pPr>
              <a:defRPr/>
            </a:lvl1pPr>
          </a:lstStyle>
          <a:p>
            <a:pPr algn="l" rtl="0">
              <a:defRPr/>
            </a:pPr>
            <a:fld id="{A695777F-E2BC-46DC-8C40-6EC361D54930}" type="datetimeFigureOut">
              <a:rPr lang="en-US"/>
              <a:pPr algn="l" rtl="0">
                <a:defRPr/>
              </a:pPr>
              <a:t>5/4/2021</a:t>
            </a:fld>
            <a:endParaRPr lang="no"/>
          </a:p>
        </p:txBody>
      </p:sp>
      <p:sp>
        <p:nvSpPr>
          <p:cNvPr id="8" name="Footer Placeholder 4"/>
          <p:cNvSpPr>
            <a:spLocks noGrp="1"/>
          </p:cNvSpPr>
          <p:nvPr>
            <p:ph type="ftr" sz="quarter" idx="11"/>
          </p:nvPr>
        </p:nvSpPr>
        <p:spPr/>
        <p:txBody>
          <a:bodyPr/>
          <a:lstStyle>
            <a:lvl1pPr>
              <a:defRPr/>
            </a:lvl1pPr>
          </a:lstStyle>
          <a:p>
            <a:pPr algn="l" rtl="0">
              <a:defRPr/>
            </a:pPr>
            <a:endParaRPr lang="no"/>
          </a:p>
        </p:txBody>
      </p:sp>
      <p:sp>
        <p:nvSpPr>
          <p:cNvPr id="9" name="Slide Number Placeholder 5"/>
          <p:cNvSpPr>
            <a:spLocks noGrp="1"/>
          </p:cNvSpPr>
          <p:nvPr>
            <p:ph type="sldNum" sz="quarter" idx="12"/>
          </p:nvPr>
        </p:nvSpPr>
        <p:spPr/>
        <p:txBody>
          <a:bodyPr/>
          <a:lstStyle>
            <a:lvl1pPr>
              <a:defRPr/>
            </a:lvl1pPr>
          </a:lstStyle>
          <a:p>
            <a:pPr algn="l" rtl="0">
              <a:defRPr/>
            </a:pPr>
            <a:fld id="{AEE8635C-0268-49D3-986E-494535E4FA89}" type="slidenum">
              <a:rPr/>
              <a:pPr algn="l" rtl="0">
                <a:defRPr/>
              </a:pPr>
              <a:t>‹#›</a:t>
            </a:fld>
            <a:endParaRPr lang="no"/>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no" b="0" i="0" u="none" baseline="0"/>
              <a:t>Click to edit Master title style</a:t>
            </a:r>
            <a:endParaRPr lang="no"/>
          </a:p>
        </p:txBody>
      </p:sp>
      <p:sp>
        <p:nvSpPr>
          <p:cNvPr id="3" name="Date Placeholder 3"/>
          <p:cNvSpPr>
            <a:spLocks noGrp="1"/>
          </p:cNvSpPr>
          <p:nvPr>
            <p:ph type="dt" sz="half" idx="10"/>
          </p:nvPr>
        </p:nvSpPr>
        <p:spPr/>
        <p:txBody>
          <a:bodyPr/>
          <a:lstStyle>
            <a:lvl1pPr>
              <a:defRPr/>
            </a:lvl1pPr>
          </a:lstStyle>
          <a:p>
            <a:pPr algn="l" rtl="0">
              <a:defRPr/>
            </a:pPr>
            <a:fld id="{58C1CCCB-013B-46A9-8E27-3D2B83D191A0}" type="datetimeFigureOut">
              <a:rPr lang="en-US"/>
              <a:pPr algn="l" rtl="0">
                <a:defRPr/>
              </a:pPr>
              <a:t>5/4/2021</a:t>
            </a:fld>
            <a:endParaRPr lang="no"/>
          </a:p>
        </p:txBody>
      </p:sp>
      <p:sp>
        <p:nvSpPr>
          <p:cNvPr id="4" name="Footer Placeholder 4"/>
          <p:cNvSpPr>
            <a:spLocks noGrp="1"/>
          </p:cNvSpPr>
          <p:nvPr>
            <p:ph type="ftr" sz="quarter" idx="11"/>
          </p:nvPr>
        </p:nvSpPr>
        <p:spPr/>
        <p:txBody>
          <a:bodyPr/>
          <a:lstStyle>
            <a:lvl1pPr>
              <a:defRPr/>
            </a:lvl1pPr>
          </a:lstStyle>
          <a:p>
            <a:pPr algn="l" rtl="0">
              <a:defRPr/>
            </a:pPr>
            <a:endParaRPr lang="no"/>
          </a:p>
        </p:txBody>
      </p:sp>
      <p:sp>
        <p:nvSpPr>
          <p:cNvPr id="5" name="Slide Number Placeholder 5"/>
          <p:cNvSpPr>
            <a:spLocks noGrp="1"/>
          </p:cNvSpPr>
          <p:nvPr>
            <p:ph type="sldNum" sz="quarter" idx="12"/>
          </p:nvPr>
        </p:nvSpPr>
        <p:spPr/>
        <p:txBody>
          <a:bodyPr/>
          <a:lstStyle>
            <a:lvl1pPr>
              <a:defRPr/>
            </a:lvl1pPr>
          </a:lstStyle>
          <a:p>
            <a:pPr algn="l" rtl="0">
              <a:defRPr/>
            </a:pPr>
            <a:fld id="{6A99F34E-588E-4387-BFC3-E53D956A3CA3}" type="slidenum">
              <a:rPr/>
              <a:pPr algn="l" rtl="0">
                <a:defRPr/>
              </a:pPr>
              <a:t>‹#›</a:t>
            </a:fld>
            <a:endParaRPr lang="no"/>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lgn="l" rtl="0">
              <a:defRPr/>
            </a:pPr>
            <a:fld id="{2B2C15F1-2705-4BD0-97EF-B82227033334}" type="datetimeFigureOut">
              <a:rPr lang="en-US"/>
              <a:pPr algn="l" rtl="0">
                <a:defRPr/>
              </a:pPr>
              <a:t>5/4/2021</a:t>
            </a:fld>
            <a:endParaRPr lang="no"/>
          </a:p>
        </p:txBody>
      </p:sp>
      <p:sp>
        <p:nvSpPr>
          <p:cNvPr id="3" name="Footer Placeholder 4"/>
          <p:cNvSpPr>
            <a:spLocks noGrp="1"/>
          </p:cNvSpPr>
          <p:nvPr>
            <p:ph type="ftr" sz="quarter" idx="11"/>
          </p:nvPr>
        </p:nvSpPr>
        <p:spPr/>
        <p:txBody>
          <a:bodyPr/>
          <a:lstStyle>
            <a:lvl1pPr>
              <a:defRPr/>
            </a:lvl1pPr>
          </a:lstStyle>
          <a:p>
            <a:pPr algn="l" rtl="0">
              <a:defRPr/>
            </a:pPr>
            <a:endParaRPr lang="no"/>
          </a:p>
        </p:txBody>
      </p:sp>
      <p:sp>
        <p:nvSpPr>
          <p:cNvPr id="4" name="Slide Number Placeholder 5"/>
          <p:cNvSpPr>
            <a:spLocks noGrp="1"/>
          </p:cNvSpPr>
          <p:nvPr>
            <p:ph type="sldNum" sz="quarter" idx="12"/>
          </p:nvPr>
        </p:nvSpPr>
        <p:spPr/>
        <p:txBody>
          <a:bodyPr/>
          <a:lstStyle>
            <a:lvl1pPr>
              <a:defRPr/>
            </a:lvl1pPr>
          </a:lstStyle>
          <a:p>
            <a:pPr algn="l" rtl="0">
              <a:defRPr/>
            </a:pPr>
            <a:fld id="{75A73DA5-17F7-4A14-BA19-4859CC0DC732}" type="slidenum">
              <a:rPr/>
              <a:pPr algn="l" rtl="0">
                <a:defRPr/>
              </a:pPr>
              <a:t>‹#›</a:t>
            </a:fld>
            <a:endParaRPr lang="no"/>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pPr algn="l" rtl="0"/>
            <a:r>
              <a:rPr lang="no" b="1" i="0" u="none" baseline="0"/>
              <a:t>Click to edit Master title style</a:t>
            </a:r>
            <a:endParaRPr lang="no"/>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no" b="0" i="0" u="none" baseline="0"/>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41782916-F388-445C-B001-80AD8F965EDE}" type="datetimeFigureOut">
              <a:rPr lang="en-US"/>
              <a:pPr algn="l" rtl="0">
                <a:defRPr/>
              </a:pPr>
              <a:t>5/4/2021</a:t>
            </a:fld>
            <a:endParaRPr lang="no"/>
          </a:p>
        </p:txBody>
      </p:sp>
      <p:sp>
        <p:nvSpPr>
          <p:cNvPr id="6" name="Footer Placeholder 4"/>
          <p:cNvSpPr>
            <a:spLocks noGrp="1"/>
          </p:cNvSpPr>
          <p:nvPr>
            <p:ph type="ftr" sz="quarter" idx="11"/>
          </p:nvPr>
        </p:nvSpPr>
        <p:spPr/>
        <p:txBody>
          <a:bodyPr/>
          <a:lstStyle>
            <a:lvl1pPr>
              <a:defRPr/>
            </a:lvl1pPr>
          </a:lstStyle>
          <a:p>
            <a:pPr algn="l" rtl="0">
              <a:defRPr/>
            </a:pPr>
            <a:endParaRPr lang="no"/>
          </a:p>
        </p:txBody>
      </p:sp>
      <p:sp>
        <p:nvSpPr>
          <p:cNvPr id="7" name="Slide Number Placeholder 5"/>
          <p:cNvSpPr>
            <a:spLocks noGrp="1"/>
          </p:cNvSpPr>
          <p:nvPr>
            <p:ph type="sldNum" sz="quarter" idx="12"/>
          </p:nvPr>
        </p:nvSpPr>
        <p:spPr/>
        <p:txBody>
          <a:bodyPr/>
          <a:lstStyle>
            <a:lvl1pPr>
              <a:defRPr/>
            </a:lvl1pPr>
          </a:lstStyle>
          <a:p>
            <a:pPr algn="l" rtl="0">
              <a:defRPr/>
            </a:pPr>
            <a:fld id="{C8DAF82F-BDF6-435B-BFA2-3E26CCA851B4}" type="slidenum">
              <a:rPr/>
              <a:pPr algn="l" rtl="0">
                <a:defRPr/>
              </a:pPr>
              <a:t>‹#›</a:t>
            </a:fld>
            <a:endParaRPr lang="no"/>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pPr algn="l" rtl="0"/>
            <a:r>
              <a:rPr lang="no" b="1" i="0" u="none" baseline="0"/>
              <a:t>Click to edit Master title style</a:t>
            </a:r>
            <a:endParaRPr lang="no"/>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lgn="l" rtl="0"/>
            <a:endParaRPr lang="no"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no" b="0" i="0" u="none" baseline="0"/>
              <a:t>Click to edit Master text styles</a:t>
            </a:r>
          </a:p>
        </p:txBody>
      </p:sp>
      <p:sp>
        <p:nvSpPr>
          <p:cNvPr id="5" name="Date Placeholder 3"/>
          <p:cNvSpPr>
            <a:spLocks noGrp="1"/>
          </p:cNvSpPr>
          <p:nvPr>
            <p:ph type="dt" sz="half" idx="10"/>
          </p:nvPr>
        </p:nvSpPr>
        <p:spPr/>
        <p:txBody>
          <a:bodyPr/>
          <a:lstStyle>
            <a:lvl1pPr>
              <a:defRPr/>
            </a:lvl1pPr>
          </a:lstStyle>
          <a:p>
            <a:pPr algn="l" rtl="0">
              <a:defRPr/>
            </a:pPr>
            <a:fld id="{8D79B3E2-ED51-4177-8769-3E6CC2A1F61E}" type="datetimeFigureOut">
              <a:rPr lang="en-US"/>
              <a:pPr algn="l" rtl="0">
                <a:defRPr/>
              </a:pPr>
              <a:t>5/4/2021</a:t>
            </a:fld>
            <a:endParaRPr lang="no"/>
          </a:p>
        </p:txBody>
      </p:sp>
      <p:sp>
        <p:nvSpPr>
          <p:cNvPr id="6" name="Footer Placeholder 4"/>
          <p:cNvSpPr>
            <a:spLocks noGrp="1"/>
          </p:cNvSpPr>
          <p:nvPr>
            <p:ph type="ftr" sz="quarter" idx="11"/>
          </p:nvPr>
        </p:nvSpPr>
        <p:spPr/>
        <p:txBody>
          <a:bodyPr/>
          <a:lstStyle>
            <a:lvl1pPr>
              <a:defRPr/>
            </a:lvl1pPr>
          </a:lstStyle>
          <a:p>
            <a:pPr algn="l" rtl="0">
              <a:defRPr/>
            </a:pPr>
            <a:endParaRPr lang="no"/>
          </a:p>
        </p:txBody>
      </p:sp>
      <p:sp>
        <p:nvSpPr>
          <p:cNvPr id="7" name="Slide Number Placeholder 5"/>
          <p:cNvSpPr>
            <a:spLocks noGrp="1"/>
          </p:cNvSpPr>
          <p:nvPr>
            <p:ph type="sldNum" sz="quarter" idx="12"/>
          </p:nvPr>
        </p:nvSpPr>
        <p:spPr/>
        <p:txBody>
          <a:bodyPr/>
          <a:lstStyle>
            <a:lvl1pPr>
              <a:defRPr/>
            </a:lvl1pPr>
          </a:lstStyle>
          <a:p>
            <a:pPr algn="l" rtl="0">
              <a:defRPr/>
            </a:pPr>
            <a:fld id="{3B6414E3-57C2-49F6-892A-07AE665AE2E8}" type="slidenum">
              <a:rPr/>
              <a:pPr algn="l" rtl="0">
                <a:defRPr/>
              </a:pPr>
              <a:t>‹#›</a:t>
            </a:fld>
            <a:endParaRPr lang="no"/>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no" b="0" i="0" u="none" baseline="0"/>
              <a:t>Click to edit Master title style</a:t>
            </a:r>
            <a:endParaRPr lang="no"/>
          </a:p>
        </p:txBody>
      </p:sp>
      <p:sp>
        <p:nvSpPr>
          <p:cNvPr id="3" name="Vertical Text Placeholder 2"/>
          <p:cNvSpPr>
            <a:spLocks noGrp="1"/>
          </p:cNvSpPr>
          <p:nvPr>
            <p:ph type="body" orient="vert" idx="1"/>
          </p:nvPr>
        </p:nvSpPr>
        <p:spPr/>
        <p:txBody>
          <a:bodyPr vert="eaVert"/>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4" name="Date Placeholder 3"/>
          <p:cNvSpPr>
            <a:spLocks noGrp="1"/>
          </p:cNvSpPr>
          <p:nvPr>
            <p:ph type="dt" sz="half" idx="10"/>
          </p:nvPr>
        </p:nvSpPr>
        <p:spPr/>
        <p:txBody>
          <a:bodyPr/>
          <a:lstStyle>
            <a:lvl1pPr>
              <a:defRPr/>
            </a:lvl1pPr>
          </a:lstStyle>
          <a:p>
            <a:pPr algn="l" rtl="0">
              <a:defRPr/>
            </a:pPr>
            <a:fld id="{244C284D-A16E-45DF-9A7E-559FEA1A4D3D}" type="datetimeFigureOut">
              <a:rPr lang="en-US"/>
              <a:pPr algn="l" rtl="0">
                <a:defRPr/>
              </a:pPr>
              <a:t>5/4/2021</a:t>
            </a:fld>
            <a:endParaRPr lang="no"/>
          </a:p>
        </p:txBody>
      </p:sp>
      <p:sp>
        <p:nvSpPr>
          <p:cNvPr id="5" name="Footer Placeholder 4"/>
          <p:cNvSpPr>
            <a:spLocks noGrp="1"/>
          </p:cNvSpPr>
          <p:nvPr>
            <p:ph type="ftr" sz="quarter" idx="11"/>
          </p:nvPr>
        </p:nvSpPr>
        <p:spPr/>
        <p:txBody>
          <a:bodyPr/>
          <a:lstStyle>
            <a:lvl1pPr>
              <a:defRPr/>
            </a:lvl1pPr>
          </a:lstStyle>
          <a:p>
            <a:pPr algn="l" rtl="0">
              <a:defRPr/>
            </a:pPr>
            <a:endParaRPr lang="no"/>
          </a:p>
        </p:txBody>
      </p:sp>
      <p:sp>
        <p:nvSpPr>
          <p:cNvPr id="6" name="Slide Number Placeholder 5"/>
          <p:cNvSpPr>
            <a:spLocks noGrp="1"/>
          </p:cNvSpPr>
          <p:nvPr>
            <p:ph type="sldNum" sz="quarter" idx="12"/>
          </p:nvPr>
        </p:nvSpPr>
        <p:spPr/>
        <p:txBody>
          <a:bodyPr/>
          <a:lstStyle>
            <a:lvl1pPr>
              <a:defRPr/>
            </a:lvl1pPr>
          </a:lstStyle>
          <a:p>
            <a:pPr algn="l" rtl="0">
              <a:defRPr/>
            </a:pPr>
            <a:fld id="{C2AB0732-5530-45A0-BC36-58E0A086A9B6}" type="slidenum">
              <a:rPr/>
              <a:pPr algn="l" rtl="0">
                <a:defRPr/>
              </a:pPr>
              <a:t>‹#›</a:t>
            </a:fld>
            <a:endParaRPr lang="no"/>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lstStyle>
            <a:lvl1pPr>
              <a:defRPr baseline="0">
                <a:solidFill>
                  <a:srgbClr val="134095"/>
                </a:solidFill>
              </a:defRPr>
            </a:lvl1pPr>
          </a:lstStyle>
          <a:p>
            <a:pPr algn="l" rtl="0"/>
            <a:r>
              <a:rPr lang="no" b="0" i="0" u="none" baseline="0"/>
              <a:t>Click to edit Master title style</a:t>
            </a:r>
            <a:endParaRPr lang="no" dirty="0"/>
          </a:p>
        </p:txBody>
      </p:sp>
      <p:sp>
        <p:nvSpPr>
          <p:cNvPr id="3" name="Content Placeholder 2"/>
          <p:cNvSpPr>
            <a:spLocks noGrp="1"/>
          </p:cNvSpPr>
          <p:nvPr>
            <p:ph idx="1"/>
          </p:nvPr>
        </p:nvSpPr>
        <p:spPr/>
        <p:txBody>
          <a:bodyPr/>
          <a:lstStyle>
            <a:lvl1pPr>
              <a:defRPr>
                <a:solidFill>
                  <a:srgbClr val="134095"/>
                </a:solidFill>
              </a:defRPr>
            </a:lvl1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dirty="0"/>
          </a:p>
        </p:txBody>
      </p:sp>
      <p:sp>
        <p:nvSpPr>
          <p:cNvPr id="4" name="Rectangle 5"/>
          <p:cNvSpPr>
            <a:spLocks noGrp="1" noChangeArrowheads="1"/>
          </p:cNvSpPr>
          <p:nvPr>
            <p:ph type="ftr" sz="quarter" idx="10"/>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pPr algn="l" rtl="0"/>
            <a:r>
              <a:rPr lang="no" b="0" i="0" u="none" baseline="0"/>
              <a:t>Click to edit Master title style</a:t>
            </a:r>
            <a:endParaRPr lang="no"/>
          </a:p>
        </p:txBody>
      </p:sp>
      <p:sp>
        <p:nvSpPr>
          <p:cNvPr id="3" name="Vertical Text Placeholder 2"/>
          <p:cNvSpPr>
            <a:spLocks noGrp="1"/>
          </p:cNvSpPr>
          <p:nvPr>
            <p:ph type="body" orient="vert" idx="1"/>
          </p:nvPr>
        </p:nvSpPr>
        <p:spPr>
          <a:xfrm>
            <a:off x="457200" y="274638"/>
            <a:ext cx="6019800" cy="5851525"/>
          </a:xfrm>
        </p:spPr>
        <p:txBody>
          <a:bodyPr vert="eaVert"/>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p>
        </p:txBody>
      </p:sp>
      <p:sp>
        <p:nvSpPr>
          <p:cNvPr id="4" name="Date Placeholder 3"/>
          <p:cNvSpPr>
            <a:spLocks noGrp="1"/>
          </p:cNvSpPr>
          <p:nvPr>
            <p:ph type="dt" sz="half" idx="10"/>
          </p:nvPr>
        </p:nvSpPr>
        <p:spPr/>
        <p:txBody>
          <a:bodyPr/>
          <a:lstStyle>
            <a:lvl1pPr>
              <a:defRPr/>
            </a:lvl1pPr>
          </a:lstStyle>
          <a:p>
            <a:pPr algn="l" rtl="0">
              <a:defRPr/>
            </a:pPr>
            <a:fld id="{962CE5C1-27C0-4DCA-8056-8DBF6ED7D8EB}" type="datetimeFigureOut">
              <a:rPr lang="en-US"/>
              <a:pPr algn="l" rtl="0">
                <a:defRPr/>
              </a:pPr>
              <a:t>5/4/2021</a:t>
            </a:fld>
            <a:endParaRPr lang="no"/>
          </a:p>
        </p:txBody>
      </p:sp>
      <p:sp>
        <p:nvSpPr>
          <p:cNvPr id="5" name="Footer Placeholder 4"/>
          <p:cNvSpPr>
            <a:spLocks noGrp="1"/>
          </p:cNvSpPr>
          <p:nvPr>
            <p:ph type="ftr" sz="quarter" idx="11"/>
          </p:nvPr>
        </p:nvSpPr>
        <p:spPr/>
        <p:txBody>
          <a:bodyPr/>
          <a:lstStyle>
            <a:lvl1pPr>
              <a:defRPr/>
            </a:lvl1pPr>
          </a:lstStyle>
          <a:p>
            <a:pPr algn="l" rtl="0">
              <a:defRPr/>
            </a:pPr>
            <a:endParaRPr lang="no"/>
          </a:p>
        </p:txBody>
      </p:sp>
      <p:sp>
        <p:nvSpPr>
          <p:cNvPr id="6" name="Slide Number Placeholder 5"/>
          <p:cNvSpPr>
            <a:spLocks noGrp="1"/>
          </p:cNvSpPr>
          <p:nvPr>
            <p:ph type="sldNum" sz="quarter" idx="12"/>
          </p:nvPr>
        </p:nvSpPr>
        <p:spPr/>
        <p:txBody>
          <a:bodyPr/>
          <a:lstStyle>
            <a:lvl1pPr>
              <a:defRPr/>
            </a:lvl1pPr>
          </a:lstStyle>
          <a:p>
            <a:pPr algn="l" rtl="0">
              <a:defRPr/>
            </a:pPr>
            <a:fld id="{1E49E953-6F52-4DBE-96AC-45F108E5979A}" type="slidenum">
              <a:rPr/>
              <a:pPr algn="l" rtl="0">
                <a:defRPr/>
              </a:pPr>
              <a:t>‹#›</a:t>
            </a:fld>
            <a:endParaRPr lang="no"/>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pPr algn="l" rtl="0"/>
            <a:r>
              <a:rPr lang="no" b="1" i="0" u="none" baseline="0"/>
              <a:t>Click to edit Master title style</a:t>
            </a:r>
            <a:endParaRPr lang="no"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13409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lgn="l" rtl="0"/>
            <a:r>
              <a:rPr lang="no" b="0" i="0" u="none" baseline="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rtl="0"/>
            <a:r>
              <a:rPr lang="no" b="0" i="0" u="none" baseline="0"/>
              <a:t>Click to edit Master title style</a:t>
            </a:r>
            <a:endParaRPr lang="no" dirty="0"/>
          </a:p>
        </p:txBody>
      </p:sp>
      <p:sp>
        <p:nvSpPr>
          <p:cNvPr id="6" name="Content Placeholder 2"/>
          <p:cNvSpPr>
            <a:spLocks noGrp="1"/>
          </p:cNvSpPr>
          <p:nvPr>
            <p:ph idx="1"/>
          </p:nvPr>
        </p:nvSpPr>
        <p:spPr>
          <a:xfrm>
            <a:off x="4644008" y="1700808"/>
            <a:ext cx="4176464" cy="4609107"/>
          </a:xfrm>
        </p:spPr>
        <p:txBody>
          <a:bodyPr/>
          <a:lstStyle>
            <a:lvl1pPr>
              <a:defRPr>
                <a:solidFill>
                  <a:srgbClr val="134095"/>
                </a:solidFill>
              </a:defRPr>
            </a:lvl1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dirty="0"/>
          </a:p>
        </p:txBody>
      </p:sp>
      <p:sp>
        <p:nvSpPr>
          <p:cNvPr id="7" name="Content Placeholder 2"/>
          <p:cNvSpPr>
            <a:spLocks noGrp="1"/>
          </p:cNvSpPr>
          <p:nvPr>
            <p:ph idx="11"/>
          </p:nvPr>
        </p:nvSpPr>
        <p:spPr>
          <a:xfrm>
            <a:off x="323528" y="1700808"/>
            <a:ext cx="4176464" cy="4609107"/>
          </a:xfrm>
        </p:spPr>
        <p:txBody>
          <a:bodyPr/>
          <a:lstStyle>
            <a:lvl1pPr>
              <a:defRPr>
                <a:solidFill>
                  <a:srgbClr val="134095"/>
                </a:solidFill>
              </a:defRPr>
            </a:lvl1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dirty="0"/>
          </a:p>
        </p:txBody>
      </p:sp>
      <p:sp>
        <p:nvSpPr>
          <p:cNvPr id="5" name="Rectangle 5"/>
          <p:cNvSpPr>
            <a:spLocks noGrp="1" noChangeArrowheads="1"/>
          </p:cNvSpPr>
          <p:nvPr>
            <p:ph type="ftr" sz="quarter" idx="12"/>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2511" y="1700808"/>
            <a:ext cx="4173860"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no" b="1" i="0" u="none" baseline="0"/>
              <a:t>Click to edit Master text styles</a:t>
            </a:r>
          </a:p>
        </p:txBody>
      </p:sp>
      <p:sp>
        <p:nvSpPr>
          <p:cNvPr id="5" name="Text Placeholder 4"/>
          <p:cNvSpPr>
            <a:spLocks noGrp="1"/>
          </p:cNvSpPr>
          <p:nvPr>
            <p:ph type="body" sz="quarter" idx="3"/>
          </p:nvPr>
        </p:nvSpPr>
        <p:spPr>
          <a:xfrm>
            <a:off x="4644008" y="1700808"/>
            <a:ext cx="4175447" cy="639762"/>
          </a:xfrm>
        </p:spPr>
        <p:txBody>
          <a:bodyPr anchor="ctr"/>
          <a:lstStyle>
            <a:lvl1pPr marL="0" indent="0">
              <a:buNone/>
              <a:defRPr sz="2000" b="1">
                <a:solidFill>
                  <a:srgbClr val="13409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lgn="l" rtl="0"/>
            <a:r>
              <a:rPr lang="no" b="1" i="0" u="none" baseline="0"/>
              <a:t>Click to edit Master text styles</a:t>
            </a:r>
          </a:p>
        </p:txBody>
      </p:sp>
      <p:sp>
        <p:nvSpPr>
          <p:cNvPr id="8" name="Title 1"/>
          <p:cNvSpPr>
            <a:spLocks noGrp="1"/>
          </p:cNvSpPr>
          <p:nvPr>
            <p:ph type="title"/>
          </p:nvPr>
        </p:nvSpPr>
        <p:spPr>
          <a:xfrm>
            <a:off x="323528" y="115888"/>
            <a:ext cx="7344816" cy="1152872"/>
          </a:xfrm>
        </p:spPr>
        <p:txBody>
          <a:bodyPr/>
          <a:lstStyle/>
          <a:p>
            <a:pPr algn="l" rtl="0"/>
            <a:r>
              <a:rPr lang="no" b="0" i="0" u="none" baseline="0"/>
              <a:t>Click to edit Master title style</a:t>
            </a:r>
            <a:endParaRPr lang="no" dirty="0"/>
          </a:p>
        </p:txBody>
      </p:sp>
      <p:sp>
        <p:nvSpPr>
          <p:cNvPr id="11" name="Content Placeholder 2"/>
          <p:cNvSpPr>
            <a:spLocks noGrp="1"/>
          </p:cNvSpPr>
          <p:nvPr>
            <p:ph idx="11"/>
          </p:nvPr>
        </p:nvSpPr>
        <p:spPr>
          <a:xfrm>
            <a:off x="4644008" y="2420888"/>
            <a:ext cx="4176464" cy="3889027"/>
          </a:xfrm>
        </p:spPr>
        <p:txBody>
          <a:bodyPr/>
          <a:lstStyle>
            <a:lvl1pPr>
              <a:defRPr>
                <a:solidFill>
                  <a:srgbClr val="134095"/>
                </a:solidFill>
              </a:defRPr>
            </a:lvl1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dirty="0"/>
          </a:p>
        </p:txBody>
      </p:sp>
      <p:sp>
        <p:nvSpPr>
          <p:cNvPr id="12" name="Content Placeholder 2"/>
          <p:cNvSpPr>
            <a:spLocks noGrp="1"/>
          </p:cNvSpPr>
          <p:nvPr>
            <p:ph idx="12"/>
          </p:nvPr>
        </p:nvSpPr>
        <p:spPr>
          <a:xfrm>
            <a:off x="323528" y="2420888"/>
            <a:ext cx="4176464" cy="3889027"/>
          </a:xfrm>
        </p:spPr>
        <p:txBody>
          <a:bodyPr/>
          <a:lstStyle>
            <a:lvl1pPr>
              <a:defRPr>
                <a:solidFill>
                  <a:srgbClr val="134095"/>
                </a:solidFill>
              </a:defRPr>
            </a:lvl1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dirty="0"/>
          </a:p>
        </p:txBody>
      </p:sp>
      <p:sp>
        <p:nvSpPr>
          <p:cNvPr id="7" name="Rectangle 5"/>
          <p:cNvSpPr>
            <a:spLocks noGrp="1" noChangeArrowheads="1"/>
          </p:cNvSpPr>
          <p:nvPr>
            <p:ph type="ftr" sz="quarter" idx="13"/>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323528" y="115888"/>
            <a:ext cx="7344816" cy="1152872"/>
          </a:xfrm>
        </p:spPr>
        <p:txBody>
          <a:bodyPr/>
          <a:lstStyle/>
          <a:p>
            <a:pPr algn="l" rtl="0"/>
            <a:r>
              <a:rPr lang="no" b="0" i="0" u="none" baseline="0"/>
              <a:t>Click to edit Master title style</a:t>
            </a:r>
            <a:endParaRPr lang="no" dirty="0"/>
          </a:p>
        </p:txBody>
      </p:sp>
      <p:sp>
        <p:nvSpPr>
          <p:cNvPr id="3" name="Rectangle 5"/>
          <p:cNvSpPr>
            <a:spLocks noGrp="1" noChangeArrowheads="1"/>
          </p:cNvSpPr>
          <p:nvPr>
            <p:ph type="ftr" sz="quarter" idx="10"/>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1700808"/>
            <a:ext cx="3008313" cy="707679"/>
          </a:xfrm>
        </p:spPr>
        <p:txBody>
          <a:bodyPr anchor="b"/>
          <a:lstStyle>
            <a:lvl1pPr algn="l">
              <a:defRPr sz="2000" b="1">
                <a:solidFill>
                  <a:srgbClr val="134095"/>
                </a:solidFill>
              </a:defRPr>
            </a:lvl1pPr>
          </a:lstStyle>
          <a:p>
            <a:pPr algn="l" rtl="0"/>
            <a:r>
              <a:rPr lang="no" b="1" i="0" u="none" baseline="0"/>
              <a:t>Click to edit Master title style</a:t>
            </a:r>
            <a:endParaRPr lang="no" dirty="0"/>
          </a:p>
        </p:txBody>
      </p:sp>
      <p:sp>
        <p:nvSpPr>
          <p:cNvPr id="4" name="Text Placeholder 3"/>
          <p:cNvSpPr>
            <a:spLocks noGrp="1"/>
          </p:cNvSpPr>
          <p:nvPr>
            <p:ph type="body" sz="half" idx="2"/>
          </p:nvPr>
        </p:nvSpPr>
        <p:spPr>
          <a:xfrm>
            <a:off x="457200" y="2492896"/>
            <a:ext cx="3008313" cy="3816424"/>
          </a:xfrm>
        </p:spPr>
        <p:txBody>
          <a:bodyP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no" b="0" i="0" u="none" baseline="0"/>
              <a:t>Click to edit Master text styles</a:t>
            </a:r>
          </a:p>
        </p:txBody>
      </p:sp>
      <p:sp>
        <p:nvSpPr>
          <p:cNvPr id="8" name="Content Placeholder 2"/>
          <p:cNvSpPr>
            <a:spLocks noGrp="1"/>
          </p:cNvSpPr>
          <p:nvPr>
            <p:ph idx="1"/>
          </p:nvPr>
        </p:nvSpPr>
        <p:spPr>
          <a:xfrm>
            <a:off x="3563888" y="1700808"/>
            <a:ext cx="5256584" cy="4609107"/>
          </a:xfrm>
        </p:spPr>
        <p:txBody>
          <a:bodyPr/>
          <a:lstStyle>
            <a:lvl1pPr>
              <a:defRPr>
                <a:solidFill>
                  <a:srgbClr val="134095"/>
                </a:solidFill>
              </a:defRPr>
            </a:lvl1p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dirty="0"/>
          </a:p>
        </p:txBody>
      </p:sp>
      <p:sp>
        <p:nvSpPr>
          <p:cNvPr id="5" name="Rectangle 5"/>
          <p:cNvSpPr>
            <a:spLocks noGrp="1" noChangeArrowheads="1"/>
          </p:cNvSpPr>
          <p:nvPr>
            <p:ph type="ftr" sz="quarter" idx="10"/>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5160640"/>
            <a:ext cx="5486400" cy="566738"/>
          </a:xfrm>
        </p:spPr>
        <p:txBody>
          <a:bodyPr anchor="b"/>
          <a:lstStyle>
            <a:lvl1pPr algn="l">
              <a:defRPr sz="2000" b="1"/>
            </a:lvl1pPr>
          </a:lstStyle>
          <a:p>
            <a:pPr algn="l" rtl="0"/>
            <a:r>
              <a:rPr lang="no" b="1" i="0" u="none" baseline="0"/>
              <a:t>Click to edit Master title style</a:t>
            </a:r>
            <a:endParaRPr lang="no" dirty="0"/>
          </a:p>
        </p:txBody>
      </p:sp>
      <p:sp>
        <p:nvSpPr>
          <p:cNvPr id="3" name="Picture Placeholder 2"/>
          <p:cNvSpPr>
            <a:spLocks noGrp="1"/>
          </p:cNvSpPr>
          <p:nvPr>
            <p:ph type="pic" idx="1"/>
          </p:nvPr>
        </p:nvSpPr>
        <p:spPr>
          <a:xfrm>
            <a:off x="1792288" y="1844824"/>
            <a:ext cx="5486400" cy="33123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lgn="l" rtl="0"/>
            <a:r>
              <a:rPr lang="no" b="0" i="0" u="none" baseline="0"/>
              <a:t>Click icon to add picture</a:t>
            </a:r>
          </a:p>
        </p:txBody>
      </p:sp>
      <p:sp>
        <p:nvSpPr>
          <p:cNvPr id="4" name="Text Placeholder 3"/>
          <p:cNvSpPr>
            <a:spLocks noGrp="1"/>
          </p:cNvSpPr>
          <p:nvPr>
            <p:ph type="body" sz="half" idx="2"/>
          </p:nvPr>
        </p:nvSpPr>
        <p:spPr>
          <a:xfrm>
            <a:off x="1792288" y="5727378"/>
            <a:ext cx="5486400" cy="437926"/>
          </a:xfrm>
        </p:spPr>
        <p:txBody>
          <a:bodyPr anchor="ctr"/>
          <a:lstStyle>
            <a:lvl1pPr marL="0" indent="0">
              <a:buNone/>
              <a:defRPr sz="1400">
                <a:solidFill>
                  <a:srgbClr val="134095"/>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lgn="l" rtl="0"/>
            <a:r>
              <a:rPr lang="no" b="0" i="0" u="none" baseline="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lgn="l" rtl="0">
              <a:defRPr/>
            </a:pPr>
            <a:r>
              <a:rPr lang="no" b="0" i="0" u="none" baseline="0"/>
              <a:t>&lt;Arrangement&gt; • &lt;Dato&gt; • &lt;Sted&gt; • &lt;Taler&gt;</a:t>
            </a:r>
            <a:endParaRPr lang="no"/>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0"/>
            <a:ext cx="9144000" cy="1409700"/>
          </a:xfrm>
          <a:prstGeom prst="rect">
            <a:avLst/>
          </a:prstGeom>
          <a:solidFill>
            <a:srgbClr val="EBEE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a:defRPr/>
            </a:pPr>
            <a:endParaRPr lang="no" dirty="0"/>
          </a:p>
        </p:txBody>
      </p:sp>
      <p:pic>
        <p:nvPicPr>
          <p:cNvPr id="1027" name="Picture 3"/>
          <p:cNvPicPr>
            <a:picLocks noChangeAspect="1"/>
          </p:cNvPicPr>
          <p:nvPr/>
        </p:nvPicPr>
        <p:blipFill>
          <a:blip r:embed="rId11" cstate="print"/>
          <a:srcRect/>
          <a:stretch>
            <a:fillRect/>
          </a:stretch>
        </p:blipFill>
        <p:spPr bwMode="auto">
          <a:xfrm>
            <a:off x="0" y="6497638"/>
            <a:ext cx="9144000" cy="360362"/>
          </a:xfrm>
          <a:prstGeom prst="rect">
            <a:avLst/>
          </a:prstGeom>
          <a:noFill/>
          <a:ln w="9525">
            <a:noFill/>
            <a:miter lim="800000"/>
            <a:headEnd/>
            <a:tailEnd/>
          </a:ln>
        </p:spPr>
      </p:pic>
      <p:sp>
        <p:nvSpPr>
          <p:cNvPr id="1028" name="Rectangle 50"/>
          <p:cNvSpPr>
            <a:spLocks noChangeArrowheads="1"/>
          </p:cNvSpPr>
          <p:nvPr/>
        </p:nvSpPr>
        <p:spPr bwMode="auto">
          <a:xfrm>
            <a:off x="6515100" y="6550025"/>
            <a:ext cx="2628900" cy="307975"/>
          </a:xfrm>
          <a:prstGeom prst="rect">
            <a:avLst/>
          </a:prstGeom>
          <a:noFill/>
          <a:ln w="15875">
            <a:noFill/>
            <a:miter lim="800000"/>
            <a:headEnd/>
            <a:tailEnd/>
          </a:ln>
        </p:spPr>
        <p:txBody>
          <a:bodyPr wrap="none" anchor="ctr"/>
          <a:lstStyle/>
          <a:p>
            <a:pPr algn="l" rtl="0">
              <a:defRPr/>
            </a:pPr>
            <a:endParaRPr lang="no"/>
          </a:p>
        </p:txBody>
      </p:sp>
      <p:sp>
        <p:nvSpPr>
          <p:cNvPr id="1029" name="Rectangle 2"/>
          <p:cNvSpPr>
            <a:spLocks noGrp="1" noChangeArrowheads="1"/>
          </p:cNvSpPr>
          <p:nvPr>
            <p:ph type="title"/>
          </p:nvPr>
        </p:nvSpPr>
        <p:spPr bwMode="auto">
          <a:xfrm>
            <a:off x="323850" y="115888"/>
            <a:ext cx="7343775" cy="11525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rtl="0"/>
            <a:r>
              <a:rPr lang="no" b="0" i="0" u="none" baseline="0"/>
              <a:t>Mastertitelformat bearbeiten</a:t>
            </a:r>
          </a:p>
        </p:txBody>
      </p:sp>
      <p:sp>
        <p:nvSpPr>
          <p:cNvPr id="2" name="Rectangle 3"/>
          <p:cNvSpPr>
            <a:spLocks noGrp="1" noChangeArrowheads="1"/>
          </p:cNvSpPr>
          <p:nvPr>
            <p:ph type="body" idx="1"/>
          </p:nvPr>
        </p:nvSpPr>
        <p:spPr bwMode="auto">
          <a:xfrm>
            <a:off x="381000" y="1700213"/>
            <a:ext cx="8439150" cy="4608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l" rtl="0"/>
            <a:r>
              <a:rPr lang="no" b="0" i="0" u="none" baseline="0"/>
              <a:t>Mastertextformat bearbeiten</a:t>
            </a:r>
          </a:p>
          <a:p>
            <a:pPr lvl="1" algn="l" rtl="0"/>
            <a:r>
              <a:rPr lang="no" b="0" i="0" u="none" baseline="0"/>
              <a:t>Zweite Ebene</a:t>
            </a:r>
          </a:p>
          <a:p>
            <a:pPr lvl="2" algn="l" rtl="0"/>
            <a:r>
              <a:rPr lang="no" b="0" i="0" u="none" baseline="0"/>
              <a:t>Dritte Ebene</a:t>
            </a:r>
          </a:p>
          <a:p>
            <a:pPr lvl="3" algn="l" rtl="0"/>
            <a:r>
              <a:rPr lang="no" b="0" i="0" u="none" baseline="0"/>
              <a:t>Vierte Ebene</a:t>
            </a:r>
          </a:p>
          <a:p>
            <a:pPr lvl="4" algn="l" rtl="0"/>
            <a:r>
              <a:rPr lang="no" b="0" i="0" u="none" baseline="0"/>
              <a:t>Fünfte Ebene</a:t>
            </a:r>
          </a:p>
        </p:txBody>
      </p:sp>
      <p:sp>
        <p:nvSpPr>
          <p:cNvPr id="3" name="Rectangle 5"/>
          <p:cNvSpPr>
            <a:spLocks noGrp="1" noChangeArrowheads="1"/>
          </p:cNvSpPr>
          <p:nvPr>
            <p:ph type="ftr" sz="quarter" idx="3"/>
          </p:nvPr>
        </p:nvSpPr>
        <p:spPr bwMode="auto">
          <a:xfrm>
            <a:off x="1116013" y="6524625"/>
            <a:ext cx="5256212"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34" charset="0"/>
                <a:ea typeface="MS PGothic" pitchFamily="34" charset="-128"/>
                <a:cs typeface="+mn-cs"/>
              </a:defRPr>
            </a:lvl1pPr>
          </a:lstStyle>
          <a:p>
            <a:pPr algn="l" rtl="0">
              <a:defRPr/>
            </a:pPr>
            <a:r>
              <a:rPr lang="no" b="0" i="0" u="none" baseline="0"/>
              <a:t>&lt;Arrangement&gt; • &lt;Dato&gt; • &lt;Sted&gt; • &lt;Taler&gt;</a:t>
            </a:r>
            <a:endParaRPr lang="no"/>
          </a:p>
        </p:txBody>
      </p:sp>
      <p:sp>
        <p:nvSpPr>
          <p:cNvPr id="1032" name="Rectangle 82"/>
          <p:cNvSpPr>
            <a:spLocks noChangeArrowheads="1"/>
          </p:cNvSpPr>
          <p:nvPr/>
        </p:nvSpPr>
        <p:spPr bwMode="gray">
          <a:xfrm flipV="1">
            <a:off x="0" y="1412875"/>
            <a:ext cx="9144000" cy="71438"/>
          </a:xfrm>
          <a:prstGeom prst="rect">
            <a:avLst/>
          </a:prstGeom>
          <a:gradFill rotWithShape="1">
            <a:gsLst>
              <a:gs pos="0">
                <a:srgbClr val="FFFFFF"/>
              </a:gs>
              <a:gs pos="100000">
                <a:srgbClr val="D0D1D3"/>
              </a:gs>
            </a:gsLst>
            <a:lin ang="0" scaled="1"/>
          </a:gradFill>
          <a:ln w="9525">
            <a:noFill/>
            <a:miter lim="800000"/>
            <a:headEnd/>
            <a:tailEnd/>
          </a:ln>
        </p:spPr>
        <p:txBody>
          <a:bodyPr rot="10800000" wrap="none" anchor="ctr"/>
          <a:lstStyle/>
          <a:p>
            <a:pPr algn="l" rtl="0">
              <a:defRPr/>
            </a:pPr>
            <a:endParaRPr lang="no" sz="1800">
              <a:solidFill>
                <a:srgbClr val="000000"/>
              </a:solidFill>
            </a:endParaRPr>
          </a:p>
        </p:txBody>
      </p:sp>
      <p:sp>
        <p:nvSpPr>
          <p:cNvPr id="10" name="TextBox 9"/>
          <p:cNvSpPr txBox="1"/>
          <p:nvPr/>
        </p:nvSpPr>
        <p:spPr>
          <a:xfrm>
            <a:off x="8772525" y="6237288"/>
            <a:ext cx="371475" cy="277812"/>
          </a:xfrm>
          <a:prstGeom prst="rect">
            <a:avLst/>
          </a:prstGeom>
          <a:noFill/>
        </p:spPr>
        <p:txBody>
          <a:bodyPr wrap="none">
            <a:spAutoFit/>
          </a:bodyPr>
          <a:lstStyle/>
          <a:p>
            <a:pPr algn="r" rtl="0">
              <a:defRPr/>
            </a:pPr>
            <a:fld id="{F830608C-F087-4842-BFDD-721F1CAB1286}" type="slidenum">
              <a:rPr sz="1200">
                <a:effectLst>
                  <a:outerShdw blurRad="38100" dist="38100" dir="2700000" algn="tl">
                    <a:srgbClr val="000000">
                      <a:alpha val="43137"/>
                    </a:srgbClr>
                  </a:outerShdw>
                </a:effectLst>
                <a:latin typeface="Arial" pitchFamily="34" charset="0"/>
              </a:rPr>
              <a:pPr algn="r" rtl="0">
                <a:defRPr/>
              </a:pPr>
              <a:t>‹#›</a:t>
            </a:fld>
            <a:endParaRPr lang="no" sz="1200" dirty="0">
              <a:effectLst>
                <a:outerShdw blurRad="38100" dist="38100" dir="2700000" algn="tl">
                  <a:srgbClr val="000000">
                    <a:alpha val="43137"/>
                  </a:srgbClr>
                </a:outerShdw>
              </a:effectLst>
              <a:latin typeface="Arial" pitchFamily="34" charset="0"/>
            </a:endParaRPr>
          </a:p>
        </p:txBody>
      </p:sp>
      <p:pic>
        <p:nvPicPr>
          <p:cNvPr id="14" name="Afbeelding 13"/>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853947" y="94400"/>
            <a:ext cx="1091645" cy="1235136"/>
          </a:xfrm>
          <a:prstGeom prst="rect">
            <a:avLst/>
          </a:prstGeom>
        </p:spPr>
      </p:pic>
    </p:spTree>
  </p:cSld>
  <p:clrMap bg1="lt1" tx1="dk1" bg2="lt2" tx2="dk2" accent1="accent1" accent2="accent2" accent3="accent3" accent4="accent4" accent5="accent5" accent6="accent6" hlink="hlink" folHlink="folHlink"/>
  <p:sldLayoutIdLst>
    <p:sldLayoutId id="214748413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Ls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dissolve">
                                      <p:cBhvr>
                                        <p:cTn id="10" dur="500"/>
                                        <p:tgtEl>
                                          <p:spTgt spid="2">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dissolve">
                                      <p:cBhvr>
                                        <p:cTn id="13" dur="500"/>
                                        <p:tgtEl>
                                          <p:spTgt spid="2">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dissolve">
                                      <p:cBhvr>
                                        <p:cTn id="16" dur="500"/>
                                        <p:tgtEl>
                                          <p:spTgt spid="2">
                                            <p:txEl>
                                              <p:pRg st="3" end="3"/>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dissolve">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utoUpdateAnimBg="0">
        <p:tmplLst>
          <p:tmpl lvl="1">
            <p:tnLst>
              <p:par>
                <p:cTn presetID="9" presetClass="entr" presetSubtype="0" fill="hold" nodeType="click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2">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3">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4">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5">
            <p:tnLst>
              <p:par>
                <p:cTn presetID="9" presetClass="entr" presetSubtype="0"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hf sldNum="0" hdr="0" dt="0"/>
  <p:txStyles>
    <p:title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p:titleStyle>
    <p:bodyStyle>
      <a:lvl1pPr marL="342900" indent="-342900" algn="l" rtl="0" eaLnBrk="0" fontAlgn="base" hangingPunct="0">
        <a:spcBef>
          <a:spcPct val="20000"/>
        </a:spcBef>
        <a:spcAft>
          <a:spcPct val="0"/>
        </a:spcAft>
        <a:buClr>
          <a:srgbClr val="134095"/>
        </a:buClr>
        <a:buSzPct val="135000"/>
        <a:buChar char="•"/>
        <a:defRPr sz="3200" b="1">
          <a:solidFill>
            <a:schemeClr val="tx1"/>
          </a:solidFill>
          <a:latin typeface="+mn-lt"/>
          <a:ea typeface="MS PGothic" pitchFamily="34" charset="-128"/>
          <a:cs typeface="MS PGothic"/>
        </a:defRPr>
      </a:lvl1pPr>
      <a:lvl2pPr marL="568325" indent="-377825" algn="l" rtl="0" eaLnBrk="0" fontAlgn="base" hangingPunct="0">
        <a:spcBef>
          <a:spcPct val="50000"/>
        </a:spcBef>
        <a:spcAft>
          <a:spcPct val="0"/>
        </a:spcAft>
        <a:buClr>
          <a:srgbClr val="134095"/>
        </a:buClr>
        <a:buSzPct val="130000"/>
        <a:buChar char="•"/>
        <a:defRPr sz="1700">
          <a:solidFill>
            <a:schemeClr val="tx1"/>
          </a:solidFill>
          <a:latin typeface="+mn-lt"/>
          <a:ea typeface="MS PGothic" pitchFamily="34" charset="-128"/>
          <a:cs typeface="MS PGothic"/>
        </a:defRPr>
      </a:lvl2pPr>
      <a:lvl3pPr marL="987425" indent="-228600" algn="l" rtl="0" eaLnBrk="0" fontAlgn="base" hangingPunct="0">
        <a:spcBef>
          <a:spcPct val="30000"/>
        </a:spcBef>
        <a:spcAft>
          <a:spcPct val="0"/>
        </a:spcAft>
        <a:buChar char="–"/>
        <a:defRPr sz="1600">
          <a:solidFill>
            <a:schemeClr val="tx1"/>
          </a:solidFill>
          <a:latin typeface="+mn-lt"/>
          <a:ea typeface="MS PGothic" pitchFamily="34" charset="-128"/>
          <a:cs typeface="MS PGothic"/>
        </a:defRPr>
      </a:lvl3pPr>
      <a:lvl4pPr marL="1695450" indent="-228600" algn="l" rtl="0" eaLnBrk="0" fontAlgn="base" hangingPunct="0">
        <a:spcBef>
          <a:spcPct val="20000"/>
        </a:spcBef>
        <a:spcAft>
          <a:spcPct val="0"/>
        </a:spcAft>
        <a:buChar char="–"/>
        <a:defRPr sz="2000">
          <a:solidFill>
            <a:schemeClr val="tx1"/>
          </a:solidFill>
          <a:latin typeface="Times New Roman" pitchFamily="1" charset="0"/>
          <a:ea typeface="MS PGothic" pitchFamily="34" charset="-128"/>
          <a:cs typeface="MS PGothic"/>
        </a:defRPr>
      </a:lvl4pPr>
      <a:lvl5pPr marL="2114550" indent="-228600" algn="l" rtl="0" eaLnBrk="0" fontAlgn="base" hangingPunct="0">
        <a:spcBef>
          <a:spcPct val="20000"/>
        </a:spcBef>
        <a:spcAft>
          <a:spcPct val="0"/>
        </a:spcAft>
        <a:buChar char="»"/>
        <a:defRPr sz="1600">
          <a:solidFill>
            <a:schemeClr val="tx1"/>
          </a:solidFill>
          <a:latin typeface="Times New Roman" pitchFamily="1" charset="0"/>
          <a:ea typeface="MS PGothic" pitchFamily="34" charset="-128"/>
          <a:cs typeface="MS PGothic"/>
        </a:defRPr>
      </a:lvl5pPr>
      <a:lvl6pPr marL="2571750" indent="-228600" algn="l" rtl="0" eaLnBrk="1" fontAlgn="base" hangingPunct="1">
        <a:spcBef>
          <a:spcPct val="20000"/>
        </a:spcBef>
        <a:spcAft>
          <a:spcPct val="0"/>
        </a:spcAft>
        <a:buChar char="»"/>
        <a:defRPr sz="1600">
          <a:solidFill>
            <a:schemeClr val="tx1"/>
          </a:solidFill>
          <a:latin typeface="Times New Roman" pitchFamily="1" charset="0"/>
        </a:defRPr>
      </a:lvl6pPr>
      <a:lvl7pPr marL="3028950" indent="-228600" algn="l" rtl="0" eaLnBrk="1" fontAlgn="base" hangingPunct="1">
        <a:spcBef>
          <a:spcPct val="20000"/>
        </a:spcBef>
        <a:spcAft>
          <a:spcPct val="0"/>
        </a:spcAft>
        <a:buChar char="»"/>
        <a:defRPr sz="1600">
          <a:solidFill>
            <a:schemeClr val="tx1"/>
          </a:solidFill>
          <a:latin typeface="Times New Roman" pitchFamily="1" charset="0"/>
        </a:defRPr>
      </a:lvl7pPr>
      <a:lvl8pPr marL="3486150" indent="-228600" algn="l" rtl="0" eaLnBrk="1" fontAlgn="base" hangingPunct="1">
        <a:spcBef>
          <a:spcPct val="20000"/>
        </a:spcBef>
        <a:spcAft>
          <a:spcPct val="0"/>
        </a:spcAft>
        <a:buChar char="»"/>
        <a:defRPr sz="1600">
          <a:solidFill>
            <a:schemeClr val="tx1"/>
          </a:solidFill>
          <a:latin typeface="Times New Roman" pitchFamily="1" charset="0"/>
        </a:defRPr>
      </a:lvl8pPr>
      <a:lvl9pPr marL="3943350" indent="-228600" algn="l" rtl="0" eaLnBrk="1" fontAlgn="base" hangingPunct="1">
        <a:spcBef>
          <a:spcPct val="20000"/>
        </a:spcBef>
        <a:spcAft>
          <a:spcPct val="0"/>
        </a:spcAft>
        <a:buChar char="»"/>
        <a:defRPr sz="1600">
          <a:solidFill>
            <a:schemeClr val="tx1"/>
          </a:solidFill>
          <a:latin typeface="Times New Roman" pitchFamily="1" charset="0"/>
        </a:defRPr>
      </a:lvl9pPr>
    </p:bodyStyle>
    <p:otherStyle>
      <a:defPPr>
        <a:defRPr lang="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l" rtl="0"/>
            <a:r>
              <a:rPr lang="no" b="0" i="0" u="none" baseline="0"/>
              <a:t>Click to edit Master title style</a:t>
            </a:r>
            <a:endParaRPr lang="no" altLang="en-US"/>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lgn="l" rtl="0"/>
            <a:r>
              <a:rPr lang="no" b="0" i="0" u="none" baseline="0"/>
              <a:t>Click to edit Master text styles</a:t>
            </a:r>
          </a:p>
          <a:p>
            <a:pPr lvl="1" algn="l" rtl="0"/>
            <a:r>
              <a:rPr lang="no" b="0" i="0" u="none" baseline="0"/>
              <a:t>Second level</a:t>
            </a:r>
          </a:p>
          <a:p>
            <a:pPr lvl="2" algn="l" rtl="0"/>
            <a:r>
              <a:rPr lang="no" b="0" i="0" u="none" baseline="0"/>
              <a:t>Third level</a:t>
            </a:r>
          </a:p>
          <a:p>
            <a:pPr lvl="3" algn="l" rtl="0"/>
            <a:r>
              <a:rPr lang="no" b="0" i="0" u="none" baseline="0"/>
              <a:t>Fourth level</a:t>
            </a:r>
          </a:p>
          <a:p>
            <a:pPr lvl="4" algn="l" rtl="0"/>
            <a:r>
              <a:rPr lang="no" b="0" i="0" u="none" baseline="0"/>
              <a:t>Fifth level</a:t>
            </a:r>
            <a:endParaRPr lang="no"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ea typeface="MS PGothic" pitchFamily="34" charset="-128"/>
                <a:cs typeface="+mn-cs"/>
              </a:defRPr>
            </a:lvl1pPr>
          </a:lstStyle>
          <a:p>
            <a:pPr algn="l" rtl="0">
              <a:defRPr/>
            </a:pPr>
            <a:fld id="{02E44067-7F3B-45A7-816C-6E00D43D1C59}" type="datetimeFigureOut">
              <a:rPr lang="en-US"/>
              <a:pPr algn="l" rtl="0">
                <a:defRPr/>
              </a:pPr>
              <a:t>5/4/2021</a:t>
            </a:fld>
            <a:endParaRPr lang="no"/>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S PGothic" pitchFamily="34" charset="-128"/>
                <a:cs typeface="+mn-cs"/>
              </a:defRPr>
            </a:lvl1pPr>
          </a:lstStyle>
          <a:p>
            <a:pPr algn="l" rtl="0">
              <a:defRPr/>
            </a:pPr>
            <a:endParaRPr lang="no"/>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ea typeface="MS PGothic" pitchFamily="34" charset="-128"/>
                <a:cs typeface="+mn-cs"/>
              </a:defRPr>
            </a:lvl1pPr>
          </a:lstStyle>
          <a:p>
            <a:pPr algn="l" rtl="0">
              <a:defRPr/>
            </a:pPr>
            <a:fld id="{78861B92-95DF-4922-A1D5-5CA3DF0B1847}" type="slidenum">
              <a:rPr/>
              <a:pPr algn="l" rtl="0">
                <a:defRPr/>
              </a:pPr>
              <a:t>‹#›</a:t>
            </a:fld>
            <a:endParaRPr lang="no"/>
          </a:p>
        </p:txBody>
      </p:sp>
    </p:spTree>
  </p:cSld>
  <p:clrMap bg1="lt1" tx1="dk1" bg2="lt2" tx2="dk2" accent1="accent1" accent2="accent2" accent3="accent3" accent4="accent4" accent5="accent5" accent6="accent6" hlink="hlink" folHlink="folHlink"/>
  <p:sldLayoutIdLst>
    <p:sldLayoutId id="2147484125" r:id="rId1"/>
    <p:sldLayoutId id="2147484126" r:id="rId2"/>
    <p:sldLayoutId id="2147484127" r:id="rId3"/>
    <p:sldLayoutId id="2147484128" r:id="rId4"/>
    <p:sldLayoutId id="2147484129" r:id="rId5"/>
    <p:sldLayoutId id="2147484130" r:id="rId6"/>
    <p:sldLayoutId id="2147484131" r:id="rId7"/>
    <p:sldLayoutId id="2147484132" r:id="rId8"/>
    <p:sldLayoutId id="2147484133" r:id="rId9"/>
    <p:sldLayoutId id="2147484134" r:id="rId10"/>
    <p:sldLayoutId id="214748413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 Id="rId4" Type="http://schemas.openxmlformats.org/officeDocument/2006/relationships/image" Target="../media/image19.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youtube.com/watch?v=r4NZVJWDY0M&amp;feature=youtu.be"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youtube.com/watch?v=S2GC4ApoIrY&amp;feature=youtu.be"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40.emf"/><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image" Target="../media/image38.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9"/>
          <p:cNvSpPr>
            <a:spLocks noGrp="1" noChangeArrowheads="1"/>
          </p:cNvSpPr>
          <p:nvPr>
            <p:ph type="subTitle" idx="1"/>
          </p:nvPr>
        </p:nvSpPr>
        <p:spPr>
          <a:xfrm>
            <a:off x="395288" y="3284538"/>
            <a:ext cx="8353425" cy="2016125"/>
          </a:xfrm>
        </p:spPr>
        <p:txBody>
          <a:bodyPr/>
          <a:lstStyle/>
          <a:p>
            <a:pPr rtl="0" eaLnBrk="1" hangingPunct="1">
              <a:buFontTx/>
              <a:buNone/>
            </a:pPr>
            <a:r>
              <a:rPr lang="no" sz="1800" b="0" i="0" u="none" baseline="0"/>
              <a:t>&lt;Arrangement&gt;</a:t>
            </a:r>
          </a:p>
          <a:p>
            <a:pPr rtl="0" eaLnBrk="1" hangingPunct="1">
              <a:buFontTx/>
              <a:buNone/>
            </a:pPr>
            <a:r>
              <a:rPr lang="no" sz="1800" b="0" i="0" u="none" baseline="0"/>
              <a:t>&lt;Dato&gt;</a:t>
            </a:r>
          </a:p>
          <a:p>
            <a:pPr rtl="0" eaLnBrk="1" hangingPunct="1">
              <a:buFontTx/>
              <a:buNone/>
            </a:pPr>
            <a:r>
              <a:rPr lang="no" sz="1800" b="0" i="0" u="none" baseline="0"/>
              <a:t>&lt;Sted&gt;</a:t>
            </a:r>
          </a:p>
          <a:p>
            <a:pPr rtl="0" eaLnBrk="1" hangingPunct="1">
              <a:buFontTx/>
              <a:buNone/>
            </a:pPr>
            <a:r>
              <a:rPr lang="no" sz="1800" b="0" i="0" u="none" baseline="0"/>
              <a:t>&lt;Taler&gt;, &lt;Organisasjon&gt;</a:t>
            </a:r>
          </a:p>
        </p:txBody>
      </p:sp>
      <p:pic>
        <p:nvPicPr>
          <p:cNvPr id="3" name="Picture 2" descr="C:\Users\franzen.ICLEIV2\Downloads\SUMP Platform logo.png"/>
          <p:cNvPicPr>
            <a:picLocks noChangeAspect="1" noChangeArrowheads="1"/>
          </p:cNvPicPr>
          <p:nvPr/>
        </p:nvPicPr>
        <p:blipFill>
          <a:blip r:embed="rId3" cstate="print"/>
          <a:srcRect/>
          <a:stretch>
            <a:fillRect/>
          </a:stretch>
        </p:blipFill>
        <p:spPr bwMode="auto">
          <a:xfrm>
            <a:off x="116963" y="6456806"/>
            <a:ext cx="1004058" cy="40119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056916" y="2828835"/>
            <a:ext cx="7303109" cy="1200329"/>
          </a:xfrm>
          <a:prstGeom prst="rect">
            <a:avLst/>
          </a:prstGeom>
        </p:spPr>
        <p:txBody>
          <a:bodyPr wrap="square">
            <a:spAutoFit/>
          </a:bodyPr>
          <a:lstStyle/>
          <a:p>
            <a:pPr algn="l" rtl="0"/>
            <a:r>
              <a:rPr lang="no" sz="3600" b="1" i="0" u="none" baseline="0" dirty="0">
                <a:solidFill>
                  <a:schemeClr val="bg1"/>
                </a:solidFill>
                <a:latin typeface="+mj-lt"/>
              </a:rPr>
              <a:t>3. </a:t>
            </a:r>
          </a:p>
          <a:p>
            <a:pPr algn="l" rtl="0"/>
            <a:r>
              <a:rPr lang="no" sz="3600" b="1" i="0" u="none" baseline="0" dirty="0">
                <a:solidFill>
                  <a:schemeClr val="bg1"/>
                </a:solidFill>
                <a:latin typeface="+mj-lt"/>
              </a:rPr>
              <a:t>Håndhevingsprinsipper</a:t>
            </a:r>
            <a:endParaRPr lang="no" sz="3600" b="1" dirty="0">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8642091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76754-8141-4B23-8065-DF471D1487E1}"/>
              </a:ext>
            </a:extLst>
          </p:cNvPr>
          <p:cNvSpPr>
            <a:spLocks noGrp="1"/>
          </p:cNvSpPr>
          <p:nvPr>
            <p:ph type="title"/>
          </p:nvPr>
        </p:nvSpPr>
        <p:spPr/>
        <p:txBody>
          <a:bodyPr/>
          <a:lstStyle/>
          <a:p>
            <a:pPr algn="l" rtl="0"/>
            <a:r>
              <a:rPr lang="no" b="1" i="0" u="none" baseline="0"/>
              <a:t>Prinsipp 1: Utforme parkeringssystemer som sjåførene enkelt kan etterleve</a:t>
            </a:r>
          </a:p>
        </p:txBody>
      </p:sp>
      <p:sp>
        <p:nvSpPr>
          <p:cNvPr id="3" name="Content Placeholder 2">
            <a:extLst>
              <a:ext uri="{FF2B5EF4-FFF2-40B4-BE49-F238E27FC236}">
                <a16:creationId xmlns:a16="http://schemas.microsoft.com/office/drawing/2014/main" id="{CB23B2FD-4440-48E0-B8A2-DC05B0CA9D7E}"/>
              </a:ext>
            </a:extLst>
          </p:cNvPr>
          <p:cNvSpPr>
            <a:spLocks noGrp="1"/>
          </p:cNvSpPr>
          <p:nvPr>
            <p:ph idx="1"/>
          </p:nvPr>
        </p:nvSpPr>
        <p:spPr/>
        <p:txBody>
          <a:bodyPr/>
          <a:lstStyle/>
          <a:p>
            <a:pPr marL="0" indent="0" algn="l" rtl="0">
              <a:buNone/>
            </a:pPr>
            <a:r>
              <a:rPr lang="no" sz="1800" b="0" i="0" u="none" baseline="0">
                <a:solidFill>
                  <a:schemeClr val="tx1"/>
                </a:solidFill>
              </a:rPr>
              <a:t>Håndheving er ikke et mål i seg selv: den er et middel til å oppnå etterlevelse med parkeringsbestemmelsene.</a:t>
            </a:r>
          </a:p>
          <a:p>
            <a:pPr marL="0" indent="0" algn="l" rtl="0">
              <a:buNone/>
            </a:pPr>
            <a:endParaRPr lang="no" sz="1800" b="0" dirty="0">
              <a:solidFill>
                <a:schemeClr val="tx1"/>
              </a:solidFill>
            </a:endParaRPr>
          </a:p>
          <a:p>
            <a:pPr marL="0" indent="0" algn="l" rtl="0">
              <a:buNone/>
            </a:pPr>
            <a:r>
              <a:rPr lang="no" sz="1800" b="0" i="0" u="none" baseline="0">
                <a:solidFill>
                  <a:schemeClr val="tx1"/>
                </a:solidFill>
              </a:rPr>
              <a:t>Håndhevingen er nært knyttet til arten av parkeringsprinsippene, gateutforming, brukerinformasjon og betalingsalternativer: Et godt utformet opplegg fremmer etterlevelsen. </a:t>
            </a:r>
          </a:p>
          <a:p>
            <a:endParaRPr lang="no" sz="1800" b="0" dirty="0">
              <a:solidFill>
                <a:schemeClr val="tx1"/>
              </a:solidFill>
            </a:endParaRPr>
          </a:p>
          <a:p>
            <a:pPr algn="l" rtl="0"/>
            <a:r>
              <a:rPr lang="no" sz="1800" b="0" i="0" u="none" baseline="0">
                <a:solidFill>
                  <a:schemeClr val="tx1"/>
                </a:solidFill>
              </a:rPr>
              <a:t>Dette krever at forskriftene er legitime: nødvendige og forholdsmessige. </a:t>
            </a:r>
          </a:p>
          <a:p>
            <a:pPr algn="l" rtl="0"/>
            <a:r>
              <a:rPr lang="no" sz="1800" b="0" i="0" u="none" baseline="0">
                <a:solidFill>
                  <a:schemeClr val="tx1"/>
                </a:solidFill>
              </a:rPr>
              <a:t>Dette krever også at forskriftene blir godt kommunisert og at de er «enkle». </a:t>
            </a:r>
          </a:p>
          <a:p>
            <a:pPr algn="l" rtl="0"/>
            <a:r>
              <a:rPr lang="no" sz="1800" b="0" i="0" u="none" baseline="0">
                <a:solidFill>
                  <a:schemeClr val="tx1"/>
                </a:solidFill>
              </a:rPr>
              <a:t>Ikke overraskende øker etterlevelse i takt med mer effektiv håndheving. </a:t>
            </a:r>
          </a:p>
          <a:p>
            <a:pPr marL="0" indent="0" algn="l" rtl="0">
              <a:buNone/>
            </a:pPr>
            <a:endParaRPr lang="no" sz="1800" b="0" dirty="0">
              <a:solidFill>
                <a:schemeClr val="tx1"/>
              </a:solidFill>
            </a:endParaRPr>
          </a:p>
          <a:p>
            <a:pPr marL="0" indent="0" algn="l" rtl="0">
              <a:buNone/>
            </a:pPr>
            <a:endParaRPr lang="no" sz="900" dirty="0"/>
          </a:p>
        </p:txBody>
      </p:sp>
    </p:spTree>
    <p:extLst>
      <p:ext uri="{BB962C8B-B14F-4D97-AF65-F5344CB8AC3E}">
        <p14:creationId xmlns:p14="http://schemas.microsoft.com/office/powerpoint/2010/main" val="659077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F7F9C-D3E9-42C5-A332-F0A19C1742F4}"/>
              </a:ext>
            </a:extLst>
          </p:cNvPr>
          <p:cNvSpPr>
            <a:spLocks noGrp="1"/>
          </p:cNvSpPr>
          <p:nvPr>
            <p:ph type="title"/>
          </p:nvPr>
        </p:nvSpPr>
        <p:spPr/>
        <p:txBody>
          <a:bodyPr/>
          <a:lstStyle/>
          <a:p>
            <a:pPr algn="l" rtl="0"/>
            <a:r>
              <a:rPr lang="no" b="1" i="0" u="none" baseline="0"/>
              <a:t>Prinsipp 2: Oppmuntre folk til å overholde regler</a:t>
            </a:r>
          </a:p>
        </p:txBody>
      </p:sp>
      <p:sp>
        <p:nvSpPr>
          <p:cNvPr id="3" name="Content Placeholder 2">
            <a:extLst>
              <a:ext uri="{FF2B5EF4-FFF2-40B4-BE49-F238E27FC236}">
                <a16:creationId xmlns:a16="http://schemas.microsoft.com/office/drawing/2014/main" id="{36662B19-57A1-46ED-BB3D-570DD7BF9911}"/>
              </a:ext>
            </a:extLst>
          </p:cNvPr>
          <p:cNvSpPr>
            <a:spLocks noGrp="1"/>
          </p:cNvSpPr>
          <p:nvPr>
            <p:ph idx="1"/>
          </p:nvPr>
        </p:nvSpPr>
        <p:spPr/>
        <p:txBody>
          <a:bodyPr/>
          <a:lstStyle/>
          <a:p>
            <a:pPr marL="0" indent="0" algn="l" rtl="0">
              <a:buNone/>
            </a:pPr>
            <a:r>
              <a:rPr lang="no" sz="1800" b="0" i="0" u="none" baseline="0" dirty="0">
                <a:solidFill>
                  <a:schemeClr val="tx1"/>
                </a:solidFill>
              </a:rPr>
              <a:t>Skape en positiv holdning til betaling for parkering! </a:t>
            </a:r>
          </a:p>
          <a:p>
            <a:pPr marL="0" indent="0" algn="l" rtl="0">
              <a:buNone/>
            </a:pPr>
            <a:r>
              <a:rPr lang="no" sz="1800" b="0" i="0" u="none" baseline="0" dirty="0">
                <a:solidFill>
                  <a:schemeClr val="tx1"/>
                </a:solidFill>
              </a:rPr>
              <a:t>Vise åpenhet om hvordan inntekter fra bøter/gebyrer blir brukt – spesifikt med tanke på øremerking av inntektene for å oppnå offentlige formål, eller for byens SUMP</a:t>
            </a:r>
          </a:p>
          <a:p>
            <a:pPr marL="0" indent="0" algn="l" rtl="0">
              <a:buNone/>
            </a:pPr>
            <a:r>
              <a:rPr lang="no" sz="1800" b="0" i="0" u="none" baseline="0" dirty="0">
                <a:solidFill>
                  <a:schemeClr val="tx1"/>
                </a:solidFill>
              </a:rPr>
              <a:t>Gjøre det enkelt å etterleve reglene ved hjelp av ulike betalingsalternativer, digitale tillatelser osv.</a:t>
            </a:r>
          </a:p>
          <a:p>
            <a:pPr marL="0" indent="0" algn="l" rtl="0">
              <a:buNone/>
            </a:pPr>
            <a:endParaRPr lang="no" sz="1800" b="0" dirty="0">
              <a:solidFill>
                <a:schemeClr val="tx1"/>
              </a:solidFill>
            </a:endParaRPr>
          </a:p>
          <a:p>
            <a:pPr marL="0" indent="0" algn="l" rtl="0">
              <a:buNone/>
            </a:pPr>
            <a:endParaRPr lang="no" sz="2400" dirty="0"/>
          </a:p>
        </p:txBody>
      </p:sp>
      <p:sp>
        <p:nvSpPr>
          <p:cNvPr id="4" name="Footer Placeholder 3">
            <a:extLst>
              <a:ext uri="{FF2B5EF4-FFF2-40B4-BE49-F238E27FC236}">
                <a16:creationId xmlns:a16="http://schemas.microsoft.com/office/drawing/2014/main" id="{61087DF7-DA4F-4BE1-923B-349DEBD90833}"/>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Tree>
    <p:extLst>
      <p:ext uri="{BB962C8B-B14F-4D97-AF65-F5344CB8AC3E}">
        <p14:creationId xmlns:p14="http://schemas.microsoft.com/office/powerpoint/2010/main" val="4147870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no" b="1" i="0" u="none" baseline="0"/>
              <a:t>Prinsipp 3: Følg så langt som mulig forvaltningsrettslige prosedyrer</a:t>
            </a:r>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r>
              <a:rPr lang="no" sz="1800" b="0" i="0" u="none" baseline="0">
                <a:solidFill>
                  <a:schemeClr val="tx1"/>
                </a:solidFill>
              </a:rPr>
              <a:t>Håndhevingsprosedyrene bør fortrinnsvis følge forvaltningsrettslige prinsipper, ikke strafferettslige. </a:t>
            </a:r>
          </a:p>
          <a:p>
            <a:pPr algn="l" rtl="0">
              <a:buFontTx/>
              <a:buChar char="-"/>
            </a:pPr>
            <a:r>
              <a:rPr lang="no" sz="1800" b="0" i="0" u="none" baseline="0">
                <a:solidFill>
                  <a:schemeClr val="tx1"/>
                </a:solidFill>
              </a:rPr>
              <a:t>For regulert og betalt parkering</a:t>
            </a:r>
          </a:p>
          <a:p>
            <a:pPr algn="l" rtl="0">
              <a:buFontTx/>
              <a:buChar char="-"/>
            </a:pPr>
            <a:r>
              <a:rPr lang="no" sz="1800" b="0" i="0" u="none" baseline="0">
                <a:solidFill>
                  <a:schemeClr val="tx1"/>
                </a:solidFill>
              </a:rPr>
              <a:t>For manglende etterlevelse innenfor visse kategorier (f.eks. overskridelse av parkeringstiden med noen timer, eller med noen dager).</a:t>
            </a:r>
          </a:p>
          <a:p>
            <a:pPr marL="0" indent="0" algn="l" rtl="0">
              <a:buNone/>
            </a:pPr>
            <a:r>
              <a:rPr lang="no" sz="1800" b="0" i="0" u="none" baseline="0">
                <a:solidFill>
                  <a:schemeClr val="tx1"/>
                </a:solidFill>
              </a:rPr>
              <a:t> </a:t>
            </a:r>
          </a:p>
          <a:p>
            <a:pPr marL="0" indent="0" algn="l" rtl="0">
              <a:buNone/>
            </a:pPr>
            <a:r>
              <a:rPr lang="no" sz="1800" b="0" i="0" u="none" baseline="0">
                <a:solidFill>
                  <a:schemeClr val="tx1"/>
                </a:solidFill>
              </a:rPr>
              <a:t>På denne måten kan parkeringsforvaltning tjene inn inntekter til kommunen som kan brukes til å oppmuntre til bærekraftig mobilitet!</a:t>
            </a:r>
          </a:p>
          <a:p>
            <a:pPr marL="0" indent="0" algn="l" rtl="0">
              <a:buNone/>
            </a:pPr>
            <a:endParaRPr lang="no" sz="1800" b="0" dirty="0">
              <a:solidFill>
                <a:schemeClr val="tx1"/>
              </a:solidFill>
            </a:endParaRPr>
          </a:p>
          <a:p>
            <a:pPr marL="0" indent="0" algn="l" rtl="0">
              <a:buNone/>
            </a:pPr>
            <a:r>
              <a:rPr lang="no" sz="1800" b="0" i="0" u="none" baseline="0">
                <a:solidFill>
                  <a:schemeClr val="tx1"/>
                </a:solidFill>
              </a:rPr>
              <a:t>Dette avhenger selvsagt av nasjonal lovgivning.</a:t>
            </a:r>
          </a:p>
          <a:p>
            <a:pPr marL="0" indent="0" algn="l" rtl="0">
              <a:buNone/>
            </a:pPr>
            <a:endParaRPr lang="no" sz="2400" dirty="0"/>
          </a:p>
          <a:p>
            <a:pPr marL="0" indent="0" algn="l" rtl="0">
              <a:buNone/>
            </a:pPr>
            <a:endParaRPr lang="no"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Tree>
    <p:extLst>
      <p:ext uri="{BB962C8B-B14F-4D97-AF65-F5344CB8AC3E}">
        <p14:creationId xmlns:p14="http://schemas.microsoft.com/office/powerpoint/2010/main" val="14181948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no" b="1" i="0" u="none" baseline="0"/>
              <a:t>Prinsipp 3: Følg så langt som mulig forvaltningsrettslige prosedyrer</a:t>
            </a:r>
            <a:endParaRPr lang="no" dirty="0"/>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endParaRPr lang="no" sz="2400" dirty="0"/>
          </a:p>
          <a:p>
            <a:pPr marL="0" indent="0" algn="l" rtl="0">
              <a:buNone/>
            </a:pPr>
            <a:endParaRPr lang="no"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graphicFrame>
        <p:nvGraphicFramePr>
          <p:cNvPr id="5" name="Table 5">
            <a:extLst>
              <a:ext uri="{FF2B5EF4-FFF2-40B4-BE49-F238E27FC236}">
                <a16:creationId xmlns:a16="http://schemas.microsoft.com/office/drawing/2014/main" id="{0C1619CA-ABC7-470D-AFF5-9DF01ED452CF}"/>
              </a:ext>
            </a:extLst>
          </p:cNvPr>
          <p:cNvGraphicFramePr>
            <a:graphicFrameLocks noGrp="1"/>
          </p:cNvGraphicFramePr>
          <p:nvPr/>
        </p:nvGraphicFramePr>
        <p:xfrm>
          <a:off x="381000" y="1572789"/>
          <a:ext cx="8159136" cy="4608512"/>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val="3918833858"/>
                    </a:ext>
                  </a:extLst>
                </a:gridCol>
                <a:gridCol w="3440781">
                  <a:extLst>
                    <a:ext uri="{9D8B030D-6E8A-4147-A177-3AD203B41FA5}">
                      <a16:colId xmlns:a16="http://schemas.microsoft.com/office/drawing/2014/main" val="7739524"/>
                    </a:ext>
                  </a:extLst>
                </a:gridCol>
                <a:gridCol w="2719712">
                  <a:extLst>
                    <a:ext uri="{9D8B030D-6E8A-4147-A177-3AD203B41FA5}">
                      <a16:colId xmlns:a16="http://schemas.microsoft.com/office/drawing/2014/main" val="2758528627"/>
                    </a:ext>
                  </a:extLst>
                </a:gridCol>
              </a:tblGrid>
              <a:tr h="794580">
                <a:tc>
                  <a:txBody>
                    <a:bodyPr/>
                    <a:lstStyle/>
                    <a:p>
                      <a:endParaRPr lang="no"/>
                    </a:p>
                  </a:txBody>
                  <a:tcPr/>
                </a:tc>
                <a:tc>
                  <a:txBody>
                    <a:bodyPr/>
                    <a:lstStyle/>
                    <a:p>
                      <a:pPr algn="l" rtl="0"/>
                      <a:r>
                        <a:rPr lang="no" b="1" i="0" u="none" baseline="0"/>
                        <a:t>Forvaltningsrettslig behandling</a:t>
                      </a:r>
                    </a:p>
                  </a:txBody>
                  <a:tcPr/>
                </a:tc>
                <a:tc>
                  <a:txBody>
                    <a:bodyPr/>
                    <a:lstStyle/>
                    <a:p>
                      <a:pPr algn="l" rtl="0"/>
                      <a:r>
                        <a:rPr lang="no" b="1" i="0" u="none" baseline="0"/>
                        <a:t>Strafferettslig behandling</a:t>
                      </a:r>
                    </a:p>
                  </a:txBody>
                  <a:tcPr/>
                </a:tc>
                <a:extLst>
                  <a:ext uri="{0D108BD9-81ED-4DB2-BD59-A6C34878D82A}">
                    <a16:rowId xmlns:a16="http://schemas.microsoft.com/office/drawing/2014/main" val="2970695571"/>
                  </a:ext>
                </a:extLst>
              </a:tr>
              <a:tr h="1906966">
                <a:tc>
                  <a:txBody>
                    <a:bodyPr/>
                    <a:lstStyle/>
                    <a:p>
                      <a:pPr algn="l" rtl="0"/>
                      <a:r>
                        <a:rPr lang="no" b="0" i="0" u="none" baseline="0"/>
                        <a:t>Fordeler</a:t>
                      </a:r>
                    </a:p>
                  </a:txBody>
                  <a:tcPr/>
                </a:tc>
                <a:tc>
                  <a:txBody>
                    <a:bodyPr/>
                    <a:lstStyle/>
                    <a:p>
                      <a:endParaRPr lang="no"/>
                    </a:p>
                  </a:txBody>
                  <a:tcPr/>
                </a:tc>
                <a:tc>
                  <a:txBody>
                    <a:bodyPr/>
                    <a:lstStyle/>
                    <a:p>
                      <a:endParaRPr lang="no"/>
                    </a:p>
                  </a:txBody>
                  <a:tcPr/>
                </a:tc>
                <a:extLst>
                  <a:ext uri="{0D108BD9-81ED-4DB2-BD59-A6C34878D82A}">
                    <a16:rowId xmlns:a16="http://schemas.microsoft.com/office/drawing/2014/main" val="2689631258"/>
                  </a:ext>
                </a:extLst>
              </a:tr>
              <a:tr h="1906966">
                <a:tc>
                  <a:txBody>
                    <a:bodyPr/>
                    <a:lstStyle/>
                    <a:p>
                      <a:pPr algn="l" rtl="0"/>
                      <a:r>
                        <a:rPr lang="no" b="0" i="0" u="none" baseline="0"/>
                        <a:t>Ulemper</a:t>
                      </a:r>
                    </a:p>
                  </a:txBody>
                  <a:tcPr/>
                </a:tc>
                <a:tc>
                  <a:txBody>
                    <a:bodyPr/>
                    <a:lstStyle/>
                    <a:p>
                      <a:endParaRPr lang="no"/>
                    </a:p>
                  </a:txBody>
                  <a:tcPr/>
                </a:tc>
                <a:tc>
                  <a:txBody>
                    <a:bodyPr/>
                    <a:lstStyle/>
                    <a:p>
                      <a:endParaRPr lang="no" dirty="0"/>
                    </a:p>
                  </a:txBody>
                  <a:tcPr/>
                </a:tc>
                <a:extLst>
                  <a:ext uri="{0D108BD9-81ED-4DB2-BD59-A6C34878D82A}">
                    <a16:rowId xmlns:a16="http://schemas.microsoft.com/office/drawing/2014/main" val="1570036299"/>
                  </a:ext>
                </a:extLst>
              </a:tr>
            </a:tbl>
          </a:graphicData>
        </a:graphic>
      </p:graphicFrame>
    </p:spTree>
    <p:extLst>
      <p:ext uri="{BB962C8B-B14F-4D97-AF65-F5344CB8AC3E}">
        <p14:creationId xmlns:p14="http://schemas.microsoft.com/office/powerpoint/2010/main" val="2325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68216-9CAE-4B1C-9E79-9652A8E7550F}"/>
              </a:ext>
            </a:extLst>
          </p:cNvPr>
          <p:cNvSpPr>
            <a:spLocks noGrp="1"/>
          </p:cNvSpPr>
          <p:nvPr>
            <p:ph type="title"/>
          </p:nvPr>
        </p:nvSpPr>
        <p:spPr/>
        <p:txBody>
          <a:bodyPr/>
          <a:lstStyle/>
          <a:p>
            <a:pPr algn="l" rtl="0"/>
            <a:r>
              <a:rPr lang="no" b="1" i="0" u="none" baseline="0"/>
              <a:t>Prinsipp 3: Følg så langt som mulig forvaltningsrettslige prosedyrer</a:t>
            </a:r>
            <a:endParaRPr lang="no" dirty="0"/>
          </a:p>
        </p:txBody>
      </p:sp>
      <p:sp>
        <p:nvSpPr>
          <p:cNvPr id="3" name="Content Placeholder 2">
            <a:extLst>
              <a:ext uri="{FF2B5EF4-FFF2-40B4-BE49-F238E27FC236}">
                <a16:creationId xmlns:a16="http://schemas.microsoft.com/office/drawing/2014/main" id="{2A31F544-B4D8-4F34-9C08-60DF4CC0A7E8}"/>
              </a:ext>
            </a:extLst>
          </p:cNvPr>
          <p:cNvSpPr>
            <a:spLocks noGrp="1"/>
          </p:cNvSpPr>
          <p:nvPr>
            <p:ph idx="1"/>
          </p:nvPr>
        </p:nvSpPr>
        <p:spPr/>
        <p:txBody>
          <a:bodyPr/>
          <a:lstStyle/>
          <a:p>
            <a:pPr marL="0" indent="0" algn="l" rtl="0">
              <a:buNone/>
            </a:pPr>
            <a:endParaRPr lang="no" sz="2400" dirty="0"/>
          </a:p>
          <a:p>
            <a:pPr marL="0" indent="0" algn="l" rtl="0">
              <a:buNone/>
            </a:pPr>
            <a:endParaRPr lang="no" sz="2400" dirty="0"/>
          </a:p>
        </p:txBody>
      </p:sp>
      <p:sp>
        <p:nvSpPr>
          <p:cNvPr id="4" name="Footer Placeholder 3">
            <a:extLst>
              <a:ext uri="{FF2B5EF4-FFF2-40B4-BE49-F238E27FC236}">
                <a16:creationId xmlns:a16="http://schemas.microsoft.com/office/drawing/2014/main" id="{7DEF30C5-D3D1-44AD-9EE5-ECB53F490856}"/>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graphicFrame>
        <p:nvGraphicFramePr>
          <p:cNvPr id="5" name="Table 5">
            <a:extLst>
              <a:ext uri="{FF2B5EF4-FFF2-40B4-BE49-F238E27FC236}">
                <a16:creationId xmlns:a16="http://schemas.microsoft.com/office/drawing/2014/main" id="{0C1619CA-ABC7-470D-AFF5-9DF01ED452CF}"/>
              </a:ext>
            </a:extLst>
          </p:cNvPr>
          <p:cNvGraphicFramePr>
            <a:graphicFrameLocks noGrp="1"/>
          </p:cNvGraphicFramePr>
          <p:nvPr>
            <p:extLst>
              <p:ext uri="{D42A27DB-BD31-4B8C-83A1-F6EECF244321}">
                <p14:modId xmlns:p14="http://schemas.microsoft.com/office/powerpoint/2010/main" val="1058610025"/>
              </p:ext>
            </p:extLst>
          </p:nvPr>
        </p:nvGraphicFramePr>
        <p:xfrm>
          <a:off x="381000" y="1572789"/>
          <a:ext cx="8159136" cy="4608512"/>
        </p:xfrm>
        <a:graphic>
          <a:graphicData uri="http://schemas.openxmlformats.org/drawingml/2006/table">
            <a:tbl>
              <a:tblPr firstRow="1" bandRow="1">
                <a:tableStyleId>{5C22544A-7EE6-4342-B048-85BDC9FD1C3A}</a:tableStyleId>
              </a:tblPr>
              <a:tblGrid>
                <a:gridCol w="1998643">
                  <a:extLst>
                    <a:ext uri="{9D8B030D-6E8A-4147-A177-3AD203B41FA5}">
                      <a16:colId xmlns:a16="http://schemas.microsoft.com/office/drawing/2014/main" val="3918833858"/>
                    </a:ext>
                  </a:extLst>
                </a:gridCol>
                <a:gridCol w="3415367">
                  <a:extLst>
                    <a:ext uri="{9D8B030D-6E8A-4147-A177-3AD203B41FA5}">
                      <a16:colId xmlns:a16="http://schemas.microsoft.com/office/drawing/2014/main" val="7739524"/>
                    </a:ext>
                  </a:extLst>
                </a:gridCol>
                <a:gridCol w="2745126">
                  <a:extLst>
                    <a:ext uri="{9D8B030D-6E8A-4147-A177-3AD203B41FA5}">
                      <a16:colId xmlns:a16="http://schemas.microsoft.com/office/drawing/2014/main" val="2758528627"/>
                    </a:ext>
                  </a:extLst>
                </a:gridCol>
              </a:tblGrid>
              <a:tr h="794580">
                <a:tc>
                  <a:txBody>
                    <a:bodyPr/>
                    <a:lstStyle/>
                    <a:p>
                      <a:endParaRPr lang="no"/>
                    </a:p>
                  </a:txBody>
                  <a:tcPr/>
                </a:tc>
                <a:tc>
                  <a:txBody>
                    <a:bodyPr/>
                    <a:lstStyle/>
                    <a:p>
                      <a:pPr algn="l" rtl="0"/>
                      <a:r>
                        <a:rPr lang="no" b="1" i="0" u="none" baseline="0"/>
                        <a:t>Forvaltningsrettslig behandling</a:t>
                      </a:r>
                    </a:p>
                  </a:txBody>
                  <a:tcPr/>
                </a:tc>
                <a:tc>
                  <a:txBody>
                    <a:bodyPr/>
                    <a:lstStyle/>
                    <a:p>
                      <a:pPr algn="l" rtl="0"/>
                      <a:r>
                        <a:rPr lang="no" b="1" i="0" u="none" baseline="0"/>
                        <a:t>Strafferettslig behandling</a:t>
                      </a:r>
                    </a:p>
                  </a:txBody>
                  <a:tcPr/>
                </a:tc>
                <a:extLst>
                  <a:ext uri="{0D108BD9-81ED-4DB2-BD59-A6C34878D82A}">
                    <a16:rowId xmlns:a16="http://schemas.microsoft.com/office/drawing/2014/main" val="2970695571"/>
                  </a:ext>
                </a:extLst>
              </a:tr>
              <a:tr h="1906966">
                <a:tc>
                  <a:txBody>
                    <a:bodyPr/>
                    <a:lstStyle/>
                    <a:p>
                      <a:pPr algn="l" rtl="0"/>
                      <a:r>
                        <a:rPr lang="no" b="0" i="0" u="none" baseline="0"/>
                        <a:t>Fordeler</a:t>
                      </a:r>
                    </a:p>
                  </a:txBody>
                  <a:tcPr/>
                </a:tc>
                <a:tc>
                  <a:txBody>
                    <a:bodyPr/>
                    <a:lstStyle/>
                    <a:p>
                      <a:pPr algn="l" rtl="0"/>
                      <a:r>
                        <a:rPr lang="no" b="0" i="0" u="none" baseline="0"/>
                        <a:t>Kontrollørene under direkte tilsyn av byen</a:t>
                      </a:r>
                    </a:p>
                    <a:p>
                      <a:pPr algn="l" rtl="0"/>
                      <a:r>
                        <a:rPr lang="no" b="0" i="0" u="none" baseline="0"/>
                        <a:t>Inntekter for byen</a:t>
                      </a:r>
                    </a:p>
                    <a:p>
                      <a:pPr algn="l" rtl="0"/>
                      <a:r>
                        <a:rPr lang="no" b="0" i="0" u="none" baseline="0"/>
                        <a:t>Prioriteter kan fastsettes av byen</a:t>
                      </a:r>
                    </a:p>
                    <a:p>
                      <a:endParaRPr lang="no" dirty="0"/>
                    </a:p>
                  </a:txBody>
                  <a:tcPr/>
                </a:tc>
                <a:tc>
                  <a:txBody>
                    <a:bodyPr/>
                    <a:lstStyle/>
                    <a:p>
                      <a:pPr algn="l" rtl="0"/>
                      <a:r>
                        <a:rPr lang="no" b="0" i="0" u="none" baseline="0"/>
                        <a:t>Kobling til andre trafikkforseelser kan foretas</a:t>
                      </a:r>
                    </a:p>
                    <a:p>
                      <a:pPr algn="l" rtl="0"/>
                      <a:r>
                        <a:rPr lang="no" b="0" i="0" u="none" baseline="0"/>
                        <a:t>Sentral registerføring</a:t>
                      </a:r>
                    </a:p>
                    <a:p>
                      <a:pPr algn="l" rtl="0"/>
                      <a:r>
                        <a:rPr lang="no" b="0" i="0" u="none" baseline="0"/>
                        <a:t>Innkreving av bøter kobles til skattlegging</a:t>
                      </a:r>
                    </a:p>
                  </a:txBody>
                  <a:tcPr/>
                </a:tc>
                <a:extLst>
                  <a:ext uri="{0D108BD9-81ED-4DB2-BD59-A6C34878D82A}">
                    <a16:rowId xmlns:a16="http://schemas.microsoft.com/office/drawing/2014/main" val="2689631258"/>
                  </a:ext>
                </a:extLst>
              </a:tr>
              <a:tr h="1906966">
                <a:tc>
                  <a:txBody>
                    <a:bodyPr/>
                    <a:lstStyle/>
                    <a:p>
                      <a:pPr algn="l" rtl="0"/>
                      <a:r>
                        <a:rPr lang="no" b="0" i="0" u="none" baseline="0"/>
                        <a:t>Ulemper</a:t>
                      </a:r>
                    </a:p>
                  </a:txBody>
                  <a:tcPr/>
                </a:tc>
                <a:tc>
                  <a:txBody>
                    <a:bodyPr/>
                    <a:lstStyle/>
                    <a:p>
                      <a:pPr algn="l" rtl="0"/>
                      <a:r>
                        <a:rPr lang="no" b="0" i="0" u="none" baseline="0"/>
                        <a:t>Byen er ansvarlig</a:t>
                      </a:r>
                    </a:p>
                    <a:p>
                      <a:pPr algn="l" rtl="0"/>
                      <a:r>
                        <a:rPr lang="no" b="0" i="0" u="none" baseline="0"/>
                        <a:t>Arbeidsbelastningen på byen</a:t>
                      </a:r>
                    </a:p>
                  </a:txBody>
                  <a:tcPr/>
                </a:tc>
                <a:tc>
                  <a:txBody>
                    <a:bodyPr/>
                    <a:lstStyle/>
                    <a:p>
                      <a:pPr algn="l" rtl="0"/>
                      <a:r>
                        <a:rPr lang="no" b="0" i="0" u="none" baseline="0"/>
                        <a:t>Politiet har andre prioriteter</a:t>
                      </a:r>
                    </a:p>
                    <a:p>
                      <a:pPr algn="l" rtl="0"/>
                      <a:r>
                        <a:rPr lang="no" b="0" i="0" u="none" baseline="0"/>
                        <a:t>Langtrukne juridiske prosedyrer</a:t>
                      </a:r>
                    </a:p>
                  </a:txBody>
                  <a:tcPr/>
                </a:tc>
                <a:extLst>
                  <a:ext uri="{0D108BD9-81ED-4DB2-BD59-A6C34878D82A}">
                    <a16:rowId xmlns:a16="http://schemas.microsoft.com/office/drawing/2014/main" val="1570036299"/>
                  </a:ext>
                </a:extLst>
              </a:tr>
            </a:tbl>
          </a:graphicData>
        </a:graphic>
      </p:graphicFrame>
    </p:spTree>
    <p:extLst>
      <p:ext uri="{BB962C8B-B14F-4D97-AF65-F5344CB8AC3E}">
        <p14:creationId xmlns:p14="http://schemas.microsoft.com/office/powerpoint/2010/main" val="42157309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B1EDA-8595-42BF-BACE-D18CC2E03441}"/>
              </a:ext>
            </a:extLst>
          </p:cNvPr>
          <p:cNvSpPr>
            <a:spLocks noGrp="1"/>
          </p:cNvSpPr>
          <p:nvPr>
            <p:ph type="title"/>
          </p:nvPr>
        </p:nvSpPr>
        <p:spPr/>
        <p:txBody>
          <a:bodyPr/>
          <a:lstStyle/>
          <a:p>
            <a:pPr algn="l" rtl="0"/>
            <a:r>
              <a:rPr lang="no" b="1" i="0" u="none" baseline="0"/>
              <a:t>Prinsipp 4: Sanksjonene bør være forholdsmessige</a:t>
            </a:r>
          </a:p>
        </p:txBody>
      </p:sp>
      <p:sp>
        <p:nvSpPr>
          <p:cNvPr id="3" name="Content Placeholder 2">
            <a:extLst>
              <a:ext uri="{FF2B5EF4-FFF2-40B4-BE49-F238E27FC236}">
                <a16:creationId xmlns:a16="http://schemas.microsoft.com/office/drawing/2014/main" id="{00F1F3C8-EF31-4859-9259-6983AAED4C6A}"/>
              </a:ext>
            </a:extLst>
          </p:cNvPr>
          <p:cNvSpPr>
            <a:spLocks noGrp="1"/>
          </p:cNvSpPr>
          <p:nvPr>
            <p:ph idx="1"/>
          </p:nvPr>
        </p:nvSpPr>
        <p:spPr>
          <a:xfrm>
            <a:off x="381000" y="1700213"/>
            <a:ext cx="3651173" cy="4608512"/>
          </a:xfrm>
        </p:spPr>
        <p:txBody>
          <a:bodyPr/>
          <a:lstStyle/>
          <a:p>
            <a:pPr marL="0" indent="0" algn="l" rtl="0">
              <a:buNone/>
            </a:pPr>
            <a:r>
              <a:rPr lang="no" sz="1800" b="0" i="0" u="none" baseline="0">
                <a:solidFill>
                  <a:schemeClr val="tx1"/>
                </a:solidFill>
              </a:rPr>
              <a:t>Sanksjonene bør være forholdsmessige, dvs. i tråd med hva som trengs for å oppnå formålet med parkeringsbestemmelsene</a:t>
            </a:r>
          </a:p>
          <a:p>
            <a:pPr marL="0" indent="0" algn="l" rtl="0">
              <a:buNone/>
            </a:pPr>
            <a:endParaRPr lang="no" sz="1800" b="0" dirty="0">
              <a:solidFill>
                <a:schemeClr val="tx1"/>
              </a:solidFill>
            </a:endParaRPr>
          </a:p>
          <a:p>
            <a:pPr marL="0" indent="0" algn="l" rtl="0">
              <a:buNone/>
            </a:pPr>
            <a:r>
              <a:rPr lang="no" sz="1800" b="0" i="0" u="none" baseline="0">
                <a:solidFill>
                  <a:schemeClr val="tx1"/>
                </a:solidFill>
              </a:rPr>
              <a:t>Borttauing eller hjulblokkering bør unngås. </a:t>
            </a:r>
          </a:p>
          <a:p>
            <a:pPr marL="0" indent="0" algn="l" rtl="0">
              <a:buNone/>
            </a:pPr>
            <a:endParaRPr lang="no" sz="2400" dirty="0"/>
          </a:p>
        </p:txBody>
      </p:sp>
      <p:pic>
        <p:nvPicPr>
          <p:cNvPr id="6" name="Picture 5">
            <a:extLst>
              <a:ext uri="{FF2B5EF4-FFF2-40B4-BE49-F238E27FC236}">
                <a16:creationId xmlns:a16="http://schemas.microsoft.com/office/drawing/2014/main" id="{9AE6B36C-F028-4A6D-BCB8-3E9620F01122}"/>
              </a:ext>
            </a:extLst>
          </p:cNvPr>
          <p:cNvPicPr>
            <a:picLocks noChangeAspect="1"/>
          </p:cNvPicPr>
          <p:nvPr/>
        </p:nvPicPr>
        <p:blipFill>
          <a:blip r:embed="rId3"/>
          <a:stretch>
            <a:fillRect/>
          </a:stretch>
        </p:blipFill>
        <p:spPr>
          <a:xfrm>
            <a:off x="4232277" y="1700213"/>
            <a:ext cx="4530723" cy="3000375"/>
          </a:xfrm>
          <a:prstGeom prst="rect">
            <a:avLst/>
          </a:prstGeom>
        </p:spPr>
      </p:pic>
      <p:sp>
        <p:nvSpPr>
          <p:cNvPr id="4" name="TextBox 3">
            <a:extLst>
              <a:ext uri="{FF2B5EF4-FFF2-40B4-BE49-F238E27FC236}">
                <a16:creationId xmlns:a16="http://schemas.microsoft.com/office/drawing/2014/main" id="{EB3B3AAF-01B6-48AC-AC69-7FA815885011}"/>
              </a:ext>
            </a:extLst>
          </p:cNvPr>
          <p:cNvSpPr txBox="1"/>
          <p:nvPr/>
        </p:nvSpPr>
        <p:spPr>
          <a:xfrm>
            <a:off x="4152452" y="4844631"/>
            <a:ext cx="4163210" cy="276999"/>
          </a:xfrm>
          <a:prstGeom prst="rect">
            <a:avLst/>
          </a:prstGeom>
          <a:noFill/>
        </p:spPr>
        <p:txBody>
          <a:bodyPr wrap="square" rtlCol="0">
            <a:spAutoFit/>
          </a:bodyPr>
          <a:lstStyle/>
          <a:p>
            <a:pPr algn="l" rtl="0"/>
            <a:r>
              <a:rPr lang="no" sz="1200" b="0" i="0" u="none" baseline="0"/>
              <a:t>Sofia (Bulgaria): borttauing av en bil. © FGM / Harry Schiffer</a:t>
            </a:r>
          </a:p>
        </p:txBody>
      </p:sp>
    </p:spTree>
    <p:extLst>
      <p:ext uri="{BB962C8B-B14F-4D97-AF65-F5344CB8AC3E}">
        <p14:creationId xmlns:p14="http://schemas.microsoft.com/office/powerpoint/2010/main" val="2305098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22E8DE-8627-4D40-B738-2DB45A31DB91}"/>
              </a:ext>
            </a:extLst>
          </p:cNvPr>
          <p:cNvSpPr>
            <a:spLocks noGrp="1"/>
          </p:cNvSpPr>
          <p:nvPr>
            <p:ph type="title"/>
          </p:nvPr>
        </p:nvSpPr>
        <p:spPr/>
        <p:txBody>
          <a:bodyPr/>
          <a:lstStyle/>
          <a:p>
            <a:pPr algn="l" rtl="0"/>
            <a:r>
              <a:rPr lang="no" b="1" i="0" u="none" baseline="0"/>
              <a:t>Prinsipp 5: Håndhevingsprosedyrene bør være åpne. </a:t>
            </a:r>
          </a:p>
        </p:txBody>
      </p:sp>
      <p:sp>
        <p:nvSpPr>
          <p:cNvPr id="3" name="Content Placeholder 2">
            <a:extLst>
              <a:ext uri="{FF2B5EF4-FFF2-40B4-BE49-F238E27FC236}">
                <a16:creationId xmlns:a16="http://schemas.microsoft.com/office/drawing/2014/main" id="{7DE8ABE0-9896-410F-BC9B-8E0B72DBDD67}"/>
              </a:ext>
            </a:extLst>
          </p:cNvPr>
          <p:cNvSpPr>
            <a:spLocks noGrp="1"/>
          </p:cNvSpPr>
          <p:nvPr>
            <p:ph idx="1"/>
          </p:nvPr>
        </p:nvSpPr>
        <p:spPr/>
        <p:txBody>
          <a:bodyPr/>
          <a:lstStyle/>
          <a:p>
            <a:pPr marL="0" indent="0" algn="l" rtl="0">
              <a:buNone/>
            </a:pPr>
            <a:r>
              <a:rPr lang="no" sz="1800" b="0" i="0" u="none" baseline="0">
                <a:solidFill>
                  <a:schemeClr val="tx1"/>
                </a:solidFill>
              </a:rPr>
              <a:t>Myndighetene bør sørge for at sjåførene er i stand til å forstå hele håndhevingsprosedyren, i alle trinnene av den. </a:t>
            </a:r>
          </a:p>
          <a:p>
            <a:pPr marL="0" indent="0" algn="l" rtl="0">
              <a:buNone/>
            </a:pPr>
            <a:r>
              <a:rPr lang="no" sz="1800" b="0" i="0" u="none" baseline="0">
                <a:solidFill>
                  <a:schemeClr val="tx1"/>
                </a:solidFill>
              </a:rPr>
              <a:t>Det bør finnes et kontaktpunkt for mer informasjon. </a:t>
            </a:r>
          </a:p>
          <a:p>
            <a:pPr marL="0" indent="0" algn="l" rtl="0">
              <a:buNone/>
            </a:pPr>
            <a:r>
              <a:rPr lang="no" sz="1800" b="0" i="0" u="none" baseline="0">
                <a:solidFill>
                  <a:schemeClr val="tx1"/>
                </a:solidFill>
              </a:rPr>
              <a:t>Milepælene i håndhevingsprosedyren bør være offentlig tilgjengelige. </a:t>
            </a:r>
          </a:p>
          <a:p>
            <a:pPr marL="0" indent="0" algn="l" rtl="0">
              <a:buNone/>
            </a:pPr>
            <a:r>
              <a:rPr lang="no" sz="1800" b="0" i="0" u="none" baseline="0">
                <a:solidFill>
                  <a:schemeClr val="tx1"/>
                </a:solidFill>
              </a:rPr>
              <a:t>En rimelig tilnærming til hvordan man takler flere språk, bør utvikles.</a:t>
            </a:r>
          </a:p>
          <a:p>
            <a:pPr marL="0" indent="0" algn="l" rtl="0">
              <a:buNone/>
            </a:pPr>
            <a:r>
              <a:rPr lang="no" sz="1800" b="0" i="0" u="none" baseline="0">
                <a:solidFill>
                  <a:schemeClr val="tx1"/>
                </a:solidFill>
              </a:rPr>
              <a:t>Klage til håndhevingsrelaterte beslutninger bør være mulig og med minimale terskler.</a:t>
            </a:r>
            <a:endParaRPr lang="no" sz="1800" b="0" dirty="0">
              <a:solidFill>
                <a:schemeClr val="tx1"/>
              </a:solidFill>
            </a:endParaRPr>
          </a:p>
        </p:txBody>
      </p:sp>
      <p:sp>
        <p:nvSpPr>
          <p:cNvPr id="4" name="Footer Placeholder 3">
            <a:extLst>
              <a:ext uri="{FF2B5EF4-FFF2-40B4-BE49-F238E27FC236}">
                <a16:creationId xmlns:a16="http://schemas.microsoft.com/office/drawing/2014/main" id="{3BBF4122-9187-420A-AD63-AB6AB595C5D1}"/>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
        <p:nvSpPr>
          <p:cNvPr id="5" name="Speech Bubble: Rectangle with Corners Rounded 4">
            <a:extLst>
              <a:ext uri="{FF2B5EF4-FFF2-40B4-BE49-F238E27FC236}">
                <a16:creationId xmlns:a16="http://schemas.microsoft.com/office/drawing/2014/main" id="{7D24E9D7-1BDB-45C5-8A0D-EF6A87994871}"/>
              </a:ext>
            </a:extLst>
          </p:cNvPr>
          <p:cNvSpPr/>
          <p:nvPr/>
        </p:nvSpPr>
        <p:spPr>
          <a:xfrm>
            <a:off x="4103370" y="4274820"/>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no" b="0" i="0" u="none" baseline="0"/>
              <a:t>Hvordan er dette organisert i byen din?</a:t>
            </a:r>
          </a:p>
        </p:txBody>
      </p:sp>
    </p:spTree>
    <p:extLst>
      <p:ext uri="{BB962C8B-B14F-4D97-AF65-F5344CB8AC3E}">
        <p14:creationId xmlns:p14="http://schemas.microsoft.com/office/powerpoint/2010/main" val="3658135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416F1-1C6C-4980-A2A3-4D4654B65F60}"/>
              </a:ext>
            </a:extLst>
          </p:cNvPr>
          <p:cNvSpPr>
            <a:spLocks noGrp="1"/>
          </p:cNvSpPr>
          <p:nvPr>
            <p:ph type="title"/>
          </p:nvPr>
        </p:nvSpPr>
        <p:spPr/>
        <p:txBody>
          <a:bodyPr/>
          <a:lstStyle/>
          <a:p>
            <a:pPr algn="l" rtl="0"/>
            <a:r>
              <a:rPr lang="no" b="1" i="0" u="none" baseline="0"/>
              <a:t>Prinsipp 6: Rettferdig og lik behandling av ulike parkeringsklienter</a:t>
            </a:r>
          </a:p>
        </p:txBody>
      </p:sp>
      <p:sp>
        <p:nvSpPr>
          <p:cNvPr id="3" name="Content Placeholder 2">
            <a:extLst>
              <a:ext uri="{FF2B5EF4-FFF2-40B4-BE49-F238E27FC236}">
                <a16:creationId xmlns:a16="http://schemas.microsoft.com/office/drawing/2014/main" id="{9C8922C6-3B83-4FAF-8949-04DDC8F65624}"/>
              </a:ext>
            </a:extLst>
          </p:cNvPr>
          <p:cNvSpPr>
            <a:spLocks noGrp="1"/>
          </p:cNvSpPr>
          <p:nvPr>
            <p:ph idx="1"/>
          </p:nvPr>
        </p:nvSpPr>
        <p:spPr/>
        <p:txBody>
          <a:bodyPr/>
          <a:lstStyle/>
          <a:p>
            <a:pPr marL="0" indent="0" algn="l" rtl="0">
              <a:buNone/>
            </a:pPr>
            <a:r>
              <a:rPr lang="no" sz="1800" b="0" i="0" u="none" baseline="0">
                <a:solidFill>
                  <a:schemeClr val="tx1"/>
                </a:solidFill>
              </a:rPr>
              <a:t>Allmennhetens støtte til parkeringsreglene kan bli utfordret hvis det ikke er mulig å håndheve alle kjøretøykategorier på en likeartet måte.</a:t>
            </a:r>
            <a:endParaRPr lang="no" sz="1800" b="0" dirty="0">
              <a:solidFill>
                <a:schemeClr val="tx1"/>
              </a:solidFill>
            </a:endParaRPr>
          </a:p>
          <a:p>
            <a:pPr marL="0" indent="0" algn="l" rtl="0">
              <a:buNone/>
            </a:pPr>
            <a:r>
              <a:rPr lang="no" sz="1800" b="0" i="0" u="none" baseline="0">
                <a:solidFill>
                  <a:schemeClr val="tx1"/>
                </a:solidFill>
              </a:rPr>
              <a:t>Det bør legges opp til rettferdig og lik behandling av ulike brukerkategorier </a:t>
            </a:r>
          </a:p>
          <a:p>
            <a:pPr algn="l" rtl="0"/>
            <a:r>
              <a:rPr lang="no" sz="1800" b="0" i="0" u="none" baseline="0">
                <a:solidFill>
                  <a:schemeClr val="tx1"/>
                </a:solidFill>
              </a:rPr>
              <a:t>utenlandske kjøretøy, </a:t>
            </a:r>
          </a:p>
          <a:p>
            <a:pPr algn="l" rtl="0"/>
            <a:r>
              <a:rPr lang="no" sz="1800" b="0" i="0" u="none" baseline="0">
                <a:solidFill>
                  <a:schemeClr val="tx1"/>
                </a:solidFill>
              </a:rPr>
              <a:t>urban fraktlogistikk og </a:t>
            </a:r>
          </a:p>
          <a:p>
            <a:pPr algn="l" rtl="0"/>
            <a:r>
              <a:rPr lang="no" sz="1800" b="0" i="0" u="none" baseline="0">
                <a:solidFill>
                  <a:schemeClr val="tx1"/>
                </a:solidFill>
              </a:rPr>
              <a:t>servicekjøretøy, </a:t>
            </a:r>
          </a:p>
          <a:p>
            <a:pPr algn="l" rtl="0"/>
            <a:r>
              <a:rPr lang="no" sz="1800" b="0" i="0" u="none" baseline="0">
                <a:solidFill>
                  <a:schemeClr val="tx1"/>
                </a:solidFill>
              </a:rPr>
              <a:t>Kjøretøy med diplomatskilter.</a:t>
            </a:r>
          </a:p>
          <a:p>
            <a:pPr marL="0" indent="0" algn="l" rtl="0">
              <a:buNone/>
            </a:pPr>
            <a:endParaRPr lang="no" sz="1800" b="0" dirty="0">
              <a:solidFill>
                <a:schemeClr val="tx1"/>
              </a:solidFill>
            </a:endParaRPr>
          </a:p>
          <a:p>
            <a:pPr marL="0" indent="0" algn="l" rtl="0">
              <a:buNone/>
            </a:pPr>
            <a:r>
              <a:rPr lang="no" sz="1800" b="0" i="0" u="none" baseline="0">
                <a:solidFill>
                  <a:schemeClr val="tx1"/>
                </a:solidFill>
              </a:rPr>
              <a:t> </a:t>
            </a:r>
          </a:p>
        </p:txBody>
      </p:sp>
      <p:sp>
        <p:nvSpPr>
          <p:cNvPr id="4" name="Footer Placeholder 3">
            <a:extLst>
              <a:ext uri="{FF2B5EF4-FFF2-40B4-BE49-F238E27FC236}">
                <a16:creationId xmlns:a16="http://schemas.microsoft.com/office/drawing/2014/main" id="{270A51D9-54CF-4B12-B342-2AD27533727D}"/>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
        <p:nvSpPr>
          <p:cNvPr id="5" name="Speech Bubble: Rectangle with Corners Rounded 4">
            <a:extLst>
              <a:ext uri="{FF2B5EF4-FFF2-40B4-BE49-F238E27FC236}">
                <a16:creationId xmlns:a16="http://schemas.microsoft.com/office/drawing/2014/main" id="{74224801-5520-4E32-AFD2-AADCA69043BA}"/>
              </a:ext>
            </a:extLst>
          </p:cNvPr>
          <p:cNvSpPr/>
          <p:nvPr/>
        </p:nvSpPr>
        <p:spPr>
          <a:xfrm>
            <a:off x="4103370" y="4274820"/>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no" b="0" i="0" u="none" baseline="0"/>
              <a:t>Er det slik for byen din?</a:t>
            </a:r>
          </a:p>
        </p:txBody>
      </p:sp>
    </p:spTree>
    <p:extLst>
      <p:ext uri="{BB962C8B-B14F-4D97-AF65-F5344CB8AC3E}">
        <p14:creationId xmlns:p14="http://schemas.microsoft.com/office/powerpoint/2010/main" val="2231613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4465B-3B0C-4915-89F2-F31B6315D351}"/>
              </a:ext>
            </a:extLst>
          </p:cNvPr>
          <p:cNvSpPr>
            <a:spLocks noGrp="1"/>
          </p:cNvSpPr>
          <p:nvPr>
            <p:ph type="title"/>
          </p:nvPr>
        </p:nvSpPr>
        <p:spPr/>
        <p:txBody>
          <a:bodyPr/>
          <a:lstStyle/>
          <a:p>
            <a:pPr algn="l" rtl="0"/>
            <a:r>
              <a:rPr lang="no" b="1" i="0" u="none" baseline="0"/>
              <a:t>Prinsipp 7: Sett pris på kontrollørene dine</a:t>
            </a:r>
          </a:p>
        </p:txBody>
      </p:sp>
      <p:sp>
        <p:nvSpPr>
          <p:cNvPr id="3" name="Content Placeholder 2">
            <a:extLst>
              <a:ext uri="{FF2B5EF4-FFF2-40B4-BE49-F238E27FC236}">
                <a16:creationId xmlns:a16="http://schemas.microsoft.com/office/drawing/2014/main" id="{33BA9D5F-7B6A-4AEC-AB33-0F44F28D837A}"/>
              </a:ext>
            </a:extLst>
          </p:cNvPr>
          <p:cNvSpPr>
            <a:spLocks noGrp="1"/>
          </p:cNvSpPr>
          <p:nvPr>
            <p:ph idx="1"/>
          </p:nvPr>
        </p:nvSpPr>
        <p:spPr>
          <a:xfrm>
            <a:off x="380999" y="1700213"/>
            <a:ext cx="8550965" cy="4608512"/>
          </a:xfrm>
        </p:spPr>
        <p:txBody>
          <a:bodyPr/>
          <a:lstStyle/>
          <a:p>
            <a:pPr marL="0" indent="0" algn="l" rtl="0">
              <a:buNone/>
            </a:pPr>
            <a:r>
              <a:rPr lang="no" sz="1800" b="0" i="0" u="none" baseline="0">
                <a:solidFill>
                  <a:schemeClr val="tx1"/>
                </a:solidFill>
              </a:rPr>
              <a:t>Parkeringskontrollørene er det sterkeste leddet i håndhevingsprosessen. </a:t>
            </a:r>
          </a:p>
          <a:p>
            <a:pPr marL="0" indent="0" algn="l" rtl="0">
              <a:buNone/>
            </a:pPr>
            <a:r>
              <a:rPr lang="no" sz="1800" b="0" i="0" u="none" baseline="0">
                <a:solidFill>
                  <a:schemeClr val="tx1"/>
                </a:solidFill>
              </a:rPr>
              <a:t>Skikkelig og regelmessig opplæring av kontrollørene er viktig, slik at de kan hjelpe folk med parkering og andre spørsmål, og ikke bare skrive ut bøter. </a:t>
            </a:r>
          </a:p>
          <a:p>
            <a:pPr algn="l" rtl="0"/>
            <a:r>
              <a:rPr lang="no" sz="1800" b="0" i="0" u="none" baseline="0">
                <a:solidFill>
                  <a:schemeClr val="tx1"/>
                </a:solidFill>
              </a:rPr>
              <a:t>Språkopplæring og kommunikasjonsferdigheter er viktig. </a:t>
            </a:r>
          </a:p>
          <a:p>
            <a:pPr algn="l" rtl="0"/>
            <a:r>
              <a:rPr lang="no" sz="1800" b="0" i="0" u="none" baseline="0">
                <a:solidFill>
                  <a:schemeClr val="tx1"/>
                </a:solidFill>
              </a:rPr>
              <a:t>Kontrollørenes ansvarsportefølje kan økes. </a:t>
            </a:r>
          </a:p>
          <a:p>
            <a:pPr algn="l" rtl="0"/>
            <a:r>
              <a:rPr lang="no" sz="1800" b="0" i="0" u="none" baseline="0">
                <a:solidFill>
                  <a:schemeClr val="tx1"/>
                </a:solidFill>
              </a:rPr>
              <a:t>Parkeringskontrollørene engasjerer seg i lokalsamfunnets aktiviteter og blir «øyne i gaten» eller kan fokusere på støtte til turister. </a:t>
            </a:r>
          </a:p>
          <a:p>
            <a:pPr marL="0" indent="0" algn="l" rtl="0">
              <a:buNone/>
            </a:pPr>
            <a:endParaRPr lang="no" sz="1800" b="0" dirty="0">
              <a:solidFill>
                <a:schemeClr val="tx1"/>
              </a:solidFill>
            </a:endParaRPr>
          </a:p>
          <a:p>
            <a:pPr marL="0" indent="0" algn="l" rtl="0">
              <a:buNone/>
            </a:pPr>
            <a:r>
              <a:rPr lang="no" sz="1800" b="0" i="0" u="none" baseline="0">
                <a:solidFill>
                  <a:schemeClr val="tx1"/>
                </a:solidFill>
              </a:rPr>
              <a:t>Timeplanen deres bør i så fall ta høyde for at de påtar seg slike tilleggsoppgaver. </a:t>
            </a:r>
          </a:p>
          <a:p>
            <a:pPr marL="0" indent="0" algn="l" rtl="0">
              <a:buNone/>
            </a:pPr>
            <a:endParaRPr lang="no" sz="1800" b="0" dirty="0">
              <a:solidFill>
                <a:schemeClr val="tx1"/>
              </a:solidFill>
            </a:endParaRPr>
          </a:p>
        </p:txBody>
      </p:sp>
      <p:sp>
        <p:nvSpPr>
          <p:cNvPr id="4" name="Footer Placeholder 3">
            <a:extLst>
              <a:ext uri="{FF2B5EF4-FFF2-40B4-BE49-F238E27FC236}">
                <a16:creationId xmlns:a16="http://schemas.microsoft.com/office/drawing/2014/main" id="{2B55AED3-1CCA-45F0-A4F1-F7D57D4BCABA}"/>
              </a:ext>
            </a:extLst>
          </p:cNvPr>
          <p:cNvSpPr>
            <a:spLocks noGrp="1"/>
          </p:cNvSpPr>
          <p:nvPr>
            <p:ph type="ftr" sz="quarter" idx="10"/>
          </p:nvPr>
        </p:nvSpPr>
        <p:spPr>
          <a:xfrm>
            <a:off x="1070293" y="6480175"/>
            <a:ext cx="5256212" cy="260350"/>
          </a:xfrm>
        </p:spPr>
        <p:txBody>
          <a:bodyPr/>
          <a:lstStyle/>
          <a:p>
            <a:pPr algn="l" rtl="0">
              <a:defRPr/>
            </a:pPr>
            <a:r>
              <a:rPr lang="no" b="0" i="0" u="none" baseline="0"/>
              <a:t>&lt;Arrangement&gt; • &lt;Dato&gt; • &lt;Sted&gt; • &lt;Taler&gt;</a:t>
            </a:r>
            <a:endParaRPr lang="no"/>
          </a:p>
        </p:txBody>
      </p:sp>
      <p:sp>
        <p:nvSpPr>
          <p:cNvPr id="5" name="Speech Bubble: Rectangle with Corners Rounded 4">
            <a:extLst>
              <a:ext uri="{FF2B5EF4-FFF2-40B4-BE49-F238E27FC236}">
                <a16:creationId xmlns:a16="http://schemas.microsoft.com/office/drawing/2014/main" id="{87B2D195-2A4A-4B08-99B1-EA77D03BEF72}"/>
              </a:ext>
            </a:extLst>
          </p:cNvPr>
          <p:cNvSpPr/>
          <p:nvPr/>
        </p:nvSpPr>
        <p:spPr>
          <a:xfrm>
            <a:off x="4149090" y="4719955"/>
            <a:ext cx="3749040" cy="1588770"/>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rtl="0"/>
            <a:r>
              <a:rPr lang="no" b="0" i="0" u="none" baseline="0"/>
              <a:t>Hva kan du gjøre for bedre å verdsette kontrollørene dine?</a:t>
            </a:r>
          </a:p>
        </p:txBody>
      </p:sp>
    </p:spTree>
    <p:extLst>
      <p:ext uri="{BB962C8B-B14F-4D97-AF65-F5344CB8AC3E}">
        <p14:creationId xmlns:p14="http://schemas.microsoft.com/office/powerpoint/2010/main" val="2117644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147637" y="1449550"/>
            <a:ext cx="8848725" cy="4808375"/>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822041" y="2977179"/>
            <a:ext cx="7701126" cy="1200329"/>
          </a:xfrm>
          <a:prstGeom prst="rect">
            <a:avLst/>
          </a:prstGeom>
        </p:spPr>
        <p:txBody>
          <a:bodyPr wrap="square">
            <a:spAutoFit/>
          </a:bodyPr>
          <a:lstStyle/>
          <a:p>
            <a:pPr algn="l" rtl="0"/>
            <a:r>
              <a:rPr lang="no" sz="3600" b="1" i="0" u="none" baseline="0" dirty="0">
                <a:solidFill>
                  <a:schemeClr val="bg1"/>
                </a:solidFill>
                <a:latin typeface="+mj-lt"/>
              </a:rPr>
              <a:t>1. Definering av prosessen for parkeringshåndheving</a:t>
            </a:r>
          </a:p>
        </p:txBody>
      </p:sp>
    </p:spTree>
    <p:extLst>
      <p:ext uri="{BB962C8B-B14F-4D97-AF65-F5344CB8AC3E}">
        <p14:creationId xmlns:p14="http://schemas.microsoft.com/office/powerpoint/2010/main" val="1207402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435226" y="3095513"/>
            <a:ext cx="7303109" cy="1200329"/>
          </a:xfrm>
          <a:prstGeom prst="rect">
            <a:avLst/>
          </a:prstGeom>
        </p:spPr>
        <p:txBody>
          <a:bodyPr wrap="square">
            <a:spAutoFit/>
          </a:bodyPr>
          <a:lstStyle/>
          <a:p>
            <a:pPr algn="l" rtl="0"/>
            <a:r>
              <a:rPr lang="no" sz="3600" b="1" i="0" u="none" baseline="0" dirty="0">
                <a:solidFill>
                  <a:schemeClr val="bg1"/>
                </a:solidFill>
                <a:latin typeface="+mj-lt"/>
              </a:rPr>
              <a:t>4.</a:t>
            </a:r>
          </a:p>
          <a:p>
            <a:pPr algn="l" rtl="0"/>
            <a:r>
              <a:rPr lang="no" sz="3600" b="1" i="0" u="none" baseline="0" dirty="0">
                <a:solidFill>
                  <a:schemeClr val="bg1"/>
                </a:solidFill>
                <a:latin typeface="+mj-lt"/>
              </a:rPr>
              <a:t>Håndhevingsoperasjoner </a:t>
            </a:r>
          </a:p>
        </p:txBody>
      </p:sp>
    </p:spTree>
    <p:extLst>
      <p:ext uri="{BB962C8B-B14F-4D97-AF65-F5344CB8AC3E}">
        <p14:creationId xmlns:p14="http://schemas.microsoft.com/office/powerpoint/2010/main" val="17021518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no" b="1" i="0" u="none" baseline="0"/>
              <a:t>Gå tilbake til håndhevingsprosessen …</a:t>
            </a:r>
            <a:endParaRPr lang="no"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339090" y="1665923"/>
            <a:ext cx="8550058" cy="4608512"/>
          </a:xfrm>
        </p:spPr>
        <p:txBody>
          <a:bodyPr/>
          <a:lstStyle/>
          <a:p>
            <a:pPr marL="0" lvl="1" indent="0" algn="l" rtl="0" eaLnBrk="1" hangingPunct="1">
              <a:buNone/>
            </a:pPr>
            <a:r>
              <a:rPr lang="no" sz="1800" b="0" i="0" u="none" baseline="0" dirty="0"/>
              <a:t>Bekrefte etterlevelse eller manglende etterlevelse av lokale parkeringsbestemmelser: </a:t>
            </a:r>
          </a:p>
          <a:p>
            <a:pPr marL="1390650" lvl="2" indent="-342900" algn="l" rtl="0" eaLnBrk="1" hangingPunct="1">
              <a:buFont typeface="+mj-lt"/>
              <a:buAutoNum type="arabicPeriod"/>
            </a:pPr>
            <a:r>
              <a:rPr lang="no" b="0" i="0" u="none" baseline="0" dirty="0"/>
              <a:t>Registrere kjøretøyet</a:t>
            </a:r>
          </a:p>
          <a:p>
            <a:pPr marL="1390650" lvl="2" indent="-342900" algn="l" rtl="0" eaLnBrk="1" hangingPunct="1">
              <a:buFont typeface="+mj-lt"/>
              <a:buAutoNum type="arabicPeriod"/>
            </a:pPr>
            <a:r>
              <a:rPr lang="no" b="0" i="0" u="none" baseline="0" dirty="0"/>
              <a:t>Forstå kjøretøyets parkeringsrettigheter </a:t>
            </a:r>
          </a:p>
          <a:p>
            <a:pPr marL="1390650" lvl="2" indent="-342900" algn="l" rtl="0" eaLnBrk="1" hangingPunct="1">
              <a:buFont typeface="+mj-lt"/>
              <a:buAutoNum type="arabicPeriod"/>
            </a:pPr>
            <a:r>
              <a:rPr lang="no" b="0" i="0" u="none" baseline="0" dirty="0"/>
              <a:t>Sjekke parkeringsrettighetene mot de parkeringsforholdene som er aktuelle der kjøretøyene blir funnet</a:t>
            </a:r>
          </a:p>
          <a:p>
            <a:pPr marL="0" indent="0" algn="l" rtl="0" eaLnBrk="1" hangingPunct="1">
              <a:buNone/>
            </a:pPr>
            <a:r>
              <a:rPr lang="no" sz="1600" b="0" i="0" u="none" baseline="0" dirty="0">
                <a:solidFill>
                  <a:schemeClr val="tx1"/>
                </a:solidFill>
              </a:rPr>
              <a:t>Denne delen av håndhevingsprosessen ender med at kjøretøyet enten blir klarert (kjøretøyet har rett til å parkere, på det gitte stedet på det gitte tidspunktet), eller med</a:t>
            </a:r>
          </a:p>
          <a:p>
            <a:pPr marL="0" lvl="1" indent="0" algn="l" rtl="0" eaLnBrk="1" hangingPunct="1">
              <a:buNone/>
            </a:pPr>
            <a:r>
              <a:rPr lang="no" sz="1800" b="0" i="0" u="none" baseline="0" dirty="0"/>
              <a:t>Reagere på manglende etterlevelse</a:t>
            </a:r>
          </a:p>
          <a:p>
            <a:pPr marL="1390650" lvl="2" indent="-342900" algn="l" rtl="0" eaLnBrk="1" hangingPunct="1">
              <a:buFont typeface="+mj-lt"/>
              <a:buAutoNum type="arabicPeriod"/>
            </a:pPr>
            <a:r>
              <a:rPr lang="no" b="0" i="0" u="none" baseline="0" dirty="0"/>
              <a:t>Behandling i form av straff eller annet</a:t>
            </a:r>
          </a:p>
          <a:p>
            <a:pPr marL="1390650" lvl="2" indent="-342900" algn="l" rtl="0" eaLnBrk="1" hangingPunct="1">
              <a:buFont typeface="+mj-lt"/>
              <a:buAutoNum type="arabicPeriod"/>
            </a:pPr>
            <a:r>
              <a:rPr lang="no" b="0" i="0" u="none" baseline="0" dirty="0"/>
              <a:t>Bøter eller administrative gebyrer</a:t>
            </a:r>
          </a:p>
          <a:p>
            <a:pPr marL="1390650" lvl="2" indent="-342900" algn="l" rtl="0" eaLnBrk="1" hangingPunct="1">
              <a:buFont typeface="+mj-lt"/>
              <a:buAutoNum type="arabicPeriod"/>
            </a:pPr>
            <a:r>
              <a:rPr lang="no" b="0" i="0" u="none" baseline="0" dirty="0"/>
              <a:t>Ikke-økonomisk straff (f.eks. prikkbelastning på førerkortet, hvor dette systemet praktiseres)</a:t>
            </a:r>
          </a:p>
          <a:p>
            <a:pPr marL="1390650" lvl="2" indent="-342900" algn="l" rtl="0" eaLnBrk="1" hangingPunct="1">
              <a:buFont typeface="+mj-lt"/>
              <a:buAutoNum type="arabicPeriod"/>
            </a:pPr>
            <a:r>
              <a:rPr lang="no" b="0" i="0" u="none" baseline="0" dirty="0"/>
              <a:t>Borttauing og hjulblokkering</a:t>
            </a:r>
          </a:p>
          <a:p>
            <a:pPr marL="479425" lvl="1" indent="0" algn="l" rtl="0" eaLnBrk="1" hangingPunct="1">
              <a:buNone/>
            </a:pPr>
            <a:endParaRPr lang="no" altLang="en-US" sz="1600" dirty="0"/>
          </a:p>
        </p:txBody>
      </p:sp>
    </p:spTree>
    <p:extLst>
      <p:ext uri="{BB962C8B-B14F-4D97-AF65-F5344CB8AC3E}">
        <p14:creationId xmlns:p14="http://schemas.microsoft.com/office/powerpoint/2010/main" val="1354973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6B16F-DF44-41CD-BFBE-A83633D5B9B9}"/>
              </a:ext>
            </a:extLst>
          </p:cNvPr>
          <p:cNvSpPr>
            <a:spLocks noGrp="1"/>
          </p:cNvSpPr>
          <p:nvPr>
            <p:ph type="title"/>
          </p:nvPr>
        </p:nvSpPr>
        <p:spPr>
          <a:xfrm>
            <a:off x="381001" y="-147002"/>
            <a:ext cx="7343775" cy="1152525"/>
          </a:xfrm>
        </p:spPr>
        <p:txBody>
          <a:bodyPr/>
          <a:lstStyle/>
          <a:p>
            <a:pPr algn="l" rtl="0"/>
            <a:r>
              <a:rPr lang="no" b="1" i="0" u="none" baseline="0"/>
              <a:t>Hvordan setter du i gang håndhevingsprosessen?  </a:t>
            </a:r>
          </a:p>
        </p:txBody>
      </p:sp>
      <p:sp>
        <p:nvSpPr>
          <p:cNvPr id="4" name="Footer Placeholder 3">
            <a:extLst>
              <a:ext uri="{FF2B5EF4-FFF2-40B4-BE49-F238E27FC236}">
                <a16:creationId xmlns:a16="http://schemas.microsoft.com/office/drawing/2014/main" id="{075AEC81-A639-4E6B-85B4-288E6B8DC260}"/>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graphicFrame>
        <p:nvGraphicFramePr>
          <p:cNvPr id="8" name="Table 8">
            <a:extLst>
              <a:ext uri="{FF2B5EF4-FFF2-40B4-BE49-F238E27FC236}">
                <a16:creationId xmlns:a16="http://schemas.microsoft.com/office/drawing/2014/main" id="{1283A8F4-350E-4448-9FDA-8213727877F7}"/>
              </a:ext>
            </a:extLst>
          </p:cNvPr>
          <p:cNvGraphicFramePr>
            <a:graphicFrameLocks noGrp="1"/>
          </p:cNvGraphicFramePr>
          <p:nvPr>
            <p:ph idx="1"/>
            <p:extLst>
              <p:ext uri="{D42A27DB-BD31-4B8C-83A1-F6EECF244321}">
                <p14:modId xmlns:p14="http://schemas.microsoft.com/office/powerpoint/2010/main" val="23631853"/>
              </p:ext>
            </p:extLst>
          </p:nvPr>
        </p:nvGraphicFramePr>
        <p:xfrm>
          <a:off x="352425" y="1502766"/>
          <a:ext cx="8439149" cy="4803102"/>
        </p:xfrm>
        <a:graphic>
          <a:graphicData uri="http://schemas.openxmlformats.org/drawingml/2006/table">
            <a:tbl>
              <a:tblPr firstRow="1" bandRow="1">
                <a:tableStyleId>{5C22544A-7EE6-4342-B048-85BDC9FD1C3A}</a:tableStyleId>
              </a:tblPr>
              <a:tblGrid>
                <a:gridCol w="2979419">
                  <a:extLst>
                    <a:ext uri="{9D8B030D-6E8A-4147-A177-3AD203B41FA5}">
                      <a16:colId xmlns:a16="http://schemas.microsoft.com/office/drawing/2014/main" val="3039028223"/>
                    </a:ext>
                  </a:extLst>
                </a:gridCol>
                <a:gridCol w="2825555">
                  <a:extLst>
                    <a:ext uri="{9D8B030D-6E8A-4147-A177-3AD203B41FA5}">
                      <a16:colId xmlns:a16="http://schemas.microsoft.com/office/drawing/2014/main" val="1440496406"/>
                    </a:ext>
                  </a:extLst>
                </a:gridCol>
                <a:gridCol w="2634175">
                  <a:extLst>
                    <a:ext uri="{9D8B030D-6E8A-4147-A177-3AD203B41FA5}">
                      <a16:colId xmlns:a16="http://schemas.microsoft.com/office/drawing/2014/main" val="2792426321"/>
                    </a:ext>
                  </a:extLst>
                </a:gridCol>
              </a:tblGrid>
              <a:tr h="444916">
                <a:tc>
                  <a:txBody>
                    <a:bodyPr/>
                    <a:lstStyle/>
                    <a:p>
                      <a:pPr algn="l" rtl="0"/>
                      <a:r>
                        <a:rPr lang="no" sz="1400" b="1" i="0" u="none" baseline="0"/>
                        <a:t>Parkeringsprosess </a:t>
                      </a:r>
                    </a:p>
                  </a:txBody>
                  <a:tcPr/>
                </a:tc>
                <a:tc>
                  <a:txBody>
                    <a:bodyPr/>
                    <a:lstStyle/>
                    <a:p>
                      <a:pPr algn="l" rtl="0"/>
                      <a:r>
                        <a:rPr lang="no" sz="1400" b="1" i="0" u="none" baseline="0"/>
                        <a:t>Hvordan håndteres dette? Verktøy/teknologi som brukes</a:t>
                      </a:r>
                    </a:p>
                  </a:txBody>
                  <a:tcPr/>
                </a:tc>
                <a:tc>
                  <a:txBody>
                    <a:bodyPr/>
                    <a:lstStyle/>
                    <a:p>
                      <a:pPr algn="l" rtl="0"/>
                      <a:r>
                        <a:rPr lang="no" sz="1400" b="1" i="0" u="none" baseline="0"/>
                        <a:t>Organisasjon / enhet som har ansvaret</a:t>
                      </a:r>
                    </a:p>
                  </a:txBody>
                  <a:tcPr/>
                </a:tc>
                <a:extLst>
                  <a:ext uri="{0D108BD9-81ED-4DB2-BD59-A6C34878D82A}">
                    <a16:rowId xmlns:a16="http://schemas.microsoft.com/office/drawing/2014/main" val="4082438534"/>
                  </a:ext>
                </a:extLst>
              </a:tr>
              <a:tr h="767936">
                <a:tc>
                  <a:txBody>
                    <a:bodyPr/>
                    <a:lstStyle/>
                    <a:p>
                      <a:pPr algn="l" rtl="0"/>
                      <a:r>
                        <a:rPr lang="no" sz="1400" b="0" i="0" u="none" baseline="0"/>
                        <a:t>Oppsporing av kjøretøyet</a:t>
                      </a:r>
                    </a:p>
                    <a:p>
                      <a:endParaRPr lang="no" sz="1400" dirty="0"/>
                    </a:p>
                  </a:txBody>
                  <a:tcPr/>
                </a:tc>
                <a:tc>
                  <a:txBody>
                    <a:bodyPr/>
                    <a:lstStyle/>
                    <a:p>
                      <a:endParaRPr lang="no" sz="1400" dirty="0"/>
                    </a:p>
                  </a:txBody>
                  <a:tcPr/>
                </a:tc>
                <a:tc>
                  <a:txBody>
                    <a:bodyPr/>
                    <a:lstStyle/>
                    <a:p>
                      <a:endParaRPr lang="no" sz="1400" dirty="0"/>
                    </a:p>
                  </a:txBody>
                  <a:tcPr/>
                </a:tc>
                <a:extLst>
                  <a:ext uri="{0D108BD9-81ED-4DB2-BD59-A6C34878D82A}">
                    <a16:rowId xmlns:a16="http://schemas.microsoft.com/office/drawing/2014/main" val="1333288184"/>
                  </a:ext>
                </a:extLst>
              </a:tr>
              <a:tr h="767936">
                <a:tc>
                  <a:txBody>
                    <a:bodyPr/>
                    <a:lstStyle/>
                    <a:p>
                      <a:pPr algn="l" rtl="0"/>
                      <a:r>
                        <a:rPr lang="no" sz="1400" b="0" i="0" u="none" baseline="0"/>
                        <a:t>Forstå kjøretøyets parkeringsrettigheter </a:t>
                      </a:r>
                    </a:p>
                    <a:p>
                      <a:endParaRPr lang="no" sz="1400" dirty="0"/>
                    </a:p>
                  </a:txBody>
                  <a:tcPr/>
                </a:tc>
                <a:tc>
                  <a:txBody>
                    <a:bodyPr/>
                    <a:lstStyle/>
                    <a:p>
                      <a:endParaRPr lang="no" sz="1400"/>
                    </a:p>
                  </a:txBody>
                  <a:tcPr/>
                </a:tc>
                <a:tc>
                  <a:txBody>
                    <a:bodyPr/>
                    <a:lstStyle/>
                    <a:p>
                      <a:endParaRPr lang="no" sz="1400"/>
                    </a:p>
                  </a:txBody>
                  <a:tcPr/>
                </a:tc>
                <a:extLst>
                  <a:ext uri="{0D108BD9-81ED-4DB2-BD59-A6C34878D82A}">
                    <a16:rowId xmlns:a16="http://schemas.microsoft.com/office/drawing/2014/main" val="659437735"/>
                  </a:ext>
                </a:extLst>
              </a:tr>
              <a:tr h="969406">
                <a:tc>
                  <a:txBody>
                    <a:bodyPr/>
                    <a:lstStyle/>
                    <a:p>
                      <a:pPr algn="l" rtl="0"/>
                      <a:r>
                        <a:rPr lang="no" sz="1400" b="0" i="0" u="none" baseline="0"/>
                        <a:t>Sjekke parkeringsrettighetene mot de parkeringsforholdene som er aktuelle der kjøretøyet oppspores</a:t>
                      </a:r>
                    </a:p>
                  </a:txBody>
                  <a:tcPr/>
                </a:tc>
                <a:tc>
                  <a:txBody>
                    <a:bodyPr/>
                    <a:lstStyle/>
                    <a:p>
                      <a:endParaRPr lang="no" sz="1400" dirty="0"/>
                    </a:p>
                  </a:txBody>
                  <a:tcPr/>
                </a:tc>
                <a:tc>
                  <a:txBody>
                    <a:bodyPr/>
                    <a:lstStyle/>
                    <a:p>
                      <a:endParaRPr lang="no" sz="1400" dirty="0"/>
                    </a:p>
                  </a:txBody>
                  <a:tcPr/>
                </a:tc>
                <a:extLst>
                  <a:ext uri="{0D108BD9-81ED-4DB2-BD59-A6C34878D82A}">
                    <a16:rowId xmlns:a16="http://schemas.microsoft.com/office/drawing/2014/main" val="2478273981"/>
                  </a:ext>
                </a:extLst>
              </a:tr>
              <a:tr h="444916">
                <a:tc>
                  <a:txBody>
                    <a:bodyPr/>
                    <a:lstStyle/>
                    <a:p>
                      <a:pPr algn="l" rtl="0"/>
                      <a:r>
                        <a:rPr lang="no" sz="1400" b="0" i="0" u="none" baseline="0"/>
                        <a:t>Avgjøre etterlevelse eller ikke</a:t>
                      </a:r>
                    </a:p>
                  </a:txBody>
                  <a:tcPr/>
                </a:tc>
                <a:tc>
                  <a:txBody>
                    <a:bodyPr/>
                    <a:lstStyle/>
                    <a:p>
                      <a:endParaRPr lang="no" sz="1400"/>
                    </a:p>
                  </a:txBody>
                  <a:tcPr/>
                </a:tc>
                <a:tc>
                  <a:txBody>
                    <a:bodyPr/>
                    <a:lstStyle/>
                    <a:p>
                      <a:endParaRPr lang="no" sz="1400"/>
                    </a:p>
                  </a:txBody>
                  <a:tcPr/>
                </a:tc>
                <a:extLst>
                  <a:ext uri="{0D108BD9-81ED-4DB2-BD59-A6C34878D82A}">
                    <a16:rowId xmlns:a16="http://schemas.microsoft.com/office/drawing/2014/main" val="2654668635"/>
                  </a:ext>
                </a:extLst>
              </a:tr>
              <a:tr h="444916">
                <a:tc>
                  <a:txBody>
                    <a:bodyPr/>
                    <a:lstStyle/>
                    <a:p>
                      <a:pPr algn="l" rtl="0"/>
                      <a:r>
                        <a:rPr lang="no" sz="1400" b="0" i="0" u="none" baseline="0"/>
                        <a:t>Bot/gebyr</a:t>
                      </a:r>
                    </a:p>
                  </a:txBody>
                  <a:tcPr/>
                </a:tc>
                <a:tc>
                  <a:txBody>
                    <a:bodyPr/>
                    <a:lstStyle/>
                    <a:p>
                      <a:endParaRPr lang="no" sz="1400"/>
                    </a:p>
                  </a:txBody>
                  <a:tcPr/>
                </a:tc>
                <a:tc>
                  <a:txBody>
                    <a:bodyPr/>
                    <a:lstStyle/>
                    <a:p>
                      <a:endParaRPr lang="no" sz="1400"/>
                    </a:p>
                  </a:txBody>
                  <a:tcPr/>
                </a:tc>
                <a:extLst>
                  <a:ext uri="{0D108BD9-81ED-4DB2-BD59-A6C34878D82A}">
                    <a16:rowId xmlns:a16="http://schemas.microsoft.com/office/drawing/2014/main" val="2999186590"/>
                  </a:ext>
                </a:extLst>
              </a:tr>
              <a:tr h="444916">
                <a:tc>
                  <a:txBody>
                    <a:bodyPr/>
                    <a:lstStyle/>
                    <a:p>
                      <a:pPr algn="l" rtl="0"/>
                      <a:r>
                        <a:rPr lang="no" sz="1400" b="0" i="0" u="none" baseline="0"/>
                        <a:t>Hjulblokkering/borttauing</a:t>
                      </a:r>
                    </a:p>
                  </a:txBody>
                  <a:tcPr/>
                </a:tc>
                <a:tc>
                  <a:txBody>
                    <a:bodyPr/>
                    <a:lstStyle/>
                    <a:p>
                      <a:endParaRPr lang="no" sz="1400"/>
                    </a:p>
                  </a:txBody>
                  <a:tcPr/>
                </a:tc>
                <a:tc>
                  <a:txBody>
                    <a:bodyPr/>
                    <a:lstStyle/>
                    <a:p>
                      <a:endParaRPr lang="no" sz="1400"/>
                    </a:p>
                  </a:txBody>
                  <a:tcPr/>
                </a:tc>
                <a:extLst>
                  <a:ext uri="{0D108BD9-81ED-4DB2-BD59-A6C34878D82A}">
                    <a16:rowId xmlns:a16="http://schemas.microsoft.com/office/drawing/2014/main" val="2855060863"/>
                  </a:ext>
                </a:extLst>
              </a:tr>
              <a:tr h="444916">
                <a:tc>
                  <a:txBody>
                    <a:bodyPr/>
                    <a:lstStyle/>
                    <a:p>
                      <a:pPr algn="l" rtl="0"/>
                      <a:r>
                        <a:rPr lang="no" sz="1400" b="0" i="0" u="none" baseline="0"/>
                        <a:t>Klage </a:t>
                      </a:r>
                    </a:p>
                  </a:txBody>
                  <a:tcPr/>
                </a:tc>
                <a:tc>
                  <a:txBody>
                    <a:bodyPr/>
                    <a:lstStyle/>
                    <a:p>
                      <a:endParaRPr lang="no" sz="1400" dirty="0"/>
                    </a:p>
                  </a:txBody>
                  <a:tcPr/>
                </a:tc>
                <a:tc>
                  <a:txBody>
                    <a:bodyPr/>
                    <a:lstStyle/>
                    <a:p>
                      <a:endParaRPr lang="no" sz="1400" dirty="0"/>
                    </a:p>
                  </a:txBody>
                  <a:tcPr/>
                </a:tc>
                <a:extLst>
                  <a:ext uri="{0D108BD9-81ED-4DB2-BD59-A6C34878D82A}">
                    <a16:rowId xmlns:a16="http://schemas.microsoft.com/office/drawing/2014/main" val="2584128042"/>
                  </a:ext>
                </a:extLst>
              </a:tr>
            </a:tbl>
          </a:graphicData>
        </a:graphic>
      </p:graphicFrame>
    </p:spTree>
    <p:extLst>
      <p:ext uri="{BB962C8B-B14F-4D97-AF65-F5344CB8AC3E}">
        <p14:creationId xmlns:p14="http://schemas.microsoft.com/office/powerpoint/2010/main" val="1543907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090982" y="3278393"/>
            <a:ext cx="7303109" cy="1200329"/>
          </a:xfrm>
          <a:prstGeom prst="rect">
            <a:avLst/>
          </a:prstGeom>
        </p:spPr>
        <p:txBody>
          <a:bodyPr wrap="square">
            <a:spAutoFit/>
          </a:bodyPr>
          <a:lstStyle/>
          <a:p>
            <a:pPr algn="l" rtl="0"/>
            <a:r>
              <a:rPr lang="no" sz="3600" b="1" i="0" u="none" baseline="0" dirty="0">
                <a:solidFill>
                  <a:schemeClr val="bg1"/>
                </a:solidFill>
                <a:latin typeface="+mj-lt"/>
              </a:rPr>
              <a:t>5.</a:t>
            </a:r>
          </a:p>
          <a:p>
            <a:pPr algn="l" rtl="0"/>
            <a:r>
              <a:rPr lang="no" sz="3600" b="1" i="0" u="none" baseline="0" dirty="0">
                <a:solidFill>
                  <a:schemeClr val="bg1"/>
                </a:solidFill>
                <a:latin typeface="+mj-lt"/>
              </a:rPr>
              <a:t>Håndhevingsverktøy </a:t>
            </a:r>
          </a:p>
        </p:txBody>
      </p:sp>
    </p:spTree>
    <p:extLst>
      <p:ext uri="{BB962C8B-B14F-4D97-AF65-F5344CB8AC3E}">
        <p14:creationId xmlns:p14="http://schemas.microsoft.com/office/powerpoint/2010/main" val="2608354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algn="l" rtl="0" eaLnBrk="1" hangingPunct="1"/>
            <a:r>
              <a:rPr lang="no" sz="2400" b="1" i="0" u="none" baseline="0"/>
              <a:t>Gateutformingens elementer legger til rette for håndheving</a:t>
            </a:r>
            <a:endParaRPr lang="no" altLang="en-US" dirty="0"/>
          </a:p>
        </p:txBody>
      </p:sp>
      <p:sp>
        <p:nvSpPr>
          <p:cNvPr id="6147" name="Content Placeholder 2"/>
          <p:cNvSpPr>
            <a:spLocks noGrp="1"/>
          </p:cNvSpPr>
          <p:nvPr>
            <p:ph idx="1"/>
          </p:nvPr>
        </p:nvSpPr>
        <p:spPr/>
        <p:txBody>
          <a:bodyPr/>
          <a:lstStyle/>
          <a:p>
            <a:pPr algn="l" rtl="0" eaLnBrk="1" hangingPunct="1"/>
            <a:r>
              <a:rPr lang="no" sz="1800" b="0" i="0" u="none" baseline="0"/>
              <a:t>Skilting som avgrenser sonene og forklarer de gjeldende gatereguleringene</a:t>
            </a:r>
          </a:p>
          <a:p>
            <a:pPr algn="l" rtl="0" eaLnBrk="1" hangingPunct="1"/>
            <a:r>
              <a:rPr lang="no" sz="1800" b="0" i="0" u="none" baseline="0"/>
              <a:t>Tydelig nedskrevne og distinkte parkeringsplasser, for å klargjøre hvor det kan parkeres.</a:t>
            </a:r>
          </a:p>
          <a:p>
            <a:pPr algn="l" rtl="0" eaLnBrk="1" hangingPunct="1"/>
            <a:r>
              <a:rPr lang="no" sz="1800" b="0" i="0" u="none" baseline="0"/>
              <a:t>Angivelse av brukerkategorier gjennom fargekoding og skilting (personer med bevegelseshemming, logistikk, beboere, parkering for butikkunder)</a:t>
            </a:r>
          </a:p>
          <a:p>
            <a:pPr algn="l" rtl="0" eaLnBrk="1" hangingPunct="1"/>
            <a:r>
              <a:rPr lang="no" sz="1800" b="0" i="0" u="none" baseline="0"/>
              <a:t>Parkeringsplassene bør være trygt tilgjengelig for kontrollørene</a:t>
            </a:r>
          </a:p>
          <a:p>
            <a:pPr marL="0" indent="0" algn="l" rtl="0" eaLnBrk="1" hangingPunct="1">
              <a:buNone/>
            </a:pPr>
            <a:endParaRPr lang="no" altLang="en-US" sz="1800" b="0" dirty="0"/>
          </a:p>
        </p:txBody>
      </p:sp>
      <p:pic>
        <p:nvPicPr>
          <p:cNvPr id="3" name="Picture 2">
            <a:extLst>
              <a:ext uri="{FF2B5EF4-FFF2-40B4-BE49-F238E27FC236}">
                <a16:creationId xmlns:a16="http://schemas.microsoft.com/office/drawing/2014/main" id="{D5705ECF-5833-4F54-AEC0-12340E59ED68}"/>
              </a:ext>
            </a:extLst>
          </p:cNvPr>
          <p:cNvPicPr>
            <a:picLocks noChangeAspect="1"/>
          </p:cNvPicPr>
          <p:nvPr/>
        </p:nvPicPr>
        <p:blipFill>
          <a:blip r:embed="rId2"/>
          <a:stretch>
            <a:fillRect/>
          </a:stretch>
        </p:blipFill>
        <p:spPr>
          <a:xfrm>
            <a:off x="495300" y="3778003"/>
            <a:ext cx="3563194" cy="2357000"/>
          </a:xfrm>
          <a:prstGeom prst="rect">
            <a:avLst/>
          </a:prstGeom>
        </p:spPr>
      </p:pic>
      <p:pic>
        <p:nvPicPr>
          <p:cNvPr id="5" name="Picture 4">
            <a:extLst>
              <a:ext uri="{FF2B5EF4-FFF2-40B4-BE49-F238E27FC236}">
                <a16:creationId xmlns:a16="http://schemas.microsoft.com/office/drawing/2014/main" id="{FBE6D94E-6618-45C2-A7A4-80A1510E9910}"/>
              </a:ext>
            </a:extLst>
          </p:cNvPr>
          <p:cNvPicPr>
            <a:picLocks noChangeAspect="1"/>
          </p:cNvPicPr>
          <p:nvPr/>
        </p:nvPicPr>
        <p:blipFill>
          <a:blip r:embed="rId3"/>
          <a:stretch>
            <a:fillRect/>
          </a:stretch>
        </p:blipFill>
        <p:spPr>
          <a:xfrm>
            <a:off x="4893559" y="3800109"/>
            <a:ext cx="3531176" cy="2334894"/>
          </a:xfrm>
          <a:prstGeom prst="rect">
            <a:avLst/>
          </a:prstGeom>
        </p:spPr>
      </p:pic>
    </p:spTree>
    <p:extLst>
      <p:ext uri="{BB962C8B-B14F-4D97-AF65-F5344CB8AC3E}">
        <p14:creationId xmlns:p14="http://schemas.microsoft.com/office/powerpoint/2010/main" val="3642868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CB07-2CEF-4E2B-9975-F974ACEF9FDD}"/>
              </a:ext>
            </a:extLst>
          </p:cNvPr>
          <p:cNvSpPr>
            <a:spLocks noGrp="1"/>
          </p:cNvSpPr>
          <p:nvPr>
            <p:ph type="title"/>
          </p:nvPr>
        </p:nvSpPr>
        <p:spPr>
          <a:xfrm>
            <a:off x="163830" y="115888"/>
            <a:ext cx="7343775" cy="1152525"/>
          </a:xfrm>
        </p:spPr>
        <p:txBody>
          <a:bodyPr/>
          <a:lstStyle/>
          <a:p>
            <a:pPr algn="l" rtl="0"/>
            <a:r>
              <a:rPr lang="no" b="1" i="0" u="none" baseline="0"/>
              <a:t>Oppgave: hvilke utformingselementer hindrer ulovlig parkering?</a:t>
            </a:r>
          </a:p>
        </p:txBody>
      </p:sp>
      <p:sp>
        <p:nvSpPr>
          <p:cNvPr id="4" name="Footer Placeholder 3">
            <a:extLst>
              <a:ext uri="{FF2B5EF4-FFF2-40B4-BE49-F238E27FC236}">
                <a16:creationId xmlns:a16="http://schemas.microsoft.com/office/drawing/2014/main" id="{48A0E144-81C1-4F1B-BAD2-48352FFD7CC3}"/>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10" name="Picture 9">
            <a:extLst>
              <a:ext uri="{FF2B5EF4-FFF2-40B4-BE49-F238E27FC236}">
                <a16:creationId xmlns:a16="http://schemas.microsoft.com/office/drawing/2014/main" id="{B6307A0D-B5E1-44A3-895F-5276700DFB2D}"/>
              </a:ext>
            </a:extLst>
          </p:cNvPr>
          <p:cNvPicPr>
            <a:picLocks noChangeAspect="1"/>
          </p:cNvPicPr>
          <p:nvPr/>
        </p:nvPicPr>
        <p:blipFill>
          <a:blip r:embed="rId2"/>
          <a:stretch>
            <a:fillRect/>
          </a:stretch>
        </p:blipFill>
        <p:spPr>
          <a:xfrm>
            <a:off x="2724448" y="1473424"/>
            <a:ext cx="3510617" cy="4846190"/>
          </a:xfrm>
          <a:prstGeom prst="rect">
            <a:avLst/>
          </a:prstGeom>
        </p:spPr>
      </p:pic>
    </p:spTree>
    <p:extLst>
      <p:ext uri="{BB962C8B-B14F-4D97-AF65-F5344CB8AC3E}">
        <p14:creationId xmlns:p14="http://schemas.microsoft.com/office/powerpoint/2010/main" val="1995530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2CB07-2CEF-4E2B-9975-F974ACEF9FDD}"/>
              </a:ext>
            </a:extLst>
          </p:cNvPr>
          <p:cNvSpPr>
            <a:spLocks noGrp="1"/>
          </p:cNvSpPr>
          <p:nvPr>
            <p:ph type="title"/>
          </p:nvPr>
        </p:nvSpPr>
        <p:spPr>
          <a:xfrm>
            <a:off x="163830" y="115888"/>
            <a:ext cx="7343775" cy="1152525"/>
          </a:xfrm>
        </p:spPr>
        <p:txBody>
          <a:bodyPr/>
          <a:lstStyle/>
          <a:p>
            <a:pPr algn="l" rtl="0"/>
            <a:r>
              <a:rPr lang="no" b="1" i="0" u="none" baseline="0"/>
              <a:t>Oppgave: hvilke utformingselementer hindrer ulovlig parkering?</a:t>
            </a:r>
          </a:p>
        </p:txBody>
      </p:sp>
      <p:sp>
        <p:nvSpPr>
          <p:cNvPr id="4" name="Footer Placeholder 3">
            <a:extLst>
              <a:ext uri="{FF2B5EF4-FFF2-40B4-BE49-F238E27FC236}">
                <a16:creationId xmlns:a16="http://schemas.microsoft.com/office/drawing/2014/main" id="{48A0E144-81C1-4F1B-BAD2-48352FFD7CC3}"/>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10" name="Picture 9">
            <a:extLst>
              <a:ext uri="{FF2B5EF4-FFF2-40B4-BE49-F238E27FC236}">
                <a16:creationId xmlns:a16="http://schemas.microsoft.com/office/drawing/2014/main" id="{B6307A0D-B5E1-44A3-895F-5276700DFB2D}"/>
              </a:ext>
            </a:extLst>
          </p:cNvPr>
          <p:cNvPicPr>
            <a:picLocks noChangeAspect="1"/>
          </p:cNvPicPr>
          <p:nvPr/>
        </p:nvPicPr>
        <p:blipFill>
          <a:blip r:embed="rId2"/>
          <a:stretch>
            <a:fillRect/>
          </a:stretch>
        </p:blipFill>
        <p:spPr>
          <a:xfrm>
            <a:off x="2724448" y="1473424"/>
            <a:ext cx="3510617" cy="4846190"/>
          </a:xfrm>
          <a:prstGeom prst="rect">
            <a:avLst/>
          </a:prstGeom>
        </p:spPr>
      </p:pic>
      <p:sp>
        <p:nvSpPr>
          <p:cNvPr id="3" name="Arrow: Right 2">
            <a:extLst>
              <a:ext uri="{FF2B5EF4-FFF2-40B4-BE49-F238E27FC236}">
                <a16:creationId xmlns:a16="http://schemas.microsoft.com/office/drawing/2014/main" id="{41CACFDE-7C63-40D1-8606-EDC382103266}"/>
              </a:ext>
            </a:extLst>
          </p:cNvPr>
          <p:cNvSpPr/>
          <p:nvPr/>
        </p:nvSpPr>
        <p:spPr>
          <a:xfrm rot="2040044">
            <a:off x="2034540" y="475488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6" name="Arrow: Right 5">
            <a:extLst>
              <a:ext uri="{FF2B5EF4-FFF2-40B4-BE49-F238E27FC236}">
                <a16:creationId xmlns:a16="http://schemas.microsoft.com/office/drawing/2014/main" id="{60A4D57D-E9AE-4D96-9918-CFC064B6E44F}"/>
              </a:ext>
            </a:extLst>
          </p:cNvPr>
          <p:cNvSpPr/>
          <p:nvPr/>
        </p:nvSpPr>
        <p:spPr>
          <a:xfrm rot="7906050">
            <a:off x="4704431" y="4516765"/>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7" name="Arrow: Right 6">
            <a:extLst>
              <a:ext uri="{FF2B5EF4-FFF2-40B4-BE49-F238E27FC236}">
                <a16:creationId xmlns:a16="http://schemas.microsoft.com/office/drawing/2014/main" id="{CC14B452-01B7-40B2-976F-76DA6B6F6AD1}"/>
              </a:ext>
            </a:extLst>
          </p:cNvPr>
          <p:cNvSpPr/>
          <p:nvPr/>
        </p:nvSpPr>
        <p:spPr>
          <a:xfrm rot="8462173">
            <a:off x="5492254" y="2141503"/>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8" name="Arrow: Right 7">
            <a:extLst>
              <a:ext uri="{FF2B5EF4-FFF2-40B4-BE49-F238E27FC236}">
                <a16:creationId xmlns:a16="http://schemas.microsoft.com/office/drawing/2014/main" id="{15379312-035B-46BA-B328-8F26987C72DB}"/>
              </a:ext>
            </a:extLst>
          </p:cNvPr>
          <p:cNvSpPr/>
          <p:nvPr/>
        </p:nvSpPr>
        <p:spPr>
          <a:xfrm rot="2040044">
            <a:off x="2435067" y="3902834"/>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9" name="Arrow: Right 8">
            <a:extLst>
              <a:ext uri="{FF2B5EF4-FFF2-40B4-BE49-F238E27FC236}">
                <a16:creationId xmlns:a16="http://schemas.microsoft.com/office/drawing/2014/main" id="{64384A6D-DB36-4C71-9A39-29C14C81FB94}"/>
              </a:ext>
            </a:extLst>
          </p:cNvPr>
          <p:cNvSpPr/>
          <p:nvPr/>
        </p:nvSpPr>
        <p:spPr>
          <a:xfrm rot="2040044">
            <a:off x="2813850" y="348256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11" name="Arrow: Right 10">
            <a:extLst>
              <a:ext uri="{FF2B5EF4-FFF2-40B4-BE49-F238E27FC236}">
                <a16:creationId xmlns:a16="http://schemas.microsoft.com/office/drawing/2014/main" id="{8D1958E6-5306-4BAC-AED6-5C80F67C4B0C}"/>
              </a:ext>
            </a:extLst>
          </p:cNvPr>
          <p:cNvSpPr/>
          <p:nvPr/>
        </p:nvSpPr>
        <p:spPr>
          <a:xfrm rot="8039242">
            <a:off x="4453081" y="3780586"/>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Tree>
    <p:extLst>
      <p:ext uri="{BB962C8B-B14F-4D97-AF65-F5344CB8AC3E}">
        <p14:creationId xmlns:p14="http://schemas.microsoft.com/office/powerpoint/2010/main" val="126106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D3B30D-F2E5-4937-8D78-DD7212A7ABEF}"/>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E7C91940-6D93-4170-8C15-BBA7A8BF6B6A}"/>
              </a:ext>
            </a:extLst>
          </p:cNvPr>
          <p:cNvPicPr>
            <a:picLocks noChangeAspect="1"/>
          </p:cNvPicPr>
          <p:nvPr/>
        </p:nvPicPr>
        <p:blipFill>
          <a:blip r:embed="rId2"/>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id="{6A12F8A6-5C4A-416E-811D-0AAF77E10AAC}"/>
              </a:ext>
            </a:extLst>
          </p:cNvPr>
          <p:cNvSpPr>
            <a:spLocks noGrp="1"/>
          </p:cNvSpPr>
          <p:nvPr>
            <p:ph type="title"/>
          </p:nvPr>
        </p:nvSpPr>
        <p:spPr>
          <a:xfrm>
            <a:off x="335280" y="-242889"/>
            <a:ext cx="7343775" cy="1152525"/>
          </a:xfrm>
        </p:spPr>
        <p:txBody>
          <a:bodyPr/>
          <a:lstStyle/>
          <a:p>
            <a:pPr algn="l" rtl="0"/>
            <a:r>
              <a:rPr lang="no" sz="2100" b="1" i="0" u="none" baseline="0" dirty="0"/>
              <a:t>Oppgave: hvilke utformingselementer hindrer ulovlig parkering?</a:t>
            </a:r>
          </a:p>
        </p:txBody>
      </p:sp>
    </p:spTree>
    <p:extLst>
      <p:ext uri="{BB962C8B-B14F-4D97-AF65-F5344CB8AC3E}">
        <p14:creationId xmlns:p14="http://schemas.microsoft.com/office/powerpoint/2010/main" val="34852876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D3B30D-F2E5-4937-8D78-DD7212A7ABEF}"/>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E7C91940-6D93-4170-8C15-BBA7A8BF6B6A}"/>
              </a:ext>
            </a:extLst>
          </p:cNvPr>
          <p:cNvPicPr>
            <a:picLocks noChangeAspect="1"/>
          </p:cNvPicPr>
          <p:nvPr/>
        </p:nvPicPr>
        <p:blipFill>
          <a:blip r:embed="rId2"/>
          <a:stretch>
            <a:fillRect/>
          </a:stretch>
        </p:blipFill>
        <p:spPr>
          <a:xfrm>
            <a:off x="0" y="653985"/>
            <a:ext cx="9144000" cy="5550029"/>
          </a:xfrm>
          <a:prstGeom prst="rect">
            <a:avLst/>
          </a:prstGeom>
        </p:spPr>
      </p:pic>
      <p:sp>
        <p:nvSpPr>
          <p:cNvPr id="5" name="Title 1">
            <a:extLst>
              <a:ext uri="{FF2B5EF4-FFF2-40B4-BE49-F238E27FC236}">
                <a16:creationId xmlns:a16="http://schemas.microsoft.com/office/drawing/2014/main" id="{6A12F8A6-5C4A-416E-811D-0AAF77E10AAC}"/>
              </a:ext>
            </a:extLst>
          </p:cNvPr>
          <p:cNvSpPr>
            <a:spLocks noGrp="1"/>
          </p:cNvSpPr>
          <p:nvPr>
            <p:ph type="title"/>
          </p:nvPr>
        </p:nvSpPr>
        <p:spPr>
          <a:xfrm>
            <a:off x="335280" y="-242889"/>
            <a:ext cx="7343775" cy="1152525"/>
          </a:xfrm>
        </p:spPr>
        <p:txBody>
          <a:bodyPr/>
          <a:lstStyle/>
          <a:p>
            <a:pPr algn="l" rtl="0"/>
            <a:r>
              <a:rPr lang="no" b="1" i="0" u="none" baseline="0"/>
              <a:t>Oppgave: hvilke utformingselementer hindrer ulovlig parkering?</a:t>
            </a:r>
          </a:p>
        </p:txBody>
      </p:sp>
      <p:sp>
        <p:nvSpPr>
          <p:cNvPr id="7" name="Arrow: Right 6">
            <a:extLst>
              <a:ext uri="{FF2B5EF4-FFF2-40B4-BE49-F238E27FC236}">
                <a16:creationId xmlns:a16="http://schemas.microsoft.com/office/drawing/2014/main" id="{45CE37A8-3775-42A3-9AD3-F9F071BF4E39}"/>
              </a:ext>
            </a:extLst>
          </p:cNvPr>
          <p:cNvSpPr/>
          <p:nvPr/>
        </p:nvSpPr>
        <p:spPr>
          <a:xfrm rot="2040044">
            <a:off x="-157950" y="4591278"/>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8" name="Arrow: Right 7">
            <a:extLst>
              <a:ext uri="{FF2B5EF4-FFF2-40B4-BE49-F238E27FC236}">
                <a16:creationId xmlns:a16="http://schemas.microsoft.com/office/drawing/2014/main" id="{629D0656-5E94-433C-8EC7-AF4D81D6CE13}"/>
              </a:ext>
            </a:extLst>
          </p:cNvPr>
          <p:cNvSpPr/>
          <p:nvPr/>
        </p:nvSpPr>
        <p:spPr>
          <a:xfrm rot="2040044">
            <a:off x="4036859" y="4305530"/>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9" name="Arrow: Right 8">
            <a:extLst>
              <a:ext uri="{FF2B5EF4-FFF2-40B4-BE49-F238E27FC236}">
                <a16:creationId xmlns:a16="http://schemas.microsoft.com/office/drawing/2014/main" id="{62EA7516-136D-4570-AD22-658488E788E2}"/>
              </a:ext>
            </a:extLst>
          </p:cNvPr>
          <p:cNvSpPr/>
          <p:nvPr/>
        </p:nvSpPr>
        <p:spPr>
          <a:xfrm rot="5201942">
            <a:off x="1939454" y="4694147"/>
            <a:ext cx="1943100" cy="37719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Tree>
    <p:extLst>
      <p:ext uri="{BB962C8B-B14F-4D97-AF65-F5344CB8AC3E}">
        <p14:creationId xmlns:p14="http://schemas.microsoft.com/office/powerpoint/2010/main" val="3096075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285750" y="114300"/>
            <a:ext cx="7343775" cy="1152525"/>
          </a:xfrm>
        </p:spPr>
        <p:txBody>
          <a:bodyPr/>
          <a:lstStyle/>
          <a:p>
            <a:pPr algn="l" rtl="0" eaLnBrk="1" hangingPunct="1"/>
            <a:r>
              <a:rPr lang="no" sz="2400" b="1" i="0" u="none" baseline="0"/>
              <a:t>I de fleste tilfeller er det en digital komponent i parkeringshåndheving</a:t>
            </a:r>
            <a:endParaRPr lang="no" altLang="en-US" dirty="0"/>
          </a:p>
        </p:txBody>
      </p:sp>
      <p:sp>
        <p:nvSpPr>
          <p:cNvPr id="6147" name="Content Placeholder 2"/>
          <p:cNvSpPr>
            <a:spLocks noGrp="1"/>
          </p:cNvSpPr>
          <p:nvPr>
            <p:ph idx="1"/>
          </p:nvPr>
        </p:nvSpPr>
        <p:spPr>
          <a:xfrm>
            <a:off x="285750" y="1437323"/>
            <a:ext cx="6821466" cy="4608512"/>
          </a:xfrm>
        </p:spPr>
        <p:txBody>
          <a:bodyPr/>
          <a:lstStyle/>
          <a:p>
            <a:pPr marL="0" indent="0" algn="l" rtl="0" eaLnBrk="1" hangingPunct="1">
              <a:buFontTx/>
              <a:buNone/>
            </a:pPr>
            <a:r>
              <a:rPr lang="no" sz="1800" b="0" i="0" u="none" baseline="0" dirty="0"/>
              <a:t>Kjøretøyoppsporing: </a:t>
            </a:r>
          </a:p>
          <a:p>
            <a:pPr algn="l" rtl="0" eaLnBrk="1" hangingPunct="1"/>
            <a:r>
              <a:rPr lang="no" sz="1800" b="0" i="0" u="none" baseline="0" dirty="0"/>
              <a:t>Manuell håndheving (mest sannsynlig med digital kontoroppbakking)</a:t>
            </a:r>
          </a:p>
          <a:p>
            <a:pPr algn="l" rtl="0" eaLnBrk="1" hangingPunct="1"/>
            <a:r>
              <a:rPr lang="no" sz="1800" b="0" i="0" u="none" baseline="0" dirty="0"/>
              <a:t>Automatisk bilskiltgjenkjenning (ANPR)</a:t>
            </a:r>
          </a:p>
          <a:p>
            <a:pPr algn="l" rtl="0" eaLnBrk="1" hangingPunct="1"/>
            <a:r>
              <a:rPr lang="no" sz="1800" b="0" i="0" u="none" baseline="0" dirty="0"/>
              <a:t>Sensorer på parkeringsplass</a:t>
            </a:r>
          </a:p>
          <a:p>
            <a:pPr algn="l" rtl="0" eaLnBrk="1" hangingPunct="1"/>
            <a:r>
              <a:rPr lang="no" sz="1800" b="0" i="0" u="none" baseline="0" dirty="0"/>
              <a:t>Kamerakontroll</a:t>
            </a:r>
          </a:p>
          <a:p>
            <a:pPr marL="0" indent="0" algn="l" rtl="0" eaLnBrk="1" hangingPunct="1">
              <a:buNone/>
            </a:pPr>
            <a:r>
              <a:rPr lang="no" sz="1800" b="0" i="0" u="none" baseline="0" dirty="0"/>
              <a:t>Registrere manglende etterlevelse</a:t>
            </a:r>
          </a:p>
          <a:p>
            <a:pPr algn="l" rtl="0" eaLnBrk="1" hangingPunct="1"/>
            <a:r>
              <a:rPr lang="no" sz="1800" b="0" i="0" u="none" baseline="0" dirty="0"/>
              <a:t>Lokal database over parkeringsrettigheter: beboertillatelser, SMS- og app-betalt parkering</a:t>
            </a:r>
          </a:p>
          <a:p>
            <a:pPr marL="0" indent="0" algn="l" rtl="0" eaLnBrk="1" hangingPunct="1">
              <a:buNone/>
            </a:pPr>
            <a:r>
              <a:rPr lang="no" sz="1800" b="0" i="0" u="none" baseline="0" dirty="0"/>
              <a:t>Identifisering av kjøretøy som bryter parkeringsreglene</a:t>
            </a:r>
          </a:p>
          <a:p>
            <a:pPr algn="l" rtl="0" eaLnBrk="1" hangingPunct="1"/>
            <a:r>
              <a:rPr lang="no" sz="1800" b="0" i="0" u="none" baseline="0" dirty="0"/>
              <a:t>Nasjonal database over registrerte kjøretøy</a:t>
            </a:r>
          </a:p>
          <a:p>
            <a:pPr algn="l" rtl="0" eaLnBrk="1" hangingPunct="1"/>
            <a:r>
              <a:rPr lang="no" sz="1800" b="0" i="0" u="none" baseline="0" dirty="0"/>
              <a:t>Bilaterale avtaler mellom by og stat og mellom land.</a:t>
            </a:r>
          </a:p>
          <a:p>
            <a:pPr marL="0" indent="0" algn="l" rtl="0" eaLnBrk="1" hangingPunct="1">
              <a:buNone/>
            </a:pPr>
            <a:r>
              <a:rPr lang="no" sz="1800" b="0" i="0" u="none" baseline="0" dirty="0"/>
              <a:t>Tiltak ved manglende etterlevelse: bøter og gebyrer</a:t>
            </a:r>
          </a:p>
          <a:p>
            <a:pPr algn="l" rtl="0" eaLnBrk="1" hangingPunct="1"/>
            <a:r>
              <a:rPr lang="no" sz="1800" b="0" i="0" u="none" baseline="0" dirty="0"/>
              <a:t>Papirløs utstedelse av betalingsinstruksjon</a:t>
            </a:r>
          </a:p>
          <a:p>
            <a:pPr algn="l" rtl="0" eaLnBrk="1" hangingPunct="1"/>
            <a:r>
              <a:rPr lang="no" sz="1800" b="0" i="0" u="none" baseline="0" dirty="0"/>
              <a:t>Klage over internett</a:t>
            </a:r>
          </a:p>
        </p:txBody>
      </p:sp>
      <p:pic>
        <p:nvPicPr>
          <p:cNvPr id="3" name="Picture 2">
            <a:extLst>
              <a:ext uri="{FF2B5EF4-FFF2-40B4-BE49-F238E27FC236}">
                <a16:creationId xmlns:a16="http://schemas.microsoft.com/office/drawing/2014/main" id="{D9D32AD7-1906-417B-85FE-23938C62B7FA}"/>
              </a:ext>
            </a:extLst>
          </p:cNvPr>
          <p:cNvPicPr>
            <a:picLocks noChangeAspect="1"/>
          </p:cNvPicPr>
          <p:nvPr/>
        </p:nvPicPr>
        <p:blipFill>
          <a:blip r:embed="rId2"/>
          <a:stretch>
            <a:fillRect/>
          </a:stretch>
        </p:blipFill>
        <p:spPr>
          <a:xfrm>
            <a:off x="6586039" y="1618989"/>
            <a:ext cx="2436664" cy="1810011"/>
          </a:xfrm>
          <a:prstGeom prst="rect">
            <a:avLst/>
          </a:prstGeom>
        </p:spPr>
      </p:pic>
    </p:spTree>
    <p:extLst>
      <p:ext uri="{BB962C8B-B14F-4D97-AF65-F5344CB8AC3E}">
        <p14:creationId xmlns:p14="http://schemas.microsoft.com/office/powerpoint/2010/main" val="1813177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no" b="1" i="0" u="none" baseline="0"/>
              <a:t>Fokus for denne opplæringen: håndheving av regulert og betalt parkering</a:t>
            </a:r>
            <a:endParaRPr lang="no"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202602" y="1535337"/>
            <a:ext cx="8511540" cy="4755197"/>
          </a:xfrm>
        </p:spPr>
        <p:txBody>
          <a:bodyPr/>
          <a:lstStyle/>
          <a:p>
            <a:pPr marL="479425" lvl="1" indent="0" algn="l" rtl="0" eaLnBrk="1" hangingPunct="1">
              <a:buNone/>
            </a:pPr>
            <a:r>
              <a:rPr lang="no" sz="1600" b="0" i="0" u="none" baseline="0" dirty="0"/>
              <a:t>Parkering utenfor gater</a:t>
            </a:r>
          </a:p>
          <a:p>
            <a:pPr marL="765175" lvl="1" indent="-285750" algn="l" rtl="0" eaLnBrk="1" hangingPunct="1">
              <a:buFontTx/>
              <a:buChar char="-"/>
            </a:pPr>
            <a:r>
              <a:rPr lang="no" sz="1600" b="0" i="0" u="none" baseline="0" dirty="0"/>
              <a:t>Offentlig tilgjengelig, halvoffentlig (f.eks. supermarked i åpningstidene) eller private parkeringsanlegg (f.eks. kontorparkering) </a:t>
            </a:r>
          </a:p>
          <a:p>
            <a:pPr marL="765175" lvl="1" indent="-285750" algn="l" rtl="0" eaLnBrk="1" hangingPunct="1">
              <a:buFontTx/>
              <a:buChar char="-"/>
            </a:pPr>
            <a:r>
              <a:rPr lang="no" sz="1600" b="0" i="0" u="none" baseline="0" dirty="0"/>
              <a:t>(virtuelt) barrierebeskyttede eller ubeskyttede plasser</a:t>
            </a:r>
          </a:p>
          <a:p>
            <a:pPr marL="765175" lvl="1" indent="-285750" algn="l" rtl="0" eaLnBrk="1" hangingPunct="1">
              <a:buFontTx/>
              <a:buChar char="-"/>
            </a:pPr>
            <a:r>
              <a:rPr lang="no" sz="1600" b="0" i="0" u="none" baseline="0" dirty="0"/>
              <a:t>Parkering på privat land</a:t>
            </a:r>
          </a:p>
          <a:p>
            <a:pPr marL="479425" lvl="1" indent="0" algn="l" rtl="0" eaLnBrk="1" hangingPunct="1">
              <a:buNone/>
            </a:pPr>
            <a:endParaRPr lang="no" altLang="en-US" sz="1600" dirty="0"/>
          </a:p>
          <a:p>
            <a:pPr marL="479425" lvl="1" indent="0" algn="l" rtl="0" eaLnBrk="1" hangingPunct="1">
              <a:buNone/>
            </a:pPr>
            <a:r>
              <a:rPr lang="no" sz="1600" b="0" i="0" u="none" baseline="0" dirty="0"/>
              <a:t>Parkering i gaten </a:t>
            </a:r>
          </a:p>
          <a:p>
            <a:pPr marL="765175" lvl="1" indent="-285750" algn="l" rtl="0" eaLnBrk="1" hangingPunct="1">
              <a:buFontTx/>
              <a:buChar char="-"/>
            </a:pPr>
            <a:r>
              <a:rPr lang="no" sz="1600" b="0" i="0" u="none" baseline="0" dirty="0"/>
              <a:t>Regulert parkering (regler gjelder (tillatelse, tidsregulering, …), men det kreves ingen betaling på stedet)</a:t>
            </a:r>
          </a:p>
          <a:p>
            <a:pPr marL="765175" lvl="1" indent="-285750" algn="l" rtl="0" eaLnBrk="1" hangingPunct="1">
              <a:buFontTx/>
              <a:buChar char="-"/>
            </a:pPr>
            <a:r>
              <a:rPr lang="no" sz="1600" b="0" i="0" u="none" baseline="0" dirty="0"/>
              <a:t>Betalt parkering</a:t>
            </a:r>
          </a:p>
          <a:p>
            <a:pPr marL="765175" lvl="1" indent="-285750" algn="l" rtl="0" eaLnBrk="1" hangingPunct="1">
              <a:buFontTx/>
              <a:buChar char="-"/>
            </a:pPr>
            <a:r>
              <a:rPr lang="no" sz="1600" b="0" i="0" u="none" baseline="0" dirty="0"/>
              <a:t>Ulovlig parkering (parkering på steder som ikke er anvist eller egnet for parkering).</a:t>
            </a:r>
          </a:p>
          <a:p>
            <a:pPr marL="479425" lvl="1" indent="0" algn="l" rtl="0" eaLnBrk="1" hangingPunct="1">
              <a:buNone/>
            </a:pPr>
            <a:endParaRPr lang="no" altLang="en-US" sz="1600" dirty="0"/>
          </a:p>
          <a:p>
            <a:pPr marL="479425" lvl="1" indent="0" algn="l" rtl="0" eaLnBrk="1" hangingPunct="1">
              <a:buNone/>
            </a:pPr>
            <a:r>
              <a:rPr lang="no" sz="1600" b="0" i="0" u="none" baseline="0" dirty="0"/>
              <a:t>I denne opplæringen fokuserer vi på håndheving av retningslinjer og tiltak for gateparkering, og mer spesifikt på regulert og betalt parkering. </a:t>
            </a:r>
          </a:p>
        </p:txBody>
      </p:sp>
    </p:spTree>
    <p:extLst>
      <p:ext uri="{BB962C8B-B14F-4D97-AF65-F5344CB8AC3E}">
        <p14:creationId xmlns:p14="http://schemas.microsoft.com/office/powerpoint/2010/main" val="3859180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2BB08E-C7CC-4388-A2DE-6E7C110C4FBD}"/>
              </a:ext>
            </a:extLst>
          </p:cNvPr>
          <p:cNvSpPr>
            <a:spLocks noGrp="1"/>
          </p:cNvSpPr>
          <p:nvPr>
            <p:ph type="title"/>
          </p:nvPr>
        </p:nvSpPr>
        <p:spPr>
          <a:xfrm>
            <a:off x="323850" y="115888"/>
            <a:ext cx="7343775" cy="1152525"/>
          </a:xfrm>
        </p:spPr>
        <p:txBody>
          <a:bodyPr/>
          <a:lstStyle/>
          <a:p>
            <a:pPr algn="l" rtl="0"/>
            <a:r>
              <a:rPr lang="no" b="1" i="0" u="none" baseline="0">
                <a:solidFill>
                  <a:srgbClr val="134095"/>
                </a:solidFill>
              </a:rPr>
              <a:t>Fullt aktivert automatisk bilskiltgjenkjenning (ANPR) </a:t>
            </a:r>
          </a:p>
        </p:txBody>
      </p:sp>
      <p:pic>
        <p:nvPicPr>
          <p:cNvPr id="6" name="Picture 5">
            <a:extLst>
              <a:ext uri="{FF2B5EF4-FFF2-40B4-BE49-F238E27FC236}">
                <a16:creationId xmlns:a16="http://schemas.microsoft.com/office/drawing/2014/main" id="{3B32C993-7235-476D-9158-7FA150C54EC2}"/>
              </a:ext>
            </a:extLst>
          </p:cNvPr>
          <p:cNvPicPr>
            <a:picLocks noChangeAspect="1"/>
          </p:cNvPicPr>
          <p:nvPr/>
        </p:nvPicPr>
        <p:blipFill rotWithShape="1">
          <a:blip r:embed="rId2"/>
          <a:srcRect l="30472" r="16747" b="2"/>
          <a:stretch/>
        </p:blipFill>
        <p:spPr>
          <a:xfrm>
            <a:off x="5186434" y="1432139"/>
            <a:ext cx="2570982" cy="2837312"/>
          </a:xfrm>
          <a:prstGeom prst="rect">
            <a:avLst/>
          </a:prstGeom>
          <a:noFill/>
        </p:spPr>
      </p:pic>
      <p:sp>
        <p:nvSpPr>
          <p:cNvPr id="13" name="Content Placeholder 3">
            <a:extLst>
              <a:ext uri="{FF2B5EF4-FFF2-40B4-BE49-F238E27FC236}">
                <a16:creationId xmlns:a16="http://schemas.microsoft.com/office/drawing/2014/main" id="{94B3F3F8-702E-4967-9A94-FF6695BF9CE7}"/>
              </a:ext>
            </a:extLst>
          </p:cNvPr>
          <p:cNvSpPr>
            <a:spLocks noGrp="1"/>
          </p:cNvSpPr>
          <p:nvPr>
            <p:ph idx="11"/>
          </p:nvPr>
        </p:nvSpPr>
        <p:spPr>
          <a:xfrm>
            <a:off x="323528" y="1700809"/>
            <a:ext cx="4176464" cy="1844058"/>
          </a:xfrm>
        </p:spPr>
        <p:txBody>
          <a:bodyPr/>
          <a:lstStyle/>
          <a:p>
            <a:pPr marL="190500" lvl="1" indent="0" algn="l" rtl="0" eaLnBrk="1" hangingPunct="1">
              <a:spcBef>
                <a:spcPct val="20000"/>
              </a:spcBef>
              <a:buSzPct val="135000"/>
              <a:buNone/>
            </a:pPr>
            <a:r>
              <a:rPr lang="no" sz="1800" b="0" i="0" u="none" baseline="0">
                <a:solidFill>
                  <a:srgbClr val="134095"/>
                </a:solidFill>
              </a:rPr>
              <a:t>Rask og nøyaktig kjøretøy-identifisering og geo-lokalisering ved hjelp av skanning av biler eller mopeder. </a:t>
            </a:r>
          </a:p>
        </p:txBody>
      </p:sp>
      <p:sp>
        <p:nvSpPr>
          <p:cNvPr id="4" name="Footer Placeholder 3">
            <a:extLst>
              <a:ext uri="{FF2B5EF4-FFF2-40B4-BE49-F238E27FC236}">
                <a16:creationId xmlns:a16="http://schemas.microsoft.com/office/drawing/2014/main" id="{E606D219-853E-4CB9-9B2F-30FC6191F6F7}"/>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no" b="0" i="0" u="none" baseline="0"/>
              <a:t>&lt;Arrangement&gt; • &lt;Dato&gt; • &lt;Sted&gt; • &lt;Taler&gt;</a:t>
            </a:r>
            <a:endParaRPr lang="no"/>
          </a:p>
        </p:txBody>
      </p:sp>
      <p:pic>
        <p:nvPicPr>
          <p:cNvPr id="8" name="Picture 7">
            <a:extLst>
              <a:ext uri="{FF2B5EF4-FFF2-40B4-BE49-F238E27FC236}">
                <a16:creationId xmlns:a16="http://schemas.microsoft.com/office/drawing/2014/main" id="{C159964E-599F-4A24-939C-789561AB11AC}"/>
              </a:ext>
            </a:extLst>
          </p:cNvPr>
          <p:cNvPicPr>
            <a:picLocks noChangeAspect="1"/>
          </p:cNvPicPr>
          <p:nvPr/>
        </p:nvPicPr>
        <p:blipFill>
          <a:blip r:embed="rId3"/>
          <a:stretch>
            <a:fillRect/>
          </a:stretch>
        </p:blipFill>
        <p:spPr>
          <a:xfrm>
            <a:off x="534813" y="4348315"/>
            <a:ext cx="7222603" cy="2018581"/>
          </a:xfrm>
          <a:prstGeom prst="rect">
            <a:avLst/>
          </a:prstGeom>
        </p:spPr>
      </p:pic>
    </p:spTree>
    <p:extLst>
      <p:ext uri="{BB962C8B-B14F-4D97-AF65-F5344CB8AC3E}">
        <p14:creationId xmlns:p14="http://schemas.microsoft.com/office/powerpoint/2010/main" val="10102154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B2E-2BD4-4E0E-BF34-46ECC908AD70}"/>
              </a:ext>
            </a:extLst>
          </p:cNvPr>
          <p:cNvSpPr>
            <a:spLocks noGrp="1"/>
          </p:cNvSpPr>
          <p:nvPr>
            <p:ph type="title"/>
          </p:nvPr>
        </p:nvSpPr>
        <p:spPr/>
        <p:txBody>
          <a:bodyPr/>
          <a:lstStyle/>
          <a:p>
            <a:pPr algn="l" rtl="0"/>
            <a:r>
              <a:rPr lang="no" b="1" i="0" u="none" baseline="0"/>
              <a:t>Oppgave: digital parkeringshåndheving: Ja eller Nei? </a:t>
            </a:r>
          </a:p>
        </p:txBody>
      </p:sp>
      <p:graphicFrame>
        <p:nvGraphicFramePr>
          <p:cNvPr id="5" name="Table 5">
            <a:extLst>
              <a:ext uri="{FF2B5EF4-FFF2-40B4-BE49-F238E27FC236}">
                <a16:creationId xmlns:a16="http://schemas.microsoft.com/office/drawing/2014/main" id="{702E804F-5BD8-4763-9FBD-67A6404065FB}"/>
              </a:ext>
            </a:extLst>
          </p:cNvPr>
          <p:cNvGraphicFramePr>
            <a:graphicFrameLocks noGrp="1"/>
          </p:cNvGraphicFramePr>
          <p:nvPr>
            <p:ph idx="1"/>
            <p:extLst>
              <p:ext uri="{D42A27DB-BD31-4B8C-83A1-F6EECF244321}">
                <p14:modId xmlns:p14="http://schemas.microsoft.com/office/powerpoint/2010/main" val="1578112926"/>
              </p:ext>
            </p:extLst>
          </p:nvPr>
        </p:nvGraphicFramePr>
        <p:xfrm>
          <a:off x="381000" y="1700213"/>
          <a:ext cx="8439150" cy="2494280"/>
        </p:xfrm>
        <a:graphic>
          <a:graphicData uri="http://schemas.openxmlformats.org/drawingml/2006/table">
            <a:tbl>
              <a:tblPr firstRow="1" bandRow="1">
                <a:tableStyleId>{5C22544A-7EE6-4342-B048-85BDC9FD1C3A}</a:tableStyleId>
              </a:tblPr>
              <a:tblGrid>
                <a:gridCol w="4219575">
                  <a:extLst>
                    <a:ext uri="{9D8B030D-6E8A-4147-A177-3AD203B41FA5}">
                      <a16:colId xmlns:a16="http://schemas.microsoft.com/office/drawing/2014/main" val="2655206282"/>
                    </a:ext>
                  </a:extLst>
                </a:gridCol>
                <a:gridCol w="4219575">
                  <a:extLst>
                    <a:ext uri="{9D8B030D-6E8A-4147-A177-3AD203B41FA5}">
                      <a16:colId xmlns:a16="http://schemas.microsoft.com/office/drawing/2014/main" val="3906879541"/>
                    </a:ext>
                  </a:extLst>
                </a:gridCol>
              </a:tblGrid>
              <a:tr h="370840">
                <a:tc>
                  <a:txBody>
                    <a:bodyPr/>
                    <a:lstStyle/>
                    <a:p>
                      <a:pPr algn="l" rtl="0"/>
                      <a:r>
                        <a:rPr lang="no" b="1" i="0" u="none" baseline="0"/>
                        <a:t>Fullt digital håndhevingsprosess</a:t>
                      </a:r>
                    </a:p>
                    <a:p>
                      <a:pPr algn="l" rtl="0"/>
                      <a:r>
                        <a:rPr lang="no" b="1" i="0" u="none" baseline="0"/>
                        <a:t>(skanne bil)</a:t>
                      </a:r>
                    </a:p>
                  </a:txBody>
                  <a:tcPr/>
                </a:tc>
                <a:tc>
                  <a:txBody>
                    <a:bodyPr/>
                    <a:lstStyle/>
                    <a:p>
                      <a:pPr algn="l" rtl="0"/>
                      <a:r>
                        <a:rPr lang="no" b="1" i="0" u="none" baseline="0"/>
                        <a:t>Manuell personlig opptreden</a:t>
                      </a:r>
                    </a:p>
                    <a:p>
                      <a:pPr algn="l" rtl="0"/>
                      <a:r>
                        <a:rPr lang="no" b="1" i="0" u="none" baseline="0"/>
                        <a:t>(til fots, papirutstedelse)</a:t>
                      </a:r>
                    </a:p>
                  </a:txBody>
                  <a:tcPr/>
                </a:tc>
                <a:extLst>
                  <a:ext uri="{0D108BD9-81ED-4DB2-BD59-A6C34878D82A}">
                    <a16:rowId xmlns:a16="http://schemas.microsoft.com/office/drawing/2014/main" val="260129547"/>
                  </a:ext>
                </a:extLst>
              </a:tr>
              <a:tr h="370840">
                <a:tc>
                  <a:txBody>
                    <a:bodyPr/>
                    <a:lstStyle/>
                    <a:p>
                      <a:endParaRPr lang="no"/>
                    </a:p>
                  </a:txBody>
                  <a:tcPr/>
                </a:tc>
                <a:tc>
                  <a:txBody>
                    <a:bodyPr/>
                    <a:lstStyle/>
                    <a:p>
                      <a:endParaRPr lang="no"/>
                    </a:p>
                  </a:txBody>
                  <a:tcPr/>
                </a:tc>
                <a:extLst>
                  <a:ext uri="{0D108BD9-81ED-4DB2-BD59-A6C34878D82A}">
                    <a16:rowId xmlns:a16="http://schemas.microsoft.com/office/drawing/2014/main" val="907989430"/>
                  </a:ext>
                </a:extLst>
              </a:tr>
              <a:tr h="370840">
                <a:tc>
                  <a:txBody>
                    <a:bodyPr/>
                    <a:lstStyle/>
                    <a:p>
                      <a:endParaRPr lang="no"/>
                    </a:p>
                  </a:txBody>
                  <a:tcPr/>
                </a:tc>
                <a:tc>
                  <a:txBody>
                    <a:bodyPr/>
                    <a:lstStyle/>
                    <a:p>
                      <a:endParaRPr lang="no"/>
                    </a:p>
                  </a:txBody>
                  <a:tcPr/>
                </a:tc>
                <a:extLst>
                  <a:ext uri="{0D108BD9-81ED-4DB2-BD59-A6C34878D82A}">
                    <a16:rowId xmlns:a16="http://schemas.microsoft.com/office/drawing/2014/main" val="2207647383"/>
                  </a:ext>
                </a:extLst>
              </a:tr>
              <a:tr h="370840">
                <a:tc>
                  <a:txBody>
                    <a:bodyPr/>
                    <a:lstStyle/>
                    <a:p>
                      <a:endParaRPr lang="no"/>
                    </a:p>
                  </a:txBody>
                  <a:tcPr/>
                </a:tc>
                <a:tc>
                  <a:txBody>
                    <a:bodyPr/>
                    <a:lstStyle/>
                    <a:p>
                      <a:endParaRPr lang="no"/>
                    </a:p>
                  </a:txBody>
                  <a:tcPr/>
                </a:tc>
                <a:extLst>
                  <a:ext uri="{0D108BD9-81ED-4DB2-BD59-A6C34878D82A}">
                    <a16:rowId xmlns:a16="http://schemas.microsoft.com/office/drawing/2014/main" val="3546266774"/>
                  </a:ext>
                </a:extLst>
              </a:tr>
              <a:tr h="370840">
                <a:tc>
                  <a:txBody>
                    <a:bodyPr/>
                    <a:lstStyle/>
                    <a:p>
                      <a:endParaRPr lang="no"/>
                    </a:p>
                  </a:txBody>
                  <a:tcPr/>
                </a:tc>
                <a:tc>
                  <a:txBody>
                    <a:bodyPr/>
                    <a:lstStyle/>
                    <a:p>
                      <a:endParaRPr lang="no"/>
                    </a:p>
                  </a:txBody>
                  <a:tcPr/>
                </a:tc>
                <a:extLst>
                  <a:ext uri="{0D108BD9-81ED-4DB2-BD59-A6C34878D82A}">
                    <a16:rowId xmlns:a16="http://schemas.microsoft.com/office/drawing/2014/main" val="2457850936"/>
                  </a:ext>
                </a:extLst>
              </a:tr>
              <a:tr h="370840">
                <a:tc>
                  <a:txBody>
                    <a:bodyPr/>
                    <a:lstStyle/>
                    <a:p>
                      <a:endParaRPr lang="no"/>
                    </a:p>
                  </a:txBody>
                  <a:tcPr/>
                </a:tc>
                <a:tc>
                  <a:txBody>
                    <a:bodyPr/>
                    <a:lstStyle/>
                    <a:p>
                      <a:endParaRPr lang="no" dirty="0"/>
                    </a:p>
                  </a:txBody>
                  <a:tcPr/>
                </a:tc>
                <a:extLst>
                  <a:ext uri="{0D108BD9-81ED-4DB2-BD59-A6C34878D82A}">
                    <a16:rowId xmlns:a16="http://schemas.microsoft.com/office/drawing/2014/main" val="2145939311"/>
                  </a:ext>
                </a:extLst>
              </a:tr>
            </a:tbl>
          </a:graphicData>
        </a:graphic>
      </p:graphicFrame>
      <p:sp>
        <p:nvSpPr>
          <p:cNvPr id="4" name="Footer Placeholder 3">
            <a:extLst>
              <a:ext uri="{FF2B5EF4-FFF2-40B4-BE49-F238E27FC236}">
                <a16:creationId xmlns:a16="http://schemas.microsoft.com/office/drawing/2014/main" id="{8418331F-E032-4A02-AA37-EFA98904409E}"/>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Tree>
    <p:extLst>
      <p:ext uri="{BB962C8B-B14F-4D97-AF65-F5344CB8AC3E}">
        <p14:creationId xmlns:p14="http://schemas.microsoft.com/office/powerpoint/2010/main" val="13350913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5B2E-2BD4-4E0E-BF34-46ECC908AD70}"/>
              </a:ext>
            </a:extLst>
          </p:cNvPr>
          <p:cNvSpPr>
            <a:spLocks noGrp="1"/>
          </p:cNvSpPr>
          <p:nvPr>
            <p:ph type="title"/>
          </p:nvPr>
        </p:nvSpPr>
        <p:spPr/>
        <p:txBody>
          <a:bodyPr/>
          <a:lstStyle/>
          <a:p>
            <a:pPr algn="l" rtl="0"/>
            <a:r>
              <a:rPr lang="no" b="1" i="0" u="none" baseline="0"/>
              <a:t>Oppgave: digital parkeringshåndheving: Ja eller Nei? </a:t>
            </a:r>
          </a:p>
        </p:txBody>
      </p:sp>
      <p:sp>
        <p:nvSpPr>
          <p:cNvPr id="4" name="Footer Placeholder 3">
            <a:extLst>
              <a:ext uri="{FF2B5EF4-FFF2-40B4-BE49-F238E27FC236}">
                <a16:creationId xmlns:a16="http://schemas.microsoft.com/office/drawing/2014/main" id="{8418331F-E032-4A02-AA37-EFA98904409E}"/>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graphicFrame>
        <p:nvGraphicFramePr>
          <p:cNvPr id="7" name="Table 6">
            <a:extLst>
              <a:ext uri="{FF2B5EF4-FFF2-40B4-BE49-F238E27FC236}">
                <a16:creationId xmlns:a16="http://schemas.microsoft.com/office/drawing/2014/main" id="{38840871-4AF1-4A77-9CBE-4AE73B8BE348}"/>
              </a:ext>
            </a:extLst>
          </p:cNvPr>
          <p:cNvGraphicFramePr>
            <a:graphicFrameLocks noGrp="1"/>
          </p:cNvGraphicFramePr>
          <p:nvPr>
            <p:extLst>
              <p:ext uri="{D42A27DB-BD31-4B8C-83A1-F6EECF244321}">
                <p14:modId xmlns:p14="http://schemas.microsoft.com/office/powerpoint/2010/main" val="404701222"/>
              </p:ext>
            </p:extLst>
          </p:nvPr>
        </p:nvGraphicFramePr>
        <p:xfrm>
          <a:off x="323850" y="1635162"/>
          <a:ext cx="8568359" cy="4650091"/>
        </p:xfrm>
        <a:graphic>
          <a:graphicData uri="http://schemas.openxmlformats.org/drawingml/2006/table">
            <a:tbl>
              <a:tblPr firstRow="1" bandRow="1"/>
              <a:tblGrid>
                <a:gridCol w="4205419">
                  <a:extLst>
                    <a:ext uri="{9D8B030D-6E8A-4147-A177-3AD203B41FA5}">
                      <a16:colId xmlns:a16="http://schemas.microsoft.com/office/drawing/2014/main" val="2934273647"/>
                    </a:ext>
                  </a:extLst>
                </a:gridCol>
                <a:gridCol w="4362940">
                  <a:extLst>
                    <a:ext uri="{9D8B030D-6E8A-4147-A177-3AD203B41FA5}">
                      <a16:colId xmlns:a16="http://schemas.microsoft.com/office/drawing/2014/main" val="162175238"/>
                    </a:ext>
                  </a:extLst>
                </a:gridCol>
              </a:tblGrid>
              <a:tr h="469212">
                <a:tc>
                  <a:txBody>
                    <a:bodyPr/>
                    <a:lstStyle/>
                    <a:p>
                      <a:pPr marL="0" algn="just" defTabSz="914400" rtl="0" eaLnBrk="1" latinLnBrk="0" hangingPunct="1">
                        <a:lnSpc>
                          <a:spcPts val="1300"/>
                        </a:lnSpc>
                        <a:spcAft>
                          <a:spcPts val="700"/>
                        </a:spcAft>
                      </a:pPr>
                      <a:r>
                        <a:rPr lang="no" sz="1600" b="0" i="0" u="none" kern="1200" baseline="0">
                          <a:solidFill>
                            <a:schemeClr val="dk1"/>
                          </a:solidFill>
                          <a:latin typeface="+mn-lt"/>
                          <a:ea typeface="+mn-ea"/>
                          <a:cs typeface="+mn-cs"/>
                        </a:rPr>
                        <a:t>Fullt digital håndhevingsprosess</a:t>
                      </a:r>
                      <a:endParaRPr lang="no"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marL="0" algn="just" defTabSz="914400" rtl="0" eaLnBrk="1" latinLnBrk="0" hangingPunct="1">
                        <a:lnSpc>
                          <a:spcPts val="1300"/>
                        </a:lnSpc>
                        <a:spcAft>
                          <a:spcPts val="700"/>
                        </a:spcAft>
                      </a:pPr>
                      <a:r>
                        <a:rPr lang="no" sz="1600" b="0" i="0" u="none" kern="1200" baseline="0">
                          <a:solidFill>
                            <a:schemeClr val="dk1"/>
                          </a:solidFill>
                          <a:latin typeface="+mn-lt"/>
                          <a:ea typeface="+mn-ea"/>
                          <a:cs typeface="+mn-cs"/>
                        </a:rPr>
                        <a:t>Personlig opptreden</a:t>
                      </a:r>
                      <a:endParaRPr lang="no"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val="423395634"/>
                  </a:ext>
                </a:extLst>
              </a:tr>
              <a:tr h="4180879">
                <a:tc>
                  <a:txBody>
                    <a:bodyPr/>
                    <a:lstStyle/>
                    <a:p>
                      <a:pPr algn="just" rtl="0">
                        <a:lnSpc>
                          <a:spcPct val="100000"/>
                        </a:lnSpc>
                        <a:spcAft>
                          <a:spcPts val="700"/>
                        </a:spcAft>
                      </a:pPr>
                      <a:r>
                        <a:rPr lang="no" sz="1600" b="0" i="0" u="none" kern="1200" baseline="0" dirty="0">
                          <a:solidFill>
                            <a:schemeClr val="dk1"/>
                          </a:solidFill>
                          <a:latin typeface="+mn-lt"/>
                          <a:ea typeface="+mn-ea"/>
                          <a:cs typeface="+mn-cs"/>
                        </a:rPr>
                        <a:t>Flere kjøretøy har sjanse for å bli kontrollert.</a:t>
                      </a:r>
                      <a:endParaRPr lang="no" sz="1600" kern="1200" dirty="0">
                        <a:solidFill>
                          <a:schemeClr val="dk1"/>
                        </a:solidFill>
                        <a:latin typeface="+mn-lt"/>
                        <a:ea typeface="+mn-ea"/>
                        <a:cs typeface="+mn-cs"/>
                      </a:endParaRPr>
                    </a:p>
                    <a:p>
                      <a:pPr algn="just" rtl="0">
                        <a:lnSpc>
                          <a:spcPct val="100000"/>
                        </a:lnSpc>
                        <a:spcAft>
                          <a:spcPts val="700"/>
                        </a:spcAft>
                      </a:pPr>
                      <a:r>
                        <a:rPr lang="no" sz="1600" b="0" i="0" u="none" kern="1200" baseline="0" dirty="0">
                          <a:solidFill>
                            <a:schemeClr val="dk1"/>
                          </a:solidFill>
                          <a:latin typeface="+mn-lt"/>
                          <a:ea typeface="+mn-ea"/>
                          <a:cs typeface="+mn-cs"/>
                        </a:rPr>
                        <a:t>Systemets rettferdighet øker når flere kjøretøy blir kontrollert. </a:t>
                      </a:r>
                      <a:endParaRPr lang="no" sz="1600" kern="1200" dirty="0">
                        <a:solidFill>
                          <a:schemeClr val="dk1"/>
                        </a:solidFill>
                        <a:latin typeface="+mn-lt"/>
                        <a:ea typeface="+mn-ea"/>
                        <a:cs typeface="+mn-cs"/>
                      </a:endParaRPr>
                    </a:p>
                    <a:p>
                      <a:pPr algn="just" rtl="0">
                        <a:lnSpc>
                          <a:spcPct val="100000"/>
                        </a:lnSpc>
                        <a:spcAft>
                          <a:spcPts val="700"/>
                        </a:spcAft>
                      </a:pPr>
                      <a:r>
                        <a:rPr lang="no" sz="1600" b="0" i="0" u="none" kern="1200" baseline="0" dirty="0">
                          <a:solidFill>
                            <a:schemeClr val="dk1"/>
                          </a:solidFill>
                          <a:latin typeface="+mn-lt"/>
                          <a:ea typeface="+mn-ea"/>
                          <a:cs typeface="+mn-cs"/>
                        </a:rPr>
                        <a:t>Etter den innledende investeringen er marginalkostnaden for hvert kontrollert kjøretøy lav.</a:t>
                      </a:r>
                    </a:p>
                    <a:p>
                      <a:pPr algn="just" rtl="0">
                        <a:lnSpc>
                          <a:spcPct val="100000"/>
                        </a:lnSpc>
                        <a:spcAft>
                          <a:spcPts val="700"/>
                        </a:spcAft>
                      </a:pPr>
                      <a:r>
                        <a:rPr lang="no" sz="1600" b="0" i="0" u="none" kern="1200" baseline="0" dirty="0">
                          <a:solidFill>
                            <a:schemeClr val="dk1"/>
                          </a:solidFill>
                          <a:latin typeface="+mn-lt"/>
                          <a:ea typeface="+mn-ea"/>
                          <a:cs typeface="+mn-cs"/>
                        </a:rPr>
                        <a:t>Denne effektivitetsgevinsten kan allokeres til et annet sted.</a:t>
                      </a:r>
                      <a:endParaRPr lang="no" sz="1600" kern="1200" dirty="0">
                        <a:solidFill>
                          <a:schemeClr val="dk1"/>
                        </a:solidFill>
                        <a:latin typeface="+mn-lt"/>
                        <a:ea typeface="+mn-ea"/>
                        <a:cs typeface="+mn-cs"/>
                      </a:endParaRPr>
                    </a:p>
                    <a:p>
                      <a:pPr algn="just" rtl="0">
                        <a:lnSpc>
                          <a:spcPct val="100000"/>
                        </a:lnSpc>
                        <a:spcAft>
                          <a:spcPts val="700"/>
                        </a:spcAft>
                      </a:pPr>
                      <a:r>
                        <a:rPr lang="no" sz="1600" b="0" i="0" u="none" kern="1200" baseline="0" dirty="0">
                          <a:solidFill>
                            <a:schemeClr val="dk1"/>
                          </a:solidFill>
                          <a:latin typeface="+mn-lt"/>
                          <a:ea typeface="+mn-ea"/>
                          <a:cs typeface="+mn-cs"/>
                        </a:rPr>
                        <a:t>Kontrollørene liker det, deres jobbstatus øker.</a:t>
                      </a:r>
                      <a:endParaRPr lang="no" sz="1600" kern="1200" dirty="0">
                        <a:solidFill>
                          <a:schemeClr val="dk1"/>
                        </a:solidFill>
                        <a:latin typeface="+mn-lt"/>
                        <a:ea typeface="+mn-ea"/>
                        <a:cs typeface="+mn-cs"/>
                      </a:endParaRPr>
                    </a:p>
                    <a:p>
                      <a:pPr algn="just" rtl="0">
                        <a:lnSpc>
                          <a:spcPct val="100000"/>
                        </a:lnSpc>
                        <a:spcAft>
                          <a:spcPts val="700"/>
                        </a:spcAft>
                      </a:pPr>
                      <a:r>
                        <a:rPr lang="no" sz="1600" b="0" i="0" u="none" kern="1200" baseline="0" dirty="0">
                          <a:solidFill>
                            <a:schemeClr val="dk1"/>
                          </a:solidFill>
                          <a:latin typeface="+mn-lt"/>
                          <a:ea typeface="+mn-ea"/>
                          <a:cs typeface="+mn-cs"/>
                        </a:rPr>
                        <a:t>Parkering blir en del av en generell overgang til e-forvaltning.</a:t>
                      </a:r>
                      <a:endParaRPr lang="no"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marL="0" algn="just" defTabSz="914400" rtl="0" eaLnBrk="1" latinLnBrk="0" hangingPunct="1">
                        <a:lnSpc>
                          <a:spcPct val="100000"/>
                        </a:lnSpc>
                        <a:spcAft>
                          <a:spcPts val="700"/>
                        </a:spcAft>
                      </a:pPr>
                      <a:r>
                        <a:rPr lang="no" sz="1600" b="0" i="0" u="none" kern="1200" baseline="0" dirty="0">
                          <a:solidFill>
                            <a:schemeClr val="dk1"/>
                          </a:solidFill>
                          <a:latin typeface="+mn-lt"/>
                          <a:ea typeface="+mn-ea"/>
                          <a:cs typeface="+mn-cs"/>
                        </a:rPr>
                        <a:t>Nasjonal lovgivning tillater ikke ANPR</a:t>
                      </a:r>
                      <a:endParaRPr lang="no"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no" sz="1600" b="0" i="0" u="none" kern="1200" baseline="0" dirty="0">
                          <a:solidFill>
                            <a:schemeClr val="dk1"/>
                          </a:solidFill>
                          <a:latin typeface="+mn-lt"/>
                          <a:ea typeface="+mn-ea"/>
                          <a:cs typeface="+mn-cs"/>
                        </a:rPr>
                        <a:t>Mangel på digital kultur og infrastruktur i byen.</a:t>
                      </a:r>
                      <a:endParaRPr lang="no"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no" sz="1600" b="0" i="0" u="none" kern="1200" baseline="0" dirty="0">
                          <a:solidFill>
                            <a:schemeClr val="dk1"/>
                          </a:solidFill>
                          <a:latin typeface="+mn-lt"/>
                          <a:ea typeface="+mn-ea"/>
                          <a:cs typeface="+mn-cs"/>
                        </a:rPr>
                        <a:t>Ingen sentralisert og enkel tilgang til bilskiltregisteret. </a:t>
                      </a:r>
                      <a:endParaRPr lang="no"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no" sz="1600" b="0" i="0" u="none" kern="1200" baseline="0" dirty="0">
                          <a:solidFill>
                            <a:schemeClr val="dk1"/>
                          </a:solidFill>
                          <a:latin typeface="+mn-lt"/>
                          <a:ea typeface="+mn-ea"/>
                          <a:cs typeface="+mn-cs"/>
                        </a:rPr>
                        <a:t>Digitalisering kan være et for stort prosjekt for en liten avdeling innen parkeringshåndheving. </a:t>
                      </a:r>
                      <a:endParaRPr lang="no" sz="1600" kern="1200" dirty="0">
                        <a:solidFill>
                          <a:schemeClr val="dk1"/>
                        </a:solidFill>
                        <a:latin typeface="+mn-lt"/>
                        <a:ea typeface="+mn-ea"/>
                        <a:cs typeface="+mn-cs"/>
                      </a:endParaRPr>
                    </a:p>
                    <a:p>
                      <a:pPr marL="0" algn="just" defTabSz="914400" rtl="0" eaLnBrk="1" latinLnBrk="0" hangingPunct="1">
                        <a:lnSpc>
                          <a:spcPct val="100000"/>
                        </a:lnSpc>
                        <a:spcAft>
                          <a:spcPts val="700"/>
                        </a:spcAft>
                      </a:pPr>
                      <a:r>
                        <a:rPr lang="no" sz="1600" b="0" i="0" u="none" kern="1200" baseline="0" dirty="0">
                          <a:solidFill>
                            <a:schemeClr val="dk1"/>
                          </a:solidFill>
                          <a:latin typeface="+mn-lt"/>
                          <a:ea typeface="+mn-ea"/>
                          <a:cs typeface="+mn-cs"/>
                        </a:rPr>
                        <a:t>Passer ikke med den generelle tilnærmingen til «lokalsamfunnsbasert håndheving» – øyne på gaten.</a:t>
                      </a:r>
                      <a:endParaRPr lang="no" sz="1600" kern="1200" dirty="0">
                        <a:solidFill>
                          <a:schemeClr val="dk1"/>
                        </a:solidFill>
                        <a:latin typeface="+mn-lt"/>
                        <a:ea typeface="+mn-ea"/>
                        <a:cs typeface="+mn-cs"/>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val="3655913762"/>
                  </a:ext>
                </a:extLst>
              </a:tr>
            </a:tbl>
          </a:graphicData>
        </a:graphic>
      </p:graphicFrame>
    </p:spTree>
    <p:extLst>
      <p:ext uri="{BB962C8B-B14F-4D97-AF65-F5344CB8AC3E}">
        <p14:creationId xmlns:p14="http://schemas.microsoft.com/office/powerpoint/2010/main" val="421729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0417-46F4-4589-BAD1-0B2F507EF39A}"/>
              </a:ext>
            </a:extLst>
          </p:cNvPr>
          <p:cNvSpPr>
            <a:spLocks noGrp="1"/>
          </p:cNvSpPr>
          <p:nvPr>
            <p:ph type="title"/>
          </p:nvPr>
        </p:nvSpPr>
        <p:spPr>
          <a:xfrm>
            <a:off x="323850" y="115888"/>
            <a:ext cx="7343775" cy="1152525"/>
          </a:xfrm>
        </p:spPr>
        <p:txBody>
          <a:bodyPr wrap="square" anchor="ctr">
            <a:normAutofit/>
          </a:bodyPr>
          <a:lstStyle/>
          <a:p>
            <a:pPr algn="l" rtl="0"/>
            <a:r>
              <a:rPr lang="no" b="1" i="0" u="none" baseline="0">
                <a:solidFill>
                  <a:srgbClr val="134095"/>
                </a:solidFill>
              </a:rPr>
              <a:t>GDPR: pass på! </a:t>
            </a:r>
          </a:p>
        </p:txBody>
      </p:sp>
      <p:pic>
        <p:nvPicPr>
          <p:cNvPr id="5" name="Picture 4" descr="Icon&#10;&#10;Description automatically generated">
            <a:extLst>
              <a:ext uri="{FF2B5EF4-FFF2-40B4-BE49-F238E27FC236}">
                <a16:creationId xmlns:a16="http://schemas.microsoft.com/office/drawing/2014/main" id="{9A00293C-CA19-4F1F-83DE-355CA67331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D3352D38-B30B-4B2F-BDFF-4999C7AACCC9}"/>
              </a:ext>
            </a:extLst>
          </p:cNvPr>
          <p:cNvSpPr>
            <a:spLocks noGrp="1"/>
          </p:cNvSpPr>
          <p:nvPr>
            <p:ph idx="11"/>
          </p:nvPr>
        </p:nvSpPr>
        <p:spPr>
          <a:xfrm>
            <a:off x="323528" y="1700807"/>
            <a:ext cx="4176464" cy="4609107"/>
          </a:xfrm>
        </p:spPr>
        <p:txBody>
          <a:bodyPr wrap="square" anchor="t">
            <a:normAutofit/>
          </a:bodyPr>
          <a:lstStyle/>
          <a:p>
            <a:pPr algn="l" rtl="0" eaLnBrk="1" hangingPunct="1">
              <a:lnSpc>
                <a:spcPct val="90000"/>
              </a:lnSpc>
            </a:pPr>
            <a:r>
              <a:rPr lang="no" sz="2200" b="0" i="0" u="none" baseline="0" dirty="0"/>
              <a:t>For både digitale og ikke-digitale prosesser: personvern er sentralt</a:t>
            </a:r>
          </a:p>
          <a:p>
            <a:pPr algn="l" rtl="0" eaLnBrk="1" hangingPunct="1">
              <a:lnSpc>
                <a:spcPct val="90000"/>
              </a:lnSpc>
            </a:pPr>
            <a:r>
              <a:rPr lang="no" sz="2200" b="0" i="0" u="none" baseline="0" dirty="0"/>
              <a:t>Prosedyrer i samsvar med GDPR</a:t>
            </a:r>
          </a:p>
          <a:p>
            <a:pPr lvl="1" algn="l" rtl="0" eaLnBrk="1" hangingPunct="1">
              <a:lnSpc>
                <a:spcPct val="90000"/>
              </a:lnSpc>
              <a:spcBef>
                <a:spcPct val="20000"/>
              </a:spcBef>
              <a:buSzPct val="135000"/>
            </a:pPr>
            <a:r>
              <a:rPr lang="no" sz="2200" b="0" i="0" u="none" baseline="0" dirty="0">
                <a:solidFill>
                  <a:srgbClr val="134095"/>
                </a:solidFill>
              </a:rPr>
              <a:t>Inkludert en offentlig personvernpolitikk, samt </a:t>
            </a:r>
          </a:p>
          <a:p>
            <a:pPr lvl="1" algn="l" rtl="0" eaLnBrk="1" hangingPunct="1">
              <a:lnSpc>
                <a:spcPct val="90000"/>
              </a:lnSpc>
              <a:spcBef>
                <a:spcPct val="20000"/>
              </a:spcBef>
              <a:buSzPct val="135000"/>
            </a:pPr>
            <a:r>
              <a:rPr lang="no" sz="2200" b="0" i="0" u="none" baseline="0" dirty="0">
                <a:solidFill>
                  <a:srgbClr val="134095"/>
                </a:solidFill>
              </a:rPr>
              <a:t>Oppgavene til en personvernkontrollør</a:t>
            </a:r>
          </a:p>
          <a:p>
            <a:pPr lvl="1" algn="l" rtl="0" eaLnBrk="1" hangingPunct="1">
              <a:lnSpc>
                <a:spcPct val="90000"/>
              </a:lnSpc>
              <a:spcBef>
                <a:spcPct val="20000"/>
              </a:spcBef>
              <a:buSzPct val="135000"/>
            </a:pPr>
            <a:r>
              <a:rPr lang="no" sz="2200" b="0" i="0" u="none" baseline="0" dirty="0">
                <a:solidFill>
                  <a:srgbClr val="134095"/>
                </a:solidFill>
              </a:rPr>
              <a:t>Slett opplysninger om sjåfører som overholder reglene</a:t>
            </a:r>
          </a:p>
          <a:p>
            <a:pPr lvl="1" algn="l" rtl="0">
              <a:lnSpc>
                <a:spcPct val="90000"/>
              </a:lnSpc>
            </a:pPr>
            <a:endParaRPr lang="no" sz="2200" dirty="0">
              <a:solidFill>
                <a:srgbClr val="134095"/>
              </a:solidFill>
            </a:endParaRPr>
          </a:p>
          <a:p>
            <a:pPr marL="0" indent="0" algn="l" rtl="0">
              <a:lnSpc>
                <a:spcPct val="90000"/>
              </a:lnSpc>
              <a:buNone/>
            </a:pPr>
            <a:endParaRPr lang="no" sz="2200" dirty="0"/>
          </a:p>
        </p:txBody>
      </p:sp>
      <p:sp>
        <p:nvSpPr>
          <p:cNvPr id="10" name="Footer Placeholder 4">
            <a:extLst>
              <a:ext uri="{FF2B5EF4-FFF2-40B4-BE49-F238E27FC236}">
                <a16:creationId xmlns:a16="http://schemas.microsoft.com/office/drawing/2014/main" id="{2BEB68AF-A190-41FE-B17D-4D024DB23E4C}"/>
              </a:ext>
            </a:extLst>
          </p:cNvPr>
          <p:cNvSpPr>
            <a:spLocks noGrp="1"/>
          </p:cNvSpPr>
          <p:nvPr>
            <p:ph type="ftr" sz="quarter" idx="12"/>
          </p:nvPr>
        </p:nvSpPr>
        <p:spPr>
          <a:xfrm>
            <a:off x="1116013" y="6524625"/>
            <a:ext cx="5256212" cy="260350"/>
          </a:xfrm>
        </p:spPr>
        <p:txBody>
          <a:bodyPr/>
          <a:lstStyle/>
          <a:p>
            <a:pPr algn="l" rtl="0">
              <a:spcAft>
                <a:spcPts val="600"/>
              </a:spcAft>
              <a:defRPr/>
            </a:pPr>
            <a:r>
              <a:rPr lang="no" b="0" i="0" u="none" baseline="0"/>
              <a:t>&lt;Arrangement&gt; • &lt;Dato&gt; • &lt;Sted&gt; • &lt;Taler&gt;</a:t>
            </a:r>
            <a:endParaRPr lang="no"/>
          </a:p>
        </p:txBody>
      </p:sp>
    </p:spTree>
    <p:extLst>
      <p:ext uri="{BB962C8B-B14F-4D97-AF65-F5344CB8AC3E}">
        <p14:creationId xmlns:p14="http://schemas.microsoft.com/office/powerpoint/2010/main" val="1345299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3D9D7-E9E8-4F0B-BA47-BECEBDD138EA}"/>
              </a:ext>
            </a:extLst>
          </p:cNvPr>
          <p:cNvSpPr>
            <a:spLocks noGrp="1"/>
          </p:cNvSpPr>
          <p:nvPr>
            <p:ph type="title"/>
          </p:nvPr>
        </p:nvSpPr>
        <p:spPr/>
        <p:txBody>
          <a:bodyPr/>
          <a:lstStyle/>
          <a:p>
            <a:pPr algn="l" rtl="0"/>
            <a:r>
              <a:rPr lang="no" b="1" i="0" u="none" baseline="0"/>
              <a:t>Håndhevingsdata blir politikkinformasjon</a:t>
            </a:r>
          </a:p>
        </p:txBody>
      </p:sp>
      <p:sp>
        <p:nvSpPr>
          <p:cNvPr id="3" name="Content Placeholder 2">
            <a:extLst>
              <a:ext uri="{FF2B5EF4-FFF2-40B4-BE49-F238E27FC236}">
                <a16:creationId xmlns:a16="http://schemas.microsoft.com/office/drawing/2014/main" id="{EF40C038-5B1F-472F-A7BC-BF11F12DD734}"/>
              </a:ext>
            </a:extLst>
          </p:cNvPr>
          <p:cNvSpPr>
            <a:spLocks noGrp="1"/>
          </p:cNvSpPr>
          <p:nvPr>
            <p:ph idx="1"/>
          </p:nvPr>
        </p:nvSpPr>
        <p:spPr>
          <a:xfrm>
            <a:off x="456562" y="1530024"/>
            <a:ext cx="4729619" cy="3009573"/>
          </a:xfrm>
        </p:spPr>
        <p:txBody>
          <a:bodyPr/>
          <a:lstStyle/>
          <a:p>
            <a:pPr marL="0" indent="0" algn="l" rtl="0" eaLnBrk="1" hangingPunct="1">
              <a:buNone/>
            </a:pPr>
            <a:r>
              <a:rPr lang="no" sz="1800" b="0" i="0" u="none" baseline="0"/>
              <a:t>Aggregerte håndhevingsdata gjør det mulig å få nøyaktig statistikk om:</a:t>
            </a:r>
          </a:p>
          <a:p>
            <a:pPr algn="l" rtl="0" eaLnBrk="1" hangingPunct="1"/>
            <a:r>
              <a:rPr lang="no" sz="1800" b="0" i="0" u="none" baseline="0"/>
              <a:t>Betalingsbeløp</a:t>
            </a:r>
          </a:p>
          <a:p>
            <a:pPr algn="l" rtl="0" eaLnBrk="1" hangingPunct="1"/>
            <a:r>
              <a:rPr lang="no" sz="1800" b="0" i="0" u="none" baseline="0"/>
              <a:t>Hvilke billettmaskiner som genererer flest eller færrest innkrevinger</a:t>
            </a:r>
          </a:p>
          <a:p>
            <a:pPr algn="l" rtl="0" eaLnBrk="1" hangingPunct="1"/>
            <a:r>
              <a:rPr lang="no" sz="1800" b="0" i="0" u="none" baseline="0"/>
              <a:t>Billettmaskiner som er i ustand</a:t>
            </a:r>
          </a:p>
          <a:p>
            <a:pPr algn="l" rtl="0" eaLnBrk="1" hangingPunct="1"/>
            <a:r>
              <a:rPr lang="no" sz="1800" b="0" i="0" u="none" baseline="0"/>
              <a:t>Gater med flest eller færrest parkeringsovertredelser</a:t>
            </a:r>
          </a:p>
          <a:p>
            <a:pPr marL="0" indent="0" algn="l" rtl="0" eaLnBrk="1" hangingPunct="1">
              <a:buNone/>
            </a:pPr>
            <a:r>
              <a:rPr lang="no" sz="1800" b="0" i="0" u="none" baseline="0"/>
              <a:t>Dette kan styre vedlikeholds- og kontrollinnsats.</a:t>
            </a:r>
            <a:endParaRPr lang="no" sz="1800" b="0" dirty="0"/>
          </a:p>
        </p:txBody>
      </p:sp>
      <p:sp>
        <p:nvSpPr>
          <p:cNvPr id="4" name="Footer Placeholder 3">
            <a:extLst>
              <a:ext uri="{FF2B5EF4-FFF2-40B4-BE49-F238E27FC236}">
                <a16:creationId xmlns:a16="http://schemas.microsoft.com/office/drawing/2014/main" id="{8CDB6309-A30B-4FC8-9E36-0B135AFCC7A5}"/>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636A7868-F07E-43A3-83A2-AD7F3C8F3419}"/>
              </a:ext>
            </a:extLst>
          </p:cNvPr>
          <p:cNvPicPr>
            <a:picLocks noChangeAspect="1"/>
          </p:cNvPicPr>
          <p:nvPr/>
        </p:nvPicPr>
        <p:blipFill>
          <a:blip r:embed="rId2"/>
          <a:stretch>
            <a:fillRect/>
          </a:stretch>
        </p:blipFill>
        <p:spPr>
          <a:xfrm>
            <a:off x="7558268" y="1719787"/>
            <a:ext cx="1342663" cy="4353464"/>
          </a:xfrm>
          <a:prstGeom prst="rect">
            <a:avLst/>
          </a:prstGeom>
        </p:spPr>
      </p:pic>
      <p:pic>
        <p:nvPicPr>
          <p:cNvPr id="8" name="Picture 7">
            <a:extLst>
              <a:ext uri="{FF2B5EF4-FFF2-40B4-BE49-F238E27FC236}">
                <a16:creationId xmlns:a16="http://schemas.microsoft.com/office/drawing/2014/main" id="{0D6EC993-546A-4789-9EC7-47E478A66319}"/>
              </a:ext>
            </a:extLst>
          </p:cNvPr>
          <p:cNvPicPr>
            <a:picLocks noChangeAspect="1"/>
          </p:cNvPicPr>
          <p:nvPr/>
        </p:nvPicPr>
        <p:blipFill>
          <a:blip r:embed="rId3"/>
          <a:stretch>
            <a:fillRect/>
          </a:stretch>
        </p:blipFill>
        <p:spPr>
          <a:xfrm>
            <a:off x="5441618" y="1719787"/>
            <a:ext cx="1861213" cy="1959223"/>
          </a:xfrm>
          <a:prstGeom prst="rect">
            <a:avLst/>
          </a:prstGeom>
        </p:spPr>
      </p:pic>
      <p:pic>
        <p:nvPicPr>
          <p:cNvPr id="10" name="Picture 9">
            <a:extLst>
              <a:ext uri="{FF2B5EF4-FFF2-40B4-BE49-F238E27FC236}">
                <a16:creationId xmlns:a16="http://schemas.microsoft.com/office/drawing/2014/main" id="{B0DF11A7-960F-4D43-96F8-35E023876C5A}"/>
              </a:ext>
            </a:extLst>
          </p:cNvPr>
          <p:cNvPicPr>
            <a:picLocks noChangeAspect="1"/>
          </p:cNvPicPr>
          <p:nvPr/>
        </p:nvPicPr>
        <p:blipFill>
          <a:blip r:embed="rId4"/>
          <a:stretch>
            <a:fillRect/>
          </a:stretch>
        </p:blipFill>
        <p:spPr>
          <a:xfrm>
            <a:off x="523470" y="4878829"/>
            <a:ext cx="6256038" cy="1384185"/>
          </a:xfrm>
          <a:prstGeom prst="rect">
            <a:avLst/>
          </a:prstGeom>
        </p:spPr>
      </p:pic>
    </p:spTree>
    <p:extLst>
      <p:ext uri="{BB962C8B-B14F-4D97-AF65-F5344CB8AC3E}">
        <p14:creationId xmlns:p14="http://schemas.microsoft.com/office/powerpoint/2010/main" val="1944406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251001" y="2147495"/>
            <a:ext cx="7303109" cy="2862322"/>
          </a:xfrm>
          <a:prstGeom prst="rect">
            <a:avLst/>
          </a:prstGeom>
        </p:spPr>
        <p:txBody>
          <a:bodyPr wrap="square">
            <a:spAutoFit/>
          </a:bodyPr>
          <a:lstStyle/>
          <a:p>
            <a:pPr algn="l" rtl="0"/>
            <a:r>
              <a:rPr lang="no" sz="3600" b="1" i="0" u="none" baseline="0" dirty="0">
                <a:solidFill>
                  <a:schemeClr val="bg1"/>
                </a:solidFill>
                <a:latin typeface="+mj-lt"/>
              </a:rPr>
              <a:t>6.</a:t>
            </a:r>
          </a:p>
          <a:p>
            <a:pPr algn="l" rtl="0"/>
            <a:r>
              <a:rPr lang="no" sz="3600" b="1" i="0" u="none" baseline="0" dirty="0">
                <a:solidFill>
                  <a:schemeClr val="bg1"/>
                </a:solidFill>
                <a:latin typeface="+mj-lt"/>
              </a:rPr>
              <a:t>Spesifikt håndhevingsproblem: </a:t>
            </a:r>
          </a:p>
          <a:p>
            <a:pPr algn="l" rtl="0"/>
            <a:r>
              <a:rPr lang="no" sz="3600" b="1" i="0" u="none" baseline="0" dirty="0">
                <a:solidFill>
                  <a:schemeClr val="bg1"/>
                </a:solidFill>
                <a:latin typeface="+mj-lt"/>
              </a:rPr>
              <a:t>Bedragersk bruk av det europeiske parkeringskortet for personer med bevegelseshemming</a:t>
            </a:r>
          </a:p>
        </p:txBody>
      </p:sp>
    </p:spTree>
    <p:extLst>
      <p:ext uri="{BB962C8B-B14F-4D97-AF65-F5344CB8AC3E}">
        <p14:creationId xmlns:p14="http://schemas.microsoft.com/office/powerpoint/2010/main" val="20993142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72501-9065-4B7B-A09B-DB5F9088C584}"/>
              </a:ext>
            </a:extLst>
          </p:cNvPr>
          <p:cNvSpPr>
            <a:spLocks noGrp="1"/>
          </p:cNvSpPr>
          <p:nvPr>
            <p:ph type="title"/>
          </p:nvPr>
        </p:nvSpPr>
        <p:spPr/>
        <p:txBody>
          <a:bodyPr/>
          <a:lstStyle/>
          <a:p>
            <a:pPr algn="l" rtl="0"/>
            <a:r>
              <a:rPr lang="no" b="1" i="0" u="none" baseline="0"/>
              <a:t>Rettslig grunnlag – hovedbestemmelser</a:t>
            </a:r>
          </a:p>
        </p:txBody>
      </p:sp>
      <p:sp>
        <p:nvSpPr>
          <p:cNvPr id="3" name="Content Placeholder 2">
            <a:extLst>
              <a:ext uri="{FF2B5EF4-FFF2-40B4-BE49-F238E27FC236}">
                <a16:creationId xmlns:a16="http://schemas.microsoft.com/office/drawing/2014/main" id="{E71A0DCF-F175-4034-B972-05E143683239}"/>
              </a:ext>
            </a:extLst>
          </p:cNvPr>
          <p:cNvSpPr>
            <a:spLocks noGrp="1"/>
          </p:cNvSpPr>
          <p:nvPr>
            <p:ph idx="1"/>
          </p:nvPr>
        </p:nvSpPr>
        <p:spPr>
          <a:xfrm>
            <a:off x="323850" y="1592263"/>
            <a:ext cx="5256212" cy="4608512"/>
          </a:xfrm>
        </p:spPr>
        <p:txBody>
          <a:bodyPr/>
          <a:lstStyle/>
          <a:p>
            <a:pPr marL="285750" lvl="0" indent="-285750" algn="l" rtl="0" eaLnBrk="1" hangingPunct="1"/>
            <a:r>
              <a:rPr lang="no" sz="1800" b="0" i="0" u="none" baseline="0"/>
              <a:t>Introduksjon av en standardisert kortmodell for fellesskapet;</a:t>
            </a:r>
          </a:p>
          <a:p>
            <a:pPr marL="285750" lvl="0" indent="-285750" algn="l" rtl="0" eaLnBrk="1" hangingPunct="1"/>
            <a:r>
              <a:rPr lang="no" sz="1800" b="0" i="0" u="none" baseline="0"/>
              <a:t>Anerkjennelse av kortet av alle medlemsstater;</a:t>
            </a:r>
          </a:p>
          <a:p>
            <a:pPr marL="285750" lvl="0" indent="-285750" algn="l" rtl="0" eaLnBrk="1" hangingPunct="1"/>
            <a:r>
              <a:rPr lang="no" sz="1800" b="0" i="0" u="none" baseline="0"/>
              <a:t>Format og utseende:</a:t>
            </a:r>
          </a:p>
          <a:p>
            <a:pPr marL="1085850" lvl="1" algn="l" rtl="0" eaLnBrk="1" hangingPunct="1">
              <a:spcBef>
                <a:spcPct val="20000"/>
              </a:spcBef>
              <a:buSzPct val="135000"/>
              <a:buFont typeface="Wingdings" panose="05000000000000000000" pitchFamily="2" charset="2"/>
              <a:buChar char="ü"/>
            </a:pPr>
            <a:r>
              <a:rPr lang="no" sz="1800" b="0" i="0" u="none" baseline="0">
                <a:solidFill>
                  <a:srgbClr val="134095"/>
                </a:solidFill>
              </a:rPr>
              <a:t>Standard størrelse (106 mm x 148 mm);</a:t>
            </a:r>
          </a:p>
          <a:p>
            <a:pPr marL="1085850" lvl="1" algn="l" rtl="0" eaLnBrk="1" hangingPunct="1">
              <a:spcBef>
                <a:spcPct val="20000"/>
              </a:spcBef>
              <a:buSzPct val="135000"/>
              <a:buFont typeface="Wingdings" panose="05000000000000000000" pitchFamily="2" charset="2"/>
              <a:buChar char="ü"/>
            </a:pPr>
            <a:r>
              <a:rPr lang="no" sz="1800" b="0" i="0" u="none" baseline="0">
                <a:solidFill>
                  <a:srgbClr val="134095"/>
                </a:solidFill>
              </a:rPr>
              <a:t>Lyseblå farge med hvitt rullestolbruker-symbol;</a:t>
            </a:r>
          </a:p>
          <a:p>
            <a:pPr marL="1085850" lvl="1" algn="l" rtl="0" eaLnBrk="1" hangingPunct="1">
              <a:spcBef>
                <a:spcPct val="20000"/>
              </a:spcBef>
              <a:buSzPct val="135000"/>
              <a:buFont typeface="Wingdings" panose="05000000000000000000" pitchFamily="2" charset="2"/>
              <a:buChar char="ü"/>
            </a:pPr>
            <a:r>
              <a:rPr lang="no" sz="1800" b="0" i="0" u="none" baseline="0">
                <a:solidFill>
                  <a:srgbClr val="134095"/>
                </a:solidFill>
              </a:rPr>
              <a:t>Plastbelegg, unntatt plass reservert for signatur;</a:t>
            </a:r>
          </a:p>
          <a:p>
            <a:pPr marL="1085850" lvl="1" algn="l" rtl="0" eaLnBrk="1" hangingPunct="1">
              <a:spcBef>
                <a:spcPct val="20000"/>
              </a:spcBef>
              <a:buSzPct val="135000"/>
              <a:buFont typeface="Wingdings" panose="05000000000000000000" pitchFamily="2" charset="2"/>
              <a:buChar char="ü"/>
            </a:pPr>
            <a:r>
              <a:rPr lang="no" sz="1800" b="0" i="0" u="none" baseline="0">
                <a:solidFill>
                  <a:srgbClr val="134095"/>
                </a:solidFill>
              </a:rPr>
              <a:t>Enkelte obligatoriske felt på forsiden og baksiden.</a:t>
            </a:r>
          </a:p>
          <a:p>
            <a:pPr marL="285750" indent="-285750" algn="l" rtl="0" eaLnBrk="1" hangingPunct="1"/>
            <a:r>
              <a:rPr lang="no" sz="1800" b="0" i="0" u="none" baseline="0"/>
              <a:t>Anbefaling = ikke-bindende lov</a:t>
            </a:r>
          </a:p>
          <a:p>
            <a:endParaRPr lang="no" sz="2000" dirty="0"/>
          </a:p>
        </p:txBody>
      </p:sp>
      <p:sp>
        <p:nvSpPr>
          <p:cNvPr id="4" name="Footer Placeholder 3">
            <a:extLst>
              <a:ext uri="{FF2B5EF4-FFF2-40B4-BE49-F238E27FC236}">
                <a16:creationId xmlns:a16="http://schemas.microsoft.com/office/drawing/2014/main" id="{27A9E135-A78C-46FC-8D61-BB2BC57D9CF0}"/>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3678226D-4C58-4CE3-AC59-97E57109B501}"/>
              </a:ext>
            </a:extLst>
          </p:cNvPr>
          <p:cNvPicPr>
            <a:picLocks noChangeAspect="1"/>
          </p:cNvPicPr>
          <p:nvPr/>
        </p:nvPicPr>
        <p:blipFill>
          <a:blip r:embed="rId3"/>
          <a:stretch>
            <a:fillRect/>
          </a:stretch>
        </p:blipFill>
        <p:spPr>
          <a:xfrm>
            <a:off x="5811638" y="1610321"/>
            <a:ext cx="3121423" cy="2286198"/>
          </a:xfrm>
          <a:prstGeom prst="rect">
            <a:avLst/>
          </a:prstGeom>
        </p:spPr>
      </p:pic>
      <p:pic>
        <p:nvPicPr>
          <p:cNvPr id="8" name="Picture 7">
            <a:extLst>
              <a:ext uri="{FF2B5EF4-FFF2-40B4-BE49-F238E27FC236}">
                <a16:creationId xmlns:a16="http://schemas.microsoft.com/office/drawing/2014/main" id="{49EFF034-B12D-4B33-9157-35B17E829A3E}"/>
              </a:ext>
            </a:extLst>
          </p:cNvPr>
          <p:cNvPicPr>
            <a:picLocks noChangeAspect="1"/>
          </p:cNvPicPr>
          <p:nvPr/>
        </p:nvPicPr>
        <p:blipFill>
          <a:blip r:embed="rId4"/>
          <a:stretch>
            <a:fillRect/>
          </a:stretch>
        </p:blipFill>
        <p:spPr>
          <a:xfrm>
            <a:off x="5811638" y="3975894"/>
            <a:ext cx="3121423" cy="2267909"/>
          </a:xfrm>
          <a:prstGeom prst="rect">
            <a:avLst/>
          </a:prstGeom>
        </p:spPr>
      </p:pic>
    </p:spTree>
    <p:extLst>
      <p:ext uri="{BB962C8B-B14F-4D97-AF65-F5344CB8AC3E}">
        <p14:creationId xmlns:p14="http://schemas.microsoft.com/office/powerpoint/2010/main" val="14321764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D3C58-1E47-423E-B297-42DE31C8E19C}"/>
              </a:ext>
            </a:extLst>
          </p:cNvPr>
          <p:cNvSpPr>
            <a:spLocks noGrp="1"/>
          </p:cNvSpPr>
          <p:nvPr>
            <p:ph type="title"/>
          </p:nvPr>
        </p:nvSpPr>
        <p:spPr/>
        <p:txBody>
          <a:bodyPr/>
          <a:lstStyle/>
          <a:p>
            <a:pPr algn="l" rtl="0"/>
            <a:r>
              <a:rPr lang="no" b="1" i="0" u="none" baseline="0"/>
              <a:t>Til tross for felles bestemmelser kan kortene se forskjellig ut</a:t>
            </a:r>
            <a:br>
              <a:rPr lang="no"/>
            </a:br>
            <a:endParaRPr lang="no" dirty="0"/>
          </a:p>
        </p:txBody>
      </p:sp>
      <p:sp>
        <p:nvSpPr>
          <p:cNvPr id="3" name="Content Placeholder 2">
            <a:extLst>
              <a:ext uri="{FF2B5EF4-FFF2-40B4-BE49-F238E27FC236}">
                <a16:creationId xmlns:a16="http://schemas.microsoft.com/office/drawing/2014/main" id="{88C912CD-27F3-4D9D-91E9-E1523828A77C}"/>
              </a:ext>
            </a:extLst>
          </p:cNvPr>
          <p:cNvSpPr>
            <a:spLocks noGrp="1"/>
          </p:cNvSpPr>
          <p:nvPr>
            <p:ph idx="1"/>
          </p:nvPr>
        </p:nvSpPr>
        <p:spPr>
          <a:xfrm>
            <a:off x="323850" y="1700213"/>
            <a:ext cx="4768276" cy="4608512"/>
          </a:xfrm>
        </p:spPr>
        <p:txBody>
          <a:bodyPr/>
          <a:lstStyle/>
          <a:p>
            <a:pPr marL="285750" indent="-285750" algn="l" rtl="0" eaLnBrk="1" hangingPunct="1">
              <a:buFont typeface="Wingdings" panose="05000000000000000000" pitchFamily="2" charset="2"/>
              <a:buChar char="•"/>
            </a:pPr>
            <a:r>
              <a:rPr lang="no" sz="1800" b="0" i="0" u="none" baseline="0"/>
              <a:t>Utstedt av ulike medlemsstater;</a:t>
            </a:r>
          </a:p>
          <a:p>
            <a:pPr marL="285750" indent="-285750" algn="l" rtl="0" eaLnBrk="1" hangingPunct="1">
              <a:buFont typeface="Wingdings" panose="05000000000000000000" pitchFamily="2" charset="2"/>
              <a:buChar char="•"/>
            </a:pPr>
            <a:r>
              <a:rPr lang="no" sz="1800" b="0" i="0" u="none" baseline="0"/>
              <a:t>Utstedt av ulike lokale myndigheter i en medlemsstat </a:t>
            </a:r>
          </a:p>
          <a:p>
            <a:pPr marL="285750" indent="-285750" algn="l" rtl="0" eaLnBrk="1" hangingPunct="1">
              <a:buFont typeface="Wingdings" panose="05000000000000000000" pitchFamily="2" charset="2"/>
              <a:buChar char="•"/>
            </a:pPr>
            <a:r>
              <a:rPr lang="no" sz="1800" b="0" i="0" u="none" baseline="0"/>
              <a:t>I enkelte medlemsstater sameksisterer ulike modeller (EU og ikke-EU) </a:t>
            </a:r>
          </a:p>
          <a:p>
            <a:pPr marL="285750" indent="-285750" algn="l" rtl="0" eaLnBrk="1" hangingPunct="1">
              <a:buFont typeface="Wingdings" panose="05000000000000000000" pitchFamily="2" charset="2"/>
              <a:buChar char="•"/>
            </a:pPr>
            <a:r>
              <a:rPr lang="no" sz="1800" b="0" i="0" u="none" baseline="0"/>
              <a:t>Mange medlemsstater har lagt til funksjoner som ikke var forutsett i anbefalingen: antikopieringspapir; hologram; strekkode eller QR-kode; NFC- tagg for trådløs kortoppsporing.</a:t>
            </a:r>
          </a:p>
          <a:p>
            <a:endParaRPr lang="no" sz="2000" dirty="0"/>
          </a:p>
        </p:txBody>
      </p:sp>
      <p:sp>
        <p:nvSpPr>
          <p:cNvPr id="4" name="Footer Placeholder 3">
            <a:extLst>
              <a:ext uri="{FF2B5EF4-FFF2-40B4-BE49-F238E27FC236}">
                <a16:creationId xmlns:a16="http://schemas.microsoft.com/office/drawing/2014/main" id="{0BFEB935-5BAA-42E0-BDDC-1525B725371C}"/>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7" name="Picture 6">
            <a:extLst>
              <a:ext uri="{FF2B5EF4-FFF2-40B4-BE49-F238E27FC236}">
                <a16:creationId xmlns:a16="http://schemas.microsoft.com/office/drawing/2014/main" id="{9E259148-54E0-416B-B003-83D667421849}"/>
              </a:ext>
            </a:extLst>
          </p:cNvPr>
          <p:cNvPicPr/>
          <p:nvPr/>
        </p:nvPicPr>
        <p:blipFill rotWithShape="1">
          <a:blip r:embed="rId2"/>
          <a:srcRect l="29838" t="27742" r="50001" b="45619"/>
          <a:stretch/>
        </p:blipFill>
        <p:spPr bwMode="auto">
          <a:xfrm>
            <a:off x="4997942" y="1626283"/>
            <a:ext cx="1716279"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8" name="Picture 7" descr="http://www.seriline.se/images/prkort_prov.jpg">
            <a:extLst>
              <a:ext uri="{FF2B5EF4-FFF2-40B4-BE49-F238E27FC236}">
                <a16:creationId xmlns:a16="http://schemas.microsoft.com/office/drawing/2014/main" id="{520CFA3C-73BB-4FBC-8FD4-7449F125C7A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579191">
            <a:off x="6885010" y="4457629"/>
            <a:ext cx="2094488" cy="1728192"/>
          </a:xfrm>
          <a:prstGeom prst="rect">
            <a:avLst/>
          </a:prstGeom>
          <a:noFill/>
          <a:ln>
            <a:noFill/>
          </a:ln>
        </p:spPr>
      </p:pic>
      <p:pic>
        <p:nvPicPr>
          <p:cNvPr id="9" name="Picture 8">
            <a:extLst>
              <a:ext uri="{FF2B5EF4-FFF2-40B4-BE49-F238E27FC236}">
                <a16:creationId xmlns:a16="http://schemas.microsoft.com/office/drawing/2014/main" id="{0F75D1F4-17B6-409B-A53A-7C1BD4A9C4EB}"/>
              </a:ext>
            </a:extLst>
          </p:cNvPr>
          <p:cNvPicPr/>
          <p:nvPr/>
        </p:nvPicPr>
        <p:blipFill rotWithShape="1">
          <a:blip r:embed="rId4"/>
          <a:srcRect l="9909" t="45337" r="67689" b="28249"/>
          <a:stretch/>
        </p:blipFill>
        <p:spPr bwMode="auto">
          <a:xfrm>
            <a:off x="6945753" y="3113452"/>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AF3202B2-D0F7-4F9C-BB73-5312B3D194A6}"/>
              </a:ext>
            </a:extLst>
          </p:cNvPr>
          <p:cNvPicPr>
            <a:picLocks noChangeAspect="1"/>
          </p:cNvPicPr>
          <p:nvPr/>
        </p:nvPicPr>
        <p:blipFill rotWithShape="1">
          <a:blip r:embed="rId5"/>
          <a:srcRect l="14443" t="35128" r="49621" b="17566"/>
          <a:stretch/>
        </p:blipFill>
        <p:spPr bwMode="auto">
          <a:xfrm>
            <a:off x="5028104" y="3122425"/>
            <a:ext cx="176712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964A9B3F-4393-492C-BD59-DB94855EC258}"/>
              </a:ext>
            </a:extLst>
          </p:cNvPr>
          <p:cNvPicPr/>
          <p:nvPr/>
        </p:nvPicPr>
        <p:blipFill rotWithShape="1">
          <a:blip r:embed="rId6"/>
          <a:srcRect l="32450" t="47046" r="51481" b="30672"/>
          <a:stretch/>
        </p:blipFill>
        <p:spPr bwMode="auto">
          <a:xfrm>
            <a:off x="5092126" y="4654308"/>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3A3474D9-A414-4F05-B69F-64F8911D7EAB}"/>
              </a:ext>
            </a:extLst>
          </p:cNvPr>
          <p:cNvPicPr/>
          <p:nvPr/>
        </p:nvPicPr>
        <p:blipFill rotWithShape="1">
          <a:blip r:embed="rId7"/>
          <a:srcRect l="17670" t="39547" r="53128" b="22585"/>
          <a:stretch/>
        </p:blipFill>
        <p:spPr bwMode="auto">
          <a:xfrm>
            <a:off x="6850496" y="1626283"/>
            <a:ext cx="1800000" cy="1260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39972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3724-A8D7-4147-90AC-5279FB0C8892}"/>
              </a:ext>
            </a:extLst>
          </p:cNvPr>
          <p:cNvSpPr>
            <a:spLocks noGrp="1"/>
          </p:cNvSpPr>
          <p:nvPr>
            <p:ph type="title"/>
          </p:nvPr>
        </p:nvSpPr>
        <p:spPr/>
        <p:txBody>
          <a:bodyPr/>
          <a:lstStyle/>
          <a:p>
            <a:pPr algn="l" rtl="0"/>
            <a:r>
              <a:rPr lang="no" b="1" i="0" u="none" baseline="0"/>
              <a:t>Bedragersk bruk</a:t>
            </a:r>
          </a:p>
        </p:txBody>
      </p:sp>
      <p:sp>
        <p:nvSpPr>
          <p:cNvPr id="3" name="Content Placeholder 2">
            <a:extLst>
              <a:ext uri="{FF2B5EF4-FFF2-40B4-BE49-F238E27FC236}">
                <a16:creationId xmlns:a16="http://schemas.microsoft.com/office/drawing/2014/main" id="{7AC0909C-AC31-439C-A41F-9A8D8292AAE7}"/>
              </a:ext>
            </a:extLst>
          </p:cNvPr>
          <p:cNvSpPr>
            <a:spLocks noGrp="1"/>
          </p:cNvSpPr>
          <p:nvPr>
            <p:ph idx="1"/>
          </p:nvPr>
        </p:nvSpPr>
        <p:spPr>
          <a:xfrm>
            <a:off x="338229" y="1397323"/>
            <a:ext cx="5418551" cy="4608512"/>
          </a:xfrm>
        </p:spPr>
        <p:txBody>
          <a:bodyPr/>
          <a:lstStyle/>
          <a:p>
            <a:pPr marL="285750" lvl="0" indent="-285750" algn="l" rtl="0"/>
            <a:endParaRPr lang="no" sz="2000" b="1" i="0" dirty="0"/>
          </a:p>
          <a:p>
            <a:pPr marL="285750" lvl="0" indent="-285750" algn="l" rtl="0" eaLnBrk="1" hangingPunct="1">
              <a:buFont typeface="Wingdings" panose="05000000000000000000" pitchFamily="2" charset="2"/>
              <a:buChar char="•"/>
            </a:pPr>
            <a:r>
              <a:rPr lang="no" sz="1800" b="0" i="0" u="none" baseline="0"/>
              <a:t>Tre hovedforekomster:</a:t>
            </a:r>
          </a:p>
          <a:p>
            <a:pPr marL="285750" lvl="0" indent="-285750" algn="l" rtl="0" eaLnBrk="1" hangingPunct="1">
              <a:buFont typeface="Wingdings" panose="05000000000000000000" pitchFamily="2" charset="2"/>
              <a:buChar char="•"/>
            </a:pPr>
            <a:endParaRPr lang="no" sz="1800" b="0" dirty="0"/>
          </a:p>
          <a:p>
            <a:pPr marL="704850" lvl="2" indent="-285750" algn="l" rtl="0" eaLnBrk="1" hangingPunct="1">
              <a:spcBef>
                <a:spcPct val="20000"/>
              </a:spcBef>
              <a:buSzPct val="135000"/>
              <a:buFont typeface="Wingdings" panose="05000000000000000000" pitchFamily="2" charset="2"/>
              <a:buChar char="•"/>
            </a:pPr>
            <a:r>
              <a:rPr lang="no" sz="1700" b="0" i="0" u="none" baseline="0">
                <a:solidFill>
                  <a:srgbClr val="134095"/>
                </a:solidFill>
              </a:rPr>
              <a:t>Bruk av kortet fra andre personer enn innehaveren: de er ofte familiemedlemmer eller omsorgspersoner for innehaveren;</a:t>
            </a:r>
          </a:p>
          <a:p>
            <a:pPr marL="704850" lvl="2" indent="-285750" algn="l" rtl="0" eaLnBrk="1" hangingPunct="1">
              <a:spcBef>
                <a:spcPct val="20000"/>
              </a:spcBef>
              <a:buSzPct val="135000"/>
              <a:buFont typeface="Wingdings" panose="05000000000000000000" pitchFamily="2" charset="2"/>
              <a:buChar char="•"/>
            </a:pPr>
            <a:r>
              <a:rPr lang="no" sz="1700" b="0" i="0" u="none" baseline="0">
                <a:solidFill>
                  <a:srgbClr val="134095"/>
                </a:solidFill>
              </a:rPr>
              <a:t>Bruk av kortet til en avdød person: familiemedlemmer gir ikke fra seg kortet etter innehaverens død;</a:t>
            </a:r>
          </a:p>
          <a:p>
            <a:pPr marL="704850" lvl="2" indent="-285750" algn="l" rtl="0" eaLnBrk="1" hangingPunct="1">
              <a:spcBef>
                <a:spcPct val="20000"/>
              </a:spcBef>
              <a:buSzPct val="135000"/>
              <a:buFont typeface="Wingdings" panose="05000000000000000000" pitchFamily="2" charset="2"/>
              <a:buChar char="•"/>
            </a:pPr>
            <a:r>
              <a:rPr lang="no" sz="1700" b="0" i="0" u="none" baseline="0">
                <a:solidFill>
                  <a:srgbClr val="134095"/>
                </a:solidFill>
              </a:rPr>
              <a:t>Bruk av duplikater: innehavere av kortet eller personer som opptrer på deres vegne, ber om et duplikatkort samtidig som de fortsatt har det opprinnelige (forbudt praksis).</a:t>
            </a:r>
          </a:p>
          <a:p>
            <a:pPr marL="285750" lvl="1" indent="-285750" algn="l" rtl="0" eaLnBrk="1" hangingPunct="1">
              <a:spcBef>
                <a:spcPct val="20000"/>
              </a:spcBef>
              <a:buSzPct val="135000"/>
              <a:buFont typeface="Wingdings" panose="05000000000000000000" pitchFamily="2" charset="2"/>
              <a:buChar char="•"/>
            </a:pPr>
            <a:endParaRPr lang="no" sz="1800" dirty="0">
              <a:solidFill>
                <a:srgbClr val="134095"/>
              </a:solidFill>
            </a:endParaRPr>
          </a:p>
          <a:p>
            <a:pPr marL="285750" indent="-285750" algn="l" rtl="0" eaLnBrk="1" hangingPunct="1">
              <a:buFont typeface="Wingdings" panose="05000000000000000000" pitchFamily="2" charset="2"/>
              <a:buChar char="•"/>
            </a:pPr>
            <a:r>
              <a:rPr lang="no" sz="1800" b="0" i="0" u="none" baseline="0"/>
              <a:t>Tilgjengelighet av informasjon er begrenset</a:t>
            </a:r>
          </a:p>
          <a:p>
            <a:endParaRPr lang="no" dirty="0"/>
          </a:p>
        </p:txBody>
      </p:sp>
      <p:sp>
        <p:nvSpPr>
          <p:cNvPr id="4" name="Footer Placeholder 3">
            <a:extLst>
              <a:ext uri="{FF2B5EF4-FFF2-40B4-BE49-F238E27FC236}">
                <a16:creationId xmlns:a16="http://schemas.microsoft.com/office/drawing/2014/main" id="{2C2A4DC6-12CB-44A6-9AD8-9ABB055EEA91}"/>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5" name="Picture 4">
            <a:extLst>
              <a:ext uri="{FF2B5EF4-FFF2-40B4-BE49-F238E27FC236}">
                <a16:creationId xmlns:a16="http://schemas.microsoft.com/office/drawing/2014/main" id="{A57FEB07-0DA0-4684-82B4-22CEC8D7AC64}"/>
              </a:ext>
            </a:extLst>
          </p:cNvPr>
          <p:cNvPicPr/>
          <p:nvPr/>
        </p:nvPicPr>
        <p:blipFill rotWithShape="1">
          <a:blip r:embed="rId3"/>
          <a:srcRect l="23242" t="51886" r="57562" b="25354"/>
          <a:stretch/>
        </p:blipFill>
        <p:spPr bwMode="auto">
          <a:xfrm>
            <a:off x="7144555" y="2047393"/>
            <a:ext cx="1276350" cy="793846"/>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38641D3-823D-43AD-8C30-131D68A40E49}"/>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7144555" y="3343537"/>
            <a:ext cx="1350000" cy="864000"/>
          </a:xfrm>
          <a:prstGeom prst="rect">
            <a:avLst/>
          </a:prstGeom>
          <a:ln>
            <a:noFill/>
          </a:ln>
          <a:effectLst>
            <a:outerShdw blurRad="50800" dist="50800" dir="2700000" algn="ctr" rotWithShape="0">
              <a:srgbClr val="000000">
                <a:alpha val="43137"/>
              </a:srgbClr>
            </a:outerShdw>
          </a:effectLst>
        </p:spPr>
      </p:pic>
      <p:grpSp>
        <p:nvGrpSpPr>
          <p:cNvPr id="7" name="Group 6">
            <a:extLst>
              <a:ext uri="{FF2B5EF4-FFF2-40B4-BE49-F238E27FC236}">
                <a16:creationId xmlns:a16="http://schemas.microsoft.com/office/drawing/2014/main" id="{6AA555AE-1182-4668-91CD-BECDB908D568}"/>
              </a:ext>
            </a:extLst>
          </p:cNvPr>
          <p:cNvGrpSpPr/>
          <p:nvPr/>
        </p:nvGrpSpPr>
        <p:grpSpPr>
          <a:xfrm>
            <a:off x="7117293" y="4709835"/>
            <a:ext cx="1692288" cy="1296000"/>
            <a:chOff x="539552" y="5157192"/>
            <a:chExt cx="1692288" cy="1296000"/>
          </a:xfrm>
        </p:grpSpPr>
        <p:pic>
          <p:nvPicPr>
            <p:cNvPr id="8" name="Picture 7">
              <a:extLst>
                <a:ext uri="{FF2B5EF4-FFF2-40B4-BE49-F238E27FC236}">
                  <a16:creationId xmlns:a16="http://schemas.microsoft.com/office/drawing/2014/main" id="{0F67CCDA-6B2B-4ABB-9C41-E70847D53E4F}"/>
                </a:ext>
              </a:extLst>
            </p:cNvPr>
            <p:cNvPicPr/>
            <p:nvPr/>
          </p:nvPicPr>
          <p:blipFill rotWithShape="1">
            <a:blip r:embed="rId5"/>
            <a:srcRect l="17022" t="38084" r="52061" b="20835"/>
            <a:stretch/>
          </p:blipFill>
          <p:spPr bwMode="auto">
            <a:xfrm>
              <a:off x="539552" y="5157192"/>
              <a:ext cx="1692288" cy="1296000"/>
            </a:xfrm>
            <a:prstGeom prst="rect">
              <a:avLst/>
            </a:prstGeom>
            <a:ln>
              <a:noFill/>
            </a:ln>
            <a:effectLst>
              <a:outerShdw blurRad="50800" dist="50800" dir="2700000" algn="ctr" rotWithShape="0">
                <a:srgbClr val="000000">
                  <a:alpha val="43137"/>
                </a:srgbClr>
              </a:outerShdw>
            </a:effectLst>
            <a:extLst>
              <a:ext uri="{53640926-AAD7-44D8-BBD7-CCE9431645EC}">
                <a14:shadowObscured xmlns:a14="http://schemas.microsoft.com/office/drawing/2010/main"/>
              </a:ext>
            </a:extLst>
          </p:spPr>
        </p:pic>
        <p:sp>
          <p:nvSpPr>
            <p:cNvPr id="9" name="Rectangle 8">
              <a:extLst>
                <a:ext uri="{FF2B5EF4-FFF2-40B4-BE49-F238E27FC236}">
                  <a16:creationId xmlns:a16="http://schemas.microsoft.com/office/drawing/2014/main" id="{1D72B19F-44D7-483B-B1A8-5019E1B3B442}"/>
                </a:ext>
              </a:extLst>
            </p:cNvPr>
            <p:cNvSpPr/>
            <p:nvPr/>
          </p:nvSpPr>
          <p:spPr>
            <a:xfrm>
              <a:off x="790501" y="6376884"/>
              <a:ext cx="216024" cy="45719"/>
            </a:xfrm>
            <a:prstGeom prst="rect">
              <a:avLst/>
            </a:prstGeom>
            <a:ln>
              <a:noFill/>
            </a:ln>
            <a:effectLst>
              <a:outerShdw blurRad="50800" dist="50800" dir="2700000" algn="ctr" rotWithShape="0">
                <a:srgbClr val="000000">
                  <a:alpha val="43137"/>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rtl="0" fontAlgn="auto">
                <a:spcBef>
                  <a:spcPts val="0"/>
                </a:spcBef>
                <a:spcAft>
                  <a:spcPts val="0"/>
                </a:spcAft>
              </a:pPr>
              <a:endParaRPr lang="no" sz="1800" b="0"/>
            </a:p>
          </p:txBody>
        </p:sp>
      </p:grpSp>
    </p:spTree>
    <p:extLst>
      <p:ext uri="{BB962C8B-B14F-4D97-AF65-F5344CB8AC3E}">
        <p14:creationId xmlns:p14="http://schemas.microsoft.com/office/powerpoint/2010/main" val="35759427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36F4E-879B-4A1F-8A75-D072A6BFED90}"/>
              </a:ext>
            </a:extLst>
          </p:cNvPr>
          <p:cNvSpPr>
            <a:spLocks noGrp="1"/>
          </p:cNvSpPr>
          <p:nvPr>
            <p:ph type="title"/>
          </p:nvPr>
        </p:nvSpPr>
        <p:spPr>
          <a:xfrm>
            <a:off x="323850" y="115888"/>
            <a:ext cx="7343775" cy="1152525"/>
          </a:xfrm>
        </p:spPr>
        <p:txBody>
          <a:bodyPr wrap="square" anchor="ctr">
            <a:normAutofit/>
          </a:bodyPr>
          <a:lstStyle/>
          <a:p>
            <a:pPr algn="l" rtl="0"/>
            <a:r>
              <a:rPr lang="no" b="1" i="0" u="none" baseline="0">
                <a:solidFill>
                  <a:srgbClr val="134095"/>
                </a:solidFill>
              </a:rPr>
              <a:t>Diskusjon</a:t>
            </a:r>
          </a:p>
        </p:txBody>
      </p:sp>
      <p:pic>
        <p:nvPicPr>
          <p:cNvPr id="6" name="Picture 5" descr="A group of sushi rolls on a green mat&#10;&#10;Description automatically generated with low confidence">
            <a:extLst>
              <a:ext uri="{FF2B5EF4-FFF2-40B4-BE49-F238E27FC236}">
                <a16:creationId xmlns:a16="http://schemas.microsoft.com/office/drawing/2014/main" id="{678986EA-A002-4ADA-BC55-5D611FCE8E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9923AACF-7336-4C0B-BABE-AEC66C64D0A2}"/>
              </a:ext>
            </a:extLst>
          </p:cNvPr>
          <p:cNvSpPr>
            <a:spLocks noGrp="1"/>
          </p:cNvSpPr>
          <p:nvPr>
            <p:ph idx="11"/>
          </p:nvPr>
        </p:nvSpPr>
        <p:spPr>
          <a:xfrm>
            <a:off x="323528" y="1464139"/>
            <a:ext cx="4176464" cy="4609107"/>
          </a:xfrm>
        </p:spPr>
        <p:txBody>
          <a:bodyPr wrap="square" anchor="t">
            <a:normAutofit lnSpcReduction="10000"/>
          </a:bodyPr>
          <a:lstStyle/>
          <a:p>
            <a:pPr marL="285750" indent="-285750" algn="l" rtl="0" eaLnBrk="1" hangingPunct="1">
              <a:lnSpc>
                <a:spcPct val="90000"/>
              </a:lnSpc>
            </a:pPr>
            <a:r>
              <a:rPr lang="no" sz="2500" b="0" i="0" u="none" baseline="0" dirty="0"/>
              <a:t>Hva kan du gjøre for å unngå bedragersk bruk av parkeringskort for bevegelseshemmede? </a:t>
            </a:r>
          </a:p>
          <a:p>
            <a:pPr lvl="1" algn="l" rtl="0">
              <a:lnSpc>
                <a:spcPct val="90000"/>
              </a:lnSpc>
            </a:pPr>
            <a:r>
              <a:rPr lang="no" sz="2500" b="0" i="0" u="none" baseline="0" dirty="0">
                <a:solidFill>
                  <a:srgbClr val="134095"/>
                </a:solidFill>
              </a:rPr>
              <a:t>Med hensyn til utstedelse av kortene?</a:t>
            </a:r>
          </a:p>
          <a:p>
            <a:pPr lvl="1" algn="l" rtl="0">
              <a:lnSpc>
                <a:spcPct val="90000"/>
              </a:lnSpc>
            </a:pPr>
            <a:r>
              <a:rPr lang="no" sz="2500" b="0" i="0" u="none" baseline="0" dirty="0">
                <a:solidFill>
                  <a:srgbClr val="134095"/>
                </a:solidFill>
              </a:rPr>
              <a:t>Med fokus på håndhevingen?</a:t>
            </a:r>
          </a:p>
          <a:p>
            <a:pPr lvl="1" algn="l" rtl="0">
              <a:lnSpc>
                <a:spcPct val="90000"/>
              </a:lnSpc>
            </a:pPr>
            <a:r>
              <a:rPr lang="no" sz="2500" b="0" i="0" u="none" baseline="0" dirty="0">
                <a:solidFill>
                  <a:srgbClr val="134095"/>
                </a:solidFill>
              </a:rPr>
              <a:t>Bevisstgjøring? </a:t>
            </a:r>
          </a:p>
          <a:p>
            <a:pPr lvl="1" algn="l" rtl="0">
              <a:lnSpc>
                <a:spcPct val="90000"/>
              </a:lnSpc>
            </a:pPr>
            <a:r>
              <a:rPr lang="no" sz="2500" b="0" i="0" u="none" baseline="0" dirty="0">
                <a:solidFill>
                  <a:srgbClr val="134095"/>
                </a:solidFill>
              </a:rPr>
              <a:t>Kapasitetsoppbygging og opplæring? </a:t>
            </a:r>
          </a:p>
        </p:txBody>
      </p:sp>
      <p:sp>
        <p:nvSpPr>
          <p:cNvPr id="4" name="Footer Placeholder 3">
            <a:extLst>
              <a:ext uri="{FF2B5EF4-FFF2-40B4-BE49-F238E27FC236}">
                <a16:creationId xmlns:a16="http://schemas.microsoft.com/office/drawing/2014/main" id="{E22C3024-6A83-4657-B6EF-A98D83B13421}"/>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no" b="0" i="0" u="none" baseline="0"/>
              <a:t>&lt;Arrangement&gt; • &lt;Dato&gt; • &lt;Sted&gt; • &lt;Taler&gt;</a:t>
            </a:r>
            <a:endParaRPr lang="no"/>
          </a:p>
        </p:txBody>
      </p:sp>
    </p:spTree>
    <p:extLst>
      <p:ext uri="{BB962C8B-B14F-4D97-AF65-F5344CB8AC3E}">
        <p14:creationId xmlns:p14="http://schemas.microsoft.com/office/powerpoint/2010/main" val="1796617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46588-F4E9-4008-9C75-1470DA1332C7}"/>
              </a:ext>
            </a:extLst>
          </p:cNvPr>
          <p:cNvSpPr>
            <a:spLocks noGrp="1"/>
          </p:cNvSpPr>
          <p:nvPr>
            <p:ph type="title"/>
          </p:nvPr>
        </p:nvSpPr>
        <p:spPr/>
        <p:txBody>
          <a:bodyPr/>
          <a:lstStyle/>
          <a:p>
            <a:pPr algn="l" rtl="0"/>
            <a:r>
              <a:rPr lang="no" b="1" i="0" u="none" baseline="0"/>
              <a:t>Hvorfor håndhever byene parkeringsregler?</a:t>
            </a:r>
            <a:br>
              <a:rPr lang="no"/>
            </a:br>
            <a:r>
              <a:rPr lang="no" b="1" i="0" u="none" baseline="0"/>
              <a:t>Bringe balanse mellom tre målsettinger. </a:t>
            </a:r>
          </a:p>
        </p:txBody>
      </p:sp>
      <p:graphicFrame>
        <p:nvGraphicFramePr>
          <p:cNvPr id="5" name="Content Placeholder 4">
            <a:extLst>
              <a:ext uri="{FF2B5EF4-FFF2-40B4-BE49-F238E27FC236}">
                <a16:creationId xmlns:a16="http://schemas.microsoft.com/office/drawing/2014/main" id="{9C906D01-B9EC-4721-8D5E-46EC10DB7F14}"/>
              </a:ext>
            </a:extLst>
          </p:cNvPr>
          <p:cNvGraphicFramePr>
            <a:graphicFrameLocks noGrp="1"/>
          </p:cNvGraphicFramePr>
          <p:nvPr>
            <p:ph idx="1"/>
            <p:extLst>
              <p:ext uri="{D42A27DB-BD31-4B8C-83A1-F6EECF244321}">
                <p14:modId xmlns:p14="http://schemas.microsoft.com/office/powerpoint/2010/main" val="3407492673"/>
              </p:ext>
            </p:extLst>
          </p:nvPr>
        </p:nvGraphicFramePr>
        <p:xfrm>
          <a:off x="381000" y="1700213"/>
          <a:ext cx="8439150" cy="46085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C95E64DF-DFF4-4761-B42C-8F403FFE0B79}"/>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Tree>
    <p:extLst>
      <p:ext uri="{BB962C8B-B14F-4D97-AF65-F5344CB8AC3E}">
        <p14:creationId xmlns:p14="http://schemas.microsoft.com/office/powerpoint/2010/main" val="97536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445984" y="2977179"/>
            <a:ext cx="7303109" cy="1200329"/>
          </a:xfrm>
          <a:prstGeom prst="rect">
            <a:avLst/>
          </a:prstGeom>
        </p:spPr>
        <p:txBody>
          <a:bodyPr wrap="square">
            <a:spAutoFit/>
          </a:bodyPr>
          <a:lstStyle/>
          <a:p>
            <a:pPr algn="l" rtl="0"/>
            <a:r>
              <a:rPr lang="no" sz="3600" b="1" i="0" u="none" baseline="0" dirty="0">
                <a:solidFill>
                  <a:schemeClr val="bg1"/>
                </a:solidFill>
                <a:latin typeface="+mj-lt"/>
              </a:rPr>
              <a:t>7. Fremtidige håndhevingsutfordringer</a:t>
            </a:r>
          </a:p>
        </p:txBody>
      </p:sp>
    </p:spTree>
    <p:extLst>
      <p:ext uri="{BB962C8B-B14F-4D97-AF65-F5344CB8AC3E}">
        <p14:creationId xmlns:p14="http://schemas.microsoft.com/office/powerpoint/2010/main" val="16602940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1120A-F44D-487B-A789-7A9F771AB657}"/>
              </a:ext>
            </a:extLst>
          </p:cNvPr>
          <p:cNvSpPr>
            <a:spLocks noGrp="1"/>
          </p:cNvSpPr>
          <p:nvPr>
            <p:ph type="title"/>
          </p:nvPr>
        </p:nvSpPr>
        <p:spPr>
          <a:xfrm>
            <a:off x="323850" y="115888"/>
            <a:ext cx="7343775" cy="1152525"/>
          </a:xfrm>
        </p:spPr>
        <p:txBody>
          <a:bodyPr wrap="square" anchor="ctr">
            <a:normAutofit/>
          </a:bodyPr>
          <a:lstStyle/>
          <a:p>
            <a:pPr algn="l" rtl="0"/>
            <a:r>
              <a:rPr lang="no" b="1" i="0" u="none" baseline="0">
                <a:solidFill>
                  <a:srgbClr val="134095"/>
                </a:solidFill>
              </a:rPr>
              <a:t>Diskusjon</a:t>
            </a:r>
          </a:p>
        </p:txBody>
      </p:sp>
      <p:pic>
        <p:nvPicPr>
          <p:cNvPr id="6" name="Picture 5" descr="A group of sushi rolls on a green mat&#10;&#10;Description automatically generated with low confidence">
            <a:extLst>
              <a:ext uri="{FF2B5EF4-FFF2-40B4-BE49-F238E27FC236}">
                <a16:creationId xmlns:a16="http://schemas.microsoft.com/office/drawing/2014/main" id="{FD7F12CD-1DC4-4722-AA83-ED8DD8C448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4008" y="2611467"/>
            <a:ext cx="4176464" cy="2787789"/>
          </a:xfrm>
          <a:prstGeom prst="rect">
            <a:avLst/>
          </a:prstGeom>
          <a:noFill/>
        </p:spPr>
      </p:pic>
      <p:sp>
        <p:nvSpPr>
          <p:cNvPr id="3" name="Content Placeholder 2">
            <a:extLst>
              <a:ext uri="{FF2B5EF4-FFF2-40B4-BE49-F238E27FC236}">
                <a16:creationId xmlns:a16="http://schemas.microsoft.com/office/drawing/2014/main" id="{07286844-6C15-4867-931B-B752DC17059C}"/>
              </a:ext>
            </a:extLst>
          </p:cNvPr>
          <p:cNvSpPr>
            <a:spLocks noGrp="1"/>
          </p:cNvSpPr>
          <p:nvPr>
            <p:ph idx="11"/>
          </p:nvPr>
        </p:nvSpPr>
        <p:spPr>
          <a:xfrm>
            <a:off x="323529" y="1591965"/>
            <a:ext cx="4176464" cy="4609107"/>
          </a:xfrm>
        </p:spPr>
        <p:txBody>
          <a:bodyPr wrap="square" anchor="t">
            <a:normAutofit/>
          </a:bodyPr>
          <a:lstStyle/>
          <a:p>
            <a:pPr algn="l" rtl="0" eaLnBrk="1" hangingPunct="1">
              <a:lnSpc>
                <a:spcPct val="90000"/>
              </a:lnSpc>
            </a:pPr>
            <a:r>
              <a:rPr lang="no" sz="2200" b="0" i="0" u="none" baseline="0" dirty="0"/>
              <a:t>Hensiktsmessig bruk av parkeringsplasser med infrastruktur for el-billading</a:t>
            </a:r>
          </a:p>
          <a:p>
            <a:pPr algn="l" rtl="0" eaLnBrk="1" hangingPunct="1">
              <a:lnSpc>
                <a:spcPct val="90000"/>
              </a:lnSpc>
            </a:pPr>
            <a:r>
              <a:rPr lang="no" sz="2200" b="0" i="0" u="none" baseline="0" dirty="0"/>
              <a:t>Håndheving av sykkelparkering </a:t>
            </a:r>
          </a:p>
          <a:p>
            <a:pPr algn="l" rtl="0" eaLnBrk="1" hangingPunct="1">
              <a:lnSpc>
                <a:spcPct val="90000"/>
              </a:lnSpc>
            </a:pPr>
            <a:r>
              <a:rPr lang="no" sz="2200" b="0" i="0" u="none" baseline="0" dirty="0"/>
              <a:t>Håndheving av parkeringsregulering for bygninger</a:t>
            </a:r>
          </a:p>
          <a:p>
            <a:pPr algn="l" rtl="0" eaLnBrk="1" hangingPunct="1">
              <a:lnSpc>
                <a:spcPct val="90000"/>
              </a:lnSpc>
            </a:pPr>
            <a:r>
              <a:rPr lang="no" sz="2200" b="0" i="0" u="none" baseline="0" dirty="0"/>
              <a:t>Håndheving mot ondsinnede apputviklere </a:t>
            </a:r>
          </a:p>
          <a:p>
            <a:pPr algn="l" rtl="0" eaLnBrk="1" hangingPunct="1">
              <a:lnSpc>
                <a:spcPct val="90000"/>
              </a:lnSpc>
            </a:pPr>
            <a:endParaRPr lang="no" sz="2200" b="0" dirty="0"/>
          </a:p>
          <a:p>
            <a:pPr algn="l" rtl="0" eaLnBrk="1" hangingPunct="1">
              <a:lnSpc>
                <a:spcPct val="90000"/>
              </a:lnSpc>
            </a:pPr>
            <a:r>
              <a:rPr lang="no" sz="2200" b="0" i="0" u="none" baseline="0" dirty="0"/>
              <a:t>Ser du andre utfordringer for parkeringshåndhevingen?  </a:t>
            </a:r>
          </a:p>
        </p:txBody>
      </p:sp>
      <p:sp>
        <p:nvSpPr>
          <p:cNvPr id="4" name="Footer Placeholder 3">
            <a:extLst>
              <a:ext uri="{FF2B5EF4-FFF2-40B4-BE49-F238E27FC236}">
                <a16:creationId xmlns:a16="http://schemas.microsoft.com/office/drawing/2014/main" id="{9AA1F215-26FB-4313-B641-41EA52FDE7B1}"/>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no" b="0" i="0" u="none" baseline="0"/>
              <a:t>&lt;Arrangement&gt; • &lt;Dato&gt; • &lt;Sted&gt; • &lt;Taler&gt;</a:t>
            </a:r>
            <a:endParaRPr lang="no"/>
          </a:p>
        </p:txBody>
      </p:sp>
    </p:spTree>
    <p:extLst>
      <p:ext uri="{BB962C8B-B14F-4D97-AF65-F5344CB8AC3E}">
        <p14:creationId xmlns:p14="http://schemas.microsoft.com/office/powerpoint/2010/main" val="39573006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704167" y="3149301"/>
            <a:ext cx="7303109" cy="1200329"/>
          </a:xfrm>
          <a:prstGeom prst="rect">
            <a:avLst/>
          </a:prstGeom>
        </p:spPr>
        <p:txBody>
          <a:bodyPr wrap="square">
            <a:spAutoFit/>
          </a:bodyPr>
          <a:lstStyle/>
          <a:p>
            <a:pPr algn="l" rtl="0"/>
            <a:r>
              <a:rPr lang="no" sz="3600" b="1" i="0" u="none" baseline="0" dirty="0">
                <a:solidFill>
                  <a:schemeClr val="bg1"/>
                </a:solidFill>
                <a:latin typeface="+mj-lt"/>
              </a:rPr>
              <a:t>Vedlegg.</a:t>
            </a:r>
          </a:p>
          <a:p>
            <a:pPr algn="l" rtl="0"/>
            <a:r>
              <a:rPr lang="no" sz="3600" b="1" i="0" u="none" baseline="0" dirty="0">
                <a:solidFill>
                  <a:schemeClr val="bg1"/>
                </a:solidFill>
                <a:latin typeface="+mj-lt"/>
              </a:rPr>
              <a:t>Beste praksis</a:t>
            </a:r>
          </a:p>
        </p:txBody>
      </p:sp>
    </p:spTree>
    <p:extLst>
      <p:ext uri="{BB962C8B-B14F-4D97-AF65-F5344CB8AC3E}">
        <p14:creationId xmlns:p14="http://schemas.microsoft.com/office/powerpoint/2010/main" val="2972613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714925" y="2901875"/>
            <a:ext cx="7303109" cy="1754326"/>
          </a:xfrm>
          <a:prstGeom prst="rect">
            <a:avLst/>
          </a:prstGeom>
        </p:spPr>
        <p:txBody>
          <a:bodyPr wrap="square">
            <a:spAutoFit/>
          </a:bodyPr>
          <a:lstStyle/>
          <a:p>
            <a:pPr algn="l" rtl="0"/>
            <a:r>
              <a:rPr lang="no" sz="3600" b="1" i="0" u="none" baseline="0" dirty="0">
                <a:solidFill>
                  <a:schemeClr val="bg1"/>
                </a:solidFill>
                <a:latin typeface="+mj-lt"/>
              </a:rPr>
              <a:t>Vedlegg.</a:t>
            </a:r>
          </a:p>
          <a:p>
            <a:pPr algn="l" rtl="0"/>
            <a:r>
              <a:rPr lang="no" sz="3600" b="1" i="0" u="none" baseline="0" dirty="0">
                <a:solidFill>
                  <a:schemeClr val="bg1"/>
                </a:solidFill>
                <a:latin typeface="+mj-lt"/>
              </a:rPr>
              <a:t>Beste praksis</a:t>
            </a:r>
          </a:p>
          <a:p>
            <a:pPr algn="l" rtl="0"/>
            <a:r>
              <a:rPr lang="no" sz="3600" b="1" i="0" u="none" baseline="0" dirty="0">
                <a:solidFill>
                  <a:schemeClr val="bg1"/>
                </a:solidFill>
                <a:latin typeface="+mj-lt"/>
              </a:rPr>
              <a:t>PARK4SUMP-videoer</a:t>
            </a:r>
          </a:p>
        </p:txBody>
      </p:sp>
    </p:spTree>
    <p:extLst>
      <p:ext uri="{BB962C8B-B14F-4D97-AF65-F5344CB8AC3E}">
        <p14:creationId xmlns:p14="http://schemas.microsoft.com/office/powerpoint/2010/main" val="2284100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87BA8BA-72BF-4A6F-A386-D5063F62F4F3}"/>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3" name="Picture 2">
            <a:hlinkClick r:id="rId2"/>
            <a:extLst>
              <a:ext uri="{FF2B5EF4-FFF2-40B4-BE49-F238E27FC236}">
                <a16:creationId xmlns:a16="http://schemas.microsoft.com/office/drawing/2014/main" id="{CBDA9C96-61F0-4635-A999-3E895DD00C49}"/>
              </a:ext>
            </a:extLst>
          </p:cNvPr>
          <p:cNvPicPr>
            <a:picLocks noChangeAspect="1"/>
          </p:cNvPicPr>
          <p:nvPr/>
        </p:nvPicPr>
        <p:blipFill>
          <a:blip r:embed="rId3"/>
          <a:stretch>
            <a:fillRect/>
          </a:stretch>
        </p:blipFill>
        <p:spPr>
          <a:xfrm>
            <a:off x="2667000" y="2476500"/>
            <a:ext cx="3810000" cy="1905000"/>
          </a:xfrm>
          <a:prstGeom prst="rect">
            <a:avLst/>
          </a:prstGeom>
        </p:spPr>
      </p:pic>
      <p:sp>
        <p:nvSpPr>
          <p:cNvPr id="7" name="Title 1">
            <a:extLst>
              <a:ext uri="{FF2B5EF4-FFF2-40B4-BE49-F238E27FC236}">
                <a16:creationId xmlns:a16="http://schemas.microsoft.com/office/drawing/2014/main" id="{7D10EDA0-DB20-4940-ADDA-EA781054EDF3}"/>
              </a:ext>
            </a:extLst>
          </p:cNvPr>
          <p:cNvSpPr txBox="1">
            <a:spLocks/>
          </p:cNvSpPr>
          <p:nvPr/>
        </p:nvSpPr>
        <p:spPr>
          <a:xfrm>
            <a:off x="323850" y="115888"/>
            <a:ext cx="7400141" cy="1207303"/>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no" kern="0" dirty="0"/>
          </a:p>
          <a:p>
            <a:pPr algn="l" rtl="0"/>
            <a:r>
              <a:rPr lang="no" b="1" i="0" u="none" kern="0" baseline="0">
                <a:solidFill>
                  <a:srgbClr val="134095"/>
                </a:solidFill>
              </a:rPr>
              <a:t>Skanne biler for håndheving i Rotterdam i Nederland (video) </a:t>
            </a:r>
            <a:endParaRPr lang="no" kern="0" dirty="0"/>
          </a:p>
        </p:txBody>
      </p:sp>
    </p:spTree>
    <p:extLst>
      <p:ext uri="{BB962C8B-B14F-4D97-AF65-F5344CB8AC3E}">
        <p14:creationId xmlns:p14="http://schemas.microsoft.com/office/powerpoint/2010/main" val="34779404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6E2A3B8-B978-4BEF-BAE9-599E8943ECD0}"/>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3" name="Picture 2">
            <a:hlinkClick r:id="rId2"/>
            <a:extLst>
              <a:ext uri="{FF2B5EF4-FFF2-40B4-BE49-F238E27FC236}">
                <a16:creationId xmlns:a16="http://schemas.microsoft.com/office/drawing/2014/main" id="{DC6AE52E-C3C3-4D06-AF4F-055A5EAEB799}"/>
              </a:ext>
            </a:extLst>
          </p:cNvPr>
          <p:cNvPicPr>
            <a:picLocks noChangeAspect="1"/>
          </p:cNvPicPr>
          <p:nvPr/>
        </p:nvPicPr>
        <p:blipFill>
          <a:blip r:embed="rId3"/>
          <a:stretch>
            <a:fillRect/>
          </a:stretch>
        </p:blipFill>
        <p:spPr>
          <a:xfrm>
            <a:off x="2667000" y="2476500"/>
            <a:ext cx="3810000" cy="1905000"/>
          </a:xfrm>
          <a:prstGeom prst="rect">
            <a:avLst/>
          </a:prstGeom>
        </p:spPr>
      </p:pic>
      <p:sp>
        <p:nvSpPr>
          <p:cNvPr id="4" name="Title 1">
            <a:extLst>
              <a:ext uri="{FF2B5EF4-FFF2-40B4-BE49-F238E27FC236}">
                <a16:creationId xmlns:a16="http://schemas.microsoft.com/office/drawing/2014/main" id="{CC209C13-D602-4604-A1E8-C154438D3BEB}"/>
              </a:ext>
            </a:extLst>
          </p:cNvPr>
          <p:cNvSpPr txBox="1">
            <a:spLocks/>
          </p:cNvSpPr>
          <p:nvPr/>
        </p:nvSpPr>
        <p:spPr>
          <a:xfrm>
            <a:off x="323850" y="115888"/>
            <a:ext cx="7343775" cy="1152525"/>
          </a:xfrm>
          <a:prstGeom prst="rect">
            <a:avLst/>
          </a:prstGeom>
        </p:spPr>
        <p:txBody>
          <a:bodyPr/>
          <a:lstStyle>
            <a:lvl1pPr algn="l" rtl="0" eaLnBrk="0" fontAlgn="base" hangingPunct="0">
              <a:spcBef>
                <a:spcPct val="50000"/>
              </a:spcBef>
              <a:spcAft>
                <a:spcPct val="0"/>
              </a:spcAft>
              <a:defRPr sz="2200" b="1">
                <a:solidFill>
                  <a:srgbClr val="FFFFFF"/>
                </a:solidFill>
                <a:latin typeface="+mj-lt"/>
                <a:ea typeface="MS PGothic" pitchFamily="34" charset="-128"/>
                <a:cs typeface="MS PGothic"/>
              </a:defRPr>
            </a:lvl1pPr>
            <a:lvl2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2pPr>
            <a:lvl3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3pPr>
            <a:lvl4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4pPr>
            <a:lvl5pPr algn="l" rtl="0" eaLnBrk="0" fontAlgn="base" hangingPunct="0">
              <a:spcBef>
                <a:spcPct val="50000"/>
              </a:spcBef>
              <a:spcAft>
                <a:spcPct val="0"/>
              </a:spcAft>
              <a:defRPr sz="2200" b="1">
                <a:solidFill>
                  <a:srgbClr val="FFFFFF"/>
                </a:solidFill>
                <a:latin typeface="Arial" charset="0"/>
                <a:ea typeface="MS PGothic" pitchFamily="34" charset="-128"/>
                <a:cs typeface="MS PGothic"/>
              </a:defRPr>
            </a:lvl5pPr>
            <a:lvl6pPr marL="457200" algn="l" rtl="0" eaLnBrk="1" fontAlgn="base" hangingPunct="1">
              <a:spcBef>
                <a:spcPct val="50000"/>
              </a:spcBef>
              <a:spcAft>
                <a:spcPct val="0"/>
              </a:spcAft>
              <a:defRPr sz="2200" b="1">
                <a:solidFill>
                  <a:srgbClr val="134095"/>
                </a:solidFill>
                <a:latin typeface="Arial" charset="0"/>
              </a:defRPr>
            </a:lvl6pPr>
            <a:lvl7pPr marL="914400" algn="l" rtl="0" eaLnBrk="1" fontAlgn="base" hangingPunct="1">
              <a:spcBef>
                <a:spcPct val="50000"/>
              </a:spcBef>
              <a:spcAft>
                <a:spcPct val="0"/>
              </a:spcAft>
              <a:defRPr sz="2200" b="1">
                <a:solidFill>
                  <a:srgbClr val="134095"/>
                </a:solidFill>
                <a:latin typeface="Arial" charset="0"/>
              </a:defRPr>
            </a:lvl7pPr>
            <a:lvl8pPr marL="1371600" algn="l" rtl="0" eaLnBrk="1" fontAlgn="base" hangingPunct="1">
              <a:spcBef>
                <a:spcPct val="50000"/>
              </a:spcBef>
              <a:spcAft>
                <a:spcPct val="0"/>
              </a:spcAft>
              <a:defRPr sz="2200" b="1">
                <a:solidFill>
                  <a:srgbClr val="134095"/>
                </a:solidFill>
                <a:latin typeface="Arial" charset="0"/>
              </a:defRPr>
            </a:lvl8pPr>
            <a:lvl9pPr marL="1828800" algn="l" rtl="0" eaLnBrk="1" fontAlgn="base" hangingPunct="1">
              <a:spcBef>
                <a:spcPct val="50000"/>
              </a:spcBef>
              <a:spcAft>
                <a:spcPct val="0"/>
              </a:spcAft>
              <a:defRPr sz="2200" b="1">
                <a:solidFill>
                  <a:srgbClr val="134095"/>
                </a:solidFill>
                <a:latin typeface="Arial" charset="0"/>
              </a:defRPr>
            </a:lvl9pPr>
          </a:lstStyle>
          <a:p>
            <a:endParaRPr lang="no" kern="0" dirty="0"/>
          </a:p>
          <a:p>
            <a:pPr algn="l" rtl="0"/>
            <a:r>
              <a:rPr lang="no" b="1" i="0" u="none" baseline="0">
                <a:solidFill>
                  <a:srgbClr val="134095"/>
                </a:solidFill>
              </a:rPr>
              <a:t>Parkeringshåndheving i Trondheim i Norge (video)</a:t>
            </a:r>
            <a:r>
              <a:rPr lang="no" b="1" i="0" u="none" kern="0" baseline="0"/>
              <a:t> </a:t>
            </a:r>
          </a:p>
        </p:txBody>
      </p:sp>
    </p:spTree>
    <p:extLst>
      <p:ext uri="{BB962C8B-B14F-4D97-AF65-F5344CB8AC3E}">
        <p14:creationId xmlns:p14="http://schemas.microsoft.com/office/powerpoint/2010/main" val="1396795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435226" y="3009452"/>
            <a:ext cx="7303109" cy="1754326"/>
          </a:xfrm>
          <a:prstGeom prst="rect">
            <a:avLst/>
          </a:prstGeom>
        </p:spPr>
        <p:txBody>
          <a:bodyPr wrap="square">
            <a:spAutoFit/>
          </a:bodyPr>
          <a:lstStyle/>
          <a:p>
            <a:pPr algn="l" rtl="0"/>
            <a:r>
              <a:rPr lang="no" sz="3600" b="1" i="0" u="none" baseline="0" dirty="0">
                <a:solidFill>
                  <a:schemeClr val="bg1"/>
                </a:solidFill>
                <a:latin typeface="+mj-lt"/>
              </a:rPr>
              <a:t>Vedlegg.</a:t>
            </a:r>
          </a:p>
          <a:p>
            <a:pPr algn="l" rtl="0"/>
            <a:r>
              <a:rPr lang="no" sz="3600" b="1" i="0" u="none" baseline="0" dirty="0">
                <a:solidFill>
                  <a:schemeClr val="bg1"/>
                </a:solidFill>
                <a:latin typeface="+mj-lt"/>
              </a:rPr>
              <a:t>Beste praksis</a:t>
            </a:r>
          </a:p>
          <a:p>
            <a:pPr algn="l" rtl="0"/>
            <a:r>
              <a:rPr lang="no" sz="3600" b="1" i="0" u="none" baseline="0" dirty="0">
                <a:solidFill>
                  <a:schemeClr val="bg1"/>
                </a:solidFill>
                <a:latin typeface="+mj-lt"/>
              </a:rPr>
              <a:t>Øyne i gaten – Barcelona</a:t>
            </a:r>
          </a:p>
        </p:txBody>
      </p:sp>
    </p:spTree>
    <p:extLst>
      <p:ext uri="{BB962C8B-B14F-4D97-AF65-F5344CB8AC3E}">
        <p14:creationId xmlns:p14="http://schemas.microsoft.com/office/powerpoint/2010/main" val="17276164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3C0D6-A723-435A-B4DB-D48A7262C374}"/>
              </a:ext>
            </a:extLst>
          </p:cNvPr>
          <p:cNvSpPr>
            <a:spLocks noGrp="1"/>
          </p:cNvSpPr>
          <p:nvPr>
            <p:ph type="title"/>
          </p:nvPr>
        </p:nvSpPr>
        <p:spPr/>
        <p:txBody>
          <a:bodyPr/>
          <a:lstStyle/>
          <a:p>
            <a:pPr algn="l" rtl="0"/>
            <a:r>
              <a:rPr lang="no" b="1" i="0" u="none" baseline="0"/>
              <a:t>Øyne i gaten – Barcelona</a:t>
            </a:r>
          </a:p>
        </p:txBody>
      </p:sp>
      <p:sp>
        <p:nvSpPr>
          <p:cNvPr id="3" name="Content Placeholder 2">
            <a:extLst>
              <a:ext uri="{FF2B5EF4-FFF2-40B4-BE49-F238E27FC236}">
                <a16:creationId xmlns:a16="http://schemas.microsoft.com/office/drawing/2014/main" id="{19617E1E-2B82-4AE1-983C-1D4140659017}"/>
              </a:ext>
            </a:extLst>
          </p:cNvPr>
          <p:cNvSpPr>
            <a:spLocks noGrp="1"/>
          </p:cNvSpPr>
          <p:nvPr>
            <p:ph idx="1"/>
          </p:nvPr>
        </p:nvSpPr>
        <p:spPr>
          <a:xfrm>
            <a:off x="381000" y="1700213"/>
            <a:ext cx="4613910" cy="4608512"/>
          </a:xfrm>
        </p:spPr>
        <p:txBody>
          <a:bodyPr/>
          <a:lstStyle/>
          <a:p>
            <a:pPr algn="l" rtl="0" eaLnBrk="1" hangingPunct="1"/>
            <a:r>
              <a:rPr lang="no" sz="1800" b="0" i="0" u="none" baseline="0"/>
              <a:t>De ansatte kontrollerer parkering på gaten. I tillegg til sine hovedaktiviteter rapporterer de daglige hendelser i gatene i Barcelona som bør oppspores og fikses av andre selskaper eller offentlige aktører i byen.</a:t>
            </a:r>
          </a:p>
          <a:p>
            <a:pPr algn="l" rtl="0" eaLnBrk="1" hangingPunct="1"/>
            <a:r>
              <a:rPr lang="no" sz="1800" b="0" i="0" u="none" baseline="0"/>
              <a:t>«Vi hjelper byen til å bli mer effektiv ved at vi bidrar til at nettverksarbeidet med andre områder av byadministrasjonen blir proaktiv, og vi bidrar avgjort til økonomiske besparelser».</a:t>
            </a:r>
          </a:p>
          <a:p>
            <a:pPr algn="l" rtl="0" eaLnBrk="1" hangingPunct="1"/>
            <a:r>
              <a:rPr lang="no" sz="1800" b="0" i="0" u="none" baseline="0"/>
              <a:t>Parkeringsreguleringene på gaten dekker mer enn 70 % av byen</a:t>
            </a:r>
          </a:p>
          <a:p>
            <a:endParaRPr lang="no" sz="1800" dirty="0"/>
          </a:p>
        </p:txBody>
      </p:sp>
      <p:sp>
        <p:nvSpPr>
          <p:cNvPr id="4" name="Footer Placeholder 3">
            <a:extLst>
              <a:ext uri="{FF2B5EF4-FFF2-40B4-BE49-F238E27FC236}">
                <a16:creationId xmlns:a16="http://schemas.microsoft.com/office/drawing/2014/main" id="{4ACD97FC-089E-4353-859B-253DB096BA26}"/>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E876973E-179F-436B-BA66-EC144297CD5D}"/>
              </a:ext>
            </a:extLst>
          </p:cNvPr>
          <p:cNvPicPr>
            <a:picLocks noChangeAspect="1"/>
          </p:cNvPicPr>
          <p:nvPr/>
        </p:nvPicPr>
        <p:blipFill>
          <a:blip r:embed="rId2"/>
          <a:stretch>
            <a:fillRect/>
          </a:stretch>
        </p:blipFill>
        <p:spPr>
          <a:xfrm>
            <a:off x="5328965" y="3714750"/>
            <a:ext cx="3634904" cy="2425999"/>
          </a:xfrm>
          <a:prstGeom prst="rect">
            <a:avLst/>
          </a:prstGeom>
        </p:spPr>
      </p:pic>
    </p:spTree>
    <p:extLst>
      <p:ext uri="{BB962C8B-B14F-4D97-AF65-F5344CB8AC3E}">
        <p14:creationId xmlns:p14="http://schemas.microsoft.com/office/powerpoint/2010/main" val="1472407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06BBD-BD69-4A93-A1CC-F3C8C5E0EFB9}"/>
              </a:ext>
            </a:extLst>
          </p:cNvPr>
          <p:cNvSpPr>
            <a:spLocks noGrp="1"/>
          </p:cNvSpPr>
          <p:nvPr>
            <p:ph type="title"/>
          </p:nvPr>
        </p:nvSpPr>
        <p:spPr>
          <a:xfrm>
            <a:off x="323850" y="115888"/>
            <a:ext cx="7343775" cy="1152525"/>
          </a:xfrm>
        </p:spPr>
        <p:txBody>
          <a:bodyPr wrap="square" anchor="ctr">
            <a:normAutofit/>
          </a:bodyPr>
          <a:lstStyle/>
          <a:p>
            <a:pPr algn="l" rtl="0"/>
            <a:r>
              <a:rPr lang="no" b="1" i="0" u="none" baseline="0">
                <a:solidFill>
                  <a:srgbClr val="134095"/>
                </a:solidFill>
              </a:rPr>
              <a:t>Øyne på gaten – Barcelona</a:t>
            </a:r>
          </a:p>
        </p:txBody>
      </p:sp>
      <p:pic>
        <p:nvPicPr>
          <p:cNvPr id="6" name="Picture 5" descr="A picture containing text, outdoor, tree, sky&#10;&#10;Description automatically generated">
            <a:extLst>
              <a:ext uri="{FF2B5EF4-FFF2-40B4-BE49-F238E27FC236}">
                <a16:creationId xmlns:a16="http://schemas.microsoft.com/office/drawing/2014/main" id="{E4765C72-FD9A-4162-B99B-289F372ED5A9}"/>
              </a:ext>
            </a:extLst>
          </p:cNvPr>
          <p:cNvPicPr>
            <a:picLocks noChangeAspect="1"/>
          </p:cNvPicPr>
          <p:nvPr/>
        </p:nvPicPr>
        <p:blipFill rotWithShape="1">
          <a:blip r:embed="rId3">
            <a:extLst>
              <a:ext uri="{28A0092B-C50C-407E-A947-70E740481C1C}">
                <a14:useLocalDpi xmlns:a14="http://schemas.microsoft.com/office/drawing/2010/main" val="0"/>
              </a:ext>
            </a:extLst>
          </a:blip>
          <a:srcRect t="15869" r="-1" b="10465"/>
          <a:stretch/>
        </p:blipFill>
        <p:spPr>
          <a:xfrm>
            <a:off x="4644008" y="1700808"/>
            <a:ext cx="4176464" cy="4609107"/>
          </a:xfrm>
          <a:prstGeom prst="rect">
            <a:avLst/>
          </a:prstGeom>
          <a:noFill/>
        </p:spPr>
      </p:pic>
      <p:sp>
        <p:nvSpPr>
          <p:cNvPr id="3" name="Content Placeholder 2">
            <a:extLst>
              <a:ext uri="{FF2B5EF4-FFF2-40B4-BE49-F238E27FC236}">
                <a16:creationId xmlns:a16="http://schemas.microsoft.com/office/drawing/2014/main" id="{DB6608E3-2A16-443B-BD3C-F139DAF751A3}"/>
              </a:ext>
            </a:extLst>
          </p:cNvPr>
          <p:cNvSpPr>
            <a:spLocks noGrp="1"/>
          </p:cNvSpPr>
          <p:nvPr>
            <p:ph idx="11"/>
          </p:nvPr>
        </p:nvSpPr>
        <p:spPr>
          <a:xfrm>
            <a:off x="323528" y="1591965"/>
            <a:ext cx="4176464" cy="4609107"/>
          </a:xfrm>
        </p:spPr>
        <p:txBody>
          <a:bodyPr wrap="square" anchor="t">
            <a:normAutofit lnSpcReduction="10000"/>
          </a:bodyPr>
          <a:lstStyle/>
          <a:p>
            <a:pPr algn="l" rtl="0" eaLnBrk="1" hangingPunct="1">
              <a:lnSpc>
                <a:spcPct val="90000"/>
              </a:lnSpc>
            </a:pPr>
            <a:r>
              <a:rPr lang="no" sz="2000" b="0" i="0" u="none" baseline="0" dirty="0"/>
              <a:t>Mer effektivitet med hensyn til ressurser til inspeksjon (oppsporing) i byen</a:t>
            </a:r>
          </a:p>
          <a:p>
            <a:pPr algn="l" rtl="0" eaLnBrk="1" hangingPunct="1">
              <a:lnSpc>
                <a:spcPct val="90000"/>
              </a:lnSpc>
            </a:pPr>
            <a:r>
              <a:rPr lang="no" sz="2000" b="0" i="0" u="none" baseline="0" dirty="0"/>
              <a:t>Bedre servicenivå til borgerne og til kommunestyret i Barcelona</a:t>
            </a:r>
          </a:p>
          <a:p>
            <a:pPr algn="l" rtl="0" eaLnBrk="1" hangingPunct="1">
              <a:lnSpc>
                <a:spcPct val="90000"/>
              </a:lnSpc>
            </a:pPr>
            <a:r>
              <a:rPr lang="no" sz="2000" b="0" i="0" u="none" baseline="0" dirty="0"/>
              <a:t>Økning i livskvalitet</a:t>
            </a:r>
          </a:p>
          <a:p>
            <a:pPr algn="l" rtl="0" eaLnBrk="1" hangingPunct="1">
              <a:lnSpc>
                <a:spcPct val="90000"/>
              </a:lnSpc>
            </a:pPr>
            <a:r>
              <a:rPr lang="no" sz="2000" b="0" i="0" u="none" baseline="0" dirty="0"/>
              <a:t>Færre etterlatte biler på gaten</a:t>
            </a:r>
          </a:p>
          <a:p>
            <a:pPr algn="l" rtl="0" eaLnBrk="1" hangingPunct="1">
              <a:lnSpc>
                <a:spcPct val="90000"/>
              </a:lnSpc>
            </a:pPr>
            <a:r>
              <a:rPr lang="no" sz="2000" b="0" i="0" u="none" baseline="0" dirty="0"/>
              <a:t>Direkte økonomiske besparelser for byen (færre kontrollører totalt)</a:t>
            </a:r>
          </a:p>
          <a:p>
            <a:pPr algn="l" rtl="0" eaLnBrk="1" hangingPunct="1">
              <a:lnSpc>
                <a:spcPct val="90000"/>
              </a:lnSpc>
            </a:pPr>
            <a:r>
              <a:rPr lang="no" sz="2000" b="0" i="0" u="none" baseline="0" dirty="0"/>
              <a:t>Bedre kundetilfredshet</a:t>
            </a:r>
          </a:p>
          <a:p>
            <a:pPr algn="l" rtl="0" eaLnBrk="1" hangingPunct="1">
              <a:lnSpc>
                <a:spcPct val="90000"/>
              </a:lnSpc>
            </a:pPr>
            <a:r>
              <a:rPr lang="no" sz="2000" b="0" i="0" u="none" baseline="0" dirty="0"/>
              <a:t>Bedre overvåkning av byen</a:t>
            </a:r>
          </a:p>
          <a:p>
            <a:pPr algn="l" rtl="0" eaLnBrk="1" hangingPunct="1">
              <a:lnSpc>
                <a:spcPct val="90000"/>
              </a:lnSpc>
            </a:pPr>
            <a:r>
              <a:rPr lang="no" sz="2000" b="0" i="0" u="none" baseline="0" dirty="0"/>
              <a:t>Forbedring i byens vedlikeholdsindikatorer</a:t>
            </a:r>
            <a:endParaRPr lang="no" sz="2000" b="0" dirty="0"/>
          </a:p>
        </p:txBody>
      </p:sp>
      <p:sp>
        <p:nvSpPr>
          <p:cNvPr id="4" name="Footer Placeholder 3">
            <a:extLst>
              <a:ext uri="{FF2B5EF4-FFF2-40B4-BE49-F238E27FC236}">
                <a16:creationId xmlns:a16="http://schemas.microsoft.com/office/drawing/2014/main" id="{22C83739-CA89-410A-917B-92CE154CC607}"/>
              </a:ext>
            </a:extLst>
          </p:cNvPr>
          <p:cNvSpPr>
            <a:spLocks noGrp="1"/>
          </p:cNvSpPr>
          <p:nvPr>
            <p:ph type="ftr" sz="quarter" idx="12"/>
          </p:nvPr>
        </p:nvSpPr>
        <p:spPr>
          <a:xfrm>
            <a:off x="1116013" y="6524625"/>
            <a:ext cx="5256212" cy="260350"/>
          </a:xfrm>
        </p:spPr>
        <p:txBody>
          <a:bodyPr wrap="square" anchor="t">
            <a:normAutofit/>
          </a:bodyPr>
          <a:lstStyle/>
          <a:p>
            <a:pPr algn="l" rtl="0">
              <a:lnSpc>
                <a:spcPct val="90000"/>
              </a:lnSpc>
              <a:spcAft>
                <a:spcPts val="600"/>
              </a:spcAft>
              <a:defRPr/>
            </a:pPr>
            <a:r>
              <a:rPr lang="no" b="0" i="0" u="none" baseline="0"/>
              <a:t>&lt;Arrangement&gt; • &lt;Dato&gt; • &lt;Sted&gt; • &lt;Taler&gt;</a:t>
            </a:r>
            <a:endParaRPr lang="no"/>
          </a:p>
        </p:txBody>
      </p:sp>
    </p:spTree>
    <p:extLst>
      <p:ext uri="{BB962C8B-B14F-4D97-AF65-F5344CB8AC3E}">
        <p14:creationId xmlns:p14="http://schemas.microsoft.com/office/powerpoint/2010/main" val="34335470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39101-F49F-4C7B-80FD-63BE57F80A71}"/>
              </a:ext>
            </a:extLst>
          </p:cNvPr>
          <p:cNvSpPr>
            <a:spLocks noGrp="1"/>
          </p:cNvSpPr>
          <p:nvPr>
            <p:ph type="title"/>
          </p:nvPr>
        </p:nvSpPr>
        <p:spPr/>
        <p:txBody>
          <a:bodyPr/>
          <a:lstStyle/>
          <a:p>
            <a:pPr algn="l" rtl="0"/>
            <a:r>
              <a:rPr lang="no" b="1" i="0" u="none" baseline="0"/>
              <a:t>Øyne på gaten – Barcelona</a:t>
            </a:r>
          </a:p>
        </p:txBody>
      </p:sp>
      <p:sp>
        <p:nvSpPr>
          <p:cNvPr id="4" name="Footer Placeholder 3">
            <a:extLst>
              <a:ext uri="{FF2B5EF4-FFF2-40B4-BE49-F238E27FC236}">
                <a16:creationId xmlns:a16="http://schemas.microsoft.com/office/drawing/2014/main" id="{B1C49551-2922-42BA-AE86-4B68CA4B3C47}"/>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10" name="Picture 9">
            <a:extLst>
              <a:ext uri="{FF2B5EF4-FFF2-40B4-BE49-F238E27FC236}">
                <a16:creationId xmlns:a16="http://schemas.microsoft.com/office/drawing/2014/main" id="{D018AC47-55AA-42B5-B9FC-F5C3D9C3A33D}"/>
              </a:ext>
            </a:extLst>
          </p:cNvPr>
          <p:cNvPicPr>
            <a:picLocks noChangeAspect="1"/>
          </p:cNvPicPr>
          <p:nvPr/>
        </p:nvPicPr>
        <p:blipFill>
          <a:blip r:embed="rId2"/>
          <a:stretch>
            <a:fillRect/>
          </a:stretch>
        </p:blipFill>
        <p:spPr>
          <a:xfrm>
            <a:off x="658526" y="1463974"/>
            <a:ext cx="7826948" cy="4691675"/>
          </a:xfrm>
          <a:prstGeom prst="rect">
            <a:avLst/>
          </a:prstGeom>
        </p:spPr>
      </p:pic>
    </p:spTree>
    <p:extLst>
      <p:ext uri="{BB962C8B-B14F-4D97-AF65-F5344CB8AC3E}">
        <p14:creationId xmlns:p14="http://schemas.microsoft.com/office/powerpoint/2010/main" val="1972350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no" b="1" i="0" u="none" baseline="0"/>
              <a:t>Håndheving av parkeringsovertredelser er en prosess</a:t>
            </a:r>
            <a:br>
              <a:rPr lang="no"/>
            </a:br>
            <a:r>
              <a:rPr lang="no" b="1" i="0" u="none" baseline="0"/>
              <a:t>(og gjelder SUMP)</a:t>
            </a:r>
            <a:endParaRPr lang="no"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90095" y="1613172"/>
            <a:ext cx="8550058" cy="4608512"/>
          </a:xfrm>
        </p:spPr>
        <p:txBody>
          <a:bodyPr/>
          <a:lstStyle/>
          <a:p>
            <a:pPr marL="857250" lvl="1" algn="l" rtl="0" eaLnBrk="1" hangingPunct="1">
              <a:buFont typeface="+mj-lt"/>
              <a:buAutoNum type="arabicPeriod"/>
            </a:pPr>
            <a:r>
              <a:rPr lang="no" sz="1400" b="0" i="0" u="none" baseline="0" dirty="0"/>
              <a:t>Definere parkeringsretningslinjer som del av SUMP</a:t>
            </a:r>
          </a:p>
          <a:p>
            <a:pPr marL="857250" lvl="1" algn="l" rtl="0" eaLnBrk="1" hangingPunct="1">
              <a:buFont typeface="+mj-lt"/>
              <a:buAutoNum type="arabicPeriod"/>
            </a:pPr>
            <a:r>
              <a:rPr lang="no" sz="1400" b="0" i="0" u="none" baseline="0" dirty="0"/>
              <a:t>Sette parkeringsregler i drift ved hjelp av trafikkskilt, gateutforming  </a:t>
            </a:r>
          </a:p>
          <a:p>
            <a:pPr marL="857250" lvl="1" algn="l" rtl="0" eaLnBrk="1" hangingPunct="1">
              <a:buFont typeface="+mj-lt"/>
              <a:buAutoNum type="arabicPeriod"/>
            </a:pPr>
            <a:r>
              <a:rPr lang="no" sz="1400" b="0" i="0" u="none" baseline="0" dirty="0"/>
              <a:t>Bekrefte etterlevelse eller manglende etterlevelse av lokale parkeringsforskrifter: </a:t>
            </a:r>
          </a:p>
          <a:p>
            <a:pPr marL="857250" lvl="1" algn="l" rtl="0" eaLnBrk="1" hangingPunct="1">
              <a:buFont typeface="+mj-lt"/>
              <a:buAutoNum type="arabicPeriod"/>
            </a:pPr>
            <a:r>
              <a:rPr lang="no" sz="1400" b="0" i="0" u="none" baseline="0" dirty="0"/>
              <a:t>Reagere på manglende etterlevelse</a:t>
            </a:r>
          </a:p>
          <a:p>
            <a:pPr marL="857250" lvl="1" algn="l" rtl="0" eaLnBrk="1" hangingPunct="1">
              <a:buFont typeface="+mj-lt"/>
              <a:buAutoNum type="arabicPeriod"/>
            </a:pPr>
            <a:r>
              <a:rPr lang="no" sz="1400" b="0" i="0" u="none" baseline="0" dirty="0"/>
              <a:t>Bruke inntekter fra håndhevingsbøter og gebyrer til beste for allmennheten (fortrinnsvis for å implementere SUMP!) </a:t>
            </a:r>
          </a:p>
          <a:p>
            <a:pPr marL="857250" lvl="1" algn="l" rtl="0" eaLnBrk="1" hangingPunct="1">
              <a:buFont typeface="+mj-lt"/>
              <a:buAutoNum type="arabicPeriod"/>
            </a:pPr>
            <a:r>
              <a:rPr lang="no" sz="1400" b="0" i="0" u="none" baseline="0" dirty="0"/>
              <a:t>Evaluere og tilpasse retningslinjer på grunnlag av informasjon innhentet fra håndhevingsprosessen</a:t>
            </a:r>
          </a:p>
          <a:p>
            <a:pPr marL="857250" lvl="1" algn="l" rtl="0" eaLnBrk="1" hangingPunct="1">
              <a:buFont typeface="+mj-lt"/>
              <a:buAutoNum type="arabicPeriod"/>
            </a:pPr>
            <a:r>
              <a:rPr lang="no" sz="1400" b="0" i="0" u="none" baseline="0" dirty="0"/>
              <a:t>Forbedre SUMP på grunnlag av evalueringen</a:t>
            </a:r>
          </a:p>
          <a:p>
            <a:pPr marL="479425" lvl="1" indent="0" algn="l" rtl="0" eaLnBrk="1" hangingPunct="1">
              <a:buNone/>
            </a:pPr>
            <a:endParaRPr lang="no" altLang="en-US" sz="1400" dirty="0"/>
          </a:p>
          <a:p>
            <a:pPr marL="1276350" lvl="2" algn="l" rtl="0" eaLnBrk="1" hangingPunct="1">
              <a:buFontTx/>
              <a:buChar char="•"/>
            </a:pPr>
            <a:endParaRPr lang="no" altLang="en-US"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553561" y="2809899"/>
            <a:ext cx="7303109" cy="2308324"/>
          </a:xfrm>
          <a:prstGeom prst="rect">
            <a:avLst/>
          </a:prstGeom>
        </p:spPr>
        <p:txBody>
          <a:bodyPr wrap="square">
            <a:spAutoFit/>
          </a:bodyPr>
          <a:lstStyle/>
          <a:p>
            <a:pPr algn="l" rtl="0"/>
            <a:r>
              <a:rPr lang="no" sz="3600" b="1" i="0" u="none" baseline="0" dirty="0">
                <a:solidFill>
                  <a:schemeClr val="bg1"/>
                </a:solidFill>
                <a:latin typeface="+mj-lt"/>
              </a:rPr>
              <a:t>Vedlegg.</a:t>
            </a:r>
          </a:p>
          <a:p>
            <a:pPr algn="l" rtl="0"/>
            <a:r>
              <a:rPr lang="no" sz="3600" b="1" i="0" u="none" baseline="0" dirty="0">
                <a:solidFill>
                  <a:schemeClr val="bg1"/>
                </a:solidFill>
                <a:latin typeface="+mj-lt"/>
              </a:rPr>
              <a:t>Beste praksis</a:t>
            </a:r>
          </a:p>
          <a:p>
            <a:pPr algn="l" rtl="0"/>
            <a:r>
              <a:rPr lang="no" sz="3600" b="1" i="0" u="none" baseline="0" dirty="0">
                <a:solidFill>
                  <a:schemeClr val="bg1"/>
                </a:solidFill>
                <a:latin typeface="+mj-lt"/>
              </a:rPr>
              <a:t>Kampanjer for etterlevelse </a:t>
            </a:r>
          </a:p>
          <a:p>
            <a:pPr algn="l" rtl="0"/>
            <a:r>
              <a:rPr lang="no" sz="3600" b="1" i="0" u="none" baseline="0" dirty="0">
                <a:solidFill>
                  <a:schemeClr val="bg1"/>
                </a:solidFill>
                <a:latin typeface="+mj-lt"/>
              </a:rPr>
              <a:t>Deutsche Bahn</a:t>
            </a:r>
          </a:p>
        </p:txBody>
      </p:sp>
    </p:spTree>
    <p:extLst>
      <p:ext uri="{BB962C8B-B14F-4D97-AF65-F5344CB8AC3E}">
        <p14:creationId xmlns:p14="http://schemas.microsoft.com/office/powerpoint/2010/main" val="135289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FF295-4817-47CD-9D7A-A7CF5656E9B9}"/>
              </a:ext>
            </a:extLst>
          </p:cNvPr>
          <p:cNvSpPr>
            <a:spLocks noGrp="1"/>
          </p:cNvSpPr>
          <p:nvPr>
            <p:ph type="title"/>
          </p:nvPr>
        </p:nvSpPr>
        <p:spPr/>
        <p:txBody>
          <a:bodyPr/>
          <a:lstStyle/>
          <a:p>
            <a:pPr algn="l" rtl="0"/>
            <a:r>
              <a:rPr lang="no" b="1" i="0" u="none" baseline="0"/>
              <a:t>Hvilken kampanje om ulovlig parkering fungerer best? </a:t>
            </a:r>
            <a:br>
              <a:rPr lang="no"/>
            </a:br>
            <a:r>
              <a:rPr lang="no" b="1" i="0" u="none" baseline="0"/>
              <a:t>Deutsche Bahn-saken</a:t>
            </a:r>
          </a:p>
        </p:txBody>
      </p:sp>
      <p:sp>
        <p:nvSpPr>
          <p:cNvPr id="3" name="Content Placeholder 2">
            <a:extLst>
              <a:ext uri="{FF2B5EF4-FFF2-40B4-BE49-F238E27FC236}">
                <a16:creationId xmlns:a16="http://schemas.microsoft.com/office/drawing/2014/main" id="{70A03CC8-2DFF-46C6-887C-41F1F70C767D}"/>
              </a:ext>
            </a:extLst>
          </p:cNvPr>
          <p:cNvSpPr>
            <a:spLocks noGrp="1"/>
          </p:cNvSpPr>
          <p:nvPr>
            <p:ph idx="1"/>
          </p:nvPr>
        </p:nvSpPr>
        <p:spPr/>
        <p:txBody>
          <a:bodyPr/>
          <a:lstStyle/>
          <a:p>
            <a:pPr algn="l" rtl="0" eaLnBrk="1" hangingPunct="1"/>
            <a:r>
              <a:rPr lang="no" sz="1800" b="0" i="0" u="none" baseline="0"/>
              <a:t>På det tidspunkt studien ble gjennomført administrerte DB BahnPark 150 parkeringsanlegg, ofte betjent med billettmaskiner.</a:t>
            </a:r>
          </a:p>
          <a:p>
            <a:pPr algn="l" rtl="0" eaLnBrk="1" hangingPunct="1"/>
            <a:r>
              <a:rPr lang="no" sz="1800" b="0" i="0" u="none" baseline="0"/>
              <a:t>Hovedslagordet for en kampanje mot ulovlig parkering ble valgt «Ulovlig parkering er dyrt!» som ikke bare pekte på det personlige taper ved å bli bøtelagt, men også på kostnaden for samfunnet av ikke å bidra på en solidarisk måte.</a:t>
            </a:r>
          </a:p>
          <a:p>
            <a:pPr algn="l" rtl="0" eaLnBrk="1" hangingPunct="1"/>
            <a:r>
              <a:rPr lang="no" sz="1800" b="0" i="0" u="none" baseline="0"/>
              <a:t>Det ovennevnte slagordet inngikk i en storstilt kampanje. Problemet med dette er at slike tiltak også retter seg mot de kundene som er villige til å betale og som kanskje vil se seg selv truet og støtt bort.</a:t>
            </a:r>
            <a:endParaRPr lang="no" sz="1800" b="0" dirty="0"/>
          </a:p>
        </p:txBody>
      </p:sp>
      <p:sp>
        <p:nvSpPr>
          <p:cNvPr id="4" name="Footer Placeholder 3">
            <a:extLst>
              <a:ext uri="{FF2B5EF4-FFF2-40B4-BE49-F238E27FC236}">
                <a16:creationId xmlns:a16="http://schemas.microsoft.com/office/drawing/2014/main" id="{B9A87FE8-C00E-40EA-9983-BD3474BCCE19}"/>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Tree>
    <p:extLst>
      <p:ext uri="{BB962C8B-B14F-4D97-AF65-F5344CB8AC3E}">
        <p14:creationId xmlns:p14="http://schemas.microsoft.com/office/powerpoint/2010/main" val="20555494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DD12E-905B-4C6E-8BC2-CC09D460BEE4}"/>
              </a:ext>
            </a:extLst>
          </p:cNvPr>
          <p:cNvSpPr>
            <a:spLocks noGrp="1"/>
          </p:cNvSpPr>
          <p:nvPr>
            <p:ph type="title"/>
          </p:nvPr>
        </p:nvSpPr>
        <p:spPr/>
        <p:txBody>
          <a:bodyPr/>
          <a:lstStyle/>
          <a:p>
            <a:pPr algn="l" rtl="0"/>
            <a:r>
              <a:rPr lang="no" b="1" i="0" u="none" baseline="0"/>
              <a:t>Hvilken kampanje om ulovlig parkering fungerer best? </a:t>
            </a:r>
            <a:br>
              <a:rPr lang="no"/>
            </a:br>
            <a:r>
              <a:rPr lang="no" b="1" i="0" u="none" baseline="0"/>
              <a:t>Deutsche Bahn-saken</a:t>
            </a:r>
          </a:p>
        </p:txBody>
      </p:sp>
      <p:sp>
        <p:nvSpPr>
          <p:cNvPr id="4" name="Footer Placeholder 3">
            <a:extLst>
              <a:ext uri="{FF2B5EF4-FFF2-40B4-BE49-F238E27FC236}">
                <a16:creationId xmlns:a16="http://schemas.microsoft.com/office/drawing/2014/main" id="{A89F4F67-C9F0-459C-A917-89C4A639A49C}"/>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A533C0B7-3CAC-4E32-899D-4EC73B929ACB}"/>
              </a:ext>
            </a:extLst>
          </p:cNvPr>
          <p:cNvPicPr>
            <a:picLocks noChangeAspect="1"/>
          </p:cNvPicPr>
          <p:nvPr/>
        </p:nvPicPr>
        <p:blipFill>
          <a:blip r:embed="rId2"/>
          <a:stretch>
            <a:fillRect/>
          </a:stretch>
        </p:blipFill>
        <p:spPr>
          <a:xfrm>
            <a:off x="812317" y="1657350"/>
            <a:ext cx="1745688" cy="2443252"/>
          </a:xfrm>
          <a:prstGeom prst="rect">
            <a:avLst/>
          </a:prstGeom>
        </p:spPr>
      </p:pic>
      <p:pic>
        <p:nvPicPr>
          <p:cNvPr id="8" name="Picture 7">
            <a:extLst>
              <a:ext uri="{FF2B5EF4-FFF2-40B4-BE49-F238E27FC236}">
                <a16:creationId xmlns:a16="http://schemas.microsoft.com/office/drawing/2014/main" id="{358CCAC7-6F1E-4599-8E45-4B45B8891E98}"/>
              </a:ext>
            </a:extLst>
          </p:cNvPr>
          <p:cNvPicPr>
            <a:picLocks noChangeAspect="1"/>
          </p:cNvPicPr>
          <p:nvPr/>
        </p:nvPicPr>
        <p:blipFill>
          <a:blip r:embed="rId3"/>
          <a:stretch>
            <a:fillRect/>
          </a:stretch>
        </p:blipFill>
        <p:spPr>
          <a:xfrm>
            <a:off x="3155216" y="1657350"/>
            <a:ext cx="1681042" cy="2348419"/>
          </a:xfrm>
          <a:prstGeom prst="rect">
            <a:avLst/>
          </a:prstGeom>
        </p:spPr>
      </p:pic>
      <p:pic>
        <p:nvPicPr>
          <p:cNvPr id="10" name="Picture 9">
            <a:extLst>
              <a:ext uri="{FF2B5EF4-FFF2-40B4-BE49-F238E27FC236}">
                <a16:creationId xmlns:a16="http://schemas.microsoft.com/office/drawing/2014/main" id="{61540428-25AC-4100-8BAA-A9393F3F0A6F}"/>
              </a:ext>
            </a:extLst>
          </p:cNvPr>
          <p:cNvPicPr>
            <a:picLocks noChangeAspect="1"/>
          </p:cNvPicPr>
          <p:nvPr/>
        </p:nvPicPr>
        <p:blipFill>
          <a:blip r:embed="rId4"/>
          <a:stretch>
            <a:fillRect/>
          </a:stretch>
        </p:blipFill>
        <p:spPr>
          <a:xfrm>
            <a:off x="5609992" y="1657350"/>
            <a:ext cx="1670125" cy="2348419"/>
          </a:xfrm>
          <a:prstGeom prst="rect">
            <a:avLst/>
          </a:prstGeom>
        </p:spPr>
      </p:pic>
      <p:sp>
        <p:nvSpPr>
          <p:cNvPr id="11" name="TextBox 10">
            <a:extLst>
              <a:ext uri="{FF2B5EF4-FFF2-40B4-BE49-F238E27FC236}">
                <a16:creationId xmlns:a16="http://schemas.microsoft.com/office/drawing/2014/main" id="{4CF5C082-1AE7-4151-A912-FF5E316B39FE}"/>
              </a:ext>
            </a:extLst>
          </p:cNvPr>
          <p:cNvSpPr txBox="1"/>
          <p:nvPr/>
        </p:nvSpPr>
        <p:spPr>
          <a:xfrm>
            <a:off x="812317" y="4061639"/>
            <a:ext cx="1954530" cy="1477328"/>
          </a:xfrm>
          <a:prstGeom prst="rect">
            <a:avLst/>
          </a:prstGeom>
          <a:noFill/>
        </p:spPr>
        <p:txBody>
          <a:bodyPr wrap="square" rtlCol="0">
            <a:spAutoFit/>
          </a:bodyPr>
          <a:lstStyle>
            <a:defPPr>
              <a:defRPr lang="no"/>
            </a:defPPr>
            <a:lvl1pPr>
              <a:defRPr sz="1800">
                <a:solidFill>
                  <a:srgbClr val="134095"/>
                </a:solidFill>
                <a:latin typeface="+mn-lt"/>
              </a:defRPr>
            </a:lvl1pPr>
          </a:lstStyle>
          <a:p>
            <a:pPr algn="l" rtl="0"/>
            <a:r>
              <a:rPr lang="no" b="0" i="0" u="none" baseline="0"/>
              <a:t>Forsterkning av positiv atferd</a:t>
            </a:r>
          </a:p>
          <a:p>
            <a:pPr algn="l" rtl="0"/>
            <a:r>
              <a:rPr lang="no" b="0" i="0" u="none" baseline="0"/>
              <a:t>Takk for at du kjøper en billett</a:t>
            </a:r>
          </a:p>
        </p:txBody>
      </p:sp>
      <p:sp>
        <p:nvSpPr>
          <p:cNvPr id="12" name="TextBox 11">
            <a:extLst>
              <a:ext uri="{FF2B5EF4-FFF2-40B4-BE49-F238E27FC236}">
                <a16:creationId xmlns:a16="http://schemas.microsoft.com/office/drawing/2014/main" id="{805F3188-AB0B-4F7C-AD2E-1B89A4F24227}"/>
              </a:ext>
            </a:extLst>
          </p:cNvPr>
          <p:cNvSpPr txBox="1"/>
          <p:nvPr/>
        </p:nvSpPr>
        <p:spPr>
          <a:xfrm flipH="1">
            <a:off x="3124869" y="4041368"/>
            <a:ext cx="2485123" cy="1200329"/>
          </a:xfrm>
          <a:prstGeom prst="rect">
            <a:avLst/>
          </a:prstGeom>
          <a:noFill/>
        </p:spPr>
        <p:txBody>
          <a:bodyPr wrap="square" rtlCol="0">
            <a:spAutoFit/>
          </a:bodyPr>
          <a:lstStyle>
            <a:defPPr>
              <a:defRPr lang="no"/>
            </a:defPPr>
            <a:lvl1pPr>
              <a:defRPr sz="1800">
                <a:solidFill>
                  <a:srgbClr val="134095"/>
                </a:solidFill>
                <a:latin typeface="+mn-lt"/>
              </a:defRPr>
            </a:lvl1pPr>
          </a:lstStyle>
          <a:p>
            <a:pPr algn="l" rtl="0"/>
            <a:r>
              <a:rPr lang="no" b="0" i="0" u="none" baseline="0"/>
              <a:t>Negativ forsterkning</a:t>
            </a:r>
          </a:p>
          <a:p>
            <a:pPr algn="l" rtl="0"/>
            <a:r>
              <a:rPr lang="no" b="0" i="0" u="none" baseline="0"/>
              <a:t>Ikke vær et sort får!</a:t>
            </a:r>
          </a:p>
        </p:txBody>
      </p:sp>
      <p:sp>
        <p:nvSpPr>
          <p:cNvPr id="13" name="TextBox 12">
            <a:extLst>
              <a:ext uri="{FF2B5EF4-FFF2-40B4-BE49-F238E27FC236}">
                <a16:creationId xmlns:a16="http://schemas.microsoft.com/office/drawing/2014/main" id="{1419D89A-A195-47AC-AA45-285CA14CF272}"/>
              </a:ext>
            </a:extLst>
          </p:cNvPr>
          <p:cNvSpPr txBox="1"/>
          <p:nvPr/>
        </p:nvSpPr>
        <p:spPr>
          <a:xfrm>
            <a:off x="5584994" y="4100602"/>
            <a:ext cx="2173838" cy="1200329"/>
          </a:xfrm>
          <a:prstGeom prst="rect">
            <a:avLst/>
          </a:prstGeom>
          <a:noFill/>
        </p:spPr>
        <p:txBody>
          <a:bodyPr wrap="square" rtlCol="0">
            <a:spAutoFit/>
          </a:bodyPr>
          <a:lstStyle>
            <a:defPPr>
              <a:defRPr lang="no"/>
            </a:defPPr>
            <a:lvl1pPr>
              <a:defRPr sz="1800">
                <a:solidFill>
                  <a:srgbClr val="134095"/>
                </a:solidFill>
                <a:latin typeface="+mn-lt"/>
              </a:defRPr>
            </a:lvl1pPr>
          </a:lstStyle>
          <a:p>
            <a:pPr algn="l" rtl="0"/>
            <a:r>
              <a:rPr lang="no" b="0" i="0" u="none" baseline="0"/>
              <a:t>Humor</a:t>
            </a:r>
            <a:endParaRPr lang="no" dirty="0"/>
          </a:p>
          <a:p>
            <a:pPr algn="l" rtl="0"/>
            <a:r>
              <a:rPr lang="no" b="0" i="0" u="none" baseline="0"/>
              <a:t>Satellittnavigasjonen finner ikke veien til billettmaskinen</a:t>
            </a:r>
          </a:p>
        </p:txBody>
      </p:sp>
    </p:spTree>
    <p:extLst>
      <p:ext uri="{BB962C8B-B14F-4D97-AF65-F5344CB8AC3E}">
        <p14:creationId xmlns:p14="http://schemas.microsoft.com/office/powerpoint/2010/main" val="42086155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2B125-098B-436F-8CCA-578DD6B22979}"/>
              </a:ext>
            </a:extLst>
          </p:cNvPr>
          <p:cNvSpPr>
            <a:spLocks noGrp="1"/>
          </p:cNvSpPr>
          <p:nvPr>
            <p:ph type="title"/>
          </p:nvPr>
        </p:nvSpPr>
        <p:spPr/>
        <p:txBody>
          <a:bodyPr/>
          <a:lstStyle/>
          <a:p>
            <a:pPr algn="l" rtl="0"/>
            <a:r>
              <a:rPr lang="no" b="1" i="0" u="none" baseline="0"/>
              <a:t>Hvilken kampanje om ulovlig parkering fungerer best? </a:t>
            </a:r>
            <a:br>
              <a:rPr lang="no"/>
            </a:br>
            <a:r>
              <a:rPr lang="no" b="1" i="0" u="none" baseline="0"/>
              <a:t>Deutsche Bahn-saken</a:t>
            </a:r>
          </a:p>
        </p:txBody>
      </p:sp>
      <p:sp>
        <p:nvSpPr>
          <p:cNvPr id="3" name="Content Placeholder 2">
            <a:extLst>
              <a:ext uri="{FF2B5EF4-FFF2-40B4-BE49-F238E27FC236}">
                <a16:creationId xmlns:a16="http://schemas.microsoft.com/office/drawing/2014/main" id="{1E2CC5ED-1CCA-4FFA-B7BC-F3C41CA15D33}"/>
              </a:ext>
            </a:extLst>
          </p:cNvPr>
          <p:cNvSpPr>
            <a:spLocks noGrp="1"/>
          </p:cNvSpPr>
          <p:nvPr>
            <p:ph idx="1"/>
          </p:nvPr>
        </p:nvSpPr>
        <p:spPr>
          <a:xfrm>
            <a:off x="381000" y="1700213"/>
            <a:ext cx="8439150" cy="1595437"/>
          </a:xfrm>
          <a:noFill/>
          <a:ln w="9525">
            <a:noFill/>
            <a:miter lim="800000"/>
            <a:headEnd/>
            <a:tailEnd/>
          </a:ln>
        </p:spPr>
        <p:txBody>
          <a:bodyPr vert="horz" wrap="square" lIns="91440" tIns="45720" rIns="91440" bIns="45720" numCol="1" anchor="t" anchorCtr="0" compatLnSpc="1">
            <a:prstTxWarp prst="textNoShape">
              <a:avLst/>
            </a:prstTxWarp>
          </a:bodyPr>
          <a:lstStyle/>
          <a:p>
            <a:pPr algn="l" rtl="0" eaLnBrk="1" hangingPunct="1"/>
            <a:r>
              <a:rPr lang="no" sz="1800" b="0" i="0" u="none" baseline="0"/>
              <a:t>Forsterkningskampanjen er blitt positivt evaluert med hensyn til alle aspekter av oppfatninger det spørres etter.</a:t>
            </a:r>
          </a:p>
          <a:p>
            <a:pPr algn="l" rtl="0" eaLnBrk="1" hangingPunct="1"/>
            <a:r>
              <a:rPr lang="no" sz="1800" b="0" i="0" u="none" baseline="0"/>
              <a:t>Positiv evaluering og effekt</a:t>
            </a:r>
          </a:p>
          <a:p>
            <a:pPr algn="l" rtl="0" eaLnBrk="1" hangingPunct="1"/>
            <a:r>
              <a:rPr lang="no" sz="1800" b="0" i="0" u="none" baseline="0"/>
              <a:t>En slik kampanje er også en del av håndhevingsprosessen</a:t>
            </a:r>
            <a:endParaRPr lang="no" sz="1800" b="0" dirty="0"/>
          </a:p>
        </p:txBody>
      </p:sp>
      <p:sp>
        <p:nvSpPr>
          <p:cNvPr id="4" name="Footer Placeholder 3">
            <a:extLst>
              <a:ext uri="{FF2B5EF4-FFF2-40B4-BE49-F238E27FC236}">
                <a16:creationId xmlns:a16="http://schemas.microsoft.com/office/drawing/2014/main" id="{C9B6FC21-7CB4-4B72-B913-D4612C2A8A5B}"/>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969BE278-13FF-4983-A718-92D0B5646DD6}"/>
              </a:ext>
            </a:extLst>
          </p:cNvPr>
          <p:cNvPicPr>
            <a:picLocks noChangeAspect="1"/>
          </p:cNvPicPr>
          <p:nvPr/>
        </p:nvPicPr>
        <p:blipFill>
          <a:blip r:embed="rId2"/>
          <a:stretch>
            <a:fillRect/>
          </a:stretch>
        </p:blipFill>
        <p:spPr>
          <a:xfrm>
            <a:off x="6853723" y="3464881"/>
            <a:ext cx="2028030" cy="2679700"/>
          </a:xfrm>
          <a:prstGeom prst="rect">
            <a:avLst/>
          </a:prstGeom>
        </p:spPr>
      </p:pic>
      <p:pic>
        <p:nvPicPr>
          <p:cNvPr id="7" name="Picture 6">
            <a:extLst>
              <a:ext uri="{FF2B5EF4-FFF2-40B4-BE49-F238E27FC236}">
                <a16:creationId xmlns:a16="http://schemas.microsoft.com/office/drawing/2014/main" id="{D2A7C29E-9E7E-4FAD-AA39-9B136DBA5F72}"/>
              </a:ext>
            </a:extLst>
          </p:cNvPr>
          <p:cNvPicPr>
            <a:picLocks noChangeAspect="1"/>
          </p:cNvPicPr>
          <p:nvPr/>
        </p:nvPicPr>
        <p:blipFill>
          <a:blip r:embed="rId3"/>
          <a:stretch>
            <a:fillRect/>
          </a:stretch>
        </p:blipFill>
        <p:spPr>
          <a:xfrm>
            <a:off x="179466" y="3356952"/>
            <a:ext cx="1745688" cy="2443252"/>
          </a:xfrm>
          <a:prstGeom prst="rect">
            <a:avLst/>
          </a:prstGeom>
        </p:spPr>
      </p:pic>
      <p:pic>
        <p:nvPicPr>
          <p:cNvPr id="8" name="Picture 7">
            <a:extLst>
              <a:ext uri="{FF2B5EF4-FFF2-40B4-BE49-F238E27FC236}">
                <a16:creationId xmlns:a16="http://schemas.microsoft.com/office/drawing/2014/main" id="{B9D7C4EE-F4CD-42CC-96FE-2EA2BB9ECCFF}"/>
              </a:ext>
            </a:extLst>
          </p:cNvPr>
          <p:cNvPicPr>
            <a:picLocks noChangeAspect="1"/>
          </p:cNvPicPr>
          <p:nvPr/>
        </p:nvPicPr>
        <p:blipFill>
          <a:blip r:embed="rId4"/>
          <a:stretch>
            <a:fillRect/>
          </a:stretch>
        </p:blipFill>
        <p:spPr>
          <a:xfrm>
            <a:off x="2766847" y="3429000"/>
            <a:ext cx="1681042" cy="2348419"/>
          </a:xfrm>
          <a:prstGeom prst="rect">
            <a:avLst/>
          </a:prstGeom>
        </p:spPr>
      </p:pic>
      <p:pic>
        <p:nvPicPr>
          <p:cNvPr id="9" name="Picture 8">
            <a:extLst>
              <a:ext uri="{FF2B5EF4-FFF2-40B4-BE49-F238E27FC236}">
                <a16:creationId xmlns:a16="http://schemas.microsoft.com/office/drawing/2014/main" id="{C4FF0407-84D7-4660-9C62-A8C0D92949EF}"/>
              </a:ext>
            </a:extLst>
          </p:cNvPr>
          <p:cNvPicPr>
            <a:picLocks noChangeAspect="1"/>
          </p:cNvPicPr>
          <p:nvPr/>
        </p:nvPicPr>
        <p:blipFill>
          <a:blip r:embed="rId5"/>
          <a:stretch>
            <a:fillRect/>
          </a:stretch>
        </p:blipFill>
        <p:spPr>
          <a:xfrm>
            <a:off x="4876712" y="3526556"/>
            <a:ext cx="1670125" cy="2348419"/>
          </a:xfrm>
          <a:prstGeom prst="rect">
            <a:avLst/>
          </a:prstGeom>
        </p:spPr>
      </p:pic>
      <p:sp>
        <p:nvSpPr>
          <p:cNvPr id="10" name="TextBox 9">
            <a:extLst>
              <a:ext uri="{FF2B5EF4-FFF2-40B4-BE49-F238E27FC236}">
                <a16:creationId xmlns:a16="http://schemas.microsoft.com/office/drawing/2014/main" id="{27E81DBF-C829-4C91-A901-6A294F69CE9F}"/>
              </a:ext>
            </a:extLst>
          </p:cNvPr>
          <p:cNvSpPr txBox="1"/>
          <p:nvPr/>
        </p:nvSpPr>
        <p:spPr>
          <a:xfrm>
            <a:off x="529091" y="4777691"/>
            <a:ext cx="1954530"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no"/>
            </a:defPPr>
            <a:lvl1pPr>
              <a:defRPr sz="1800">
                <a:solidFill>
                  <a:srgbClr val="134095"/>
                </a:solidFill>
                <a:latin typeface="+mn-lt"/>
              </a:defRPr>
            </a:lvl1pPr>
          </a:lstStyle>
          <a:p>
            <a:pPr algn="l" rtl="0"/>
            <a:r>
              <a:rPr lang="no" b="0" i="0" u="none" baseline="0" dirty="0"/>
              <a:t>Forsterkning av positiv atferd</a:t>
            </a:r>
          </a:p>
          <a:p>
            <a:pPr algn="l" rtl="0"/>
            <a:r>
              <a:rPr lang="no" b="0" i="0" u="none" baseline="0" dirty="0"/>
              <a:t>Takk for at du kjøper en billett</a:t>
            </a:r>
          </a:p>
        </p:txBody>
      </p:sp>
      <p:sp>
        <p:nvSpPr>
          <p:cNvPr id="11" name="TextBox 10">
            <a:extLst>
              <a:ext uri="{FF2B5EF4-FFF2-40B4-BE49-F238E27FC236}">
                <a16:creationId xmlns:a16="http://schemas.microsoft.com/office/drawing/2014/main" id="{9C0A73FE-D399-4893-97DC-0C07F6D62557}"/>
              </a:ext>
            </a:extLst>
          </p:cNvPr>
          <p:cNvSpPr txBox="1"/>
          <p:nvPr/>
        </p:nvSpPr>
        <p:spPr>
          <a:xfrm flipH="1">
            <a:off x="3013453" y="4790580"/>
            <a:ext cx="1609157" cy="1477328"/>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no"/>
            </a:defPPr>
            <a:lvl1pPr>
              <a:defRPr sz="1800">
                <a:solidFill>
                  <a:srgbClr val="134095"/>
                </a:solidFill>
                <a:latin typeface="+mn-lt"/>
              </a:defRPr>
            </a:lvl1pPr>
          </a:lstStyle>
          <a:p>
            <a:pPr algn="l" rtl="0"/>
            <a:r>
              <a:rPr lang="no" b="0" i="0" u="none" baseline="0"/>
              <a:t>Negativ forsterkning</a:t>
            </a:r>
          </a:p>
          <a:p>
            <a:pPr algn="l" rtl="0"/>
            <a:r>
              <a:rPr lang="no" b="0" i="0" u="none" baseline="0"/>
              <a:t>Ikke vær et </a:t>
            </a:r>
          </a:p>
          <a:p>
            <a:pPr algn="l" rtl="0"/>
            <a:r>
              <a:rPr lang="no" b="0" i="0" u="none" baseline="0"/>
              <a:t>sort </a:t>
            </a:r>
          </a:p>
          <a:p>
            <a:pPr algn="l" rtl="0"/>
            <a:r>
              <a:rPr lang="no" b="0" i="0" u="none" baseline="0"/>
              <a:t>får!</a:t>
            </a:r>
          </a:p>
        </p:txBody>
      </p:sp>
      <p:sp>
        <p:nvSpPr>
          <p:cNvPr id="12" name="TextBox 11">
            <a:extLst>
              <a:ext uri="{FF2B5EF4-FFF2-40B4-BE49-F238E27FC236}">
                <a16:creationId xmlns:a16="http://schemas.microsoft.com/office/drawing/2014/main" id="{2EED396C-F0D5-46B4-9997-4E0BB40DDB8A}"/>
              </a:ext>
            </a:extLst>
          </p:cNvPr>
          <p:cNvSpPr txBox="1"/>
          <p:nvPr/>
        </p:nvSpPr>
        <p:spPr>
          <a:xfrm>
            <a:off x="5051433" y="5067579"/>
            <a:ext cx="2173838"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defPPr>
              <a:defRPr lang="no"/>
            </a:defPPr>
            <a:lvl1pPr>
              <a:defRPr sz="1800">
                <a:solidFill>
                  <a:srgbClr val="134095"/>
                </a:solidFill>
                <a:latin typeface="+mn-lt"/>
              </a:defRPr>
            </a:lvl1pPr>
          </a:lstStyle>
          <a:p>
            <a:pPr algn="l" rtl="0"/>
            <a:r>
              <a:rPr lang="no" b="0" i="0" u="none" baseline="0" dirty="0"/>
              <a:t>Humor</a:t>
            </a:r>
            <a:endParaRPr lang="no" dirty="0"/>
          </a:p>
          <a:p>
            <a:pPr algn="l" rtl="0"/>
            <a:r>
              <a:rPr lang="no" b="0" i="0" u="none" baseline="0" dirty="0"/>
              <a:t>Satellittnavigasjonen finner ikke veien til billettmaskinen</a:t>
            </a:r>
          </a:p>
        </p:txBody>
      </p:sp>
    </p:spTree>
    <p:extLst>
      <p:ext uri="{BB962C8B-B14F-4D97-AF65-F5344CB8AC3E}">
        <p14:creationId xmlns:p14="http://schemas.microsoft.com/office/powerpoint/2010/main" val="25683855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o"/>
          </a:p>
        </p:txBody>
      </p:sp>
      <p:sp>
        <p:nvSpPr>
          <p:cNvPr id="5" name="Rechteck 4">
            <a:extLst>
              <a:ext uri="{FF2B5EF4-FFF2-40B4-BE49-F238E27FC236}">
                <a16:creationId xmlns:a16="http://schemas.microsoft.com/office/drawing/2014/main" id="{60BC1FCC-C924-4829-95DB-92A0ED306018}"/>
              </a:ext>
            </a:extLst>
          </p:cNvPr>
          <p:cNvSpPr/>
          <p:nvPr/>
        </p:nvSpPr>
        <p:spPr>
          <a:xfrm>
            <a:off x="1682652" y="2592180"/>
            <a:ext cx="7303109" cy="2862322"/>
          </a:xfrm>
          <a:prstGeom prst="rect">
            <a:avLst/>
          </a:prstGeom>
        </p:spPr>
        <p:txBody>
          <a:bodyPr wrap="square">
            <a:spAutoFit/>
          </a:bodyPr>
          <a:lstStyle/>
          <a:p>
            <a:pPr algn="l" rtl="0"/>
            <a:r>
              <a:rPr lang="no" sz="3600" b="1" i="0" u="none" baseline="0" dirty="0">
                <a:solidFill>
                  <a:schemeClr val="bg1"/>
                </a:solidFill>
                <a:latin typeface="+mj-lt"/>
              </a:rPr>
              <a:t>Vedlegg. </a:t>
            </a:r>
          </a:p>
          <a:p>
            <a:pPr algn="l" rtl="0"/>
            <a:r>
              <a:rPr lang="no" sz="3600" b="1" i="0" u="none" baseline="0" dirty="0">
                <a:solidFill>
                  <a:schemeClr val="bg1"/>
                </a:solidFill>
                <a:latin typeface="+mj-lt"/>
              </a:rPr>
              <a:t>Beste praksis</a:t>
            </a:r>
          </a:p>
          <a:p>
            <a:pPr algn="l" rtl="0"/>
            <a:r>
              <a:rPr lang="no" sz="3600" b="1" i="0" u="none" baseline="0" dirty="0">
                <a:solidFill>
                  <a:schemeClr val="bg1"/>
                </a:solidFill>
                <a:latin typeface="+mj-lt"/>
              </a:rPr>
              <a:t>Operasjon «Enable» – Dublin</a:t>
            </a:r>
          </a:p>
          <a:p>
            <a:pPr algn="l" rtl="0"/>
            <a:r>
              <a:rPr lang="no" sz="3600" b="1" i="0" u="none" baseline="0" dirty="0">
                <a:solidFill>
                  <a:schemeClr val="bg1"/>
                </a:solidFill>
                <a:latin typeface="+mj-lt"/>
              </a:rPr>
              <a:t>Fokus på parkering for bevegelseshemmede</a:t>
            </a:r>
          </a:p>
        </p:txBody>
      </p:sp>
    </p:spTree>
    <p:extLst>
      <p:ext uri="{BB962C8B-B14F-4D97-AF65-F5344CB8AC3E}">
        <p14:creationId xmlns:p14="http://schemas.microsoft.com/office/powerpoint/2010/main" val="2932953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13566-6966-4682-9AB1-2B60270494E1}"/>
              </a:ext>
            </a:extLst>
          </p:cNvPr>
          <p:cNvSpPr>
            <a:spLocks noGrp="1"/>
          </p:cNvSpPr>
          <p:nvPr>
            <p:ph type="title"/>
          </p:nvPr>
        </p:nvSpPr>
        <p:spPr/>
        <p:txBody>
          <a:bodyPr/>
          <a:lstStyle/>
          <a:p>
            <a:pPr algn="l" rtl="0"/>
            <a:r>
              <a:rPr lang="no" b="1" i="0" u="none" baseline="0"/>
              <a:t>Operasjon «Enable»</a:t>
            </a:r>
          </a:p>
        </p:txBody>
      </p:sp>
      <p:sp>
        <p:nvSpPr>
          <p:cNvPr id="3" name="Content Placeholder 2">
            <a:extLst>
              <a:ext uri="{FF2B5EF4-FFF2-40B4-BE49-F238E27FC236}">
                <a16:creationId xmlns:a16="http://schemas.microsoft.com/office/drawing/2014/main" id="{01FC1359-41F5-4CB4-8218-99E1FA3F1DD4}"/>
              </a:ext>
            </a:extLst>
          </p:cNvPr>
          <p:cNvSpPr>
            <a:spLocks noGrp="1"/>
          </p:cNvSpPr>
          <p:nvPr>
            <p:ph idx="1"/>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algn="l" rtl="0" eaLnBrk="1" hangingPunct="1"/>
            <a:r>
              <a:rPr lang="no" sz="1800" b="0" i="0" u="none" baseline="0"/>
              <a:t>Dublin-politiet har startet «operasjon enable» i 2017 for å overvåke bruken av parkeringstillatelser for bevegelseshemmede.</a:t>
            </a:r>
          </a:p>
          <a:p>
            <a:pPr algn="l" rtl="0" eaLnBrk="1" hangingPunct="1"/>
            <a:r>
              <a:rPr lang="no" sz="1800" b="0" i="0" u="none" baseline="0"/>
              <a:t>Tillatelser som brukes på falske premisser, blir beslaglagt og returnert til de som har utstedt dem. Det blir fremmet sak mot overtrederne. </a:t>
            </a:r>
          </a:p>
          <a:p>
            <a:pPr algn="l" rtl="0" eaLnBrk="1" hangingPunct="1"/>
            <a:r>
              <a:rPr lang="no" sz="1800" b="0" i="0" u="none" baseline="0"/>
              <a:t>Operasjonen er blitt støttet av en nettkampanje på sosiale medier, med gjenlyd i TV og radio. </a:t>
            </a:r>
          </a:p>
          <a:p>
            <a:pPr algn="l" rtl="0" eaLnBrk="1" hangingPunct="1"/>
            <a:r>
              <a:rPr lang="no" sz="1800" b="0" i="0" u="none" baseline="0"/>
              <a:t>Kampanjen er blitt kopiert utenfor Dublin, med gode resultater.</a:t>
            </a:r>
          </a:p>
        </p:txBody>
      </p:sp>
      <p:sp>
        <p:nvSpPr>
          <p:cNvPr id="4" name="Footer Placeholder 3">
            <a:extLst>
              <a:ext uri="{FF2B5EF4-FFF2-40B4-BE49-F238E27FC236}">
                <a16:creationId xmlns:a16="http://schemas.microsoft.com/office/drawing/2014/main" id="{22906C06-CF0A-4BEB-909D-F8BF1AC8A161}"/>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spTree>
    <p:extLst>
      <p:ext uri="{BB962C8B-B14F-4D97-AF65-F5344CB8AC3E}">
        <p14:creationId xmlns:p14="http://schemas.microsoft.com/office/powerpoint/2010/main" val="32262828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34379F7-231E-4BC1-9E67-E292F8759D8F}"/>
              </a:ext>
            </a:extLst>
          </p:cNvPr>
          <p:cNvSpPr>
            <a:spLocks noGrp="1"/>
          </p:cNvSpPr>
          <p:nvPr>
            <p:ph type="ftr" sz="quarter" idx="10"/>
          </p:nvPr>
        </p:nvSpPr>
        <p:spPr/>
        <p:txBody>
          <a:bodyPr/>
          <a:lstStyle/>
          <a:p>
            <a:pPr algn="l" rtl="0">
              <a:defRPr/>
            </a:pPr>
            <a:r>
              <a:rPr lang="no" b="0" i="0" u="none" baseline="0"/>
              <a:t>&lt;Arrangement&gt; • &lt;Dato&gt; • &lt;Sted&gt; • &lt;Taler&gt;</a:t>
            </a:r>
            <a:endParaRPr lang="no"/>
          </a:p>
        </p:txBody>
      </p:sp>
      <p:pic>
        <p:nvPicPr>
          <p:cNvPr id="6" name="Picture 5">
            <a:extLst>
              <a:ext uri="{FF2B5EF4-FFF2-40B4-BE49-F238E27FC236}">
                <a16:creationId xmlns:a16="http://schemas.microsoft.com/office/drawing/2014/main" id="{02024220-6D84-49F3-8D08-72A66AFF9117}"/>
              </a:ext>
            </a:extLst>
          </p:cNvPr>
          <p:cNvPicPr>
            <a:picLocks noChangeAspect="1"/>
          </p:cNvPicPr>
          <p:nvPr/>
        </p:nvPicPr>
        <p:blipFill>
          <a:blip r:embed="rId2"/>
          <a:stretch>
            <a:fillRect/>
          </a:stretch>
        </p:blipFill>
        <p:spPr>
          <a:xfrm>
            <a:off x="456843" y="511811"/>
            <a:ext cx="8230313" cy="5834378"/>
          </a:xfrm>
          <a:prstGeom prst="rect">
            <a:avLst/>
          </a:prstGeom>
        </p:spPr>
      </p:pic>
    </p:spTree>
    <p:extLst>
      <p:ext uri="{BB962C8B-B14F-4D97-AF65-F5344CB8AC3E}">
        <p14:creationId xmlns:p14="http://schemas.microsoft.com/office/powerpoint/2010/main" val="21444754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0" name="Rectangle 19"/>
          <p:cNvSpPr>
            <a:spLocks noChangeArrowheads="1"/>
          </p:cNvSpPr>
          <p:nvPr/>
        </p:nvSpPr>
        <p:spPr bwMode="gray">
          <a:xfrm>
            <a:off x="6516688" y="-7938"/>
            <a:ext cx="2646362" cy="6865938"/>
          </a:xfrm>
          <a:prstGeom prst="rect">
            <a:avLst/>
          </a:prstGeom>
          <a:solidFill>
            <a:srgbClr val="EBEEF0"/>
          </a:solidFill>
          <a:ln w="9525">
            <a:noFill/>
            <a:miter lim="800000"/>
            <a:headEnd/>
            <a:tailEnd/>
          </a:ln>
        </p:spPr>
        <p:txBody>
          <a:bodyPr wrap="none" anchor="ctr"/>
          <a:lstStyle/>
          <a:p>
            <a:endParaRPr lang="no" altLang="en-US" sz="1800">
              <a:solidFill>
                <a:srgbClr val="000000"/>
              </a:solidFill>
            </a:endParaRPr>
          </a:p>
        </p:txBody>
      </p:sp>
      <p:sp>
        <p:nvSpPr>
          <p:cNvPr id="6146" name="Text Box 2"/>
          <p:cNvSpPr txBox="1">
            <a:spLocks noChangeArrowheads="1"/>
          </p:cNvSpPr>
          <p:nvPr/>
        </p:nvSpPr>
        <p:spPr bwMode="auto">
          <a:xfrm>
            <a:off x="1143000" y="1676400"/>
            <a:ext cx="5105400" cy="3386138"/>
          </a:xfrm>
          <a:prstGeom prst="rect">
            <a:avLst/>
          </a:prstGeom>
          <a:noFill/>
          <a:ln w="9525">
            <a:noFill/>
            <a:miter lim="800000"/>
            <a:headEnd/>
            <a:tailEnd/>
          </a:ln>
        </p:spPr>
        <p:txBody>
          <a:bodyPr>
            <a:spAutoFit/>
          </a:bodyPr>
          <a:lstStyle/>
          <a:p>
            <a:pPr algn="l" rtl="0">
              <a:spcBef>
                <a:spcPct val="50000"/>
              </a:spcBef>
              <a:defRPr/>
            </a:pPr>
            <a:r>
              <a:rPr lang="no" sz="2200" b="1" i="0" u="none" baseline="0">
                <a:solidFill>
                  <a:srgbClr val="134095"/>
                </a:solidFill>
                <a:latin typeface="Helvetica" charset="0"/>
              </a:rPr>
              <a:t>Takk!</a:t>
            </a:r>
            <a:endParaRPr lang="no" sz="1800" dirty="0">
              <a:solidFill>
                <a:srgbClr val="134095"/>
              </a:solidFill>
              <a:latin typeface="Helvetica" charset="0"/>
            </a:endParaRPr>
          </a:p>
          <a:p>
            <a:pPr algn="l" rtl="0">
              <a:spcBef>
                <a:spcPct val="50000"/>
              </a:spcBef>
              <a:defRPr/>
            </a:pPr>
            <a:endParaRPr lang="no" sz="1600" dirty="0">
              <a:latin typeface="Helvetica" charset="0"/>
            </a:endParaRPr>
          </a:p>
          <a:p>
            <a:pPr algn="l" rtl="0">
              <a:spcBef>
                <a:spcPct val="50000"/>
              </a:spcBef>
              <a:defRPr/>
            </a:pPr>
            <a:r>
              <a:rPr lang="no" sz="1600" b="0" i="0" u="none" baseline="0">
                <a:latin typeface="Helvetica" charset="0"/>
              </a:rPr>
              <a:t>&lt;Taler&gt;</a:t>
            </a:r>
          </a:p>
          <a:p>
            <a:pPr algn="l" rtl="0">
              <a:spcBef>
                <a:spcPct val="50000"/>
              </a:spcBef>
              <a:defRPr/>
            </a:pPr>
            <a:r>
              <a:rPr lang="no" sz="1600" b="0" i="0" u="none" baseline="0">
                <a:solidFill>
                  <a:srgbClr val="134095"/>
                </a:solidFill>
                <a:effectLst>
                  <a:outerShdw blurRad="38100" dist="38100" dir="2700000" algn="tl">
                    <a:srgbClr val="000000">
                      <a:alpha val="43137"/>
                    </a:srgbClr>
                  </a:outerShdw>
                </a:effectLst>
                <a:latin typeface="Helvetica" charset="0"/>
              </a:rPr>
              <a:t>Kontaktopplysninger</a:t>
            </a:r>
          </a:p>
          <a:p>
            <a:pPr algn="l" rtl="0">
              <a:spcBef>
                <a:spcPct val="50000"/>
              </a:spcBef>
              <a:defRPr/>
            </a:pPr>
            <a:r>
              <a:rPr lang="no" sz="1600" b="0" i="0" u="none" baseline="0">
                <a:latin typeface="Helvetica" charset="0"/>
              </a:rPr>
              <a:t>&lt;Organisasjon&gt;</a:t>
            </a:r>
          </a:p>
          <a:p>
            <a:pPr algn="l" rtl="0">
              <a:spcBef>
                <a:spcPct val="50000"/>
              </a:spcBef>
              <a:defRPr/>
            </a:pPr>
            <a:r>
              <a:rPr lang="no" sz="1600" b="0" i="0" u="none" baseline="0">
                <a:latin typeface="Helvetica" charset="0"/>
              </a:rPr>
              <a:t>&lt;Adresse&gt;</a:t>
            </a:r>
          </a:p>
          <a:p>
            <a:pPr algn="l" rtl="0">
              <a:spcBef>
                <a:spcPct val="50000"/>
              </a:spcBef>
              <a:defRPr/>
            </a:pPr>
            <a:r>
              <a:rPr lang="no" sz="1600" b="0" i="0" u="none" baseline="0">
                <a:latin typeface="Helvetica" charset="0"/>
              </a:rPr>
              <a:t>&lt;e-postadresse&gt;</a:t>
            </a:r>
          </a:p>
          <a:p>
            <a:pPr algn="l" rtl="0">
              <a:spcBef>
                <a:spcPct val="50000"/>
              </a:spcBef>
              <a:defRPr/>
            </a:pPr>
            <a:r>
              <a:rPr lang="no" sz="1600" b="0" i="0" u="sng" baseline="0">
                <a:solidFill>
                  <a:srgbClr val="134095"/>
                </a:solidFill>
                <a:latin typeface="Helvetica" charset="0"/>
              </a:rPr>
              <a:t>http://www.civitas.eu </a:t>
            </a:r>
          </a:p>
          <a:p>
            <a:pPr algn="l" rtl="0">
              <a:spcBef>
                <a:spcPct val="50000"/>
              </a:spcBef>
              <a:defRPr/>
            </a:pPr>
            <a:endParaRPr lang="no" sz="1600" dirty="0">
              <a:latin typeface="Helvetica" charset="0"/>
            </a:endParaRPr>
          </a:p>
        </p:txBody>
      </p:sp>
      <p:pic>
        <p:nvPicPr>
          <p:cNvPr id="7172" name="Picture 8"/>
          <p:cNvPicPr>
            <a:picLocks noChangeAspect="1" noChangeArrowheads="1"/>
          </p:cNvPicPr>
          <p:nvPr/>
        </p:nvPicPr>
        <p:blipFill>
          <a:blip r:embed="rId3" cstate="print">
            <a:clrChange>
              <a:clrFrom>
                <a:srgbClr val="FFFFFF"/>
              </a:clrFrom>
              <a:clrTo>
                <a:srgbClr val="FFFFFF">
                  <a:alpha val="0"/>
                </a:srgbClr>
              </a:clrTo>
            </a:clrChange>
          </a:blip>
          <a:srcRect l="3249" b="4939"/>
          <a:stretch>
            <a:fillRect/>
          </a:stretch>
        </p:blipFill>
        <p:spPr bwMode="auto">
          <a:xfrm>
            <a:off x="6815138" y="4533900"/>
            <a:ext cx="1992312" cy="2124075"/>
          </a:xfrm>
          <a:prstGeom prst="rect">
            <a:avLst/>
          </a:prstGeom>
          <a:noFill/>
          <a:ln w="9525">
            <a:noFill/>
            <a:miter lim="800000"/>
            <a:headEnd/>
            <a:tailEnd/>
          </a:ln>
        </p:spPr>
      </p:pic>
      <p:pic>
        <p:nvPicPr>
          <p:cNvPr id="6" name="Picture 2" descr="C:\Users\franzen.ICLEIV2\Downloads\SUMP Platform logo.png"/>
          <p:cNvPicPr>
            <a:picLocks noChangeAspect="1" noChangeArrowheads="1"/>
          </p:cNvPicPr>
          <p:nvPr/>
        </p:nvPicPr>
        <p:blipFill>
          <a:blip r:embed="rId4" cstate="print"/>
          <a:srcRect/>
          <a:stretch>
            <a:fillRect/>
          </a:stretch>
        </p:blipFill>
        <p:spPr bwMode="auto">
          <a:xfrm>
            <a:off x="7011752" y="3617912"/>
            <a:ext cx="1558090" cy="688273"/>
          </a:xfrm>
          <a:prstGeom prst="rect">
            <a:avLst/>
          </a:prstGeom>
          <a:noFill/>
        </p:spPr>
      </p:pic>
      <p:pic>
        <p:nvPicPr>
          <p:cNvPr id="8" name="Afbeelding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7159" y="1586943"/>
            <a:ext cx="1585201" cy="1793566"/>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a:extLst>
              <a:ext uri="{FF2B5EF4-FFF2-40B4-BE49-F238E27FC236}">
                <a16:creationId xmlns:a16="http://schemas.microsoft.com/office/drawing/2014/main" id="{3AFD076A-9A58-4EE5-B731-59B73ED1B0E6}"/>
              </a:ext>
            </a:extLst>
          </p:cNvPr>
          <p:cNvSpPr>
            <a:spLocks noGrp="1"/>
          </p:cNvSpPr>
          <p:nvPr>
            <p:ph type="title"/>
          </p:nvPr>
        </p:nvSpPr>
        <p:spPr/>
        <p:txBody>
          <a:bodyPr/>
          <a:lstStyle/>
          <a:p>
            <a:pPr algn="l" rtl="0"/>
            <a:r>
              <a:rPr lang="no" b="1" i="0" u="none" baseline="0"/>
              <a:t>Fokus på kjerneaspektene av håndhevingsprosessen</a:t>
            </a:r>
            <a:endParaRPr lang="no" altLang="en-US" dirty="0"/>
          </a:p>
        </p:txBody>
      </p:sp>
      <p:sp>
        <p:nvSpPr>
          <p:cNvPr id="38915" name="Content Placeholder 2">
            <a:extLst>
              <a:ext uri="{FF2B5EF4-FFF2-40B4-BE49-F238E27FC236}">
                <a16:creationId xmlns:a16="http://schemas.microsoft.com/office/drawing/2014/main" id="{A04FDEEF-EFC5-4349-9593-548A35923983}"/>
              </a:ext>
            </a:extLst>
          </p:cNvPr>
          <p:cNvSpPr>
            <a:spLocks noGrp="1"/>
          </p:cNvSpPr>
          <p:nvPr>
            <p:ph idx="1"/>
          </p:nvPr>
        </p:nvSpPr>
        <p:spPr>
          <a:xfrm>
            <a:off x="339090" y="1665923"/>
            <a:ext cx="8550058" cy="4608512"/>
          </a:xfrm>
        </p:spPr>
        <p:txBody>
          <a:bodyPr/>
          <a:lstStyle/>
          <a:p>
            <a:pPr algn="just" rtl="0">
              <a:lnSpc>
                <a:spcPts val="1300"/>
              </a:lnSpc>
              <a:spcAft>
                <a:spcPts val="700"/>
              </a:spcAft>
              <a:tabLst>
                <a:tab pos="1371600" algn="l"/>
              </a:tabLst>
            </a:pPr>
            <a:r>
              <a:rPr lang="no" sz="1400" b="1" i="0" u="none" baseline="0">
                <a:solidFill>
                  <a:schemeClr val="tx1"/>
                </a:solidFill>
              </a:rPr>
              <a:t>Fase 1: Bekrefte etterlevelse eller manglende etterlevelse av lokale parkeringsbestemmelser </a:t>
            </a:r>
          </a:p>
          <a:p>
            <a:pPr algn="just" rtl="0">
              <a:lnSpc>
                <a:spcPts val="1300"/>
              </a:lnSpc>
              <a:spcAft>
                <a:spcPts val="700"/>
              </a:spcAft>
              <a:tabLst>
                <a:tab pos="1371600" algn="l"/>
              </a:tabLst>
            </a:pPr>
            <a:r>
              <a:rPr lang="no" sz="1400" b="1" i="0" u="none" baseline="0">
                <a:solidFill>
                  <a:schemeClr val="tx1"/>
                </a:solidFill>
              </a:rPr>
              <a:t>trinn 1. Registrere kjøretøyet – </a:t>
            </a:r>
          </a:p>
          <a:p>
            <a:pPr algn="just" rtl="0">
              <a:lnSpc>
                <a:spcPts val="1300"/>
              </a:lnSpc>
              <a:spcAft>
                <a:spcPts val="700"/>
              </a:spcAft>
              <a:tabLst>
                <a:tab pos="1371600" algn="l"/>
              </a:tabLst>
            </a:pPr>
            <a:r>
              <a:rPr lang="no" sz="1400" b="1" i="0" u="none" baseline="0">
                <a:solidFill>
                  <a:schemeClr val="tx1"/>
                </a:solidFill>
              </a:rPr>
              <a:t>trinn 2. Forstå kjøretøyets parkeringsrettigheter</a:t>
            </a:r>
          </a:p>
          <a:p>
            <a:pPr algn="just" rtl="0">
              <a:lnSpc>
                <a:spcPts val="1300"/>
              </a:lnSpc>
              <a:spcAft>
                <a:spcPts val="700"/>
              </a:spcAft>
              <a:tabLst>
                <a:tab pos="1371600" algn="l"/>
              </a:tabLst>
            </a:pPr>
            <a:r>
              <a:rPr lang="no" sz="1400" b="1" i="0" u="none" baseline="0">
                <a:solidFill>
                  <a:schemeClr val="tx1"/>
                </a:solidFill>
              </a:rPr>
              <a:t>trinn 3 Sjekke parkeringsrettighetene mot parkeringsforholdene – </a:t>
            </a:r>
          </a:p>
          <a:p>
            <a:pPr algn="just" rtl="0">
              <a:lnSpc>
                <a:spcPts val="1300"/>
              </a:lnSpc>
              <a:spcAft>
                <a:spcPts val="700"/>
              </a:spcAft>
              <a:tabLst>
                <a:tab pos="1371600" algn="l"/>
              </a:tabLst>
            </a:pPr>
            <a:r>
              <a:rPr lang="no" sz="1400" b="1" i="0" u="none" baseline="0">
                <a:solidFill>
                  <a:schemeClr val="tx1"/>
                </a:solidFill>
              </a:rPr>
              <a:t>trinn 4. Kjøretøyet klareres eller anses å bryte reglene – </a:t>
            </a:r>
          </a:p>
          <a:p>
            <a:pPr algn="just" rtl="0">
              <a:lnSpc>
                <a:spcPts val="1300"/>
              </a:lnSpc>
              <a:spcAft>
                <a:spcPts val="700"/>
              </a:spcAft>
              <a:tabLst>
                <a:tab pos="1371600" algn="l"/>
              </a:tabLst>
            </a:pPr>
            <a:endParaRPr lang="no" sz="1400" dirty="0">
              <a:solidFill>
                <a:schemeClr val="tx1"/>
              </a:solidFill>
            </a:endParaRPr>
          </a:p>
          <a:p>
            <a:pPr algn="just" rtl="0">
              <a:lnSpc>
                <a:spcPts val="1300"/>
              </a:lnSpc>
              <a:spcAft>
                <a:spcPts val="700"/>
              </a:spcAft>
              <a:tabLst>
                <a:tab pos="1371600" algn="l"/>
              </a:tabLst>
            </a:pPr>
            <a:r>
              <a:rPr lang="no" sz="1400" b="1" i="0" u="none" baseline="0">
                <a:solidFill>
                  <a:schemeClr val="tx1"/>
                </a:solidFill>
              </a:rPr>
              <a:t>Fase 2: Reagere på manglende etterlevelse</a:t>
            </a:r>
          </a:p>
          <a:p>
            <a:pPr algn="just" rtl="0">
              <a:lnSpc>
                <a:spcPts val="1300"/>
              </a:lnSpc>
              <a:spcAft>
                <a:spcPts val="700"/>
              </a:spcAft>
              <a:tabLst>
                <a:tab pos="1371600" algn="l"/>
              </a:tabLst>
            </a:pPr>
            <a:endParaRPr lang="no" sz="1400" dirty="0">
              <a:solidFill>
                <a:schemeClr val="tx1"/>
              </a:solidFill>
            </a:endParaRPr>
          </a:p>
          <a:p>
            <a:pPr algn="just" rtl="0">
              <a:lnSpc>
                <a:spcPts val="1300"/>
              </a:lnSpc>
              <a:spcAft>
                <a:spcPts val="700"/>
              </a:spcAft>
              <a:tabLst>
                <a:tab pos="1371600" algn="l"/>
              </a:tabLst>
            </a:pPr>
            <a:r>
              <a:rPr lang="no" sz="1400" b="1" i="0" u="none" baseline="0">
                <a:solidFill>
                  <a:schemeClr val="tx1"/>
                </a:solidFill>
              </a:rPr>
              <a:t>trinn 5. Gebyrer eller bøter, borttauing eller hjulblokkering – </a:t>
            </a:r>
          </a:p>
          <a:p>
            <a:pPr algn="just" rtl="0">
              <a:lnSpc>
                <a:spcPts val="1300"/>
              </a:lnSpc>
              <a:spcAft>
                <a:spcPts val="700"/>
              </a:spcAft>
              <a:tabLst>
                <a:tab pos="1371600" algn="l"/>
              </a:tabLst>
            </a:pPr>
            <a:r>
              <a:rPr lang="no" sz="1400" b="1" i="0" u="none" baseline="0">
                <a:solidFill>
                  <a:schemeClr val="tx1"/>
                </a:solidFill>
              </a:rPr>
              <a:t>trinn 6. Klage eller betaling</a:t>
            </a:r>
            <a:endParaRPr lang="no" sz="1400" dirty="0">
              <a:solidFill>
                <a:schemeClr val="tx1"/>
              </a:solidFill>
            </a:endParaRPr>
          </a:p>
          <a:p>
            <a:pPr marL="479425" lvl="1" indent="0" algn="l" rtl="0" eaLnBrk="1" hangingPunct="1">
              <a:buNone/>
            </a:pPr>
            <a:endParaRPr lang="no" altLang="en-US" sz="1600" dirty="0"/>
          </a:p>
        </p:txBody>
      </p:sp>
    </p:spTree>
    <p:extLst>
      <p:ext uri="{BB962C8B-B14F-4D97-AF65-F5344CB8AC3E}">
        <p14:creationId xmlns:p14="http://schemas.microsoft.com/office/powerpoint/2010/main" val="190292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791FFBF1-A401-4112-A645-8501E977A333}"/>
              </a:ext>
            </a:extLst>
          </p:cNvPr>
          <p:cNvSpPr/>
          <p:nvPr/>
        </p:nvSpPr>
        <p:spPr>
          <a:xfrm>
            <a:off x="0" y="1403498"/>
            <a:ext cx="9144000" cy="5121127"/>
          </a:xfrm>
          <a:prstGeom prst="rect">
            <a:avLst/>
          </a:prstGeom>
          <a:solidFill>
            <a:srgbClr val="2249A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no" sz="2400" b="0" i="0" u="none" strike="noStrike" kern="1200" cap="none" spc="0" normalizeH="0" baseline="0" noProof="0">
              <a:ln>
                <a:noFill/>
              </a:ln>
              <a:solidFill>
                <a:srgbClr val="FFFFFF"/>
              </a:solidFill>
              <a:effectLst/>
              <a:uLnTx/>
              <a:uFillTx/>
              <a:latin typeface="Arial"/>
              <a:ea typeface="+mn-ea"/>
              <a:cs typeface="+mn-cs"/>
            </a:endParaRPr>
          </a:p>
        </p:txBody>
      </p:sp>
      <p:sp>
        <p:nvSpPr>
          <p:cNvPr id="5" name="Rechteck 4">
            <a:extLst>
              <a:ext uri="{FF2B5EF4-FFF2-40B4-BE49-F238E27FC236}">
                <a16:creationId xmlns:a16="http://schemas.microsoft.com/office/drawing/2014/main" id="{60BC1FCC-C924-4829-95DB-92A0ED306018}"/>
              </a:ext>
            </a:extLst>
          </p:cNvPr>
          <p:cNvSpPr/>
          <p:nvPr/>
        </p:nvSpPr>
        <p:spPr>
          <a:xfrm>
            <a:off x="920445" y="2451735"/>
            <a:ext cx="7303109" cy="286232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o" sz="3600" b="1" i="0" u="none" strike="noStrike" kern="1200" cap="none" spc="0" normalizeH="0" baseline="0">
                <a:ln>
                  <a:noFill/>
                </a:ln>
                <a:solidFill>
                  <a:srgbClr val="FFFFFF"/>
                </a:solidFill>
                <a:effectLst/>
                <a:uLnTx/>
                <a:uFillTx/>
                <a:latin typeface="Arial"/>
                <a:ea typeface="MS PGothic" pitchFamily="34" charset="-128"/>
                <a:cs typeface="+mn-cs"/>
              </a:rPr>
              <a:t>3.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no" sz="3600" b="1" i="0" u="none" strike="noStrike" kern="1200" cap="none" spc="0" normalizeH="0" baseline="0" dirty="0">
                <a:ln>
                  <a:noFill/>
                </a:ln>
                <a:solidFill>
                  <a:srgbClr val="FFFFFF"/>
                </a:solidFill>
                <a:effectLst/>
                <a:uLnTx/>
                <a:uFillTx/>
                <a:latin typeface="Arial"/>
                <a:ea typeface="MS PGothic" pitchFamily="34" charset="-128"/>
                <a:cs typeface="+mn-cs"/>
              </a:rPr>
              <a:t>Håndhevingsprinsipper</a:t>
            </a:r>
          </a:p>
          <a:p>
            <a:pPr algn="l" rtl="0">
              <a:defRPr/>
            </a:pPr>
            <a:endParaRPr lang="no" sz="3600" b="1" dirty="0">
              <a:solidFill>
                <a:srgbClr val="FFFFFF"/>
              </a:solidFill>
              <a:latin typeface="Arial"/>
            </a:endParaRPr>
          </a:p>
          <a:p>
            <a:pPr algn="l" rtl="0">
              <a:defRPr/>
            </a:pPr>
            <a:r>
              <a:rPr lang="no" sz="3600" b="1" i="0" u="none" baseline="0" dirty="0">
                <a:solidFill>
                  <a:srgbClr val="FFFFFF"/>
                </a:solidFill>
                <a:latin typeface="Arial"/>
              </a:rPr>
              <a:t>Oppgave – R</a:t>
            </a:r>
            <a:r>
              <a:rPr kumimoji="0" lang="no" sz="3600" b="1" i="0" u="none" strike="noStrike" kern="1200" cap="none" spc="0" normalizeH="0" baseline="0" dirty="0">
                <a:ln>
                  <a:noFill/>
                </a:ln>
                <a:solidFill>
                  <a:srgbClr val="FFFFFF"/>
                </a:solidFill>
                <a:effectLst/>
                <a:uLnTx/>
                <a:uFillTx/>
                <a:latin typeface="Arial"/>
                <a:ea typeface="MS PGothic" pitchFamily="34" charset="-128"/>
                <a:cs typeface="Arial" panose="020B0604020202020204" pitchFamily="34" charset="0"/>
              </a:rPr>
              <a:t>ettferdig og effektiv håndheving</a:t>
            </a:r>
          </a:p>
        </p:txBody>
      </p:sp>
    </p:spTree>
    <p:extLst>
      <p:ext uri="{BB962C8B-B14F-4D97-AF65-F5344CB8AC3E}">
        <p14:creationId xmlns:p14="http://schemas.microsoft.com/office/powerpoint/2010/main" val="56190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F7B74-16F1-4D10-B2B7-E0F5884AE0FA}"/>
              </a:ext>
            </a:extLst>
          </p:cNvPr>
          <p:cNvSpPr>
            <a:spLocks noGrp="1"/>
          </p:cNvSpPr>
          <p:nvPr>
            <p:ph type="title"/>
          </p:nvPr>
        </p:nvSpPr>
        <p:spPr/>
        <p:txBody>
          <a:bodyPr/>
          <a:lstStyle/>
          <a:p>
            <a:pPr algn="l" rtl="0"/>
            <a:br>
              <a:rPr lang="no"/>
            </a:br>
            <a:r>
              <a:rPr lang="no" b="1" i="0" u="none" baseline="0"/>
              <a:t>Oppgave – Rettferdig og effektiv håndheving</a:t>
            </a:r>
            <a:br>
              <a:rPr lang="no"/>
            </a:br>
            <a:endParaRPr lang="no" dirty="0"/>
          </a:p>
        </p:txBody>
      </p:sp>
      <p:graphicFrame>
        <p:nvGraphicFramePr>
          <p:cNvPr id="5" name="Content Placeholder 4">
            <a:extLst>
              <a:ext uri="{FF2B5EF4-FFF2-40B4-BE49-F238E27FC236}">
                <a16:creationId xmlns:a16="http://schemas.microsoft.com/office/drawing/2014/main" id="{165108A4-4877-456A-989C-718F24FE52D7}"/>
              </a:ext>
            </a:extLst>
          </p:cNvPr>
          <p:cNvGraphicFramePr>
            <a:graphicFrameLocks noGrp="1"/>
          </p:cNvGraphicFramePr>
          <p:nvPr>
            <p:ph idx="1"/>
          </p:nvPr>
        </p:nvGraphicFramePr>
        <p:xfrm>
          <a:off x="381000" y="1700213"/>
          <a:ext cx="8156712" cy="4273204"/>
        </p:xfrm>
        <a:graphic>
          <a:graphicData uri="http://schemas.openxmlformats.org/drawingml/2006/table">
            <a:tbl>
              <a:tblPr firstRow="1" bandRow="1">
                <a:tableStyleId>{5C22544A-7EE6-4342-B048-85BDC9FD1C3A}</a:tableStyleId>
              </a:tblPr>
              <a:tblGrid>
                <a:gridCol w="2718904">
                  <a:extLst>
                    <a:ext uri="{9D8B030D-6E8A-4147-A177-3AD203B41FA5}">
                      <a16:colId xmlns:a16="http://schemas.microsoft.com/office/drawing/2014/main" val="1398468628"/>
                    </a:ext>
                  </a:extLst>
                </a:gridCol>
                <a:gridCol w="2718904">
                  <a:extLst>
                    <a:ext uri="{9D8B030D-6E8A-4147-A177-3AD203B41FA5}">
                      <a16:colId xmlns:a16="http://schemas.microsoft.com/office/drawing/2014/main" val="4170094793"/>
                    </a:ext>
                  </a:extLst>
                </a:gridCol>
                <a:gridCol w="2718904">
                  <a:extLst>
                    <a:ext uri="{9D8B030D-6E8A-4147-A177-3AD203B41FA5}">
                      <a16:colId xmlns:a16="http://schemas.microsoft.com/office/drawing/2014/main" val="719089795"/>
                    </a:ext>
                  </a:extLst>
                </a:gridCol>
              </a:tblGrid>
              <a:tr h="576606">
                <a:tc>
                  <a:txBody>
                    <a:bodyPr/>
                    <a:lstStyle/>
                    <a:p>
                      <a:endParaRPr lang="no" dirty="0"/>
                    </a:p>
                  </a:txBody>
                  <a:tcPr/>
                </a:tc>
                <a:tc>
                  <a:txBody>
                    <a:bodyPr/>
                    <a:lstStyle/>
                    <a:p>
                      <a:pPr algn="l" rtl="0"/>
                      <a:r>
                        <a:rPr lang="no" b="1" i="0" u="none" baseline="0"/>
                        <a:t>RETTFERDIG</a:t>
                      </a:r>
                      <a:endParaRPr lang="no" dirty="0"/>
                    </a:p>
                  </a:txBody>
                  <a:tcPr/>
                </a:tc>
                <a:tc>
                  <a:txBody>
                    <a:bodyPr/>
                    <a:lstStyle/>
                    <a:p>
                      <a:pPr algn="l" rtl="0"/>
                      <a:r>
                        <a:rPr lang="no" b="1" i="0" u="none" baseline="0"/>
                        <a:t>EFFEKTIV</a:t>
                      </a:r>
                      <a:endParaRPr lang="no" dirty="0"/>
                    </a:p>
                  </a:txBody>
                  <a:tcPr/>
                </a:tc>
                <a:extLst>
                  <a:ext uri="{0D108BD9-81ED-4DB2-BD59-A6C34878D82A}">
                    <a16:rowId xmlns:a16="http://schemas.microsoft.com/office/drawing/2014/main" val="1362687861"/>
                  </a:ext>
                </a:extLst>
              </a:tr>
              <a:tr h="1848299">
                <a:tc>
                  <a:txBody>
                    <a:bodyPr/>
                    <a:lstStyle/>
                    <a:p>
                      <a:pPr algn="l" rtl="0"/>
                      <a:r>
                        <a:rPr lang="no" b="0" i="0" u="none" baseline="0"/>
                        <a:t>Parkeringsleder</a:t>
                      </a:r>
                      <a:endParaRPr lang="no" dirty="0"/>
                    </a:p>
                  </a:txBody>
                  <a:tcPr/>
                </a:tc>
                <a:tc>
                  <a:txBody>
                    <a:bodyPr/>
                    <a:lstStyle/>
                    <a:p>
                      <a:endParaRPr lang="no" dirty="0"/>
                    </a:p>
                    <a:p>
                      <a:endParaRPr lang="no" dirty="0"/>
                    </a:p>
                    <a:p>
                      <a:endParaRPr lang="no" dirty="0"/>
                    </a:p>
                    <a:p>
                      <a:endParaRPr lang="no" dirty="0"/>
                    </a:p>
                  </a:txBody>
                  <a:tcPr/>
                </a:tc>
                <a:tc>
                  <a:txBody>
                    <a:bodyPr/>
                    <a:lstStyle/>
                    <a:p>
                      <a:endParaRPr lang="no" dirty="0"/>
                    </a:p>
                  </a:txBody>
                  <a:tcPr/>
                </a:tc>
                <a:extLst>
                  <a:ext uri="{0D108BD9-81ED-4DB2-BD59-A6C34878D82A}">
                    <a16:rowId xmlns:a16="http://schemas.microsoft.com/office/drawing/2014/main" val="899513146"/>
                  </a:ext>
                </a:extLst>
              </a:tr>
              <a:tr h="1848299">
                <a:tc>
                  <a:txBody>
                    <a:bodyPr/>
                    <a:lstStyle/>
                    <a:p>
                      <a:pPr algn="l" rtl="0"/>
                      <a:r>
                        <a:rPr lang="no" b="0" i="0" u="none" baseline="0"/>
                        <a:t>Sjåfør/klient</a:t>
                      </a:r>
                      <a:endParaRPr lang="no" dirty="0"/>
                    </a:p>
                  </a:txBody>
                  <a:tcPr/>
                </a:tc>
                <a:tc>
                  <a:txBody>
                    <a:bodyPr/>
                    <a:lstStyle/>
                    <a:p>
                      <a:endParaRPr lang="no" dirty="0"/>
                    </a:p>
                    <a:p>
                      <a:endParaRPr lang="no" dirty="0"/>
                    </a:p>
                    <a:p>
                      <a:endParaRPr lang="no" dirty="0"/>
                    </a:p>
                    <a:p>
                      <a:endParaRPr lang="no" dirty="0"/>
                    </a:p>
                  </a:txBody>
                  <a:tcPr/>
                </a:tc>
                <a:tc>
                  <a:txBody>
                    <a:bodyPr/>
                    <a:lstStyle/>
                    <a:p>
                      <a:endParaRPr lang="no" dirty="0"/>
                    </a:p>
                  </a:txBody>
                  <a:tcPr/>
                </a:tc>
                <a:extLst>
                  <a:ext uri="{0D108BD9-81ED-4DB2-BD59-A6C34878D82A}">
                    <a16:rowId xmlns:a16="http://schemas.microsoft.com/office/drawing/2014/main" val="136574274"/>
                  </a:ext>
                </a:extLst>
              </a:tr>
            </a:tbl>
          </a:graphicData>
        </a:graphic>
      </p:graphicFrame>
    </p:spTree>
    <p:extLst>
      <p:ext uri="{BB962C8B-B14F-4D97-AF65-F5344CB8AC3E}">
        <p14:creationId xmlns:p14="http://schemas.microsoft.com/office/powerpoint/2010/main" val="130381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0B92-3329-44B6-9C2F-FD604F377FFC}"/>
              </a:ext>
            </a:extLst>
          </p:cNvPr>
          <p:cNvSpPr>
            <a:spLocks noGrp="1"/>
          </p:cNvSpPr>
          <p:nvPr>
            <p:ph type="title"/>
          </p:nvPr>
        </p:nvSpPr>
        <p:spPr/>
        <p:txBody>
          <a:bodyPr/>
          <a:lstStyle/>
          <a:p>
            <a:pPr algn="l" rtl="0"/>
            <a:br>
              <a:rPr lang="no"/>
            </a:br>
            <a:r>
              <a:rPr lang="no" b="1" i="0" u="none" baseline="0"/>
              <a:t>Oppgave – Rettferdig og effektiv håndheving</a:t>
            </a:r>
            <a:br>
              <a:rPr lang="no"/>
            </a:br>
            <a:endParaRPr lang="no" dirty="0"/>
          </a:p>
        </p:txBody>
      </p:sp>
      <p:sp>
        <p:nvSpPr>
          <p:cNvPr id="4" name="Footer Placeholder 3">
            <a:extLst>
              <a:ext uri="{FF2B5EF4-FFF2-40B4-BE49-F238E27FC236}">
                <a16:creationId xmlns:a16="http://schemas.microsoft.com/office/drawing/2014/main" id="{2DB08A5C-CA78-4F72-81C5-55567D0CD940}"/>
              </a:ext>
            </a:extLst>
          </p:cNvPr>
          <p:cNvSpPr>
            <a:spLocks noGrp="1"/>
          </p:cNvSpPr>
          <p:nvPr>
            <p:ph type="ftr" sz="quarter"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no" sz="1200" b="0" i="0" u="none" strike="noStrike" kern="1200" cap="none" spc="0" normalizeH="0" baseline="0">
                <a:ln>
                  <a:noFill/>
                </a:ln>
                <a:solidFill>
                  <a:srgbClr val="000000"/>
                </a:solidFill>
                <a:effectLst/>
                <a:uLnTx/>
                <a:uFillTx/>
                <a:latin typeface="Arial" pitchFamily="34" charset="0"/>
                <a:ea typeface="MS PGothic" pitchFamily="34" charset="-128"/>
                <a:cs typeface="+mn-cs"/>
              </a:rPr>
              <a:t>&lt;Arrangement&gt; • &lt;Dato&gt; • &lt;Sted&gt; • &lt;Taler&gt;</a:t>
            </a:r>
            <a:endParaRPr kumimoji="0" lang="no"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graphicFrame>
        <p:nvGraphicFramePr>
          <p:cNvPr id="5" name="Table 4">
            <a:extLst>
              <a:ext uri="{FF2B5EF4-FFF2-40B4-BE49-F238E27FC236}">
                <a16:creationId xmlns:a16="http://schemas.microsoft.com/office/drawing/2014/main" id="{F3D5A45E-4DA1-44FD-8319-85D57CBC22C6}"/>
              </a:ext>
            </a:extLst>
          </p:cNvPr>
          <p:cNvGraphicFramePr>
            <a:graphicFrameLocks noGrp="1"/>
          </p:cNvGraphicFramePr>
          <p:nvPr>
            <p:extLst>
              <p:ext uri="{D42A27DB-BD31-4B8C-83A1-F6EECF244321}">
                <p14:modId xmlns:p14="http://schemas.microsoft.com/office/powerpoint/2010/main" val="339064832"/>
              </p:ext>
            </p:extLst>
          </p:nvPr>
        </p:nvGraphicFramePr>
        <p:xfrm>
          <a:off x="434340" y="1634490"/>
          <a:ext cx="8218170" cy="4446270"/>
        </p:xfrm>
        <a:graphic>
          <a:graphicData uri="http://schemas.openxmlformats.org/drawingml/2006/table">
            <a:tbl>
              <a:tblPr firstRow="1" bandRow="1"/>
              <a:tblGrid>
                <a:gridCol w="1277387">
                  <a:extLst>
                    <a:ext uri="{9D8B030D-6E8A-4147-A177-3AD203B41FA5}">
                      <a16:colId xmlns:a16="http://schemas.microsoft.com/office/drawing/2014/main" val="2179222515"/>
                    </a:ext>
                  </a:extLst>
                </a:gridCol>
                <a:gridCol w="3152522">
                  <a:extLst>
                    <a:ext uri="{9D8B030D-6E8A-4147-A177-3AD203B41FA5}">
                      <a16:colId xmlns:a16="http://schemas.microsoft.com/office/drawing/2014/main" val="2610446370"/>
                    </a:ext>
                  </a:extLst>
                </a:gridCol>
                <a:gridCol w="3788261">
                  <a:extLst>
                    <a:ext uri="{9D8B030D-6E8A-4147-A177-3AD203B41FA5}">
                      <a16:colId xmlns:a16="http://schemas.microsoft.com/office/drawing/2014/main" val="1600846327"/>
                    </a:ext>
                  </a:extLst>
                </a:gridCol>
              </a:tblGrid>
              <a:tr h="502951">
                <a:tc>
                  <a:txBody>
                    <a:bodyPr/>
                    <a:lstStyle/>
                    <a:p>
                      <a:endParaRPr lang="no" sz="1000">
                        <a:solidFill>
                          <a:srgbClr val="000000"/>
                        </a:solidFill>
                        <a:effectLst/>
                        <a:latin typeface="Arial" panose="020B0604020202020204" pitchFamily="34"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rtl="0">
                        <a:lnSpc>
                          <a:spcPts val="1300"/>
                        </a:lnSpc>
                        <a:spcAft>
                          <a:spcPts val="700"/>
                        </a:spcAft>
                      </a:pPr>
                      <a:r>
                        <a:rPr lang="no" sz="1000" b="1"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RETTFERDIG</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tc>
                  <a:txBody>
                    <a:bodyPr/>
                    <a:lstStyle/>
                    <a:p>
                      <a:pPr algn="just" rtl="0">
                        <a:lnSpc>
                          <a:spcPts val="1300"/>
                        </a:lnSpc>
                        <a:spcAft>
                          <a:spcPts val="700"/>
                        </a:spcAft>
                      </a:pPr>
                      <a:r>
                        <a:rPr lang="no" sz="1000" b="1"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EFFEKTIV</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00CC99"/>
                    </a:solidFill>
                  </a:tcPr>
                </a:tc>
                <a:extLst>
                  <a:ext uri="{0D108BD9-81ED-4DB2-BD59-A6C34878D82A}">
                    <a16:rowId xmlns:a16="http://schemas.microsoft.com/office/drawing/2014/main" val="659640889"/>
                  </a:ext>
                </a:extLst>
              </a:tr>
              <a:tr h="1856951">
                <a:tc>
                  <a:txBody>
                    <a:bodyPr/>
                    <a:lstStyle/>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Parkeringsleder</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Innenfor nasjonale rettslige rammer</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Utenlandske kjøretøy møtes med samme håndhevingsregime</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Ta opp spesifikke parkeringsbehov (f.eks. parkering for bevegelseshemmede)</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Inntekter til tjenestene</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tc>
                  <a:txBody>
                    <a:bodyPr/>
                    <a:lstStyle/>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Kostnadseffektivt</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Tidseffektivt</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Bøter blir innkrevd</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Fornøyde ansatte</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ECDE"/>
                    </a:solidFill>
                  </a:tcPr>
                </a:tc>
                <a:extLst>
                  <a:ext uri="{0D108BD9-81ED-4DB2-BD59-A6C34878D82A}">
                    <a16:rowId xmlns:a16="http://schemas.microsoft.com/office/drawing/2014/main" val="2079282194"/>
                  </a:ext>
                </a:extLst>
              </a:tr>
              <a:tr h="2086368">
                <a:tc>
                  <a:txBody>
                    <a:bodyPr/>
                    <a:lstStyle/>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Sjåfør</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Alle møtes med det samme håndhevingsregimet</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Kunnskap om at alle betaler for parkering.</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Inntektsbruk som er til fordel for byen</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Åpne prosedyrer og mulighet til å klage</a:t>
                      </a:r>
                      <a:endParaRPr lang="no" sz="100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tc>
                  <a:txBody>
                    <a:bodyPr/>
                    <a:lstStyle/>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Tydelig forståelse av hvordan og hvor det skal betales</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Informasjon tilgjengelig på ulike språk</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rtl="0">
                        <a:lnSpc>
                          <a:spcPts val="1300"/>
                        </a:lnSpc>
                        <a:spcAft>
                          <a:spcPts val="700"/>
                        </a:spcAft>
                      </a:pPr>
                      <a:r>
                        <a:rPr lang="no" sz="1000" b="0" i="0" u="none" baseline="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Ingen inngripen overfor kjøretøyet (hjulblokkering, borttauing), bare en «enkel» pengeoverføring for å avslutte håndhevingsprosessen</a:t>
                      </a:r>
                      <a:endParaRPr lang="no" sz="10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endParaRPr>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F6EF"/>
                    </a:solidFill>
                  </a:tcPr>
                </a:tc>
                <a:extLst>
                  <a:ext uri="{0D108BD9-81ED-4DB2-BD59-A6C34878D82A}">
                    <a16:rowId xmlns:a16="http://schemas.microsoft.com/office/drawing/2014/main" val="1911226908"/>
                  </a:ext>
                </a:extLst>
              </a:tr>
            </a:tbl>
          </a:graphicData>
        </a:graphic>
      </p:graphicFrame>
    </p:spTree>
    <p:extLst>
      <p:ext uri="{BB962C8B-B14F-4D97-AF65-F5344CB8AC3E}">
        <p14:creationId xmlns:p14="http://schemas.microsoft.com/office/powerpoint/2010/main" val="1238771399"/>
      </p:ext>
    </p:extLst>
  </p:cSld>
  <p:clrMapOvr>
    <a:masterClrMapping/>
  </p:clrMapOvr>
</p:sld>
</file>

<file path=ppt/theme/theme1.xml><?xml version="1.0" encoding="utf-8"?>
<a:theme xmlns:a="http://schemas.openxmlformats.org/drawingml/2006/main" name="Presentation_new WIKI LOGO">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SharedWithUsers xmlns="f6053dd3-0b41-4824-a1f2-2f5584b9227f">
      <UserInfo>
        <DisplayName>Patrick Auwerx</DisplayName>
        <AccountId>30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AA14820BCE05543AAA662213E5BE8AA" ma:contentTypeVersion="9" ma:contentTypeDescription="Create a new document." ma:contentTypeScope="" ma:versionID="9c05b35602e7ceeb4d8df6dea5ba02eb">
  <xsd:schema xmlns:xsd="http://www.w3.org/2001/XMLSchema" xmlns:xs="http://www.w3.org/2001/XMLSchema" xmlns:p="http://schemas.microsoft.com/office/2006/metadata/properties" xmlns:ns2="6f7dc085-b98d-49be-b5ff-f92ae1376e0e" xmlns:ns3="f6053dd3-0b41-4824-a1f2-2f5584b9227f" targetNamespace="http://schemas.microsoft.com/office/2006/metadata/properties" ma:root="true" ma:fieldsID="fc018eb53d7e903c671c6ab8b0f707ea" ns2:_="" ns3:_="">
    <xsd:import namespace="6f7dc085-b98d-49be-b5ff-f92ae1376e0e"/>
    <xsd:import namespace="f6053dd3-0b41-4824-a1f2-2f5584b9227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7dc085-b98d-49be-b5ff-f92ae1376e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6053dd3-0b41-4824-a1f2-2f5584b9227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91DF273-5B54-4122-A0E9-10A34460F635}">
  <ds:schemaRefs>
    <ds:schemaRef ds:uri="http://purl.org/dc/terms/"/>
    <ds:schemaRef ds:uri="6f7dc085-b98d-49be-b5ff-f92ae1376e0e"/>
    <ds:schemaRef ds:uri="http://schemas.microsoft.com/office/infopath/2007/PartnerControls"/>
    <ds:schemaRef ds:uri="http://schemas.microsoft.com/office/2006/documentManagement/types"/>
    <ds:schemaRef ds:uri="http://schemas.microsoft.com/office/2006/metadata/properties"/>
    <ds:schemaRef ds:uri="http://schemas.openxmlformats.org/package/2006/metadata/core-properties"/>
    <ds:schemaRef ds:uri="http://www.w3.org/XML/1998/namespace"/>
    <ds:schemaRef ds:uri="f6053dd3-0b41-4824-a1f2-2f5584b9227f"/>
    <ds:schemaRef ds:uri="http://purl.org/dc/dcmitype/"/>
    <ds:schemaRef ds:uri="http://purl.org/dc/elements/1.1/"/>
  </ds:schemaRefs>
</ds:datastoreItem>
</file>

<file path=customXml/itemProps2.xml><?xml version="1.0" encoding="utf-8"?>
<ds:datastoreItem xmlns:ds="http://schemas.openxmlformats.org/officeDocument/2006/customXml" ds:itemID="{37661881-DF79-4E00-AE28-CE8C90389D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7dc085-b98d-49be-b5ff-f92ae1376e0e"/>
    <ds:schemaRef ds:uri="f6053dd3-0b41-4824-a1f2-2f5584b922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ACC609-0F7B-4C94-8C5C-FA1876795E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TotalTime>
  <Words>3452</Words>
  <Application>Microsoft Office PowerPoint</Application>
  <PresentationFormat>On-screen Show (4:3)</PresentationFormat>
  <Paragraphs>421</Paragraphs>
  <Slides>57</Slides>
  <Notes>22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57</vt:i4>
      </vt:variant>
    </vt:vector>
  </HeadingPairs>
  <TitlesOfParts>
    <vt:vector size="64" baseType="lpstr">
      <vt:lpstr>Arial</vt:lpstr>
      <vt:lpstr>Calibri</vt:lpstr>
      <vt:lpstr>Helvetica</vt:lpstr>
      <vt:lpstr>Times New Roman</vt:lpstr>
      <vt:lpstr>Wingdings</vt:lpstr>
      <vt:lpstr>Presentation_new WIKI LOGO</vt:lpstr>
      <vt:lpstr>Custom Design</vt:lpstr>
      <vt:lpstr>PowerPoint Presentation</vt:lpstr>
      <vt:lpstr>PowerPoint Presentation</vt:lpstr>
      <vt:lpstr>Fokus for denne opplæringen: håndheving av regulert og betalt parkering</vt:lpstr>
      <vt:lpstr>Hvorfor håndhever byene parkeringsregler? Bringe balanse mellom tre målsettinger. </vt:lpstr>
      <vt:lpstr>Håndheving av parkeringsovertredelser er en prosess (og gjelder SUMP)</vt:lpstr>
      <vt:lpstr>Fokus på kjerneaspektene av håndhevingsprosessen</vt:lpstr>
      <vt:lpstr>PowerPoint Presentation</vt:lpstr>
      <vt:lpstr> Oppgave – Rettferdig og effektiv håndheving </vt:lpstr>
      <vt:lpstr> Oppgave – Rettferdig og effektiv håndheving </vt:lpstr>
      <vt:lpstr>PowerPoint Presentation</vt:lpstr>
      <vt:lpstr>Prinsipp 1: Utforme parkeringssystemer som sjåførene enkelt kan etterleve</vt:lpstr>
      <vt:lpstr>Prinsipp 2: Oppmuntre folk til å overholde regler</vt:lpstr>
      <vt:lpstr>Prinsipp 3: Følg så langt som mulig forvaltningsrettslige prosedyrer</vt:lpstr>
      <vt:lpstr>Prinsipp 3: Følg så langt som mulig forvaltningsrettslige prosedyrer</vt:lpstr>
      <vt:lpstr>Prinsipp 3: Følg så langt som mulig forvaltningsrettslige prosedyrer</vt:lpstr>
      <vt:lpstr>Prinsipp 4: Sanksjonene bør være forholdsmessige</vt:lpstr>
      <vt:lpstr>Prinsipp 5: Håndhevingsprosedyrene bør være åpne. </vt:lpstr>
      <vt:lpstr>Prinsipp 6: Rettferdig og lik behandling av ulike parkeringsklienter</vt:lpstr>
      <vt:lpstr>Prinsipp 7: Sett pris på kontrollørene dine</vt:lpstr>
      <vt:lpstr>PowerPoint Presentation</vt:lpstr>
      <vt:lpstr>Gå tilbake til håndhevingsprosessen …</vt:lpstr>
      <vt:lpstr>Hvordan setter du i gang håndhevingsprosessen?  </vt:lpstr>
      <vt:lpstr>PowerPoint Presentation</vt:lpstr>
      <vt:lpstr>Gateutformingens elementer legger til rette for håndheving</vt:lpstr>
      <vt:lpstr>Oppgave: hvilke utformingselementer hindrer ulovlig parkering?</vt:lpstr>
      <vt:lpstr>Oppgave: hvilke utformingselementer hindrer ulovlig parkering?</vt:lpstr>
      <vt:lpstr>Oppgave: hvilke utformingselementer hindrer ulovlig parkering?</vt:lpstr>
      <vt:lpstr>Oppgave: hvilke utformingselementer hindrer ulovlig parkering?</vt:lpstr>
      <vt:lpstr>I de fleste tilfeller er det en digital komponent i parkeringshåndheving</vt:lpstr>
      <vt:lpstr>Fullt aktivert automatisk bilskiltgjenkjenning (ANPR) </vt:lpstr>
      <vt:lpstr>Oppgave: digital parkeringshåndheving: Ja eller Nei? </vt:lpstr>
      <vt:lpstr>Oppgave: digital parkeringshåndheving: Ja eller Nei? </vt:lpstr>
      <vt:lpstr>GDPR: pass på! </vt:lpstr>
      <vt:lpstr>Håndhevingsdata blir politikkinformasjon</vt:lpstr>
      <vt:lpstr>PowerPoint Presentation</vt:lpstr>
      <vt:lpstr>Rettslig grunnlag – hovedbestemmelser</vt:lpstr>
      <vt:lpstr>Til tross for felles bestemmelser kan kortene se forskjellig ut </vt:lpstr>
      <vt:lpstr>Bedragersk bruk</vt:lpstr>
      <vt:lpstr>Diskusjon</vt:lpstr>
      <vt:lpstr>PowerPoint Presentation</vt:lpstr>
      <vt:lpstr>Diskusjon</vt:lpstr>
      <vt:lpstr>PowerPoint Presentation</vt:lpstr>
      <vt:lpstr>PowerPoint Presentation</vt:lpstr>
      <vt:lpstr>PowerPoint Presentation</vt:lpstr>
      <vt:lpstr>PowerPoint Presentation</vt:lpstr>
      <vt:lpstr>PowerPoint Presentation</vt:lpstr>
      <vt:lpstr>Øyne i gaten – Barcelona</vt:lpstr>
      <vt:lpstr>Øyne på gaten – Barcelona</vt:lpstr>
      <vt:lpstr>Øyne på gaten – Barcelona</vt:lpstr>
      <vt:lpstr>PowerPoint Presentation</vt:lpstr>
      <vt:lpstr>Hvilken kampanje om ulovlig parkering fungerer best?  Deutsche Bahn-saken</vt:lpstr>
      <vt:lpstr>Hvilken kampanje om ulovlig parkering fungerer best?  Deutsche Bahn-saken</vt:lpstr>
      <vt:lpstr>Hvilken kampanje om ulovlig parkering fungerer best?  Deutsche Bahn-saken</vt:lpstr>
      <vt:lpstr>PowerPoint Presentation</vt:lpstr>
      <vt:lpstr>Operasjon «Enable»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 Cré</dc:creator>
  <cp:lastModifiedBy>Eurideas_MK</cp:lastModifiedBy>
  <cp:revision>5</cp:revision>
  <dcterms:created xsi:type="dcterms:W3CDTF">2020-09-22T12:52:56Z</dcterms:created>
  <dcterms:modified xsi:type="dcterms:W3CDTF">2021-05-04T08:22:52Z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0x0101008AA14820BCE05543AAA662213E5BE8AA</vt:lpwstr>
  </property>
</Properties>
</file>