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63"/>
  </p:notesMasterIdLst>
  <p:handoutMasterIdLst>
    <p:handoutMasterId r:id="rId64"/>
  </p:handoutMasterIdLst>
  <p:sldIdLst>
    <p:sldId id="265" r:id="rId6"/>
    <p:sldId id="452" r:id="rId7"/>
    <p:sldId id="524" r:id="rId8"/>
    <p:sldId id="605" r:id="rId9"/>
    <p:sldId id="332" r:id="rId10"/>
    <p:sldId id="593" r:id="rId11"/>
    <p:sldId id="536" r:id="rId12"/>
    <p:sldId id="537" r:id="rId13"/>
    <p:sldId id="538" r:id="rId14"/>
    <p:sldId id="529" r:id="rId15"/>
    <p:sldId id="526" r:id="rId16"/>
    <p:sldId id="553" r:id="rId17"/>
    <p:sldId id="530" r:id="rId18"/>
    <p:sldId id="607" r:id="rId19"/>
    <p:sldId id="595" r:id="rId20"/>
    <p:sldId id="532" r:id="rId21"/>
    <p:sldId id="531" r:id="rId22"/>
    <p:sldId id="533" r:id="rId23"/>
    <p:sldId id="534" r:id="rId24"/>
    <p:sldId id="453" r:id="rId25"/>
    <p:sldId id="596" r:id="rId26"/>
    <p:sldId id="581" r:id="rId27"/>
    <p:sldId id="598" r:id="rId28"/>
    <p:sldId id="543" r:id="rId29"/>
    <p:sldId id="561" r:id="rId30"/>
    <p:sldId id="609" r:id="rId31"/>
    <p:sldId id="582" r:id="rId32"/>
    <p:sldId id="610" r:id="rId33"/>
    <p:sldId id="266" r:id="rId34"/>
    <p:sldId id="545" r:id="rId35"/>
    <p:sldId id="544" r:id="rId36"/>
    <p:sldId id="546" r:id="rId37"/>
    <p:sldId id="539" r:id="rId38"/>
    <p:sldId id="580" r:id="rId39"/>
    <p:sldId id="564" r:id="rId40"/>
    <p:sldId id="565" r:id="rId41"/>
    <p:sldId id="566" r:id="rId42"/>
    <p:sldId id="567" r:id="rId43"/>
    <p:sldId id="568" r:id="rId44"/>
    <p:sldId id="611" r:id="rId45"/>
    <p:sldId id="547" r:id="rId46"/>
    <p:sldId id="548" r:id="rId47"/>
    <p:sldId id="603" r:id="rId48"/>
    <p:sldId id="602" r:id="rId49"/>
    <p:sldId id="601" r:id="rId50"/>
    <p:sldId id="570" r:id="rId51"/>
    <p:sldId id="549" r:id="rId52"/>
    <p:sldId id="550" r:id="rId53"/>
    <p:sldId id="552" r:id="rId54"/>
    <p:sldId id="571" r:id="rId55"/>
    <p:sldId id="554" r:id="rId56"/>
    <p:sldId id="556" r:id="rId57"/>
    <p:sldId id="557" r:id="rId58"/>
    <p:sldId id="572" r:id="rId59"/>
    <p:sldId id="563" r:id="rId60"/>
    <p:sldId id="562" r:id="rId61"/>
    <p:sldId id="258" r:id="rId6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Cré" initials="IC" lastIdx="1" clrIdx="0">
    <p:extLst>
      <p:ext uri="{19B8F6BF-5375-455C-9EA6-DF929625EA0E}">
        <p15:presenceInfo xmlns:p15="http://schemas.microsoft.com/office/powerpoint/2012/main" userId="S::ICre@polisnetwork.eu::6b200c1d-51cd-40e5-a369-ebce47fb8f05" providerId="AD"/>
      </p:ext>
    </p:extLst>
  </p:cmAuthor>
  <p:cmAuthor id="2" name="Pasquale Cancellara" initials="PC" lastIdx="3" clrIdx="1">
    <p:extLst>
      <p:ext uri="{19B8F6BF-5375-455C-9EA6-DF929625EA0E}">
        <p15:presenceInfo xmlns:p15="http://schemas.microsoft.com/office/powerpoint/2012/main" userId="S::PCancellara@polisnetwork.eu::f6f99ab6-3882-4179-a3db-ef934f3e1f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102C83"/>
    <a:srgbClr val="ACC0EE"/>
    <a:srgbClr val="2249A1"/>
    <a:srgbClr val="FF99FF"/>
    <a:srgbClr val="FFFF99"/>
    <a:srgbClr val="FF5050"/>
    <a:srgbClr val="EBEEF0"/>
    <a:srgbClr val="13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61BF4-48B7-4E27-84AD-178A9B81B1AA}" v="131" dt="2021-04-02T15:40:59.16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199" autoAdjust="0"/>
  </p:normalViewPr>
  <p:slideViewPr>
    <p:cSldViewPr snapToGrid="0">
      <p:cViewPr varScale="1">
        <p:scale>
          <a:sx n="73" d="100"/>
          <a:sy n="73" d="100"/>
        </p:scale>
        <p:origin x="16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2T17:40:10.364" idx="3">
    <p:pos x="928" y="2670"/>
    <p:text>Here we will ad the SUMP cycle graph.</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02T17:06:58.964" idx="2">
    <p:pos x="2292" y="2898"/>
    <p:text>Please translate this. The design company will then create a graph out of this slide and will be placed here.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353D-F2D7-426A-8782-48391370405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sv"/>
        </a:p>
      </dgm:t>
    </dgm:pt>
    <dgm:pt modelId="{1EF0E1C2-EF70-4A4E-9641-5D614DD65332}">
      <dgm:prSet phldrT="[Text]"/>
      <dgm:spPr/>
      <dgm:t>
        <a:bodyPr/>
        <a:lstStyle/>
        <a:p>
          <a:pPr algn="ctr" rtl="0"/>
          <a:r>
            <a:rPr lang="sv" b="1" i="0" u="none" baseline="0" dirty="0"/>
            <a:t>Reglerade gator</a:t>
          </a:r>
        </a:p>
      </dgm:t>
    </dgm:pt>
    <dgm:pt modelId="{0AF0D308-1E3D-4CB4-9744-810A7F18F14B}" type="parTrans" cxnId="{DACFBA29-BA0D-49B0-8FB8-B22A03BA61C2}">
      <dgm:prSet/>
      <dgm:spPr/>
      <dgm:t>
        <a:bodyPr/>
        <a:lstStyle/>
        <a:p>
          <a:endParaRPr lang="sv"/>
        </a:p>
      </dgm:t>
    </dgm:pt>
    <dgm:pt modelId="{BAA7355C-E442-473F-8A76-712C89E367A7}" type="sibTrans" cxnId="{DACFBA29-BA0D-49B0-8FB8-B22A03BA61C2}">
      <dgm:prSet/>
      <dgm:spPr/>
      <dgm:t>
        <a:bodyPr/>
        <a:lstStyle/>
        <a:p>
          <a:endParaRPr lang="sv"/>
        </a:p>
      </dgm:t>
    </dgm:pt>
    <dgm:pt modelId="{F7CFAB9D-73FE-4AC7-A569-7C194ABF8EBD}">
      <dgm:prSet phldrT="[Text]"/>
      <dgm:spPr/>
      <dgm:t>
        <a:bodyPr/>
        <a:lstStyle/>
        <a:p>
          <a:pPr algn="ctr" rtl="0"/>
          <a:r>
            <a:rPr lang="sv" b="1" i="0" u="none" baseline="0"/>
            <a:t>Service till medborgarna</a:t>
          </a:r>
        </a:p>
      </dgm:t>
    </dgm:pt>
    <dgm:pt modelId="{D4FA3414-4BCC-4A60-9D91-873A2C75B514}" type="parTrans" cxnId="{61FA8452-AD2E-4A83-8A0C-21956C5AFF0F}">
      <dgm:prSet/>
      <dgm:spPr/>
      <dgm:t>
        <a:bodyPr/>
        <a:lstStyle/>
        <a:p>
          <a:endParaRPr lang="sv"/>
        </a:p>
      </dgm:t>
    </dgm:pt>
    <dgm:pt modelId="{B51F9570-7BD7-4E4F-AB6E-2091FB8EE516}" type="sibTrans" cxnId="{61FA8452-AD2E-4A83-8A0C-21956C5AFF0F}">
      <dgm:prSet/>
      <dgm:spPr/>
      <dgm:t>
        <a:bodyPr/>
        <a:lstStyle/>
        <a:p>
          <a:endParaRPr lang="sv"/>
        </a:p>
      </dgm:t>
    </dgm:pt>
    <dgm:pt modelId="{73246717-1AE2-4B3F-BFCE-4CDEE6F40534}">
      <dgm:prSet phldrT="[Text]"/>
      <dgm:spPr/>
      <dgm:t>
        <a:bodyPr/>
        <a:lstStyle/>
        <a:p>
          <a:pPr algn="ctr" rtl="0"/>
          <a:r>
            <a:rPr lang="sv" b="1" i="0" u="none" baseline="0"/>
            <a:t>Intäkter </a:t>
          </a:r>
        </a:p>
      </dgm:t>
    </dgm:pt>
    <dgm:pt modelId="{74F3C32C-7EE0-449A-BF39-1B101D9ABE26}" type="parTrans" cxnId="{F346E387-CCD8-46E2-A480-BE80674496B8}">
      <dgm:prSet/>
      <dgm:spPr/>
      <dgm:t>
        <a:bodyPr/>
        <a:lstStyle/>
        <a:p>
          <a:endParaRPr lang="sv"/>
        </a:p>
      </dgm:t>
    </dgm:pt>
    <dgm:pt modelId="{35806D5A-25E5-48EF-87EB-1B572047DB45}" type="sibTrans" cxnId="{F346E387-CCD8-46E2-A480-BE80674496B8}">
      <dgm:prSet/>
      <dgm:spPr/>
      <dgm:t>
        <a:bodyPr/>
        <a:lstStyle/>
        <a:p>
          <a:endParaRPr lang="sv"/>
        </a:p>
      </dgm:t>
    </dgm:pt>
    <dgm:pt modelId="{31323057-82AC-400D-87D6-D25D77C4C401}" type="pres">
      <dgm:prSet presAssocID="{73F6353D-F2D7-426A-8782-48391370405A}" presName="Name0" presStyleCnt="0">
        <dgm:presLayoutVars>
          <dgm:dir/>
          <dgm:resizeHandles val="exact"/>
        </dgm:presLayoutVars>
      </dgm:prSet>
      <dgm:spPr/>
    </dgm:pt>
    <dgm:pt modelId="{9FEE339E-57FE-4F31-9330-59C0F72ECE7A}" type="pres">
      <dgm:prSet presAssocID="{1EF0E1C2-EF70-4A4E-9641-5D614DD65332}" presName="node" presStyleLbl="node1" presStyleIdx="0" presStyleCnt="3">
        <dgm:presLayoutVars>
          <dgm:bulletEnabled val="1"/>
        </dgm:presLayoutVars>
      </dgm:prSet>
      <dgm:spPr/>
    </dgm:pt>
    <dgm:pt modelId="{80D57F61-486D-4743-8078-AB905B700AF7}" type="pres">
      <dgm:prSet presAssocID="{BAA7355C-E442-473F-8A76-712C89E367A7}" presName="sibTrans" presStyleLbl="sibTrans2D1" presStyleIdx="0" presStyleCnt="3"/>
      <dgm:spPr/>
    </dgm:pt>
    <dgm:pt modelId="{936CC552-FAC8-49FE-8CEE-B53FB198458D}" type="pres">
      <dgm:prSet presAssocID="{BAA7355C-E442-473F-8A76-712C89E367A7}" presName="connectorText" presStyleLbl="sibTrans2D1" presStyleIdx="0" presStyleCnt="3"/>
      <dgm:spPr/>
    </dgm:pt>
    <dgm:pt modelId="{07A39641-10C6-4574-95DD-03D459E982DB}" type="pres">
      <dgm:prSet presAssocID="{F7CFAB9D-73FE-4AC7-A569-7C194ABF8EBD}" presName="node" presStyleLbl="node1" presStyleIdx="1" presStyleCnt="3">
        <dgm:presLayoutVars>
          <dgm:bulletEnabled val="1"/>
        </dgm:presLayoutVars>
      </dgm:prSet>
      <dgm:spPr/>
    </dgm:pt>
    <dgm:pt modelId="{A5E3F695-E459-43BC-A4E7-3A5369214E0F}" type="pres">
      <dgm:prSet presAssocID="{B51F9570-7BD7-4E4F-AB6E-2091FB8EE516}" presName="sibTrans" presStyleLbl="sibTrans2D1" presStyleIdx="1" presStyleCnt="3"/>
      <dgm:spPr/>
    </dgm:pt>
    <dgm:pt modelId="{0336AB22-CA91-4B9E-84E0-6F1233A0A9B3}" type="pres">
      <dgm:prSet presAssocID="{B51F9570-7BD7-4E4F-AB6E-2091FB8EE516}" presName="connectorText" presStyleLbl="sibTrans2D1" presStyleIdx="1" presStyleCnt="3"/>
      <dgm:spPr/>
    </dgm:pt>
    <dgm:pt modelId="{14565AD2-7148-40C0-8BA6-D36EF4CCEB6B}" type="pres">
      <dgm:prSet presAssocID="{73246717-1AE2-4B3F-BFCE-4CDEE6F40534}" presName="node" presStyleLbl="node1" presStyleIdx="2" presStyleCnt="3">
        <dgm:presLayoutVars>
          <dgm:bulletEnabled val="1"/>
        </dgm:presLayoutVars>
      </dgm:prSet>
      <dgm:spPr/>
    </dgm:pt>
    <dgm:pt modelId="{E91CF73A-8CF8-4795-845D-F6458FFB54B9}" type="pres">
      <dgm:prSet presAssocID="{35806D5A-25E5-48EF-87EB-1B572047DB45}" presName="sibTrans" presStyleLbl="sibTrans2D1" presStyleIdx="2" presStyleCnt="3"/>
      <dgm:spPr/>
    </dgm:pt>
    <dgm:pt modelId="{C4F99DF4-10F4-4FE0-B326-FF088CFFC387}" type="pres">
      <dgm:prSet presAssocID="{35806D5A-25E5-48EF-87EB-1B572047DB45}" presName="connectorText" presStyleLbl="sibTrans2D1" presStyleIdx="2" presStyleCnt="3"/>
      <dgm:spPr/>
    </dgm:pt>
  </dgm:ptLst>
  <dgm:cxnLst>
    <dgm:cxn modelId="{DACFBA29-BA0D-49B0-8FB8-B22A03BA61C2}" srcId="{73F6353D-F2D7-426A-8782-48391370405A}" destId="{1EF0E1C2-EF70-4A4E-9641-5D614DD65332}" srcOrd="0" destOrd="0" parTransId="{0AF0D308-1E3D-4CB4-9744-810A7F18F14B}" sibTransId="{BAA7355C-E442-473F-8A76-712C89E367A7}"/>
    <dgm:cxn modelId="{C6A60B61-FE0A-4983-8D2F-42411849B482}" type="presOf" srcId="{1EF0E1C2-EF70-4A4E-9641-5D614DD65332}" destId="{9FEE339E-57FE-4F31-9330-59C0F72ECE7A}" srcOrd="0" destOrd="0" presId="urn:microsoft.com/office/officeart/2005/8/layout/cycle7"/>
    <dgm:cxn modelId="{47062D4C-C769-47A3-A09C-EB2F70617870}" type="presOf" srcId="{B51F9570-7BD7-4E4F-AB6E-2091FB8EE516}" destId="{0336AB22-CA91-4B9E-84E0-6F1233A0A9B3}" srcOrd="1" destOrd="0" presId="urn:microsoft.com/office/officeart/2005/8/layout/cycle7"/>
    <dgm:cxn modelId="{BC63154D-21CD-403A-AEE9-06A493B842CD}" type="presOf" srcId="{F7CFAB9D-73FE-4AC7-A569-7C194ABF8EBD}" destId="{07A39641-10C6-4574-95DD-03D459E982DB}" srcOrd="0" destOrd="0" presId="urn:microsoft.com/office/officeart/2005/8/layout/cycle7"/>
    <dgm:cxn modelId="{83F78A4D-E550-4898-9526-42DB94F2A7DD}" type="presOf" srcId="{73246717-1AE2-4B3F-BFCE-4CDEE6F40534}" destId="{14565AD2-7148-40C0-8BA6-D36EF4CCEB6B}" srcOrd="0" destOrd="0" presId="urn:microsoft.com/office/officeart/2005/8/layout/cycle7"/>
    <dgm:cxn modelId="{61FA8452-AD2E-4A83-8A0C-21956C5AFF0F}" srcId="{73F6353D-F2D7-426A-8782-48391370405A}" destId="{F7CFAB9D-73FE-4AC7-A569-7C194ABF8EBD}" srcOrd="1" destOrd="0" parTransId="{D4FA3414-4BCC-4A60-9D91-873A2C75B514}" sibTransId="{B51F9570-7BD7-4E4F-AB6E-2091FB8EE516}"/>
    <dgm:cxn modelId="{83CE1453-256E-4808-9ACC-72EBC1FB5E14}" type="presOf" srcId="{BAA7355C-E442-473F-8A76-712C89E367A7}" destId="{80D57F61-486D-4743-8078-AB905B700AF7}" srcOrd="0" destOrd="0" presId="urn:microsoft.com/office/officeart/2005/8/layout/cycle7"/>
    <dgm:cxn modelId="{76E2EA7E-5096-4F44-8099-3C2F229E4370}" type="presOf" srcId="{B51F9570-7BD7-4E4F-AB6E-2091FB8EE516}" destId="{A5E3F695-E459-43BC-A4E7-3A5369214E0F}" srcOrd="0" destOrd="0" presId="urn:microsoft.com/office/officeart/2005/8/layout/cycle7"/>
    <dgm:cxn modelId="{F346E387-CCD8-46E2-A480-BE80674496B8}" srcId="{73F6353D-F2D7-426A-8782-48391370405A}" destId="{73246717-1AE2-4B3F-BFCE-4CDEE6F40534}" srcOrd="2" destOrd="0" parTransId="{74F3C32C-7EE0-449A-BF39-1B101D9ABE26}" sibTransId="{35806D5A-25E5-48EF-87EB-1B572047DB45}"/>
    <dgm:cxn modelId="{D15F3A90-E3B9-4764-9D36-73C7B2B3DCDD}" type="presOf" srcId="{73F6353D-F2D7-426A-8782-48391370405A}" destId="{31323057-82AC-400D-87D6-D25D77C4C401}" srcOrd="0" destOrd="0" presId="urn:microsoft.com/office/officeart/2005/8/layout/cycle7"/>
    <dgm:cxn modelId="{45210EA3-09EB-48AC-B0D0-91FEDBE03434}" type="presOf" srcId="{BAA7355C-E442-473F-8A76-712C89E367A7}" destId="{936CC552-FAC8-49FE-8CEE-B53FB198458D}" srcOrd="1" destOrd="0" presId="urn:microsoft.com/office/officeart/2005/8/layout/cycle7"/>
    <dgm:cxn modelId="{D8AB4EDB-1F63-4A02-9911-5D52B6965F87}" type="presOf" srcId="{35806D5A-25E5-48EF-87EB-1B572047DB45}" destId="{E91CF73A-8CF8-4795-845D-F6458FFB54B9}" srcOrd="0" destOrd="0" presId="urn:microsoft.com/office/officeart/2005/8/layout/cycle7"/>
    <dgm:cxn modelId="{0056DCEC-74E8-4C09-899F-97DF16DBC0B0}" type="presOf" srcId="{35806D5A-25E5-48EF-87EB-1B572047DB45}" destId="{C4F99DF4-10F4-4FE0-B326-FF088CFFC387}" srcOrd="1" destOrd="0" presId="urn:microsoft.com/office/officeart/2005/8/layout/cycle7"/>
    <dgm:cxn modelId="{3797D7A5-616B-4401-979F-D1B4D7B363F9}" type="presParOf" srcId="{31323057-82AC-400D-87D6-D25D77C4C401}" destId="{9FEE339E-57FE-4F31-9330-59C0F72ECE7A}" srcOrd="0" destOrd="0" presId="urn:microsoft.com/office/officeart/2005/8/layout/cycle7"/>
    <dgm:cxn modelId="{31F31136-8F24-473E-A3AF-2DBB102803FE}" type="presParOf" srcId="{31323057-82AC-400D-87D6-D25D77C4C401}" destId="{80D57F61-486D-4743-8078-AB905B700AF7}" srcOrd="1" destOrd="0" presId="urn:microsoft.com/office/officeart/2005/8/layout/cycle7"/>
    <dgm:cxn modelId="{D7DB374F-E687-4D45-B851-FCFA81317322}" type="presParOf" srcId="{80D57F61-486D-4743-8078-AB905B700AF7}" destId="{936CC552-FAC8-49FE-8CEE-B53FB198458D}" srcOrd="0" destOrd="0" presId="urn:microsoft.com/office/officeart/2005/8/layout/cycle7"/>
    <dgm:cxn modelId="{826638A1-8F6E-4D7A-8076-BC890387AC61}" type="presParOf" srcId="{31323057-82AC-400D-87D6-D25D77C4C401}" destId="{07A39641-10C6-4574-95DD-03D459E982DB}" srcOrd="2" destOrd="0" presId="urn:microsoft.com/office/officeart/2005/8/layout/cycle7"/>
    <dgm:cxn modelId="{7F58CDCA-DD27-4896-9567-F79E2EBCF6BA}" type="presParOf" srcId="{31323057-82AC-400D-87D6-D25D77C4C401}" destId="{A5E3F695-E459-43BC-A4E7-3A5369214E0F}" srcOrd="3" destOrd="0" presId="urn:microsoft.com/office/officeart/2005/8/layout/cycle7"/>
    <dgm:cxn modelId="{C11D274D-B639-42AD-8F66-6B47C40514CA}" type="presParOf" srcId="{A5E3F695-E459-43BC-A4E7-3A5369214E0F}" destId="{0336AB22-CA91-4B9E-84E0-6F1233A0A9B3}" srcOrd="0" destOrd="0" presId="urn:microsoft.com/office/officeart/2005/8/layout/cycle7"/>
    <dgm:cxn modelId="{1B3CD733-BA65-4A54-AE6C-CBD5F21458B3}" type="presParOf" srcId="{31323057-82AC-400D-87D6-D25D77C4C401}" destId="{14565AD2-7148-40C0-8BA6-D36EF4CCEB6B}" srcOrd="4" destOrd="0" presId="urn:microsoft.com/office/officeart/2005/8/layout/cycle7"/>
    <dgm:cxn modelId="{CAD1FD20-667C-4AB1-BDD0-FB234326E338}" type="presParOf" srcId="{31323057-82AC-400D-87D6-D25D77C4C401}" destId="{E91CF73A-8CF8-4795-845D-F6458FFB54B9}" srcOrd="5" destOrd="0" presId="urn:microsoft.com/office/officeart/2005/8/layout/cycle7"/>
    <dgm:cxn modelId="{30619AE8-F678-475E-A36F-F4A556AEA942}" type="presParOf" srcId="{E91CF73A-8CF8-4795-845D-F6458FFB54B9}" destId="{C4F99DF4-10F4-4FE0-B326-FF088CFFC38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339E-57FE-4F31-9330-59C0F72ECE7A}">
      <dsp:nvSpPr>
        <dsp:cNvPr id="0" name=""/>
        <dsp:cNvSpPr/>
      </dsp:nvSpPr>
      <dsp:spPr>
        <a:xfrm>
          <a:off x="3026638" y="1481"/>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sv" sz="2600" b="1" i="0" u="none" kern="1200" baseline="0" dirty="0"/>
            <a:t>Reglerade gator</a:t>
          </a:r>
        </a:p>
      </dsp:txBody>
      <dsp:txXfrm>
        <a:off x="3061578" y="36421"/>
        <a:ext cx="2315992" cy="1123056"/>
      </dsp:txXfrm>
    </dsp:sp>
    <dsp:sp modelId="{80D57F61-486D-4743-8078-AB905B700AF7}">
      <dsp:nvSpPr>
        <dsp:cNvPr id="0" name=""/>
        <dsp:cNvSpPr/>
      </dsp:nvSpPr>
      <dsp:spPr>
        <a:xfrm rot="3600000">
          <a:off x="4582842"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 sz="1900" kern="1200"/>
        </a:p>
      </dsp:txBody>
      <dsp:txXfrm>
        <a:off x="4708100" y="2178997"/>
        <a:ext cx="993222" cy="250517"/>
      </dsp:txXfrm>
    </dsp:sp>
    <dsp:sp modelId="{07A39641-10C6-4574-95DD-03D459E982DB}">
      <dsp:nvSpPr>
        <dsp:cNvPr id="0" name=""/>
        <dsp:cNvSpPr/>
      </dsp:nvSpPr>
      <dsp:spPr>
        <a:xfrm>
          <a:off x="4996911"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sv" sz="2600" b="1" i="0" u="none" kern="1200" baseline="0"/>
            <a:t>Service till medborgarna</a:t>
          </a:r>
        </a:p>
      </dsp:txBody>
      <dsp:txXfrm>
        <a:off x="5031851" y="3449034"/>
        <a:ext cx="2315992" cy="1123056"/>
      </dsp:txXfrm>
    </dsp:sp>
    <dsp:sp modelId="{A5E3F695-E459-43BC-A4E7-3A5369214E0F}">
      <dsp:nvSpPr>
        <dsp:cNvPr id="0" name=""/>
        <dsp:cNvSpPr/>
      </dsp:nvSpPr>
      <dsp:spPr>
        <a:xfrm rot="10800000">
          <a:off x="3597705" y="3801798"/>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 sz="1900" kern="1200"/>
        </a:p>
      </dsp:txBody>
      <dsp:txXfrm rot="10800000">
        <a:off x="3722963" y="3885303"/>
        <a:ext cx="993222" cy="250517"/>
      </dsp:txXfrm>
    </dsp:sp>
    <dsp:sp modelId="{14565AD2-7148-40C0-8BA6-D36EF4CCEB6B}">
      <dsp:nvSpPr>
        <dsp:cNvPr id="0" name=""/>
        <dsp:cNvSpPr/>
      </dsp:nvSpPr>
      <dsp:spPr>
        <a:xfrm>
          <a:off x="1056365"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sv" sz="2600" b="1" i="0" u="none" kern="1200" baseline="0"/>
            <a:t>Intäkter </a:t>
          </a:r>
        </a:p>
      </dsp:txBody>
      <dsp:txXfrm>
        <a:off x="1091305" y="3449034"/>
        <a:ext cx="2315992" cy="1123056"/>
      </dsp:txXfrm>
    </dsp:sp>
    <dsp:sp modelId="{E91CF73A-8CF8-4795-845D-F6458FFB54B9}">
      <dsp:nvSpPr>
        <dsp:cNvPr id="0" name=""/>
        <dsp:cNvSpPr/>
      </dsp:nvSpPr>
      <dsp:spPr>
        <a:xfrm rot="18000000">
          <a:off x="2612569"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 sz="1900" kern="1200"/>
        </a:p>
      </dsp:txBody>
      <dsp:txXfrm>
        <a:off x="2737827" y="2178997"/>
        <a:ext cx="993222" cy="25051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lgn="l" rtl="0">
              <a:defRPr/>
            </a:pPr>
            <a:endParaRPr lang="sv"/>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lgn="l" rtl="0">
              <a:defRPr/>
            </a:pPr>
            <a:endParaRPr lang="sv"/>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a:r>
              <a:rPr lang="sv" b="0" i="0" u="none" baseline="0"/>
              <a:t>Mastertextformat bearbeiten</a:t>
            </a:r>
          </a:p>
          <a:p>
            <a:pPr lvl="1" algn="l" rtl="0"/>
            <a:r>
              <a:rPr lang="sv" b="0" i="0" u="none" baseline="0"/>
              <a:t>Zweite Ebene</a:t>
            </a:r>
          </a:p>
          <a:p>
            <a:pPr lvl="2" algn="l" rtl="0"/>
            <a:r>
              <a:rPr lang="sv" b="0" i="0" u="none" baseline="0"/>
              <a:t>Dritte Ebene</a:t>
            </a:r>
          </a:p>
          <a:p>
            <a:pPr lvl="3" algn="l" rtl="0"/>
            <a:r>
              <a:rPr lang="sv" b="0" i="0" u="none" baseline="0"/>
              <a:t>Vierte Ebene</a:t>
            </a:r>
          </a:p>
          <a:p>
            <a:pPr lvl="4" algn="l" rtl="0"/>
            <a:r>
              <a:rPr lang="sv" b="0" i="0" u="none" baseline="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lgn="l" rtl="0">
              <a:defRPr/>
            </a:pPr>
            <a:endParaRPr lang="sv"/>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lgn="l" rtl="0">
              <a:defRPr/>
            </a:pPr>
            <a:fld id="{6EA048C7-1071-4C19-801C-2B4348B09DAC}" type="slidenum">
              <a:rPr/>
              <a:pPr algn="l" rtl="0">
                <a:defRPr/>
              </a:pPr>
              <a:t>‹#›</a:t>
            </a:fld>
            <a:endParaRPr lang="sv"/>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pPr algn="l" rtl="0"/>
            <a:fld id="{AD738D3E-9D20-467E-972A-575B6528691C}" type="slidenum">
              <a:rPr/>
              <a:pPr/>
              <a:t>1</a:t>
            </a:fld>
            <a:endParaRPr lang="sv"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algn="l" rtl="0" eaLnBrk="1" hangingPunct="1"/>
            <a:endParaRPr lang="sv"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 sz="1200" b="0" i="0" u="none" baseline="0">
                <a:solidFill>
                  <a:schemeClr val="tx1"/>
                </a:solidFill>
              </a:rPr>
              <a:t>Människors vilja att följa bestämmelser är en produkt av deras uppfattning om risker och konsekvenser av att bli påkommen och straffas och deras egna kulturella och beteendemässiga normer.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 sz="1200" b="0" i="0" u="none" baseline="0">
                <a:solidFill>
                  <a:schemeClr val="tx1"/>
                </a:solidFill>
              </a:rPr>
              <a:t>Människors vilja att följa bestämmelser påverkas också av deras uppfattning av reglernas legitimitet och legitimiteten hos de myndigheter som utformar och verkställer dessa bestämmelser. Om dessa uppfattas som illegitima är det mindre sannolikt att reglerna följs.</a:t>
            </a:r>
          </a:p>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12</a:t>
            </a:fld>
            <a:endParaRPr lang="sv"/>
          </a:p>
        </p:txBody>
      </p:sp>
    </p:spTree>
    <p:extLst>
      <p:ext uri="{BB962C8B-B14F-4D97-AF65-F5344CB8AC3E}">
        <p14:creationId xmlns:p14="http://schemas.microsoft.com/office/powerpoint/2010/main" val="316171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13</a:t>
            </a:fld>
            <a:endParaRPr lang="sv"/>
          </a:p>
        </p:txBody>
      </p:sp>
    </p:spTree>
    <p:extLst>
      <p:ext uri="{BB962C8B-B14F-4D97-AF65-F5344CB8AC3E}">
        <p14:creationId xmlns:p14="http://schemas.microsoft.com/office/powerpoint/2010/main" val="266355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För de länder som inte har någon administrativ plan för verkställandet av parkeringspolicyer kan denna bild användas för att strukturera diskussionen kring princip 3. Detta är valfritt. Utbildaren ska helst leda diskussionen till fördel för den position som PARK4SUMP-projektet antagit.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14</a:t>
            </a:fld>
            <a:endParaRPr lang="sv"/>
          </a:p>
        </p:txBody>
      </p:sp>
    </p:spTree>
    <p:extLst>
      <p:ext uri="{BB962C8B-B14F-4D97-AF65-F5344CB8AC3E}">
        <p14:creationId xmlns:p14="http://schemas.microsoft.com/office/powerpoint/2010/main" val="397944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För de länder som inte har någon administrativ plan för verkställandet av parkeringspolicyer kan denna bild användas för att strukturera diskussionen kring princip 3. Detta är valfritt. Utbildaren ska helst leda diskussionen till fördel för den position som PARK4SUMP-projektet antagit.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15</a:t>
            </a:fld>
            <a:endParaRPr lang="sv"/>
          </a:p>
        </p:txBody>
      </p:sp>
    </p:spTree>
    <p:extLst>
      <p:ext uri="{BB962C8B-B14F-4D97-AF65-F5344CB8AC3E}">
        <p14:creationId xmlns:p14="http://schemas.microsoft.com/office/powerpoint/2010/main" val="87723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Om tiden medger kan utbildaren starta en diskussion om under vilka omständigheter bogsering eller klampning skulle kunna vara tillåtet.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16</a:t>
            </a:fld>
            <a:endParaRPr lang="sv"/>
          </a:p>
        </p:txBody>
      </p:sp>
    </p:spTree>
    <p:extLst>
      <p:ext uri="{BB962C8B-B14F-4D97-AF65-F5344CB8AC3E}">
        <p14:creationId xmlns:p14="http://schemas.microsoft.com/office/powerpoint/2010/main" val="353675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Utbildarens fråga: Är det såhär i din stad?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17</a:t>
            </a:fld>
            <a:endParaRPr lang="sv"/>
          </a:p>
        </p:txBody>
      </p:sp>
    </p:spTree>
    <p:extLst>
      <p:ext uri="{BB962C8B-B14F-4D97-AF65-F5344CB8AC3E}">
        <p14:creationId xmlns:p14="http://schemas.microsoft.com/office/powerpoint/2010/main" val="72720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Fråga att ställa till deltagarna: Är det såhär i din stad? Varför inte? Vad kan förbättras?</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18</a:t>
            </a:fld>
            <a:endParaRPr lang="sv"/>
          </a:p>
        </p:txBody>
      </p:sp>
    </p:spTree>
    <p:extLst>
      <p:ext uri="{BB962C8B-B14F-4D97-AF65-F5344CB8AC3E}">
        <p14:creationId xmlns:p14="http://schemas.microsoft.com/office/powerpoint/2010/main" val="321106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I avsnitt 2 förklarade utbildaren att parkeringsverkställandet är en del av en process som ingår i verkställandet av SUMP. I den här övningen tillfrågas deltagarna hur de olika elementen i verkställandekedjan hanteras. Både de procedurella aspekterna och verktyg och teknik kan nämnas. Deltagarna tillfrågas också vem som faktiskt tar hand om detta i deras stad? Omfattas alla aspekterna?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22</a:t>
            </a:fld>
            <a:endParaRPr lang="sv"/>
          </a:p>
        </p:txBody>
      </p:sp>
    </p:spTree>
    <p:extLst>
      <p:ext uri="{BB962C8B-B14F-4D97-AF65-F5344CB8AC3E}">
        <p14:creationId xmlns:p14="http://schemas.microsoft.com/office/powerpoint/2010/main" val="411839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Rådets rekommendation av den 4 juni 1998 om parkeringstillstånd för personer med funktionshinder (98/376/EG)</a:t>
            </a:r>
          </a:p>
          <a:p>
            <a:endParaRPr lang="sv" dirty="0"/>
          </a:p>
          <a:p>
            <a:pPr algn="l" rtl="0"/>
            <a:r>
              <a:rPr lang="sv" b="0" i="0" u="none" baseline="0"/>
              <a:t>Rådets rekommendation av den 3 mars 2008 om anpassning av rekommendationen 98/376/EG om parkeringstillstånd för personer med funktionshinder, (2008/205/EG) - med anledning av de nya medlemsstaternas anslutning till Europeiska unionen</a:t>
            </a:r>
          </a:p>
          <a:p>
            <a:endParaRPr lang="sv" dirty="0"/>
          </a:p>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36</a:t>
            </a:fld>
            <a:endParaRPr lang="sv"/>
          </a:p>
        </p:txBody>
      </p:sp>
    </p:spTree>
    <p:extLst>
      <p:ext uri="{BB962C8B-B14F-4D97-AF65-F5344CB8AC3E}">
        <p14:creationId xmlns:p14="http://schemas.microsoft.com/office/powerpoint/2010/main" val="234093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rtl="0"/>
            <a:r>
              <a:rPr lang="sv" sz="2000" b="0" i="0" u="none" baseline="0"/>
              <a:t>Verifieringar som utfördes i Belgien 2018 (efter införandet av en central nationell databas) visade att nästan </a:t>
            </a:r>
            <a:r>
              <a:rPr lang="sv" sz="2000" b="1" i="0" u="none" baseline="0"/>
              <a:t>10 %</a:t>
            </a:r>
            <a:r>
              <a:rPr lang="sv" sz="2000" b="0" i="0" u="none" baseline="0"/>
              <a:t> av de kort som användes var ogiltiga.</a:t>
            </a:r>
          </a:p>
          <a:p>
            <a:pPr marL="285750" lvl="0" indent="-285750" algn="l" rtl="0"/>
            <a:endParaRPr lang="sv" sz="2000" i="0" dirty="0"/>
          </a:p>
          <a:p>
            <a:pPr marL="1028700" lvl="1" algn="l" rtl="0">
              <a:buFont typeface="Wingdings" panose="05000000000000000000" pitchFamily="2" charset="2"/>
              <a:buChar char="Ø"/>
            </a:pPr>
            <a:r>
              <a:rPr lang="sv" sz="1600" b="0" i="0" u="none" baseline="0"/>
              <a:t>Otillåten användning av parkeringsplatser: 9,94 % av fallen</a:t>
            </a:r>
          </a:p>
          <a:p>
            <a:pPr marL="1028700" lvl="1" algn="l" rtl="0">
              <a:buFont typeface="Wingdings" panose="05000000000000000000" pitchFamily="2" charset="2"/>
              <a:buChar char="Ø"/>
            </a:pPr>
            <a:r>
              <a:rPr lang="sv" sz="1600" b="0" i="0" u="none" baseline="0"/>
              <a:t>Kort tillhörande avliden person som fortfarande används: 45,33 % av fallen</a:t>
            </a:r>
          </a:p>
          <a:p>
            <a:pPr marL="1028700" lvl="1" algn="l" rtl="0">
              <a:buFont typeface="Wingdings" panose="05000000000000000000" pitchFamily="2" charset="2"/>
              <a:buChar char="Ø"/>
            </a:pPr>
            <a:r>
              <a:rPr lang="sv" sz="1600" b="0" i="0" u="none" baseline="0"/>
              <a:t>Originalkort som fortfarande används trots begäran om duplikat: 32 % av fallen</a:t>
            </a:r>
          </a:p>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38</a:t>
            </a:fld>
            <a:endParaRPr lang="sv"/>
          </a:p>
        </p:txBody>
      </p:sp>
    </p:spTree>
    <p:extLst>
      <p:ext uri="{BB962C8B-B14F-4D97-AF65-F5344CB8AC3E}">
        <p14:creationId xmlns:p14="http://schemas.microsoft.com/office/powerpoint/2010/main" val="159219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a:t>
            </a:fld>
            <a:endParaRPr lang="sv"/>
          </a:p>
        </p:txBody>
      </p:sp>
    </p:spTree>
    <p:extLst>
      <p:ext uri="{BB962C8B-B14F-4D97-AF65-F5344CB8AC3E}">
        <p14:creationId xmlns:p14="http://schemas.microsoft.com/office/powerpoint/2010/main" val="3485286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Om tid över</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40</a:t>
            </a:fld>
            <a:endParaRPr lang="sv"/>
          </a:p>
        </p:txBody>
      </p:sp>
    </p:spTree>
    <p:extLst>
      <p:ext uri="{BB962C8B-B14F-4D97-AF65-F5344CB8AC3E}">
        <p14:creationId xmlns:p14="http://schemas.microsoft.com/office/powerpoint/2010/main" val="162784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48</a:t>
            </a:fld>
            <a:endParaRPr lang="sv"/>
          </a:p>
        </p:txBody>
      </p:sp>
    </p:spTree>
    <p:extLst>
      <p:ext uri="{BB962C8B-B14F-4D97-AF65-F5344CB8AC3E}">
        <p14:creationId xmlns:p14="http://schemas.microsoft.com/office/powerpoint/2010/main" val="89560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algn="l" rtl="0"/>
            <a:fld id="{6D8E775F-E429-4A66-9504-5D5B75C05BB9}" type="slidenum">
              <a:rPr/>
              <a:pPr/>
              <a:t>57</a:t>
            </a:fld>
            <a:endParaRPr lang="sv"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algn="l" rtl="0" eaLnBrk="1" hangingPunct="1"/>
            <a:endParaRPr lang="sv"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Se avsnittet 1.2 	Fokus för denna broschyr: upprätthållandet av reglerad och avgiftsbelagd parkering</a:t>
            </a:r>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a:t>
            </a:fld>
            <a:endParaRPr lang="sv"/>
          </a:p>
        </p:txBody>
      </p:sp>
    </p:spTree>
    <p:extLst>
      <p:ext uri="{BB962C8B-B14F-4D97-AF65-F5344CB8AC3E}">
        <p14:creationId xmlns:p14="http://schemas.microsoft.com/office/powerpoint/2010/main" val="77362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Se avsnitt 2. Nyckeln till framgång: en balanserad metod</a:t>
            </a:r>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a:t>
            </a:fld>
            <a:endParaRPr lang="sv"/>
          </a:p>
        </p:txBody>
      </p:sp>
    </p:spTree>
    <p:extLst>
      <p:ext uri="{BB962C8B-B14F-4D97-AF65-F5344CB8AC3E}">
        <p14:creationId xmlns:p14="http://schemas.microsoft.com/office/powerpoint/2010/main" val="93111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Se avsnitt 3.2 Avgörande steg i upprätthållandeprocessen</a:t>
            </a:r>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6</a:t>
            </a:fld>
            <a:endParaRPr lang="sv"/>
          </a:p>
        </p:txBody>
      </p:sp>
    </p:spTree>
    <p:extLst>
      <p:ext uri="{BB962C8B-B14F-4D97-AF65-F5344CB8AC3E}">
        <p14:creationId xmlns:p14="http://schemas.microsoft.com/office/powerpoint/2010/main" val="208714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7</a:t>
            </a:fld>
            <a:endParaRPr lang="sv"/>
          </a:p>
        </p:txBody>
      </p:sp>
    </p:spTree>
    <p:extLst>
      <p:ext uri="{BB962C8B-B14F-4D97-AF65-F5344CB8AC3E}">
        <p14:creationId xmlns:p14="http://schemas.microsoft.com/office/powerpoint/2010/main" val="40226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PARK4SUMP sätter idén om ett rättvist och effektivt verkställande av parkeringsregler i främsta rummet. </a:t>
            </a:r>
          </a:p>
          <a:p>
            <a:pPr algn="l" rtl="0"/>
            <a:r>
              <a:rPr lang="sv" b="0" i="0" u="none" baseline="0"/>
              <a:t>Utbildaren frågar deltagarna vad de anser är rättvist och effektivt, utifrån den parkeringsansvariges (den lokala myndighetens) perspektiv och från parkeringskundens (förarens) perspektiv. </a:t>
            </a:r>
          </a:p>
          <a:p>
            <a:pPr algn="l" rtl="0"/>
            <a:r>
              <a:rPr lang="sv" b="0" i="0" u="none" baseline="0"/>
              <a:t>På nästa bild visas möjliga svar ifall diskussionen inte genererar tillräckligt många idéer.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8</a:t>
            </a:fld>
            <a:endParaRPr lang="sv"/>
          </a:p>
        </p:txBody>
      </p:sp>
    </p:spTree>
    <p:extLst>
      <p:ext uri="{BB962C8B-B14F-4D97-AF65-F5344CB8AC3E}">
        <p14:creationId xmlns:p14="http://schemas.microsoft.com/office/powerpoint/2010/main" val="29772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I de bilder som följer visas en rad principer för verkställande av parkeringsregler. Var och en av dem leder till att reglerna verkställs på ett rättvist och effektivt sätt. </a:t>
            </a:r>
          </a:p>
          <a:p>
            <a:pPr algn="l" rtl="0"/>
            <a:r>
              <a:rPr lang="sv" b="0" i="0" u="none" baseline="0"/>
              <a:t>Utbildaren kan gå igenom bilderna och ”undervisa” eller utgå från dessa principer som utgångspunkt för diskussionen. Håller deltagarna med eller inte? Vilka principer är prioriterade, vilka är det inte?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10</a:t>
            </a:fld>
            <a:endParaRPr lang="sv"/>
          </a:p>
        </p:txBody>
      </p:sp>
    </p:spTree>
    <p:extLst>
      <p:ext uri="{BB962C8B-B14F-4D97-AF65-F5344CB8AC3E}">
        <p14:creationId xmlns:p14="http://schemas.microsoft.com/office/powerpoint/2010/main" val="8895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Se Princip 1: Utforma parkeringssystem som förare enkelt kan följa</a:t>
            </a:r>
            <a:endParaRPr lang="sv"/>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11</a:t>
            </a:fld>
            <a:endParaRPr lang="sv"/>
          </a:p>
        </p:txBody>
      </p:sp>
    </p:spTree>
    <p:extLst>
      <p:ext uri="{BB962C8B-B14F-4D97-AF65-F5344CB8AC3E}">
        <p14:creationId xmlns:p14="http://schemas.microsoft.com/office/powerpoint/2010/main" val="374585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sv"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sv"/>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lgn="l" rtl="0"/>
            <a:r>
              <a:rPr lang="sv" b="0" i="0" u="none" baseline="0"/>
              <a:t>Click to edit Master subtitle style</a:t>
            </a:r>
            <a:endParaRPr lang="sv"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algn="l" rtl="0"/>
            <a:r>
              <a:rPr lang="sv" b="0" i="0" u="none" baseline="0"/>
              <a:t>Click to edit Master title style</a:t>
            </a:r>
            <a:endParaRPr lang="s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rtl="0"/>
            <a:r>
              <a:rPr lang="sv" b="0" i="0" u="none" baseline="0"/>
              <a:t>Click to edit Master subtitle style</a:t>
            </a:r>
            <a:endParaRPr lang="sv"/>
          </a:p>
        </p:txBody>
      </p:sp>
      <p:sp>
        <p:nvSpPr>
          <p:cNvPr id="4" name="Date Placeholder 3"/>
          <p:cNvSpPr>
            <a:spLocks noGrp="1"/>
          </p:cNvSpPr>
          <p:nvPr>
            <p:ph type="dt" sz="half" idx="10"/>
          </p:nvPr>
        </p:nvSpPr>
        <p:spPr/>
        <p:txBody>
          <a:bodyPr/>
          <a:lstStyle>
            <a:lvl1pPr>
              <a:defRPr/>
            </a:lvl1pPr>
          </a:lstStyle>
          <a:p>
            <a:pPr algn="l" rtl="0">
              <a:defRPr/>
            </a:pPr>
            <a:fld id="{B8120AA3-A793-4185-B640-40E3AA5BB0A0}" type="datetimeFigureOut">
              <a:rPr lang="hu-HU"/>
              <a:pPr algn="l" rtl="0">
                <a:defRPr/>
              </a:pPr>
              <a:t>2021.05.03</a:t>
            </a:fld>
            <a:endParaRPr lang="sv"/>
          </a:p>
        </p:txBody>
      </p:sp>
      <p:sp>
        <p:nvSpPr>
          <p:cNvPr id="5" name="Footer Placeholder 4"/>
          <p:cNvSpPr>
            <a:spLocks noGrp="1"/>
          </p:cNvSpPr>
          <p:nvPr>
            <p:ph type="ftr" sz="quarter" idx="11"/>
          </p:nvPr>
        </p:nvSpPr>
        <p:spPr/>
        <p:txBody>
          <a:bodyPr/>
          <a:lstStyle>
            <a:lvl1pPr>
              <a:defRPr/>
            </a:lvl1pPr>
          </a:lstStyle>
          <a:p>
            <a:pPr algn="l" rtl="0">
              <a:defRPr/>
            </a:pPr>
            <a:endParaRPr lang="sv"/>
          </a:p>
        </p:txBody>
      </p:sp>
      <p:sp>
        <p:nvSpPr>
          <p:cNvPr id="6" name="Slide Number Placeholder 5"/>
          <p:cNvSpPr>
            <a:spLocks noGrp="1"/>
          </p:cNvSpPr>
          <p:nvPr>
            <p:ph type="sldNum" sz="quarter" idx="12"/>
          </p:nvPr>
        </p:nvSpPr>
        <p:spPr/>
        <p:txBody>
          <a:bodyPr/>
          <a:lstStyle>
            <a:lvl1pPr>
              <a:defRPr/>
            </a:lvl1pPr>
          </a:lstStyle>
          <a:p>
            <a:pPr algn="l" rtl="0">
              <a:defRPr/>
            </a:pPr>
            <a:fld id="{22A1ACF3-F432-42DE-ADA4-5562DEF51FFC}" type="slidenum">
              <a:rPr/>
              <a:pPr algn="l" rtl="0">
                <a:defRPr/>
              </a:pPr>
              <a:t>‹#›</a:t>
            </a:fld>
            <a:endParaRPr lang="s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sv" b="0" i="0" u="none" baseline="0"/>
              <a:t>Click to edit Master title style</a:t>
            </a:r>
            <a:endParaRPr lang="sv"/>
          </a:p>
        </p:txBody>
      </p:sp>
      <p:sp>
        <p:nvSpPr>
          <p:cNvPr id="3" name="Content Placeholder 2"/>
          <p:cNvSpPr>
            <a:spLocks noGrp="1"/>
          </p:cNvSpPr>
          <p:nvPr>
            <p:ph idx="1"/>
          </p:nvPr>
        </p:nvSpPr>
        <p:spPr/>
        <p:txBody>
          <a:body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4" name="Date Placeholder 3"/>
          <p:cNvSpPr>
            <a:spLocks noGrp="1"/>
          </p:cNvSpPr>
          <p:nvPr>
            <p:ph type="dt" sz="half" idx="10"/>
          </p:nvPr>
        </p:nvSpPr>
        <p:spPr/>
        <p:txBody>
          <a:bodyPr/>
          <a:lstStyle>
            <a:lvl1pPr>
              <a:defRPr/>
            </a:lvl1pPr>
          </a:lstStyle>
          <a:p>
            <a:pPr algn="l" rtl="0">
              <a:defRPr/>
            </a:pPr>
            <a:fld id="{116C7E3B-D04C-4310-AC12-0C054CAFE087}" type="datetimeFigureOut">
              <a:rPr lang="hu-HU"/>
              <a:pPr algn="l" rtl="0">
                <a:defRPr/>
              </a:pPr>
              <a:t>2021.05.03</a:t>
            </a:fld>
            <a:endParaRPr lang="sv"/>
          </a:p>
        </p:txBody>
      </p:sp>
      <p:sp>
        <p:nvSpPr>
          <p:cNvPr id="5" name="Footer Placeholder 4"/>
          <p:cNvSpPr>
            <a:spLocks noGrp="1"/>
          </p:cNvSpPr>
          <p:nvPr>
            <p:ph type="ftr" sz="quarter" idx="11"/>
          </p:nvPr>
        </p:nvSpPr>
        <p:spPr/>
        <p:txBody>
          <a:bodyPr/>
          <a:lstStyle>
            <a:lvl1pPr>
              <a:defRPr/>
            </a:lvl1pPr>
          </a:lstStyle>
          <a:p>
            <a:pPr algn="l" rtl="0">
              <a:defRPr/>
            </a:pPr>
            <a:endParaRPr lang="sv"/>
          </a:p>
        </p:txBody>
      </p:sp>
      <p:sp>
        <p:nvSpPr>
          <p:cNvPr id="6" name="Slide Number Placeholder 5"/>
          <p:cNvSpPr>
            <a:spLocks noGrp="1"/>
          </p:cNvSpPr>
          <p:nvPr>
            <p:ph type="sldNum" sz="quarter" idx="12"/>
          </p:nvPr>
        </p:nvSpPr>
        <p:spPr/>
        <p:txBody>
          <a:bodyPr/>
          <a:lstStyle>
            <a:lvl1pPr>
              <a:defRPr/>
            </a:lvl1pPr>
          </a:lstStyle>
          <a:p>
            <a:pPr algn="l" rtl="0">
              <a:defRPr/>
            </a:pPr>
            <a:fld id="{526BEB11-A36A-4E5D-9F9D-D3071967A8E4}" type="slidenum">
              <a:rPr/>
              <a:pPr algn="l" rtl="0">
                <a:defRPr/>
              </a:pPr>
              <a:t>‹#›</a:t>
            </a:fld>
            <a:endParaRPr lang="s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sv" b="1" i="0" u="none" baseline="0"/>
              <a:t>Click to edit Master title style</a:t>
            </a:r>
            <a:endParaRPr lang="s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lgn="l" rtl="0"/>
            <a:r>
              <a:rPr lang="sv" b="0" i="0" u="none" baseline="0"/>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AF3F1F56-F7B3-4D88-B4DA-A96F7347C301}" type="datetimeFigureOut">
              <a:rPr lang="hu-HU"/>
              <a:pPr algn="l" rtl="0">
                <a:defRPr/>
              </a:pPr>
              <a:t>2021.05.03</a:t>
            </a:fld>
            <a:endParaRPr lang="sv"/>
          </a:p>
        </p:txBody>
      </p:sp>
      <p:sp>
        <p:nvSpPr>
          <p:cNvPr id="5" name="Footer Placeholder 4"/>
          <p:cNvSpPr>
            <a:spLocks noGrp="1"/>
          </p:cNvSpPr>
          <p:nvPr>
            <p:ph type="ftr" sz="quarter" idx="11"/>
          </p:nvPr>
        </p:nvSpPr>
        <p:spPr/>
        <p:txBody>
          <a:bodyPr/>
          <a:lstStyle>
            <a:lvl1pPr>
              <a:defRPr/>
            </a:lvl1pPr>
          </a:lstStyle>
          <a:p>
            <a:pPr algn="l" rtl="0">
              <a:defRPr/>
            </a:pPr>
            <a:endParaRPr lang="sv"/>
          </a:p>
        </p:txBody>
      </p:sp>
      <p:sp>
        <p:nvSpPr>
          <p:cNvPr id="6" name="Slide Number Placeholder 5"/>
          <p:cNvSpPr>
            <a:spLocks noGrp="1"/>
          </p:cNvSpPr>
          <p:nvPr>
            <p:ph type="sldNum" sz="quarter" idx="12"/>
          </p:nvPr>
        </p:nvSpPr>
        <p:spPr/>
        <p:txBody>
          <a:bodyPr/>
          <a:lstStyle>
            <a:lvl1pPr>
              <a:defRPr/>
            </a:lvl1pPr>
          </a:lstStyle>
          <a:p>
            <a:pPr algn="l" rtl="0">
              <a:defRPr/>
            </a:pPr>
            <a:fld id="{CC4F0CF4-64DD-4C99-9B70-3899494CD7DD}" type="slidenum">
              <a:rPr/>
              <a:pPr algn="l" rtl="0">
                <a:defRPr/>
              </a:pPr>
              <a:t>‹#›</a:t>
            </a:fld>
            <a:endParaRPr lang="sv"/>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sv" b="0" i="0" u="none" baseline="0"/>
              <a:t>Click to edit Master title style</a:t>
            </a:r>
            <a:endParaRPr lang="s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5" name="Date Placeholder 3"/>
          <p:cNvSpPr>
            <a:spLocks noGrp="1"/>
          </p:cNvSpPr>
          <p:nvPr>
            <p:ph type="dt" sz="half" idx="10"/>
          </p:nvPr>
        </p:nvSpPr>
        <p:spPr/>
        <p:txBody>
          <a:bodyPr/>
          <a:lstStyle>
            <a:lvl1pPr>
              <a:defRPr/>
            </a:lvl1pPr>
          </a:lstStyle>
          <a:p>
            <a:pPr algn="l" rtl="0">
              <a:defRPr/>
            </a:pPr>
            <a:fld id="{DE1F0FAD-A65A-43EA-A015-B7E249C83196}" type="datetimeFigureOut">
              <a:rPr lang="hu-HU"/>
              <a:pPr algn="l" rtl="0">
                <a:defRPr/>
              </a:pPr>
              <a:t>2021.05.03</a:t>
            </a:fld>
            <a:endParaRPr lang="sv"/>
          </a:p>
        </p:txBody>
      </p:sp>
      <p:sp>
        <p:nvSpPr>
          <p:cNvPr id="6" name="Footer Placeholder 4"/>
          <p:cNvSpPr>
            <a:spLocks noGrp="1"/>
          </p:cNvSpPr>
          <p:nvPr>
            <p:ph type="ftr" sz="quarter" idx="11"/>
          </p:nvPr>
        </p:nvSpPr>
        <p:spPr/>
        <p:txBody>
          <a:bodyPr/>
          <a:lstStyle>
            <a:lvl1pPr>
              <a:defRPr/>
            </a:lvl1pPr>
          </a:lstStyle>
          <a:p>
            <a:pPr algn="l" rtl="0">
              <a:defRPr/>
            </a:pPr>
            <a:endParaRPr lang="sv"/>
          </a:p>
        </p:txBody>
      </p:sp>
      <p:sp>
        <p:nvSpPr>
          <p:cNvPr id="7" name="Slide Number Placeholder 5"/>
          <p:cNvSpPr>
            <a:spLocks noGrp="1"/>
          </p:cNvSpPr>
          <p:nvPr>
            <p:ph type="sldNum" sz="quarter" idx="12"/>
          </p:nvPr>
        </p:nvSpPr>
        <p:spPr/>
        <p:txBody>
          <a:bodyPr/>
          <a:lstStyle>
            <a:lvl1pPr>
              <a:defRPr/>
            </a:lvl1pPr>
          </a:lstStyle>
          <a:p>
            <a:pPr algn="l" rtl="0">
              <a:defRPr/>
            </a:pPr>
            <a:fld id="{2CF636FE-31A1-4622-9164-18AA3FBB7004}" type="slidenum">
              <a:rPr/>
              <a:pPr algn="l" rtl="0">
                <a:defRPr/>
              </a:pPr>
              <a:t>‹#›</a:t>
            </a:fld>
            <a:endParaRPr lang="sv"/>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algn="l" rtl="0"/>
            <a:r>
              <a:rPr lang="sv" b="0" i="0" u="none" baseline="0"/>
              <a:t>Click to edit Master title style</a:t>
            </a:r>
            <a:endParaRPr lang="s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sv" b="1" i="0" u="none" baseline="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sv" b="1" i="0" u="none" baseline="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7" name="Date Placeholder 3"/>
          <p:cNvSpPr>
            <a:spLocks noGrp="1"/>
          </p:cNvSpPr>
          <p:nvPr>
            <p:ph type="dt" sz="half" idx="10"/>
          </p:nvPr>
        </p:nvSpPr>
        <p:spPr/>
        <p:txBody>
          <a:bodyPr/>
          <a:lstStyle>
            <a:lvl1pPr>
              <a:defRPr/>
            </a:lvl1pPr>
          </a:lstStyle>
          <a:p>
            <a:pPr algn="l" rtl="0">
              <a:defRPr/>
            </a:pPr>
            <a:fld id="{A695777F-E2BC-46DC-8C40-6EC361D54930}" type="datetimeFigureOut">
              <a:rPr lang="hu-HU"/>
              <a:pPr algn="l" rtl="0">
                <a:defRPr/>
              </a:pPr>
              <a:t>2021.05.03</a:t>
            </a:fld>
            <a:endParaRPr lang="sv"/>
          </a:p>
        </p:txBody>
      </p:sp>
      <p:sp>
        <p:nvSpPr>
          <p:cNvPr id="8" name="Footer Placeholder 4"/>
          <p:cNvSpPr>
            <a:spLocks noGrp="1"/>
          </p:cNvSpPr>
          <p:nvPr>
            <p:ph type="ftr" sz="quarter" idx="11"/>
          </p:nvPr>
        </p:nvSpPr>
        <p:spPr/>
        <p:txBody>
          <a:bodyPr/>
          <a:lstStyle>
            <a:lvl1pPr>
              <a:defRPr/>
            </a:lvl1pPr>
          </a:lstStyle>
          <a:p>
            <a:pPr algn="l" rtl="0">
              <a:defRPr/>
            </a:pPr>
            <a:endParaRPr lang="sv"/>
          </a:p>
        </p:txBody>
      </p:sp>
      <p:sp>
        <p:nvSpPr>
          <p:cNvPr id="9" name="Slide Number Placeholder 5"/>
          <p:cNvSpPr>
            <a:spLocks noGrp="1"/>
          </p:cNvSpPr>
          <p:nvPr>
            <p:ph type="sldNum" sz="quarter" idx="12"/>
          </p:nvPr>
        </p:nvSpPr>
        <p:spPr/>
        <p:txBody>
          <a:bodyPr/>
          <a:lstStyle>
            <a:lvl1pPr>
              <a:defRPr/>
            </a:lvl1pPr>
          </a:lstStyle>
          <a:p>
            <a:pPr algn="l" rtl="0">
              <a:defRPr/>
            </a:pPr>
            <a:fld id="{AEE8635C-0268-49D3-986E-494535E4FA89}" type="slidenum">
              <a:rPr/>
              <a:pPr algn="l" rtl="0">
                <a:defRPr/>
              </a:pPr>
              <a:t>‹#›</a:t>
            </a:fld>
            <a:endParaRPr lang="sv"/>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sv" b="0" i="0" u="none" baseline="0"/>
              <a:t>Click to edit Master title style</a:t>
            </a:r>
            <a:endParaRPr lang="sv"/>
          </a:p>
        </p:txBody>
      </p:sp>
      <p:sp>
        <p:nvSpPr>
          <p:cNvPr id="3" name="Date Placeholder 3"/>
          <p:cNvSpPr>
            <a:spLocks noGrp="1"/>
          </p:cNvSpPr>
          <p:nvPr>
            <p:ph type="dt" sz="half" idx="10"/>
          </p:nvPr>
        </p:nvSpPr>
        <p:spPr/>
        <p:txBody>
          <a:bodyPr/>
          <a:lstStyle>
            <a:lvl1pPr>
              <a:defRPr/>
            </a:lvl1pPr>
          </a:lstStyle>
          <a:p>
            <a:pPr algn="l" rtl="0">
              <a:defRPr/>
            </a:pPr>
            <a:fld id="{58C1CCCB-013B-46A9-8E27-3D2B83D191A0}" type="datetimeFigureOut">
              <a:rPr lang="hu-HU"/>
              <a:pPr algn="l" rtl="0">
                <a:defRPr/>
              </a:pPr>
              <a:t>2021.05.03</a:t>
            </a:fld>
            <a:endParaRPr lang="sv"/>
          </a:p>
        </p:txBody>
      </p:sp>
      <p:sp>
        <p:nvSpPr>
          <p:cNvPr id="4" name="Footer Placeholder 4"/>
          <p:cNvSpPr>
            <a:spLocks noGrp="1"/>
          </p:cNvSpPr>
          <p:nvPr>
            <p:ph type="ftr" sz="quarter" idx="11"/>
          </p:nvPr>
        </p:nvSpPr>
        <p:spPr/>
        <p:txBody>
          <a:bodyPr/>
          <a:lstStyle>
            <a:lvl1pPr>
              <a:defRPr/>
            </a:lvl1pPr>
          </a:lstStyle>
          <a:p>
            <a:pPr algn="l" rtl="0">
              <a:defRPr/>
            </a:pPr>
            <a:endParaRPr lang="sv"/>
          </a:p>
        </p:txBody>
      </p:sp>
      <p:sp>
        <p:nvSpPr>
          <p:cNvPr id="5" name="Slide Number Placeholder 5"/>
          <p:cNvSpPr>
            <a:spLocks noGrp="1"/>
          </p:cNvSpPr>
          <p:nvPr>
            <p:ph type="sldNum" sz="quarter" idx="12"/>
          </p:nvPr>
        </p:nvSpPr>
        <p:spPr/>
        <p:txBody>
          <a:bodyPr/>
          <a:lstStyle>
            <a:lvl1pPr>
              <a:defRPr/>
            </a:lvl1pPr>
          </a:lstStyle>
          <a:p>
            <a:pPr algn="l" rtl="0">
              <a:defRPr/>
            </a:pPr>
            <a:fld id="{6A99F34E-588E-4387-BFC3-E53D956A3CA3}" type="slidenum">
              <a:rPr/>
              <a:pPr algn="l" rtl="0">
                <a:defRPr/>
              </a:pPr>
              <a:t>‹#›</a:t>
            </a:fld>
            <a:endParaRPr lang="sv"/>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2B2C15F1-2705-4BD0-97EF-B82227033334}" type="datetimeFigureOut">
              <a:rPr lang="hu-HU"/>
              <a:pPr algn="l" rtl="0">
                <a:defRPr/>
              </a:pPr>
              <a:t>2021.05.03</a:t>
            </a:fld>
            <a:endParaRPr lang="sv"/>
          </a:p>
        </p:txBody>
      </p:sp>
      <p:sp>
        <p:nvSpPr>
          <p:cNvPr id="3" name="Footer Placeholder 4"/>
          <p:cNvSpPr>
            <a:spLocks noGrp="1"/>
          </p:cNvSpPr>
          <p:nvPr>
            <p:ph type="ftr" sz="quarter" idx="11"/>
          </p:nvPr>
        </p:nvSpPr>
        <p:spPr/>
        <p:txBody>
          <a:bodyPr/>
          <a:lstStyle>
            <a:lvl1pPr>
              <a:defRPr/>
            </a:lvl1pPr>
          </a:lstStyle>
          <a:p>
            <a:pPr algn="l" rtl="0">
              <a:defRPr/>
            </a:pPr>
            <a:endParaRPr lang="sv"/>
          </a:p>
        </p:txBody>
      </p:sp>
      <p:sp>
        <p:nvSpPr>
          <p:cNvPr id="4" name="Slide Number Placeholder 5"/>
          <p:cNvSpPr>
            <a:spLocks noGrp="1"/>
          </p:cNvSpPr>
          <p:nvPr>
            <p:ph type="sldNum" sz="quarter" idx="12"/>
          </p:nvPr>
        </p:nvSpPr>
        <p:spPr/>
        <p:txBody>
          <a:bodyPr/>
          <a:lstStyle>
            <a:lvl1pPr>
              <a:defRPr/>
            </a:lvl1pPr>
          </a:lstStyle>
          <a:p>
            <a:pPr algn="l" rtl="0">
              <a:defRPr/>
            </a:pPr>
            <a:fld id="{75A73DA5-17F7-4A14-BA19-4859CC0DC732}" type="slidenum">
              <a:rPr/>
              <a:pPr algn="l" rtl="0">
                <a:defRPr/>
              </a:pPr>
              <a:t>‹#›</a:t>
            </a:fld>
            <a:endParaRPr lang="sv"/>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algn="l" rtl="0"/>
            <a:r>
              <a:rPr lang="sv" b="1" i="0" u="none" baseline="0"/>
              <a:t>Click to edit Master title style</a:t>
            </a:r>
            <a:endParaRPr lang="s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sv"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41782916-F388-445C-B001-80AD8F965EDE}" type="datetimeFigureOut">
              <a:rPr lang="hu-HU"/>
              <a:pPr algn="l" rtl="0">
                <a:defRPr/>
              </a:pPr>
              <a:t>2021.05.03</a:t>
            </a:fld>
            <a:endParaRPr lang="sv"/>
          </a:p>
        </p:txBody>
      </p:sp>
      <p:sp>
        <p:nvSpPr>
          <p:cNvPr id="6" name="Footer Placeholder 4"/>
          <p:cNvSpPr>
            <a:spLocks noGrp="1"/>
          </p:cNvSpPr>
          <p:nvPr>
            <p:ph type="ftr" sz="quarter" idx="11"/>
          </p:nvPr>
        </p:nvSpPr>
        <p:spPr/>
        <p:txBody>
          <a:bodyPr/>
          <a:lstStyle>
            <a:lvl1pPr>
              <a:defRPr/>
            </a:lvl1pPr>
          </a:lstStyle>
          <a:p>
            <a:pPr algn="l" rtl="0">
              <a:defRPr/>
            </a:pPr>
            <a:endParaRPr lang="sv"/>
          </a:p>
        </p:txBody>
      </p:sp>
      <p:sp>
        <p:nvSpPr>
          <p:cNvPr id="7" name="Slide Number Placeholder 5"/>
          <p:cNvSpPr>
            <a:spLocks noGrp="1"/>
          </p:cNvSpPr>
          <p:nvPr>
            <p:ph type="sldNum" sz="quarter" idx="12"/>
          </p:nvPr>
        </p:nvSpPr>
        <p:spPr/>
        <p:txBody>
          <a:bodyPr/>
          <a:lstStyle>
            <a:lvl1pPr>
              <a:defRPr/>
            </a:lvl1pPr>
          </a:lstStyle>
          <a:p>
            <a:pPr algn="l" rtl="0">
              <a:defRPr/>
            </a:pPr>
            <a:fld id="{C8DAF82F-BDF6-435B-BFA2-3E26CCA851B4}" type="slidenum">
              <a:rPr/>
              <a:pPr algn="l" rtl="0">
                <a:defRPr/>
              </a:pPr>
              <a:t>‹#›</a:t>
            </a:fld>
            <a:endParaRPr lang="sv"/>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algn="l" rtl="0"/>
            <a:r>
              <a:rPr lang="sv" b="1" i="0" u="none" baseline="0"/>
              <a:t>Click to edit Master title style</a:t>
            </a:r>
            <a:endParaRPr lang="s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endParaRPr lang="s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sv"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8D79B3E2-ED51-4177-8769-3E6CC2A1F61E}" type="datetimeFigureOut">
              <a:rPr lang="hu-HU"/>
              <a:pPr algn="l" rtl="0">
                <a:defRPr/>
              </a:pPr>
              <a:t>2021.05.03</a:t>
            </a:fld>
            <a:endParaRPr lang="sv"/>
          </a:p>
        </p:txBody>
      </p:sp>
      <p:sp>
        <p:nvSpPr>
          <p:cNvPr id="6" name="Footer Placeholder 4"/>
          <p:cNvSpPr>
            <a:spLocks noGrp="1"/>
          </p:cNvSpPr>
          <p:nvPr>
            <p:ph type="ftr" sz="quarter" idx="11"/>
          </p:nvPr>
        </p:nvSpPr>
        <p:spPr/>
        <p:txBody>
          <a:bodyPr/>
          <a:lstStyle>
            <a:lvl1pPr>
              <a:defRPr/>
            </a:lvl1pPr>
          </a:lstStyle>
          <a:p>
            <a:pPr algn="l" rtl="0">
              <a:defRPr/>
            </a:pPr>
            <a:endParaRPr lang="sv"/>
          </a:p>
        </p:txBody>
      </p:sp>
      <p:sp>
        <p:nvSpPr>
          <p:cNvPr id="7" name="Slide Number Placeholder 5"/>
          <p:cNvSpPr>
            <a:spLocks noGrp="1"/>
          </p:cNvSpPr>
          <p:nvPr>
            <p:ph type="sldNum" sz="quarter" idx="12"/>
          </p:nvPr>
        </p:nvSpPr>
        <p:spPr/>
        <p:txBody>
          <a:bodyPr/>
          <a:lstStyle>
            <a:lvl1pPr>
              <a:defRPr/>
            </a:lvl1pPr>
          </a:lstStyle>
          <a:p>
            <a:pPr algn="l" rtl="0">
              <a:defRPr/>
            </a:pPr>
            <a:fld id="{3B6414E3-57C2-49F6-892A-07AE665AE2E8}" type="slidenum">
              <a:rPr/>
              <a:pPr algn="l" rtl="0">
                <a:defRPr/>
              </a:pPr>
              <a:t>‹#›</a:t>
            </a:fld>
            <a:endParaRPr lang="sv"/>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sv" b="0" i="0" u="none" baseline="0"/>
              <a:t>Click to edit Master title style</a:t>
            </a:r>
            <a:endParaRPr lang="sv"/>
          </a:p>
        </p:txBody>
      </p:sp>
      <p:sp>
        <p:nvSpPr>
          <p:cNvPr id="3" name="Vertical Text Placeholder 2"/>
          <p:cNvSpPr>
            <a:spLocks noGrp="1"/>
          </p:cNvSpPr>
          <p:nvPr>
            <p:ph type="body" orient="vert" idx="1"/>
          </p:nvPr>
        </p:nvSpPr>
        <p:spPr/>
        <p:txBody>
          <a:bodyPr vert="eaVert"/>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4" name="Date Placeholder 3"/>
          <p:cNvSpPr>
            <a:spLocks noGrp="1"/>
          </p:cNvSpPr>
          <p:nvPr>
            <p:ph type="dt" sz="half" idx="10"/>
          </p:nvPr>
        </p:nvSpPr>
        <p:spPr/>
        <p:txBody>
          <a:bodyPr/>
          <a:lstStyle>
            <a:lvl1pPr>
              <a:defRPr/>
            </a:lvl1pPr>
          </a:lstStyle>
          <a:p>
            <a:pPr algn="l" rtl="0">
              <a:defRPr/>
            </a:pPr>
            <a:fld id="{244C284D-A16E-45DF-9A7E-559FEA1A4D3D}" type="datetimeFigureOut">
              <a:rPr lang="hu-HU"/>
              <a:pPr algn="l" rtl="0">
                <a:defRPr/>
              </a:pPr>
              <a:t>2021.05.03</a:t>
            </a:fld>
            <a:endParaRPr lang="sv"/>
          </a:p>
        </p:txBody>
      </p:sp>
      <p:sp>
        <p:nvSpPr>
          <p:cNvPr id="5" name="Footer Placeholder 4"/>
          <p:cNvSpPr>
            <a:spLocks noGrp="1"/>
          </p:cNvSpPr>
          <p:nvPr>
            <p:ph type="ftr" sz="quarter" idx="11"/>
          </p:nvPr>
        </p:nvSpPr>
        <p:spPr/>
        <p:txBody>
          <a:bodyPr/>
          <a:lstStyle>
            <a:lvl1pPr>
              <a:defRPr/>
            </a:lvl1pPr>
          </a:lstStyle>
          <a:p>
            <a:pPr algn="l" rtl="0">
              <a:defRPr/>
            </a:pPr>
            <a:endParaRPr lang="sv"/>
          </a:p>
        </p:txBody>
      </p:sp>
      <p:sp>
        <p:nvSpPr>
          <p:cNvPr id="6" name="Slide Number Placeholder 5"/>
          <p:cNvSpPr>
            <a:spLocks noGrp="1"/>
          </p:cNvSpPr>
          <p:nvPr>
            <p:ph type="sldNum" sz="quarter" idx="12"/>
          </p:nvPr>
        </p:nvSpPr>
        <p:spPr/>
        <p:txBody>
          <a:bodyPr/>
          <a:lstStyle>
            <a:lvl1pPr>
              <a:defRPr/>
            </a:lvl1pPr>
          </a:lstStyle>
          <a:p>
            <a:pPr algn="l" rtl="0">
              <a:defRPr/>
            </a:pPr>
            <a:fld id="{C2AB0732-5530-45A0-BC36-58E0A086A9B6}" type="slidenum">
              <a:rPr/>
              <a:pPr algn="l" rtl="0">
                <a:defRPr/>
              </a:pPr>
              <a:t>‹#›</a:t>
            </a:fld>
            <a:endParaRPr lang="s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pPr algn="l" rtl="0"/>
            <a:r>
              <a:rPr lang="sv" b="0" i="0" u="none" baseline="0"/>
              <a:t>Click to edit Master title style</a:t>
            </a:r>
            <a:endParaRPr lang="sv" dirty="0"/>
          </a:p>
        </p:txBody>
      </p:sp>
      <p:sp>
        <p:nvSpPr>
          <p:cNvPr id="3" name="Content Placeholder 2"/>
          <p:cNvSpPr>
            <a:spLocks noGrp="1"/>
          </p:cNvSpPr>
          <p:nvPr>
            <p:ph idx="1"/>
          </p:nvPr>
        </p:nvSpPr>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4"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algn="l" rtl="0"/>
            <a:r>
              <a:rPr lang="sv" b="0" i="0" u="none" baseline="0"/>
              <a:t>Click to edit Master title style</a:t>
            </a:r>
            <a:endParaRPr lang="sv"/>
          </a:p>
        </p:txBody>
      </p:sp>
      <p:sp>
        <p:nvSpPr>
          <p:cNvPr id="3" name="Vertical Text Placeholder 2"/>
          <p:cNvSpPr>
            <a:spLocks noGrp="1"/>
          </p:cNvSpPr>
          <p:nvPr>
            <p:ph type="body" orient="vert" idx="1"/>
          </p:nvPr>
        </p:nvSpPr>
        <p:spPr>
          <a:xfrm>
            <a:off x="457200" y="274638"/>
            <a:ext cx="6019800" cy="5851525"/>
          </a:xfrm>
        </p:spPr>
        <p:txBody>
          <a:bodyPr vert="eaVert"/>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p>
        </p:txBody>
      </p:sp>
      <p:sp>
        <p:nvSpPr>
          <p:cNvPr id="4" name="Date Placeholder 3"/>
          <p:cNvSpPr>
            <a:spLocks noGrp="1"/>
          </p:cNvSpPr>
          <p:nvPr>
            <p:ph type="dt" sz="half" idx="10"/>
          </p:nvPr>
        </p:nvSpPr>
        <p:spPr/>
        <p:txBody>
          <a:bodyPr/>
          <a:lstStyle>
            <a:lvl1pPr>
              <a:defRPr/>
            </a:lvl1pPr>
          </a:lstStyle>
          <a:p>
            <a:pPr algn="l" rtl="0">
              <a:defRPr/>
            </a:pPr>
            <a:fld id="{962CE5C1-27C0-4DCA-8056-8DBF6ED7D8EB}" type="datetimeFigureOut">
              <a:rPr lang="hu-HU"/>
              <a:pPr algn="l" rtl="0">
                <a:defRPr/>
              </a:pPr>
              <a:t>2021.05.03</a:t>
            </a:fld>
            <a:endParaRPr lang="sv"/>
          </a:p>
        </p:txBody>
      </p:sp>
      <p:sp>
        <p:nvSpPr>
          <p:cNvPr id="5" name="Footer Placeholder 4"/>
          <p:cNvSpPr>
            <a:spLocks noGrp="1"/>
          </p:cNvSpPr>
          <p:nvPr>
            <p:ph type="ftr" sz="quarter" idx="11"/>
          </p:nvPr>
        </p:nvSpPr>
        <p:spPr/>
        <p:txBody>
          <a:bodyPr/>
          <a:lstStyle>
            <a:lvl1pPr>
              <a:defRPr/>
            </a:lvl1pPr>
          </a:lstStyle>
          <a:p>
            <a:pPr algn="l" rtl="0">
              <a:defRPr/>
            </a:pPr>
            <a:endParaRPr lang="sv"/>
          </a:p>
        </p:txBody>
      </p:sp>
      <p:sp>
        <p:nvSpPr>
          <p:cNvPr id="6" name="Slide Number Placeholder 5"/>
          <p:cNvSpPr>
            <a:spLocks noGrp="1"/>
          </p:cNvSpPr>
          <p:nvPr>
            <p:ph type="sldNum" sz="quarter" idx="12"/>
          </p:nvPr>
        </p:nvSpPr>
        <p:spPr/>
        <p:txBody>
          <a:bodyPr/>
          <a:lstStyle>
            <a:lvl1pPr>
              <a:defRPr/>
            </a:lvl1pPr>
          </a:lstStyle>
          <a:p>
            <a:pPr algn="l" rtl="0">
              <a:defRPr/>
            </a:pPr>
            <a:fld id="{1E49E953-6F52-4DBE-96AC-45F108E5979A}" type="slidenum">
              <a:rPr/>
              <a:pPr algn="l" rtl="0">
                <a:defRPr/>
              </a:pPr>
              <a:t>‹#›</a:t>
            </a:fld>
            <a:endParaRPr lang="s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sv" b="1" i="0" u="none" baseline="0"/>
              <a:t>Click to edit Master title style</a:t>
            </a:r>
            <a:endParaRPr lang="sv"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lgn="l" rtl="0"/>
            <a:r>
              <a:rPr lang="sv" b="0" i="0" u="none" baseline="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sv" b="0" i="0" u="none" baseline="0"/>
              <a:t>Click to edit Master title style</a:t>
            </a:r>
            <a:endParaRPr lang="sv"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5" name="Rectangle 5"/>
          <p:cNvSpPr>
            <a:spLocks noGrp="1" noChangeArrowheads="1"/>
          </p:cNvSpPr>
          <p:nvPr>
            <p:ph type="ftr" sz="quarter" idx="12"/>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sv" b="1" i="0" u="none" baseline="0"/>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sv" b="1" i="0" u="none" baseline="0"/>
              <a:t>Click to edit Master text styles</a:t>
            </a:r>
          </a:p>
        </p:txBody>
      </p:sp>
      <p:sp>
        <p:nvSpPr>
          <p:cNvPr id="8" name="Title 1"/>
          <p:cNvSpPr>
            <a:spLocks noGrp="1"/>
          </p:cNvSpPr>
          <p:nvPr>
            <p:ph type="title"/>
          </p:nvPr>
        </p:nvSpPr>
        <p:spPr>
          <a:xfrm>
            <a:off x="323528" y="115888"/>
            <a:ext cx="7344816" cy="1152872"/>
          </a:xfrm>
        </p:spPr>
        <p:txBody>
          <a:bodyPr/>
          <a:lstStyle/>
          <a:p>
            <a:pPr algn="l" rtl="0"/>
            <a:r>
              <a:rPr lang="sv" b="0" i="0" u="none" baseline="0"/>
              <a:t>Click to edit Master title style</a:t>
            </a:r>
            <a:endParaRPr lang="sv"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7" name="Rectangle 5"/>
          <p:cNvSpPr>
            <a:spLocks noGrp="1" noChangeArrowheads="1"/>
          </p:cNvSpPr>
          <p:nvPr>
            <p:ph type="ftr" sz="quarter" idx="13"/>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pPr algn="l" rtl="0"/>
            <a:r>
              <a:rPr lang="sv" b="0" i="0" u="none" baseline="0"/>
              <a:t>Click to edit Master title style</a:t>
            </a:r>
            <a:endParaRPr lang="sv" dirty="0"/>
          </a:p>
        </p:txBody>
      </p:sp>
      <p:sp>
        <p:nvSpPr>
          <p:cNvPr id="3"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pPr algn="l" rtl="0"/>
            <a:r>
              <a:rPr lang="sv" b="1" i="0" u="none" baseline="0"/>
              <a:t>Click to edit Master title style</a:t>
            </a:r>
            <a:endParaRPr lang="sv"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sv" b="0" i="0" u="none" baseline="0"/>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dirty="0"/>
          </a:p>
        </p:txBody>
      </p:sp>
      <p:sp>
        <p:nvSpPr>
          <p:cNvPr id="5"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pPr algn="l" rtl="0"/>
            <a:r>
              <a:rPr lang="sv" b="1" i="0" u="none" baseline="0"/>
              <a:t>Click to edit Master title style</a:t>
            </a:r>
            <a:endParaRPr lang="sv"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r>
              <a:rPr lang="sv" b="0" i="0" u="none" baseline="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sv" b="0" i="0" u="none" baseline="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l" rtl="0">
              <a:defRPr/>
            </a:pPr>
            <a:r>
              <a:rPr lang="sv" b="0" i="0" u="none" baseline="0"/>
              <a:t>&lt;Evenemang&gt; • &lt;Datum&gt; • &lt;Plats&gt; • &lt;Talare&gt;</a:t>
            </a:r>
            <a:endParaRPr lang="s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sv"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lgn="l" rtl="0">
              <a:defRPr/>
            </a:pPr>
            <a:endParaRPr lang="sv"/>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sv" b="0" i="0" u="none" baseline="0"/>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sv" b="0" i="0" u="none" baseline="0"/>
              <a:t>Mastertextformat bearbeiten</a:t>
            </a:r>
          </a:p>
          <a:p>
            <a:pPr lvl="1" algn="l" rtl="0"/>
            <a:r>
              <a:rPr lang="sv" b="0" i="0" u="none" baseline="0"/>
              <a:t>Zweite Ebene</a:t>
            </a:r>
          </a:p>
          <a:p>
            <a:pPr lvl="2" algn="l" rtl="0"/>
            <a:r>
              <a:rPr lang="sv" b="0" i="0" u="none" baseline="0"/>
              <a:t>Dritte Ebene</a:t>
            </a:r>
          </a:p>
          <a:p>
            <a:pPr lvl="3" algn="l" rtl="0"/>
            <a:r>
              <a:rPr lang="sv" b="0" i="0" u="none" baseline="0"/>
              <a:t>Vierte Ebene</a:t>
            </a:r>
          </a:p>
          <a:p>
            <a:pPr lvl="4" algn="l" rtl="0"/>
            <a:r>
              <a:rPr lang="sv" b="0" i="0" u="none" baseline="0"/>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lgn="l" rtl="0">
              <a:defRPr/>
            </a:pPr>
            <a:r>
              <a:rPr lang="sv" b="0" i="0" u="none" baseline="0"/>
              <a:t>&lt;Evenemang&gt; • &lt;Datum&gt; • &lt;Plats&gt; • &lt;Talare&gt;</a:t>
            </a:r>
            <a:endParaRPr lang="sv"/>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sv"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rtl="0">
              <a:defRPr/>
            </a:pPr>
            <a:fld id="{F830608C-F087-4842-BFDD-721F1CAB1286}" type="slidenum">
              <a:rPr sz="1200">
                <a:effectLst>
                  <a:outerShdw blurRad="38100" dist="38100" dir="2700000" algn="tl">
                    <a:srgbClr val="000000">
                      <a:alpha val="43137"/>
                    </a:srgbClr>
                  </a:outerShdw>
                </a:effectLst>
                <a:latin typeface="Arial" pitchFamily="34" charset="0"/>
              </a:rPr>
              <a:pPr algn="r" rtl="0">
                <a:defRPr/>
              </a:pPr>
              <a:t>‹#›</a:t>
            </a:fld>
            <a:endParaRPr lang="sv"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sv" b="0" i="0" u="none" baseline="0"/>
              <a:t>Click to edit Master title style</a:t>
            </a:r>
            <a:endParaRPr lang="sv"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sv" b="0" i="0" u="none" baseline="0"/>
              <a:t>Click to edit Master text styles</a:t>
            </a:r>
          </a:p>
          <a:p>
            <a:pPr lvl="1" algn="l" rtl="0"/>
            <a:r>
              <a:rPr lang="sv" b="0" i="0" u="none" baseline="0"/>
              <a:t>Second level</a:t>
            </a:r>
          </a:p>
          <a:p>
            <a:pPr lvl="2" algn="l" rtl="0"/>
            <a:r>
              <a:rPr lang="sv" b="0" i="0" u="none" baseline="0"/>
              <a:t>Third level</a:t>
            </a:r>
          </a:p>
          <a:p>
            <a:pPr lvl="3" algn="l" rtl="0"/>
            <a:r>
              <a:rPr lang="sv" b="0" i="0" u="none" baseline="0"/>
              <a:t>Fourth level</a:t>
            </a:r>
          </a:p>
          <a:p>
            <a:pPr lvl="4" algn="l" rtl="0"/>
            <a:r>
              <a:rPr lang="sv" b="0" i="0" u="none" baseline="0"/>
              <a:t>Fifth level</a:t>
            </a:r>
            <a:endParaRPr lang="sv"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lgn="l" rtl="0">
              <a:defRPr/>
            </a:pPr>
            <a:fld id="{02E44067-7F3B-45A7-816C-6E00D43D1C59}" type="datetimeFigureOut">
              <a:rPr lang="hu-HU"/>
              <a:pPr algn="l" rtl="0">
                <a:defRPr/>
              </a:pPr>
              <a:t>2021.05.03</a:t>
            </a:fld>
            <a:endParaRPr lang="s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lgn="l" rtl="0">
              <a:defRPr/>
            </a:pPr>
            <a:endParaRPr lang="s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lgn="l" rtl="0">
              <a:defRPr/>
            </a:pPr>
            <a:fld id="{78861B92-95DF-4922-A1D5-5CA3DF0B1847}" type="slidenum">
              <a:rPr/>
              <a:pPr algn="l" rtl="0">
                <a:defRPr/>
              </a:pPr>
              <a:t>‹#›</a:t>
            </a:fld>
            <a:endParaRPr lang="sv"/>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r4NZVJWDY0M&amp;feature=youtu.b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S2GC4ApoIrY&amp;feature=youtu.be"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rtl="0" eaLnBrk="1" hangingPunct="1">
              <a:buFontTx/>
              <a:buNone/>
            </a:pPr>
            <a:r>
              <a:rPr lang="sv" sz="1800" b="0" i="0" u="none" baseline="0"/>
              <a:t>&lt;Evenemang&gt;</a:t>
            </a:r>
          </a:p>
          <a:p>
            <a:pPr rtl="0" eaLnBrk="1" hangingPunct="1">
              <a:buFontTx/>
              <a:buNone/>
            </a:pPr>
            <a:r>
              <a:rPr lang="sv" sz="1800" b="0" i="0" u="none" baseline="0"/>
              <a:t>&lt;Datum&gt;</a:t>
            </a:r>
          </a:p>
          <a:p>
            <a:pPr rtl="0" eaLnBrk="1" hangingPunct="1">
              <a:buFontTx/>
              <a:buNone/>
            </a:pPr>
            <a:r>
              <a:rPr lang="sv" sz="1800" b="0" i="0" u="none" baseline="0"/>
              <a:t>&lt;Plats&gt;</a:t>
            </a:r>
          </a:p>
          <a:p>
            <a:pPr rtl="0" eaLnBrk="1" hangingPunct="1">
              <a:buFontTx/>
              <a:buNone/>
            </a:pPr>
            <a:r>
              <a:rPr lang="sv" sz="1800" b="0" i="0" u="none" baseline="0"/>
              <a:t>&lt;Talare&gt;, &lt;Organisation&gt;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508276" y="3000375"/>
            <a:ext cx="7303109" cy="1200329"/>
          </a:xfrm>
          <a:prstGeom prst="rect">
            <a:avLst/>
          </a:prstGeom>
        </p:spPr>
        <p:txBody>
          <a:bodyPr wrap="square">
            <a:spAutoFit/>
          </a:bodyPr>
          <a:lstStyle/>
          <a:p>
            <a:pPr algn="l" rtl="0"/>
            <a:r>
              <a:rPr lang="sv" sz="3600" b="1" i="0" u="none" baseline="0">
                <a:solidFill>
                  <a:schemeClr val="bg1"/>
                </a:solidFill>
                <a:latin typeface="+mj-lt"/>
              </a:rPr>
              <a:t>3. </a:t>
            </a:r>
          </a:p>
          <a:p>
            <a:pPr algn="l" rtl="0"/>
            <a:r>
              <a:rPr lang="sv" sz="3600" b="1" i="0" u="none" baseline="0">
                <a:solidFill>
                  <a:schemeClr val="bg1"/>
                </a:solidFill>
                <a:latin typeface="+mj-lt"/>
              </a:rPr>
              <a:t>Principer för verkställande</a:t>
            </a:r>
            <a:endParaRPr lang="sv"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86420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6754-8141-4B23-8065-DF471D1487E1}"/>
              </a:ext>
            </a:extLst>
          </p:cNvPr>
          <p:cNvSpPr>
            <a:spLocks noGrp="1"/>
          </p:cNvSpPr>
          <p:nvPr>
            <p:ph type="title"/>
          </p:nvPr>
        </p:nvSpPr>
        <p:spPr/>
        <p:txBody>
          <a:bodyPr/>
          <a:lstStyle/>
          <a:p>
            <a:pPr algn="l" rtl="0"/>
            <a:r>
              <a:rPr lang="sv" b="1" i="0" u="none" baseline="0"/>
              <a:t>Princip 1: Utforma parkeringssystem som förare enkelt kan följa</a:t>
            </a:r>
          </a:p>
        </p:txBody>
      </p:sp>
      <p:sp>
        <p:nvSpPr>
          <p:cNvPr id="3" name="Content Placeholder 2">
            <a:extLst>
              <a:ext uri="{FF2B5EF4-FFF2-40B4-BE49-F238E27FC236}">
                <a16:creationId xmlns:a16="http://schemas.microsoft.com/office/drawing/2014/main" id="{CB23B2FD-4440-48E0-B8A2-DC05B0CA9D7E}"/>
              </a:ext>
            </a:extLst>
          </p:cNvPr>
          <p:cNvSpPr>
            <a:spLocks noGrp="1"/>
          </p:cNvSpPr>
          <p:nvPr>
            <p:ph idx="1"/>
          </p:nvPr>
        </p:nvSpPr>
        <p:spPr/>
        <p:txBody>
          <a:bodyPr/>
          <a:lstStyle/>
          <a:p>
            <a:pPr marL="0" indent="0" algn="l" rtl="0">
              <a:buNone/>
            </a:pPr>
            <a:r>
              <a:rPr lang="sv" sz="1800" b="0" i="0" u="none" baseline="0">
                <a:solidFill>
                  <a:schemeClr val="tx1"/>
                </a:solidFill>
              </a:rPr>
              <a:t>Övervakning och påföljder är inte mål i sig. De är medel för att se till att parkeringsreglerna följs.</a:t>
            </a:r>
          </a:p>
          <a:p>
            <a:pPr marL="0" indent="0" algn="l" rtl="0">
              <a:buNone/>
            </a:pPr>
            <a:endParaRPr lang="sv" sz="1800" b="0" dirty="0">
              <a:solidFill>
                <a:schemeClr val="tx1"/>
              </a:solidFill>
            </a:endParaRPr>
          </a:p>
          <a:p>
            <a:pPr marL="0" indent="0" algn="l" rtl="0">
              <a:buNone/>
            </a:pPr>
            <a:r>
              <a:rPr lang="sv" sz="1800" b="0" i="0" u="none" baseline="0">
                <a:solidFill>
                  <a:schemeClr val="tx1"/>
                </a:solidFill>
              </a:rPr>
              <a:t>Verkställandet av reglerna är direkt kopplat till parkeringspolicyn, gatornas utformning, användarinformationen och betalningsalternativen: En väl utformad plan kommer att öka följsamheten. </a:t>
            </a:r>
          </a:p>
          <a:p>
            <a:endParaRPr lang="sv" sz="1800" b="0" dirty="0">
              <a:solidFill>
                <a:schemeClr val="tx1"/>
              </a:solidFill>
            </a:endParaRPr>
          </a:p>
          <a:p>
            <a:pPr algn="l" rtl="0"/>
            <a:r>
              <a:rPr lang="sv" sz="1800" b="0" i="0" u="none" baseline="0">
                <a:solidFill>
                  <a:schemeClr val="tx1"/>
                </a:solidFill>
              </a:rPr>
              <a:t>Detta kräver att bestämmelserna är legitima, det vill säga nödvändiga och proportionerliga. </a:t>
            </a:r>
          </a:p>
          <a:p>
            <a:pPr algn="l" rtl="0"/>
            <a:r>
              <a:rPr lang="sv" sz="1800" b="0" i="0" u="none" baseline="0">
                <a:solidFill>
                  <a:schemeClr val="tx1"/>
                </a:solidFill>
              </a:rPr>
              <a:t>Bestämmelserna måste även kommuniceras på ett bra sätt och vara ”enkla”. </a:t>
            </a:r>
          </a:p>
          <a:p>
            <a:pPr algn="l" rtl="0"/>
            <a:r>
              <a:rPr lang="sv" sz="1800" b="0" i="0" u="none" baseline="0">
                <a:solidFill>
                  <a:schemeClr val="tx1"/>
                </a:solidFill>
              </a:rPr>
              <a:t>Som man kan vänta sig ökar följsamheten med ett verksamt verkställande av regler. </a:t>
            </a:r>
          </a:p>
          <a:p>
            <a:pPr marL="0" indent="0" algn="l" rtl="0">
              <a:buNone/>
            </a:pPr>
            <a:endParaRPr lang="sv" sz="1800" b="0" dirty="0">
              <a:solidFill>
                <a:schemeClr val="tx1"/>
              </a:solidFill>
            </a:endParaRPr>
          </a:p>
          <a:p>
            <a:pPr marL="0" indent="0" algn="l" rtl="0">
              <a:buNone/>
            </a:pPr>
            <a:endParaRPr lang="sv" sz="900" dirty="0"/>
          </a:p>
        </p:txBody>
      </p:sp>
    </p:spTree>
    <p:extLst>
      <p:ext uri="{BB962C8B-B14F-4D97-AF65-F5344CB8AC3E}">
        <p14:creationId xmlns:p14="http://schemas.microsoft.com/office/powerpoint/2010/main" val="6590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F9C-D3E9-42C5-A332-F0A19C1742F4}"/>
              </a:ext>
            </a:extLst>
          </p:cNvPr>
          <p:cNvSpPr>
            <a:spLocks noGrp="1"/>
          </p:cNvSpPr>
          <p:nvPr>
            <p:ph type="title"/>
          </p:nvPr>
        </p:nvSpPr>
        <p:spPr/>
        <p:txBody>
          <a:bodyPr/>
          <a:lstStyle/>
          <a:p>
            <a:pPr algn="l" rtl="0"/>
            <a:r>
              <a:rPr lang="sv" b="1" i="0" u="none" baseline="0"/>
              <a:t>Princip 2: Uppmuntra människor att följa reglerna</a:t>
            </a:r>
          </a:p>
        </p:txBody>
      </p:sp>
      <p:sp>
        <p:nvSpPr>
          <p:cNvPr id="3" name="Content Placeholder 2">
            <a:extLst>
              <a:ext uri="{FF2B5EF4-FFF2-40B4-BE49-F238E27FC236}">
                <a16:creationId xmlns:a16="http://schemas.microsoft.com/office/drawing/2014/main" id="{36662B19-57A1-46ED-BB3D-570DD7BF9911}"/>
              </a:ext>
            </a:extLst>
          </p:cNvPr>
          <p:cNvSpPr>
            <a:spLocks noGrp="1"/>
          </p:cNvSpPr>
          <p:nvPr>
            <p:ph idx="1"/>
          </p:nvPr>
        </p:nvSpPr>
        <p:spPr/>
        <p:txBody>
          <a:bodyPr/>
          <a:lstStyle/>
          <a:p>
            <a:pPr marL="0" indent="0" algn="l" rtl="0">
              <a:buNone/>
            </a:pPr>
            <a:r>
              <a:rPr lang="sv" sz="1800" b="0" i="0" u="none" baseline="0">
                <a:solidFill>
                  <a:schemeClr val="tx1"/>
                </a:solidFill>
              </a:rPr>
              <a:t>Skapa en positiv känsla kring avgiftsbelagd parkering! </a:t>
            </a:r>
          </a:p>
          <a:p>
            <a:pPr marL="0" indent="0" algn="l" rtl="0">
              <a:buNone/>
            </a:pPr>
            <a:r>
              <a:rPr lang="sv" sz="1800" b="0" i="0" u="none" baseline="0">
                <a:solidFill>
                  <a:schemeClr val="tx1"/>
                </a:solidFill>
              </a:rPr>
              <a:t>Var transparent när det gäller hur böter/avgifter används – särskilt utifrån hur dessa intäkter öronmärks för att uppfylla offentliga policyer eller stadens SUMP.</a:t>
            </a:r>
          </a:p>
          <a:p>
            <a:pPr marL="0" indent="0" algn="l" rtl="0">
              <a:buNone/>
            </a:pPr>
            <a:r>
              <a:rPr lang="sv" sz="1800" b="0" i="0" u="none" baseline="0">
                <a:solidFill>
                  <a:schemeClr val="tx1"/>
                </a:solidFill>
              </a:rPr>
              <a:t>Gör det enkelt att följa bestämmelserna genom att erbjuda olika betalningsalternativ, digitala tillstånd o.s.v.</a:t>
            </a:r>
          </a:p>
          <a:p>
            <a:pPr marL="0" indent="0" algn="l" rtl="0">
              <a:buNone/>
            </a:pPr>
            <a:endParaRPr lang="sv" sz="1800" b="0" dirty="0">
              <a:solidFill>
                <a:schemeClr val="tx1"/>
              </a:solidFill>
            </a:endParaRPr>
          </a:p>
          <a:p>
            <a:pPr marL="0" indent="0" algn="l" rtl="0">
              <a:buNone/>
            </a:pPr>
            <a:endParaRPr lang="sv" sz="2400" dirty="0"/>
          </a:p>
        </p:txBody>
      </p:sp>
      <p:sp>
        <p:nvSpPr>
          <p:cNvPr id="4" name="Footer Placeholder 3">
            <a:extLst>
              <a:ext uri="{FF2B5EF4-FFF2-40B4-BE49-F238E27FC236}">
                <a16:creationId xmlns:a16="http://schemas.microsoft.com/office/drawing/2014/main" id="{61087DF7-DA4F-4BE1-923B-349DEBD90833}"/>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414787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sv" b="1" i="0" u="none" baseline="0"/>
              <a:t>Princip 3: Följ i så hög grad som möjligt civil- och förvaltningsrättsliga procedurer</a:t>
            </a:r>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r>
              <a:rPr lang="sv" sz="1800" b="0" i="0" u="none" baseline="0">
                <a:solidFill>
                  <a:schemeClr val="tx1"/>
                </a:solidFill>
              </a:rPr>
              <a:t>Procedurerna för att verkställa parkeringsreglerna hanteras lämpligen civilrättsligt snarare än straffrättsligt. </a:t>
            </a:r>
          </a:p>
          <a:p>
            <a:pPr algn="l" rtl="0">
              <a:buFontTx/>
              <a:buChar char="-"/>
            </a:pPr>
            <a:r>
              <a:rPr lang="sv" sz="1800" b="0" i="0" u="none" baseline="0">
                <a:solidFill>
                  <a:schemeClr val="tx1"/>
                </a:solidFill>
              </a:rPr>
              <a:t>För reglerad och avgiftsbelagd parkering</a:t>
            </a:r>
          </a:p>
          <a:p>
            <a:pPr algn="l" rtl="0">
              <a:buFontTx/>
              <a:buChar char="-"/>
            </a:pPr>
            <a:r>
              <a:rPr lang="sv" sz="1800" b="0" i="0" u="none" baseline="0">
                <a:solidFill>
                  <a:schemeClr val="tx1"/>
                </a:solidFill>
              </a:rPr>
              <a:t>För bristande följsamhet inom vissa kategorier (t.ex. överskrida tiden med ett par timmar, inte ett par dagar)</a:t>
            </a:r>
          </a:p>
          <a:p>
            <a:pPr marL="0" indent="0" algn="l" rtl="0">
              <a:buNone/>
            </a:pPr>
            <a:r>
              <a:rPr lang="sv" sz="1800" b="0" i="0" u="none" baseline="0">
                <a:solidFill>
                  <a:schemeClr val="tx1"/>
                </a:solidFill>
              </a:rPr>
              <a:t> </a:t>
            </a:r>
          </a:p>
          <a:p>
            <a:pPr marL="0" indent="0" algn="l" rtl="0">
              <a:buNone/>
            </a:pPr>
            <a:r>
              <a:rPr lang="sv" sz="1800" b="0" i="0" u="none" baseline="0">
                <a:solidFill>
                  <a:schemeClr val="tx1"/>
                </a:solidFill>
              </a:rPr>
              <a:t>På detta sätt kan parkeringshanteringen ge samhället intäkter som kan användas för att uppmuntra till hållbar mobilitet!</a:t>
            </a:r>
          </a:p>
          <a:p>
            <a:pPr marL="0" indent="0" algn="l" rtl="0">
              <a:buNone/>
            </a:pPr>
            <a:endParaRPr lang="sv" sz="1800" b="0" dirty="0">
              <a:solidFill>
                <a:schemeClr val="tx1"/>
              </a:solidFill>
            </a:endParaRPr>
          </a:p>
          <a:p>
            <a:pPr marL="0" indent="0" algn="l" rtl="0">
              <a:buNone/>
            </a:pPr>
            <a:r>
              <a:rPr lang="sv" sz="1800" b="0" i="0" u="none" baseline="0">
                <a:solidFill>
                  <a:schemeClr val="tx1"/>
                </a:solidFill>
              </a:rPr>
              <a:t>Detta är förstås beroende av nationell lagstiftning.</a:t>
            </a:r>
          </a:p>
          <a:p>
            <a:pPr marL="0" indent="0" algn="l" rtl="0">
              <a:buNone/>
            </a:pPr>
            <a:endParaRPr lang="sv" sz="2400" dirty="0"/>
          </a:p>
          <a:p>
            <a:pPr marL="0" indent="0" algn="l" rtl="0">
              <a:buNone/>
            </a:pPr>
            <a:endParaRPr lang="sv"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141819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sv" b="1" i="0" u="none" baseline="0"/>
              <a:t>Princip 3: Följ i så hög grad som möjligt civil- och förvaltningsrättsliga procedurer</a:t>
            </a:r>
            <a:endParaRPr lang="sv"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sv" sz="2400" dirty="0"/>
          </a:p>
          <a:p>
            <a:pPr marL="0" indent="0" algn="l" rtl="0">
              <a:buNone/>
            </a:pPr>
            <a:endParaRPr lang="sv"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40781">
                  <a:extLst>
                    <a:ext uri="{9D8B030D-6E8A-4147-A177-3AD203B41FA5}">
                      <a16:colId xmlns:a16="http://schemas.microsoft.com/office/drawing/2014/main" val="7739524"/>
                    </a:ext>
                  </a:extLst>
                </a:gridCol>
                <a:gridCol w="2719712">
                  <a:extLst>
                    <a:ext uri="{9D8B030D-6E8A-4147-A177-3AD203B41FA5}">
                      <a16:colId xmlns:a16="http://schemas.microsoft.com/office/drawing/2014/main" val="2758528627"/>
                    </a:ext>
                  </a:extLst>
                </a:gridCol>
              </a:tblGrid>
              <a:tr h="794580">
                <a:tc>
                  <a:txBody>
                    <a:bodyPr/>
                    <a:lstStyle/>
                    <a:p>
                      <a:endParaRPr lang="sv"/>
                    </a:p>
                  </a:txBody>
                  <a:tcPr/>
                </a:tc>
                <a:tc>
                  <a:txBody>
                    <a:bodyPr/>
                    <a:lstStyle/>
                    <a:p>
                      <a:pPr algn="l" rtl="0"/>
                      <a:r>
                        <a:rPr lang="sv" b="1" i="0" u="none" baseline="0"/>
                        <a:t>Civilrättslig hantering</a:t>
                      </a:r>
                    </a:p>
                  </a:txBody>
                  <a:tcPr/>
                </a:tc>
                <a:tc>
                  <a:txBody>
                    <a:bodyPr/>
                    <a:lstStyle/>
                    <a:p>
                      <a:pPr algn="l" rtl="0"/>
                      <a:r>
                        <a:rPr lang="sv" b="1" i="0" u="none" baseline="0"/>
                        <a:t>Straffrättslig hantering</a:t>
                      </a:r>
                    </a:p>
                  </a:txBody>
                  <a:tcPr/>
                </a:tc>
                <a:extLst>
                  <a:ext uri="{0D108BD9-81ED-4DB2-BD59-A6C34878D82A}">
                    <a16:rowId xmlns:a16="http://schemas.microsoft.com/office/drawing/2014/main" val="2970695571"/>
                  </a:ext>
                </a:extLst>
              </a:tr>
              <a:tr h="1906966">
                <a:tc>
                  <a:txBody>
                    <a:bodyPr/>
                    <a:lstStyle/>
                    <a:p>
                      <a:pPr algn="l" rtl="0"/>
                      <a:r>
                        <a:rPr lang="sv" b="0" i="0" u="none" baseline="0"/>
                        <a:t>Fördelar</a:t>
                      </a:r>
                    </a:p>
                  </a:txBody>
                  <a:tcPr/>
                </a:tc>
                <a:tc>
                  <a:txBody>
                    <a:bodyPr/>
                    <a:lstStyle/>
                    <a:p>
                      <a:endParaRPr lang="sv"/>
                    </a:p>
                  </a:txBody>
                  <a:tcPr/>
                </a:tc>
                <a:tc>
                  <a:txBody>
                    <a:bodyPr/>
                    <a:lstStyle/>
                    <a:p>
                      <a:endParaRPr lang="sv"/>
                    </a:p>
                  </a:txBody>
                  <a:tcPr/>
                </a:tc>
                <a:extLst>
                  <a:ext uri="{0D108BD9-81ED-4DB2-BD59-A6C34878D82A}">
                    <a16:rowId xmlns:a16="http://schemas.microsoft.com/office/drawing/2014/main" val="2689631258"/>
                  </a:ext>
                </a:extLst>
              </a:tr>
              <a:tr h="1906966">
                <a:tc>
                  <a:txBody>
                    <a:bodyPr/>
                    <a:lstStyle/>
                    <a:p>
                      <a:pPr algn="l" rtl="0"/>
                      <a:r>
                        <a:rPr lang="sv" b="0" i="0" u="none" baseline="0"/>
                        <a:t>Nackdelar</a:t>
                      </a:r>
                    </a:p>
                  </a:txBody>
                  <a:tcPr/>
                </a:tc>
                <a:tc>
                  <a:txBody>
                    <a:bodyPr/>
                    <a:lstStyle/>
                    <a:p>
                      <a:endParaRPr lang="sv"/>
                    </a:p>
                  </a:txBody>
                  <a:tcPr/>
                </a:tc>
                <a:tc>
                  <a:txBody>
                    <a:bodyPr/>
                    <a:lstStyle/>
                    <a:p>
                      <a:endParaRPr lang="sv" dirty="0"/>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232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sv" b="1" i="0" u="none" baseline="0"/>
              <a:t>Princip 3: Följ i så hög grad som möjligt civil- och förvaltningsrättsliga procedurer</a:t>
            </a:r>
            <a:endParaRPr lang="sv"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sv" sz="2400" dirty="0"/>
          </a:p>
          <a:p>
            <a:pPr marL="0" indent="0" algn="l" rtl="0">
              <a:buNone/>
            </a:pPr>
            <a:endParaRPr lang="sv"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extLst>
              <p:ext uri="{D42A27DB-BD31-4B8C-83A1-F6EECF244321}">
                <p14:modId xmlns:p14="http://schemas.microsoft.com/office/powerpoint/2010/main" val="1058610025"/>
              </p:ext>
            </p:extLst>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15367">
                  <a:extLst>
                    <a:ext uri="{9D8B030D-6E8A-4147-A177-3AD203B41FA5}">
                      <a16:colId xmlns:a16="http://schemas.microsoft.com/office/drawing/2014/main" val="7739524"/>
                    </a:ext>
                  </a:extLst>
                </a:gridCol>
                <a:gridCol w="2745126">
                  <a:extLst>
                    <a:ext uri="{9D8B030D-6E8A-4147-A177-3AD203B41FA5}">
                      <a16:colId xmlns:a16="http://schemas.microsoft.com/office/drawing/2014/main" val="2758528627"/>
                    </a:ext>
                  </a:extLst>
                </a:gridCol>
              </a:tblGrid>
              <a:tr h="794580">
                <a:tc>
                  <a:txBody>
                    <a:bodyPr/>
                    <a:lstStyle/>
                    <a:p>
                      <a:endParaRPr lang="sv"/>
                    </a:p>
                  </a:txBody>
                  <a:tcPr/>
                </a:tc>
                <a:tc>
                  <a:txBody>
                    <a:bodyPr/>
                    <a:lstStyle/>
                    <a:p>
                      <a:pPr algn="l" rtl="0"/>
                      <a:r>
                        <a:rPr lang="sv" b="1" i="0" u="none" baseline="0"/>
                        <a:t>Civilrättslig hantering</a:t>
                      </a:r>
                    </a:p>
                  </a:txBody>
                  <a:tcPr/>
                </a:tc>
                <a:tc>
                  <a:txBody>
                    <a:bodyPr/>
                    <a:lstStyle/>
                    <a:p>
                      <a:pPr algn="l" rtl="0"/>
                      <a:r>
                        <a:rPr lang="sv" b="1" i="0" u="none" baseline="0"/>
                        <a:t>Straffrättslig hantering</a:t>
                      </a:r>
                    </a:p>
                  </a:txBody>
                  <a:tcPr/>
                </a:tc>
                <a:extLst>
                  <a:ext uri="{0D108BD9-81ED-4DB2-BD59-A6C34878D82A}">
                    <a16:rowId xmlns:a16="http://schemas.microsoft.com/office/drawing/2014/main" val="2970695571"/>
                  </a:ext>
                </a:extLst>
              </a:tr>
              <a:tr h="1906966">
                <a:tc>
                  <a:txBody>
                    <a:bodyPr/>
                    <a:lstStyle/>
                    <a:p>
                      <a:pPr algn="l" rtl="0"/>
                      <a:r>
                        <a:rPr lang="sv" b="0" i="0" u="none" baseline="0"/>
                        <a:t>Fördelar</a:t>
                      </a:r>
                    </a:p>
                  </a:txBody>
                  <a:tcPr/>
                </a:tc>
                <a:tc>
                  <a:txBody>
                    <a:bodyPr/>
                    <a:lstStyle/>
                    <a:p>
                      <a:pPr algn="l" rtl="0"/>
                      <a:r>
                        <a:rPr lang="sv" b="0" i="0" u="none" baseline="0"/>
                        <a:t>Parkeringsvakter under direkt tillsyn av staden</a:t>
                      </a:r>
                    </a:p>
                    <a:p>
                      <a:pPr algn="l" rtl="0"/>
                      <a:r>
                        <a:rPr lang="sv" b="0" i="0" u="none" baseline="0"/>
                        <a:t>Intäkter till staden</a:t>
                      </a:r>
                    </a:p>
                    <a:p>
                      <a:pPr algn="l" rtl="0"/>
                      <a:r>
                        <a:rPr lang="sv" b="0" i="0" u="none" baseline="0"/>
                        <a:t>Staden kan sätta prioriteringsordningen</a:t>
                      </a:r>
                    </a:p>
                    <a:p>
                      <a:endParaRPr lang="sv" dirty="0"/>
                    </a:p>
                  </a:txBody>
                  <a:tcPr/>
                </a:tc>
                <a:tc>
                  <a:txBody>
                    <a:bodyPr/>
                    <a:lstStyle/>
                    <a:p>
                      <a:pPr algn="l" rtl="0"/>
                      <a:r>
                        <a:rPr lang="sv" b="0" i="0" u="none" baseline="0"/>
                        <a:t>Kopplingar kan göras till andra trafikbrott</a:t>
                      </a:r>
                    </a:p>
                    <a:p>
                      <a:pPr algn="l" rtl="0"/>
                      <a:r>
                        <a:rPr lang="sv" b="0" i="0" u="none" baseline="0"/>
                        <a:t>Central registrering</a:t>
                      </a:r>
                    </a:p>
                    <a:p>
                      <a:pPr algn="l" rtl="0"/>
                      <a:r>
                        <a:rPr lang="sv" b="0" i="0" u="none" baseline="0"/>
                        <a:t>Insamling av böter kan kopplas till skatten</a:t>
                      </a:r>
                    </a:p>
                  </a:txBody>
                  <a:tcPr/>
                </a:tc>
                <a:extLst>
                  <a:ext uri="{0D108BD9-81ED-4DB2-BD59-A6C34878D82A}">
                    <a16:rowId xmlns:a16="http://schemas.microsoft.com/office/drawing/2014/main" val="2689631258"/>
                  </a:ext>
                </a:extLst>
              </a:tr>
              <a:tr h="1906966">
                <a:tc>
                  <a:txBody>
                    <a:bodyPr/>
                    <a:lstStyle/>
                    <a:p>
                      <a:pPr algn="l" rtl="0"/>
                      <a:r>
                        <a:rPr lang="sv" b="0" i="0" u="none" baseline="0"/>
                        <a:t>Nackdelar</a:t>
                      </a:r>
                    </a:p>
                  </a:txBody>
                  <a:tcPr/>
                </a:tc>
                <a:tc>
                  <a:txBody>
                    <a:bodyPr/>
                    <a:lstStyle/>
                    <a:p>
                      <a:pPr algn="l" rtl="0"/>
                      <a:r>
                        <a:rPr lang="sv" b="0" i="0" u="none" baseline="0"/>
                        <a:t>Staden står för hanteringen och är ytterst ansvarig</a:t>
                      </a:r>
                    </a:p>
                    <a:p>
                      <a:pPr algn="l" rtl="0"/>
                      <a:r>
                        <a:rPr lang="sv" b="0" i="0" u="none" baseline="0"/>
                        <a:t>Arbetsbelastning för stadens del</a:t>
                      </a:r>
                    </a:p>
                  </a:txBody>
                  <a:tcPr/>
                </a:tc>
                <a:tc>
                  <a:txBody>
                    <a:bodyPr/>
                    <a:lstStyle/>
                    <a:p>
                      <a:pPr algn="l" rtl="0"/>
                      <a:r>
                        <a:rPr lang="sv" b="0" i="0" u="none" baseline="0"/>
                        <a:t>Polisen har andra prioriteringar</a:t>
                      </a:r>
                    </a:p>
                    <a:p>
                      <a:pPr algn="l" rtl="0"/>
                      <a:r>
                        <a:rPr lang="sv" b="0" i="0" u="none" baseline="0"/>
                        <a:t>Långdragna juridiska processer</a:t>
                      </a:r>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421573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1EDA-8595-42BF-BACE-D18CC2E03441}"/>
              </a:ext>
            </a:extLst>
          </p:cNvPr>
          <p:cNvSpPr>
            <a:spLocks noGrp="1"/>
          </p:cNvSpPr>
          <p:nvPr>
            <p:ph type="title"/>
          </p:nvPr>
        </p:nvSpPr>
        <p:spPr/>
        <p:txBody>
          <a:bodyPr/>
          <a:lstStyle/>
          <a:p>
            <a:pPr algn="l" rtl="0"/>
            <a:r>
              <a:rPr lang="sv" b="1" i="0" u="none" baseline="0"/>
              <a:t>Princip 4: Sanktionerna bör vara proportionerliga</a:t>
            </a:r>
          </a:p>
        </p:txBody>
      </p:sp>
      <p:sp>
        <p:nvSpPr>
          <p:cNvPr id="3" name="Content Placeholder 2">
            <a:extLst>
              <a:ext uri="{FF2B5EF4-FFF2-40B4-BE49-F238E27FC236}">
                <a16:creationId xmlns:a16="http://schemas.microsoft.com/office/drawing/2014/main" id="{00F1F3C8-EF31-4859-9259-6983AAED4C6A}"/>
              </a:ext>
            </a:extLst>
          </p:cNvPr>
          <p:cNvSpPr>
            <a:spLocks noGrp="1"/>
          </p:cNvSpPr>
          <p:nvPr>
            <p:ph idx="1"/>
          </p:nvPr>
        </p:nvSpPr>
        <p:spPr>
          <a:xfrm>
            <a:off x="381000" y="1700213"/>
            <a:ext cx="3651173" cy="4608512"/>
          </a:xfrm>
        </p:spPr>
        <p:txBody>
          <a:bodyPr/>
          <a:lstStyle/>
          <a:p>
            <a:pPr marL="0" indent="0" algn="l" rtl="0">
              <a:buNone/>
            </a:pPr>
            <a:r>
              <a:rPr lang="sv" sz="1800" b="0" i="0" u="none" baseline="0">
                <a:solidFill>
                  <a:schemeClr val="tx1"/>
                </a:solidFill>
              </a:rPr>
              <a:t>Sanktionerna bör vara proportionerliga, det vill säga i linje med det som krävs för att uppnå syftet med en parkeringsregel.</a:t>
            </a:r>
          </a:p>
          <a:p>
            <a:pPr marL="0" indent="0" algn="l" rtl="0">
              <a:buNone/>
            </a:pPr>
            <a:endParaRPr lang="sv" sz="1800" b="0" dirty="0">
              <a:solidFill>
                <a:schemeClr val="tx1"/>
              </a:solidFill>
            </a:endParaRPr>
          </a:p>
          <a:p>
            <a:pPr marL="0" indent="0" algn="l" rtl="0">
              <a:buNone/>
            </a:pPr>
            <a:r>
              <a:rPr lang="sv" sz="1800" b="0" i="0" u="none" baseline="0">
                <a:solidFill>
                  <a:schemeClr val="tx1"/>
                </a:solidFill>
              </a:rPr>
              <a:t>Bogsering eller klampning bör undvikas. </a:t>
            </a:r>
          </a:p>
          <a:p>
            <a:pPr marL="0" indent="0" algn="l" rtl="0">
              <a:buNone/>
            </a:pPr>
            <a:endParaRPr lang="sv" sz="2400" dirty="0"/>
          </a:p>
        </p:txBody>
      </p:sp>
      <p:pic>
        <p:nvPicPr>
          <p:cNvPr id="6" name="Picture 5">
            <a:extLst>
              <a:ext uri="{FF2B5EF4-FFF2-40B4-BE49-F238E27FC236}">
                <a16:creationId xmlns:a16="http://schemas.microsoft.com/office/drawing/2014/main" id="{9AE6B36C-F028-4A6D-BCB8-3E9620F01122}"/>
              </a:ext>
            </a:extLst>
          </p:cNvPr>
          <p:cNvPicPr>
            <a:picLocks noChangeAspect="1"/>
          </p:cNvPicPr>
          <p:nvPr/>
        </p:nvPicPr>
        <p:blipFill>
          <a:blip r:embed="rId3"/>
          <a:stretch>
            <a:fillRect/>
          </a:stretch>
        </p:blipFill>
        <p:spPr>
          <a:xfrm>
            <a:off x="4232277" y="1700213"/>
            <a:ext cx="4530723" cy="3000375"/>
          </a:xfrm>
          <a:prstGeom prst="rect">
            <a:avLst/>
          </a:prstGeom>
        </p:spPr>
      </p:pic>
      <p:sp>
        <p:nvSpPr>
          <p:cNvPr id="4" name="TextBox 3">
            <a:extLst>
              <a:ext uri="{FF2B5EF4-FFF2-40B4-BE49-F238E27FC236}">
                <a16:creationId xmlns:a16="http://schemas.microsoft.com/office/drawing/2014/main" id="{EB3B3AAF-01B6-48AC-AC69-7FA815885011}"/>
              </a:ext>
            </a:extLst>
          </p:cNvPr>
          <p:cNvSpPr txBox="1"/>
          <p:nvPr/>
        </p:nvSpPr>
        <p:spPr>
          <a:xfrm>
            <a:off x="4152452" y="4844631"/>
            <a:ext cx="4163210" cy="276999"/>
          </a:xfrm>
          <a:prstGeom prst="rect">
            <a:avLst/>
          </a:prstGeom>
          <a:noFill/>
        </p:spPr>
        <p:txBody>
          <a:bodyPr wrap="square" rtlCol="0">
            <a:spAutoFit/>
          </a:bodyPr>
          <a:lstStyle/>
          <a:p>
            <a:pPr algn="l" rtl="0"/>
            <a:r>
              <a:rPr lang="sv" sz="1200" b="0" i="0" u="none" baseline="0"/>
              <a:t>Sofia (Bulgaria): bogsering av bil. © FGM / Harry Schiffer</a:t>
            </a:r>
          </a:p>
        </p:txBody>
      </p:sp>
    </p:spTree>
    <p:extLst>
      <p:ext uri="{BB962C8B-B14F-4D97-AF65-F5344CB8AC3E}">
        <p14:creationId xmlns:p14="http://schemas.microsoft.com/office/powerpoint/2010/main" val="23050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E8DE-8627-4D40-B738-2DB45A31DB91}"/>
              </a:ext>
            </a:extLst>
          </p:cNvPr>
          <p:cNvSpPr>
            <a:spLocks noGrp="1"/>
          </p:cNvSpPr>
          <p:nvPr>
            <p:ph type="title"/>
          </p:nvPr>
        </p:nvSpPr>
        <p:spPr/>
        <p:txBody>
          <a:bodyPr/>
          <a:lstStyle/>
          <a:p>
            <a:pPr algn="l" rtl="0"/>
            <a:r>
              <a:rPr lang="sv" b="1" i="0" u="none" baseline="0"/>
              <a:t>Princip 5: Verkställandeprocedurerna bör vara transparenta. </a:t>
            </a:r>
          </a:p>
        </p:txBody>
      </p:sp>
      <p:sp>
        <p:nvSpPr>
          <p:cNvPr id="3" name="Content Placeholder 2">
            <a:extLst>
              <a:ext uri="{FF2B5EF4-FFF2-40B4-BE49-F238E27FC236}">
                <a16:creationId xmlns:a16="http://schemas.microsoft.com/office/drawing/2014/main" id="{7DE8ABE0-9896-410F-BC9B-8E0B72DBDD67}"/>
              </a:ext>
            </a:extLst>
          </p:cNvPr>
          <p:cNvSpPr>
            <a:spLocks noGrp="1"/>
          </p:cNvSpPr>
          <p:nvPr>
            <p:ph idx="1"/>
          </p:nvPr>
        </p:nvSpPr>
        <p:spPr/>
        <p:txBody>
          <a:bodyPr/>
          <a:lstStyle/>
          <a:p>
            <a:pPr marL="0" indent="0" algn="l" rtl="0">
              <a:buNone/>
            </a:pPr>
            <a:r>
              <a:rPr lang="sv" sz="1800" b="0" i="0" u="none" baseline="0">
                <a:solidFill>
                  <a:schemeClr val="tx1"/>
                </a:solidFill>
              </a:rPr>
              <a:t>Myndigheten bör se till att det är möjligt för föraren att förstå hela verkställandeproceduren, i alla dess steg. </a:t>
            </a:r>
          </a:p>
          <a:p>
            <a:pPr marL="0" indent="0" algn="l" rtl="0">
              <a:buNone/>
            </a:pPr>
            <a:r>
              <a:rPr lang="sv" sz="1800" b="0" i="0" u="none" baseline="0">
                <a:solidFill>
                  <a:schemeClr val="tx1"/>
                </a:solidFill>
              </a:rPr>
              <a:t>Det bör finnas en kontaktpunkt för ytterligare information. </a:t>
            </a:r>
          </a:p>
          <a:p>
            <a:pPr marL="0" indent="0" algn="l" rtl="0">
              <a:buNone/>
            </a:pPr>
            <a:r>
              <a:rPr lang="sv" sz="1800" b="0" i="0" u="none" baseline="0">
                <a:solidFill>
                  <a:schemeClr val="tx1"/>
                </a:solidFill>
              </a:rPr>
              <a:t>Verkställandeprocedurens olika milstolpar bör vara offentliga. </a:t>
            </a:r>
          </a:p>
          <a:p>
            <a:pPr marL="0" indent="0" algn="l" rtl="0">
              <a:buNone/>
            </a:pPr>
            <a:r>
              <a:rPr lang="sv" sz="1800" b="0" i="0" u="none" baseline="0">
                <a:solidFill>
                  <a:schemeClr val="tx1"/>
                </a:solidFill>
              </a:rPr>
              <a:t>Ett rimligt tillvägagångssätt för hantering av flera språk kan utvecklas.</a:t>
            </a:r>
          </a:p>
          <a:p>
            <a:pPr marL="0" indent="0" algn="l" rtl="0">
              <a:buNone/>
            </a:pPr>
            <a:r>
              <a:rPr lang="sv" sz="1800" b="0" i="0" u="none" baseline="0">
                <a:solidFill>
                  <a:schemeClr val="tx1"/>
                </a:solidFill>
              </a:rPr>
              <a:t>Det bör vara möjligt att överklaga beslut relaterade till verkställandet med så få hinder som möjligt.</a:t>
            </a:r>
            <a:endParaRPr lang="sv" sz="1800" b="0" dirty="0">
              <a:solidFill>
                <a:schemeClr val="tx1"/>
              </a:solidFill>
            </a:endParaRPr>
          </a:p>
        </p:txBody>
      </p:sp>
      <p:sp>
        <p:nvSpPr>
          <p:cNvPr id="4" name="Footer Placeholder 3">
            <a:extLst>
              <a:ext uri="{FF2B5EF4-FFF2-40B4-BE49-F238E27FC236}">
                <a16:creationId xmlns:a16="http://schemas.microsoft.com/office/drawing/2014/main" id="{3BBF4122-9187-420A-AD63-AB6AB595C5D1}"/>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
        <p:nvSpPr>
          <p:cNvPr id="5" name="Speech Bubble: Rectangle with Corners Rounded 4">
            <a:extLst>
              <a:ext uri="{FF2B5EF4-FFF2-40B4-BE49-F238E27FC236}">
                <a16:creationId xmlns:a16="http://schemas.microsoft.com/office/drawing/2014/main" id="{7D24E9D7-1BDB-45C5-8A0D-EF6A87994871}"/>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sv" b="0" i="0" u="none" baseline="0"/>
              <a:t>Hur organiseras detta i din stad?</a:t>
            </a:r>
          </a:p>
        </p:txBody>
      </p:sp>
    </p:spTree>
    <p:extLst>
      <p:ext uri="{BB962C8B-B14F-4D97-AF65-F5344CB8AC3E}">
        <p14:creationId xmlns:p14="http://schemas.microsoft.com/office/powerpoint/2010/main" val="365813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6F1-1C6C-4980-A2A3-4D4654B65F60}"/>
              </a:ext>
            </a:extLst>
          </p:cNvPr>
          <p:cNvSpPr>
            <a:spLocks noGrp="1"/>
          </p:cNvSpPr>
          <p:nvPr>
            <p:ph type="title"/>
          </p:nvPr>
        </p:nvSpPr>
        <p:spPr/>
        <p:txBody>
          <a:bodyPr/>
          <a:lstStyle/>
          <a:p>
            <a:pPr algn="l" rtl="0"/>
            <a:r>
              <a:rPr lang="sv" b="1" i="0" u="none" baseline="0"/>
              <a:t>Princip 6: Rättvis och jämlik behandling av olika parkeringskunder</a:t>
            </a:r>
          </a:p>
        </p:txBody>
      </p:sp>
      <p:sp>
        <p:nvSpPr>
          <p:cNvPr id="3" name="Content Placeholder 2">
            <a:extLst>
              <a:ext uri="{FF2B5EF4-FFF2-40B4-BE49-F238E27FC236}">
                <a16:creationId xmlns:a16="http://schemas.microsoft.com/office/drawing/2014/main" id="{9C8922C6-3B83-4FAF-8949-04DDC8F65624}"/>
              </a:ext>
            </a:extLst>
          </p:cNvPr>
          <p:cNvSpPr>
            <a:spLocks noGrp="1"/>
          </p:cNvSpPr>
          <p:nvPr>
            <p:ph idx="1"/>
          </p:nvPr>
        </p:nvSpPr>
        <p:spPr/>
        <p:txBody>
          <a:bodyPr/>
          <a:lstStyle/>
          <a:p>
            <a:pPr marL="0" indent="0" algn="l" rtl="0">
              <a:buNone/>
            </a:pPr>
            <a:r>
              <a:rPr lang="sv" sz="1800" b="0" i="0" u="none" baseline="0">
                <a:solidFill>
                  <a:schemeClr val="tx1"/>
                </a:solidFill>
              </a:rPr>
              <a:t>Det kan vara svårt att få allmänhetens stöd för parkeringspolicyer om inte alla fordonskategorier behandlas på samma sätt.</a:t>
            </a:r>
            <a:endParaRPr lang="sv" sz="1800" b="0" dirty="0">
              <a:solidFill>
                <a:schemeClr val="tx1"/>
              </a:solidFill>
            </a:endParaRPr>
          </a:p>
          <a:p>
            <a:pPr marL="0" indent="0" algn="l" rtl="0">
              <a:buNone/>
            </a:pPr>
            <a:r>
              <a:rPr lang="sv" sz="1800" b="0" i="0" u="none" baseline="0">
                <a:solidFill>
                  <a:schemeClr val="tx1"/>
                </a:solidFill>
              </a:rPr>
              <a:t>Man bör sträva mot en rättvis och jämlik behandling av olika användarkategorier: </a:t>
            </a:r>
          </a:p>
          <a:p>
            <a:pPr algn="l" rtl="0"/>
            <a:r>
              <a:rPr lang="sv" sz="1800" b="0" i="0" u="none" baseline="0">
                <a:solidFill>
                  <a:schemeClr val="tx1"/>
                </a:solidFill>
              </a:rPr>
              <a:t>utländska fordon, </a:t>
            </a:r>
          </a:p>
          <a:p>
            <a:pPr algn="l" rtl="0"/>
            <a:r>
              <a:rPr lang="sv" sz="1800" b="0" i="0" u="none" baseline="0">
                <a:solidFill>
                  <a:schemeClr val="tx1"/>
                </a:solidFill>
              </a:rPr>
              <a:t>varutransporter och </a:t>
            </a:r>
          </a:p>
          <a:p>
            <a:pPr algn="l" rtl="0"/>
            <a:r>
              <a:rPr lang="sv" sz="1800" b="0" i="0" u="none" baseline="0">
                <a:solidFill>
                  <a:schemeClr val="tx1"/>
                </a:solidFill>
              </a:rPr>
              <a:t>servicefordon, </a:t>
            </a:r>
          </a:p>
          <a:p>
            <a:pPr algn="l" rtl="0"/>
            <a:r>
              <a:rPr lang="sv" sz="1800" b="0" i="0" u="none" baseline="0">
                <a:solidFill>
                  <a:schemeClr val="tx1"/>
                </a:solidFill>
              </a:rPr>
              <a:t>fordon med diplomatskyltar.</a:t>
            </a:r>
          </a:p>
          <a:p>
            <a:pPr marL="0" indent="0" algn="l" rtl="0">
              <a:buNone/>
            </a:pPr>
            <a:endParaRPr lang="sv" sz="1800" b="0" dirty="0">
              <a:solidFill>
                <a:schemeClr val="tx1"/>
              </a:solidFill>
            </a:endParaRPr>
          </a:p>
          <a:p>
            <a:pPr marL="0" indent="0" algn="l" rtl="0">
              <a:buNone/>
            </a:pPr>
            <a:r>
              <a:rPr lang="sv" sz="1800" b="0" i="0" u="none" baseline="0">
                <a:solidFill>
                  <a:schemeClr val="tx1"/>
                </a:solidFill>
              </a:rPr>
              <a:t> </a:t>
            </a:r>
          </a:p>
        </p:txBody>
      </p:sp>
      <p:sp>
        <p:nvSpPr>
          <p:cNvPr id="4" name="Footer Placeholder 3">
            <a:extLst>
              <a:ext uri="{FF2B5EF4-FFF2-40B4-BE49-F238E27FC236}">
                <a16:creationId xmlns:a16="http://schemas.microsoft.com/office/drawing/2014/main" id="{270A51D9-54CF-4B12-B342-2AD27533727D}"/>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
        <p:nvSpPr>
          <p:cNvPr id="5" name="Speech Bubble: Rectangle with Corners Rounded 4">
            <a:extLst>
              <a:ext uri="{FF2B5EF4-FFF2-40B4-BE49-F238E27FC236}">
                <a16:creationId xmlns:a16="http://schemas.microsoft.com/office/drawing/2014/main" id="{74224801-5520-4E32-AFD2-AADCA69043BA}"/>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sv" b="0" i="0" u="none" baseline="0"/>
              <a:t>Är det såhär i din stad?</a:t>
            </a:r>
          </a:p>
        </p:txBody>
      </p:sp>
    </p:spTree>
    <p:extLst>
      <p:ext uri="{BB962C8B-B14F-4D97-AF65-F5344CB8AC3E}">
        <p14:creationId xmlns:p14="http://schemas.microsoft.com/office/powerpoint/2010/main" val="223161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465B-3B0C-4915-89F2-F31B6315D351}"/>
              </a:ext>
            </a:extLst>
          </p:cNvPr>
          <p:cNvSpPr>
            <a:spLocks noGrp="1"/>
          </p:cNvSpPr>
          <p:nvPr>
            <p:ph type="title"/>
          </p:nvPr>
        </p:nvSpPr>
        <p:spPr/>
        <p:txBody>
          <a:bodyPr/>
          <a:lstStyle/>
          <a:p>
            <a:pPr algn="l" rtl="0"/>
            <a:r>
              <a:rPr lang="sv" b="1" i="0" u="none" baseline="0"/>
              <a:t>Princip 7: Värdesätt parkeringsvakterna</a:t>
            </a:r>
          </a:p>
        </p:txBody>
      </p:sp>
      <p:sp>
        <p:nvSpPr>
          <p:cNvPr id="3" name="Content Placeholder 2">
            <a:extLst>
              <a:ext uri="{FF2B5EF4-FFF2-40B4-BE49-F238E27FC236}">
                <a16:creationId xmlns:a16="http://schemas.microsoft.com/office/drawing/2014/main" id="{33BA9D5F-7B6A-4AEC-AB33-0F44F28D837A}"/>
              </a:ext>
            </a:extLst>
          </p:cNvPr>
          <p:cNvSpPr>
            <a:spLocks noGrp="1"/>
          </p:cNvSpPr>
          <p:nvPr>
            <p:ph idx="1"/>
          </p:nvPr>
        </p:nvSpPr>
        <p:spPr>
          <a:xfrm>
            <a:off x="380999" y="1700213"/>
            <a:ext cx="8550965" cy="4608512"/>
          </a:xfrm>
        </p:spPr>
        <p:txBody>
          <a:bodyPr/>
          <a:lstStyle/>
          <a:p>
            <a:pPr marL="0" indent="0" algn="l" rtl="0">
              <a:buNone/>
            </a:pPr>
            <a:r>
              <a:rPr lang="sv" sz="1800" b="0" i="0" u="none" baseline="0">
                <a:solidFill>
                  <a:schemeClr val="tx1"/>
                </a:solidFill>
              </a:rPr>
              <a:t>Parkeringsvakterna är den starkaste länken i verkställandeprocessen. </a:t>
            </a:r>
          </a:p>
          <a:p>
            <a:pPr marL="0" indent="0" algn="l" rtl="0">
              <a:buNone/>
            </a:pPr>
            <a:r>
              <a:rPr lang="sv" sz="1800" b="0" i="0" u="none" baseline="0">
                <a:solidFill>
                  <a:schemeClr val="tx1"/>
                </a:solidFill>
              </a:rPr>
              <a:t>Adekvat och regelbunden utbildning av parkeringsvakterna är viktigt, så att de kan hjälpa människor med parkering och andra frågor, inte bara dela ut böter. </a:t>
            </a:r>
          </a:p>
          <a:p>
            <a:pPr algn="l" rtl="0"/>
            <a:r>
              <a:rPr lang="sv" sz="1800" b="0" i="0" u="none" baseline="0">
                <a:solidFill>
                  <a:schemeClr val="tx1"/>
                </a:solidFill>
              </a:rPr>
              <a:t>Språkträning och kommunikationsfärdigheter är viktigt. </a:t>
            </a:r>
          </a:p>
          <a:p>
            <a:pPr algn="l" rtl="0"/>
            <a:r>
              <a:rPr lang="sv" sz="1800" b="0" i="0" u="none" baseline="0">
                <a:solidFill>
                  <a:schemeClr val="tx1"/>
                </a:solidFill>
              </a:rPr>
              <a:t>Parkeringsvakternas ansvarsportfölj kan utökas. </a:t>
            </a:r>
          </a:p>
          <a:p>
            <a:pPr algn="l" rtl="0"/>
            <a:r>
              <a:rPr lang="sv" sz="1800" b="0" i="0" u="none" baseline="0">
                <a:solidFill>
                  <a:schemeClr val="tx1"/>
                </a:solidFill>
              </a:rPr>
              <a:t>Parkeringsvakter deltar i samhällets aktiviteter och blir ”ögonen på gatan” eller så kan de fokusera på att hjälpa turister. </a:t>
            </a:r>
          </a:p>
          <a:p>
            <a:pPr marL="0" indent="0" algn="l" rtl="0">
              <a:buNone/>
            </a:pPr>
            <a:endParaRPr lang="sv" sz="1800" b="0" dirty="0">
              <a:solidFill>
                <a:schemeClr val="tx1"/>
              </a:solidFill>
            </a:endParaRPr>
          </a:p>
          <a:p>
            <a:pPr marL="0" indent="0" algn="l" rtl="0">
              <a:buNone/>
            </a:pPr>
            <a:r>
              <a:rPr lang="sv" sz="1800" b="0" i="0" u="none" baseline="0">
                <a:solidFill>
                  <a:schemeClr val="tx1"/>
                </a:solidFill>
              </a:rPr>
              <a:t>Och i sådana fall bör tid för de här ytterligare uppgifterna avsättas i deras schema. </a:t>
            </a:r>
          </a:p>
          <a:p>
            <a:pPr marL="0" indent="0" algn="l" rtl="0">
              <a:buNone/>
            </a:pPr>
            <a:endParaRPr lang="sv" sz="1800" b="0" dirty="0">
              <a:solidFill>
                <a:schemeClr val="tx1"/>
              </a:solidFill>
            </a:endParaRPr>
          </a:p>
        </p:txBody>
      </p:sp>
      <p:sp>
        <p:nvSpPr>
          <p:cNvPr id="4" name="Footer Placeholder 3">
            <a:extLst>
              <a:ext uri="{FF2B5EF4-FFF2-40B4-BE49-F238E27FC236}">
                <a16:creationId xmlns:a16="http://schemas.microsoft.com/office/drawing/2014/main" id="{2B55AED3-1CCA-45F0-A4F1-F7D57D4BCABA}"/>
              </a:ext>
            </a:extLst>
          </p:cNvPr>
          <p:cNvSpPr>
            <a:spLocks noGrp="1"/>
          </p:cNvSpPr>
          <p:nvPr>
            <p:ph type="ftr" sz="quarter" idx="10"/>
          </p:nvPr>
        </p:nvSpPr>
        <p:spPr>
          <a:xfrm>
            <a:off x="1070293" y="6480175"/>
            <a:ext cx="5256212" cy="260350"/>
          </a:xfrm>
        </p:spPr>
        <p:txBody>
          <a:bodyPr/>
          <a:lstStyle/>
          <a:p>
            <a:pPr algn="l" rtl="0">
              <a:defRPr/>
            </a:pPr>
            <a:r>
              <a:rPr lang="sv" b="0" i="0" u="none" baseline="0"/>
              <a:t>&lt;Evenemang&gt; • &lt;Datum&gt; • &lt;Plats&gt; • &lt;Talare&gt;</a:t>
            </a:r>
            <a:endParaRPr lang="sv"/>
          </a:p>
        </p:txBody>
      </p:sp>
      <p:sp>
        <p:nvSpPr>
          <p:cNvPr id="5" name="Speech Bubble: Rectangle with Corners Rounded 4">
            <a:extLst>
              <a:ext uri="{FF2B5EF4-FFF2-40B4-BE49-F238E27FC236}">
                <a16:creationId xmlns:a16="http://schemas.microsoft.com/office/drawing/2014/main" id="{87B2D195-2A4A-4B08-99B1-EA77D03BEF72}"/>
              </a:ext>
            </a:extLst>
          </p:cNvPr>
          <p:cNvSpPr/>
          <p:nvPr/>
        </p:nvSpPr>
        <p:spPr>
          <a:xfrm>
            <a:off x="4149090" y="4719955"/>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sv" b="0" i="0" u="none" baseline="0"/>
              <a:t>Vad kan du göra för att värdesätta parkeringsvakterna mera?</a:t>
            </a:r>
          </a:p>
        </p:txBody>
      </p:sp>
    </p:spTree>
    <p:extLst>
      <p:ext uri="{BB962C8B-B14F-4D97-AF65-F5344CB8AC3E}">
        <p14:creationId xmlns:p14="http://schemas.microsoft.com/office/powerpoint/2010/main" val="21176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147637" y="1449550"/>
            <a:ext cx="8848725" cy="4808375"/>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701126" cy="1200329"/>
          </a:xfrm>
          <a:prstGeom prst="rect">
            <a:avLst/>
          </a:prstGeom>
        </p:spPr>
        <p:txBody>
          <a:bodyPr wrap="square">
            <a:spAutoFit/>
          </a:bodyPr>
          <a:lstStyle/>
          <a:p>
            <a:pPr algn="l" rtl="0"/>
            <a:r>
              <a:rPr lang="sv" sz="3600" b="1" i="0" u="none" baseline="0">
                <a:solidFill>
                  <a:schemeClr val="bg1"/>
                </a:solidFill>
                <a:latin typeface="+mj-lt"/>
              </a:rPr>
              <a:t>1. Definiering av processen för att verkställa parkeringsregler</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pPr algn="l" rtl="0"/>
            <a:r>
              <a:rPr lang="sv" sz="3600" b="1" i="0" u="none" baseline="0">
                <a:solidFill>
                  <a:schemeClr val="bg1"/>
                </a:solidFill>
                <a:latin typeface="+mj-lt"/>
              </a:rPr>
              <a:t>4.</a:t>
            </a:r>
          </a:p>
          <a:p>
            <a:pPr algn="l" rtl="0"/>
            <a:r>
              <a:rPr lang="sv" sz="3600" b="1" i="0" u="none" baseline="0">
                <a:solidFill>
                  <a:schemeClr val="bg1"/>
                </a:solidFill>
                <a:latin typeface="+mj-lt"/>
              </a:rPr>
              <a:t>Verkställandeverksamhet </a:t>
            </a:r>
          </a:p>
        </p:txBody>
      </p:sp>
    </p:spTree>
    <p:extLst>
      <p:ext uri="{BB962C8B-B14F-4D97-AF65-F5344CB8AC3E}">
        <p14:creationId xmlns:p14="http://schemas.microsoft.com/office/powerpoint/2010/main" val="17021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sv" b="1" i="0" u="none" baseline="0"/>
              <a:t>Åter till verkställandeprocessen …</a:t>
            </a:r>
            <a:endParaRPr lang="sv"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marL="0" lvl="1" indent="0" algn="l" rtl="0" eaLnBrk="1" hangingPunct="1">
              <a:buNone/>
            </a:pPr>
            <a:r>
              <a:rPr lang="sv" sz="1800" b="0" i="0" u="none" baseline="0"/>
              <a:t>Kontrollera om de lokala parkeringsreglerna följs eller inte: </a:t>
            </a:r>
          </a:p>
          <a:p>
            <a:pPr marL="1390650" lvl="2" indent="-342900" algn="l" rtl="0" eaLnBrk="1" hangingPunct="1">
              <a:buFont typeface="+mj-lt"/>
              <a:buAutoNum type="arabicPeriod"/>
            </a:pPr>
            <a:r>
              <a:rPr lang="sv" b="0" i="0" u="none" baseline="0"/>
              <a:t>Detektera fordonet</a:t>
            </a:r>
          </a:p>
          <a:p>
            <a:pPr marL="1390650" lvl="2" indent="-342900" algn="l" rtl="0" eaLnBrk="1" hangingPunct="1">
              <a:buFont typeface="+mj-lt"/>
              <a:buAutoNum type="arabicPeriod"/>
            </a:pPr>
            <a:r>
              <a:rPr lang="sv" b="0" i="0" u="none" baseline="0"/>
              <a:t>Förstå fordonets parkeringsrättigheter </a:t>
            </a:r>
          </a:p>
          <a:p>
            <a:pPr marL="1390650" lvl="2" indent="-342900" algn="l" rtl="0" eaLnBrk="1" hangingPunct="1">
              <a:buFont typeface="+mj-lt"/>
              <a:buAutoNum type="arabicPeriod"/>
            </a:pPr>
            <a:r>
              <a:rPr lang="sv" b="0" i="0" u="none" baseline="0"/>
              <a:t>Kontrollera parkeringsrättigheterna mot de parkeringsomständigheter som gäller där fordonet hittas</a:t>
            </a:r>
          </a:p>
          <a:p>
            <a:pPr marL="0" indent="0" algn="l" rtl="0" eaLnBrk="1" hangingPunct="1">
              <a:buNone/>
            </a:pPr>
            <a:r>
              <a:rPr lang="sv" sz="1600" b="0" i="0" u="none" baseline="0">
                <a:solidFill>
                  <a:schemeClr val="tx1"/>
                </a:solidFill>
              </a:rPr>
              <a:t>Den här delen av verkställandet avslutas med att antingen ge fordonet godkänt (fordonet har rätt att parkera på den givna platsen och den givna tiden på dagen) eller genom att</a:t>
            </a:r>
          </a:p>
          <a:p>
            <a:pPr marL="0" lvl="1" indent="0" algn="l" rtl="0" eaLnBrk="1" hangingPunct="1">
              <a:buNone/>
            </a:pPr>
            <a:r>
              <a:rPr lang="sv" sz="1800" b="0" i="0" u="none" baseline="0"/>
              <a:t>agera vid överträdelser</a:t>
            </a:r>
          </a:p>
          <a:p>
            <a:pPr marL="1390650" lvl="2" indent="-342900" algn="l" rtl="0" eaLnBrk="1" hangingPunct="1">
              <a:buFont typeface="+mj-lt"/>
              <a:buAutoNum type="arabicPeriod"/>
            </a:pPr>
            <a:r>
              <a:rPr lang="sv" b="0" i="0" u="none" baseline="0"/>
              <a:t>Straffrättslig eller icke-straffrättslig behandling</a:t>
            </a:r>
          </a:p>
          <a:p>
            <a:pPr marL="1390650" lvl="2" indent="-342900" algn="l" rtl="0" eaLnBrk="1" hangingPunct="1">
              <a:buFont typeface="+mj-lt"/>
              <a:buAutoNum type="arabicPeriod"/>
            </a:pPr>
            <a:r>
              <a:rPr lang="sv" b="0" i="0" u="none" baseline="0"/>
              <a:t>Böter eller administrativa avgifter</a:t>
            </a:r>
          </a:p>
          <a:p>
            <a:pPr marL="1390650" lvl="2" indent="-342900" algn="l" rtl="0" eaLnBrk="1" hangingPunct="1">
              <a:buFont typeface="+mj-lt"/>
              <a:buAutoNum type="arabicPeriod"/>
            </a:pPr>
            <a:r>
              <a:rPr lang="sv" b="0" i="0" u="none" baseline="0"/>
              <a:t>Icke-finansiella straff (t.ex. poängavdrag från förarens körkort, om ett poängsystem tillämpas)</a:t>
            </a:r>
          </a:p>
          <a:p>
            <a:pPr marL="1390650" lvl="2" indent="-342900" algn="l" rtl="0" eaLnBrk="1" hangingPunct="1">
              <a:buFont typeface="+mj-lt"/>
              <a:buAutoNum type="arabicPeriod"/>
            </a:pPr>
            <a:r>
              <a:rPr lang="sv" b="0" i="0" u="none" baseline="0"/>
              <a:t>Bogsering eller klampning</a:t>
            </a:r>
          </a:p>
          <a:p>
            <a:pPr marL="479425" lvl="1" indent="0" algn="l" rtl="0" eaLnBrk="1" hangingPunct="1">
              <a:buNone/>
            </a:pPr>
            <a:endParaRPr lang="sv" altLang="en-US" sz="1600" dirty="0"/>
          </a:p>
        </p:txBody>
      </p:sp>
    </p:spTree>
    <p:extLst>
      <p:ext uri="{BB962C8B-B14F-4D97-AF65-F5344CB8AC3E}">
        <p14:creationId xmlns:p14="http://schemas.microsoft.com/office/powerpoint/2010/main" val="135497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6F-DF44-41CD-BFBE-A83633D5B9B9}"/>
              </a:ext>
            </a:extLst>
          </p:cNvPr>
          <p:cNvSpPr>
            <a:spLocks noGrp="1"/>
          </p:cNvSpPr>
          <p:nvPr>
            <p:ph type="title"/>
          </p:nvPr>
        </p:nvSpPr>
        <p:spPr>
          <a:xfrm>
            <a:off x="381001" y="-147002"/>
            <a:ext cx="7343775" cy="1152525"/>
          </a:xfrm>
        </p:spPr>
        <p:txBody>
          <a:bodyPr/>
          <a:lstStyle/>
          <a:p>
            <a:pPr algn="l" rtl="0"/>
            <a:r>
              <a:rPr lang="sv" b="1" i="0" u="none" baseline="0" dirty="0"/>
              <a:t>Hur sätter man verkställandeprocessen i verket?  </a:t>
            </a:r>
          </a:p>
        </p:txBody>
      </p:sp>
      <p:sp>
        <p:nvSpPr>
          <p:cNvPr id="4" name="Footer Placeholder 3">
            <a:extLst>
              <a:ext uri="{FF2B5EF4-FFF2-40B4-BE49-F238E27FC236}">
                <a16:creationId xmlns:a16="http://schemas.microsoft.com/office/drawing/2014/main" id="{075AEC81-A639-4E6B-85B4-288E6B8DC260}"/>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graphicFrame>
        <p:nvGraphicFramePr>
          <p:cNvPr id="8" name="Table 8">
            <a:extLst>
              <a:ext uri="{FF2B5EF4-FFF2-40B4-BE49-F238E27FC236}">
                <a16:creationId xmlns:a16="http://schemas.microsoft.com/office/drawing/2014/main" id="{1283A8F4-350E-4448-9FDA-8213727877F7}"/>
              </a:ext>
            </a:extLst>
          </p:cNvPr>
          <p:cNvGraphicFramePr>
            <a:graphicFrameLocks noGrp="1"/>
          </p:cNvGraphicFramePr>
          <p:nvPr>
            <p:ph idx="1"/>
            <p:extLst>
              <p:ext uri="{D42A27DB-BD31-4B8C-83A1-F6EECF244321}">
                <p14:modId xmlns:p14="http://schemas.microsoft.com/office/powerpoint/2010/main" val="3798489741"/>
              </p:ext>
            </p:extLst>
          </p:nvPr>
        </p:nvGraphicFramePr>
        <p:xfrm>
          <a:off x="352425" y="764341"/>
          <a:ext cx="8439149" cy="5767064"/>
        </p:xfrm>
        <a:graphic>
          <a:graphicData uri="http://schemas.openxmlformats.org/drawingml/2006/table">
            <a:tbl>
              <a:tblPr firstRow="1" bandRow="1">
                <a:tableStyleId>{5C22544A-7EE6-4342-B048-85BDC9FD1C3A}</a:tableStyleId>
              </a:tblPr>
              <a:tblGrid>
                <a:gridCol w="2979419">
                  <a:extLst>
                    <a:ext uri="{9D8B030D-6E8A-4147-A177-3AD203B41FA5}">
                      <a16:colId xmlns:a16="http://schemas.microsoft.com/office/drawing/2014/main" val="3039028223"/>
                    </a:ext>
                  </a:extLst>
                </a:gridCol>
                <a:gridCol w="2825555">
                  <a:extLst>
                    <a:ext uri="{9D8B030D-6E8A-4147-A177-3AD203B41FA5}">
                      <a16:colId xmlns:a16="http://schemas.microsoft.com/office/drawing/2014/main" val="1440496406"/>
                    </a:ext>
                  </a:extLst>
                </a:gridCol>
                <a:gridCol w="2634175">
                  <a:extLst>
                    <a:ext uri="{9D8B030D-6E8A-4147-A177-3AD203B41FA5}">
                      <a16:colId xmlns:a16="http://schemas.microsoft.com/office/drawing/2014/main" val="2792426321"/>
                    </a:ext>
                  </a:extLst>
                </a:gridCol>
              </a:tblGrid>
              <a:tr h="881092">
                <a:tc>
                  <a:txBody>
                    <a:bodyPr/>
                    <a:lstStyle/>
                    <a:p>
                      <a:pPr algn="l" rtl="0"/>
                      <a:r>
                        <a:rPr lang="sv" sz="1700" b="1" i="0" u="none" baseline="0" dirty="0"/>
                        <a:t>Parkeringsprocess </a:t>
                      </a:r>
                    </a:p>
                  </a:txBody>
                  <a:tcPr/>
                </a:tc>
                <a:tc>
                  <a:txBody>
                    <a:bodyPr/>
                    <a:lstStyle/>
                    <a:p>
                      <a:pPr algn="l" rtl="0"/>
                      <a:r>
                        <a:rPr lang="sv" sz="1700" b="1" i="0" u="none" baseline="0" dirty="0"/>
                        <a:t>Hur hanteras detta? Verktyg/teknik som används</a:t>
                      </a:r>
                    </a:p>
                  </a:txBody>
                  <a:tcPr/>
                </a:tc>
                <a:tc>
                  <a:txBody>
                    <a:bodyPr/>
                    <a:lstStyle/>
                    <a:p>
                      <a:pPr algn="l" rtl="0"/>
                      <a:r>
                        <a:rPr lang="sv" sz="1700" b="1" i="0" u="none" baseline="0" dirty="0"/>
                        <a:t>Organisation/enhet som ansvarar</a:t>
                      </a:r>
                    </a:p>
                  </a:txBody>
                  <a:tcPr/>
                </a:tc>
                <a:extLst>
                  <a:ext uri="{0D108BD9-81ED-4DB2-BD59-A6C34878D82A}">
                    <a16:rowId xmlns:a16="http://schemas.microsoft.com/office/drawing/2014/main" val="4082438534"/>
                  </a:ext>
                </a:extLst>
              </a:tr>
              <a:tr h="616763">
                <a:tc>
                  <a:txBody>
                    <a:bodyPr/>
                    <a:lstStyle/>
                    <a:p>
                      <a:pPr algn="l" rtl="0"/>
                      <a:r>
                        <a:rPr lang="sv" sz="1700" b="0" i="0" u="none" baseline="0"/>
                        <a:t>Detektera ett fordon</a:t>
                      </a:r>
                    </a:p>
                    <a:p>
                      <a:endParaRPr lang="sv" sz="1700" dirty="0"/>
                    </a:p>
                  </a:txBody>
                  <a:tcPr/>
                </a:tc>
                <a:tc>
                  <a:txBody>
                    <a:bodyPr/>
                    <a:lstStyle/>
                    <a:p>
                      <a:endParaRPr lang="sv" dirty="0"/>
                    </a:p>
                  </a:txBody>
                  <a:tcPr/>
                </a:tc>
                <a:tc>
                  <a:txBody>
                    <a:bodyPr/>
                    <a:lstStyle/>
                    <a:p>
                      <a:endParaRPr lang="sv" dirty="0"/>
                    </a:p>
                  </a:txBody>
                  <a:tcPr/>
                </a:tc>
                <a:extLst>
                  <a:ext uri="{0D108BD9-81ED-4DB2-BD59-A6C34878D82A}">
                    <a16:rowId xmlns:a16="http://schemas.microsoft.com/office/drawing/2014/main" val="1333288184"/>
                  </a:ext>
                </a:extLst>
              </a:tr>
              <a:tr h="881092">
                <a:tc>
                  <a:txBody>
                    <a:bodyPr/>
                    <a:lstStyle/>
                    <a:p>
                      <a:pPr algn="l" rtl="0"/>
                      <a:r>
                        <a:rPr lang="sv" sz="1700" b="0" i="0" u="none" baseline="0"/>
                        <a:t>Förstå fordonets parkeringsrättigheter </a:t>
                      </a:r>
                    </a:p>
                    <a:p>
                      <a:endParaRPr lang="sv" sz="1700" dirty="0"/>
                    </a:p>
                  </a:txBody>
                  <a:tcPr/>
                </a:tc>
                <a:tc>
                  <a:txBody>
                    <a:bodyPr/>
                    <a:lstStyle/>
                    <a:p>
                      <a:endParaRPr lang="sv"/>
                    </a:p>
                  </a:txBody>
                  <a:tcPr/>
                </a:tc>
                <a:tc>
                  <a:txBody>
                    <a:bodyPr/>
                    <a:lstStyle/>
                    <a:p>
                      <a:endParaRPr lang="sv"/>
                    </a:p>
                  </a:txBody>
                  <a:tcPr/>
                </a:tc>
                <a:extLst>
                  <a:ext uri="{0D108BD9-81ED-4DB2-BD59-A6C34878D82A}">
                    <a16:rowId xmlns:a16="http://schemas.microsoft.com/office/drawing/2014/main" val="659437735"/>
                  </a:ext>
                </a:extLst>
              </a:tr>
              <a:tr h="1674074">
                <a:tc>
                  <a:txBody>
                    <a:bodyPr/>
                    <a:lstStyle/>
                    <a:p>
                      <a:pPr algn="l" rtl="0"/>
                      <a:r>
                        <a:rPr lang="sv" sz="1700" b="0" i="0" u="none" baseline="0"/>
                        <a:t>Kontrollera parkeringsrättigheterna mot de parkeringsomständigheter som gäller där fordonet upptäcktes</a:t>
                      </a:r>
                    </a:p>
                  </a:txBody>
                  <a:tcPr/>
                </a:tc>
                <a:tc>
                  <a:txBody>
                    <a:bodyPr/>
                    <a:lstStyle/>
                    <a:p>
                      <a:endParaRPr lang="sv" dirty="0"/>
                    </a:p>
                  </a:txBody>
                  <a:tcPr/>
                </a:tc>
                <a:tc>
                  <a:txBody>
                    <a:bodyPr/>
                    <a:lstStyle/>
                    <a:p>
                      <a:endParaRPr lang="sv" dirty="0"/>
                    </a:p>
                  </a:txBody>
                  <a:tcPr/>
                </a:tc>
                <a:extLst>
                  <a:ext uri="{0D108BD9-81ED-4DB2-BD59-A6C34878D82A}">
                    <a16:rowId xmlns:a16="http://schemas.microsoft.com/office/drawing/2014/main" val="2478273981"/>
                  </a:ext>
                </a:extLst>
              </a:tr>
              <a:tr h="616763">
                <a:tc>
                  <a:txBody>
                    <a:bodyPr/>
                    <a:lstStyle/>
                    <a:p>
                      <a:pPr algn="l" rtl="0"/>
                      <a:r>
                        <a:rPr lang="sv" sz="1700" b="0" i="0" u="none" baseline="0"/>
                        <a:t>Avgöra om reglerna följs eller inte</a:t>
                      </a:r>
                    </a:p>
                  </a:txBody>
                  <a:tcPr/>
                </a:tc>
                <a:tc>
                  <a:txBody>
                    <a:bodyPr/>
                    <a:lstStyle/>
                    <a:p>
                      <a:endParaRPr lang="sv"/>
                    </a:p>
                  </a:txBody>
                  <a:tcPr/>
                </a:tc>
                <a:tc>
                  <a:txBody>
                    <a:bodyPr/>
                    <a:lstStyle/>
                    <a:p>
                      <a:endParaRPr lang="sv"/>
                    </a:p>
                  </a:txBody>
                  <a:tcPr/>
                </a:tc>
                <a:extLst>
                  <a:ext uri="{0D108BD9-81ED-4DB2-BD59-A6C34878D82A}">
                    <a16:rowId xmlns:a16="http://schemas.microsoft.com/office/drawing/2014/main" val="2654668635"/>
                  </a:ext>
                </a:extLst>
              </a:tr>
              <a:tr h="363405">
                <a:tc>
                  <a:txBody>
                    <a:bodyPr/>
                    <a:lstStyle/>
                    <a:p>
                      <a:pPr algn="l" rtl="0"/>
                      <a:r>
                        <a:rPr lang="sv" sz="1700" b="0" i="0" u="none" baseline="0"/>
                        <a:t>Böter/avgift</a:t>
                      </a:r>
                    </a:p>
                  </a:txBody>
                  <a:tcPr/>
                </a:tc>
                <a:tc>
                  <a:txBody>
                    <a:bodyPr/>
                    <a:lstStyle/>
                    <a:p>
                      <a:endParaRPr lang="sv"/>
                    </a:p>
                  </a:txBody>
                  <a:tcPr/>
                </a:tc>
                <a:tc>
                  <a:txBody>
                    <a:bodyPr/>
                    <a:lstStyle/>
                    <a:p>
                      <a:endParaRPr lang="sv"/>
                    </a:p>
                  </a:txBody>
                  <a:tcPr/>
                </a:tc>
                <a:extLst>
                  <a:ext uri="{0D108BD9-81ED-4DB2-BD59-A6C34878D82A}">
                    <a16:rowId xmlns:a16="http://schemas.microsoft.com/office/drawing/2014/main" val="2999186590"/>
                  </a:ext>
                </a:extLst>
              </a:tr>
              <a:tr h="363405">
                <a:tc>
                  <a:txBody>
                    <a:bodyPr/>
                    <a:lstStyle/>
                    <a:p>
                      <a:pPr algn="l" rtl="0"/>
                      <a:r>
                        <a:rPr lang="sv" sz="1700" b="0" i="0" u="none" baseline="0"/>
                        <a:t>Klampning/bogsering</a:t>
                      </a:r>
                    </a:p>
                  </a:txBody>
                  <a:tcPr/>
                </a:tc>
                <a:tc>
                  <a:txBody>
                    <a:bodyPr/>
                    <a:lstStyle/>
                    <a:p>
                      <a:endParaRPr lang="sv"/>
                    </a:p>
                  </a:txBody>
                  <a:tcPr/>
                </a:tc>
                <a:tc>
                  <a:txBody>
                    <a:bodyPr/>
                    <a:lstStyle/>
                    <a:p>
                      <a:endParaRPr lang="sv"/>
                    </a:p>
                  </a:txBody>
                  <a:tcPr/>
                </a:tc>
                <a:extLst>
                  <a:ext uri="{0D108BD9-81ED-4DB2-BD59-A6C34878D82A}">
                    <a16:rowId xmlns:a16="http://schemas.microsoft.com/office/drawing/2014/main" val="2855060863"/>
                  </a:ext>
                </a:extLst>
              </a:tr>
              <a:tr h="363405">
                <a:tc>
                  <a:txBody>
                    <a:bodyPr/>
                    <a:lstStyle/>
                    <a:p>
                      <a:pPr algn="l" rtl="0"/>
                      <a:r>
                        <a:rPr lang="sv" sz="1700" b="0" i="0" u="none" baseline="0" dirty="0"/>
                        <a:t>Överklagande </a:t>
                      </a:r>
                    </a:p>
                  </a:txBody>
                  <a:tcPr/>
                </a:tc>
                <a:tc>
                  <a:txBody>
                    <a:bodyPr/>
                    <a:lstStyle/>
                    <a:p>
                      <a:endParaRPr lang="sv" dirty="0"/>
                    </a:p>
                  </a:txBody>
                  <a:tcPr/>
                </a:tc>
                <a:tc>
                  <a:txBody>
                    <a:bodyPr/>
                    <a:lstStyle/>
                    <a:p>
                      <a:endParaRPr lang="sv" dirty="0"/>
                    </a:p>
                  </a:txBody>
                  <a:tcPr/>
                </a:tc>
                <a:extLst>
                  <a:ext uri="{0D108BD9-81ED-4DB2-BD59-A6C34878D82A}">
                    <a16:rowId xmlns:a16="http://schemas.microsoft.com/office/drawing/2014/main" val="2584128042"/>
                  </a:ext>
                </a:extLst>
              </a:tr>
            </a:tbl>
          </a:graphicData>
        </a:graphic>
      </p:graphicFrame>
    </p:spTree>
    <p:extLst>
      <p:ext uri="{BB962C8B-B14F-4D97-AF65-F5344CB8AC3E}">
        <p14:creationId xmlns:p14="http://schemas.microsoft.com/office/powerpoint/2010/main" val="15439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pPr algn="l" rtl="0"/>
            <a:r>
              <a:rPr lang="sv" sz="3600" b="1" i="0" u="none" baseline="0">
                <a:solidFill>
                  <a:schemeClr val="bg1"/>
                </a:solidFill>
                <a:latin typeface="+mj-lt"/>
              </a:rPr>
              <a:t>5.</a:t>
            </a:r>
          </a:p>
          <a:p>
            <a:pPr algn="l" rtl="0"/>
            <a:r>
              <a:rPr lang="sv" sz="3600" b="1" i="0" u="none" baseline="0">
                <a:solidFill>
                  <a:schemeClr val="bg1"/>
                </a:solidFill>
                <a:latin typeface="+mj-lt"/>
              </a:rPr>
              <a:t>Verktyg för verkställande </a:t>
            </a:r>
          </a:p>
        </p:txBody>
      </p:sp>
    </p:spTree>
    <p:extLst>
      <p:ext uri="{BB962C8B-B14F-4D97-AF65-F5344CB8AC3E}">
        <p14:creationId xmlns:p14="http://schemas.microsoft.com/office/powerpoint/2010/main" val="260835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sv" sz="2400" b="1" i="0" u="none" baseline="0"/>
              <a:t>Utformning av gatuelement som underlättar verkställandet</a:t>
            </a:r>
            <a:endParaRPr lang="sv" altLang="en-US" dirty="0"/>
          </a:p>
        </p:txBody>
      </p:sp>
      <p:sp>
        <p:nvSpPr>
          <p:cNvPr id="6147" name="Content Placeholder 2"/>
          <p:cNvSpPr>
            <a:spLocks noGrp="1"/>
          </p:cNvSpPr>
          <p:nvPr>
            <p:ph idx="1"/>
          </p:nvPr>
        </p:nvSpPr>
        <p:spPr/>
        <p:txBody>
          <a:bodyPr/>
          <a:lstStyle/>
          <a:p>
            <a:pPr algn="l" rtl="0" eaLnBrk="1" hangingPunct="1"/>
            <a:r>
              <a:rPr lang="sv" sz="1800" b="0" i="0" u="none" baseline="0"/>
              <a:t>Skyltar som avgränsar zoner och förklarar vilka gatubestämmelser som gäller.</a:t>
            </a:r>
          </a:p>
          <a:p>
            <a:pPr algn="l" rtl="0" eaLnBrk="1" hangingPunct="1"/>
            <a:r>
              <a:rPr lang="sv" sz="1800" b="0" i="0" u="none" baseline="0"/>
              <a:t>Tydligt beskrivna och avgränsade parkeringsplatser som gör det tydligt var det är tillåtet att parkera.</a:t>
            </a:r>
          </a:p>
          <a:p>
            <a:pPr algn="l" rtl="0" eaLnBrk="1" hangingPunct="1"/>
            <a:r>
              <a:rPr lang="sv" sz="1800" b="0" i="0" u="none" baseline="0"/>
              <a:t>Indikation om användarkategorier genom färgkodning och skyltning (personer med funktionshinder, varutransporter, boende, korttidsparkering).</a:t>
            </a:r>
          </a:p>
          <a:p>
            <a:pPr algn="l" rtl="0" eaLnBrk="1" hangingPunct="1"/>
            <a:r>
              <a:rPr lang="sv" sz="1800" b="0" i="0" u="none" baseline="0"/>
              <a:t>Parkeringsplatserna bör vara åtkomliga för parkeringsvakter på ett säkert sätt.</a:t>
            </a:r>
          </a:p>
          <a:p>
            <a:pPr marL="0" indent="0" algn="l" rtl="0" eaLnBrk="1" hangingPunct="1">
              <a:buNone/>
            </a:pPr>
            <a:endParaRPr lang="sv" altLang="en-US" sz="1800" b="0" dirty="0"/>
          </a:p>
        </p:txBody>
      </p:sp>
      <p:pic>
        <p:nvPicPr>
          <p:cNvPr id="3" name="Picture 2">
            <a:extLst>
              <a:ext uri="{FF2B5EF4-FFF2-40B4-BE49-F238E27FC236}">
                <a16:creationId xmlns:a16="http://schemas.microsoft.com/office/drawing/2014/main" id="{D5705ECF-5833-4F54-AEC0-12340E59ED68}"/>
              </a:ext>
            </a:extLst>
          </p:cNvPr>
          <p:cNvPicPr>
            <a:picLocks noChangeAspect="1"/>
          </p:cNvPicPr>
          <p:nvPr/>
        </p:nvPicPr>
        <p:blipFill>
          <a:blip r:embed="rId2"/>
          <a:stretch>
            <a:fillRect/>
          </a:stretch>
        </p:blipFill>
        <p:spPr>
          <a:xfrm>
            <a:off x="495300" y="3627396"/>
            <a:ext cx="3563194" cy="2357000"/>
          </a:xfrm>
          <a:prstGeom prst="rect">
            <a:avLst/>
          </a:prstGeom>
        </p:spPr>
      </p:pic>
      <p:pic>
        <p:nvPicPr>
          <p:cNvPr id="5" name="Picture 4">
            <a:extLst>
              <a:ext uri="{FF2B5EF4-FFF2-40B4-BE49-F238E27FC236}">
                <a16:creationId xmlns:a16="http://schemas.microsoft.com/office/drawing/2014/main" id="{FBE6D94E-6618-45C2-A7A4-80A1510E9910}"/>
              </a:ext>
            </a:extLst>
          </p:cNvPr>
          <p:cNvPicPr>
            <a:picLocks noChangeAspect="1"/>
          </p:cNvPicPr>
          <p:nvPr/>
        </p:nvPicPr>
        <p:blipFill>
          <a:blip r:embed="rId3"/>
          <a:stretch>
            <a:fillRect/>
          </a:stretch>
        </p:blipFill>
        <p:spPr>
          <a:xfrm>
            <a:off x="4872044" y="3627396"/>
            <a:ext cx="3531176" cy="2334894"/>
          </a:xfrm>
          <a:prstGeom prst="rect">
            <a:avLst/>
          </a:prstGeom>
        </p:spPr>
      </p:pic>
    </p:spTree>
    <p:extLst>
      <p:ext uri="{BB962C8B-B14F-4D97-AF65-F5344CB8AC3E}">
        <p14:creationId xmlns:p14="http://schemas.microsoft.com/office/powerpoint/2010/main" val="36428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sv" b="1" i="0" u="none" baseline="0"/>
              <a:t>Övning: Vilka designelement avskräcker från felparkering?</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Tree>
    <p:extLst>
      <p:ext uri="{BB962C8B-B14F-4D97-AF65-F5344CB8AC3E}">
        <p14:creationId xmlns:p14="http://schemas.microsoft.com/office/powerpoint/2010/main" val="199553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sv" b="1" i="0" u="none" baseline="0"/>
              <a:t>Övning: Vilka designelement avskräcker från felparkering?</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
        <p:nvSpPr>
          <p:cNvPr id="3" name="Arrow: Right 2">
            <a:extLst>
              <a:ext uri="{FF2B5EF4-FFF2-40B4-BE49-F238E27FC236}">
                <a16:creationId xmlns:a16="http://schemas.microsoft.com/office/drawing/2014/main" id="{41CACFDE-7C63-40D1-8606-EDC382103266}"/>
              </a:ext>
            </a:extLst>
          </p:cNvPr>
          <p:cNvSpPr/>
          <p:nvPr/>
        </p:nvSpPr>
        <p:spPr>
          <a:xfrm rot="2040044">
            <a:off x="2034540" y="475488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6" name="Arrow: Right 5">
            <a:extLst>
              <a:ext uri="{FF2B5EF4-FFF2-40B4-BE49-F238E27FC236}">
                <a16:creationId xmlns:a16="http://schemas.microsoft.com/office/drawing/2014/main" id="{60A4D57D-E9AE-4D96-9918-CFC064B6E44F}"/>
              </a:ext>
            </a:extLst>
          </p:cNvPr>
          <p:cNvSpPr/>
          <p:nvPr/>
        </p:nvSpPr>
        <p:spPr>
          <a:xfrm rot="7906050">
            <a:off x="4704431" y="4516765"/>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7" name="Arrow: Right 6">
            <a:extLst>
              <a:ext uri="{FF2B5EF4-FFF2-40B4-BE49-F238E27FC236}">
                <a16:creationId xmlns:a16="http://schemas.microsoft.com/office/drawing/2014/main" id="{CC14B452-01B7-40B2-976F-76DA6B6F6AD1}"/>
              </a:ext>
            </a:extLst>
          </p:cNvPr>
          <p:cNvSpPr/>
          <p:nvPr/>
        </p:nvSpPr>
        <p:spPr>
          <a:xfrm rot="8462173">
            <a:off x="5492254" y="2141503"/>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8" name="Arrow: Right 7">
            <a:extLst>
              <a:ext uri="{FF2B5EF4-FFF2-40B4-BE49-F238E27FC236}">
                <a16:creationId xmlns:a16="http://schemas.microsoft.com/office/drawing/2014/main" id="{15379312-035B-46BA-B328-8F26987C72DB}"/>
              </a:ext>
            </a:extLst>
          </p:cNvPr>
          <p:cNvSpPr/>
          <p:nvPr/>
        </p:nvSpPr>
        <p:spPr>
          <a:xfrm rot="2040044">
            <a:off x="2435067" y="3902834"/>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9" name="Arrow: Right 8">
            <a:extLst>
              <a:ext uri="{FF2B5EF4-FFF2-40B4-BE49-F238E27FC236}">
                <a16:creationId xmlns:a16="http://schemas.microsoft.com/office/drawing/2014/main" id="{64384A6D-DB36-4C71-9A39-29C14C81FB94}"/>
              </a:ext>
            </a:extLst>
          </p:cNvPr>
          <p:cNvSpPr/>
          <p:nvPr/>
        </p:nvSpPr>
        <p:spPr>
          <a:xfrm rot="2040044">
            <a:off x="2813850" y="348256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11" name="Arrow: Right 10">
            <a:extLst>
              <a:ext uri="{FF2B5EF4-FFF2-40B4-BE49-F238E27FC236}">
                <a16:creationId xmlns:a16="http://schemas.microsoft.com/office/drawing/2014/main" id="{8D1958E6-5306-4BAC-AED6-5C80F67C4B0C}"/>
              </a:ext>
            </a:extLst>
          </p:cNvPr>
          <p:cNvSpPr/>
          <p:nvPr/>
        </p:nvSpPr>
        <p:spPr>
          <a:xfrm rot="8039242">
            <a:off x="4453081" y="3780586"/>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Tree>
    <p:extLst>
      <p:ext uri="{BB962C8B-B14F-4D97-AF65-F5344CB8AC3E}">
        <p14:creationId xmlns:p14="http://schemas.microsoft.com/office/powerpoint/2010/main" val="126106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sv" b="1" i="0" u="none" baseline="0"/>
              <a:t>Övning: Vilka designelement avskräcker från felparkering?</a:t>
            </a:r>
          </a:p>
        </p:txBody>
      </p:sp>
    </p:spTree>
    <p:extLst>
      <p:ext uri="{BB962C8B-B14F-4D97-AF65-F5344CB8AC3E}">
        <p14:creationId xmlns:p14="http://schemas.microsoft.com/office/powerpoint/2010/main" val="348528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sv" b="1" i="0" u="none" baseline="0"/>
              <a:t>Övning: Vilka designelement avskräcker från felparkering?</a:t>
            </a:r>
          </a:p>
        </p:txBody>
      </p:sp>
      <p:sp>
        <p:nvSpPr>
          <p:cNvPr id="7" name="Arrow: Right 6">
            <a:extLst>
              <a:ext uri="{FF2B5EF4-FFF2-40B4-BE49-F238E27FC236}">
                <a16:creationId xmlns:a16="http://schemas.microsoft.com/office/drawing/2014/main" id="{45CE37A8-3775-42A3-9AD3-F9F071BF4E39}"/>
              </a:ext>
            </a:extLst>
          </p:cNvPr>
          <p:cNvSpPr/>
          <p:nvPr/>
        </p:nvSpPr>
        <p:spPr>
          <a:xfrm rot="2040044">
            <a:off x="-157950" y="459127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8" name="Arrow: Right 7">
            <a:extLst>
              <a:ext uri="{FF2B5EF4-FFF2-40B4-BE49-F238E27FC236}">
                <a16:creationId xmlns:a16="http://schemas.microsoft.com/office/drawing/2014/main" id="{629D0656-5E94-433C-8EC7-AF4D81D6CE13}"/>
              </a:ext>
            </a:extLst>
          </p:cNvPr>
          <p:cNvSpPr/>
          <p:nvPr/>
        </p:nvSpPr>
        <p:spPr>
          <a:xfrm rot="2040044">
            <a:off x="4036859" y="430553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9" name="Arrow: Right 8">
            <a:extLst>
              <a:ext uri="{FF2B5EF4-FFF2-40B4-BE49-F238E27FC236}">
                <a16:creationId xmlns:a16="http://schemas.microsoft.com/office/drawing/2014/main" id="{62EA7516-136D-4570-AD22-658488E788E2}"/>
              </a:ext>
            </a:extLst>
          </p:cNvPr>
          <p:cNvSpPr/>
          <p:nvPr/>
        </p:nvSpPr>
        <p:spPr>
          <a:xfrm rot="5201942">
            <a:off x="1939454" y="4694147"/>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Tree>
    <p:extLst>
      <p:ext uri="{BB962C8B-B14F-4D97-AF65-F5344CB8AC3E}">
        <p14:creationId xmlns:p14="http://schemas.microsoft.com/office/powerpoint/2010/main" val="309607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sv" sz="2400" b="1" i="0" u="none" baseline="0"/>
              <a:t>I de flesta fall ingår en digital komponent i verkställandet av parkeringsreglerna</a:t>
            </a:r>
            <a:endParaRPr lang="sv" altLang="en-US" dirty="0"/>
          </a:p>
        </p:txBody>
      </p:sp>
      <p:sp>
        <p:nvSpPr>
          <p:cNvPr id="6147" name="Content Placeholder 2"/>
          <p:cNvSpPr>
            <a:spLocks noGrp="1"/>
          </p:cNvSpPr>
          <p:nvPr>
            <p:ph idx="1"/>
          </p:nvPr>
        </p:nvSpPr>
        <p:spPr>
          <a:xfrm>
            <a:off x="285750" y="1437323"/>
            <a:ext cx="6300289" cy="4608512"/>
          </a:xfrm>
        </p:spPr>
        <p:txBody>
          <a:bodyPr/>
          <a:lstStyle/>
          <a:p>
            <a:pPr marL="0" indent="0" algn="l" rtl="0" eaLnBrk="1" hangingPunct="1">
              <a:buFontTx/>
              <a:buNone/>
            </a:pPr>
            <a:r>
              <a:rPr lang="sv" sz="1800" b="0" i="0" u="none" baseline="0" dirty="0"/>
              <a:t>Detektering av fordon: </a:t>
            </a:r>
          </a:p>
          <a:p>
            <a:pPr algn="l" rtl="0" eaLnBrk="1" hangingPunct="1"/>
            <a:r>
              <a:rPr lang="sv" sz="1800" b="0" i="0" u="none" baseline="0" dirty="0"/>
              <a:t>Manuellt verkställande (troligtvis med digital hantering i inre avdelning)</a:t>
            </a:r>
          </a:p>
          <a:p>
            <a:pPr algn="l" rtl="0" eaLnBrk="1" hangingPunct="1"/>
            <a:r>
              <a:rPr lang="sv" sz="1800" b="0" i="0" u="none" baseline="0" dirty="0"/>
              <a:t>Automatiserad avläsning av registreringsskyltar (ANPR)</a:t>
            </a:r>
          </a:p>
          <a:p>
            <a:pPr algn="l" rtl="0" eaLnBrk="1" hangingPunct="1"/>
            <a:r>
              <a:rPr lang="sv" sz="1800" b="0" i="0" u="none" baseline="0" dirty="0"/>
              <a:t>Sensorer på parkeringsrutor</a:t>
            </a:r>
          </a:p>
          <a:p>
            <a:pPr algn="l" rtl="0" eaLnBrk="1" hangingPunct="1"/>
            <a:r>
              <a:rPr lang="sv" sz="1800" b="0" i="0" u="none" baseline="0" dirty="0"/>
              <a:t>Kameraövervakning</a:t>
            </a:r>
          </a:p>
          <a:p>
            <a:pPr marL="0" indent="0" algn="l" rtl="0" eaLnBrk="1" hangingPunct="1">
              <a:buNone/>
            </a:pPr>
            <a:r>
              <a:rPr lang="sv" sz="1800" b="0" i="0" u="none" baseline="0" dirty="0"/>
              <a:t>Detektering av bristande följsamhet</a:t>
            </a:r>
          </a:p>
          <a:p>
            <a:pPr algn="l" rtl="0" eaLnBrk="1" hangingPunct="1"/>
            <a:r>
              <a:rPr lang="sv" sz="1800" b="0" i="0" u="none" baseline="0" dirty="0"/>
              <a:t>Lokal databas med parkeringsrättigheter: boendetillstånd, parkering som betalas via SMS och appar</a:t>
            </a:r>
          </a:p>
          <a:p>
            <a:pPr marL="0" indent="0" algn="l" rtl="0" eaLnBrk="1" hangingPunct="1">
              <a:buNone/>
            </a:pPr>
            <a:r>
              <a:rPr lang="sv" sz="1800" b="0" i="0" u="none" baseline="0" dirty="0"/>
              <a:t>Identifiering av fordon som bryter mot regler</a:t>
            </a:r>
          </a:p>
          <a:p>
            <a:pPr algn="l" rtl="0" eaLnBrk="1" hangingPunct="1"/>
            <a:r>
              <a:rPr lang="sv" sz="1800" b="0" i="0" u="none" baseline="0" dirty="0"/>
              <a:t>Nationell databas över registrerade fordon</a:t>
            </a:r>
          </a:p>
          <a:p>
            <a:pPr algn="l" rtl="0" eaLnBrk="1" hangingPunct="1"/>
            <a:r>
              <a:rPr lang="sv" sz="1800" b="0" i="0" u="none" baseline="0" dirty="0"/>
              <a:t>Bilaterala avtal mellan staden och staten, stater emellan</a:t>
            </a:r>
          </a:p>
          <a:p>
            <a:pPr marL="0" indent="0" algn="l" rtl="0" eaLnBrk="1" hangingPunct="1">
              <a:buNone/>
            </a:pPr>
            <a:r>
              <a:rPr lang="sv" sz="1800" b="0" i="0" u="none" baseline="0" dirty="0"/>
              <a:t>Åtgärder vid överträdelser: avgifter och böter</a:t>
            </a:r>
          </a:p>
          <a:p>
            <a:pPr algn="l" rtl="0" eaLnBrk="1" hangingPunct="1"/>
            <a:r>
              <a:rPr lang="sv" sz="1800" b="0" i="0" u="none" baseline="0" dirty="0"/>
              <a:t>Papperslös utfärdande av betalningsinstruktioner</a:t>
            </a:r>
          </a:p>
          <a:p>
            <a:pPr algn="l" rtl="0" eaLnBrk="1" hangingPunct="1"/>
            <a:r>
              <a:rPr lang="sv" sz="1800" b="0" i="0" u="none" baseline="0" dirty="0"/>
              <a:t>Överklagan online</a:t>
            </a:r>
          </a:p>
        </p:txBody>
      </p:sp>
      <p:pic>
        <p:nvPicPr>
          <p:cNvPr id="3" name="Picture 2">
            <a:extLst>
              <a:ext uri="{FF2B5EF4-FFF2-40B4-BE49-F238E27FC236}">
                <a16:creationId xmlns:a16="http://schemas.microsoft.com/office/drawing/2014/main" id="{D9D32AD7-1906-417B-85FE-23938C62B7FA}"/>
              </a:ext>
            </a:extLst>
          </p:cNvPr>
          <p:cNvPicPr>
            <a:picLocks noChangeAspect="1"/>
          </p:cNvPicPr>
          <p:nvPr/>
        </p:nvPicPr>
        <p:blipFill>
          <a:blip r:embed="rId2"/>
          <a:stretch>
            <a:fillRect/>
          </a:stretch>
        </p:blipFill>
        <p:spPr>
          <a:xfrm>
            <a:off x="6586039" y="1618989"/>
            <a:ext cx="2436664" cy="1810011"/>
          </a:xfrm>
          <a:prstGeom prst="rect">
            <a:avLst/>
          </a:prstGeom>
        </p:spPr>
      </p:pic>
    </p:spTree>
    <p:extLst>
      <p:ext uri="{BB962C8B-B14F-4D97-AF65-F5344CB8AC3E}">
        <p14:creationId xmlns:p14="http://schemas.microsoft.com/office/powerpoint/2010/main" val="181317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sv" b="1" i="0" u="none" baseline="0"/>
              <a:t>Fokus för detta utbildningstillfälle: Upprätthållandet av reglerad och avgiftsbelagd parkering</a:t>
            </a:r>
            <a:endParaRPr lang="sv"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213360" y="1417002"/>
            <a:ext cx="8511540" cy="4755197"/>
          </a:xfrm>
        </p:spPr>
        <p:txBody>
          <a:bodyPr/>
          <a:lstStyle/>
          <a:p>
            <a:pPr marL="479425" lvl="1" indent="0" algn="l" rtl="0" eaLnBrk="1" hangingPunct="1">
              <a:buNone/>
            </a:pPr>
            <a:r>
              <a:rPr lang="sv" sz="1600" b="0" i="0" u="none" baseline="0"/>
              <a:t>Parkering utanför gatan</a:t>
            </a:r>
          </a:p>
          <a:p>
            <a:pPr marL="765175" lvl="1" indent="-285750" algn="l" rtl="0" eaLnBrk="1" hangingPunct="1">
              <a:buFontTx/>
              <a:buChar char="-"/>
            </a:pPr>
            <a:r>
              <a:rPr lang="sv" sz="1600" b="0" i="0" u="none" baseline="0"/>
              <a:t>Öppen för allmänheten, delvis öppen för allmänheten (t.ex. köpcenter under öppettiderna) eller privata parkeringsanläggningar (t.ex. kontorsparkeringar) </a:t>
            </a:r>
          </a:p>
          <a:p>
            <a:pPr marL="765175" lvl="1" indent="-285750" algn="l" rtl="0" eaLnBrk="1" hangingPunct="1">
              <a:buFontTx/>
              <a:buChar char="-"/>
            </a:pPr>
            <a:r>
              <a:rPr lang="sv" sz="1600" b="0" i="0" u="none" baseline="0"/>
              <a:t>Parkeringsplatser som är skyddade av hinder (virtuella) eller oskyddade</a:t>
            </a:r>
          </a:p>
          <a:p>
            <a:pPr marL="765175" lvl="1" indent="-285750" algn="l" rtl="0" eaLnBrk="1" hangingPunct="1">
              <a:buFontTx/>
              <a:buChar char="-"/>
            </a:pPr>
            <a:r>
              <a:rPr lang="sv" sz="1600" b="0" i="0" u="none" baseline="0"/>
              <a:t>Parkering på privat mark</a:t>
            </a:r>
          </a:p>
          <a:p>
            <a:pPr marL="479425" lvl="1" indent="0" algn="l" rtl="0" eaLnBrk="1" hangingPunct="1">
              <a:buNone/>
            </a:pPr>
            <a:endParaRPr lang="sv" altLang="en-US" sz="1600" dirty="0"/>
          </a:p>
          <a:p>
            <a:pPr marL="479425" lvl="1" indent="0" algn="l" rtl="0" eaLnBrk="1" hangingPunct="1">
              <a:buNone/>
            </a:pPr>
            <a:r>
              <a:rPr lang="sv" sz="1600" b="0" i="0" u="none" baseline="0"/>
              <a:t>Parkering på gatan </a:t>
            </a:r>
          </a:p>
          <a:p>
            <a:pPr marL="765175" lvl="1" indent="-285750" algn="l" rtl="0" eaLnBrk="1" hangingPunct="1">
              <a:buFontTx/>
              <a:buChar char="-"/>
            </a:pPr>
            <a:r>
              <a:rPr lang="sv" sz="1600" b="0" i="0" u="none" baseline="0"/>
              <a:t>Reglerad parkering (vissa regler gäller (tillstånd, tidsbegränsningar ...) men ingen omedelbar betalning krävs)</a:t>
            </a:r>
          </a:p>
          <a:p>
            <a:pPr marL="765175" lvl="1" indent="-285750" algn="l" rtl="0" eaLnBrk="1" hangingPunct="1">
              <a:buFontTx/>
              <a:buChar char="-"/>
            </a:pPr>
            <a:r>
              <a:rPr lang="sv" sz="1600" b="0" i="0" u="none" baseline="0"/>
              <a:t>Avgiftsbelagd parkering</a:t>
            </a:r>
          </a:p>
          <a:p>
            <a:pPr marL="765175" lvl="1" indent="-285750" algn="l" rtl="0" eaLnBrk="1" hangingPunct="1">
              <a:buFontTx/>
              <a:buChar char="-"/>
            </a:pPr>
            <a:r>
              <a:rPr lang="sv" sz="1600" b="0" i="0" u="none" baseline="0"/>
              <a:t>Olaglig parkering (parkering på ställen som inte är avsedda för eller är olämpliga för parkering).</a:t>
            </a:r>
          </a:p>
          <a:p>
            <a:pPr marL="479425" lvl="1" indent="0" algn="l" rtl="0" eaLnBrk="1" hangingPunct="1">
              <a:buNone/>
            </a:pPr>
            <a:endParaRPr lang="sv" altLang="en-US" sz="1600" dirty="0"/>
          </a:p>
          <a:p>
            <a:pPr marL="479425" lvl="1" indent="0" algn="l" rtl="0" eaLnBrk="1" hangingPunct="1">
              <a:buNone/>
            </a:pPr>
            <a:r>
              <a:rPr lang="sv" sz="1600" b="0" i="0" u="none" baseline="0"/>
              <a:t>I den här utbildningen kommer vi att fokusera på verkställandet av policyer och åtgärder som rör parkering på gatan, närmare bestämt reglerad och avgiftsbelagd parkering. </a:t>
            </a:r>
          </a:p>
        </p:txBody>
      </p:sp>
    </p:spTree>
    <p:extLst>
      <p:ext uri="{BB962C8B-B14F-4D97-AF65-F5344CB8AC3E}">
        <p14:creationId xmlns:p14="http://schemas.microsoft.com/office/powerpoint/2010/main" val="38591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2BB08E-C7CC-4388-A2DE-6E7C110C4FBD}"/>
              </a:ext>
            </a:extLst>
          </p:cNvPr>
          <p:cNvSpPr>
            <a:spLocks noGrp="1"/>
          </p:cNvSpPr>
          <p:nvPr>
            <p:ph type="title"/>
          </p:nvPr>
        </p:nvSpPr>
        <p:spPr>
          <a:xfrm>
            <a:off x="323850" y="115888"/>
            <a:ext cx="7343775" cy="1152525"/>
          </a:xfrm>
        </p:spPr>
        <p:txBody>
          <a:bodyPr/>
          <a:lstStyle/>
          <a:p>
            <a:pPr algn="l" rtl="0"/>
            <a:r>
              <a:rPr lang="sv" b="1" i="0" u="none" baseline="0">
                <a:solidFill>
                  <a:srgbClr val="134095"/>
                </a:solidFill>
              </a:rPr>
              <a:t>Fullt aktiverad automatiserad avläsning av registreringsskyltar (ANPR) </a:t>
            </a:r>
          </a:p>
        </p:txBody>
      </p:sp>
      <p:pic>
        <p:nvPicPr>
          <p:cNvPr id="6" name="Picture 5">
            <a:extLst>
              <a:ext uri="{FF2B5EF4-FFF2-40B4-BE49-F238E27FC236}">
                <a16:creationId xmlns:a16="http://schemas.microsoft.com/office/drawing/2014/main" id="{3B32C993-7235-476D-9158-7FA150C54EC2}"/>
              </a:ext>
            </a:extLst>
          </p:cNvPr>
          <p:cNvPicPr>
            <a:picLocks noChangeAspect="1"/>
          </p:cNvPicPr>
          <p:nvPr/>
        </p:nvPicPr>
        <p:blipFill rotWithShape="1">
          <a:blip r:embed="rId2"/>
          <a:srcRect l="30472" r="16747" b="2"/>
          <a:stretch/>
        </p:blipFill>
        <p:spPr>
          <a:xfrm>
            <a:off x="5186434" y="1432139"/>
            <a:ext cx="2570982" cy="2837312"/>
          </a:xfrm>
          <a:prstGeom prst="rect">
            <a:avLst/>
          </a:prstGeom>
          <a:noFill/>
        </p:spPr>
      </p:pic>
      <p:sp>
        <p:nvSpPr>
          <p:cNvPr id="13" name="Content Placeholder 3">
            <a:extLst>
              <a:ext uri="{FF2B5EF4-FFF2-40B4-BE49-F238E27FC236}">
                <a16:creationId xmlns:a16="http://schemas.microsoft.com/office/drawing/2014/main" id="{94B3F3F8-702E-4967-9A94-FF6695BF9CE7}"/>
              </a:ext>
            </a:extLst>
          </p:cNvPr>
          <p:cNvSpPr>
            <a:spLocks noGrp="1"/>
          </p:cNvSpPr>
          <p:nvPr>
            <p:ph idx="11"/>
          </p:nvPr>
        </p:nvSpPr>
        <p:spPr>
          <a:xfrm>
            <a:off x="323528" y="1700809"/>
            <a:ext cx="4176464" cy="1844058"/>
          </a:xfrm>
        </p:spPr>
        <p:txBody>
          <a:bodyPr/>
          <a:lstStyle/>
          <a:p>
            <a:pPr marL="190500" lvl="1" indent="0" algn="l" rtl="0" eaLnBrk="1" hangingPunct="1">
              <a:spcBef>
                <a:spcPct val="20000"/>
              </a:spcBef>
              <a:buSzPct val="135000"/>
              <a:buNone/>
            </a:pPr>
            <a:r>
              <a:rPr lang="sv" sz="1800" b="0" i="0" u="none" baseline="0">
                <a:solidFill>
                  <a:srgbClr val="134095"/>
                </a:solidFill>
              </a:rPr>
              <a:t>Snabb och exakt identifiering och geolokalisering av fordon med hjälp av avläsningsbilar eller avläsningsmopeder. </a:t>
            </a:r>
          </a:p>
        </p:txBody>
      </p:sp>
      <p:sp>
        <p:nvSpPr>
          <p:cNvPr id="4" name="Footer Placeholder 3">
            <a:extLst>
              <a:ext uri="{FF2B5EF4-FFF2-40B4-BE49-F238E27FC236}">
                <a16:creationId xmlns:a16="http://schemas.microsoft.com/office/drawing/2014/main" id="{E606D219-853E-4CB9-9B2F-30FC6191F6F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sv" b="0" i="0" u="none" baseline="0"/>
              <a:t>&lt;Evenemang&gt; • &lt;Datum&gt; • &lt;Plats&gt; • &lt;Talare&gt;</a:t>
            </a:r>
            <a:endParaRPr lang="sv"/>
          </a:p>
        </p:txBody>
      </p:sp>
      <p:pic>
        <p:nvPicPr>
          <p:cNvPr id="8" name="Picture 7">
            <a:extLst>
              <a:ext uri="{FF2B5EF4-FFF2-40B4-BE49-F238E27FC236}">
                <a16:creationId xmlns:a16="http://schemas.microsoft.com/office/drawing/2014/main" id="{C159964E-599F-4A24-939C-789561AB11AC}"/>
              </a:ext>
            </a:extLst>
          </p:cNvPr>
          <p:cNvPicPr>
            <a:picLocks noChangeAspect="1"/>
          </p:cNvPicPr>
          <p:nvPr/>
        </p:nvPicPr>
        <p:blipFill>
          <a:blip r:embed="rId3"/>
          <a:stretch>
            <a:fillRect/>
          </a:stretch>
        </p:blipFill>
        <p:spPr>
          <a:xfrm>
            <a:off x="534813" y="4348315"/>
            <a:ext cx="7222603" cy="2018581"/>
          </a:xfrm>
          <a:prstGeom prst="rect">
            <a:avLst/>
          </a:prstGeom>
        </p:spPr>
      </p:pic>
    </p:spTree>
    <p:extLst>
      <p:ext uri="{BB962C8B-B14F-4D97-AF65-F5344CB8AC3E}">
        <p14:creationId xmlns:p14="http://schemas.microsoft.com/office/powerpoint/2010/main" val="1010215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sv" b="1" i="0" u="none" baseline="0"/>
              <a:t>Övning: Digitalt verkställande av parkeringsregler: Ja eller nej? </a:t>
            </a:r>
          </a:p>
        </p:txBody>
      </p:sp>
      <p:graphicFrame>
        <p:nvGraphicFramePr>
          <p:cNvPr id="5" name="Table 5">
            <a:extLst>
              <a:ext uri="{FF2B5EF4-FFF2-40B4-BE49-F238E27FC236}">
                <a16:creationId xmlns:a16="http://schemas.microsoft.com/office/drawing/2014/main" id="{702E804F-5BD8-4763-9FBD-67A6404065FB}"/>
              </a:ext>
            </a:extLst>
          </p:cNvPr>
          <p:cNvGraphicFramePr>
            <a:graphicFrameLocks noGrp="1"/>
          </p:cNvGraphicFramePr>
          <p:nvPr>
            <p:ph idx="1"/>
            <p:extLst>
              <p:ext uri="{D42A27DB-BD31-4B8C-83A1-F6EECF244321}">
                <p14:modId xmlns:p14="http://schemas.microsoft.com/office/powerpoint/2010/main" val="1578112926"/>
              </p:ext>
            </p:extLst>
          </p:nvPr>
        </p:nvGraphicFramePr>
        <p:xfrm>
          <a:off x="381000" y="1700213"/>
          <a:ext cx="8439150" cy="2494280"/>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655206282"/>
                    </a:ext>
                  </a:extLst>
                </a:gridCol>
                <a:gridCol w="4219575">
                  <a:extLst>
                    <a:ext uri="{9D8B030D-6E8A-4147-A177-3AD203B41FA5}">
                      <a16:colId xmlns:a16="http://schemas.microsoft.com/office/drawing/2014/main" val="3906879541"/>
                    </a:ext>
                  </a:extLst>
                </a:gridCol>
              </a:tblGrid>
              <a:tr h="370840">
                <a:tc>
                  <a:txBody>
                    <a:bodyPr/>
                    <a:lstStyle/>
                    <a:p>
                      <a:pPr algn="l" rtl="0"/>
                      <a:r>
                        <a:rPr lang="sv" b="1" i="0" u="none" baseline="0"/>
                        <a:t>Helt digital verkställandeprocess</a:t>
                      </a:r>
                    </a:p>
                    <a:p>
                      <a:pPr algn="l" rtl="0"/>
                      <a:r>
                        <a:rPr lang="sv" b="1" i="0" u="none" baseline="0"/>
                        <a:t>(avläsningsbil)</a:t>
                      </a:r>
                    </a:p>
                  </a:txBody>
                  <a:tcPr/>
                </a:tc>
                <a:tc>
                  <a:txBody>
                    <a:bodyPr/>
                    <a:lstStyle/>
                    <a:p>
                      <a:pPr algn="l" rtl="0"/>
                      <a:r>
                        <a:rPr lang="sv" b="1" i="0" u="none" baseline="0"/>
                        <a:t>Manuell, personligt arbetssätt</a:t>
                      </a:r>
                    </a:p>
                    <a:p>
                      <a:pPr algn="l" rtl="0"/>
                      <a:r>
                        <a:rPr lang="sv" b="1" i="0" u="none" baseline="0"/>
                        <a:t>(till fots, utfärdas på papper)</a:t>
                      </a:r>
                    </a:p>
                  </a:txBody>
                  <a:tcPr/>
                </a:tc>
                <a:extLst>
                  <a:ext uri="{0D108BD9-81ED-4DB2-BD59-A6C34878D82A}">
                    <a16:rowId xmlns:a16="http://schemas.microsoft.com/office/drawing/2014/main" val="260129547"/>
                  </a:ext>
                </a:extLst>
              </a:tr>
              <a:tr h="370840">
                <a:tc>
                  <a:txBody>
                    <a:bodyPr/>
                    <a:lstStyle/>
                    <a:p>
                      <a:endParaRPr lang="sv"/>
                    </a:p>
                  </a:txBody>
                  <a:tcPr/>
                </a:tc>
                <a:tc>
                  <a:txBody>
                    <a:bodyPr/>
                    <a:lstStyle/>
                    <a:p>
                      <a:endParaRPr lang="sv"/>
                    </a:p>
                  </a:txBody>
                  <a:tcPr/>
                </a:tc>
                <a:extLst>
                  <a:ext uri="{0D108BD9-81ED-4DB2-BD59-A6C34878D82A}">
                    <a16:rowId xmlns:a16="http://schemas.microsoft.com/office/drawing/2014/main" val="907989430"/>
                  </a:ext>
                </a:extLst>
              </a:tr>
              <a:tr h="370840">
                <a:tc>
                  <a:txBody>
                    <a:bodyPr/>
                    <a:lstStyle/>
                    <a:p>
                      <a:endParaRPr lang="sv"/>
                    </a:p>
                  </a:txBody>
                  <a:tcPr/>
                </a:tc>
                <a:tc>
                  <a:txBody>
                    <a:bodyPr/>
                    <a:lstStyle/>
                    <a:p>
                      <a:endParaRPr lang="sv"/>
                    </a:p>
                  </a:txBody>
                  <a:tcPr/>
                </a:tc>
                <a:extLst>
                  <a:ext uri="{0D108BD9-81ED-4DB2-BD59-A6C34878D82A}">
                    <a16:rowId xmlns:a16="http://schemas.microsoft.com/office/drawing/2014/main" val="2207647383"/>
                  </a:ext>
                </a:extLst>
              </a:tr>
              <a:tr h="370840">
                <a:tc>
                  <a:txBody>
                    <a:bodyPr/>
                    <a:lstStyle/>
                    <a:p>
                      <a:endParaRPr lang="sv"/>
                    </a:p>
                  </a:txBody>
                  <a:tcPr/>
                </a:tc>
                <a:tc>
                  <a:txBody>
                    <a:bodyPr/>
                    <a:lstStyle/>
                    <a:p>
                      <a:endParaRPr lang="sv"/>
                    </a:p>
                  </a:txBody>
                  <a:tcPr/>
                </a:tc>
                <a:extLst>
                  <a:ext uri="{0D108BD9-81ED-4DB2-BD59-A6C34878D82A}">
                    <a16:rowId xmlns:a16="http://schemas.microsoft.com/office/drawing/2014/main" val="3546266774"/>
                  </a:ext>
                </a:extLst>
              </a:tr>
              <a:tr h="370840">
                <a:tc>
                  <a:txBody>
                    <a:bodyPr/>
                    <a:lstStyle/>
                    <a:p>
                      <a:endParaRPr lang="sv"/>
                    </a:p>
                  </a:txBody>
                  <a:tcPr/>
                </a:tc>
                <a:tc>
                  <a:txBody>
                    <a:bodyPr/>
                    <a:lstStyle/>
                    <a:p>
                      <a:endParaRPr lang="sv"/>
                    </a:p>
                  </a:txBody>
                  <a:tcPr/>
                </a:tc>
                <a:extLst>
                  <a:ext uri="{0D108BD9-81ED-4DB2-BD59-A6C34878D82A}">
                    <a16:rowId xmlns:a16="http://schemas.microsoft.com/office/drawing/2014/main" val="2457850936"/>
                  </a:ext>
                </a:extLst>
              </a:tr>
              <a:tr h="370840">
                <a:tc>
                  <a:txBody>
                    <a:bodyPr/>
                    <a:lstStyle/>
                    <a:p>
                      <a:endParaRPr lang="sv"/>
                    </a:p>
                  </a:txBody>
                  <a:tcPr/>
                </a:tc>
                <a:tc>
                  <a:txBody>
                    <a:bodyPr/>
                    <a:lstStyle/>
                    <a:p>
                      <a:endParaRPr lang="sv" dirty="0"/>
                    </a:p>
                  </a:txBody>
                  <a:tcPr/>
                </a:tc>
                <a:extLst>
                  <a:ext uri="{0D108BD9-81ED-4DB2-BD59-A6C34878D82A}">
                    <a16:rowId xmlns:a16="http://schemas.microsoft.com/office/drawing/2014/main" val="2145939311"/>
                  </a:ext>
                </a:extLst>
              </a:tr>
            </a:tbl>
          </a:graphicData>
        </a:graphic>
      </p:graphicFrame>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1335091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sv" b="1" i="0" u="none" baseline="0"/>
              <a:t>Övning: Digitalt verkställande av parkeringsregler: Ja eller nej? </a:t>
            </a:r>
          </a:p>
        </p:txBody>
      </p:sp>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graphicFrame>
        <p:nvGraphicFramePr>
          <p:cNvPr id="7" name="Table 6">
            <a:extLst>
              <a:ext uri="{FF2B5EF4-FFF2-40B4-BE49-F238E27FC236}">
                <a16:creationId xmlns:a16="http://schemas.microsoft.com/office/drawing/2014/main" id="{38840871-4AF1-4A77-9CBE-4AE73B8BE348}"/>
              </a:ext>
            </a:extLst>
          </p:cNvPr>
          <p:cNvGraphicFramePr>
            <a:graphicFrameLocks noGrp="1"/>
          </p:cNvGraphicFramePr>
          <p:nvPr>
            <p:extLst>
              <p:ext uri="{D42A27DB-BD31-4B8C-83A1-F6EECF244321}">
                <p14:modId xmlns:p14="http://schemas.microsoft.com/office/powerpoint/2010/main" val="1161543580"/>
              </p:ext>
            </p:extLst>
          </p:nvPr>
        </p:nvGraphicFramePr>
        <p:xfrm>
          <a:off x="323850" y="1722782"/>
          <a:ext cx="8568359" cy="4288151"/>
        </p:xfrm>
        <a:graphic>
          <a:graphicData uri="http://schemas.openxmlformats.org/drawingml/2006/table">
            <a:tbl>
              <a:tblPr firstRow="1" bandRow="1"/>
              <a:tblGrid>
                <a:gridCol w="4205419">
                  <a:extLst>
                    <a:ext uri="{9D8B030D-6E8A-4147-A177-3AD203B41FA5}">
                      <a16:colId xmlns:a16="http://schemas.microsoft.com/office/drawing/2014/main" val="2934273647"/>
                    </a:ext>
                  </a:extLst>
                </a:gridCol>
                <a:gridCol w="4362940">
                  <a:extLst>
                    <a:ext uri="{9D8B030D-6E8A-4147-A177-3AD203B41FA5}">
                      <a16:colId xmlns:a16="http://schemas.microsoft.com/office/drawing/2014/main" val="162175238"/>
                    </a:ext>
                  </a:extLst>
                </a:gridCol>
              </a:tblGrid>
              <a:tr h="460371">
                <a:tc>
                  <a:txBody>
                    <a:bodyPr/>
                    <a:lstStyle/>
                    <a:p>
                      <a:pPr marL="0" algn="just" defTabSz="914400" rtl="0" eaLnBrk="1" latinLnBrk="0" hangingPunct="1">
                        <a:lnSpc>
                          <a:spcPts val="1300"/>
                        </a:lnSpc>
                        <a:spcAft>
                          <a:spcPts val="700"/>
                        </a:spcAft>
                      </a:pPr>
                      <a:r>
                        <a:rPr lang="sv" sz="1800" b="0" i="0" u="none" kern="1200" baseline="0">
                          <a:solidFill>
                            <a:schemeClr val="dk1"/>
                          </a:solidFill>
                          <a:latin typeface="+mn-lt"/>
                          <a:ea typeface="+mn-ea"/>
                          <a:cs typeface="+mn-cs"/>
                        </a:rPr>
                        <a:t>Helt digital verkställandeprocess</a:t>
                      </a:r>
                      <a:endParaRPr lang="sv"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marL="0" algn="just" defTabSz="914400" rtl="0" eaLnBrk="1" latinLnBrk="0" hangingPunct="1">
                        <a:lnSpc>
                          <a:spcPts val="1300"/>
                        </a:lnSpc>
                        <a:spcAft>
                          <a:spcPts val="700"/>
                        </a:spcAft>
                      </a:pPr>
                      <a:r>
                        <a:rPr lang="sv" sz="1800" b="0" i="0" u="none" kern="1200" baseline="0">
                          <a:solidFill>
                            <a:schemeClr val="dk1"/>
                          </a:solidFill>
                          <a:latin typeface="+mn-lt"/>
                          <a:ea typeface="+mn-ea"/>
                          <a:cs typeface="+mn-cs"/>
                        </a:rPr>
                        <a:t>Personligt arbetssätt</a:t>
                      </a:r>
                      <a:endParaRPr lang="sv"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423395634"/>
                  </a:ext>
                </a:extLst>
              </a:tr>
              <a:tr h="3621298">
                <a:tc>
                  <a:txBody>
                    <a:bodyPr/>
                    <a:lstStyle/>
                    <a:p>
                      <a:pPr algn="just" rtl="0">
                        <a:lnSpc>
                          <a:spcPct val="100000"/>
                        </a:lnSpc>
                        <a:spcAft>
                          <a:spcPts val="700"/>
                        </a:spcAft>
                      </a:pPr>
                      <a:r>
                        <a:rPr lang="sv" sz="1800" b="0" i="0" u="none" kern="1200" baseline="0">
                          <a:solidFill>
                            <a:schemeClr val="dk1"/>
                          </a:solidFill>
                          <a:latin typeface="+mn-lt"/>
                          <a:ea typeface="+mn-ea"/>
                          <a:cs typeface="+mn-cs"/>
                        </a:rPr>
                        <a:t>Fler fordon kan kontrolleras.</a:t>
                      </a:r>
                      <a:endParaRPr lang="sv" sz="1800" kern="1200" dirty="0">
                        <a:solidFill>
                          <a:schemeClr val="dk1"/>
                        </a:solidFill>
                        <a:latin typeface="+mn-lt"/>
                        <a:ea typeface="+mn-ea"/>
                        <a:cs typeface="+mn-cs"/>
                      </a:endParaRPr>
                    </a:p>
                    <a:p>
                      <a:pPr algn="just" rtl="0">
                        <a:lnSpc>
                          <a:spcPct val="100000"/>
                        </a:lnSpc>
                        <a:spcAft>
                          <a:spcPts val="700"/>
                        </a:spcAft>
                      </a:pPr>
                      <a:r>
                        <a:rPr lang="sv" sz="1800" b="0" i="0" u="none" kern="1200" baseline="0">
                          <a:solidFill>
                            <a:schemeClr val="dk1"/>
                          </a:solidFill>
                          <a:latin typeface="+mn-lt"/>
                          <a:ea typeface="+mn-ea"/>
                          <a:cs typeface="+mn-cs"/>
                        </a:rPr>
                        <a:t>Systemet blir mer rättvist ju fler fordon som kontrolleras. </a:t>
                      </a:r>
                      <a:endParaRPr lang="sv" sz="1800" kern="1200" dirty="0">
                        <a:solidFill>
                          <a:schemeClr val="dk1"/>
                        </a:solidFill>
                        <a:latin typeface="+mn-lt"/>
                        <a:ea typeface="+mn-ea"/>
                        <a:cs typeface="+mn-cs"/>
                      </a:endParaRPr>
                    </a:p>
                    <a:p>
                      <a:pPr algn="just" rtl="0">
                        <a:lnSpc>
                          <a:spcPct val="100000"/>
                        </a:lnSpc>
                        <a:spcAft>
                          <a:spcPts val="700"/>
                        </a:spcAft>
                      </a:pPr>
                      <a:r>
                        <a:rPr lang="sv" sz="1800" b="0" i="0" u="none" kern="1200" baseline="0">
                          <a:solidFill>
                            <a:schemeClr val="dk1"/>
                          </a:solidFill>
                          <a:latin typeface="+mn-lt"/>
                          <a:ea typeface="+mn-ea"/>
                          <a:cs typeface="+mn-cs"/>
                        </a:rPr>
                        <a:t>Efter den initiala investeringen är marginalkostnaden för varje kontrollerat fordon låg.</a:t>
                      </a:r>
                    </a:p>
                    <a:p>
                      <a:pPr algn="just" rtl="0">
                        <a:lnSpc>
                          <a:spcPct val="100000"/>
                        </a:lnSpc>
                        <a:spcAft>
                          <a:spcPts val="700"/>
                        </a:spcAft>
                      </a:pPr>
                      <a:r>
                        <a:rPr lang="sv" sz="1800" b="0" i="0" u="none" kern="1200" baseline="0">
                          <a:solidFill>
                            <a:schemeClr val="dk1"/>
                          </a:solidFill>
                          <a:latin typeface="+mn-lt"/>
                          <a:ea typeface="+mn-ea"/>
                          <a:cs typeface="+mn-cs"/>
                        </a:rPr>
                        <a:t>Denna effektivitetsvinst kan omfördelas till andra delar.</a:t>
                      </a:r>
                      <a:endParaRPr lang="sv" sz="1800" kern="1200" dirty="0">
                        <a:solidFill>
                          <a:schemeClr val="dk1"/>
                        </a:solidFill>
                        <a:latin typeface="+mn-lt"/>
                        <a:ea typeface="+mn-ea"/>
                        <a:cs typeface="+mn-cs"/>
                      </a:endParaRPr>
                    </a:p>
                    <a:p>
                      <a:pPr algn="just" rtl="0">
                        <a:lnSpc>
                          <a:spcPct val="100000"/>
                        </a:lnSpc>
                        <a:spcAft>
                          <a:spcPts val="700"/>
                        </a:spcAft>
                      </a:pPr>
                      <a:r>
                        <a:rPr lang="sv" sz="1800" b="0" i="0" u="none" kern="1200" baseline="0">
                          <a:solidFill>
                            <a:schemeClr val="dk1"/>
                          </a:solidFill>
                          <a:latin typeface="+mn-lt"/>
                          <a:ea typeface="+mn-ea"/>
                          <a:cs typeface="+mn-cs"/>
                        </a:rPr>
                        <a:t>Parkeringsvakterna gillar det, deras status höjs.</a:t>
                      </a:r>
                      <a:endParaRPr lang="sv" sz="1800" kern="1200" dirty="0">
                        <a:solidFill>
                          <a:schemeClr val="dk1"/>
                        </a:solidFill>
                        <a:latin typeface="+mn-lt"/>
                        <a:ea typeface="+mn-ea"/>
                        <a:cs typeface="+mn-cs"/>
                      </a:endParaRPr>
                    </a:p>
                    <a:p>
                      <a:pPr algn="just" rtl="0">
                        <a:lnSpc>
                          <a:spcPct val="100000"/>
                        </a:lnSpc>
                        <a:spcAft>
                          <a:spcPts val="700"/>
                        </a:spcAft>
                      </a:pPr>
                      <a:r>
                        <a:rPr lang="sv" sz="1800" b="0" i="0" u="none" kern="1200" baseline="0">
                          <a:solidFill>
                            <a:schemeClr val="dk1"/>
                          </a:solidFill>
                          <a:latin typeface="+mn-lt"/>
                          <a:ea typeface="+mn-ea"/>
                          <a:cs typeface="+mn-cs"/>
                        </a:rPr>
                        <a:t>Parkering blir en del av en övergripande övergång mot e-styrning.</a:t>
                      </a:r>
                      <a:endParaRPr lang="sv"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marL="0" algn="just" defTabSz="914400" rtl="0" eaLnBrk="1" latinLnBrk="0" hangingPunct="1">
                        <a:lnSpc>
                          <a:spcPct val="100000"/>
                        </a:lnSpc>
                        <a:spcAft>
                          <a:spcPts val="700"/>
                        </a:spcAft>
                      </a:pPr>
                      <a:r>
                        <a:rPr lang="sv" sz="1800" b="0" i="0" u="none" kern="1200" baseline="0">
                          <a:solidFill>
                            <a:schemeClr val="dk1"/>
                          </a:solidFill>
                          <a:latin typeface="+mn-lt"/>
                          <a:ea typeface="+mn-ea"/>
                          <a:cs typeface="+mn-cs"/>
                        </a:rPr>
                        <a:t>Nationella lagar tillåter inte ANPR.</a:t>
                      </a:r>
                      <a:endParaRPr lang="sv" sz="18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sv" sz="1800" b="0" i="0" u="none" kern="1200" baseline="0">
                          <a:solidFill>
                            <a:schemeClr val="dk1"/>
                          </a:solidFill>
                          <a:latin typeface="+mn-lt"/>
                          <a:ea typeface="+mn-ea"/>
                          <a:cs typeface="+mn-cs"/>
                        </a:rPr>
                        <a:t>Brist på digital kultur och infrastruktur i staden.</a:t>
                      </a:r>
                      <a:endParaRPr lang="sv" sz="18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sv" sz="1800" b="0" i="0" u="none" kern="1200" baseline="0">
                          <a:solidFill>
                            <a:schemeClr val="dk1"/>
                          </a:solidFill>
                          <a:latin typeface="+mn-lt"/>
                          <a:ea typeface="+mn-ea"/>
                          <a:cs typeface="+mn-cs"/>
                        </a:rPr>
                        <a:t>Ingen centraliserad och enkel åtkomst till register över registreringsskyltar. </a:t>
                      </a:r>
                      <a:endParaRPr lang="sv" sz="18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sv" sz="1800" b="0" i="0" u="none" kern="1200" baseline="0">
                          <a:solidFill>
                            <a:schemeClr val="dk1"/>
                          </a:solidFill>
                          <a:latin typeface="+mn-lt"/>
                          <a:ea typeface="+mn-ea"/>
                          <a:cs typeface="+mn-cs"/>
                        </a:rPr>
                        <a:t>Digitalisering kan vara ett allt för stort projekt för en liten parkeringsenhet. </a:t>
                      </a:r>
                      <a:endParaRPr lang="sv" sz="18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sv" sz="1800" b="0" i="0" u="none" kern="1200" baseline="0">
                          <a:solidFill>
                            <a:schemeClr val="dk1"/>
                          </a:solidFill>
                          <a:latin typeface="+mn-lt"/>
                          <a:ea typeface="+mn-ea"/>
                          <a:cs typeface="+mn-cs"/>
                        </a:rPr>
                        <a:t>Stämmer inte med den generella metoden för att ”upprätthålla lag och ordning” – ögon på gatan.</a:t>
                      </a:r>
                      <a:endParaRPr lang="sv"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3655913762"/>
                  </a:ext>
                </a:extLst>
              </a:tr>
            </a:tbl>
          </a:graphicData>
        </a:graphic>
      </p:graphicFrame>
    </p:spTree>
    <p:extLst>
      <p:ext uri="{BB962C8B-B14F-4D97-AF65-F5344CB8AC3E}">
        <p14:creationId xmlns:p14="http://schemas.microsoft.com/office/powerpoint/2010/main" val="421729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0417-46F4-4589-BAD1-0B2F507EF39A}"/>
              </a:ext>
            </a:extLst>
          </p:cNvPr>
          <p:cNvSpPr>
            <a:spLocks noGrp="1"/>
          </p:cNvSpPr>
          <p:nvPr>
            <p:ph type="title"/>
          </p:nvPr>
        </p:nvSpPr>
        <p:spPr>
          <a:xfrm>
            <a:off x="323850" y="115888"/>
            <a:ext cx="7343775" cy="1152525"/>
          </a:xfrm>
        </p:spPr>
        <p:txBody>
          <a:bodyPr wrap="square" anchor="ctr">
            <a:normAutofit/>
          </a:bodyPr>
          <a:lstStyle/>
          <a:p>
            <a:pPr algn="l" rtl="0"/>
            <a:r>
              <a:rPr lang="sv" b="1" i="0" u="none" baseline="0">
                <a:solidFill>
                  <a:srgbClr val="134095"/>
                </a:solidFill>
              </a:rPr>
              <a:t>GDPR: Se upp! </a:t>
            </a:r>
          </a:p>
        </p:txBody>
      </p:sp>
      <p:pic>
        <p:nvPicPr>
          <p:cNvPr id="5" name="Picture 4" descr="Icon&#10;&#10;Description automatically generated">
            <a:extLst>
              <a:ext uri="{FF2B5EF4-FFF2-40B4-BE49-F238E27FC236}">
                <a16:creationId xmlns:a16="http://schemas.microsoft.com/office/drawing/2014/main" id="{9A00293C-CA19-4F1F-83DE-355CA6733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D3352D38-B30B-4B2F-BDFF-4999C7AACCC9}"/>
              </a:ext>
            </a:extLst>
          </p:cNvPr>
          <p:cNvSpPr>
            <a:spLocks noGrp="1"/>
          </p:cNvSpPr>
          <p:nvPr>
            <p:ph idx="11"/>
          </p:nvPr>
        </p:nvSpPr>
        <p:spPr>
          <a:xfrm>
            <a:off x="323528" y="1700808"/>
            <a:ext cx="4176464" cy="4609107"/>
          </a:xfrm>
        </p:spPr>
        <p:txBody>
          <a:bodyPr wrap="square" anchor="t">
            <a:normAutofit/>
          </a:bodyPr>
          <a:lstStyle/>
          <a:p>
            <a:pPr algn="l" rtl="0" eaLnBrk="1" hangingPunct="1">
              <a:lnSpc>
                <a:spcPct val="90000"/>
              </a:lnSpc>
            </a:pPr>
            <a:r>
              <a:rPr lang="sv" sz="2200" b="0" i="0" u="none" baseline="0"/>
              <a:t>För både digitala och icke digitala processer: dataintegriteten är avgörande</a:t>
            </a:r>
          </a:p>
          <a:p>
            <a:pPr algn="l" rtl="0" eaLnBrk="1" hangingPunct="1">
              <a:lnSpc>
                <a:spcPct val="90000"/>
              </a:lnSpc>
            </a:pPr>
            <a:r>
              <a:rPr lang="sv" sz="2200" b="0" i="0" u="none" baseline="0"/>
              <a:t>Procedurer som uppfyller GDPR</a:t>
            </a:r>
          </a:p>
          <a:p>
            <a:pPr lvl="1" algn="l" rtl="0" eaLnBrk="1" hangingPunct="1">
              <a:lnSpc>
                <a:spcPct val="90000"/>
              </a:lnSpc>
              <a:spcBef>
                <a:spcPct val="20000"/>
              </a:spcBef>
              <a:buSzPct val="135000"/>
            </a:pPr>
            <a:r>
              <a:rPr lang="sv" sz="2200" b="0" i="0" u="none" baseline="0">
                <a:solidFill>
                  <a:srgbClr val="134095"/>
                </a:solidFill>
              </a:rPr>
              <a:t>Inklusive en offentlig dataskyddspolicy samt </a:t>
            </a:r>
          </a:p>
          <a:p>
            <a:pPr lvl="1" algn="l" rtl="0" eaLnBrk="1" hangingPunct="1">
              <a:lnSpc>
                <a:spcPct val="90000"/>
              </a:lnSpc>
              <a:spcBef>
                <a:spcPct val="20000"/>
              </a:spcBef>
              <a:buSzPct val="135000"/>
            </a:pPr>
            <a:r>
              <a:rPr lang="sv" sz="2200" b="0" i="0" u="none" baseline="0">
                <a:solidFill>
                  <a:srgbClr val="134095"/>
                </a:solidFill>
              </a:rPr>
              <a:t>Utse en personuppgiftsansvarig</a:t>
            </a:r>
          </a:p>
          <a:p>
            <a:pPr lvl="1" algn="l" rtl="0" eaLnBrk="1" hangingPunct="1">
              <a:lnSpc>
                <a:spcPct val="90000"/>
              </a:lnSpc>
              <a:spcBef>
                <a:spcPct val="20000"/>
              </a:spcBef>
              <a:buSzPct val="135000"/>
            </a:pPr>
            <a:r>
              <a:rPr lang="sv" sz="2200" b="0" i="0" u="none" baseline="0">
                <a:solidFill>
                  <a:srgbClr val="134095"/>
                </a:solidFill>
              </a:rPr>
              <a:t>Radera information om förare som följer reglerna</a:t>
            </a:r>
          </a:p>
          <a:p>
            <a:pPr lvl="1" algn="l" rtl="0">
              <a:lnSpc>
                <a:spcPct val="90000"/>
              </a:lnSpc>
            </a:pPr>
            <a:endParaRPr lang="sv" sz="2200" dirty="0">
              <a:solidFill>
                <a:srgbClr val="134095"/>
              </a:solidFill>
            </a:endParaRPr>
          </a:p>
          <a:p>
            <a:pPr marL="0" indent="0" algn="l" rtl="0">
              <a:lnSpc>
                <a:spcPct val="90000"/>
              </a:lnSpc>
              <a:buNone/>
            </a:pPr>
            <a:endParaRPr lang="sv" sz="2200" dirty="0"/>
          </a:p>
        </p:txBody>
      </p:sp>
      <p:sp>
        <p:nvSpPr>
          <p:cNvPr id="10" name="Footer Placeholder 4">
            <a:extLst>
              <a:ext uri="{FF2B5EF4-FFF2-40B4-BE49-F238E27FC236}">
                <a16:creationId xmlns:a16="http://schemas.microsoft.com/office/drawing/2014/main" id="{2BEB68AF-A190-41FE-B17D-4D024DB23E4C}"/>
              </a:ext>
            </a:extLst>
          </p:cNvPr>
          <p:cNvSpPr>
            <a:spLocks noGrp="1"/>
          </p:cNvSpPr>
          <p:nvPr>
            <p:ph type="ftr" sz="quarter" idx="12"/>
          </p:nvPr>
        </p:nvSpPr>
        <p:spPr>
          <a:xfrm>
            <a:off x="1116013" y="6524625"/>
            <a:ext cx="5256212" cy="260350"/>
          </a:xfrm>
        </p:spPr>
        <p:txBody>
          <a:bodyPr/>
          <a:lstStyle/>
          <a:p>
            <a:pPr algn="l" rtl="0">
              <a:spcAft>
                <a:spcPts val="600"/>
              </a:spcAft>
              <a:defRPr/>
            </a:pPr>
            <a:r>
              <a:rPr lang="sv" b="0" i="0" u="none" baseline="0"/>
              <a:t>&lt;Evenemang&gt; • &lt;Datum&gt; • &lt;Plats&gt; • &lt;Talare&gt;</a:t>
            </a:r>
            <a:endParaRPr lang="sv"/>
          </a:p>
        </p:txBody>
      </p:sp>
    </p:spTree>
    <p:extLst>
      <p:ext uri="{BB962C8B-B14F-4D97-AF65-F5344CB8AC3E}">
        <p14:creationId xmlns:p14="http://schemas.microsoft.com/office/powerpoint/2010/main" val="134529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D9D7-E9E8-4F0B-BA47-BECEBDD138EA}"/>
              </a:ext>
            </a:extLst>
          </p:cNvPr>
          <p:cNvSpPr>
            <a:spLocks noGrp="1"/>
          </p:cNvSpPr>
          <p:nvPr>
            <p:ph type="title"/>
          </p:nvPr>
        </p:nvSpPr>
        <p:spPr/>
        <p:txBody>
          <a:bodyPr/>
          <a:lstStyle/>
          <a:p>
            <a:pPr algn="l" rtl="0"/>
            <a:r>
              <a:rPr lang="sv" b="1" i="0" u="none" baseline="0"/>
              <a:t>Verkställningsdata blir policyinformation</a:t>
            </a:r>
          </a:p>
        </p:txBody>
      </p:sp>
      <p:sp>
        <p:nvSpPr>
          <p:cNvPr id="3" name="Content Placeholder 2">
            <a:extLst>
              <a:ext uri="{FF2B5EF4-FFF2-40B4-BE49-F238E27FC236}">
                <a16:creationId xmlns:a16="http://schemas.microsoft.com/office/drawing/2014/main" id="{EF40C038-5B1F-472F-A7BC-BF11F12DD734}"/>
              </a:ext>
            </a:extLst>
          </p:cNvPr>
          <p:cNvSpPr>
            <a:spLocks noGrp="1"/>
          </p:cNvSpPr>
          <p:nvPr>
            <p:ph idx="1"/>
          </p:nvPr>
        </p:nvSpPr>
        <p:spPr>
          <a:xfrm>
            <a:off x="456562" y="1530024"/>
            <a:ext cx="4729619" cy="3009573"/>
          </a:xfrm>
        </p:spPr>
        <p:txBody>
          <a:bodyPr/>
          <a:lstStyle/>
          <a:p>
            <a:pPr marL="0" indent="0" algn="l" rtl="0" eaLnBrk="1" hangingPunct="1">
              <a:buNone/>
            </a:pPr>
            <a:r>
              <a:rPr lang="sv" sz="1800" b="0" i="0" u="none" baseline="0"/>
              <a:t>Sammanställda verkställningsdata gör det möjligt att få noggrann statistik över:</a:t>
            </a:r>
          </a:p>
          <a:p>
            <a:pPr algn="l" rtl="0" eaLnBrk="1" hangingPunct="1"/>
            <a:r>
              <a:rPr lang="sv" sz="1800" b="0" i="0" u="none" baseline="0"/>
              <a:t>Avgiftsbelopp</a:t>
            </a:r>
          </a:p>
          <a:p>
            <a:pPr algn="l" rtl="0" eaLnBrk="1" hangingPunct="1"/>
            <a:r>
              <a:rPr lang="sv" sz="1800" b="0" i="0" u="none" baseline="0"/>
              <a:t>Vilka parkeringsmätare som genererar störst/minst intäkter</a:t>
            </a:r>
          </a:p>
          <a:p>
            <a:pPr algn="l" rtl="0" eaLnBrk="1" hangingPunct="1"/>
            <a:r>
              <a:rPr lang="sv" sz="1800" b="0" i="0" u="none" baseline="0"/>
              <a:t>Trasiga parkeringsmätare</a:t>
            </a:r>
          </a:p>
          <a:p>
            <a:pPr algn="l" rtl="0" eaLnBrk="1" hangingPunct="1"/>
            <a:r>
              <a:rPr lang="sv" sz="1800" b="0" i="0" u="none" baseline="0"/>
              <a:t>Vilka gator som är mest eller minst drabbade av parkeringsinfarkt</a:t>
            </a:r>
          </a:p>
          <a:p>
            <a:pPr marL="0" indent="0" algn="l" rtl="0" eaLnBrk="1" hangingPunct="1">
              <a:buNone/>
            </a:pPr>
            <a:r>
              <a:rPr lang="sv" sz="1800" b="0" i="0" u="none" baseline="0"/>
              <a:t>Detta kan vägleda underhåll- och kontrollinsatser.</a:t>
            </a:r>
            <a:endParaRPr lang="sv" sz="1800" b="0" dirty="0"/>
          </a:p>
        </p:txBody>
      </p:sp>
      <p:sp>
        <p:nvSpPr>
          <p:cNvPr id="4" name="Footer Placeholder 3">
            <a:extLst>
              <a:ext uri="{FF2B5EF4-FFF2-40B4-BE49-F238E27FC236}">
                <a16:creationId xmlns:a16="http://schemas.microsoft.com/office/drawing/2014/main" id="{8CDB6309-A30B-4FC8-9E36-0B135AFCC7A5}"/>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636A7868-F07E-43A3-83A2-AD7F3C8F3419}"/>
              </a:ext>
            </a:extLst>
          </p:cNvPr>
          <p:cNvPicPr>
            <a:picLocks noChangeAspect="1"/>
          </p:cNvPicPr>
          <p:nvPr/>
        </p:nvPicPr>
        <p:blipFill>
          <a:blip r:embed="rId2"/>
          <a:stretch>
            <a:fillRect/>
          </a:stretch>
        </p:blipFill>
        <p:spPr>
          <a:xfrm>
            <a:off x="7558268" y="1719787"/>
            <a:ext cx="1342663" cy="4353464"/>
          </a:xfrm>
          <a:prstGeom prst="rect">
            <a:avLst/>
          </a:prstGeom>
        </p:spPr>
      </p:pic>
      <p:pic>
        <p:nvPicPr>
          <p:cNvPr id="8" name="Picture 7">
            <a:extLst>
              <a:ext uri="{FF2B5EF4-FFF2-40B4-BE49-F238E27FC236}">
                <a16:creationId xmlns:a16="http://schemas.microsoft.com/office/drawing/2014/main" id="{0D6EC993-546A-4789-9EC7-47E478A66319}"/>
              </a:ext>
            </a:extLst>
          </p:cNvPr>
          <p:cNvPicPr>
            <a:picLocks noChangeAspect="1"/>
          </p:cNvPicPr>
          <p:nvPr/>
        </p:nvPicPr>
        <p:blipFill>
          <a:blip r:embed="rId3"/>
          <a:stretch>
            <a:fillRect/>
          </a:stretch>
        </p:blipFill>
        <p:spPr>
          <a:xfrm>
            <a:off x="5441618" y="1719787"/>
            <a:ext cx="1861213" cy="1959223"/>
          </a:xfrm>
          <a:prstGeom prst="rect">
            <a:avLst/>
          </a:prstGeom>
        </p:spPr>
      </p:pic>
      <p:pic>
        <p:nvPicPr>
          <p:cNvPr id="10" name="Picture 9">
            <a:extLst>
              <a:ext uri="{FF2B5EF4-FFF2-40B4-BE49-F238E27FC236}">
                <a16:creationId xmlns:a16="http://schemas.microsoft.com/office/drawing/2014/main" id="{B0DF11A7-960F-4D43-96F8-35E023876C5A}"/>
              </a:ext>
            </a:extLst>
          </p:cNvPr>
          <p:cNvPicPr>
            <a:picLocks noChangeAspect="1"/>
          </p:cNvPicPr>
          <p:nvPr/>
        </p:nvPicPr>
        <p:blipFill>
          <a:blip r:embed="rId4"/>
          <a:stretch>
            <a:fillRect/>
          </a:stretch>
        </p:blipFill>
        <p:spPr>
          <a:xfrm>
            <a:off x="523470" y="4878829"/>
            <a:ext cx="6256038" cy="1384185"/>
          </a:xfrm>
          <a:prstGeom prst="rect">
            <a:avLst/>
          </a:prstGeom>
        </p:spPr>
      </p:pic>
    </p:spTree>
    <p:extLst>
      <p:ext uri="{BB962C8B-B14F-4D97-AF65-F5344CB8AC3E}">
        <p14:creationId xmlns:p14="http://schemas.microsoft.com/office/powerpoint/2010/main" val="194440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37816" y="3040380"/>
            <a:ext cx="7303109" cy="2862322"/>
          </a:xfrm>
          <a:prstGeom prst="rect">
            <a:avLst/>
          </a:prstGeom>
        </p:spPr>
        <p:txBody>
          <a:bodyPr wrap="square">
            <a:spAutoFit/>
          </a:bodyPr>
          <a:lstStyle/>
          <a:p>
            <a:pPr algn="l" rtl="0"/>
            <a:r>
              <a:rPr lang="sv" sz="3600" b="1" i="0" u="none" baseline="0">
                <a:solidFill>
                  <a:schemeClr val="bg1"/>
                </a:solidFill>
                <a:latin typeface="+mj-lt"/>
              </a:rPr>
              <a:t>6.</a:t>
            </a:r>
          </a:p>
          <a:p>
            <a:pPr algn="l" rtl="0"/>
            <a:r>
              <a:rPr lang="sv" sz="3600" b="1" i="0" u="none" baseline="0">
                <a:solidFill>
                  <a:schemeClr val="bg1"/>
                </a:solidFill>
                <a:latin typeface="+mj-lt"/>
              </a:rPr>
              <a:t>Specifikt verkställningsproblem: </a:t>
            </a:r>
          </a:p>
          <a:p>
            <a:pPr algn="l" rtl="0"/>
            <a:r>
              <a:rPr lang="sv" sz="3600" b="1" i="0" u="none" baseline="0">
                <a:solidFill>
                  <a:schemeClr val="bg1"/>
                </a:solidFill>
                <a:latin typeface="+mj-lt"/>
              </a:rPr>
              <a:t>Bedräglig användning av EU:s parkeringstillstånd för personer med funktionshinder</a:t>
            </a:r>
          </a:p>
        </p:txBody>
      </p:sp>
    </p:spTree>
    <p:extLst>
      <p:ext uri="{BB962C8B-B14F-4D97-AF65-F5344CB8AC3E}">
        <p14:creationId xmlns:p14="http://schemas.microsoft.com/office/powerpoint/2010/main" val="209931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2501-9065-4B7B-A09B-DB5F9088C584}"/>
              </a:ext>
            </a:extLst>
          </p:cNvPr>
          <p:cNvSpPr>
            <a:spLocks noGrp="1"/>
          </p:cNvSpPr>
          <p:nvPr>
            <p:ph type="title"/>
          </p:nvPr>
        </p:nvSpPr>
        <p:spPr/>
        <p:txBody>
          <a:bodyPr/>
          <a:lstStyle/>
          <a:p>
            <a:pPr algn="l" rtl="0"/>
            <a:r>
              <a:rPr lang="sv" b="1" i="0" u="none" baseline="0"/>
              <a:t>Juridisk grund – huvudbestämmelser</a:t>
            </a:r>
          </a:p>
        </p:txBody>
      </p:sp>
      <p:sp>
        <p:nvSpPr>
          <p:cNvPr id="3" name="Content Placeholder 2">
            <a:extLst>
              <a:ext uri="{FF2B5EF4-FFF2-40B4-BE49-F238E27FC236}">
                <a16:creationId xmlns:a16="http://schemas.microsoft.com/office/drawing/2014/main" id="{E71A0DCF-F175-4034-B972-05E143683239}"/>
              </a:ext>
            </a:extLst>
          </p:cNvPr>
          <p:cNvSpPr>
            <a:spLocks noGrp="1"/>
          </p:cNvSpPr>
          <p:nvPr>
            <p:ph idx="1"/>
          </p:nvPr>
        </p:nvSpPr>
        <p:spPr>
          <a:xfrm>
            <a:off x="323850" y="1592263"/>
            <a:ext cx="5256212" cy="4608512"/>
          </a:xfrm>
        </p:spPr>
        <p:txBody>
          <a:bodyPr/>
          <a:lstStyle/>
          <a:p>
            <a:pPr marL="285750" lvl="0" indent="-285750" algn="l" rtl="0" eaLnBrk="1" hangingPunct="1"/>
            <a:r>
              <a:rPr lang="sv" sz="1800" b="0" i="0" u="none" baseline="0"/>
              <a:t>Införande av en enhetlig gemenskapsmall för tillståndskort</a:t>
            </a:r>
          </a:p>
          <a:p>
            <a:pPr marL="285750" lvl="0" indent="-285750" algn="l" rtl="0" eaLnBrk="1" hangingPunct="1"/>
            <a:r>
              <a:rPr lang="sv" sz="1800" b="0" i="0" u="none" baseline="0"/>
              <a:t>Ett kort som gäller i alla medlemsstater</a:t>
            </a:r>
          </a:p>
          <a:p>
            <a:pPr marL="285750" lvl="0" indent="-285750" algn="l" rtl="0" eaLnBrk="1" hangingPunct="1"/>
            <a:r>
              <a:rPr lang="sv" sz="1800" b="0" i="0" u="none" baseline="0"/>
              <a:t>Format och utseende:</a:t>
            </a:r>
          </a:p>
          <a:p>
            <a:pPr marL="1085850" lvl="1" algn="l" rtl="0" eaLnBrk="1" hangingPunct="1">
              <a:spcBef>
                <a:spcPct val="20000"/>
              </a:spcBef>
              <a:buSzPct val="135000"/>
              <a:buFont typeface="Wingdings" panose="05000000000000000000" pitchFamily="2" charset="2"/>
              <a:buChar char="ü"/>
            </a:pPr>
            <a:r>
              <a:rPr lang="sv" sz="1800" b="0" i="0" u="none" baseline="0">
                <a:solidFill>
                  <a:srgbClr val="134095"/>
                </a:solidFill>
              </a:rPr>
              <a:t>Standardstorlek (106 mm x 148 mm)</a:t>
            </a:r>
          </a:p>
          <a:p>
            <a:pPr marL="1085850" lvl="1" algn="l" rtl="0" eaLnBrk="1" hangingPunct="1">
              <a:spcBef>
                <a:spcPct val="20000"/>
              </a:spcBef>
              <a:buSzPct val="135000"/>
              <a:buFont typeface="Wingdings" panose="05000000000000000000" pitchFamily="2" charset="2"/>
              <a:buChar char="ü"/>
            </a:pPr>
            <a:r>
              <a:rPr lang="sv" sz="1800" b="0" i="0" u="none" baseline="0">
                <a:solidFill>
                  <a:srgbClr val="134095"/>
                </a:solidFill>
              </a:rPr>
              <a:t>Ljusblå färg med vit rullstolssymbol</a:t>
            </a:r>
          </a:p>
          <a:p>
            <a:pPr marL="1085850" lvl="1" algn="l" rtl="0" eaLnBrk="1" hangingPunct="1">
              <a:spcBef>
                <a:spcPct val="20000"/>
              </a:spcBef>
              <a:buSzPct val="135000"/>
              <a:buFont typeface="Wingdings" panose="05000000000000000000" pitchFamily="2" charset="2"/>
              <a:buChar char="ü"/>
            </a:pPr>
            <a:r>
              <a:rPr lang="sv" sz="1800" b="0" i="0" u="none" baseline="0">
                <a:solidFill>
                  <a:srgbClr val="134095"/>
                </a:solidFill>
              </a:rPr>
              <a:t>Plastbelagt, förutom rutan för namnteckningen</a:t>
            </a:r>
          </a:p>
          <a:p>
            <a:pPr marL="1085850" lvl="1" algn="l" rtl="0" eaLnBrk="1" hangingPunct="1">
              <a:spcBef>
                <a:spcPct val="20000"/>
              </a:spcBef>
              <a:buSzPct val="135000"/>
              <a:buFont typeface="Wingdings" panose="05000000000000000000" pitchFamily="2" charset="2"/>
              <a:buChar char="ü"/>
            </a:pPr>
            <a:r>
              <a:rPr lang="sv" sz="1800" b="0" i="0" u="none" baseline="0">
                <a:solidFill>
                  <a:srgbClr val="134095"/>
                </a:solidFill>
              </a:rPr>
              <a:t>Vissa obligatoriska fält på framsidan och baksidan</a:t>
            </a:r>
          </a:p>
          <a:p>
            <a:pPr marL="285750" indent="-285750" algn="l" rtl="0" eaLnBrk="1" hangingPunct="1"/>
            <a:r>
              <a:rPr lang="sv" sz="1800" b="0" i="0" u="none" baseline="0"/>
              <a:t>Rekommendation = ej bindande lag</a:t>
            </a:r>
          </a:p>
          <a:p>
            <a:endParaRPr lang="sv" sz="2000" dirty="0"/>
          </a:p>
        </p:txBody>
      </p:sp>
      <p:sp>
        <p:nvSpPr>
          <p:cNvPr id="4" name="Footer Placeholder 3">
            <a:extLst>
              <a:ext uri="{FF2B5EF4-FFF2-40B4-BE49-F238E27FC236}">
                <a16:creationId xmlns:a16="http://schemas.microsoft.com/office/drawing/2014/main" id="{27A9E135-A78C-46FC-8D61-BB2BC57D9CF0}"/>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3678226D-4C58-4CE3-AC59-97E57109B501}"/>
              </a:ext>
            </a:extLst>
          </p:cNvPr>
          <p:cNvPicPr>
            <a:picLocks noChangeAspect="1"/>
          </p:cNvPicPr>
          <p:nvPr/>
        </p:nvPicPr>
        <p:blipFill>
          <a:blip r:embed="rId3"/>
          <a:stretch>
            <a:fillRect/>
          </a:stretch>
        </p:blipFill>
        <p:spPr>
          <a:xfrm>
            <a:off x="5811638" y="1610321"/>
            <a:ext cx="3121423" cy="2286198"/>
          </a:xfrm>
          <a:prstGeom prst="rect">
            <a:avLst/>
          </a:prstGeom>
        </p:spPr>
      </p:pic>
      <p:pic>
        <p:nvPicPr>
          <p:cNvPr id="8" name="Picture 7">
            <a:extLst>
              <a:ext uri="{FF2B5EF4-FFF2-40B4-BE49-F238E27FC236}">
                <a16:creationId xmlns:a16="http://schemas.microsoft.com/office/drawing/2014/main" id="{49EFF034-B12D-4B33-9157-35B17E829A3E}"/>
              </a:ext>
            </a:extLst>
          </p:cNvPr>
          <p:cNvPicPr>
            <a:picLocks noChangeAspect="1"/>
          </p:cNvPicPr>
          <p:nvPr/>
        </p:nvPicPr>
        <p:blipFill>
          <a:blip r:embed="rId4"/>
          <a:stretch>
            <a:fillRect/>
          </a:stretch>
        </p:blipFill>
        <p:spPr>
          <a:xfrm>
            <a:off x="5811638" y="3975894"/>
            <a:ext cx="3121423" cy="2267909"/>
          </a:xfrm>
          <a:prstGeom prst="rect">
            <a:avLst/>
          </a:prstGeom>
        </p:spPr>
      </p:pic>
    </p:spTree>
    <p:extLst>
      <p:ext uri="{BB962C8B-B14F-4D97-AF65-F5344CB8AC3E}">
        <p14:creationId xmlns:p14="http://schemas.microsoft.com/office/powerpoint/2010/main" val="143217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3C58-1E47-423E-B297-42DE31C8E19C}"/>
              </a:ext>
            </a:extLst>
          </p:cNvPr>
          <p:cNvSpPr>
            <a:spLocks noGrp="1"/>
          </p:cNvSpPr>
          <p:nvPr>
            <p:ph type="title"/>
          </p:nvPr>
        </p:nvSpPr>
        <p:spPr/>
        <p:txBody>
          <a:bodyPr/>
          <a:lstStyle/>
          <a:p>
            <a:pPr algn="l" rtl="0"/>
            <a:r>
              <a:rPr lang="sv" b="1" i="0" u="none" baseline="0"/>
              <a:t>Trots de gemensamma bestämmelserna kan korten se olika ut</a:t>
            </a:r>
            <a:br>
              <a:rPr lang="sv"/>
            </a:br>
            <a:endParaRPr lang="sv" dirty="0"/>
          </a:p>
        </p:txBody>
      </p:sp>
      <p:sp>
        <p:nvSpPr>
          <p:cNvPr id="3" name="Content Placeholder 2">
            <a:extLst>
              <a:ext uri="{FF2B5EF4-FFF2-40B4-BE49-F238E27FC236}">
                <a16:creationId xmlns:a16="http://schemas.microsoft.com/office/drawing/2014/main" id="{88C912CD-27F3-4D9D-91E9-E1523828A77C}"/>
              </a:ext>
            </a:extLst>
          </p:cNvPr>
          <p:cNvSpPr>
            <a:spLocks noGrp="1"/>
          </p:cNvSpPr>
          <p:nvPr>
            <p:ph idx="1"/>
          </p:nvPr>
        </p:nvSpPr>
        <p:spPr>
          <a:xfrm>
            <a:off x="323850" y="1700213"/>
            <a:ext cx="4768276" cy="4608512"/>
          </a:xfrm>
        </p:spPr>
        <p:txBody>
          <a:bodyPr/>
          <a:lstStyle/>
          <a:p>
            <a:pPr marL="285750" indent="-285750" algn="l" rtl="0" eaLnBrk="1" hangingPunct="1">
              <a:buFont typeface="Wingdings" panose="05000000000000000000" pitchFamily="2" charset="2"/>
              <a:buChar char="•"/>
            </a:pPr>
            <a:r>
              <a:rPr lang="sv" sz="1800" b="0" i="0" u="none" baseline="0"/>
              <a:t>Utfärdade av olika medlemsstater</a:t>
            </a:r>
          </a:p>
          <a:p>
            <a:pPr marL="285750" indent="-285750" algn="l" rtl="0" eaLnBrk="1" hangingPunct="1">
              <a:buFont typeface="Wingdings" panose="05000000000000000000" pitchFamily="2" charset="2"/>
              <a:buChar char="•"/>
            </a:pPr>
            <a:r>
              <a:rPr lang="sv" sz="1800" b="0" i="0" u="none" baseline="0"/>
              <a:t>Utfärdade av olika lokala myndigheter inom en medlemsstat </a:t>
            </a:r>
          </a:p>
          <a:p>
            <a:pPr marL="285750" indent="-285750" algn="l" rtl="0" eaLnBrk="1" hangingPunct="1">
              <a:buFont typeface="Wingdings" panose="05000000000000000000" pitchFamily="2" charset="2"/>
              <a:buChar char="•"/>
            </a:pPr>
            <a:r>
              <a:rPr lang="sv" sz="1800" b="0" i="0" u="none" baseline="0"/>
              <a:t>I vissa medlemsstater förekommer flera olika modeller (EU och icke EU) </a:t>
            </a:r>
          </a:p>
          <a:p>
            <a:pPr marL="285750" indent="-285750" algn="l" rtl="0" eaLnBrk="1" hangingPunct="1">
              <a:buFont typeface="Wingdings" panose="05000000000000000000" pitchFamily="2" charset="2"/>
              <a:buChar char="•"/>
            </a:pPr>
            <a:r>
              <a:rPr lang="sv" sz="1800" b="0" i="0" u="none" baseline="0"/>
              <a:t>Många medlemsstater har lagt till element som inte förutsetts i rekommendationen: kopieringssäkert papper, hologram, streckkod eller QR-kod, NFC-tagg för trådlös kortigenkänning.</a:t>
            </a:r>
          </a:p>
          <a:p>
            <a:endParaRPr lang="sv" sz="2000" dirty="0"/>
          </a:p>
        </p:txBody>
      </p:sp>
      <p:sp>
        <p:nvSpPr>
          <p:cNvPr id="4" name="Footer Placeholder 3">
            <a:extLst>
              <a:ext uri="{FF2B5EF4-FFF2-40B4-BE49-F238E27FC236}">
                <a16:creationId xmlns:a16="http://schemas.microsoft.com/office/drawing/2014/main" id="{0BFEB935-5BAA-42E0-BDDC-1525B725371C}"/>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7" name="Picture 6">
            <a:extLst>
              <a:ext uri="{FF2B5EF4-FFF2-40B4-BE49-F238E27FC236}">
                <a16:creationId xmlns:a16="http://schemas.microsoft.com/office/drawing/2014/main" id="{9E259148-54E0-416B-B003-83D667421849}"/>
              </a:ext>
            </a:extLst>
          </p:cNvPr>
          <p:cNvPicPr/>
          <p:nvPr/>
        </p:nvPicPr>
        <p:blipFill rotWithShape="1">
          <a:blip r:embed="rId2"/>
          <a:srcRect l="29838" t="27742" r="50001" b="45619"/>
          <a:stretch/>
        </p:blipFill>
        <p:spPr bwMode="auto">
          <a:xfrm>
            <a:off x="4997942" y="1626283"/>
            <a:ext cx="1716279"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8" name="Picture 7" descr="http://www.seriline.se/images/prkort_prov.jpg">
            <a:extLst>
              <a:ext uri="{FF2B5EF4-FFF2-40B4-BE49-F238E27FC236}">
                <a16:creationId xmlns:a16="http://schemas.microsoft.com/office/drawing/2014/main" id="{520CFA3C-73BB-4FBC-8FD4-7449F125C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79191">
            <a:off x="6885010" y="4457629"/>
            <a:ext cx="2094488" cy="1728192"/>
          </a:xfrm>
          <a:prstGeom prst="rect">
            <a:avLst/>
          </a:prstGeom>
          <a:noFill/>
          <a:ln>
            <a:noFill/>
          </a:ln>
        </p:spPr>
      </p:pic>
      <p:pic>
        <p:nvPicPr>
          <p:cNvPr id="9" name="Picture 8">
            <a:extLst>
              <a:ext uri="{FF2B5EF4-FFF2-40B4-BE49-F238E27FC236}">
                <a16:creationId xmlns:a16="http://schemas.microsoft.com/office/drawing/2014/main" id="{0F75D1F4-17B6-409B-A53A-7C1BD4A9C4EB}"/>
              </a:ext>
            </a:extLst>
          </p:cNvPr>
          <p:cNvPicPr/>
          <p:nvPr/>
        </p:nvPicPr>
        <p:blipFill rotWithShape="1">
          <a:blip r:embed="rId4"/>
          <a:srcRect l="9909" t="45337" r="67689" b="28249"/>
          <a:stretch/>
        </p:blipFill>
        <p:spPr bwMode="auto">
          <a:xfrm>
            <a:off x="6945753" y="3113452"/>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F3202B2-D0F7-4F9C-BB73-5312B3D194A6}"/>
              </a:ext>
            </a:extLst>
          </p:cNvPr>
          <p:cNvPicPr>
            <a:picLocks noChangeAspect="1"/>
          </p:cNvPicPr>
          <p:nvPr/>
        </p:nvPicPr>
        <p:blipFill rotWithShape="1">
          <a:blip r:embed="rId5"/>
          <a:srcRect l="14443" t="35128" r="49621" b="17566"/>
          <a:stretch/>
        </p:blipFill>
        <p:spPr bwMode="auto">
          <a:xfrm>
            <a:off x="5028104" y="3122425"/>
            <a:ext cx="176712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964A9B3F-4393-492C-BD59-DB94855EC258}"/>
              </a:ext>
            </a:extLst>
          </p:cNvPr>
          <p:cNvPicPr/>
          <p:nvPr/>
        </p:nvPicPr>
        <p:blipFill rotWithShape="1">
          <a:blip r:embed="rId6"/>
          <a:srcRect l="32450" t="47046" r="51481" b="30672"/>
          <a:stretch/>
        </p:blipFill>
        <p:spPr bwMode="auto">
          <a:xfrm>
            <a:off x="5092126" y="4654308"/>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A3474D9-A414-4F05-B69F-64F8911D7EAB}"/>
              </a:ext>
            </a:extLst>
          </p:cNvPr>
          <p:cNvPicPr/>
          <p:nvPr/>
        </p:nvPicPr>
        <p:blipFill rotWithShape="1">
          <a:blip r:embed="rId7"/>
          <a:srcRect l="17670" t="39547" r="53128" b="22585"/>
          <a:stretch/>
        </p:blipFill>
        <p:spPr bwMode="auto">
          <a:xfrm>
            <a:off x="6850496" y="1626283"/>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3997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3724-A8D7-4147-90AC-5279FB0C8892}"/>
              </a:ext>
            </a:extLst>
          </p:cNvPr>
          <p:cNvSpPr>
            <a:spLocks noGrp="1"/>
          </p:cNvSpPr>
          <p:nvPr>
            <p:ph type="title"/>
          </p:nvPr>
        </p:nvSpPr>
        <p:spPr/>
        <p:txBody>
          <a:bodyPr/>
          <a:lstStyle/>
          <a:p>
            <a:pPr algn="l" rtl="0"/>
            <a:r>
              <a:rPr lang="sv" b="1" i="0" u="none" baseline="0"/>
              <a:t>Bedräglig användning</a:t>
            </a:r>
          </a:p>
        </p:txBody>
      </p:sp>
      <p:sp>
        <p:nvSpPr>
          <p:cNvPr id="3" name="Content Placeholder 2">
            <a:extLst>
              <a:ext uri="{FF2B5EF4-FFF2-40B4-BE49-F238E27FC236}">
                <a16:creationId xmlns:a16="http://schemas.microsoft.com/office/drawing/2014/main" id="{7AC0909C-AC31-439C-A41F-9A8D8292AAE7}"/>
              </a:ext>
            </a:extLst>
          </p:cNvPr>
          <p:cNvSpPr>
            <a:spLocks noGrp="1"/>
          </p:cNvSpPr>
          <p:nvPr>
            <p:ph idx="1"/>
          </p:nvPr>
        </p:nvSpPr>
        <p:spPr>
          <a:xfrm>
            <a:off x="338229" y="1397323"/>
            <a:ext cx="5418551" cy="4608512"/>
          </a:xfrm>
        </p:spPr>
        <p:txBody>
          <a:bodyPr/>
          <a:lstStyle/>
          <a:p>
            <a:pPr marL="285750" lvl="0" indent="-285750" algn="l" rtl="0"/>
            <a:endParaRPr lang="sv" sz="2000" b="1" i="0" dirty="0"/>
          </a:p>
          <a:p>
            <a:pPr marL="285750" lvl="0" indent="-285750" algn="l" rtl="0" eaLnBrk="1" hangingPunct="1">
              <a:buFont typeface="Wingdings" panose="05000000000000000000" pitchFamily="2" charset="2"/>
              <a:buChar char="•"/>
            </a:pPr>
            <a:r>
              <a:rPr lang="sv" sz="1800" b="0" i="0" u="none" baseline="0"/>
              <a:t>Tre huvudsakliga områden:</a:t>
            </a:r>
          </a:p>
          <a:p>
            <a:pPr marL="285750" lvl="0" indent="-285750" algn="l" rtl="0" eaLnBrk="1" hangingPunct="1">
              <a:buFont typeface="Wingdings" panose="05000000000000000000" pitchFamily="2" charset="2"/>
              <a:buChar char="•"/>
            </a:pPr>
            <a:endParaRPr lang="sv" sz="1800" b="0" dirty="0"/>
          </a:p>
          <a:p>
            <a:pPr marL="704850" lvl="2" indent="-285750" algn="l" rtl="0" eaLnBrk="1" hangingPunct="1">
              <a:spcBef>
                <a:spcPct val="20000"/>
              </a:spcBef>
              <a:buSzPct val="135000"/>
              <a:buFont typeface="Wingdings" panose="05000000000000000000" pitchFamily="2" charset="2"/>
              <a:buChar char="•"/>
            </a:pPr>
            <a:r>
              <a:rPr lang="sv" sz="1700" b="0" i="0" u="none" baseline="0">
                <a:solidFill>
                  <a:srgbClr val="134095"/>
                </a:solidFill>
              </a:rPr>
              <a:t>Kortet används av andra personer än kortinnehavaren. Dessa är ofta familjemedlemmar eller innehavarens vårdare.</a:t>
            </a:r>
          </a:p>
          <a:p>
            <a:pPr marL="704850" lvl="2" indent="-285750" algn="l" rtl="0" eaLnBrk="1" hangingPunct="1">
              <a:spcBef>
                <a:spcPct val="20000"/>
              </a:spcBef>
              <a:buSzPct val="135000"/>
              <a:buFont typeface="Wingdings" panose="05000000000000000000" pitchFamily="2" charset="2"/>
              <a:buChar char="•"/>
            </a:pPr>
            <a:r>
              <a:rPr lang="sv" sz="1700" b="0" i="0" u="none" baseline="0">
                <a:solidFill>
                  <a:srgbClr val="134095"/>
                </a:solidFill>
              </a:rPr>
              <a:t>Användning av en avliden persons kort. Familjemedlemmar låter bli att lämna in kortet efter personens död.</a:t>
            </a:r>
          </a:p>
          <a:p>
            <a:pPr marL="704850" lvl="2" indent="-285750" algn="l" rtl="0" eaLnBrk="1" hangingPunct="1">
              <a:spcBef>
                <a:spcPct val="20000"/>
              </a:spcBef>
              <a:buSzPct val="135000"/>
              <a:buFont typeface="Wingdings" panose="05000000000000000000" pitchFamily="2" charset="2"/>
              <a:buChar char="•"/>
            </a:pPr>
            <a:r>
              <a:rPr lang="sv" sz="1700" b="0" i="0" u="none" baseline="0">
                <a:solidFill>
                  <a:srgbClr val="134095"/>
                </a:solidFill>
              </a:rPr>
              <a:t>Användning av duplikat, kortinnehavaren eller personer som agerar å dennes vägnar begär ett duplikatkort trots att de fortfarande har originalet (förbjuden handling).</a:t>
            </a:r>
          </a:p>
          <a:p>
            <a:pPr marL="285750" lvl="1" indent="-285750" algn="l" rtl="0" eaLnBrk="1" hangingPunct="1">
              <a:spcBef>
                <a:spcPct val="20000"/>
              </a:spcBef>
              <a:buSzPct val="135000"/>
              <a:buFont typeface="Wingdings" panose="05000000000000000000" pitchFamily="2" charset="2"/>
              <a:buChar char="•"/>
            </a:pPr>
            <a:endParaRPr lang="sv" sz="1800" dirty="0">
              <a:solidFill>
                <a:srgbClr val="134095"/>
              </a:solidFill>
            </a:endParaRPr>
          </a:p>
          <a:p>
            <a:pPr marL="285750" indent="-285750" algn="l" rtl="0" eaLnBrk="1" hangingPunct="1">
              <a:buFont typeface="Wingdings" panose="05000000000000000000" pitchFamily="2" charset="2"/>
              <a:buChar char="•"/>
            </a:pPr>
            <a:r>
              <a:rPr lang="sv" sz="1800" b="0" i="0" u="none" baseline="0"/>
              <a:t>Tillgången till information är begränsad</a:t>
            </a:r>
          </a:p>
          <a:p>
            <a:endParaRPr lang="sv" dirty="0"/>
          </a:p>
        </p:txBody>
      </p:sp>
      <p:sp>
        <p:nvSpPr>
          <p:cNvPr id="4" name="Footer Placeholder 3">
            <a:extLst>
              <a:ext uri="{FF2B5EF4-FFF2-40B4-BE49-F238E27FC236}">
                <a16:creationId xmlns:a16="http://schemas.microsoft.com/office/drawing/2014/main" id="{2C2A4DC6-12CB-44A6-9AD8-9ABB055EEA91}"/>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5" name="Picture 4">
            <a:extLst>
              <a:ext uri="{FF2B5EF4-FFF2-40B4-BE49-F238E27FC236}">
                <a16:creationId xmlns:a16="http://schemas.microsoft.com/office/drawing/2014/main" id="{A57FEB07-0DA0-4684-82B4-22CEC8D7AC64}"/>
              </a:ext>
            </a:extLst>
          </p:cNvPr>
          <p:cNvPicPr/>
          <p:nvPr/>
        </p:nvPicPr>
        <p:blipFill rotWithShape="1">
          <a:blip r:embed="rId3"/>
          <a:srcRect l="23242" t="51886" r="57562" b="25354"/>
          <a:stretch/>
        </p:blipFill>
        <p:spPr bwMode="auto">
          <a:xfrm>
            <a:off x="7144555" y="2047393"/>
            <a:ext cx="1276350" cy="793846"/>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38641D3-823D-43AD-8C30-131D68A40E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4555" y="3343537"/>
            <a:ext cx="1350000" cy="864000"/>
          </a:xfrm>
          <a:prstGeom prst="rect">
            <a:avLst/>
          </a:prstGeom>
          <a:ln>
            <a:noFill/>
          </a:ln>
          <a:effectLst>
            <a:outerShdw blurRad="50800" dist="50800" dir="2700000" algn="ctr" rotWithShape="0">
              <a:srgbClr val="000000">
                <a:alpha val="43137"/>
              </a:srgbClr>
            </a:outerShdw>
          </a:effectLst>
        </p:spPr>
      </p:pic>
      <p:grpSp>
        <p:nvGrpSpPr>
          <p:cNvPr id="7" name="Group 6">
            <a:extLst>
              <a:ext uri="{FF2B5EF4-FFF2-40B4-BE49-F238E27FC236}">
                <a16:creationId xmlns:a16="http://schemas.microsoft.com/office/drawing/2014/main" id="{6AA555AE-1182-4668-91CD-BECDB908D568}"/>
              </a:ext>
            </a:extLst>
          </p:cNvPr>
          <p:cNvGrpSpPr/>
          <p:nvPr/>
        </p:nvGrpSpPr>
        <p:grpSpPr>
          <a:xfrm>
            <a:off x="7117293" y="4709835"/>
            <a:ext cx="1692288" cy="1296000"/>
            <a:chOff x="539552" y="5157192"/>
            <a:chExt cx="1692288" cy="1296000"/>
          </a:xfrm>
        </p:grpSpPr>
        <p:pic>
          <p:nvPicPr>
            <p:cNvPr id="8" name="Picture 7">
              <a:extLst>
                <a:ext uri="{FF2B5EF4-FFF2-40B4-BE49-F238E27FC236}">
                  <a16:creationId xmlns:a16="http://schemas.microsoft.com/office/drawing/2014/main" id="{0F67CCDA-6B2B-4ABB-9C41-E70847D53E4F}"/>
                </a:ext>
              </a:extLst>
            </p:cNvPr>
            <p:cNvPicPr/>
            <p:nvPr/>
          </p:nvPicPr>
          <p:blipFill rotWithShape="1">
            <a:blip r:embed="rId5"/>
            <a:srcRect l="17022" t="38084" r="52061" b="20835"/>
            <a:stretch/>
          </p:blipFill>
          <p:spPr bwMode="auto">
            <a:xfrm>
              <a:off x="539552" y="5157192"/>
              <a:ext cx="1692288" cy="1296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D72B19F-44D7-483B-B1A8-5019E1B3B442}"/>
                </a:ext>
              </a:extLst>
            </p:cNvPr>
            <p:cNvSpPr/>
            <p:nvPr/>
          </p:nvSpPr>
          <p:spPr>
            <a:xfrm>
              <a:off x="790501" y="6376884"/>
              <a:ext cx="216024" cy="45719"/>
            </a:xfrm>
            <a:prstGeom prst="rect">
              <a:avLst/>
            </a:prstGeom>
            <a:ln>
              <a:noFill/>
            </a:ln>
            <a:effectLst>
              <a:outerShdw blurRad="50800" dist="50800" dir="27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rtl="0" fontAlgn="auto">
                <a:spcBef>
                  <a:spcPts val="0"/>
                </a:spcBef>
                <a:spcAft>
                  <a:spcPts val="0"/>
                </a:spcAft>
              </a:pPr>
              <a:endParaRPr lang="sv" sz="1800" b="0"/>
            </a:p>
          </p:txBody>
        </p:sp>
      </p:grpSp>
    </p:spTree>
    <p:extLst>
      <p:ext uri="{BB962C8B-B14F-4D97-AF65-F5344CB8AC3E}">
        <p14:creationId xmlns:p14="http://schemas.microsoft.com/office/powerpoint/2010/main" val="3575942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6F4E-879B-4A1F-8A75-D072A6BFED90}"/>
              </a:ext>
            </a:extLst>
          </p:cNvPr>
          <p:cNvSpPr>
            <a:spLocks noGrp="1"/>
          </p:cNvSpPr>
          <p:nvPr>
            <p:ph type="title"/>
          </p:nvPr>
        </p:nvSpPr>
        <p:spPr>
          <a:xfrm>
            <a:off x="323850" y="115888"/>
            <a:ext cx="7343775" cy="1152525"/>
          </a:xfrm>
        </p:spPr>
        <p:txBody>
          <a:bodyPr wrap="square" anchor="ctr">
            <a:normAutofit/>
          </a:bodyPr>
          <a:lstStyle/>
          <a:p>
            <a:pPr algn="l" rtl="0"/>
            <a:r>
              <a:rPr lang="sv" b="1" i="0" u="none" baseline="0">
                <a:solidFill>
                  <a:srgbClr val="134095"/>
                </a:solidFill>
              </a:rPr>
              <a:t>Diskussion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678986EA-A002-4ADA-BC55-5D611FCE8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9923AACF-7336-4C0B-BABE-AEC66C64D0A2}"/>
              </a:ext>
            </a:extLst>
          </p:cNvPr>
          <p:cNvSpPr>
            <a:spLocks noGrp="1"/>
          </p:cNvSpPr>
          <p:nvPr>
            <p:ph idx="11"/>
          </p:nvPr>
        </p:nvSpPr>
        <p:spPr>
          <a:xfrm>
            <a:off x="323528" y="1700808"/>
            <a:ext cx="4176464" cy="4609107"/>
          </a:xfrm>
        </p:spPr>
        <p:txBody>
          <a:bodyPr wrap="square" anchor="t">
            <a:normAutofit fontScale="92500" lnSpcReduction="20000"/>
          </a:bodyPr>
          <a:lstStyle/>
          <a:p>
            <a:pPr marL="285750" indent="-285750" algn="l" rtl="0" eaLnBrk="1" hangingPunct="1">
              <a:lnSpc>
                <a:spcPct val="90000"/>
              </a:lnSpc>
            </a:pPr>
            <a:r>
              <a:rPr lang="sv" sz="2500" b="0" i="0" u="none" baseline="0"/>
              <a:t>Vad kan göras för att undvika bedräglig användning av parkeringstillstånd för personer med funktionshinder? </a:t>
            </a:r>
          </a:p>
          <a:p>
            <a:pPr lvl="1" algn="l" rtl="0">
              <a:lnSpc>
                <a:spcPct val="90000"/>
              </a:lnSpc>
            </a:pPr>
            <a:r>
              <a:rPr lang="sv" sz="2500" b="0" i="0" u="none" baseline="0">
                <a:solidFill>
                  <a:srgbClr val="134095"/>
                </a:solidFill>
              </a:rPr>
              <a:t>När det gäller utfärdandet av kort?</a:t>
            </a:r>
          </a:p>
          <a:p>
            <a:pPr lvl="1" algn="l" rtl="0">
              <a:lnSpc>
                <a:spcPct val="90000"/>
              </a:lnSpc>
            </a:pPr>
            <a:r>
              <a:rPr lang="sv" sz="2500" b="0" i="0" u="none" baseline="0">
                <a:solidFill>
                  <a:srgbClr val="134095"/>
                </a:solidFill>
              </a:rPr>
              <a:t>När det gäller upprätthållandet av regler?</a:t>
            </a:r>
          </a:p>
          <a:p>
            <a:pPr lvl="1" algn="l" rtl="0">
              <a:lnSpc>
                <a:spcPct val="90000"/>
              </a:lnSpc>
            </a:pPr>
            <a:r>
              <a:rPr lang="sv" sz="2500" b="0" i="0" u="none" baseline="0">
                <a:solidFill>
                  <a:srgbClr val="134095"/>
                </a:solidFill>
              </a:rPr>
              <a:t>Öka medvetenheten? </a:t>
            </a:r>
          </a:p>
          <a:p>
            <a:pPr lvl="1" algn="l" rtl="0">
              <a:lnSpc>
                <a:spcPct val="90000"/>
              </a:lnSpc>
            </a:pPr>
            <a:r>
              <a:rPr lang="sv" sz="2500" b="0" i="0" u="none" baseline="0">
                <a:solidFill>
                  <a:srgbClr val="134095"/>
                </a:solidFill>
              </a:rPr>
              <a:t>Kapacitetsuppbyggnad och utbildning? </a:t>
            </a:r>
          </a:p>
        </p:txBody>
      </p:sp>
      <p:sp>
        <p:nvSpPr>
          <p:cNvPr id="4" name="Footer Placeholder 3">
            <a:extLst>
              <a:ext uri="{FF2B5EF4-FFF2-40B4-BE49-F238E27FC236}">
                <a16:creationId xmlns:a16="http://schemas.microsoft.com/office/drawing/2014/main" id="{E22C3024-6A83-4657-B6EF-A98D83B1342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sv" b="0" i="0" u="none" baseline="0"/>
              <a:t>&lt;Evenemang&gt; • &lt;Datum&gt; • &lt;Plats&gt; • &lt;Talare&gt;</a:t>
            </a:r>
            <a:endParaRPr lang="sv"/>
          </a:p>
        </p:txBody>
      </p:sp>
    </p:spTree>
    <p:extLst>
      <p:ext uri="{BB962C8B-B14F-4D97-AF65-F5344CB8AC3E}">
        <p14:creationId xmlns:p14="http://schemas.microsoft.com/office/powerpoint/2010/main" val="17966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6588-F4E9-4008-9C75-1470DA1332C7}"/>
              </a:ext>
            </a:extLst>
          </p:cNvPr>
          <p:cNvSpPr>
            <a:spLocks noGrp="1"/>
          </p:cNvSpPr>
          <p:nvPr>
            <p:ph type="title"/>
          </p:nvPr>
        </p:nvSpPr>
        <p:spPr/>
        <p:txBody>
          <a:bodyPr/>
          <a:lstStyle/>
          <a:p>
            <a:pPr algn="l" rtl="0"/>
            <a:r>
              <a:rPr lang="sv" b="1" i="0" u="none" baseline="0"/>
              <a:t>Varför upprätthåller städer parkeringspolicyer?</a:t>
            </a:r>
            <a:br>
              <a:rPr lang="sv"/>
            </a:br>
            <a:r>
              <a:rPr lang="sv" b="1" i="0" u="none" baseline="0"/>
              <a:t>Skapa balans mellan tre mål. </a:t>
            </a:r>
          </a:p>
        </p:txBody>
      </p:sp>
      <p:graphicFrame>
        <p:nvGraphicFramePr>
          <p:cNvPr id="5" name="Content Placeholder 4">
            <a:extLst>
              <a:ext uri="{FF2B5EF4-FFF2-40B4-BE49-F238E27FC236}">
                <a16:creationId xmlns:a16="http://schemas.microsoft.com/office/drawing/2014/main" id="{9C906D01-B9EC-4721-8D5E-46EC10DB7F14}"/>
              </a:ext>
            </a:extLst>
          </p:cNvPr>
          <p:cNvGraphicFramePr>
            <a:graphicFrameLocks noGrp="1"/>
          </p:cNvGraphicFramePr>
          <p:nvPr>
            <p:ph idx="1"/>
            <p:extLst>
              <p:ext uri="{D42A27DB-BD31-4B8C-83A1-F6EECF244321}">
                <p14:modId xmlns:p14="http://schemas.microsoft.com/office/powerpoint/2010/main" val="3407492673"/>
              </p:ext>
            </p:extLst>
          </p:nvPr>
        </p:nvGraphicFramePr>
        <p:xfrm>
          <a:off x="381000" y="1700213"/>
          <a:ext cx="843915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5E64DF-DFF4-4761-B42C-8F403FFE0B79}"/>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9753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pPr algn="l" rtl="0"/>
            <a:r>
              <a:rPr lang="sv" sz="3600" b="1" i="0" u="none" baseline="0">
                <a:solidFill>
                  <a:schemeClr val="bg1"/>
                </a:solidFill>
                <a:latin typeface="+mj-lt"/>
              </a:rPr>
              <a:t>7. Framtida utmaningar för verkställandet</a:t>
            </a:r>
          </a:p>
        </p:txBody>
      </p:sp>
    </p:spTree>
    <p:extLst>
      <p:ext uri="{BB962C8B-B14F-4D97-AF65-F5344CB8AC3E}">
        <p14:creationId xmlns:p14="http://schemas.microsoft.com/office/powerpoint/2010/main" val="166029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120A-F44D-487B-A789-7A9F771AB657}"/>
              </a:ext>
            </a:extLst>
          </p:cNvPr>
          <p:cNvSpPr>
            <a:spLocks noGrp="1"/>
          </p:cNvSpPr>
          <p:nvPr>
            <p:ph type="title"/>
          </p:nvPr>
        </p:nvSpPr>
        <p:spPr>
          <a:xfrm>
            <a:off x="323850" y="115888"/>
            <a:ext cx="7343775" cy="1152525"/>
          </a:xfrm>
        </p:spPr>
        <p:txBody>
          <a:bodyPr wrap="square" anchor="ctr">
            <a:normAutofit/>
          </a:bodyPr>
          <a:lstStyle/>
          <a:p>
            <a:pPr algn="l" rtl="0"/>
            <a:r>
              <a:rPr lang="sv" b="1" i="0" u="none" baseline="0">
                <a:solidFill>
                  <a:srgbClr val="134095"/>
                </a:solidFill>
              </a:rPr>
              <a:t>Diskussion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FD7F12CD-1DC4-4722-AA83-ED8DD8C44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07286844-6C15-4867-931B-B752DC17059C}"/>
              </a:ext>
            </a:extLst>
          </p:cNvPr>
          <p:cNvSpPr>
            <a:spLocks noGrp="1"/>
          </p:cNvSpPr>
          <p:nvPr>
            <p:ph idx="11"/>
          </p:nvPr>
        </p:nvSpPr>
        <p:spPr>
          <a:xfrm>
            <a:off x="323528" y="1700808"/>
            <a:ext cx="4176464" cy="4609107"/>
          </a:xfrm>
        </p:spPr>
        <p:txBody>
          <a:bodyPr wrap="square" anchor="t">
            <a:normAutofit fontScale="92500"/>
          </a:bodyPr>
          <a:lstStyle/>
          <a:p>
            <a:pPr algn="l" rtl="0" eaLnBrk="1" hangingPunct="1">
              <a:lnSpc>
                <a:spcPct val="90000"/>
              </a:lnSpc>
            </a:pPr>
            <a:r>
              <a:rPr lang="sv" sz="2200" b="0" i="0" u="none" baseline="0" dirty="0"/>
              <a:t>Korrekt användning av parkeringsplatser med elektrisk laddningsinfrastruktur</a:t>
            </a:r>
          </a:p>
          <a:p>
            <a:pPr algn="l" rtl="0" eaLnBrk="1" hangingPunct="1">
              <a:lnSpc>
                <a:spcPct val="90000"/>
              </a:lnSpc>
            </a:pPr>
            <a:r>
              <a:rPr lang="sv" sz="2200" b="0" i="0" u="none" baseline="0" dirty="0"/>
              <a:t>Upprätthållande av bestämmelser för cykelparkering </a:t>
            </a:r>
          </a:p>
          <a:p>
            <a:pPr algn="l" rtl="0" eaLnBrk="1" hangingPunct="1">
              <a:lnSpc>
                <a:spcPct val="90000"/>
              </a:lnSpc>
            </a:pPr>
            <a:r>
              <a:rPr lang="sv" sz="2200" b="0" i="0" u="none" baseline="0" dirty="0"/>
              <a:t>Upprätthållande av parkeringsreglerför byggnader</a:t>
            </a:r>
          </a:p>
          <a:p>
            <a:pPr algn="l" rtl="0" eaLnBrk="1" hangingPunct="1">
              <a:lnSpc>
                <a:spcPct val="90000"/>
              </a:lnSpc>
            </a:pPr>
            <a:r>
              <a:rPr lang="sv" sz="2200" b="0" i="0" u="none" baseline="0" dirty="0"/>
              <a:t>Verkställighet mot utvecklare av skadliga appar </a:t>
            </a:r>
          </a:p>
          <a:p>
            <a:pPr algn="l" rtl="0" eaLnBrk="1" hangingPunct="1">
              <a:lnSpc>
                <a:spcPct val="90000"/>
              </a:lnSpc>
            </a:pPr>
            <a:endParaRPr lang="sv" sz="2200" b="0" dirty="0"/>
          </a:p>
          <a:p>
            <a:pPr algn="l" rtl="0" eaLnBrk="1" hangingPunct="1">
              <a:lnSpc>
                <a:spcPct val="90000"/>
              </a:lnSpc>
            </a:pPr>
            <a:r>
              <a:rPr lang="sv" sz="2200" b="0" i="0" u="none" baseline="0" dirty="0"/>
              <a:t>Finns andra utmaningar i framtiden när det gäller att upprätthålla parkeringsbestämmelser?  </a:t>
            </a:r>
          </a:p>
        </p:txBody>
      </p:sp>
      <p:sp>
        <p:nvSpPr>
          <p:cNvPr id="4" name="Footer Placeholder 3">
            <a:extLst>
              <a:ext uri="{FF2B5EF4-FFF2-40B4-BE49-F238E27FC236}">
                <a16:creationId xmlns:a16="http://schemas.microsoft.com/office/drawing/2014/main" id="{9AA1F215-26FB-4313-B641-41EA52FDE7B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sv" b="0" i="0" u="none" baseline="0"/>
              <a:t>&lt;Evenemang&gt; • &lt;Datum&gt; • &lt;Plats&gt; • &lt;Talare&gt;</a:t>
            </a:r>
            <a:endParaRPr lang="sv"/>
          </a:p>
        </p:txBody>
      </p:sp>
    </p:spTree>
    <p:extLst>
      <p:ext uri="{BB962C8B-B14F-4D97-AF65-F5344CB8AC3E}">
        <p14:creationId xmlns:p14="http://schemas.microsoft.com/office/powerpoint/2010/main" val="395730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pPr algn="l" rtl="0"/>
            <a:r>
              <a:rPr lang="sv" sz="3600" b="1" i="0" u="none" baseline="0">
                <a:solidFill>
                  <a:schemeClr val="bg1"/>
                </a:solidFill>
                <a:latin typeface="+mj-lt"/>
              </a:rPr>
              <a:t>Bilaga.</a:t>
            </a:r>
          </a:p>
          <a:p>
            <a:pPr algn="l" rtl="0"/>
            <a:r>
              <a:rPr lang="sv" sz="3600" b="1" i="0" u="none" baseline="0">
                <a:solidFill>
                  <a:schemeClr val="bg1"/>
                </a:solidFill>
                <a:latin typeface="+mj-lt"/>
              </a:rPr>
              <a:t>Bästa praxis</a:t>
            </a:r>
          </a:p>
        </p:txBody>
      </p:sp>
    </p:spTree>
    <p:extLst>
      <p:ext uri="{BB962C8B-B14F-4D97-AF65-F5344CB8AC3E}">
        <p14:creationId xmlns:p14="http://schemas.microsoft.com/office/powerpoint/2010/main" val="297261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754326"/>
          </a:xfrm>
          <a:prstGeom prst="rect">
            <a:avLst/>
          </a:prstGeom>
        </p:spPr>
        <p:txBody>
          <a:bodyPr wrap="square">
            <a:spAutoFit/>
          </a:bodyPr>
          <a:lstStyle/>
          <a:p>
            <a:pPr algn="l" rtl="0"/>
            <a:r>
              <a:rPr lang="sv" sz="3600" b="1" i="0" u="none" baseline="0">
                <a:solidFill>
                  <a:schemeClr val="bg1"/>
                </a:solidFill>
                <a:latin typeface="+mj-lt"/>
              </a:rPr>
              <a:t>Bilaga.</a:t>
            </a:r>
          </a:p>
          <a:p>
            <a:pPr algn="l" rtl="0"/>
            <a:r>
              <a:rPr lang="sv" sz="3600" b="1" i="0" u="none" baseline="0">
                <a:solidFill>
                  <a:schemeClr val="bg1"/>
                </a:solidFill>
                <a:latin typeface="+mj-lt"/>
              </a:rPr>
              <a:t>Bästa praxis</a:t>
            </a:r>
          </a:p>
          <a:p>
            <a:pPr algn="l" rtl="0"/>
            <a:r>
              <a:rPr lang="sv" sz="3600" b="1" i="0" u="none" baseline="0">
                <a:solidFill>
                  <a:schemeClr val="bg1"/>
                </a:solidFill>
                <a:latin typeface="+mj-lt"/>
              </a:rPr>
              <a:t>PARK4SUMP-videor</a:t>
            </a:r>
          </a:p>
        </p:txBody>
      </p:sp>
    </p:spTree>
    <p:extLst>
      <p:ext uri="{BB962C8B-B14F-4D97-AF65-F5344CB8AC3E}">
        <p14:creationId xmlns:p14="http://schemas.microsoft.com/office/powerpoint/2010/main" val="228410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7BA8BA-72BF-4A6F-A386-D5063F62F4F3}"/>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3" name="Picture 2">
            <a:hlinkClick r:id="rId2"/>
            <a:extLst>
              <a:ext uri="{FF2B5EF4-FFF2-40B4-BE49-F238E27FC236}">
                <a16:creationId xmlns:a16="http://schemas.microsoft.com/office/drawing/2014/main" id="{CBDA9C96-61F0-4635-A999-3E895DD00C4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7" name="Title 1">
            <a:extLst>
              <a:ext uri="{FF2B5EF4-FFF2-40B4-BE49-F238E27FC236}">
                <a16:creationId xmlns:a16="http://schemas.microsoft.com/office/drawing/2014/main" id="{7D10EDA0-DB20-4940-ADDA-EA781054EDF3}"/>
              </a:ext>
            </a:extLst>
          </p:cNvPr>
          <p:cNvSpPr txBox="1">
            <a:spLocks/>
          </p:cNvSpPr>
          <p:nvPr/>
        </p:nvSpPr>
        <p:spPr>
          <a:xfrm>
            <a:off x="323850" y="115888"/>
            <a:ext cx="7400141" cy="1207303"/>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sv" kern="0" dirty="0"/>
          </a:p>
          <a:p>
            <a:pPr algn="l" rtl="0"/>
            <a:r>
              <a:rPr lang="sv" b="1" i="0" u="none" kern="0" baseline="0">
                <a:solidFill>
                  <a:srgbClr val="134095"/>
                </a:solidFill>
              </a:rPr>
              <a:t>Avläsningsbilar för parkeringsövervakning i Rotterdam, Nederländerna (video) </a:t>
            </a:r>
            <a:endParaRPr lang="sv" kern="0" dirty="0"/>
          </a:p>
        </p:txBody>
      </p:sp>
    </p:spTree>
    <p:extLst>
      <p:ext uri="{BB962C8B-B14F-4D97-AF65-F5344CB8AC3E}">
        <p14:creationId xmlns:p14="http://schemas.microsoft.com/office/powerpoint/2010/main" val="347794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E2A3B8-B978-4BEF-BAE9-599E8943ECD0}"/>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3" name="Picture 2">
            <a:hlinkClick r:id="rId2"/>
            <a:extLst>
              <a:ext uri="{FF2B5EF4-FFF2-40B4-BE49-F238E27FC236}">
                <a16:creationId xmlns:a16="http://schemas.microsoft.com/office/drawing/2014/main" id="{DC6AE52E-C3C3-4D06-AF4F-055A5EAEB79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4" name="Title 1">
            <a:extLst>
              <a:ext uri="{FF2B5EF4-FFF2-40B4-BE49-F238E27FC236}">
                <a16:creationId xmlns:a16="http://schemas.microsoft.com/office/drawing/2014/main" id="{CC209C13-D602-4604-A1E8-C154438D3BEB}"/>
              </a:ext>
            </a:extLst>
          </p:cNvPr>
          <p:cNvSpPr txBox="1">
            <a:spLocks/>
          </p:cNvSpPr>
          <p:nvPr/>
        </p:nvSpPr>
        <p:spPr>
          <a:xfrm>
            <a:off x="323850" y="115888"/>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sv" kern="0" dirty="0"/>
          </a:p>
          <a:p>
            <a:pPr algn="l" rtl="0"/>
            <a:r>
              <a:rPr lang="sv" b="1" i="0" u="none" baseline="0">
                <a:solidFill>
                  <a:srgbClr val="134095"/>
                </a:solidFill>
              </a:rPr>
              <a:t>Upprätthållande av parkeringsbestämmelser i Trondheim, Norge (video)</a:t>
            </a:r>
            <a:r>
              <a:rPr lang="sv" b="1" i="0" u="none" kern="0" baseline="0"/>
              <a:t> </a:t>
            </a:r>
          </a:p>
        </p:txBody>
      </p:sp>
    </p:spTree>
    <p:extLst>
      <p:ext uri="{BB962C8B-B14F-4D97-AF65-F5344CB8AC3E}">
        <p14:creationId xmlns:p14="http://schemas.microsoft.com/office/powerpoint/2010/main" val="139679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754326"/>
          </a:xfrm>
          <a:prstGeom prst="rect">
            <a:avLst/>
          </a:prstGeom>
        </p:spPr>
        <p:txBody>
          <a:bodyPr wrap="square">
            <a:spAutoFit/>
          </a:bodyPr>
          <a:lstStyle/>
          <a:p>
            <a:pPr algn="l" rtl="0"/>
            <a:r>
              <a:rPr lang="sv" sz="3600" b="1" i="0" u="none" baseline="0">
                <a:solidFill>
                  <a:schemeClr val="bg1"/>
                </a:solidFill>
                <a:latin typeface="+mj-lt"/>
              </a:rPr>
              <a:t>Bilaga.</a:t>
            </a:r>
          </a:p>
          <a:p>
            <a:pPr algn="l" rtl="0"/>
            <a:r>
              <a:rPr lang="sv" sz="3600" b="1" i="0" u="none" baseline="0">
                <a:solidFill>
                  <a:schemeClr val="bg1"/>
                </a:solidFill>
                <a:latin typeface="+mj-lt"/>
              </a:rPr>
              <a:t>Bästa praxis</a:t>
            </a:r>
          </a:p>
          <a:p>
            <a:pPr algn="l" rtl="0"/>
            <a:r>
              <a:rPr lang="sv" sz="3600" b="1" i="0" u="none" baseline="0">
                <a:solidFill>
                  <a:schemeClr val="bg1"/>
                </a:solidFill>
                <a:latin typeface="+mj-lt"/>
              </a:rPr>
              <a:t>Ögon på gatan – Barcelona</a:t>
            </a:r>
          </a:p>
        </p:txBody>
      </p:sp>
    </p:spTree>
    <p:extLst>
      <p:ext uri="{BB962C8B-B14F-4D97-AF65-F5344CB8AC3E}">
        <p14:creationId xmlns:p14="http://schemas.microsoft.com/office/powerpoint/2010/main" val="172761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C0D6-A723-435A-B4DB-D48A7262C374}"/>
              </a:ext>
            </a:extLst>
          </p:cNvPr>
          <p:cNvSpPr>
            <a:spLocks noGrp="1"/>
          </p:cNvSpPr>
          <p:nvPr>
            <p:ph type="title"/>
          </p:nvPr>
        </p:nvSpPr>
        <p:spPr/>
        <p:txBody>
          <a:bodyPr/>
          <a:lstStyle/>
          <a:p>
            <a:pPr algn="l" rtl="0"/>
            <a:r>
              <a:rPr lang="sv" b="1" i="0" u="none" baseline="0"/>
              <a:t>Ögon på gatan – Barcelona</a:t>
            </a:r>
          </a:p>
        </p:txBody>
      </p:sp>
      <p:sp>
        <p:nvSpPr>
          <p:cNvPr id="3" name="Content Placeholder 2">
            <a:extLst>
              <a:ext uri="{FF2B5EF4-FFF2-40B4-BE49-F238E27FC236}">
                <a16:creationId xmlns:a16="http://schemas.microsoft.com/office/drawing/2014/main" id="{19617E1E-2B82-4AE1-983C-1D4140659017}"/>
              </a:ext>
            </a:extLst>
          </p:cNvPr>
          <p:cNvSpPr>
            <a:spLocks noGrp="1"/>
          </p:cNvSpPr>
          <p:nvPr>
            <p:ph idx="1"/>
          </p:nvPr>
        </p:nvSpPr>
        <p:spPr>
          <a:xfrm>
            <a:off x="381000" y="1700213"/>
            <a:ext cx="4613910" cy="4608512"/>
          </a:xfrm>
        </p:spPr>
        <p:txBody>
          <a:bodyPr/>
          <a:lstStyle/>
          <a:p>
            <a:pPr algn="l" rtl="0" eaLnBrk="1" hangingPunct="1"/>
            <a:r>
              <a:rPr lang="sv" sz="1800" b="0" i="0" u="none" baseline="0"/>
              <a:t>De anställda kontrollerar gatuparkering. Utöver sina vanliga arbetsuppgifter rapporterar de dagligen om incidenter på Barcelonas gator som ska detekteras och åtgärdas av andra företag eller offentliga aktörer i staden.</a:t>
            </a:r>
          </a:p>
          <a:p>
            <a:pPr algn="l" rtl="0" eaLnBrk="1" hangingPunct="1"/>
            <a:r>
              <a:rPr lang="sv" sz="1800" b="0" i="0" u="none" baseline="0"/>
              <a:t>”Vi hjälper staden att bli mer effektiv i och med att vi leder nätverket med kommunens övriga områden genom att vara proaktiva och vi bidrar definitivt till ekonomiska besparingar.”</a:t>
            </a:r>
          </a:p>
          <a:p>
            <a:pPr algn="l" rtl="0" eaLnBrk="1" hangingPunct="1"/>
            <a:r>
              <a:rPr lang="sv" sz="1800" b="0" i="0" u="none" baseline="0"/>
              <a:t>Gatuparkeringsreglerna gäller på mer än 70 % av stadens yta</a:t>
            </a:r>
          </a:p>
          <a:p>
            <a:endParaRPr lang="sv" sz="1800" dirty="0"/>
          </a:p>
        </p:txBody>
      </p:sp>
      <p:sp>
        <p:nvSpPr>
          <p:cNvPr id="4" name="Footer Placeholder 3">
            <a:extLst>
              <a:ext uri="{FF2B5EF4-FFF2-40B4-BE49-F238E27FC236}">
                <a16:creationId xmlns:a16="http://schemas.microsoft.com/office/drawing/2014/main" id="{4ACD97FC-089E-4353-859B-253DB096BA26}"/>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E876973E-179F-436B-BA66-EC144297CD5D}"/>
              </a:ext>
            </a:extLst>
          </p:cNvPr>
          <p:cNvPicPr>
            <a:picLocks noChangeAspect="1"/>
          </p:cNvPicPr>
          <p:nvPr/>
        </p:nvPicPr>
        <p:blipFill>
          <a:blip r:embed="rId2"/>
          <a:stretch>
            <a:fillRect/>
          </a:stretch>
        </p:blipFill>
        <p:spPr>
          <a:xfrm>
            <a:off x="5328965" y="3714750"/>
            <a:ext cx="3634904" cy="2425999"/>
          </a:xfrm>
          <a:prstGeom prst="rect">
            <a:avLst/>
          </a:prstGeom>
        </p:spPr>
      </p:pic>
    </p:spTree>
    <p:extLst>
      <p:ext uri="{BB962C8B-B14F-4D97-AF65-F5344CB8AC3E}">
        <p14:creationId xmlns:p14="http://schemas.microsoft.com/office/powerpoint/2010/main" val="147240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6BBD-BD69-4A93-A1CC-F3C8C5E0EFB9}"/>
              </a:ext>
            </a:extLst>
          </p:cNvPr>
          <p:cNvSpPr>
            <a:spLocks noGrp="1"/>
          </p:cNvSpPr>
          <p:nvPr>
            <p:ph type="title"/>
          </p:nvPr>
        </p:nvSpPr>
        <p:spPr>
          <a:xfrm>
            <a:off x="323850" y="115888"/>
            <a:ext cx="7343775" cy="1152525"/>
          </a:xfrm>
        </p:spPr>
        <p:txBody>
          <a:bodyPr wrap="square" anchor="ctr">
            <a:normAutofit/>
          </a:bodyPr>
          <a:lstStyle/>
          <a:p>
            <a:pPr algn="l" rtl="0"/>
            <a:r>
              <a:rPr lang="sv" b="1" i="0" u="none" baseline="0">
                <a:solidFill>
                  <a:srgbClr val="134095"/>
                </a:solidFill>
              </a:rPr>
              <a:t>Ögon på gatan – Barcelona</a:t>
            </a:r>
          </a:p>
        </p:txBody>
      </p:sp>
      <p:pic>
        <p:nvPicPr>
          <p:cNvPr id="6" name="Picture 5" descr="A picture containing text, outdoor, tree, sky&#10;&#10;Description automatically generated">
            <a:extLst>
              <a:ext uri="{FF2B5EF4-FFF2-40B4-BE49-F238E27FC236}">
                <a16:creationId xmlns:a16="http://schemas.microsoft.com/office/drawing/2014/main" id="{E4765C72-FD9A-4162-B99B-289F372ED5A9}"/>
              </a:ext>
            </a:extLst>
          </p:cNvPr>
          <p:cNvPicPr>
            <a:picLocks noChangeAspect="1"/>
          </p:cNvPicPr>
          <p:nvPr/>
        </p:nvPicPr>
        <p:blipFill rotWithShape="1">
          <a:blip r:embed="rId3">
            <a:extLst>
              <a:ext uri="{28A0092B-C50C-407E-A947-70E740481C1C}">
                <a14:useLocalDpi xmlns:a14="http://schemas.microsoft.com/office/drawing/2010/main" val="0"/>
              </a:ext>
            </a:extLst>
          </a:blip>
          <a:srcRect t="15869" r="-1" b="10465"/>
          <a:stretch/>
        </p:blipFill>
        <p:spPr>
          <a:xfrm>
            <a:off x="4644008" y="1700808"/>
            <a:ext cx="4176464" cy="4609107"/>
          </a:xfrm>
          <a:prstGeom prst="rect">
            <a:avLst/>
          </a:prstGeom>
          <a:noFill/>
        </p:spPr>
      </p:pic>
      <p:sp>
        <p:nvSpPr>
          <p:cNvPr id="3" name="Content Placeholder 2">
            <a:extLst>
              <a:ext uri="{FF2B5EF4-FFF2-40B4-BE49-F238E27FC236}">
                <a16:creationId xmlns:a16="http://schemas.microsoft.com/office/drawing/2014/main" id="{DB6608E3-2A16-443B-BD3C-F139DAF751A3}"/>
              </a:ext>
            </a:extLst>
          </p:cNvPr>
          <p:cNvSpPr>
            <a:spLocks noGrp="1"/>
          </p:cNvSpPr>
          <p:nvPr>
            <p:ph idx="11"/>
          </p:nvPr>
        </p:nvSpPr>
        <p:spPr>
          <a:xfrm>
            <a:off x="323528" y="1700808"/>
            <a:ext cx="4176464" cy="4609107"/>
          </a:xfrm>
        </p:spPr>
        <p:txBody>
          <a:bodyPr wrap="square" anchor="t">
            <a:normAutofit lnSpcReduction="10000"/>
          </a:bodyPr>
          <a:lstStyle/>
          <a:p>
            <a:pPr algn="l" rtl="0" eaLnBrk="1" hangingPunct="1">
              <a:lnSpc>
                <a:spcPct val="90000"/>
              </a:lnSpc>
            </a:pPr>
            <a:r>
              <a:rPr lang="sv" sz="2000" b="0" i="0" u="none" baseline="0"/>
              <a:t>Mer effektiv användning av stadens resurser för inspektion (detektion)</a:t>
            </a:r>
          </a:p>
          <a:p>
            <a:pPr algn="l" rtl="0" eaLnBrk="1" hangingPunct="1">
              <a:lnSpc>
                <a:spcPct val="90000"/>
              </a:lnSpc>
            </a:pPr>
            <a:r>
              <a:rPr lang="sv" sz="2000" b="0" i="0" u="none" baseline="0"/>
              <a:t>Bättre service till innevånarna och till Barcelonas kommunstyrelse</a:t>
            </a:r>
          </a:p>
          <a:p>
            <a:pPr algn="l" rtl="0" eaLnBrk="1" hangingPunct="1">
              <a:lnSpc>
                <a:spcPct val="90000"/>
              </a:lnSpc>
            </a:pPr>
            <a:r>
              <a:rPr lang="sv" sz="2000" b="0" i="0" u="none" baseline="0"/>
              <a:t>Förhöjd livskvalitet</a:t>
            </a:r>
          </a:p>
          <a:p>
            <a:pPr algn="l" rtl="0" eaLnBrk="1" hangingPunct="1">
              <a:lnSpc>
                <a:spcPct val="90000"/>
              </a:lnSpc>
            </a:pPr>
            <a:r>
              <a:rPr lang="sv" sz="2000" b="0" i="0" u="none" baseline="0"/>
              <a:t>Färre övergivna fordon på gatorna</a:t>
            </a:r>
          </a:p>
          <a:p>
            <a:pPr algn="l" rtl="0" eaLnBrk="1" hangingPunct="1">
              <a:lnSpc>
                <a:spcPct val="90000"/>
              </a:lnSpc>
            </a:pPr>
            <a:r>
              <a:rPr lang="sv" sz="2000" b="0" i="0" u="none" baseline="0"/>
              <a:t>Direkta ekonomiska besparingar för staden (färre inspektörer totalt sett)</a:t>
            </a:r>
          </a:p>
          <a:p>
            <a:pPr algn="l" rtl="0" eaLnBrk="1" hangingPunct="1">
              <a:lnSpc>
                <a:spcPct val="90000"/>
              </a:lnSpc>
            </a:pPr>
            <a:r>
              <a:rPr lang="sv" sz="2000" b="0" i="0" u="none" baseline="0"/>
              <a:t>Större kundnöjdhet</a:t>
            </a:r>
          </a:p>
          <a:p>
            <a:pPr algn="l" rtl="0" eaLnBrk="1" hangingPunct="1">
              <a:lnSpc>
                <a:spcPct val="90000"/>
              </a:lnSpc>
            </a:pPr>
            <a:r>
              <a:rPr lang="sv" sz="2000" b="0" i="0" u="none" baseline="0"/>
              <a:t>Bättre övervakning av staden</a:t>
            </a:r>
          </a:p>
          <a:p>
            <a:pPr algn="l" rtl="0" eaLnBrk="1" hangingPunct="1">
              <a:lnSpc>
                <a:spcPct val="90000"/>
              </a:lnSpc>
            </a:pPr>
            <a:r>
              <a:rPr lang="sv" sz="2000" b="0" i="0" u="none" baseline="0"/>
              <a:t>Förbättrade indikatorer för hållbar stadsutveckling</a:t>
            </a:r>
            <a:endParaRPr lang="sv" sz="2000" b="0"/>
          </a:p>
        </p:txBody>
      </p:sp>
      <p:sp>
        <p:nvSpPr>
          <p:cNvPr id="4" name="Footer Placeholder 3">
            <a:extLst>
              <a:ext uri="{FF2B5EF4-FFF2-40B4-BE49-F238E27FC236}">
                <a16:creationId xmlns:a16="http://schemas.microsoft.com/office/drawing/2014/main" id="{22C83739-CA89-410A-917B-92CE154CC60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sv" b="0" i="0" u="none" baseline="0"/>
              <a:t>&lt;Evenemang&gt; • &lt;Datum&gt; • &lt;Plats&gt; • &lt;Talare&gt;</a:t>
            </a:r>
            <a:endParaRPr lang="sv"/>
          </a:p>
        </p:txBody>
      </p:sp>
    </p:spTree>
    <p:extLst>
      <p:ext uri="{BB962C8B-B14F-4D97-AF65-F5344CB8AC3E}">
        <p14:creationId xmlns:p14="http://schemas.microsoft.com/office/powerpoint/2010/main" val="343354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9101-F49F-4C7B-80FD-63BE57F80A71}"/>
              </a:ext>
            </a:extLst>
          </p:cNvPr>
          <p:cNvSpPr>
            <a:spLocks noGrp="1"/>
          </p:cNvSpPr>
          <p:nvPr>
            <p:ph type="title"/>
          </p:nvPr>
        </p:nvSpPr>
        <p:spPr/>
        <p:txBody>
          <a:bodyPr/>
          <a:lstStyle/>
          <a:p>
            <a:pPr algn="l" rtl="0"/>
            <a:r>
              <a:rPr lang="sv" b="1" i="0" u="none" baseline="0"/>
              <a:t>Ögon på gatan – Barcelona</a:t>
            </a:r>
          </a:p>
        </p:txBody>
      </p:sp>
      <p:sp>
        <p:nvSpPr>
          <p:cNvPr id="4" name="Footer Placeholder 3">
            <a:extLst>
              <a:ext uri="{FF2B5EF4-FFF2-40B4-BE49-F238E27FC236}">
                <a16:creationId xmlns:a16="http://schemas.microsoft.com/office/drawing/2014/main" id="{B1C49551-2922-42BA-AE86-4B68CA4B3C47}"/>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10" name="Picture 9">
            <a:extLst>
              <a:ext uri="{FF2B5EF4-FFF2-40B4-BE49-F238E27FC236}">
                <a16:creationId xmlns:a16="http://schemas.microsoft.com/office/drawing/2014/main" id="{D018AC47-55AA-42B5-B9FC-F5C3D9C3A33D}"/>
              </a:ext>
            </a:extLst>
          </p:cNvPr>
          <p:cNvPicPr>
            <a:picLocks noChangeAspect="1"/>
          </p:cNvPicPr>
          <p:nvPr/>
        </p:nvPicPr>
        <p:blipFill>
          <a:blip r:embed="rId2"/>
          <a:stretch>
            <a:fillRect/>
          </a:stretch>
        </p:blipFill>
        <p:spPr>
          <a:xfrm>
            <a:off x="658526" y="1463974"/>
            <a:ext cx="7826948" cy="4691675"/>
          </a:xfrm>
          <a:prstGeom prst="rect">
            <a:avLst/>
          </a:prstGeom>
        </p:spPr>
      </p:pic>
    </p:spTree>
    <p:extLst>
      <p:ext uri="{BB962C8B-B14F-4D97-AF65-F5344CB8AC3E}">
        <p14:creationId xmlns:p14="http://schemas.microsoft.com/office/powerpoint/2010/main" val="197235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sv" b="1" i="0" u="none" baseline="0"/>
              <a:t>Övervakning av parkeringsöverträdelser är en process</a:t>
            </a:r>
            <a:br>
              <a:rPr lang="sv"/>
            </a:br>
            <a:r>
              <a:rPr lang="sv" b="1" i="0" u="none" baseline="0"/>
              <a:t>(och är kopplat till SUMP)</a:t>
            </a:r>
            <a:endParaRPr lang="sv"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68580" y="1527111"/>
            <a:ext cx="8550058" cy="4608512"/>
          </a:xfrm>
        </p:spPr>
        <p:txBody>
          <a:bodyPr/>
          <a:lstStyle/>
          <a:p>
            <a:pPr marL="857250" lvl="1" algn="l" rtl="0" eaLnBrk="1" hangingPunct="1">
              <a:buFont typeface="+mj-lt"/>
              <a:buAutoNum type="arabicPeriod"/>
            </a:pPr>
            <a:r>
              <a:rPr lang="sv" sz="1400" b="0" i="0" u="none" baseline="0" dirty="0"/>
              <a:t>Definiera parkeringspolicyn som en del av SUMP</a:t>
            </a:r>
          </a:p>
          <a:p>
            <a:pPr marL="857250" lvl="1" algn="l" rtl="0" eaLnBrk="1" hangingPunct="1">
              <a:buFont typeface="+mj-lt"/>
              <a:buAutoNum type="arabicPeriod"/>
            </a:pPr>
            <a:r>
              <a:rPr lang="sv" sz="1400" b="0" i="0" u="none" baseline="0" dirty="0"/>
              <a:t>Implementera parkeringsbestämmelserna med hjälp av trafikskyltar, gatornas utformning  </a:t>
            </a:r>
          </a:p>
          <a:p>
            <a:pPr marL="857250" lvl="1" algn="l" rtl="0" eaLnBrk="1" hangingPunct="1">
              <a:buFont typeface="+mj-lt"/>
              <a:buAutoNum type="arabicPeriod"/>
            </a:pPr>
            <a:r>
              <a:rPr lang="sv" sz="1400" b="0" i="0" u="none" baseline="0" dirty="0"/>
              <a:t>Kontrollera om de lokala parkeringsreglerna följs eller inte: </a:t>
            </a:r>
          </a:p>
          <a:p>
            <a:pPr marL="857250" lvl="1" algn="l" rtl="0" eaLnBrk="1" hangingPunct="1">
              <a:buFont typeface="+mj-lt"/>
              <a:buAutoNum type="arabicPeriod"/>
            </a:pPr>
            <a:r>
              <a:rPr lang="sv" sz="1400" b="0" i="0" u="none" baseline="0" dirty="0"/>
              <a:t>Agera vid överträdelser</a:t>
            </a:r>
          </a:p>
          <a:p>
            <a:pPr marL="857250" lvl="1" algn="l" rtl="0" eaLnBrk="1" hangingPunct="1">
              <a:buFont typeface="+mj-lt"/>
              <a:buAutoNum type="arabicPeriod"/>
            </a:pPr>
            <a:r>
              <a:rPr lang="sv" sz="1400" b="0" i="0" u="none" baseline="0" dirty="0"/>
              <a:t>Använd intäkter från parkeringsböter och avgifter till allmänhetens bästa (helst till att implementera SUMP) </a:t>
            </a:r>
          </a:p>
          <a:p>
            <a:pPr marL="857250" lvl="1" algn="l" rtl="0" eaLnBrk="1" hangingPunct="1">
              <a:buFont typeface="+mj-lt"/>
              <a:buAutoNum type="arabicPeriod"/>
            </a:pPr>
            <a:r>
              <a:rPr lang="sv" sz="1400" b="0" i="0" u="none" baseline="0" dirty="0"/>
              <a:t>Utvärdera och anpassa policyer baserat på den information som har samlats in under upprätthållandeprocessen</a:t>
            </a:r>
          </a:p>
          <a:p>
            <a:pPr marL="857250" lvl="1" algn="l" rtl="0" eaLnBrk="1" hangingPunct="1">
              <a:buFont typeface="+mj-lt"/>
              <a:buAutoNum type="arabicPeriod"/>
            </a:pPr>
            <a:r>
              <a:rPr lang="sv" sz="1400" b="0" i="0" u="none" baseline="0" dirty="0"/>
              <a:t>Förbättra SUMP baserat på utvärderingen</a:t>
            </a:r>
          </a:p>
          <a:p>
            <a:pPr marL="479425" lvl="1" indent="0" algn="l" rtl="0" eaLnBrk="1" hangingPunct="1">
              <a:buNone/>
            </a:pPr>
            <a:endParaRPr lang="sv" altLang="en-US" sz="1400" dirty="0"/>
          </a:p>
          <a:p>
            <a:pPr marL="1276350" lvl="2" algn="l" rtl="0" eaLnBrk="1" hangingPunct="1">
              <a:buFontTx/>
              <a:buChar char="•"/>
            </a:pPr>
            <a:endParaRPr lang="sv" alt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2308324"/>
          </a:xfrm>
          <a:prstGeom prst="rect">
            <a:avLst/>
          </a:prstGeom>
        </p:spPr>
        <p:txBody>
          <a:bodyPr wrap="square">
            <a:spAutoFit/>
          </a:bodyPr>
          <a:lstStyle/>
          <a:p>
            <a:pPr algn="l" rtl="0"/>
            <a:r>
              <a:rPr lang="sv" sz="3600" b="1" i="0" u="none" baseline="0">
                <a:solidFill>
                  <a:schemeClr val="bg1"/>
                </a:solidFill>
                <a:latin typeface="+mj-lt"/>
              </a:rPr>
              <a:t>Bilaga.</a:t>
            </a:r>
          </a:p>
          <a:p>
            <a:pPr algn="l" rtl="0"/>
            <a:r>
              <a:rPr lang="sv" sz="3600" b="1" i="0" u="none" baseline="0">
                <a:solidFill>
                  <a:schemeClr val="bg1"/>
                </a:solidFill>
                <a:latin typeface="+mj-lt"/>
              </a:rPr>
              <a:t>Bästa praxis</a:t>
            </a:r>
          </a:p>
          <a:p>
            <a:pPr algn="l" rtl="0"/>
            <a:r>
              <a:rPr lang="sv" sz="3600" b="1" i="0" u="none" baseline="0">
                <a:solidFill>
                  <a:schemeClr val="bg1"/>
                </a:solidFill>
                <a:latin typeface="+mj-lt"/>
              </a:rPr>
              <a:t>Efterlevnadskampanjer </a:t>
            </a:r>
          </a:p>
          <a:p>
            <a:pPr algn="l" rtl="0"/>
            <a:r>
              <a:rPr lang="sv" sz="3600" b="1" i="0" u="none" baseline="0">
                <a:solidFill>
                  <a:schemeClr val="bg1"/>
                </a:solidFill>
                <a:latin typeface="+mj-lt"/>
              </a:rPr>
              <a:t>Deutsche Bahn</a:t>
            </a:r>
          </a:p>
        </p:txBody>
      </p:sp>
    </p:spTree>
    <p:extLst>
      <p:ext uri="{BB962C8B-B14F-4D97-AF65-F5344CB8AC3E}">
        <p14:creationId xmlns:p14="http://schemas.microsoft.com/office/powerpoint/2010/main" val="135289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F295-4817-47CD-9D7A-A7CF5656E9B9}"/>
              </a:ext>
            </a:extLst>
          </p:cNvPr>
          <p:cNvSpPr>
            <a:spLocks noGrp="1"/>
          </p:cNvSpPr>
          <p:nvPr>
            <p:ph type="title"/>
          </p:nvPr>
        </p:nvSpPr>
        <p:spPr>
          <a:xfrm>
            <a:off x="323850" y="115888"/>
            <a:ext cx="7479723" cy="1152525"/>
          </a:xfrm>
        </p:spPr>
        <p:txBody>
          <a:bodyPr/>
          <a:lstStyle/>
          <a:p>
            <a:pPr algn="l" rtl="0"/>
            <a:r>
              <a:rPr lang="sv" b="1" i="0" u="none" baseline="0" dirty="0"/>
              <a:t>Vilka kampanjer mot otillåten parkering fungerar bäst? </a:t>
            </a:r>
            <a:br>
              <a:rPr lang="sv" dirty="0"/>
            </a:br>
            <a:r>
              <a:rPr lang="sv" b="1" i="0" u="none" baseline="0" dirty="0"/>
              <a:t>Fallet med Deutsche Bahn</a:t>
            </a:r>
          </a:p>
        </p:txBody>
      </p:sp>
      <p:sp>
        <p:nvSpPr>
          <p:cNvPr id="3" name="Content Placeholder 2">
            <a:extLst>
              <a:ext uri="{FF2B5EF4-FFF2-40B4-BE49-F238E27FC236}">
                <a16:creationId xmlns:a16="http://schemas.microsoft.com/office/drawing/2014/main" id="{70A03CC8-2DFF-46C6-887C-41F1F70C767D}"/>
              </a:ext>
            </a:extLst>
          </p:cNvPr>
          <p:cNvSpPr>
            <a:spLocks noGrp="1"/>
          </p:cNvSpPr>
          <p:nvPr>
            <p:ph idx="1"/>
          </p:nvPr>
        </p:nvSpPr>
        <p:spPr/>
        <p:txBody>
          <a:bodyPr/>
          <a:lstStyle/>
          <a:p>
            <a:pPr algn="l" rtl="0" eaLnBrk="1" hangingPunct="1"/>
            <a:r>
              <a:rPr lang="sv" sz="1800" b="0" i="0" u="none" baseline="0" dirty="0"/>
              <a:t>Vid tiden för studien hanterade DB BahnPark 150 bilparkeringar, varav många med biljettautomater.</a:t>
            </a:r>
          </a:p>
          <a:p>
            <a:pPr algn="l" rtl="0" eaLnBrk="1" hangingPunct="1"/>
            <a:r>
              <a:rPr lang="sv" sz="1800" b="0" i="0" u="none" baseline="0" dirty="0"/>
              <a:t>Man valde en huvudslogan till en kampanj mot otillåten parkering: ”Otillåten parkering är dyrt!” som förmedlade inte enbart den personliga kostnaden för den som får böter utan också kostnaderna för samhället om inte alla bidrar solidariskt.</a:t>
            </a:r>
          </a:p>
          <a:p>
            <a:pPr algn="l" rtl="0" eaLnBrk="1" hangingPunct="1"/>
            <a:r>
              <a:rPr lang="sv" sz="1800" b="0" i="0" u="none" baseline="0" dirty="0"/>
              <a:t>Ovan nämnda slogan skulle användas i en storskalig kampanj. Problemet med detta är att budskapet även riktas till kunder som är villiga att betala och som kan uppfatta att de blir hotade, vilket inte känns uppmuntrande utan fientligt.</a:t>
            </a:r>
            <a:endParaRPr lang="sv" sz="1800" b="0" dirty="0"/>
          </a:p>
        </p:txBody>
      </p:sp>
      <p:sp>
        <p:nvSpPr>
          <p:cNvPr id="4" name="Footer Placeholder 3">
            <a:extLst>
              <a:ext uri="{FF2B5EF4-FFF2-40B4-BE49-F238E27FC236}">
                <a16:creationId xmlns:a16="http://schemas.microsoft.com/office/drawing/2014/main" id="{B9A87FE8-C00E-40EA-9983-BD3474BCCE19}"/>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2055549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D12E-905B-4C6E-8BC2-CC09D460BEE4}"/>
              </a:ext>
            </a:extLst>
          </p:cNvPr>
          <p:cNvSpPr>
            <a:spLocks noGrp="1"/>
          </p:cNvSpPr>
          <p:nvPr>
            <p:ph type="title"/>
          </p:nvPr>
        </p:nvSpPr>
        <p:spPr>
          <a:xfrm>
            <a:off x="323850" y="115888"/>
            <a:ext cx="7531677" cy="1152525"/>
          </a:xfrm>
        </p:spPr>
        <p:txBody>
          <a:bodyPr/>
          <a:lstStyle/>
          <a:p>
            <a:pPr algn="l" rtl="0"/>
            <a:r>
              <a:rPr lang="sv" b="1" i="0" u="none" baseline="0" dirty="0"/>
              <a:t>Vilka kampanjer mot otillåten parkering fungerar bäst? </a:t>
            </a:r>
            <a:br>
              <a:rPr lang="sv" dirty="0"/>
            </a:br>
            <a:r>
              <a:rPr lang="sv" b="1" i="0" u="none" baseline="0" dirty="0"/>
              <a:t>Fallet med Deutsche Bahn</a:t>
            </a:r>
          </a:p>
        </p:txBody>
      </p:sp>
      <p:sp>
        <p:nvSpPr>
          <p:cNvPr id="4" name="Footer Placeholder 3">
            <a:extLst>
              <a:ext uri="{FF2B5EF4-FFF2-40B4-BE49-F238E27FC236}">
                <a16:creationId xmlns:a16="http://schemas.microsoft.com/office/drawing/2014/main" id="{A89F4F67-C9F0-459C-A917-89C4A639A49C}"/>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A533C0B7-3CAC-4E32-899D-4EC73B929ACB}"/>
              </a:ext>
            </a:extLst>
          </p:cNvPr>
          <p:cNvPicPr>
            <a:picLocks noChangeAspect="1"/>
          </p:cNvPicPr>
          <p:nvPr/>
        </p:nvPicPr>
        <p:blipFill>
          <a:blip r:embed="rId2"/>
          <a:stretch>
            <a:fillRect/>
          </a:stretch>
        </p:blipFill>
        <p:spPr>
          <a:xfrm>
            <a:off x="812317" y="1657350"/>
            <a:ext cx="1745688" cy="2443252"/>
          </a:xfrm>
          <a:prstGeom prst="rect">
            <a:avLst/>
          </a:prstGeom>
        </p:spPr>
      </p:pic>
      <p:pic>
        <p:nvPicPr>
          <p:cNvPr id="8" name="Picture 7">
            <a:extLst>
              <a:ext uri="{FF2B5EF4-FFF2-40B4-BE49-F238E27FC236}">
                <a16:creationId xmlns:a16="http://schemas.microsoft.com/office/drawing/2014/main" id="{358CCAC7-6F1E-4599-8E45-4B45B8891E98}"/>
              </a:ext>
            </a:extLst>
          </p:cNvPr>
          <p:cNvPicPr>
            <a:picLocks noChangeAspect="1"/>
          </p:cNvPicPr>
          <p:nvPr/>
        </p:nvPicPr>
        <p:blipFill>
          <a:blip r:embed="rId3"/>
          <a:stretch>
            <a:fillRect/>
          </a:stretch>
        </p:blipFill>
        <p:spPr>
          <a:xfrm>
            <a:off x="3155216" y="1657350"/>
            <a:ext cx="1681042" cy="2348419"/>
          </a:xfrm>
          <a:prstGeom prst="rect">
            <a:avLst/>
          </a:prstGeom>
        </p:spPr>
      </p:pic>
      <p:pic>
        <p:nvPicPr>
          <p:cNvPr id="10" name="Picture 9">
            <a:extLst>
              <a:ext uri="{FF2B5EF4-FFF2-40B4-BE49-F238E27FC236}">
                <a16:creationId xmlns:a16="http://schemas.microsoft.com/office/drawing/2014/main" id="{61540428-25AC-4100-8BAA-A9393F3F0A6F}"/>
              </a:ext>
            </a:extLst>
          </p:cNvPr>
          <p:cNvPicPr>
            <a:picLocks noChangeAspect="1"/>
          </p:cNvPicPr>
          <p:nvPr/>
        </p:nvPicPr>
        <p:blipFill>
          <a:blip r:embed="rId4"/>
          <a:stretch>
            <a:fillRect/>
          </a:stretch>
        </p:blipFill>
        <p:spPr>
          <a:xfrm>
            <a:off x="5609992" y="1657350"/>
            <a:ext cx="1670125" cy="2348419"/>
          </a:xfrm>
          <a:prstGeom prst="rect">
            <a:avLst/>
          </a:prstGeom>
        </p:spPr>
      </p:pic>
      <p:sp>
        <p:nvSpPr>
          <p:cNvPr id="11" name="TextBox 10">
            <a:extLst>
              <a:ext uri="{FF2B5EF4-FFF2-40B4-BE49-F238E27FC236}">
                <a16:creationId xmlns:a16="http://schemas.microsoft.com/office/drawing/2014/main" id="{4CF5C082-1AE7-4151-A912-FF5E316B39FE}"/>
              </a:ext>
            </a:extLst>
          </p:cNvPr>
          <p:cNvSpPr txBox="1"/>
          <p:nvPr/>
        </p:nvSpPr>
        <p:spPr>
          <a:xfrm>
            <a:off x="812317" y="4061639"/>
            <a:ext cx="1954530" cy="1477328"/>
          </a:xfrm>
          <a:prstGeom prst="rect">
            <a:avLst/>
          </a:prstGeom>
          <a:noFill/>
        </p:spPr>
        <p:txBody>
          <a:bodyPr wrap="square" rtlCol="0">
            <a:spAutoFit/>
          </a:bodyPr>
          <a:lstStyle>
            <a:defPPr>
              <a:defRPr lang="sv"/>
            </a:defPPr>
            <a:lvl1pPr>
              <a:defRPr sz="1800">
                <a:solidFill>
                  <a:srgbClr val="134095"/>
                </a:solidFill>
                <a:latin typeface="+mn-lt"/>
              </a:defRPr>
            </a:lvl1pPr>
          </a:lstStyle>
          <a:p>
            <a:pPr algn="l" rtl="0"/>
            <a:r>
              <a:rPr lang="sv" b="0" i="0" u="none" baseline="0"/>
              <a:t>Förstärkning av positivt beteende</a:t>
            </a:r>
          </a:p>
          <a:p>
            <a:pPr algn="l" rtl="0"/>
            <a:r>
              <a:rPr lang="sv" b="0" i="0" u="none" baseline="0"/>
              <a:t>Tack för att du köper biljett!</a:t>
            </a:r>
          </a:p>
        </p:txBody>
      </p:sp>
      <p:sp>
        <p:nvSpPr>
          <p:cNvPr id="12" name="TextBox 11">
            <a:extLst>
              <a:ext uri="{FF2B5EF4-FFF2-40B4-BE49-F238E27FC236}">
                <a16:creationId xmlns:a16="http://schemas.microsoft.com/office/drawing/2014/main" id="{805F3188-AB0B-4F7C-AD2E-1B89A4F24227}"/>
              </a:ext>
            </a:extLst>
          </p:cNvPr>
          <p:cNvSpPr txBox="1"/>
          <p:nvPr/>
        </p:nvSpPr>
        <p:spPr>
          <a:xfrm flipH="1">
            <a:off x="3124869" y="4041368"/>
            <a:ext cx="2485123" cy="1200329"/>
          </a:xfrm>
          <a:prstGeom prst="rect">
            <a:avLst/>
          </a:prstGeom>
          <a:noFill/>
        </p:spPr>
        <p:txBody>
          <a:bodyPr wrap="square" rtlCol="0">
            <a:spAutoFit/>
          </a:bodyPr>
          <a:lstStyle>
            <a:defPPr>
              <a:defRPr lang="sv"/>
            </a:defPPr>
            <a:lvl1pPr>
              <a:defRPr sz="1800">
                <a:solidFill>
                  <a:srgbClr val="134095"/>
                </a:solidFill>
                <a:latin typeface="+mn-lt"/>
              </a:defRPr>
            </a:lvl1pPr>
          </a:lstStyle>
          <a:p>
            <a:pPr algn="l" rtl="0"/>
            <a:r>
              <a:rPr lang="sv" b="0" i="0" u="none" baseline="0"/>
              <a:t>Negativ förstärkning</a:t>
            </a:r>
          </a:p>
          <a:p>
            <a:pPr algn="l" rtl="0"/>
            <a:r>
              <a:rPr lang="sv" b="0" i="0" u="none" baseline="0"/>
              <a:t>Var inte ett svart får!</a:t>
            </a:r>
          </a:p>
        </p:txBody>
      </p:sp>
      <p:sp>
        <p:nvSpPr>
          <p:cNvPr id="13" name="TextBox 12">
            <a:extLst>
              <a:ext uri="{FF2B5EF4-FFF2-40B4-BE49-F238E27FC236}">
                <a16:creationId xmlns:a16="http://schemas.microsoft.com/office/drawing/2014/main" id="{1419D89A-A195-47AC-AA45-285CA14CF272}"/>
              </a:ext>
            </a:extLst>
          </p:cNvPr>
          <p:cNvSpPr txBox="1"/>
          <p:nvPr/>
        </p:nvSpPr>
        <p:spPr>
          <a:xfrm>
            <a:off x="5584994" y="4100602"/>
            <a:ext cx="2173838" cy="1200329"/>
          </a:xfrm>
          <a:prstGeom prst="rect">
            <a:avLst/>
          </a:prstGeom>
          <a:noFill/>
        </p:spPr>
        <p:txBody>
          <a:bodyPr wrap="square" rtlCol="0">
            <a:spAutoFit/>
          </a:bodyPr>
          <a:lstStyle>
            <a:defPPr>
              <a:defRPr lang="sv"/>
            </a:defPPr>
            <a:lvl1pPr>
              <a:defRPr sz="1800">
                <a:solidFill>
                  <a:srgbClr val="134095"/>
                </a:solidFill>
                <a:latin typeface="+mn-lt"/>
              </a:defRPr>
            </a:lvl1pPr>
          </a:lstStyle>
          <a:p>
            <a:pPr algn="l" rtl="0"/>
            <a:r>
              <a:rPr lang="sv" b="0" i="0" u="none" baseline="0"/>
              <a:t>Humor</a:t>
            </a:r>
            <a:endParaRPr lang="sv" dirty="0"/>
          </a:p>
          <a:p>
            <a:pPr algn="l" rtl="0"/>
            <a:r>
              <a:rPr lang="sv" b="0" i="0" u="none" baseline="0"/>
              <a:t>Min GPS hittar inte till biljettautomaten</a:t>
            </a:r>
          </a:p>
        </p:txBody>
      </p:sp>
    </p:spTree>
    <p:extLst>
      <p:ext uri="{BB962C8B-B14F-4D97-AF65-F5344CB8AC3E}">
        <p14:creationId xmlns:p14="http://schemas.microsoft.com/office/powerpoint/2010/main" val="420861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B125-098B-436F-8CCA-578DD6B22979}"/>
              </a:ext>
            </a:extLst>
          </p:cNvPr>
          <p:cNvSpPr>
            <a:spLocks noGrp="1"/>
          </p:cNvSpPr>
          <p:nvPr>
            <p:ph type="title"/>
          </p:nvPr>
        </p:nvSpPr>
        <p:spPr>
          <a:xfrm>
            <a:off x="323850" y="115888"/>
            <a:ext cx="7479723" cy="1152525"/>
          </a:xfrm>
        </p:spPr>
        <p:txBody>
          <a:bodyPr/>
          <a:lstStyle/>
          <a:p>
            <a:pPr algn="l" rtl="0"/>
            <a:r>
              <a:rPr lang="sv" b="1" i="0" u="none" baseline="0" dirty="0"/>
              <a:t>Vilka kampanjer mot otillåten parkering fungerar bäst? </a:t>
            </a:r>
            <a:br>
              <a:rPr lang="sv" dirty="0"/>
            </a:br>
            <a:r>
              <a:rPr lang="sv" b="1" i="0" u="none" baseline="0" dirty="0"/>
              <a:t>Fallet med Deutsche Bahn</a:t>
            </a:r>
          </a:p>
        </p:txBody>
      </p:sp>
      <p:sp>
        <p:nvSpPr>
          <p:cNvPr id="3" name="Content Placeholder 2">
            <a:extLst>
              <a:ext uri="{FF2B5EF4-FFF2-40B4-BE49-F238E27FC236}">
                <a16:creationId xmlns:a16="http://schemas.microsoft.com/office/drawing/2014/main" id="{1E2CC5ED-1CCA-4FFA-B7BC-F3C41CA15D33}"/>
              </a:ext>
            </a:extLst>
          </p:cNvPr>
          <p:cNvSpPr>
            <a:spLocks noGrp="1"/>
          </p:cNvSpPr>
          <p:nvPr>
            <p:ph idx="1"/>
          </p:nvPr>
        </p:nvSpPr>
        <p:spPr>
          <a:xfrm>
            <a:off x="381000" y="1700213"/>
            <a:ext cx="8439150" cy="1595437"/>
          </a:xfrm>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sv" sz="1800" b="0" i="0" u="none" baseline="0"/>
              <a:t>Resultatet av ”förstärkningskampanjen” har varit positivt för alla de perceptionsaspekter som följdes upp.</a:t>
            </a:r>
          </a:p>
          <a:p>
            <a:pPr algn="l" rtl="0" eaLnBrk="1" hangingPunct="1"/>
            <a:r>
              <a:rPr lang="sv" sz="1800" b="0" i="0" u="none" baseline="0"/>
              <a:t>Positiv utvärdering och inverkan</a:t>
            </a:r>
          </a:p>
          <a:p>
            <a:pPr algn="l" rtl="0" eaLnBrk="1" hangingPunct="1"/>
            <a:r>
              <a:rPr lang="sv" sz="1800" b="0" i="0" u="none" baseline="0"/>
              <a:t>En sådan kampanj är också en del av att upprätthålla parkeringsreglerna</a:t>
            </a:r>
            <a:endParaRPr lang="sv" sz="1800" b="0" dirty="0"/>
          </a:p>
        </p:txBody>
      </p:sp>
      <p:sp>
        <p:nvSpPr>
          <p:cNvPr id="4" name="Footer Placeholder 3">
            <a:extLst>
              <a:ext uri="{FF2B5EF4-FFF2-40B4-BE49-F238E27FC236}">
                <a16:creationId xmlns:a16="http://schemas.microsoft.com/office/drawing/2014/main" id="{C9B6FC21-7CB4-4B72-B913-D4612C2A8A5B}"/>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969BE278-13FF-4983-A718-92D0B5646DD6}"/>
              </a:ext>
            </a:extLst>
          </p:cNvPr>
          <p:cNvPicPr>
            <a:picLocks noChangeAspect="1"/>
          </p:cNvPicPr>
          <p:nvPr/>
        </p:nvPicPr>
        <p:blipFill>
          <a:blip r:embed="rId2"/>
          <a:stretch>
            <a:fillRect/>
          </a:stretch>
        </p:blipFill>
        <p:spPr>
          <a:xfrm>
            <a:off x="6853723" y="3464881"/>
            <a:ext cx="2028030" cy="2679700"/>
          </a:xfrm>
          <a:prstGeom prst="rect">
            <a:avLst/>
          </a:prstGeom>
        </p:spPr>
      </p:pic>
      <p:pic>
        <p:nvPicPr>
          <p:cNvPr id="7" name="Picture 6">
            <a:extLst>
              <a:ext uri="{FF2B5EF4-FFF2-40B4-BE49-F238E27FC236}">
                <a16:creationId xmlns:a16="http://schemas.microsoft.com/office/drawing/2014/main" id="{D2A7C29E-9E7E-4FAD-AA39-9B136DBA5F72}"/>
              </a:ext>
            </a:extLst>
          </p:cNvPr>
          <p:cNvPicPr>
            <a:picLocks noChangeAspect="1"/>
          </p:cNvPicPr>
          <p:nvPr/>
        </p:nvPicPr>
        <p:blipFill>
          <a:blip r:embed="rId3"/>
          <a:stretch>
            <a:fillRect/>
          </a:stretch>
        </p:blipFill>
        <p:spPr>
          <a:xfrm>
            <a:off x="179466" y="3356952"/>
            <a:ext cx="1745688" cy="2443252"/>
          </a:xfrm>
          <a:prstGeom prst="rect">
            <a:avLst/>
          </a:prstGeom>
        </p:spPr>
      </p:pic>
      <p:pic>
        <p:nvPicPr>
          <p:cNvPr id="8" name="Picture 7">
            <a:extLst>
              <a:ext uri="{FF2B5EF4-FFF2-40B4-BE49-F238E27FC236}">
                <a16:creationId xmlns:a16="http://schemas.microsoft.com/office/drawing/2014/main" id="{B9D7C4EE-F4CD-42CC-96FE-2EA2BB9ECCFF}"/>
              </a:ext>
            </a:extLst>
          </p:cNvPr>
          <p:cNvPicPr>
            <a:picLocks noChangeAspect="1"/>
          </p:cNvPicPr>
          <p:nvPr/>
        </p:nvPicPr>
        <p:blipFill>
          <a:blip r:embed="rId4"/>
          <a:stretch>
            <a:fillRect/>
          </a:stretch>
        </p:blipFill>
        <p:spPr>
          <a:xfrm>
            <a:off x="2766847" y="3429000"/>
            <a:ext cx="1681042" cy="2348419"/>
          </a:xfrm>
          <a:prstGeom prst="rect">
            <a:avLst/>
          </a:prstGeom>
        </p:spPr>
      </p:pic>
      <p:pic>
        <p:nvPicPr>
          <p:cNvPr id="9" name="Picture 8">
            <a:extLst>
              <a:ext uri="{FF2B5EF4-FFF2-40B4-BE49-F238E27FC236}">
                <a16:creationId xmlns:a16="http://schemas.microsoft.com/office/drawing/2014/main" id="{C4FF0407-84D7-4660-9C62-A8C0D92949EF}"/>
              </a:ext>
            </a:extLst>
          </p:cNvPr>
          <p:cNvPicPr>
            <a:picLocks noChangeAspect="1"/>
          </p:cNvPicPr>
          <p:nvPr/>
        </p:nvPicPr>
        <p:blipFill>
          <a:blip r:embed="rId5"/>
          <a:stretch>
            <a:fillRect/>
          </a:stretch>
        </p:blipFill>
        <p:spPr>
          <a:xfrm>
            <a:off x="4876712" y="3526556"/>
            <a:ext cx="1670125" cy="2348419"/>
          </a:xfrm>
          <a:prstGeom prst="rect">
            <a:avLst/>
          </a:prstGeom>
        </p:spPr>
      </p:pic>
      <p:sp>
        <p:nvSpPr>
          <p:cNvPr id="10" name="TextBox 9">
            <a:extLst>
              <a:ext uri="{FF2B5EF4-FFF2-40B4-BE49-F238E27FC236}">
                <a16:creationId xmlns:a16="http://schemas.microsoft.com/office/drawing/2014/main" id="{27E81DBF-C829-4C91-A901-6A294F69CE9F}"/>
              </a:ext>
            </a:extLst>
          </p:cNvPr>
          <p:cNvSpPr txBox="1"/>
          <p:nvPr/>
        </p:nvSpPr>
        <p:spPr>
          <a:xfrm>
            <a:off x="529091" y="4777691"/>
            <a:ext cx="195453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sv"/>
            </a:defPPr>
            <a:lvl1pPr>
              <a:defRPr sz="1800">
                <a:solidFill>
                  <a:srgbClr val="134095"/>
                </a:solidFill>
                <a:latin typeface="+mn-lt"/>
              </a:defRPr>
            </a:lvl1pPr>
          </a:lstStyle>
          <a:p>
            <a:pPr algn="l" rtl="0"/>
            <a:r>
              <a:rPr lang="sv" b="0" i="0" u="none" baseline="0"/>
              <a:t>Förstärkning av positivt beteende</a:t>
            </a:r>
          </a:p>
          <a:p>
            <a:pPr algn="l" rtl="0"/>
            <a:r>
              <a:rPr lang="sv" b="0" i="0" u="none" baseline="0"/>
              <a:t>Tack för att du köper biljett!</a:t>
            </a:r>
          </a:p>
        </p:txBody>
      </p:sp>
      <p:sp>
        <p:nvSpPr>
          <p:cNvPr id="11" name="TextBox 10">
            <a:extLst>
              <a:ext uri="{FF2B5EF4-FFF2-40B4-BE49-F238E27FC236}">
                <a16:creationId xmlns:a16="http://schemas.microsoft.com/office/drawing/2014/main" id="{9C0A73FE-D399-4893-97DC-0C07F6D62557}"/>
              </a:ext>
            </a:extLst>
          </p:cNvPr>
          <p:cNvSpPr txBox="1"/>
          <p:nvPr/>
        </p:nvSpPr>
        <p:spPr>
          <a:xfrm flipH="1">
            <a:off x="3013453" y="4790580"/>
            <a:ext cx="1609157"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sv"/>
            </a:defPPr>
            <a:lvl1pPr>
              <a:defRPr sz="1800">
                <a:solidFill>
                  <a:srgbClr val="134095"/>
                </a:solidFill>
                <a:latin typeface="+mn-lt"/>
              </a:defRPr>
            </a:lvl1pPr>
          </a:lstStyle>
          <a:p>
            <a:pPr algn="l" rtl="0"/>
            <a:r>
              <a:rPr lang="sv" b="0" i="0" u="none" baseline="0"/>
              <a:t>Negativ förstärkning</a:t>
            </a:r>
          </a:p>
          <a:p>
            <a:pPr algn="l" rtl="0"/>
            <a:r>
              <a:rPr lang="sv" b="0" i="0" u="none" baseline="0"/>
              <a:t>Var inte ett </a:t>
            </a:r>
          </a:p>
          <a:p>
            <a:pPr algn="l" rtl="0"/>
            <a:r>
              <a:rPr lang="sv" b="0" i="0" u="none" baseline="0"/>
              <a:t>svart </a:t>
            </a:r>
          </a:p>
          <a:p>
            <a:pPr algn="l" rtl="0"/>
            <a:r>
              <a:rPr lang="sv" b="0" i="0" u="none" baseline="0"/>
              <a:t>får!</a:t>
            </a:r>
          </a:p>
        </p:txBody>
      </p:sp>
      <p:sp>
        <p:nvSpPr>
          <p:cNvPr id="12" name="TextBox 11">
            <a:extLst>
              <a:ext uri="{FF2B5EF4-FFF2-40B4-BE49-F238E27FC236}">
                <a16:creationId xmlns:a16="http://schemas.microsoft.com/office/drawing/2014/main" id="{2EED396C-F0D5-46B4-9997-4E0BB40DDB8A}"/>
              </a:ext>
            </a:extLst>
          </p:cNvPr>
          <p:cNvSpPr txBox="1"/>
          <p:nvPr/>
        </p:nvSpPr>
        <p:spPr>
          <a:xfrm>
            <a:off x="5285306" y="4944252"/>
            <a:ext cx="2173838"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sv"/>
            </a:defPPr>
            <a:lvl1pPr>
              <a:defRPr sz="1800">
                <a:solidFill>
                  <a:srgbClr val="134095"/>
                </a:solidFill>
                <a:latin typeface="+mn-lt"/>
              </a:defRPr>
            </a:lvl1pPr>
          </a:lstStyle>
          <a:p>
            <a:pPr algn="l" rtl="0"/>
            <a:r>
              <a:rPr lang="sv" b="0" i="0" u="none" baseline="0"/>
              <a:t>Humor</a:t>
            </a:r>
            <a:endParaRPr lang="sv" dirty="0"/>
          </a:p>
          <a:p>
            <a:pPr algn="l" rtl="0"/>
            <a:r>
              <a:rPr lang="sv" b="0" i="0" u="none" baseline="0"/>
              <a:t>Min GPS hittar inte till biljettautomaten</a:t>
            </a:r>
          </a:p>
        </p:txBody>
      </p:sp>
    </p:spTree>
    <p:extLst>
      <p:ext uri="{BB962C8B-B14F-4D97-AF65-F5344CB8AC3E}">
        <p14:creationId xmlns:p14="http://schemas.microsoft.com/office/powerpoint/2010/main" val="256838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2862322"/>
          </a:xfrm>
          <a:prstGeom prst="rect">
            <a:avLst/>
          </a:prstGeom>
        </p:spPr>
        <p:txBody>
          <a:bodyPr wrap="square">
            <a:spAutoFit/>
          </a:bodyPr>
          <a:lstStyle/>
          <a:p>
            <a:pPr algn="l" rtl="0"/>
            <a:r>
              <a:rPr lang="sv" sz="3600" b="1" i="0" u="none" baseline="0" dirty="0">
                <a:solidFill>
                  <a:schemeClr val="bg1"/>
                </a:solidFill>
                <a:latin typeface="+mj-lt"/>
              </a:rPr>
              <a:t>Bilaga. </a:t>
            </a:r>
          </a:p>
          <a:p>
            <a:pPr algn="l" rtl="0"/>
            <a:r>
              <a:rPr lang="sv" sz="3600" b="1" i="0" u="none" baseline="0" dirty="0">
                <a:solidFill>
                  <a:schemeClr val="bg1"/>
                </a:solidFill>
                <a:latin typeface="+mj-lt"/>
              </a:rPr>
              <a:t>Bästa praxis</a:t>
            </a:r>
          </a:p>
          <a:p>
            <a:pPr algn="l" rtl="0"/>
            <a:r>
              <a:rPr lang="sv" sz="3600" b="1" i="0" u="none" baseline="0" dirty="0">
                <a:solidFill>
                  <a:schemeClr val="bg1"/>
                </a:solidFill>
                <a:latin typeface="+mj-lt"/>
              </a:rPr>
              <a:t>Operation Enable</a:t>
            </a:r>
            <a:r>
              <a:rPr lang="hu-HU" sz="3600" b="1" i="0" u="none" baseline="0" dirty="0">
                <a:solidFill>
                  <a:schemeClr val="bg1"/>
                </a:solidFill>
                <a:latin typeface="+mj-lt"/>
              </a:rPr>
              <a:t> </a:t>
            </a:r>
            <a:r>
              <a:rPr lang="sv" sz="3600" b="1" i="0" u="none" baseline="0" dirty="0">
                <a:solidFill>
                  <a:schemeClr val="bg1"/>
                </a:solidFill>
                <a:latin typeface="+mj-lt"/>
              </a:rPr>
              <a:t>– Dublin</a:t>
            </a:r>
          </a:p>
          <a:p>
            <a:pPr algn="l" rtl="0"/>
            <a:r>
              <a:rPr lang="sv" sz="3600" b="1" i="0" u="none" baseline="0" dirty="0">
                <a:solidFill>
                  <a:schemeClr val="bg1"/>
                </a:solidFill>
                <a:latin typeface="+mj-lt"/>
              </a:rPr>
              <a:t>Fokus på parkering för personer med funktionshinder</a:t>
            </a:r>
          </a:p>
        </p:txBody>
      </p:sp>
    </p:spTree>
    <p:extLst>
      <p:ext uri="{BB962C8B-B14F-4D97-AF65-F5344CB8AC3E}">
        <p14:creationId xmlns:p14="http://schemas.microsoft.com/office/powerpoint/2010/main" val="2932953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566-6966-4682-9AB1-2B60270494E1}"/>
              </a:ext>
            </a:extLst>
          </p:cNvPr>
          <p:cNvSpPr>
            <a:spLocks noGrp="1"/>
          </p:cNvSpPr>
          <p:nvPr>
            <p:ph type="title"/>
          </p:nvPr>
        </p:nvSpPr>
        <p:spPr/>
        <p:txBody>
          <a:bodyPr/>
          <a:lstStyle/>
          <a:p>
            <a:pPr algn="l" rtl="0"/>
            <a:r>
              <a:rPr lang="sv" b="1" i="0" u="none" baseline="0"/>
              <a:t>Operation Enable</a:t>
            </a:r>
          </a:p>
        </p:txBody>
      </p:sp>
      <p:sp>
        <p:nvSpPr>
          <p:cNvPr id="3" name="Content Placeholder 2">
            <a:extLst>
              <a:ext uri="{FF2B5EF4-FFF2-40B4-BE49-F238E27FC236}">
                <a16:creationId xmlns:a16="http://schemas.microsoft.com/office/drawing/2014/main" id="{01FC1359-41F5-4CB4-8218-99E1FA3F1DD4}"/>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sv" sz="1800" b="0" i="0" u="none" baseline="0" dirty="0"/>
              <a:t>Polisen i Dublin startade ”Operation Enable” (ung. ”Operation funka”) 2017 för att övervaka användningen av parkeringsplatser och parkeringstillstånd för personer med funktionshinder.</a:t>
            </a:r>
          </a:p>
          <a:p>
            <a:pPr algn="l" rtl="0" eaLnBrk="1" hangingPunct="1"/>
            <a:r>
              <a:rPr lang="sv" sz="1800" b="0" i="0" u="none" baseline="0" dirty="0"/>
              <a:t>Tillstånd som används på ett bedrägligt sätt beslagtas och återlämnas till kortutgivaren. Lagbrytaren åtalas. </a:t>
            </a:r>
          </a:p>
          <a:p>
            <a:pPr algn="l" rtl="0" eaLnBrk="1" hangingPunct="1"/>
            <a:r>
              <a:rPr lang="sv" sz="1800" b="0" i="0" u="none" baseline="0" dirty="0"/>
              <a:t>Operationen understöds av en kampanj på sociala medier och har även fått utrymme i tv och radio. </a:t>
            </a:r>
          </a:p>
          <a:p>
            <a:pPr algn="l" rtl="0" eaLnBrk="1" hangingPunct="1"/>
            <a:r>
              <a:rPr lang="sv" sz="1800" b="0" i="0" u="none" baseline="0" dirty="0"/>
              <a:t>Kampanjen har återskapats utanför Dublin med goda resultat.</a:t>
            </a:r>
          </a:p>
        </p:txBody>
      </p:sp>
      <p:sp>
        <p:nvSpPr>
          <p:cNvPr id="4" name="Footer Placeholder 3">
            <a:extLst>
              <a:ext uri="{FF2B5EF4-FFF2-40B4-BE49-F238E27FC236}">
                <a16:creationId xmlns:a16="http://schemas.microsoft.com/office/drawing/2014/main" id="{22906C06-CF0A-4BEB-909D-F8BF1AC8A161}"/>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spTree>
    <p:extLst>
      <p:ext uri="{BB962C8B-B14F-4D97-AF65-F5344CB8AC3E}">
        <p14:creationId xmlns:p14="http://schemas.microsoft.com/office/powerpoint/2010/main" val="3226282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4379F7-231E-4BC1-9E67-E292F8759D8F}"/>
              </a:ext>
            </a:extLst>
          </p:cNvPr>
          <p:cNvSpPr>
            <a:spLocks noGrp="1"/>
          </p:cNvSpPr>
          <p:nvPr>
            <p:ph type="ftr" sz="quarter" idx="10"/>
          </p:nvPr>
        </p:nvSpPr>
        <p:spPr/>
        <p:txBody>
          <a:bodyPr/>
          <a:lstStyle/>
          <a:p>
            <a:pPr algn="l" rtl="0">
              <a:defRPr/>
            </a:pPr>
            <a:r>
              <a:rPr lang="sv" b="0" i="0" u="none" baseline="0"/>
              <a:t>&lt;Evenemang&gt; • &lt;Datum&gt; • &lt;Plats&gt; • &lt;Talare&gt;</a:t>
            </a:r>
            <a:endParaRPr lang="sv"/>
          </a:p>
        </p:txBody>
      </p:sp>
      <p:pic>
        <p:nvPicPr>
          <p:cNvPr id="6" name="Picture 5">
            <a:extLst>
              <a:ext uri="{FF2B5EF4-FFF2-40B4-BE49-F238E27FC236}">
                <a16:creationId xmlns:a16="http://schemas.microsoft.com/office/drawing/2014/main" id="{02024220-6D84-49F3-8D08-72A66AFF9117}"/>
              </a:ext>
            </a:extLst>
          </p:cNvPr>
          <p:cNvPicPr>
            <a:picLocks noChangeAspect="1"/>
          </p:cNvPicPr>
          <p:nvPr/>
        </p:nvPicPr>
        <p:blipFill>
          <a:blip r:embed="rId2"/>
          <a:stretch>
            <a:fillRect/>
          </a:stretch>
        </p:blipFill>
        <p:spPr>
          <a:xfrm>
            <a:off x="456843" y="511811"/>
            <a:ext cx="8230313" cy="5834378"/>
          </a:xfrm>
          <a:prstGeom prst="rect">
            <a:avLst/>
          </a:prstGeom>
        </p:spPr>
      </p:pic>
    </p:spTree>
    <p:extLst>
      <p:ext uri="{BB962C8B-B14F-4D97-AF65-F5344CB8AC3E}">
        <p14:creationId xmlns:p14="http://schemas.microsoft.com/office/powerpoint/2010/main" val="214447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sv"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lgn="l" rtl="0">
              <a:spcBef>
                <a:spcPct val="50000"/>
              </a:spcBef>
              <a:defRPr/>
            </a:pPr>
            <a:r>
              <a:rPr lang="sv" sz="2200" b="1" i="0" u="none" baseline="0" dirty="0">
                <a:solidFill>
                  <a:srgbClr val="134095"/>
                </a:solidFill>
                <a:latin typeface="Helvetica" charset="0"/>
              </a:rPr>
              <a:t>Tack!</a:t>
            </a:r>
            <a:endParaRPr lang="sv" sz="1800" dirty="0">
              <a:solidFill>
                <a:srgbClr val="134095"/>
              </a:solidFill>
              <a:latin typeface="Helvetica" charset="0"/>
            </a:endParaRPr>
          </a:p>
          <a:p>
            <a:pPr algn="l" rtl="0">
              <a:spcBef>
                <a:spcPct val="50000"/>
              </a:spcBef>
              <a:defRPr/>
            </a:pPr>
            <a:endParaRPr lang="sv" sz="1600" dirty="0">
              <a:latin typeface="Helvetica" charset="0"/>
            </a:endParaRPr>
          </a:p>
          <a:p>
            <a:pPr algn="l" rtl="0">
              <a:spcBef>
                <a:spcPct val="50000"/>
              </a:spcBef>
              <a:defRPr/>
            </a:pPr>
            <a:r>
              <a:rPr lang="sv" sz="1600" b="0" i="0" u="none" baseline="0" dirty="0">
                <a:latin typeface="Helvetica" charset="0"/>
              </a:rPr>
              <a:t>&lt;Talare&gt;</a:t>
            </a:r>
          </a:p>
          <a:p>
            <a:pPr algn="l" rtl="0">
              <a:spcBef>
                <a:spcPct val="50000"/>
              </a:spcBef>
              <a:defRPr/>
            </a:pPr>
            <a:r>
              <a:rPr lang="sv" sz="1600" b="0" i="0" u="none" baseline="0" dirty="0">
                <a:solidFill>
                  <a:srgbClr val="134095"/>
                </a:solidFill>
                <a:effectLst>
                  <a:outerShdw blurRad="38100" dist="38100" dir="2700000" algn="tl">
                    <a:srgbClr val="000000">
                      <a:alpha val="43137"/>
                    </a:srgbClr>
                  </a:outerShdw>
                </a:effectLst>
                <a:latin typeface="Helvetica" charset="0"/>
              </a:rPr>
              <a:t>Kontaktuppgifter</a:t>
            </a:r>
          </a:p>
          <a:p>
            <a:pPr algn="l" rtl="0">
              <a:spcBef>
                <a:spcPct val="50000"/>
              </a:spcBef>
              <a:defRPr/>
            </a:pPr>
            <a:r>
              <a:rPr lang="sv" sz="1600" b="0" i="0" u="none" baseline="0" dirty="0">
                <a:latin typeface="Helvetica" charset="0"/>
              </a:rPr>
              <a:t>&lt;Organisation&gt;</a:t>
            </a:r>
          </a:p>
          <a:p>
            <a:pPr algn="l" rtl="0">
              <a:spcBef>
                <a:spcPct val="50000"/>
              </a:spcBef>
              <a:defRPr/>
            </a:pPr>
            <a:r>
              <a:rPr lang="sv" sz="1600" b="0" i="0" u="none" baseline="0" dirty="0">
                <a:latin typeface="Helvetica" charset="0"/>
              </a:rPr>
              <a:t>&lt;Adress&gt;</a:t>
            </a:r>
          </a:p>
          <a:p>
            <a:pPr algn="l" rtl="0">
              <a:spcBef>
                <a:spcPct val="50000"/>
              </a:spcBef>
              <a:defRPr/>
            </a:pPr>
            <a:r>
              <a:rPr lang="sv" sz="1600" b="0" i="0" u="none" baseline="0" dirty="0">
                <a:latin typeface="Helvetica" charset="0"/>
              </a:rPr>
              <a:t>&lt;e-post&gt;</a:t>
            </a:r>
          </a:p>
          <a:p>
            <a:pPr algn="l" rtl="0">
              <a:spcBef>
                <a:spcPct val="50000"/>
              </a:spcBef>
              <a:defRPr/>
            </a:pPr>
            <a:r>
              <a:rPr lang="sv" sz="1600" b="0" i="0" u="sng" baseline="0" dirty="0">
                <a:solidFill>
                  <a:srgbClr val="134095"/>
                </a:solidFill>
                <a:latin typeface="Helvetica" charset="0"/>
              </a:rPr>
              <a:t>http://www.civitas.eu </a:t>
            </a:r>
          </a:p>
          <a:p>
            <a:pPr algn="l" rtl="0">
              <a:spcBef>
                <a:spcPct val="50000"/>
              </a:spcBef>
              <a:defRPr/>
            </a:pPr>
            <a:endParaRPr lang="sv"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sv" b="1" i="0" u="none" baseline="0"/>
              <a:t>Fokusera på upprätthållandeprocessens kärnaspekter</a:t>
            </a:r>
            <a:endParaRPr lang="sv"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algn="just" rtl="0">
              <a:lnSpc>
                <a:spcPts val="1300"/>
              </a:lnSpc>
              <a:spcAft>
                <a:spcPts val="700"/>
              </a:spcAft>
              <a:tabLst>
                <a:tab pos="1371600" algn="l"/>
              </a:tabLst>
            </a:pPr>
            <a:r>
              <a:rPr lang="sv" sz="1400" b="1" i="0" u="none" baseline="0">
                <a:solidFill>
                  <a:schemeClr val="tx1"/>
                </a:solidFill>
              </a:rPr>
              <a:t>Fas 1: Kontrollera om de lokala parkeringsreglerna följs eller inte </a:t>
            </a:r>
          </a:p>
          <a:p>
            <a:pPr algn="just" rtl="0">
              <a:lnSpc>
                <a:spcPts val="1300"/>
              </a:lnSpc>
              <a:spcAft>
                <a:spcPts val="700"/>
              </a:spcAft>
              <a:tabLst>
                <a:tab pos="1371600" algn="l"/>
              </a:tabLst>
            </a:pPr>
            <a:r>
              <a:rPr lang="sv" sz="1400" b="1" i="0" u="none" baseline="0">
                <a:solidFill>
                  <a:schemeClr val="tx1"/>
                </a:solidFill>
              </a:rPr>
              <a:t>steg 1. Detektera fordonet – </a:t>
            </a:r>
          </a:p>
          <a:p>
            <a:pPr algn="just" rtl="0">
              <a:lnSpc>
                <a:spcPts val="1300"/>
              </a:lnSpc>
              <a:spcAft>
                <a:spcPts val="700"/>
              </a:spcAft>
              <a:tabLst>
                <a:tab pos="1371600" algn="l"/>
              </a:tabLst>
            </a:pPr>
            <a:r>
              <a:rPr lang="sv" sz="1400" b="1" i="0" u="none" baseline="0">
                <a:solidFill>
                  <a:schemeClr val="tx1"/>
                </a:solidFill>
              </a:rPr>
              <a:t>steg 2. Förstå fordonets parkeringsrättigheter</a:t>
            </a:r>
          </a:p>
          <a:p>
            <a:pPr algn="just" rtl="0">
              <a:lnSpc>
                <a:spcPts val="1300"/>
              </a:lnSpc>
              <a:spcAft>
                <a:spcPts val="700"/>
              </a:spcAft>
              <a:tabLst>
                <a:tab pos="1371600" algn="l"/>
              </a:tabLst>
            </a:pPr>
            <a:r>
              <a:rPr lang="sv" sz="1400" b="1" i="0" u="none" baseline="0">
                <a:solidFill>
                  <a:schemeClr val="tx1"/>
                </a:solidFill>
              </a:rPr>
              <a:t>steg 3. Kontrollera parkeringsrättigheterna mot parkeringsförhållandena – </a:t>
            </a:r>
          </a:p>
          <a:p>
            <a:pPr algn="just" rtl="0">
              <a:lnSpc>
                <a:spcPts val="1300"/>
              </a:lnSpc>
              <a:spcAft>
                <a:spcPts val="700"/>
              </a:spcAft>
              <a:tabLst>
                <a:tab pos="1371600" algn="l"/>
              </a:tabLst>
            </a:pPr>
            <a:r>
              <a:rPr lang="sv" sz="1400" b="1" i="0" u="none" baseline="0">
                <a:solidFill>
                  <a:schemeClr val="tx1"/>
                </a:solidFill>
              </a:rPr>
              <a:t>steg 4. Godkänd parkering eller överträdelse – </a:t>
            </a:r>
          </a:p>
          <a:p>
            <a:pPr algn="just" rtl="0">
              <a:lnSpc>
                <a:spcPts val="1300"/>
              </a:lnSpc>
              <a:spcAft>
                <a:spcPts val="700"/>
              </a:spcAft>
              <a:tabLst>
                <a:tab pos="1371600" algn="l"/>
              </a:tabLst>
            </a:pPr>
            <a:endParaRPr lang="sv" sz="1400" dirty="0">
              <a:solidFill>
                <a:schemeClr val="tx1"/>
              </a:solidFill>
            </a:endParaRPr>
          </a:p>
          <a:p>
            <a:pPr algn="just" rtl="0">
              <a:lnSpc>
                <a:spcPts val="1300"/>
              </a:lnSpc>
              <a:spcAft>
                <a:spcPts val="700"/>
              </a:spcAft>
              <a:tabLst>
                <a:tab pos="1371600" algn="l"/>
              </a:tabLst>
            </a:pPr>
            <a:r>
              <a:rPr lang="sv" sz="1400" b="1" i="0" u="none" baseline="0">
                <a:solidFill>
                  <a:schemeClr val="tx1"/>
                </a:solidFill>
              </a:rPr>
              <a:t>Fas 2: Agera vid överträdelser</a:t>
            </a:r>
          </a:p>
          <a:p>
            <a:pPr algn="just" rtl="0">
              <a:lnSpc>
                <a:spcPts val="1300"/>
              </a:lnSpc>
              <a:spcAft>
                <a:spcPts val="700"/>
              </a:spcAft>
              <a:tabLst>
                <a:tab pos="1371600" algn="l"/>
              </a:tabLst>
            </a:pPr>
            <a:endParaRPr lang="sv" sz="1400" dirty="0">
              <a:solidFill>
                <a:schemeClr val="tx1"/>
              </a:solidFill>
            </a:endParaRPr>
          </a:p>
          <a:p>
            <a:pPr algn="just" rtl="0">
              <a:lnSpc>
                <a:spcPts val="1300"/>
              </a:lnSpc>
              <a:spcAft>
                <a:spcPts val="700"/>
              </a:spcAft>
              <a:tabLst>
                <a:tab pos="1371600" algn="l"/>
              </a:tabLst>
            </a:pPr>
            <a:r>
              <a:rPr lang="sv" sz="1400" b="1" i="0" u="none" baseline="0">
                <a:solidFill>
                  <a:schemeClr val="tx1"/>
                </a:solidFill>
              </a:rPr>
              <a:t>steg 5. Avgifter eller böter, bogsering eller klampning – </a:t>
            </a:r>
          </a:p>
          <a:p>
            <a:pPr algn="just" rtl="0">
              <a:lnSpc>
                <a:spcPts val="1300"/>
              </a:lnSpc>
              <a:spcAft>
                <a:spcPts val="700"/>
              </a:spcAft>
              <a:tabLst>
                <a:tab pos="1371600" algn="l"/>
              </a:tabLst>
            </a:pPr>
            <a:r>
              <a:rPr lang="sv" sz="1400" b="1" i="0" u="none" baseline="0">
                <a:solidFill>
                  <a:schemeClr val="tx1"/>
                </a:solidFill>
              </a:rPr>
              <a:t>steg 6. Överklagande eller betalning</a:t>
            </a:r>
            <a:endParaRPr lang="sv" sz="1400" dirty="0">
              <a:solidFill>
                <a:schemeClr val="tx1"/>
              </a:solidFill>
            </a:endParaRPr>
          </a:p>
          <a:p>
            <a:pPr marL="479425" lvl="1" indent="0" algn="l" rtl="0" eaLnBrk="1" hangingPunct="1">
              <a:buNone/>
            </a:pPr>
            <a:endParaRPr lang="sv" altLang="en-US" sz="1600" dirty="0"/>
          </a:p>
        </p:txBody>
      </p:sp>
    </p:spTree>
    <p:extLst>
      <p:ext uri="{BB962C8B-B14F-4D97-AF65-F5344CB8AC3E}">
        <p14:creationId xmlns:p14="http://schemas.microsoft.com/office/powerpoint/2010/main" val="190292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eck 4">
            <a:extLst>
              <a:ext uri="{FF2B5EF4-FFF2-40B4-BE49-F238E27FC236}">
                <a16:creationId xmlns:a16="http://schemas.microsoft.com/office/drawing/2014/main" id="{60BC1FCC-C924-4829-95DB-92A0ED306018}"/>
              </a:ext>
            </a:extLst>
          </p:cNvPr>
          <p:cNvSpPr/>
          <p:nvPr/>
        </p:nvSpPr>
        <p:spPr>
          <a:xfrm>
            <a:off x="508276" y="3000375"/>
            <a:ext cx="7303109"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 sz="3600" b="1" i="0" u="none" strike="noStrike" kern="1200" cap="none" spc="0" normalizeH="0" baseline="0">
                <a:ln>
                  <a:noFill/>
                </a:ln>
                <a:solidFill>
                  <a:srgbClr val="FFFFFF"/>
                </a:solidFill>
                <a:effectLst/>
                <a:uLnTx/>
                <a:uFillTx/>
                <a:latin typeface="Arial"/>
                <a:ea typeface="MS PGothic"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v" sz="3600" b="1" i="0" u="none" strike="noStrike" kern="1200" cap="none" spc="0" normalizeH="0" baseline="0">
                <a:ln>
                  <a:noFill/>
                </a:ln>
                <a:solidFill>
                  <a:srgbClr val="FFFFFF"/>
                </a:solidFill>
                <a:effectLst/>
                <a:uLnTx/>
                <a:uFillTx/>
                <a:latin typeface="Arial"/>
                <a:ea typeface="MS PGothic" pitchFamily="34" charset="-128"/>
                <a:cs typeface="+mn-cs"/>
              </a:rPr>
              <a:t>Principer för verkställande</a:t>
            </a:r>
          </a:p>
          <a:p>
            <a:pPr algn="l" rtl="0">
              <a:defRPr/>
            </a:pPr>
            <a:endParaRPr lang="sv" sz="3600" b="1" dirty="0">
              <a:solidFill>
                <a:srgbClr val="FFFFFF"/>
              </a:solidFill>
              <a:latin typeface="Arial"/>
            </a:endParaRPr>
          </a:p>
          <a:p>
            <a:pPr algn="l" rtl="0">
              <a:defRPr/>
            </a:pPr>
            <a:r>
              <a:rPr lang="sv" sz="3600" b="1" i="0" u="none" baseline="0">
                <a:solidFill>
                  <a:srgbClr val="FFFFFF"/>
                </a:solidFill>
                <a:latin typeface="Arial"/>
              </a:rPr>
              <a:t>Övning - R</a:t>
            </a:r>
            <a:r>
              <a:rPr kumimoji="0" lang="sv" sz="3600" b="1" i="0" u="none" strike="noStrike" kern="1200" cap="none" spc="0" normalizeH="0" baseline="0">
                <a:ln>
                  <a:noFill/>
                </a:ln>
                <a:solidFill>
                  <a:srgbClr val="FFFFFF"/>
                </a:solidFill>
                <a:effectLst/>
                <a:uLnTx/>
                <a:uFillTx/>
                <a:latin typeface="Arial"/>
                <a:ea typeface="MS PGothic" pitchFamily="34" charset="-128"/>
                <a:cs typeface="Arial" panose="020B0604020202020204" pitchFamily="34" charset="0"/>
              </a:rPr>
              <a:t>ättvist och effektivt verkställande av regler</a:t>
            </a:r>
          </a:p>
        </p:txBody>
      </p:sp>
    </p:spTree>
    <p:extLst>
      <p:ext uri="{BB962C8B-B14F-4D97-AF65-F5344CB8AC3E}">
        <p14:creationId xmlns:p14="http://schemas.microsoft.com/office/powerpoint/2010/main" val="56190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7B74-16F1-4D10-B2B7-E0F5884AE0FA}"/>
              </a:ext>
            </a:extLst>
          </p:cNvPr>
          <p:cNvSpPr>
            <a:spLocks noGrp="1"/>
          </p:cNvSpPr>
          <p:nvPr>
            <p:ph type="title"/>
          </p:nvPr>
        </p:nvSpPr>
        <p:spPr/>
        <p:txBody>
          <a:bodyPr/>
          <a:lstStyle/>
          <a:p>
            <a:pPr algn="l" rtl="0"/>
            <a:br>
              <a:rPr lang="sv"/>
            </a:br>
            <a:r>
              <a:rPr lang="sv" b="1" i="0" u="none" baseline="0"/>
              <a:t>Övning - Rättvist och effektivt verkställande av regler</a:t>
            </a:r>
            <a:br>
              <a:rPr lang="sv"/>
            </a:br>
            <a:endParaRPr lang="sv" dirty="0"/>
          </a:p>
        </p:txBody>
      </p:sp>
      <p:graphicFrame>
        <p:nvGraphicFramePr>
          <p:cNvPr id="5" name="Content Placeholder 4">
            <a:extLst>
              <a:ext uri="{FF2B5EF4-FFF2-40B4-BE49-F238E27FC236}">
                <a16:creationId xmlns:a16="http://schemas.microsoft.com/office/drawing/2014/main" id="{165108A4-4877-456A-989C-718F24FE52D7}"/>
              </a:ext>
            </a:extLst>
          </p:cNvPr>
          <p:cNvGraphicFramePr>
            <a:graphicFrameLocks noGrp="1"/>
          </p:cNvGraphicFramePr>
          <p:nvPr>
            <p:ph idx="1"/>
          </p:nvPr>
        </p:nvGraphicFramePr>
        <p:xfrm>
          <a:off x="381000" y="1700213"/>
          <a:ext cx="8156712" cy="4273204"/>
        </p:xfrm>
        <a:graphic>
          <a:graphicData uri="http://schemas.openxmlformats.org/drawingml/2006/table">
            <a:tbl>
              <a:tblPr firstRow="1" bandRow="1">
                <a:tableStyleId>{5C22544A-7EE6-4342-B048-85BDC9FD1C3A}</a:tableStyleId>
              </a:tblPr>
              <a:tblGrid>
                <a:gridCol w="2718904">
                  <a:extLst>
                    <a:ext uri="{9D8B030D-6E8A-4147-A177-3AD203B41FA5}">
                      <a16:colId xmlns:a16="http://schemas.microsoft.com/office/drawing/2014/main" val="1398468628"/>
                    </a:ext>
                  </a:extLst>
                </a:gridCol>
                <a:gridCol w="2718904">
                  <a:extLst>
                    <a:ext uri="{9D8B030D-6E8A-4147-A177-3AD203B41FA5}">
                      <a16:colId xmlns:a16="http://schemas.microsoft.com/office/drawing/2014/main" val="4170094793"/>
                    </a:ext>
                  </a:extLst>
                </a:gridCol>
                <a:gridCol w="2718904">
                  <a:extLst>
                    <a:ext uri="{9D8B030D-6E8A-4147-A177-3AD203B41FA5}">
                      <a16:colId xmlns:a16="http://schemas.microsoft.com/office/drawing/2014/main" val="719089795"/>
                    </a:ext>
                  </a:extLst>
                </a:gridCol>
              </a:tblGrid>
              <a:tr h="576606">
                <a:tc>
                  <a:txBody>
                    <a:bodyPr/>
                    <a:lstStyle/>
                    <a:p>
                      <a:endParaRPr lang="sv" dirty="0"/>
                    </a:p>
                  </a:txBody>
                  <a:tcPr/>
                </a:tc>
                <a:tc>
                  <a:txBody>
                    <a:bodyPr/>
                    <a:lstStyle/>
                    <a:p>
                      <a:pPr algn="l" rtl="0"/>
                      <a:r>
                        <a:rPr lang="sv" b="1" i="0" u="none" baseline="0"/>
                        <a:t>RÄTTVIST</a:t>
                      </a:r>
                      <a:endParaRPr lang="sv" dirty="0"/>
                    </a:p>
                  </a:txBody>
                  <a:tcPr/>
                </a:tc>
                <a:tc>
                  <a:txBody>
                    <a:bodyPr/>
                    <a:lstStyle/>
                    <a:p>
                      <a:pPr algn="l" rtl="0"/>
                      <a:r>
                        <a:rPr lang="sv" b="1" i="0" u="none" baseline="0"/>
                        <a:t>EFFEKTIVT</a:t>
                      </a:r>
                      <a:endParaRPr lang="sv" dirty="0"/>
                    </a:p>
                  </a:txBody>
                  <a:tcPr/>
                </a:tc>
                <a:extLst>
                  <a:ext uri="{0D108BD9-81ED-4DB2-BD59-A6C34878D82A}">
                    <a16:rowId xmlns:a16="http://schemas.microsoft.com/office/drawing/2014/main" val="1362687861"/>
                  </a:ext>
                </a:extLst>
              </a:tr>
              <a:tr h="1848299">
                <a:tc>
                  <a:txBody>
                    <a:bodyPr/>
                    <a:lstStyle/>
                    <a:p>
                      <a:pPr algn="l" rtl="0"/>
                      <a:r>
                        <a:rPr lang="sv" b="0" i="0" u="none" baseline="0"/>
                        <a:t>Parkeringsansvarig</a:t>
                      </a:r>
                      <a:endParaRPr lang="sv" dirty="0"/>
                    </a:p>
                  </a:txBody>
                  <a:tcPr/>
                </a:tc>
                <a:tc>
                  <a:txBody>
                    <a:bodyPr/>
                    <a:lstStyle/>
                    <a:p>
                      <a:endParaRPr lang="sv" dirty="0"/>
                    </a:p>
                    <a:p>
                      <a:endParaRPr lang="sv" dirty="0"/>
                    </a:p>
                    <a:p>
                      <a:endParaRPr lang="sv" dirty="0"/>
                    </a:p>
                    <a:p>
                      <a:endParaRPr lang="sv" dirty="0"/>
                    </a:p>
                  </a:txBody>
                  <a:tcPr/>
                </a:tc>
                <a:tc>
                  <a:txBody>
                    <a:bodyPr/>
                    <a:lstStyle/>
                    <a:p>
                      <a:endParaRPr lang="sv" dirty="0"/>
                    </a:p>
                  </a:txBody>
                  <a:tcPr/>
                </a:tc>
                <a:extLst>
                  <a:ext uri="{0D108BD9-81ED-4DB2-BD59-A6C34878D82A}">
                    <a16:rowId xmlns:a16="http://schemas.microsoft.com/office/drawing/2014/main" val="899513146"/>
                  </a:ext>
                </a:extLst>
              </a:tr>
              <a:tr h="1848299">
                <a:tc>
                  <a:txBody>
                    <a:bodyPr/>
                    <a:lstStyle/>
                    <a:p>
                      <a:pPr algn="l" rtl="0"/>
                      <a:r>
                        <a:rPr lang="sv" b="0" i="0" u="none" baseline="0"/>
                        <a:t>Förare/kund</a:t>
                      </a:r>
                      <a:endParaRPr lang="sv" dirty="0"/>
                    </a:p>
                  </a:txBody>
                  <a:tcPr/>
                </a:tc>
                <a:tc>
                  <a:txBody>
                    <a:bodyPr/>
                    <a:lstStyle/>
                    <a:p>
                      <a:endParaRPr lang="sv" dirty="0"/>
                    </a:p>
                    <a:p>
                      <a:endParaRPr lang="sv" dirty="0"/>
                    </a:p>
                    <a:p>
                      <a:endParaRPr lang="sv" dirty="0"/>
                    </a:p>
                    <a:p>
                      <a:endParaRPr lang="sv" dirty="0"/>
                    </a:p>
                  </a:txBody>
                  <a:tcPr/>
                </a:tc>
                <a:tc>
                  <a:txBody>
                    <a:bodyPr/>
                    <a:lstStyle/>
                    <a:p>
                      <a:endParaRPr lang="sv" dirty="0"/>
                    </a:p>
                  </a:txBody>
                  <a:tcPr/>
                </a:tc>
                <a:extLst>
                  <a:ext uri="{0D108BD9-81ED-4DB2-BD59-A6C34878D82A}">
                    <a16:rowId xmlns:a16="http://schemas.microsoft.com/office/drawing/2014/main" val="136574274"/>
                  </a:ext>
                </a:extLst>
              </a:tr>
            </a:tbl>
          </a:graphicData>
        </a:graphic>
      </p:graphicFrame>
    </p:spTree>
    <p:extLst>
      <p:ext uri="{BB962C8B-B14F-4D97-AF65-F5344CB8AC3E}">
        <p14:creationId xmlns:p14="http://schemas.microsoft.com/office/powerpoint/2010/main" val="13038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0B92-3329-44B6-9C2F-FD604F377FFC}"/>
              </a:ext>
            </a:extLst>
          </p:cNvPr>
          <p:cNvSpPr>
            <a:spLocks noGrp="1"/>
          </p:cNvSpPr>
          <p:nvPr>
            <p:ph type="title"/>
          </p:nvPr>
        </p:nvSpPr>
        <p:spPr/>
        <p:txBody>
          <a:bodyPr/>
          <a:lstStyle/>
          <a:p>
            <a:pPr algn="l" rtl="0"/>
            <a:br>
              <a:rPr lang="sv"/>
            </a:br>
            <a:r>
              <a:rPr lang="sv" b="1" i="0" u="none" baseline="0"/>
              <a:t>Övning - Rättvist och effektivt verkställande av regler</a:t>
            </a:r>
            <a:br>
              <a:rPr lang="sv"/>
            </a:br>
            <a:endParaRPr lang="sv" dirty="0"/>
          </a:p>
        </p:txBody>
      </p:sp>
      <p:sp>
        <p:nvSpPr>
          <p:cNvPr id="4" name="Footer Placeholder 3">
            <a:extLst>
              <a:ext uri="{FF2B5EF4-FFF2-40B4-BE49-F238E27FC236}">
                <a16:creationId xmlns:a16="http://schemas.microsoft.com/office/drawing/2014/main" id="{2DB08A5C-CA78-4F72-81C5-55567D0CD940}"/>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 sz="1200" b="0" i="0" u="none" strike="noStrike" kern="1200" cap="none" spc="0" normalizeH="0" baseline="0">
                <a:ln>
                  <a:noFill/>
                </a:ln>
                <a:solidFill>
                  <a:srgbClr val="000000"/>
                </a:solidFill>
                <a:effectLst/>
                <a:uLnTx/>
                <a:uFillTx/>
                <a:latin typeface="Arial" pitchFamily="34" charset="0"/>
                <a:ea typeface="MS PGothic" pitchFamily="34" charset="-128"/>
                <a:cs typeface="+mn-cs"/>
              </a:rPr>
              <a:t>&lt;Evenemang&gt; • &lt;Datum&gt; • &lt;Plats&gt; • &lt;Talare&gt;</a:t>
            </a:r>
            <a:endParaRPr kumimoji="0" lang="sv"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aphicFrame>
        <p:nvGraphicFramePr>
          <p:cNvPr id="5" name="Table 4">
            <a:extLst>
              <a:ext uri="{FF2B5EF4-FFF2-40B4-BE49-F238E27FC236}">
                <a16:creationId xmlns:a16="http://schemas.microsoft.com/office/drawing/2014/main" id="{F3D5A45E-4DA1-44FD-8319-85D57CBC22C6}"/>
              </a:ext>
            </a:extLst>
          </p:cNvPr>
          <p:cNvGraphicFramePr>
            <a:graphicFrameLocks noGrp="1"/>
          </p:cNvGraphicFramePr>
          <p:nvPr>
            <p:extLst>
              <p:ext uri="{D42A27DB-BD31-4B8C-83A1-F6EECF244321}">
                <p14:modId xmlns:p14="http://schemas.microsoft.com/office/powerpoint/2010/main" val="339064832"/>
              </p:ext>
            </p:extLst>
          </p:nvPr>
        </p:nvGraphicFramePr>
        <p:xfrm>
          <a:off x="434340" y="1634490"/>
          <a:ext cx="8218170" cy="4446270"/>
        </p:xfrm>
        <a:graphic>
          <a:graphicData uri="http://schemas.openxmlformats.org/drawingml/2006/table">
            <a:tbl>
              <a:tblPr firstRow="1" bandRow="1"/>
              <a:tblGrid>
                <a:gridCol w="1277387">
                  <a:extLst>
                    <a:ext uri="{9D8B030D-6E8A-4147-A177-3AD203B41FA5}">
                      <a16:colId xmlns:a16="http://schemas.microsoft.com/office/drawing/2014/main" val="2179222515"/>
                    </a:ext>
                  </a:extLst>
                </a:gridCol>
                <a:gridCol w="3152522">
                  <a:extLst>
                    <a:ext uri="{9D8B030D-6E8A-4147-A177-3AD203B41FA5}">
                      <a16:colId xmlns:a16="http://schemas.microsoft.com/office/drawing/2014/main" val="2610446370"/>
                    </a:ext>
                  </a:extLst>
                </a:gridCol>
                <a:gridCol w="3788261">
                  <a:extLst>
                    <a:ext uri="{9D8B030D-6E8A-4147-A177-3AD203B41FA5}">
                      <a16:colId xmlns:a16="http://schemas.microsoft.com/office/drawing/2014/main" val="1600846327"/>
                    </a:ext>
                  </a:extLst>
                </a:gridCol>
              </a:tblGrid>
              <a:tr h="502951">
                <a:tc>
                  <a:txBody>
                    <a:bodyPr/>
                    <a:lstStyle/>
                    <a:p>
                      <a:endParaRPr lang="sv" sz="1000">
                        <a:solidFill>
                          <a:srgbClr val="000000"/>
                        </a:solidFill>
                        <a:effectLst/>
                        <a:latin typeface="Arial" panose="020B060402020202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sv"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RÄTTVIST</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sv"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EFFEKTIVT</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659640889"/>
                  </a:ext>
                </a:extLst>
              </a:tr>
              <a:tr h="1856951">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Parkeringsansvarig</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Inom ett nationellt juridiskt ramverk</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Regelverket verkställs även gällande utländska fordon</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upp speciella parkeringsbehov (t.ex. parkering för personer med funktionshinder)</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Intäkterna går tillbaka till tjänsten</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Kostnadseffektivt</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Tidseffektivt</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Böter utfärdas</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Nöjda anställda</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2079282194"/>
                  </a:ext>
                </a:extLst>
              </a:tr>
              <a:tr h="2086368">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Förare</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Regelverket verkställs på samma sätt för alla</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Insikt om att alla betalar för parkering</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Intäkter som gynnar staden</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Transparenta förfaranden och möjlighet att överklaga</a:t>
                      </a:r>
                      <a:endParaRPr lang="sv"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Enkelt att förstå hur och när betalning ska ske</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Information tillgänglig på olika språk</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sv"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Inget ingripande som rör själva fordonet (klampning, bogsering), ”enkel” penningöverföring för att slutföra verkställandeprocessen</a:t>
                      </a:r>
                      <a:endParaRPr lang="sv"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extLst>
                  <a:ext uri="{0D108BD9-81ED-4DB2-BD59-A6C34878D82A}">
                    <a16:rowId xmlns:a16="http://schemas.microsoft.com/office/drawing/2014/main" val="1911226908"/>
                  </a:ext>
                </a:extLst>
              </a:tr>
            </a:tbl>
          </a:graphicData>
        </a:graphic>
      </p:graphicFrame>
    </p:spTree>
    <p:extLst>
      <p:ext uri="{BB962C8B-B14F-4D97-AF65-F5344CB8AC3E}">
        <p14:creationId xmlns:p14="http://schemas.microsoft.com/office/powerpoint/2010/main" val="123877139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purl.org/dc/terms/"/>
    <ds:schemaRef ds:uri="6f7dc085-b98d-49be-b5ff-f92ae1376e0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f6053dd3-0b41-4824-a1f2-2f5584b9227f"/>
    <ds:schemaRef ds:uri="http://purl.org/dc/dcmitype/"/>
    <ds:schemaRef ds:uri="http://purl.org/dc/elements/1.1/"/>
  </ds:schemaRefs>
</ds:datastoreItem>
</file>

<file path=customXml/itemProps2.xml><?xml version="1.0" encoding="utf-8"?>
<ds:datastoreItem xmlns:ds="http://schemas.openxmlformats.org/officeDocument/2006/customXml" ds:itemID="{37661881-DF79-4E00-AE28-CE8C9038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dc085-b98d-49be-b5ff-f92ae1376e0e"/>
    <ds:schemaRef ds:uri="f6053dd3-0b41-4824-a1f2-2f5584b92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TotalTime>
  <Words>3525</Words>
  <Application>Microsoft Office PowerPoint</Application>
  <PresentationFormat>On-screen Show (4:3)</PresentationFormat>
  <Paragraphs>421</Paragraphs>
  <Slides>57</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Helvetica</vt:lpstr>
      <vt:lpstr>Times New Roman</vt:lpstr>
      <vt:lpstr>Wingdings</vt:lpstr>
      <vt:lpstr>Presentation_new WIKI LOGO</vt:lpstr>
      <vt:lpstr>Custom Design</vt:lpstr>
      <vt:lpstr>PowerPoint Presentation</vt:lpstr>
      <vt:lpstr>PowerPoint Presentation</vt:lpstr>
      <vt:lpstr>Fokus för detta utbildningstillfälle: Upprätthållandet av reglerad och avgiftsbelagd parkering</vt:lpstr>
      <vt:lpstr>Varför upprätthåller städer parkeringspolicyer? Skapa balans mellan tre mål. </vt:lpstr>
      <vt:lpstr>Övervakning av parkeringsöverträdelser är en process (och är kopplat till SUMP)</vt:lpstr>
      <vt:lpstr>Fokusera på upprätthållandeprocessens kärnaspekter</vt:lpstr>
      <vt:lpstr>PowerPoint Presentation</vt:lpstr>
      <vt:lpstr> Övning - Rättvist och effektivt verkställande av regler </vt:lpstr>
      <vt:lpstr> Övning - Rättvist och effektivt verkställande av regler </vt:lpstr>
      <vt:lpstr>PowerPoint Presentation</vt:lpstr>
      <vt:lpstr>Princip 1: Utforma parkeringssystem som förare enkelt kan följa</vt:lpstr>
      <vt:lpstr>Princip 2: Uppmuntra människor att följa reglerna</vt:lpstr>
      <vt:lpstr>Princip 3: Följ i så hög grad som möjligt civil- och förvaltningsrättsliga procedurer</vt:lpstr>
      <vt:lpstr>Princip 3: Följ i så hög grad som möjligt civil- och förvaltningsrättsliga procedurer</vt:lpstr>
      <vt:lpstr>Princip 3: Följ i så hög grad som möjligt civil- och förvaltningsrättsliga procedurer</vt:lpstr>
      <vt:lpstr>Princip 4: Sanktionerna bör vara proportionerliga</vt:lpstr>
      <vt:lpstr>Princip 5: Verkställandeprocedurerna bör vara transparenta. </vt:lpstr>
      <vt:lpstr>Princip 6: Rättvis och jämlik behandling av olika parkeringskunder</vt:lpstr>
      <vt:lpstr>Princip 7: Värdesätt parkeringsvakterna</vt:lpstr>
      <vt:lpstr>PowerPoint Presentation</vt:lpstr>
      <vt:lpstr>Åter till verkställandeprocessen …</vt:lpstr>
      <vt:lpstr>Hur sätter man verkställandeprocessen i verket?  </vt:lpstr>
      <vt:lpstr>PowerPoint Presentation</vt:lpstr>
      <vt:lpstr>Utformning av gatuelement som underlättar verkställandet</vt:lpstr>
      <vt:lpstr>Övning: Vilka designelement avskräcker från felparkering?</vt:lpstr>
      <vt:lpstr>Övning: Vilka designelement avskräcker från felparkering?</vt:lpstr>
      <vt:lpstr>Övning: Vilka designelement avskräcker från felparkering?</vt:lpstr>
      <vt:lpstr>Övning: Vilka designelement avskräcker från felparkering?</vt:lpstr>
      <vt:lpstr>I de flesta fall ingår en digital komponent i verkställandet av parkeringsreglerna</vt:lpstr>
      <vt:lpstr>Fullt aktiverad automatiserad avläsning av registreringsskyltar (ANPR) </vt:lpstr>
      <vt:lpstr>Övning: Digitalt verkställande av parkeringsregler: Ja eller nej? </vt:lpstr>
      <vt:lpstr>Övning: Digitalt verkställande av parkeringsregler: Ja eller nej? </vt:lpstr>
      <vt:lpstr>GDPR: Se upp! </vt:lpstr>
      <vt:lpstr>Verkställningsdata blir policyinformation</vt:lpstr>
      <vt:lpstr>PowerPoint Presentation</vt:lpstr>
      <vt:lpstr>Juridisk grund – huvudbestämmelser</vt:lpstr>
      <vt:lpstr>Trots de gemensamma bestämmelserna kan korten se olika ut </vt:lpstr>
      <vt:lpstr>Bedräglig användning</vt:lpstr>
      <vt:lpstr>Diskussion</vt:lpstr>
      <vt:lpstr>PowerPoint Presentation</vt:lpstr>
      <vt:lpstr>Diskussion</vt:lpstr>
      <vt:lpstr>PowerPoint Presentation</vt:lpstr>
      <vt:lpstr>PowerPoint Presentation</vt:lpstr>
      <vt:lpstr>PowerPoint Presentation</vt:lpstr>
      <vt:lpstr>PowerPoint Presentation</vt:lpstr>
      <vt:lpstr>PowerPoint Presentation</vt:lpstr>
      <vt:lpstr>Ögon på gatan – Barcelona</vt:lpstr>
      <vt:lpstr>Ögon på gatan – Barcelona</vt:lpstr>
      <vt:lpstr>Ögon på gatan – Barcelona</vt:lpstr>
      <vt:lpstr>PowerPoint Presentation</vt:lpstr>
      <vt:lpstr>Vilka kampanjer mot otillåten parkering fungerar bäst?  Fallet med Deutsche Bahn</vt:lpstr>
      <vt:lpstr>Vilka kampanjer mot otillåten parkering fungerar bäst?  Fallet med Deutsche Bahn</vt:lpstr>
      <vt:lpstr>Vilka kampanjer mot otillåten parkering fungerar bäst?  Fallet med Deutsche Bahn</vt:lpstr>
      <vt:lpstr>PowerPoint Presentation</vt:lpstr>
      <vt:lpstr>Operation Enable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 Cré</dc:creator>
  <cp:lastModifiedBy>Eurideas_MK</cp:lastModifiedBy>
  <cp:revision>7</cp:revision>
  <dcterms:created xsi:type="dcterms:W3CDTF">2020-09-22T12:52:56Z</dcterms:created>
  <dcterms:modified xsi:type="dcterms:W3CDTF">2021-05-03T08:36:27Z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