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30" r:id="rId5"/>
  </p:sldMasterIdLst>
  <p:notesMasterIdLst>
    <p:notesMasterId r:id="rId95"/>
  </p:notesMasterIdLst>
  <p:handoutMasterIdLst>
    <p:handoutMasterId r:id="rId96"/>
  </p:handoutMasterIdLst>
  <p:sldIdLst>
    <p:sldId id="265" r:id="rId6"/>
    <p:sldId id="452" r:id="rId7"/>
    <p:sldId id="263" r:id="rId8"/>
    <p:sldId id="332" r:id="rId9"/>
    <p:sldId id="269" r:id="rId10"/>
    <p:sldId id="444" r:id="rId11"/>
    <p:sldId id="293" r:id="rId12"/>
    <p:sldId id="445" r:id="rId13"/>
    <p:sldId id="268" r:id="rId14"/>
    <p:sldId id="453" r:id="rId15"/>
    <p:sldId id="266" r:id="rId16"/>
    <p:sldId id="274" r:id="rId17"/>
    <p:sldId id="275" r:id="rId18"/>
    <p:sldId id="454" r:id="rId19"/>
    <p:sldId id="270" r:id="rId20"/>
    <p:sldId id="523" r:id="rId21"/>
    <p:sldId id="276" r:id="rId22"/>
    <p:sldId id="469" r:id="rId23"/>
    <p:sldId id="278" r:id="rId24"/>
    <p:sldId id="501" r:id="rId25"/>
    <p:sldId id="470" r:id="rId26"/>
    <p:sldId id="471" r:id="rId27"/>
    <p:sldId id="476" r:id="rId28"/>
    <p:sldId id="477" r:id="rId29"/>
    <p:sldId id="478" r:id="rId30"/>
    <p:sldId id="479" r:id="rId31"/>
    <p:sldId id="497" r:id="rId32"/>
    <p:sldId id="498" r:id="rId33"/>
    <p:sldId id="505" r:id="rId34"/>
    <p:sldId id="472" r:id="rId35"/>
    <p:sldId id="502" r:id="rId36"/>
    <p:sldId id="474" r:id="rId37"/>
    <p:sldId id="475" r:id="rId38"/>
    <p:sldId id="504" r:id="rId39"/>
    <p:sldId id="503" r:id="rId40"/>
    <p:sldId id="500" r:id="rId41"/>
    <p:sldId id="277" r:id="rId42"/>
    <p:sldId id="455" r:id="rId43"/>
    <p:sldId id="279" r:id="rId44"/>
    <p:sldId id="280" r:id="rId45"/>
    <p:sldId id="443" r:id="rId46"/>
    <p:sldId id="281" r:id="rId47"/>
    <p:sldId id="442" r:id="rId48"/>
    <p:sldId id="468" r:id="rId49"/>
    <p:sldId id="282" r:id="rId50"/>
    <p:sldId id="283" r:id="rId51"/>
    <p:sldId id="285" r:id="rId52"/>
    <p:sldId id="456" r:id="rId53"/>
    <p:sldId id="328" r:id="rId54"/>
    <p:sldId id="457" r:id="rId55"/>
    <p:sldId id="284" r:id="rId56"/>
    <p:sldId id="286" r:id="rId57"/>
    <p:sldId id="465" r:id="rId58"/>
    <p:sldId id="473" r:id="rId59"/>
    <p:sldId id="295" r:id="rId60"/>
    <p:sldId id="287" r:id="rId61"/>
    <p:sldId id="288" r:id="rId62"/>
    <p:sldId id="289" r:id="rId63"/>
    <p:sldId id="290" r:id="rId64"/>
    <p:sldId id="296" r:id="rId65"/>
    <p:sldId id="441" r:id="rId66"/>
    <p:sldId id="451" r:id="rId67"/>
    <p:sldId id="466" r:id="rId68"/>
    <p:sldId id="344" r:id="rId69"/>
    <p:sldId id="294" r:id="rId70"/>
    <p:sldId id="522" r:id="rId71"/>
    <p:sldId id="467" r:id="rId72"/>
    <p:sldId id="345" r:id="rId73"/>
    <p:sldId id="264" r:id="rId74"/>
    <p:sldId id="297" r:id="rId75"/>
    <p:sldId id="520" r:id="rId76"/>
    <p:sldId id="291" r:id="rId77"/>
    <p:sldId id="496" r:id="rId78"/>
    <p:sldId id="292" r:id="rId79"/>
    <p:sldId id="506" r:id="rId80"/>
    <p:sldId id="508" r:id="rId81"/>
    <p:sldId id="510" r:id="rId82"/>
    <p:sldId id="509" r:id="rId83"/>
    <p:sldId id="507" r:id="rId84"/>
    <p:sldId id="511" r:id="rId85"/>
    <p:sldId id="512" r:id="rId86"/>
    <p:sldId id="513" r:id="rId87"/>
    <p:sldId id="514" r:id="rId88"/>
    <p:sldId id="515" r:id="rId89"/>
    <p:sldId id="516" r:id="rId90"/>
    <p:sldId id="517" r:id="rId91"/>
    <p:sldId id="518" r:id="rId92"/>
    <p:sldId id="519" r:id="rId93"/>
    <p:sldId id="258" r:id="rId9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EA2"/>
    <a:srgbClr val="ACC0EE"/>
    <a:srgbClr val="2249A1"/>
    <a:srgbClr val="FF99FF"/>
    <a:srgbClr val="FFFF99"/>
    <a:srgbClr val="FF5050"/>
    <a:srgbClr val="EBEEF0"/>
    <a:srgbClr val="134095"/>
    <a:srgbClr val="102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9" autoAdjust="0"/>
    <p:restoredTop sz="86364" autoAdjust="0"/>
  </p:normalViewPr>
  <p:slideViewPr>
    <p:cSldViewPr snapToGrid="0">
      <p:cViewPr varScale="1">
        <p:scale>
          <a:sx n="92" d="100"/>
          <a:sy n="92" d="100"/>
        </p:scale>
        <p:origin x="15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1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2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2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AACADB01-4DF6-4F8F-B25D-ED7BE9D67BB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2622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6EA048C7-1071-4C19-801C-2B4348B09DA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6315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MS PGothic" pitchFamily="34" charset="-128"/>
        <a:cs typeface="MS PGothic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MS PGothic" pitchFamily="34" charset="-128"/>
        <a:cs typeface="MS PGothic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MS PGothic" pitchFamily="34" charset="-128"/>
        <a:cs typeface="MS PGothic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MS PGothic" pitchFamily="34" charset="-128"/>
        <a:cs typeface="MS PGothic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MS PGothic" pitchFamily="34" charset="-128"/>
        <a:cs typeface="MS PGothic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738D3E-9D20-467E-972A-575B6528691C}" type="slidenum">
              <a:rPr lang="de-DE" altLang="en-US" smtClean="0"/>
              <a:pPr/>
              <a:t>1</a:t>
            </a:fld>
            <a:endParaRPr lang="de-DE" alt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485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A048C7-1071-4C19-801C-2B4348B09DAC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1388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E775F-E429-4A66-9504-5D5B75C05BB9}" type="slidenum">
              <a:rPr lang="de-DE" altLang="en-US" smtClean="0"/>
              <a:pPr/>
              <a:t>89</a:t>
            </a:fld>
            <a:endParaRPr lang="de-DE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049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72" y="1417835"/>
            <a:ext cx="6136659" cy="1635916"/>
          </a:xfrm>
          <a:prstGeom prst="rect">
            <a:avLst/>
          </a:prstGeom>
        </p:spPr>
      </p:pic>
      <p:sp>
        <p:nvSpPr>
          <p:cNvPr id="3" name="Rectangle 82"/>
          <p:cNvSpPr>
            <a:spLocks noChangeArrowheads="1"/>
          </p:cNvSpPr>
          <p:nvPr/>
        </p:nvSpPr>
        <p:spPr bwMode="gray">
          <a:xfrm flipV="1">
            <a:off x="0" y="6497638"/>
            <a:ext cx="6526213" cy="3603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0D1D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nl-BE" sz="1800">
              <a:solidFill>
                <a:srgbClr val="000000"/>
              </a:solidFill>
            </a:endParaRPr>
          </a:p>
        </p:txBody>
      </p:sp>
      <p:pic>
        <p:nvPicPr>
          <p:cNvPr id="4" name="Picture 12" descr="CIV_PLUS_II_CITIES_Power-Point_Footer_rgb.jpg"/>
          <p:cNvPicPr>
            <a:picLocks noChangeAspect="1"/>
          </p:cNvPicPr>
          <p:nvPr/>
        </p:nvPicPr>
        <p:blipFill>
          <a:blip r:embed="rId3" cstate="print"/>
          <a:srcRect l="71297"/>
          <a:stretch>
            <a:fillRect/>
          </a:stretch>
        </p:blipFill>
        <p:spPr bwMode="auto">
          <a:xfrm>
            <a:off x="6519863" y="6497638"/>
            <a:ext cx="26241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 bwMode="auto">
          <a:xfrm>
            <a:off x="1976438" y="1427163"/>
            <a:ext cx="2014537" cy="1619250"/>
          </a:xfrm>
          <a:prstGeom prst="rect">
            <a:avLst/>
          </a:prstGeom>
          <a:solidFill>
            <a:srgbClr val="034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7163"/>
            <a:ext cx="1979505" cy="161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395536" y="3284984"/>
            <a:ext cx="8352928" cy="576064"/>
          </a:xfrm>
        </p:spPr>
        <p:txBody>
          <a:bodyPr/>
          <a:lstStyle>
            <a:lvl1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700"/>
              </a:spcAft>
              <a:buClr>
                <a:srgbClr val="134095"/>
              </a:buClr>
              <a:buSzPct val="130000"/>
              <a:buFont typeface="Arial" charset="0"/>
              <a:buNone/>
              <a:tabLst/>
              <a:defRPr b="0">
                <a:solidFill>
                  <a:srgbClr val="134095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de-DE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00" y="1559367"/>
            <a:ext cx="1182626" cy="1341123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308" y="1958197"/>
            <a:ext cx="4211033" cy="6814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DCCC296A-F20F-4E20-8F62-3B8B5B4482E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7AC6B3-2825-4AA4-B328-582A79EA3386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83363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20AA3-A793-4185-B640-40E3AA5BB0A0}" type="datetimeFigureOut">
              <a:rPr lang="el-GR"/>
              <a:pPr>
                <a:defRPr/>
              </a:pPr>
              <a:t>10/1/2021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1ACF3-F432-42DE-ADA4-5562DEF51FF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C7E3B-D04C-4310-AC12-0C054CAFE087}" type="datetimeFigureOut">
              <a:rPr lang="el-GR"/>
              <a:pPr>
                <a:defRPr/>
              </a:pPr>
              <a:t>10/1/2021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BEB11-A36A-4E5D-9F9D-D3071967A8E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F1F56-F7B3-4D88-B4DA-A96F7347C301}" type="datetimeFigureOut">
              <a:rPr lang="el-GR"/>
              <a:pPr>
                <a:defRPr/>
              </a:pPr>
              <a:t>10/1/2021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F0CF4-64DD-4C99-9B70-3899494CD7D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F0FAD-A65A-43EA-A015-B7E249C83196}" type="datetimeFigureOut">
              <a:rPr lang="el-GR"/>
              <a:pPr>
                <a:defRPr/>
              </a:pPr>
              <a:t>10/1/2021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636FE-31A1-4622-9164-18AA3FBB700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5777F-E2BC-46DC-8C40-6EC361D54930}" type="datetimeFigureOut">
              <a:rPr lang="el-GR"/>
              <a:pPr>
                <a:defRPr/>
              </a:pPr>
              <a:t>10/1/2021</a:t>
            </a:fld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8635C-0268-49D3-986E-494535E4FA8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1CCCB-013B-46A9-8E27-3D2B83D191A0}" type="datetimeFigureOut">
              <a:rPr lang="el-GR"/>
              <a:pPr>
                <a:defRPr/>
              </a:pPr>
              <a:t>10/1/2021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9F34E-588E-4387-BFC3-E53D956A3CA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C15F1-2705-4BD0-97EF-B82227033334}" type="datetimeFigureOut">
              <a:rPr lang="el-GR"/>
              <a:pPr>
                <a:defRPr/>
              </a:pPr>
              <a:t>10/1/2021</a:t>
            </a:fld>
            <a:endParaRPr lang="el-G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73DA5-17F7-4A14-BA19-4859CC0DC73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82916-F388-445C-B001-80AD8F965EDE}" type="datetimeFigureOut">
              <a:rPr lang="el-GR"/>
              <a:pPr>
                <a:defRPr/>
              </a:pPr>
              <a:t>10/1/2021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AF82F-BDF6-435B-BFA2-3E26CCA851B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B3E2-ED51-4177-8769-3E6CC2A1F61E}" type="datetimeFigureOut">
              <a:rPr lang="el-GR"/>
              <a:pPr>
                <a:defRPr/>
              </a:pPr>
              <a:t>10/1/2021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414E3-57C2-49F6-892A-07AE665AE2E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 baseline="0">
                <a:solidFill>
                  <a:srgbClr val="1340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3409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&lt;Event&gt; • &lt;Date&gt; • &lt;Location&gt; • &lt;Speaker&gt;</a:t>
            </a:r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C284D-A16E-45DF-9A7E-559FEA1A4D3D}" type="datetimeFigureOut">
              <a:rPr lang="el-GR"/>
              <a:pPr>
                <a:defRPr/>
              </a:pPr>
              <a:t>10/1/2021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0732-5530-45A0-BC36-58E0A086A9B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CE5C1-27C0-4DCA-8056-8DBF6ED7D8EB}" type="datetimeFigureOut">
              <a:rPr lang="el-GR"/>
              <a:pPr>
                <a:defRPr/>
              </a:pPr>
              <a:t>10/1/2021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9E953-6F52-4DBE-96AC-45F108E5979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13409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&lt;Event&gt; • &lt;Date&gt; • &lt;Location&gt; • &lt;Speaker&gt;</a:t>
            </a: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44008" y="1700808"/>
            <a:ext cx="4176464" cy="4609107"/>
          </a:xfrm>
        </p:spPr>
        <p:txBody>
          <a:bodyPr/>
          <a:lstStyle>
            <a:lvl1pPr>
              <a:defRPr>
                <a:solidFill>
                  <a:srgbClr val="13409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323528" y="1700808"/>
            <a:ext cx="4176464" cy="4609107"/>
          </a:xfrm>
        </p:spPr>
        <p:txBody>
          <a:bodyPr/>
          <a:lstStyle>
            <a:lvl1pPr>
              <a:defRPr>
                <a:solidFill>
                  <a:srgbClr val="13409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&lt;Event&gt; • &lt;Date&gt; • &lt;Location&gt; • &lt;Speaker&gt;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2511" y="1700808"/>
            <a:ext cx="4173860" cy="639762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rgbClr val="13409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1700808"/>
            <a:ext cx="4175447" cy="639762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rgbClr val="13409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528" y="115888"/>
            <a:ext cx="7344816" cy="1152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44008" y="2420888"/>
            <a:ext cx="4176464" cy="3889027"/>
          </a:xfrm>
        </p:spPr>
        <p:txBody>
          <a:bodyPr/>
          <a:lstStyle>
            <a:lvl1pPr>
              <a:defRPr>
                <a:solidFill>
                  <a:srgbClr val="13409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323528" y="2420888"/>
            <a:ext cx="4176464" cy="3889027"/>
          </a:xfrm>
        </p:spPr>
        <p:txBody>
          <a:bodyPr/>
          <a:lstStyle>
            <a:lvl1pPr>
              <a:defRPr>
                <a:solidFill>
                  <a:srgbClr val="13409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&lt;Event&gt; • &lt;Date&gt; • &lt;Location&gt; • &lt;Speaker&gt;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15888"/>
            <a:ext cx="7344816" cy="1152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&lt;Event&gt; • &lt;Date&gt; • &lt;Location&gt; • &lt;Speaker&gt;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&lt;Event&gt; • &lt;Date&gt; • &lt;Location&gt; • &lt;Speaker&gt;</a:t>
            </a: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700808"/>
            <a:ext cx="3008313" cy="707679"/>
          </a:xfrm>
        </p:spPr>
        <p:txBody>
          <a:bodyPr anchor="b"/>
          <a:lstStyle>
            <a:lvl1pPr algn="l">
              <a:defRPr sz="2000" b="1">
                <a:solidFill>
                  <a:srgbClr val="1340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92896"/>
            <a:ext cx="3008313" cy="3816424"/>
          </a:xfrm>
        </p:spPr>
        <p:txBody>
          <a:bodyPr/>
          <a:lstStyle>
            <a:lvl1pPr marL="0" indent="0">
              <a:buNone/>
              <a:defRPr sz="1400">
                <a:solidFill>
                  <a:srgbClr val="13409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63888" y="1700808"/>
            <a:ext cx="5256584" cy="4609107"/>
          </a:xfrm>
        </p:spPr>
        <p:txBody>
          <a:bodyPr/>
          <a:lstStyle>
            <a:lvl1pPr>
              <a:defRPr>
                <a:solidFill>
                  <a:srgbClr val="13409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&lt;Event&gt; • &lt;Date&gt; • &lt;Location&gt; • &lt;Speaker&gt;</a:t>
            </a: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6064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844824"/>
            <a:ext cx="5486400" cy="33123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27378"/>
            <a:ext cx="5486400" cy="437926"/>
          </a:xfrm>
        </p:spPr>
        <p:txBody>
          <a:bodyPr anchor="ctr"/>
          <a:lstStyle>
            <a:lvl1pPr marL="0" indent="0">
              <a:buNone/>
              <a:defRPr sz="1400">
                <a:solidFill>
                  <a:srgbClr val="13409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&lt;Event&gt; • &lt;Date&gt; • &lt;Location&gt; • &lt;Speaker&gt;</a:t>
            </a: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1409700"/>
          </a:xfrm>
          <a:prstGeom prst="rect">
            <a:avLst/>
          </a:prstGeom>
          <a:solidFill>
            <a:srgbClr val="EB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/>
          </a:p>
        </p:txBody>
      </p:sp>
      <p:pic>
        <p:nvPicPr>
          <p:cNvPr id="1027" name="Picture 3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6497638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50"/>
          <p:cNvSpPr>
            <a:spLocks noChangeArrowheads="1"/>
          </p:cNvSpPr>
          <p:nvPr/>
        </p:nvSpPr>
        <p:spPr bwMode="auto">
          <a:xfrm>
            <a:off x="6515100" y="6550025"/>
            <a:ext cx="2628900" cy="307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15888"/>
            <a:ext cx="73437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Mastertitelformat bearbeiten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700213"/>
            <a:ext cx="84391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Mastertextformat bearbeiten</a:t>
            </a:r>
          </a:p>
          <a:p>
            <a:pPr lvl="1"/>
            <a:r>
              <a:rPr lang="en-GB" altLang="en-US"/>
              <a:t>Zweite Ebene</a:t>
            </a:r>
          </a:p>
          <a:p>
            <a:pPr lvl="2"/>
            <a:r>
              <a:rPr lang="en-GB" altLang="en-US"/>
              <a:t>Dritte Ebene</a:t>
            </a:r>
          </a:p>
          <a:p>
            <a:pPr lvl="3"/>
            <a:r>
              <a:rPr lang="en-GB" altLang="en-US"/>
              <a:t>Vierte Ebene</a:t>
            </a:r>
          </a:p>
          <a:p>
            <a:pPr lvl="4"/>
            <a:r>
              <a:rPr lang="en-GB" altLang="en-US"/>
              <a:t>Fünfte Ebene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6013" y="6524625"/>
            <a:ext cx="525621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GB"/>
              <a:t>&lt;Event&gt; • &lt;Date&gt; • &lt;Location&gt; • &lt;Speaker&gt;</a:t>
            </a:r>
            <a:endParaRPr lang="de-DE"/>
          </a:p>
        </p:txBody>
      </p:sp>
      <p:sp>
        <p:nvSpPr>
          <p:cNvPr id="1032" name="Rectangle 82"/>
          <p:cNvSpPr>
            <a:spLocks noChangeArrowheads="1"/>
          </p:cNvSpPr>
          <p:nvPr/>
        </p:nvSpPr>
        <p:spPr bwMode="gray">
          <a:xfrm flipV="1">
            <a:off x="0" y="1412875"/>
            <a:ext cx="9144000" cy="7143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0D1D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nl-BE" sz="180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72525" y="6237288"/>
            <a:ext cx="371475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fld id="{F830608C-F087-4842-BFDD-721F1CAB1286}" type="slidenum">
              <a:rPr 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 algn="r">
                <a:defRPr/>
              </a:pPr>
              <a:t>‹#›</a:t>
            </a:fld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47" y="94400"/>
            <a:ext cx="1091645" cy="1235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37" r:id="rId1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>
        <p:tmplLst>
          <p:tmpl lvl="1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+mj-lt"/>
          <a:ea typeface="MS PGothic" pitchFamily="34" charset="-128"/>
          <a:cs typeface="MS PGothic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5pPr>
      <a:lvl6pPr marL="4572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6pPr>
      <a:lvl7pPr marL="9144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7pPr>
      <a:lvl8pPr marL="13716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8pPr>
      <a:lvl9pPr marL="18288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34095"/>
        </a:buClr>
        <a:buSzPct val="135000"/>
        <a:buChar char="•"/>
        <a:defRPr sz="3200" b="1">
          <a:solidFill>
            <a:schemeClr val="tx1"/>
          </a:solidFill>
          <a:latin typeface="+mn-lt"/>
          <a:ea typeface="MS PGothic" pitchFamily="34" charset="-128"/>
          <a:cs typeface="MS PGothic"/>
        </a:defRPr>
      </a:lvl1pPr>
      <a:lvl2pPr marL="568325" indent="-377825" algn="l" rtl="0" eaLnBrk="0" fontAlgn="base" hangingPunct="0">
        <a:spcBef>
          <a:spcPct val="50000"/>
        </a:spcBef>
        <a:spcAft>
          <a:spcPct val="0"/>
        </a:spcAft>
        <a:buClr>
          <a:srgbClr val="134095"/>
        </a:buClr>
        <a:buSzPct val="130000"/>
        <a:buChar char="•"/>
        <a:defRPr sz="1700">
          <a:solidFill>
            <a:schemeClr val="tx1"/>
          </a:solidFill>
          <a:latin typeface="+mn-lt"/>
          <a:ea typeface="MS PGothic" pitchFamily="34" charset="-128"/>
          <a:cs typeface="MS PGothic"/>
        </a:defRPr>
      </a:lvl2pPr>
      <a:lvl3pPr marL="987425" indent="-228600" algn="l" rtl="0" eaLnBrk="0" fontAlgn="base" hangingPunct="0">
        <a:spcBef>
          <a:spcPct val="3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MS PGothic" pitchFamily="34" charset="-128"/>
          <a:cs typeface="MS PGothic"/>
        </a:defRPr>
      </a:lvl3pPr>
      <a:lvl4pPr marL="16954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" charset="0"/>
          <a:ea typeface="MS PGothic" pitchFamily="34" charset="-128"/>
          <a:cs typeface="MS PGothic"/>
        </a:defRPr>
      </a:lvl4pPr>
      <a:lvl5pPr marL="211455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  <a:ea typeface="MS PGothic" pitchFamily="34" charset="-128"/>
          <a:cs typeface="MS PGothic"/>
        </a:defRPr>
      </a:lvl5pPr>
      <a:lvl6pPr marL="25717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6pPr>
      <a:lvl7pPr marL="30289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7pPr>
      <a:lvl8pPr marL="34861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8pPr>
      <a:lvl9pPr marL="39433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l-GR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l-G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02E44067-7F3B-45A7-816C-6E00D43D1C59}" type="datetimeFigureOut">
              <a:rPr lang="el-GR"/>
              <a:pPr>
                <a:defRPr/>
              </a:pPr>
              <a:t>10/1/2021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78861B92-95DF-4922-A1D5-5CA3DF0B184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ycling-embassy.dk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395288" y="3284538"/>
            <a:ext cx="8353425" cy="20161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bg-BG" sz="1800"/>
              <a:t>&lt;Събитие&gt;</a:t>
            </a:r>
          </a:p>
          <a:p>
            <a:pPr eaLnBrk="1" hangingPunct="1">
              <a:buFontTx/>
              <a:buNone/>
            </a:pPr>
            <a:r>
              <a:rPr lang="bg-BG" sz="1800"/>
              <a:t>&lt;Дата&gt;</a:t>
            </a:r>
          </a:p>
          <a:p>
            <a:pPr eaLnBrk="1" hangingPunct="1">
              <a:buFontTx/>
              <a:buNone/>
            </a:pPr>
            <a:r>
              <a:rPr lang="bg-BG" sz="1800"/>
              <a:t>&lt;Място&gt;</a:t>
            </a:r>
          </a:p>
          <a:p>
            <a:pPr eaLnBrk="1" hangingPunct="1">
              <a:buFontTx/>
              <a:buNone/>
            </a:pPr>
            <a:r>
              <a:rPr lang="bg-BG" sz="1800"/>
              <a:t>&lt;Говорител&gt;, &lt;Организация&gt;</a:t>
            </a:r>
          </a:p>
        </p:txBody>
      </p:sp>
      <p:pic>
        <p:nvPicPr>
          <p:cNvPr id="3" name="Picture 2" descr="C:\Users\franzen.ICLEIV2\Downloads\SUMP Platform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963" y="6456806"/>
            <a:ext cx="1004058" cy="4011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91FFBF1-A401-4112-A645-8501E977A333}"/>
              </a:ext>
            </a:extLst>
          </p:cNvPr>
          <p:cNvSpPr/>
          <p:nvPr/>
        </p:nvSpPr>
        <p:spPr>
          <a:xfrm>
            <a:off x="0" y="1403498"/>
            <a:ext cx="9144000" cy="5121127"/>
          </a:xfrm>
          <a:prstGeom prst="rect">
            <a:avLst/>
          </a:prstGeom>
          <a:solidFill>
            <a:srgbClr val="2249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0BC1FCC-C924-4829-95DB-92A0ED306018}"/>
              </a:ext>
            </a:extLst>
          </p:cNvPr>
          <p:cNvSpPr/>
          <p:nvPr/>
        </p:nvSpPr>
        <p:spPr>
          <a:xfrm>
            <a:off x="660676" y="3429000"/>
            <a:ext cx="73031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600" b="1">
                <a:solidFill>
                  <a:schemeClr val="bg1"/>
                </a:solidFill>
                <a:latin typeface="+mj-lt"/>
              </a:rPr>
              <a:t>Проблеми с паркирането и поставяне на цели</a:t>
            </a:r>
          </a:p>
        </p:txBody>
      </p:sp>
    </p:spTree>
    <p:extLst>
      <p:ext uri="{BB962C8B-B14F-4D97-AF65-F5344CB8AC3E}">
        <p14:creationId xmlns:p14="http://schemas.microsoft.com/office/powerpoint/2010/main" val="1702151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85750" y="114300"/>
            <a:ext cx="7343775" cy="1152525"/>
          </a:xfrm>
        </p:spPr>
        <p:txBody>
          <a:bodyPr/>
          <a:lstStyle/>
          <a:p>
            <a:pPr eaLnBrk="1" hangingPunct="1"/>
            <a:r>
              <a:rPr lang="bg-BG" sz="2400"/>
              <a:t>На първо място е управлението, не предлагането!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bg-BG" sz="1800" dirty="0"/>
              <a:t>Често има проблем с управлението на паркирането, а не недостиг на паркоместа!</a:t>
            </a:r>
          </a:p>
          <a:p>
            <a:pPr marL="0" indent="0" eaLnBrk="1" hangingPunct="1">
              <a:buFontTx/>
              <a:buNone/>
            </a:pPr>
            <a:endParaRPr lang="en-GB" altLang="en-US" sz="1800" dirty="0"/>
          </a:p>
          <a:p>
            <a:pPr marL="0" indent="0" eaLnBrk="1" hangingPunct="1">
              <a:buFontTx/>
              <a:buNone/>
            </a:pPr>
            <a:endParaRPr lang="en-GB" altLang="en-US" sz="1800" dirty="0"/>
          </a:p>
          <a:p>
            <a:pPr marL="0" indent="0" eaLnBrk="1" hangingPunct="1">
              <a:buFontTx/>
              <a:buNone/>
            </a:pPr>
            <a:r>
              <a:rPr lang="bg-BG" sz="1800" b="0" dirty="0"/>
              <a:t>пример – наличие на достатъчно, но неизползвани извън-улични паркоместа</a:t>
            </a:r>
          </a:p>
          <a:p>
            <a:pPr marL="0" indent="0" eaLnBrk="1" hangingPunct="1">
              <a:buFontTx/>
              <a:buNone/>
            </a:pPr>
            <a:endParaRPr lang="bg-BG" sz="1800" b="0" dirty="0"/>
          </a:p>
          <a:p>
            <a:pPr marL="0" indent="0" eaLnBrk="1" hangingPunct="1">
              <a:buFontTx/>
              <a:buNone/>
            </a:pPr>
            <a:r>
              <a:rPr lang="bg-BG" sz="1800" b="0" dirty="0"/>
              <a:t>пример – липса на ефективен контрол. Водачите паркират своите автомобили на места, където контролът е слаб или напълно липсва.</a:t>
            </a:r>
          </a:p>
          <a:p>
            <a:pPr marL="0" indent="0" eaLnBrk="1" hangingPunct="1">
              <a:buFontTx/>
              <a:buNone/>
            </a:pPr>
            <a:endParaRPr lang="bg-BG" altLang="en-US" sz="1800" dirty="0"/>
          </a:p>
          <a:p>
            <a:pPr marL="0" indent="0" eaLnBrk="1" hangingPunct="1">
              <a:buFontTx/>
              <a:buNone/>
            </a:pPr>
            <a:endParaRPr lang="en-GB" altLang="en-US" sz="1800" dirty="0"/>
          </a:p>
          <a:p>
            <a:pPr marL="0" indent="0" eaLnBrk="1" hangingPunct="1">
              <a:buFontTx/>
              <a:buNone/>
            </a:pPr>
            <a:r>
              <a:rPr lang="bg-BG" sz="1800" dirty="0"/>
              <a:t>На първо място е управлението, не предлагането!</a:t>
            </a:r>
          </a:p>
        </p:txBody>
      </p:sp>
    </p:spTree>
    <p:extLst>
      <p:ext uri="{BB962C8B-B14F-4D97-AF65-F5344CB8AC3E}">
        <p14:creationId xmlns:p14="http://schemas.microsoft.com/office/powerpoint/2010/main" val="1813177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Целите на улицата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1700213"/>
            <a:ext cx="8439150" cy="460851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bg-BG" sz="1800" dirty="0"/>
              <a:t>Уличното паркиране трябва да обслужва целите на улицата</a:t>
            </a:r>
          </a:p>
          <a:p>
            <a:pPr marL="0" indent="0" eaLnBrk="1" hangingPunct="1">
              <a:buFontTx/>
              <a:buNone/>
            </a:pPr>
            <a:endParaRPr lang="en-GB" altLang="en-US" sz="1800" dirty="0"/>
          </a:p>
          <a:p>
            <a:pPr marL="0" indent="0" eaLnBrk="1" hangingPunct="1">
              <a:buFontTx/>
              <a:buNone/>
            </a:pPr>
            <a:endParaRPr lang="en-GB" altLang="en-US" sz="1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25" y="2174322"/>
            <a:ext cx="8926877" cy="381499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70923" y="6047115"/>
            <a:ext cx="39549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Източник: The shared use city: managing the curb – OECD/ITF 2018</a:t>
            </a:r>
          </a:p>
        </p:txBody>
      </p:sp>
    </p:spTree>
    <p:extLst>
      <p:ext uri="{BB962C8B-B14F-4D97-AF65-F5344CB8AC3E}">
        <p14:creationId xmlns:p14="http://schemas.microsoft.com/office/powerpoint/2010/main" val="1885787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Целите на улицата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7660" y="1458861"/>
            <a:ext cx="8439150" cy="460851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bg-BG" sz="1800" dirty="0"/>
              <a:t>Уличното паркиране трябва да обслужва целите на улицата</a:t>
            </a:r>
          </a:p>
          <a:p>
            <a:pPr marL="0" indent="0" eaLnBrk="1" hangingPunct="1">
              <a:buFontTx/>
              <a:buNone/>
            </a:pPr>
            <a:endParaRPr lang="en-GB" altLang="en-US" sz="1800" dirty="0"/>
          </a:p>
          <a:p>
            <a:pPr marL="0" indent="0" eaLnBrk="1" hangingPunct="1">
              <a:buFontTx/>
              <a:buNone/>
            </a:pPr>
            <a:endParaRPr lang="en-GB" altLang="en-US" sz="1800" dirty="0"/>
          </a:p>
        </p:txBody>
      </p:sp>
      <p:sp>
        <p:nvSpPr>
          <p:cNvPr id="7" name="Textfeld 6"/>
          <p:cNvSpPr txBox="1"/>
          <p:nvPr/>
        </p:nvSpPr>
        <p:spPr>
          <a:xfrm>
            <a:off x="288997" y="6132587"/>
            <a:ext cx="39549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Източник: The shared use city: managing the curb – OECD/ITF 2018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97" y="1848679"/>
            <a:ext cx="7725853" cy="415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15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91FFBF1-A401-4112-A645-8501E977A333}"/>
              </a:ext>
            </a:extLst>
          </p:cNvPr>
          <p:cNvSpPr/>
          <p:nvPr/>
        </p:nvSpPr>
        <p:spPr>
          <a:xfrm>
            <a:off x="0" y="1403498"/>
            <a:ext cx="9144000" cy="5121127"/>
          </a:xfrm>
          <a:prstGeom prst="rect">
            <a:avLst/>
          </a:prstGeom>
          <a:solidFill>
            <a:srgbClr val="2249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0BC1FCC-C924-4829-95DB-92A0ED306018}"/>
              </a:ext>
            </a:extLst>
          </p:cNvPr>
          <p:cNvSpPr/>
          <p:nvPr/>
        </p:nvSpPr>
        <p:spPr>
          <a:xfrm>
            <a:off x="660676" y="3429000"/>
            <a:ext cx="7303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600" b="1">
                <a:solidFill>
                  <a:schemeClr val="bg1"/>
                </a:solidFill>
                <a:latin typeface="+mj-lt"/>
              </a:rPr>
              <a:t>Поведенчески аспекти</a:t>
            </a:r>
          </a:p>
        </p:txBody>
      </p:sp>
    </p:spTree>
    <p:extLst>
      <p:ext uri="{BB962C8B-B14F-4D97-AF65-F5344CB8AC3E}">
        <p14:creationId xmlns:p14="http://schemas.microsoft.com/office/powerpoint/2010/main" val="3269316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Поведение на водачите</a:t>
            </a:r>
            <a:r>
              <a:rPr lang="en-GB" dirty="0"/>
              <a:t> </a:t>
            </a:r>
            <a:r>
              <a:rPr lang="bg-BG" dirty="0"/>
              <a:t>на моторни превозни средства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85750" y="1490410"/>
            <a:ext cx="8439150" cy="4608512"/>
          </a:xfrm>
        </p:spPr>
        <p:txBody>
          <a:bodyPr/>
          <a:lstStyle/>
          <a:p>
            <a:pPr marL="0" indent="0">
              <a:buNone/>
            </a:pPr>
            <a:r>
              <a:rPr lang="bg-BG" sz="1800" dirty="0"/>
              <a:t>Промяна на поведението на водачите чрез управление на уличното паркиране</a:t>
            </a:r>
          </a:p>
        </p:txBody>
      </p:sp>
      <p:sp>
        <p:nvSpPr>
          <p:cNvPr id="2" name="Rechteck 1"/>
          <p:cNvSpPr/>
          <p:nvPr/>
        </p:nvSpPr>
        <p:spPr>
          <a:xfrm>
            <a:off x="285750" y="2292346"/>
            <a:ext cx="2490085" cy="3885939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299525" y="3535677"/>
            <a:ext cx="2462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>
                <a:solidFill>
                  <a:schemeClr val="accent2"/>
                </a:solidFill>
                <a:latin typeface="+mj-lt"/>
              </a:rPr>
              <a:t>Поведенчески опции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978538" y="2302522"/>
            <a:ext cx="2826415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bg-BG" sz="1400" dirty="0">
                <a:latin typeface="+mj-lt"/>
              </a:rPr>
              <a:t>Избор на различно улично място за паркиране</a:t>
            </a:r>
          </a:p>
        </p:txBody>
      </p:sp>
      <p:sp>
        <p:nvSpPr>
          <p:cNvPr id="11" name="Rechteck 10"/>
          <p:cNvSpPr/>
          <p:nvPr/>
        </p:nvSpPr>
        <p:spPr>
          <a:xfrm>
            <a:off x="6003996" y="2292346"/>
            <a:ext cx="2669320" cy="6858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Textfeld 11"/>
          <p:cNvSpPr txBox="1"/>
          <p:nvPr/>
        </p:nvSpPr>
        <p:spPr>
          <a:xfrm>
            <a:off x="6029644" y="2328577"/>
            <a:ext cx="27366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400" dirty="0">
                <a:latin typeface="+mj-lt"/>
              </a:rPr>
              <a:t>Преминаване от улично паркиране към извън-улично паркиране</a:t>
            </a:r>
          </a:p>
        </p:txBody>
      </p:sp>
      <p:sp>
        <p:nvSpPr>
          <p:cNvPr id="19" name="Rechteck 18"/>
          <p:cNvSpPr/>
          <p:nvPr/>
        </p:nvSpPr>
        <p:spPr>
          <a:xfrm>
            <a:off x="5977877" y="4381581"/>
            <a:ext cx="2669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Textfeld 19"/>
          <p:cNvSpPr txBox="1"/>
          <p:nvPr/>
        </p:nvSpPr>
        <p:spPr>
          <a:xfrm>
            <a:off x="5931389" y="4374885"/>
            <a:ext cx="27622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400" dirty="0">
                <a:latin typeface="+mj-lt"/>
              </a:rPr>
              <a:t>Съвместно ползване на автомобили / споделени пътувания</a:t>
            </a:r>
          </a:p>
        </p:txBody>
      </p:sp>
      <p:sp>
        <p:nvSpPr>
          <p:cNvPr id="21" name="Rechteck 20"/>
          <p:cNvSpPr/>
          <p:nvPr/>
        </p:nvSpPr>
        <p:spPr>
          <a:xfrm>
            <a:off x="3057085" y="3148334"/>
            <a:ext cx="2669320" cy="808141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2" name="Textfeld 21"/>
          <p:cNvSpPr txBox="1"/>
          <p:nvPr/>
        </p:nvSpPr>
        <p:spPr>
          <a:xfrm>
            <a:off x="3161698" y="3186547"/>
            <a:ext cx="25186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400" dirty="0">
                <a:latin typeface="+mj-lt"/>
              </a:rPr>
              <a:t>Изменение на продължителността на паркиране</a:t>
            </a:r>
          </a:p>
        </p:txBody>
      </p:sp>
      <p:sp>
        <p:nvSpPr>
          <p:cNvPr id="23" name="Rechteck 22"/>
          <p:cNvSpPr/>
          <p:nvPr/>
        </p:nvSpPr>
        <p:spPr>
          <a:xfrm>
            <a:off x="3057085" y="4374885"/>
            <a:ext cx="2669320" cy="750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Textfeld 23"/>
          <p:cNvSpPr txBox="1"/>
          <p:nvPr/>
        </p:nvSpPr>
        <p:spPr>
          <a:xfrm>
            <a:off x="3542434" y="4387174"/>
            <a:ext cx="16081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400" dirty="0">
                <a:latin typeface="+mj-lt"/>
              </a:rPr>
              <a:t>Преминаване към друг вид транспорт</a:t>
            </a:r>
          </a:p>
        </p:txBody>
      </p:sp>
      <p:sp>
        <p:nvSpPr>
          <p:cNvPr id="25" name="Rechteck 24"/>
          <p:cNvSpPr/>
          <p:nvPr/>
        </p:nvSpPr>
        <p:spPr>
          <a:xfrm>
            <a:off x="5977877" y="3161291"/>
            <a:ext cx="2669320" cy="79518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Textfeld 25"/>
          <p:cNvSpPr txBox="1"/>
          <p:nvPr/>
        </p:nvSpPr>
        <p:spPr>
          <a:xfrm>
            <a:off x="6003996" y="3220979"/>
            <a:ext cx="2643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400" dirty="0">
                <a:latin typeface="+mj-lt"/>
              </a:rPr>
              <a:t>Промяна на часа за осъществяване на посещението</a:t>
            </a:r>
          </a:p>
        </p:txBody>
      </p:sp>
      <p:sp>
        <p:nvSpPr>
          <p:cNvPr id="27" name="Rechteck 26"/>
          <p:cNvSpPr/>
          <p:nvPr/>
        </p:nvSpPr>
        <p:spPr>
          <a:xfrm>
            <a:off x="4401363" y="5492485"/>
            <a:ext cx="2669320" cy="68580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" name="Textfeld 27"/>
          <p:cNvSpPr txBox="1"/>
          <p:nvPr/>
        </p:nvSpPr>
        <p:spPr>
          <a:xfrm>
            <a:off x="4691440" y="5488886"/>
            <a:ext cx="20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800" dirty="0">
                <a:solidFill>
                  <a:schemeClr val="bg1"/>
                </a:solidFill>
                <a:latin typeface="+mj-lt"/>
              </a:rPr>
              <a:t>Пълно избягване на зоната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285750" y="6166305"/>
            <a:ext cx="5751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Източник: On - Street Parking Managemenet – GIZ Sustainable Urban Transport Techn. Документ 14</a:t>
            </a:r>
          </a:p>
        </p:txBody>
      </p:sp>
    </p:spTree>
    <p:extLst>
      <p:ext uri="{BB962C8B-B14F-4D97-AF65-F5344CB8AC3E}">
        <p14:creationId xmlns:p14="http://schemas.microsoft.com/office/powerpoint/2010/main" val="2920075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30D318-5FF7-4C98-85F7-C7E5C10FC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Сравнение: най-скъпият едночасов престой за улично платено паркиране с единичен билет за обществен транспорт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6AE4922-704A-4AA4-9FEC-ECB472EB5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84" y="1522115"/>
            <a:ext cx="6855300" cy="492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43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5240" y="1472476"/>
            <a:ext cx="9128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bg-BG" sz="1600" b="1" dirty="0">
                <a:solidFill>
                  <a:srgbClr val="134095"/>
                </a:solidFill>
                <a:latin typeface="+mn-lt"/>
                <a:cs typeface="MS PGothic"/>
              </a:rPr>
              <a:t>УПРАЖНЕНИЕ: Гъвкавост на групите потребители съобразно целите на паркирането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20759"/>
              </p:ext>
            </p:extLst>
          </p:nvPr>
        </p:nvGraphicFramePr>
        <p:xfrm>
          <a:off x="312420" y="1811030"/>
          <a:ext cx="8534400" cy="4626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63300">
                <a:tc>
                  <a:txBody>
                    <a:bodyPr/>
                    <a:lstStyle/>
                    <a:p>
                      <a:r>
                        <a:rPr lang="bg-BG" sz="1400" dirty="0"/>
                        <a:t>Потребителска група /цел на паркирането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1400" dirty="0"/>
                        <a:t>Гъвкавост по отношение на </a:t>
                      </a:r>
                      <a:r>
                        <a:rPr lang="bg-BG" sz="1400" dirty="0" err="1"/>
                        <a:t>местоположе-нието</a:t>
                      </a:r>
                      <a:endParaRPr lang="bg-BG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1400" dirty="0"/>
                        <a:t>Гъвкавост по отношение на времето за паркиране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1400" dirty="0"/>
                        <a:t>Гъвкавост по отношение на продължителността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1400" dirty="0"/>
                        <a:t>Възможност за промяна на вида транспорт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550">
                <a:tc>
                  <a:txBody>
                    <a:bodyPr/>
                    <a:lstStyle/>
                    <a:p>
                      <a:r>
                        <a:rPr lang="bg-BG" sz="1400" dirty="0"/>
                        <a:t>Служители на / близо до работното място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r>
                        <a:rPr lang="bg-BG" sz="1400"/>
                        <a:t>Средно образование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bg-BG" sz="1400"/>
                        <a:t>Пазаруващи клиенти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bg-BG" sz="1400"/>
                        <a:t>Клиенти, ползващи услуги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bg-BG" sz="1400" dirty="0"/>
                        <a:t>Живущи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098">
                <a:tc>
                  <a:txBody>
                    <a:bodyPr/>
                    <a:lstStyle/>
                    <a:p>
                      <a:r>
                        <a:rPr lang="bg-BG" sz="1400"/>
                        <a:t>Посетители</a:t>
                      </a:r>
                      <a:r>
                        <a:rPr lang="bg-BG" sz="1400" baseline="0"/>
                        <a:t> / гости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3569">
                <a:tc>
                  <a:txBody>
                    <a:bodyPr/>
                    <a:lstStyle/>
                    <a:p>
                      <a:r>
                        <a:rPr lang="bg-BG" sz="1400" dirty="0"/>
                        <a:t>Доставчици на услуги за живущите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6C3538B5-DDB0-40F7-AEDE-0119D3A9CBBE}"/>
              </a:ext>
            </a:extLst>
          </p:cNvPr>
          <p:cNvSpPr/>
          <p:nvPr/>
        </p:nvSpPr>
        <p:spPr>
          <a:xfrm>
            <a:off x="304800" y="441017"/>
            <a:ext cx="8244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bg-BG" sz="1800" b="1">
                <a:solidFill>
                  <a:srgbClr val="134095"/>
                </a:solidFill>
                <a:latin typeface="+mn-lt"/>
                <a:cs typeface="MS PGothic"/>
              </a:rPr>
              <a:t>УПРАЖНЕНИЕ</a:t>
            </a:r>
          </a:p>
        </p:txBody>
      </p:sp>
    </p:spTree>
    <p:extLst>
      <p:ext uri="{BB962C8B-B14F-4D97-AF65-F5344CB8AC3E}">
        <p14:creationId xmlns:p14="http://schemas.microsoft.com/office/powerpoint/2010/main" val="1694871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91FFBF1-A401-4112-A645-8501E977A333}"/>
              </a:ext>
            </a:extLst>
          </p:cNvPr>
          <p:cNvSpPr/>
          <p:nvPr/>
        </p:nvSpPr>
        <p:spPr>
          <a:xfrm>
            <a:off x="0" y="1403498"/>
            <a:ext cx="9144000" cy="5121127"/>
          </a:xfrm>
          <a:prstGeom prst="rect">
            <a:avLst/>
          </a:prstGeom>
          <a:solidFill>
            <a:srgbClr val="2249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0BC1FCC-C924-4829-95DB-92A0ED306018}"/>
              </a:ext>
            </a:extLst>
          </p:cNvPr>
          <p:cNvSpPr/>
          <p:nvPr/>
        </p:nvSpPr>
        <p:spPr>
          <a:xfrm>
            <a:off x="660676" y="3429000"/>
            <a:ext cx="73031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600" b="1">
                <a:solidFill>
                  <a:schemeClr val="bg1"/>
                </a:solidFill>
                <a:latin typeface="+mj-lt"/>
              </a:rPr>
              <a:t>Принципи и мерки</a:t>
            </a:r>
          </a:p>
          <a:p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3938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643873" y="2317811"/>
            <a:ext cx="8439150" cy="9820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bg-BG" sz="1800" b="0" dirty="0"/>
              <a:t>Непосредствени препятствия</a:t>
            </a:r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endParaRPr lang="bg-BG" sz="1800" b="0" dirty="0"/>
          </a:p>
          <a:p>
            <a:pPr marL="0" indent="0" eaLnBrk="1" hangingPunct="1">
              <a:buFontTx/>
              <a:buNone/>
            </a:pPr>
            <a:endParaRPr lang="bg-BG" sz="1800" b="0" dirty="0"/>
          </a:p>
          <a:p>
            <a:pPr marL="0" indent="0" eaLnBrk="1" hangingPunct="1">
              <a:buFontTx/>
              <a:buNone/>
            </a:pPr>
            <a:r>
              <a:rPr lang="bg-BG" sz="1800" b="0" dirty="0"/>
              <a:t>Натоварено движение</a:t>
            </a:r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endParaRPr lang="bg-BG" altLang="en-US" sz="1800" b="0" kern="0" dirty="0"/>
          </a:p>
          <a:p>
            <a:pPr marL="0" indent="0" eaLnBrk="1" hangingPunct="1">
              <a:buFontTx/>
              <a:buNone/>
            </a:pPr>
            <a:endParaRPr lang="bg-BG" altLang="en-US" sz="1800" b="0" kern="0" dirty="0"/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r>
              <a:rPr lang="bg-BG" sz="1800" b="0" dirty="0"/>
              <a:t>Запълнен паркинг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517947"/>
            <a:ext cx="7343775" cy="91615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bg-BG" dirty="0">
                <a:solidFill>
                  <a:srgbClr val="134095"/>
                </a:solidFill>
              </a:rPr>
              <a:t>Връзката между задръстванията и паркирането</a:t>
            </a:r>
          </a:p>
        </p:txBody>
      </p:sp>
      <p:pic>
        <p:nvPicPr>
          <p:cNvPr id="6" name="Grafik 5" descr="Ein Bild, das Straße, Auto, draußen, Gebäude enthält.&#10;&#10;Automatisch generierte Beschreibung">
            <a:extLst>
              <a:ext uri="{FF2B5EF4-FFF2-40B4-BE49-F238E27FC236}">
                <a16:creationId xmlns:a16="http://schemas.microsoft.com/office/drawing/2014/main" id="{C13D0B4E-030F-4E1C-9977-60D7EA67F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573" y="1737520"/>
            <a:ext cx="2248380" cy="1367697"/>
          </a:xfrm>
          <a:prstGeom prst="rect">
            <a:avLst/>
          </a:prstGeom>
        </p:spPr>
      </p:pic>
      <p:pic>
        <p:nvPicPr>
          <p:cNvPr id="8" name="Grafik 7" descr="Ein Bild, das Straße, Auto, draußen, LKW enthält.&#10;&#10;Automatisch generierte Beschreibung">
            <a:extLst>
              <a:ext uri="{FF2B5EF4-FFF2-40B4-BE49-F238E27FC236}">
                <a16:creationId xmlns:a16="http://schemas.microsoft.com/office/drawing/2014/main" id="{A818D7D7-8DAA-4FF6-B996-6D313A590A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83" y="3224920"/>
            <a:ext cx="2272870" cy="148436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07C695F-8689-4815-8DBD-095D08C30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082" y="4776335"/>
            <a:ext cx="2272871" cy="167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61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91FFBF1-A401-4112-A645-8501E977A333}"/>
              </a:ext>
            </a:extLst>
          </p:cNvPr>
          <p:cNvSpPr/>
          <p:nvPr/>
        </p:nvSpPr>
        <p:spPr>
          <a:xfrm>
            <a:off x="0" y="1403498"/>
            <a:ext cx="9144000" cy="5121127"/>
          </a:xfrm>
          <a:prstGeom prst="rect">
            <a:avLst/>
          </a:prstGeom>
          <a:solidFill>
            <a:srgbClr val="2249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0BC1FCC-C924-4829-95DB-92A0ED306018}"/>
              </a:ext>
            </a:extLst>
          </p:cNvPr>
          <p:cNvSpPr/>
          <p:nvPr/>
        </p:nvSpPr>
        <p:spPr>
          <a:xfrm>
            <a:off x="660676" y="3429000"/>
            <a:ext cx="7303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600" b="1">
                <a:solidFill>
                  <a:schemeClr val="bg1"/>
                </a:solidFill>
                <a:latin typeface="+mj-lt"/>
              </a:rPr>
              <a:t>Определение и форми на паркиране</a:t>
            </a:r>
          </a:p>
        </p:txBody>
      </p:sp>
    </p:spTree>
    <p:extLst>
      <p:ext uri="{BB962C8B-B14F-4D97-AF65-F5344CB8AC3E}">
        <p14:creationId xmlns:p14="http://schemas.microsoft.com/office/powerpoint/2010/main" val="1207402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F012F3F-18F4-4FB1-8872-130029478B8F}"/>
              </a:ext>
            </a:extLst>
          </p:cNvPr>
          <p:cNvSpPr/>
          <p:nvPr/>
        </p:nvSpPr>
        <p:spPr>
          <a:xfrm>
            <a:off x="0" y="1403498"/>
            <a:ext cx="9144000" cy="5121127"/>
          </a:xfrm>
          <a:prstGeom prst="rect">
            <a:avLst/>
          </a:prstGeom>
          <a:solidFill>
            <a:srgbClr val="ACC0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E720F16-40C1-4893-9842-D46F0E59A80E}"/>
              </a:ext>
            </a:extLst>
          </p:cNvPr>
          <p:cNvSpPr/>
          <p:nvPr/>
        </p:nvSpPr>
        <p:spPr>
          <a:xfrm>
            <a:off x="660676" y="3429000"/>
            <a:ext cx="73031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600" b="1">
                <a:solidFill>
                  <a:schemeClr val="bg1"/>
                </a:solidFill>
                <a:latin typeface="+mj-lt"/>
              </a:rPr>
              <a:t>Ценообразуване</a:t>
            </a:r>
          </a:p>
          <a:p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2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25C7169-9F3F-4EB9-A83A-DB5C60445D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6106" y="2065106"/>
            <a:ext cx="8586414" cy="436242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00DCE4C3-640C-4071-88ED-BFE1714BD098}"/>
              </a:ext>
            </a:extLst>
          </p:cNvPr>
          <p:cNvSpPr/>
          <p:nvPr/>
        </p:nvSpPr>
        <p:spPr>
          <a:xfrm>
            <a:off x="146106" y="1418775"/>
            <a:ext cx="88781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bg-BG" sz="1600" dirty="0">
                <a:latin typeface="+mn-lt"/>
              </a:rPr>
              <a:t>МЕХАНИЗМИ ЗА ЦЕНООБРАЗУВАНЕ: Цените за паркиране следва да се определят в зависимост от съществуващото търсене в даден район и желаните нива на търсене за този район.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B5D441-B8B1-4961-A59A-A03FC8DBC763}"/>
              </a:ext>
            </a:extLst>
          </p:cNvPr>
          <p:cNvSpPr txBox="1">
            <a:spLocks/>
          </p:cNvSpPr>
          <p:nvPr/>
        </p:nvSpPr>
        <p:spPr>
          <a:xfrm>
            <a:off x="251637" y="368521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bg-BG">
                <a:solidFill>
                  <a:srgbClr val="134095"/>
                </a:solidFill>
              </a:rPr>
              <a:t>Механизъм за ценообразуване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88ED3A3-EC40-4FB1-871D-2E7B161EBF61}"/>
              </a:ext>
            </a:extLst>
          </p:cNvPr>
          <p:cNvSpPr txBox="1"/>
          <p:nvPr/>
        </p:nvSpPr>
        <p:spPr>
          <a:xfrm>
            <a:off x="264030" y="6223913"/>
            <a:ext cx="57118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Източник: Practical Guidebook: Parking and Travel Demand Management Policies in Latin America</a:t>
            </a:r>
          </a:p>
          <a:p>
            <a:endParaRPr lang="de-AT" sz="1100" dirty="0"/>
          </a:p>
        </p:txBody>
      </p:sp>
    </p:spTree>
    <p:extLst>
      <p:ext uri="{BB962C8B-B14F-4D97-AF65-F5344CB8AC3E}">
        <p14:creationId xmlns:p14="http://schemas.microsoft.com/office/powerpoint/2010/main" val="2296020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DB5D441-B8B1-4961-A59A-A03FC8DBC763}"/>
              </a:ext>
            </a:extLst>
          </p:cNvPr>
          <p:cNvSpPr txBox="1">
            <a:spLocks/>
          </p:cNvSpPr>
          <p:nvPr/>
        </p:nvSpPr>
        <p:spPr>
          <a:xfrm>
            <a:off x="251637" y="368521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bg-BG">
                <a:solidFill>
                  <a:srgbClr val="134095"/>
                </a:solidFill>
              </a:rPr>
              <a:t>Механизъм за ценообразуване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88ED3A3-EC40-4FB1-871D-2E7B161EBF61}"/>
              </a:ext>
            </a:extLst>
          </p:cNvPr>
          <p:cNvSpPr txBox="1"/>
          <p:nvPr/>
        </p:nvSpPr>
        <p:spPr>
          <a:xfrm>
            <a:off x="264030" y="6223913"/>
            <a:ext cx="57118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Източник: Practical Guidebook: Parking and Travel Demand Management Policies in Latin America</a:t>
            </a:r>
          </a:p>
          <a:p>
            <a:endParaRPr lang="de-AT" sz="11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327A2F0-02BB-4DC4-AA50-A76A1787426E}"/>
              </a:ext>
            </a:extLst>
          </p:cNvPr>
          <p:cNvSpPr/>
          <p:nvPr/>
        </p:nvSpPr>
        <p:spPr>
          <a:xfrm>
            <a:off x="264031" y="1588798"/>
            <a:ext cx="8615940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bg-BG" sz="1600" dirty="0">
                <a:latin typeface="+mn-lt"/>
              </a:rPr>
              <a:t>Най-важните аспекти на механизмите за ценообразуване според </a:t>
            </a:r>
            <a:r>
              <a:rPr lang="bg-BG" sz="1600" dirty="0" err="1">
                <a:latin typeface="+mn-lt"/>
              </a:rPr>
              <a:t>Weinberger</a:t>
            </a:r>
            <a:r>
              <a:rPr lang="bg-BG" sz="1600" dirty="0">
                <a:latin typeface="+mn-lt"/>
              </a:rPr>
              <a:t>, </a:t>
            </a:r>
            <a:r>
              <a:rPr lang="bg-BG" sz="1600" dirty="0" err="1">
                <a:latin typeface="+mn-lt"/>
              </a:rPr>
              <a:t>Kaehny</a:t>
            </a:r>
            <a:r>
              <a:rPr lang="bg-BG" sz="1600" dirty="0">
                <a:latin typeface="+mn-lt"/>
              </a:rPr>
              <a:t> </a:t>
            </a:r>
            <a:r>
              <a:rPr lang="bg-BG" sz="1600" dirty="0" err="1">
                <a:latin typeface="+mn-lt"/>
              </a:rPr>
              <a:t>et</a:t>
            </a:r>
            <a:r>
              <a:rPr lang="bg-BG" sz="1600" dirty="0">
                <a:latin typeface="+mn-lt"/>
              </a:rPr>
              <a:t> </a:t>
            </a:r>
            <a:r>
              <a:rPr lang="bg-BG" sz="1600" dirty="0" err="1">
                <a:latin typeface="+mn-lt"/>
              </a:rPr>
              <a:t>al</a:t>
            </a:r>
            <a:r>
              <a:rPr lang="bg-BG" sz="1600" dirty="0">
                <a:latin typeface="+mn-lt"/>
              </a:rPr>
              <a:t>. (2010), са: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600" dirty="0">
                <a:latin typeface="+mn-lt"/>
              </a:rPr>
              <a:t>Платено улично паркиране: Цената за паркиране в зависимост от броя на наличните паркоместа влияе върху поведението при пътуване.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600" dirty="0">
                <a:latin typeface="+mn-lt"/>
              </a:rPr>
              <a:t>Винаги определяйте цена за използването на паркомясто; Много градове определят цената въз основа на 85% степен на </a:t>
            </a:r>
            <a:r>
              <a:rPr lang="bg-BG" sz="1600" dirty="0" err="1">
                <a:latin typeface="+mn-lt"/>
              </a:rPr>
              <a:t>запълняемост</a:t>
            </a:r>
            <a:r>
              <a:rPr lang="bg-BG" sz="1600" dirty="0">
                <a:latin typeface="+mn-lt"/>
              </a:rPr>
              <a:t> на зоната, оставяйки малко свободни места.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600" dirty="0">
                <a:latin typeface="+mn-lt"/>
              </a:rPr>
              <a:t>Прогресивни ставки: Това са ценови схеми за паркиране на обществени улици, при които цената се увеличава с времето за паркиране</a:t>
            </a:r>
          </a:p>
          <a:p>
            <a:pPr marL="285750" indent="-285750">
              <a:spcAft>
                <a:spcPts val="0"/>
              </a:spcAft>
              <a:buClr>
                <a:srgbClr val="134095"/>
              </a:buClr>
              <a:buSzPct val="135000"/>
              <a:buFont typeface="Arial" panose="020B0604020202020204" pitchFamily="34" charset="0"/>
              <a:buChar char="•"/>
            </a:pPr>
            <a:r>
              <a:rPr lang="bg-BG" sz="1600" dirty="0">
                <a:latin typeface="+mn-lt"/>
              </a:rPr>
              <a:t>Пропуски за паркиране на живущите: разширяването на платената зона за паркиране от финансови и търговски зони в центъра на града към жилищни райони създава търсене на разрешителни за паркиране от живущите, които не трябва да бъдат безплатни. • Данък работно място: Фирмите може да бъдат обложени с данък за паркоместата, предоставени на работното място. </a:t>
            </a:r>
          </a:p>
          <a:p>
            <a:pPr marL="285750" indent="-285750">
              <a:spcBef>
                <a:spcPct val="20000"/>
              </a:spcBef>
              <a:buClr>
                <a:srgbClr val="134095"/>
              </a:buClr>
              <a:buSzPct val="135000"/>
              <a:buFont typeface="Arial" panose="020B0604020202020204" pitchFamily="34" charset="0"/>
              <a:buChar char="•"/>
            </a:pPr>
            <a:r>
              <a:rPr lang="bg-BG" sz="1600" dirty="0">
                <a:latin typeface="+mn-lt"/>
              </a:rPr>
              <a:t>Задайте подходящи времеви интервали в зависимост от зоната (напр. краткосрочен престой или отчитане по минути за райони с голямо търсене на паркоместа и по-дълги времеви интервали или отчитане по часове, за райони с по-слабо търсене на паркоместа, като жилищни квартали).</a:t>
            </a:r>
          </a:p>
        </p:txBody>
      </p:sp>
    </p:spTree>
    <p:extLst>
      <p:ext uri="{BB962C8B-B14F-4D97-AF65-F5344CB8AC3E}">
        <p14:creationId xmlns:p14="http://schemas.microsoft.com/office/powerpoint/2010/main" val="3883637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EB6820-67F7-4706-AF5D-91D69BA5683A}"/>
              </a:ext>
            </a:extLst>
          </p:cNvPr>
          <p:cNvSpPr txBox="1">
            <a:spLocks/>
          </p:cNvSpPr>
          <p:nvPr/>
        </p:nvSpPr>
        <p:spPr>
          <a:xfrm>
            <a:off x="283535" y="47541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bg-BG" dirty="0">
                <a:solidFill>
                  <a:srgbClr val="134095"/>
                </a:solidFill>
              </a:rPr>
              <a:t>Как въвеждането на платено паркиране се приема от обществеността? 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1C91FA4-C679-4D20-AB0E-E4B9F572A8C7}"/>
              </a:ext>
            </a:extLst>
          </p:cNvPr>
          <p:cNvSpPr/>
          <p:nvPr/>
        </p:nvSpPr>
        <p:spPr>
          <a:xfrm>
            <a:off x="372139" y="1721793"/>
            <a:ext cx="848478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800" dirty="0">
                <a:latin typeface="+mn-lt"/>
              </a:rPr>
              <a:t>Въвеждането на платено паркиране се възприема за несправедливо, тъй като водачите смятат, че общественото пространство е безплатно и че те вече плащат достатъчно с данъците си (напр. върху горивото).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800" dirty="0">
                <a:latin typeface="+mn-lt"/>
              </a:rPr>
              <a:t>Въвеждането на платено паркиране, когато преди това е било безплатно, е трудно. Увеличаването на съществуващите цени е по-малко проблематично.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800" dirty="0">
                <a:latin typeface="+mn-lt"/>
              </a:rPr>
              <a:t>Въпреки това, увеличаването на цените за паркиране се усеща като пряка загуба.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800" dirty="0">
                <a:latin typeface="+mn-lt"/>
              </a:rPr>
              <a:t>Твърдението винаги е, че цените за паркиране вредят в най-голяма степен на бедните.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800" dirty="0">
                <a:latin typeface="+mn-lt"/>
              </a:rPr>
              <a:t>Съществува усещане за несправедливост между районите с платено паркиране и районите с безплатно паркиране в близост.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>
              <a:spcAft>
                <a:spcPts val="0"/>
              </a:spcAft>
            </a:pPr>
            <a:endParaRPr lang="de-AT" kern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0522582-6175-4929-9A31-A8AAFDAF4458}"/>
              </a:ext>
            </a:extLst>
          </p:cNvPr>
          <p:cNvSpPr txBox="1"/>
          <p:nvPr/>
        </p:nvSpPr>
        <p:spPr>
          <a:xfrm>
            <a:off x="285750" y="6166305"/>
            <a:ext cx="5751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Източник: On - Street Parking Managemenet – GIZ Sustainable Urban Transport Techn. Документ 14</a:t>
            </a:r>
          </a:p>
        </p:txBody>
      </p:sp>
    </p:spTree>
    <p:extLst>
      <p:ext uri="{BB962C8B-B14F-4D97-AF65-F5344CB8AC3E}">
        <p14:creationId xmlns:p14="http://schemas.microsoft.com/office/powerpoint/2010/main" val="566164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EB6820-67F7-4706-AF5D-91D69BA5683A}"/>
              </a:ext>
            </a:extLst>
          </p:cNvPr>
          <p:cNvSpPr txBox="1">
            <a:spLocks/>
          </p:cNvSpPr>
          <p:nvPr/>
        </p:nvSpPr>
        <p:spPr>
          <a:xfrm>
            <a:off x="283535" y="47541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bg-BG">
                <a:solidFill>
                  <a:srgbClr val="134095"/>
                </a:solidFill>
              </a:rPr>
              <a:t>Платено паркиране и / или ограничение на времето и / или ограничение на достъпа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1C91FA4-C679-4D20-AB0E-E4B9F572A8C7}"/>
              </a:ext>
            </a:extLst>
          </p:cNvPr>
          <p:cNvSpPr/>
          <p:nvPr/>
        </p:nvSpPr>
        <p:spPr>
          <a:xfrm>
            <a:off x="489164" y="4549787"/>
            <a:ext cx="848478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600" dirty="0">
                <a:latin typeface="+mn-lt"/>
              </a:rPr>
              <a:t>Ограничението на времето може да се възприеме като по-справедливо от платеното паркиране.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600" dirty="0">
                <a:latin typeface="+mn-lt"/>
              </a:rPr>
              <a:t>Запълването на паркоместата и всички отрицателни въздействия не се предотвратяват автоматично само с ограничение на времето. 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600" dirty="0">
                <a:latin typeface="+mn-lt"/>
              </a:rPr>
              <a:t>Ограниченията за достъп работят, но дават предимство на една специална група (основно живущи)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F2D0A6C-8CAE-41DD-8C87-89686D12165A}"/>
              </a:ext>
            </a:extLst>
          </p:cNvPr>
          <p:cNvSpPr/>
          <p:nvPr/>
        </p:nvSpPr>
        <p:spPr>
          <a:xfrm>
            <a:off x="2275367" y="1881963"/>
            <a:ext cx="1547037" cy="15470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9309F5D-D93F-4C8E-8CE4-FE8C696EB615}"/>
              </a:ext>
            </a:extLst>
          </p:cNvPr>
          <p:cNvSpPr/>
          <p:nvPr/>
        </p:nvSpPr>
        <p:spPr>
          <a:xfrm>
            <a:off x="3353685" y="1729563"/>
            <a:ext cx="1547037" cy="15470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267DAAC-258D-4086-96F0-594974EEE6DB}"/>
              </a:ext>
            </a:extLst>
          </p:cNvPr>
          <p:cNvSpPr/>
          <p:nvPr/>
        </p:nvSpPr>
        <p:spPr>
          <a:xfrm>
            <a:off x="2814526" y="2503081"/>
            <a:ext cx="1547037" cy="15470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FC1EA6E-8E21-4089-97F3-9FA02B9D2A00}"/>
              </a:ext>
            </a:extLst>
          </p:cNvPr>
          <p:cNvSpPr/>
          <p:nvPr/>
        </p:nvSpPr>
        <p:spPr>
          <a:xfrm>
            <a:off x="4900722" y="2189165"/>
            <a:ext cx="29464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000" dirty="0"/>
              <a:t>Ограничение на времето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964D6A7-27EF-4245-8A60-673759183466}"/>
              </a:ext>
            </a:extLst>
          </p:cNvPr>
          <p:cNvSpPr/>
          <p:nvPr/>
        </p:nvSpPr>
        <p:spPr>
          <a:xfrm>
            <a:off x="283535" y="1837900"/>
            <a:ext cx="22987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000" dirty="0"/>
              <a:t>Платено паркиране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7DCF2B0-A3E2-4CE9-BD38-A580DA1A3BF2}"/>
              </a:ext>
            </a:extLst>
          </p:cNvPr>
          <p:cNvSpPr/>
          <p:nvPr/>
        </p:nvSpPr>
        <p:spPr>
          <a:xfrm>
            <a:off x="4186117" y="3588453"/>
            <a:ext cx="29450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000" dirty="0"/>
              <a:t>Ограничение на достъпа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6B43763-4A5C-4D6C-98DD-8D3FD657D557}"/>
              </a:ext>
            </a:extLst>
          </p:cNvPr>
          <p:cNvSpPr txBox="1"/>
          <p:nvPr/>
        </p:nvSpPr>
        <p:spPr>
          <a:xfrm>
            <a:off x="285750" y="6166305"/>
            <a:ext cx="5751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Източник: On - Street Parking Managemenet – GIZ Sustainable Urban Transport Techn. Документ 14</a:t>
            </a:r>
          </a:p>
        </p:txBody>
      </p:sp>
    </p:spTree>
    <p:extLst>
      <p:ext uri="{BB962C8B-B14F-4D97-AF65-F5344CB8AC3E}">
        <p14:creationId xmlns:p14="http://schemas.microsoft.com/office/powerpoint/2010/main" val="1538149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EB6820-67F7-4706-AF5D-91D69BA5683A}"/>
              </a:ext>
            </a:extLst>
          </p:cNvPr>
          <p:cNvSpPr txBox="1">
            <a:spLocks/>
          </p:cNvSpPr>
          <p:nvPr/>
        </p:nvSpPr>
        <p:spPr>
          <a:xfrm>
            <a:off x="285750" y="26205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bg-BG" dirty="0">
                <a:solidFill>
                  <a:srgbClr val="134095"/>
                </a:solidFill>
              </a:rPr>
              <a:t>Стратегии за въвеждане на платено паркиране (или увеличение на цените), които да са приемливи от обществеността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1C91FA4-C679-4D20-AB0E-E4B9F572A8C7}"/>
              </a:ext>
            </a:extLst>
          </p:cNvPr>
          <p:cNvSpPr/>
          <p:nvPr/>
        </p:nvSpPr>
        <p:spPr>
          <a:xfrm>
            <a:off x="329609" y="1687354"/>
            <a:ext cx="848478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600" dirty="0">
                <a:latin typeface="+mn-lt"/>
              </a:rPr>
              <a:t>Подчертайте, че платеното паркиране е основно инструмент за постигане на целите за управление на паркирането, а </a:t>
            </a:r>
            <a:r>
              <a:rPr lang="bg-BG" sz="1600" b="1" dirty="0">
                <a:latin typeface="+mn-lt"/>
              </a:rPr>
              <a:t>НЕ</a:t>
            </a:r>
            <a:r>
              <a:rPr lang="bg-BG" sz="1600" dirty="0">
                <a:latin typeface="+mn-lt"/>
              </a:rPr>
              <a:t> за получаване на приходи!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kern="0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600" dirty="0">
                <a:latin typeface="+mn-lt"/>
              </a:rPr>
              <a:t>Докажете, че платеното паркиране е довело до </a:t>
            </a:r>
            <a:r>
              <a:rPr lang="bg-BG" sz="1600" b="1" dirty="0">
                <a:latin typeface="+mn-lt"/>
              </a:rPr>
              <a:t>подобряване на положението, </a:t>
            </a:r>
            <a:r>
              <a:rPr lang="bg-BG" sz="1600" dirty="0">
                <a:latin typeface="+mn-lt"/>
              </a:rPr>
              <a:t>поради което е било въведено (напр. намаляване на задръстванията или запълнените места за паркиране, или на трафика, генериран от търсене на паркомясто т.н.), особено за ключовите групи заинтересовани страни (напр. живущи, местен бизнес и т.н.).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kern="0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600" dirty="0">
                <a:latin typeface="+mn-lt"/>
              </a:rPr>
              <a:t>Използвайте приходите по много прозрачен начин, за да подобрите положението </a:t>
            </a:r>
            <a:r>
              <a:rPr lang="bg-BG" sz="1600" b="1" dirty="0">
                <a:latin typeface="+mn-lt"/>
              </a:rPr>
              <a:t>в района, </a:t>
            </a:r>
            <a:r>
              <a:rPr lang="bg-BG" sz="1600" dirty="0">
                <a:latin typeface="+mn-lt"/>
              </a:rPr>
              <a:t>където се въвежда платено паркиране (или увеличение на цените). Може да се използват и за друго, освен за транспорта, ако националното законодателство позволява това (например за игрални площадки, обществени пространства и т.н.)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kern="0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600" dirty="0">
                <a:latin typeface="+mn-lt"/>
              </a:rPr>
              <a:t>Дайте възможност на местните заинтересовани страни да дават идеи за използване на остатъка от приходите (</a:t>
            </a:r>
            <a:r>
              <a:rPr lang="bg-BG" sz="1600" b="1" dirty="0">
                <a:latin typeface="+mn-lt"/>
              </a:rPr>
              <a:t>процес на съвместно създаване</a:t>
            </a:r>
            <a:r>
              <a:rPr lang="bg-BG" sz="1600" dirty="0">
                <a:latin typeface="+mn-lt"/>
              </a:rPr>
              <a:t>)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>
              <a:spcAft>
                <a:spcPts val="0"/>
              </a:spcAft>
            </a:pPr>
            <a:endParaRPr lang="de-AT" kern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0522582-6175-4929-9A31-A8AAFDAF4458}"/>
              </a:ext>
            </a:extLst>
          </p:cNvPr>
          <p:cNvSpPr txBox="1"/>
          <p:nvPr/>
        </p:nvSpPr>
        <p:spPr>
          <a:xfrm>
            <a:off x="285750" y="6166305"/>
            <a:ext cx="5751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Източник: On - Street Parking Managemenet – GIZ Sustainable Urban Transport Techn. Документ 14</a:t>
            </a:r>
          </a:p>
        </p:txBody>
      </p:sp>
    </p:spTree>
    <p:extLst>
      <p:ext uri="{BB962C8B-B14F-4D97-AF65-F5344CB8AC3E}">
        <p14:creationId xmlns:p14="http://schemas.microsoft.com/office/powerpoint/2010/main" val="2065078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EB6820-67F7-4706-AF5D-91D69BA5683A}"/>
              </a:ext>
            </a:extLst>
          </p:cNvPr>
          <p:cNvSpPr txBox="1">
            <a:spLocks/>
          </p:cNvSpPr>
          <p:nvPr/>
        </p:nvSpPr>
        <p:spPr>
          <a:xfrm>
            <a:off x="285750" y="20109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eaLnBrk="1" hangingPunct="1"/>
            <a:r>
              <a:rPr lang="bg-BG" dirty="0">
                <a:solidFill>
                  <a:srgbClr val="134095"/>
                </a:solidFill>
              </a:rPr>
              <a:t>Стратегии за въвеждане на платено паркиране (или увеличение на цените), които да са приемливи от обществеността (2)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1C91FA4-C679-4D20-AB0E-E4B9F572A8C7}"/>
              </a:ext>
            </a:extLst>
          </p:cNvPr>
          <p:cNvSpPr/>
          <p:nvPr/>
        </p:nvSpPr>
        <p:spPr>
          <a:xfrm>
            <a:off x="372139" y="1721793"/>
            <a:ext cx="848478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800" dirty="0">
                <a:latin typeface="+mn-lt"/>
              </a:rPr>
              <a:t>Корекциите на цените трябва да стават по-често, но с по-малки стъпки, отколкото рядко, но с големи увеличения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800" dirty="0">
                <a:latin typeface="+mn-lt"/>
              </a:rPr>
              <a:t>Информирайте и насърчете ползващите автомобили да изберат алтернативни начини на придвижване (ако е възможно, въведете някои подобрения на тези алтернативи по времето, когато въвеждате / увеличавате цените на платеното паркиране).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800" dirty="0">
                <a:latin typeface="+mn-lt"/>
              </a:rPr>
              <a:t>Информирайте (и/или подобрете достъпа) за по-евтини варианти за паркиране - дори когато те са по-далеч.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800" dirty="0">
                <a:latin typeface="+mn-lt"/>
              </a:rPr>
              <a:t>Въведете платено паркиране на базата на пробен период, който може да бъде коригиран след оценка (но определете продължителност на този период от най-малко една година).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>
              <a:spcAft>
                <a:spcPts val="0"/>
              </a:spcAft>
            </a:pPr>
            <a:endParaRPr lang="de-AT" kern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0522582-6175-4929-9A31-A8AAFDAF4458}"/>
              </a:ext>
            </a:extLst>
          </p:cNvPr>
          <p:cNvSpPr txBox="1"/>
          <p:nvPr/>
        </p:nvSpPr>
        <p:spPr>
          <a:xfrm>
            <a:off x="285750" y="6166305"/>
            <a:ext cx="5751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Източник: On - Street Parking Managemenet – GIZ Sustainable Urban Transport Techn. Документ 14</a:t>
            </a:r>
          </a:p>
        </p:txBody>
      </p:sp>
    </p:spTree>
    <p:extLst>
      <p:ext uri="{BB962C8B-B14F-4D97-AF65-F5344CB8AC3E}">
        <p14:creationId xmlns:p14="http://schemas.microsoft.com/office/powerpoint/2010/main" val="1358180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7214F-6BA8-485E-9A15-0E7FB8BC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solidFill>
                  <a:srgbClr val="134095"/>
                </a:solidFill>
              </a:rPr>
              <a:t>Принципи за определяне цените на уличното паркиране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E01151A-BD29-4407-958A-A820CBF789E3}"/>
              </a:ext>
            </a:extLst>
          </p:cNvPr>
          <p:cNvSpPr/>
          <p:nvPr/>
        </p:nvSpPr>
        <p:spPr>
          <a:xfrm>
            <a:off x="323850" y="1599373"/>
            <a:ext cx="839484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Поставете </a:t>
            </a:r>
            <a:r>
              <a:rPr lang="bg-BG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 основна цел управлението на паркирането, </a:t>
            </a:r>
            <a:r>
              <a:rPr lang="bg-BG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 не получаването на приходи и информирайте обществеността за този принцип!</a:t>
            </a:r>
          </a:p>
          <a:p>
            <a:endParaRPr lang="en-US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bg-BG" sz="1800" b="1" dirty="0">
                <a:latin typeface="+mj-lt"/>
              </a:rPr>
              <a:t>Редовно актуализирайте тарифите </a:t>
            </a:r>
            <a:r>
              <a:rPr lang="bg-BG" sz="1800" dirty="0">
                <a:latin typeface="+mj-lt"/>
              </a:rPr>
              <a:t>за паркиране, вместо да ги поддържате стабилни и да ги коригирате с по-голяма стъпка след няколко години</a:t>
            </a:r>
          </a:p>
          <a:p>
            <a:endParaRPr lang="en-US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bg-BG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Поставете цели </a:t>
            </a:r>
            <a:r>
              <a:rPr lang="bg-BG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 проблемите, които искате да решите - напр.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дали искате да се борите със задръстванията или да намалите степента на </a:t>
            </a:r>
            <a:r>
              <a:rPr lang="bg-BG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запълняемост</a:t>
            </a:r>
            <a:r>
              <a:rPr lang="bg-BG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или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искате да защитите живущите, или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искате да подкрепите местните бизнеси/магазини, или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искате да избегнете целодневното паркиране на пътуващите до работа, или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искате да освободите обществено място от </a:t>
            </a:r>
            <a:r>
              <a:rPr lang="bg-BG" sz="18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паркирани автомобили </a:t>
            </a:r>
            <a:r>
              <a:rPr lang="bg-BG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 да ги подтикнете към използването на извън-улични паркинги и т.н. 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52073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7214F-6BA8-485E-9A15-0E7FB8BC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solidFill>
                  <a:srgbClr val="134095"/>
                </a:solidFill>
              </a:rPr>
              <a:t>Определяне на цената за улично паркиране според желаното ниво на </a:t>
            </a:r>
            <a:r>
              <a:rPr lang="bg-BG" dirty="0" err="1">
                <a:solidFill>
                  <a:srgbClr val="134095"/>
                </a:solidFill>
              </a:rPr>
              <a:t>запълняемост</a:t>
            </a:r>
            <a:endParaRPr lang="bg-BG" dirty="0">
              <a:solidFill>
                <a:srgbClr val="134095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E01151A-BD29-4407-958A-A820CBF789E3}"/>
              </a:ext>
            </a:extLst>
          </p:cNvPr>
          <p:cNvSpPr/>
          <p:nvPr/>
        </p:nvSpPr>
        <p:spPr>
          <a:xfrm>
            <a:off x="238790" y="1418620"/>
            <a:ext cx="839484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Определяне на желаното ниво на </a:t>
            </a:r>
            <a:r>
              <a:rPr lang="bg-BG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запълняемост</a:t>
            </a:r>
            <a:r>
              <a:rPr lang="bg-BG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по зони е доказано най-подходящото решение.  </a:t>
            </a:r>
          </a:p>
          <a:p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bg-BG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Въвеждане стъпка по стъпка:</a:t>
            </a:r>
          </a:p>
          <a:p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bg-BG" sz="2000" dirty="0">
                <a:latin typeface="+mj-lt"/>
              </a:rPr>
              <a:t>Направете подробно проучване на </a:t>
            </a:r>
            <a:r>
              <a:rPr lang="bg-BG" sz="2000" dirty="0" err="1">
                <a:latin typeface="+mj-lt"/>
              </a:rPr>
              <a:t>запълняемостта</a:t>
            </a:r>
            <a:r>
              <a:rPr lang="bg-BG" sz="2000" dirty="0"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bg-BG" sz="2000" dirty="0">
                <a:latin typeface="+mj-lt"/>
              </a:rPr>
              <a:t>Определяне на ценови зони въз основа на проучването.</a:t>
            </a:r>
          </a:p>
          <a:p>
            <a:pPr marL="457200" indent="-457200">
              <a:buFont typeface="+mj-lt"/>
              <a:buAutoNum type="arabicPeriod"/>
            </a:pPr>
            <a:r>
              <a:rPr lang="bg-BG" sz="2000" dirty="0">
                <a:latin typeface="+mj-lt"/>
              </a:rPr>
              <a:t>Определяне на времеви интервали за таксуване за всяка зона.</a:t>
            </a:r>
          </a:p>
          <a:p>
            <a:pPr marL="457200" indent="-457200">
              <a:buFont typeface="+mj-lt"/>
              <a:buAutoNum type="arabicPeriod"/>
            </a:pPr>
            <a:r>
              <a:rPr lang="bg-BG" sz="2000" dirty="0">
                <a:latin typeface="+mj-lt"/>
              </a:rPr>
              <a:t>Решение само за работните дни и/или за уикендите.</a:t>
            </a:r>
          </a:p>
          <a:p>
            <a:pPr marL="457200" indent="-457200">
              <a:buFont typeface="+mj-lt"/>
              <a:buAutoNum type="arabicPeriod"/>
            </a:pPr>
            <a:r>
              <a:rPr lang="bg-BG" sz="2000" dirty="0">
                <a:latin typeface="+mj-lt"/>
              </a:rPr>
              <a:t>Определяне на нивата на ценообразуване.</a:t>
            </a:r>
          </a:p>
          <a:p>
            <a:pPr marL="457200" indent="-457200">
              <a:buFont typeface="+mj-lt"/>
              <a:buAutoNum type="arabicPeriod"/>
            </a:pPr>
            <a:r>
              <a:rPr lang="bg-BG" sz="2000" dirty="0">
                <a:latin typeface="+mj-lt"/>
              </a:rPr>
              <a:t>Определяне на график за редовни проверки на ценообразуването.</a:t>
            </a:r>
          </a:p>
          <a:p>
            <a:pPr marL="457200" indent="-457200">
              <a:buFont typeface="+mj-lt"/>
              <a:buAutoNum type="arabicPeriod"/>
            </a:pPr>
            <a:r>
              <a:rPr lang="bg-BG" sz="2000" dirty="0">
                <a:latin typeface="+mj-lt"/>
              </a:rPr>
              <a:t>Изменения, ако са необходими, след въвеждането и наблюдението.</a:t>
            </a:r>
          </a:p>
          <a:p>
            <a:pPr marL="457200" indent="-457200">
              <a:buFont typeface="+mj-lt"/>
              <a:buAutoNum type="arabicPeriod"/>
            </a:pPr>
            <a:endParaRPr lang="de-AT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FF62621-9F71-4B70-AE03-882AAA6F92FA}"/>
              </a:ext>
            </a:extLst>
          </p:cNvPr>
          <p:cNvSpPr txBox="1"/>
          <p:nvPr/>
        </p:nvSpPr>
        <p:spPr>
          <a:xfrm>
            <a:off x="2975787" y="6123775"/>
            <a:ext cx="5751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Източник: On - Street Parking Managemenet – GIZ Sustainable Urban Transport Techn. Документ 14</a:t>
            </a:r>
          </a:p>
        </p:txBody>
      </p:sp>
    </p:spTree>
    <p:extLst>
      <p:ext uri="{BB962C8B-B14F-4D97-AF65-F5344CB8AC3E}">
        <p14:creationId xmlns:p14="http://schemas.microsoft.com/office/powerpoint/2010/main" val="368994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7214F-6BA8-485E-9A15-0E7FB8BC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>
                <a:solidFill>
                  <a:srgbClr val="134095"/>
                </a:solidFill>
              </a:rPr>
              <a:t>Освобождаване от такси за паркиране?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E01151A-BD29-4407-958A-A820CBF789E3}"/>
              </a:ext>
            </a:extLst>
          </p:cNvPr>
          <p:cNvSpPr/>
          <p:nvPr/>
        </p:nvSpPr>
        <p:spPr>
          <a:xfrm>
            <a:off x="238790" y="1843163"/>
            <a:ext cx="839484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Използването на общественото пространство за частни цели не трябва да бъде безплатно. Това е привилегия, а не право.</a:t>
            </a:r>
          </a:p>
          <a:p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bg-BG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Таксите за паркиране основно са инструмент за управление на поведението по отношение на мобилността, за справяне със </a:t>
            </a:r>
            <a:r>
              <a:rPr lang="bg-BG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запълняемостта</a:t>
            </a:r>
            <a:r>
              <a:rPr lang="bg-BG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/ свръхнатовареността на паркоместата и за балансиране между различните видове транспорт. </a:t>
            </a:r>
          </a:p>
          <a:p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bg-BG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някои случаи/градове определени групи потребители като живущи, лица с намалена подвижност или ползватели на електрически превозни средства са освободени от заплащане на паркирането. Регламентирането на подобни разпоредби обаче, следва да се избягва.</a:t>
            </a:r>
          </a:p>
          <a:p>
            <a:endParaRPr lang="de-AT" sz="2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312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85750" y="115888"/>
            <a:ext cx="7343775" cy="1152525"/>
          </a:xfrm>
        </p:spPr>
        <p:txBody>
          <a:bodyPr/>
          <a:lstStyle/>
          <a:p>
            <a:pPr eaLnBrk="1" hangingPunct="1"/>
            <a:r>
              <a:rPr lang="bg-BG" altLang="en-US" dirty="0"/>
              <a:t>Видове паркиране</a:t>
            </a:r>
            <a:endParaRPr lang="en-US" altLang="en-US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bg-BG" altLang="en-US" sz="1800" dirty="0">
                <a:ea typeface="ＭＳ Ｐゴシック" panose="020B0600070205080204" pitchFamily="34" charset="-128"/>
              </a:rPr>
              <a:t>Тип паркиране и секторът</a:t>
            </a:r>
            <a:r>
              <a:rPr lang="bg-BG" sz="1800" dirty="0"/>
              <a:t>, който го контролира и/или осигурява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</a:p>
          <a:p>
            <a:pPr marL="0" indent="0" eaLnBrk="1" hangingPunct="1">
              <a:buFontTx/>
              <a:buNone/>
            </a:pPr>
            <a:endParaRPr lang="en-GB" altLang="en-US" sz="1800" dirty="0"/>
          </a:p>
          <a:p>
            <a:pPr marL="0" indent="0" eaLnBrk="1" hangingPunct="1">
              <a:buFontTx/>
              <a:buNone/>
            </a:pPr>
            <a:endParaRPr lang="en-GB" altLang="en-US" sz="1800" dirty="0"/>
          </a:p>
          <a:p>
            <a:pPr marL="0" indent="0" eaLnBrk="1" hangingPunct="1">
              <a:buFontTx/>
              <a:buNone/>
            </a:pPr>
            <a:endParaRPr lang="en-GB" altLang="en-US" sz="1800" dirty="0"/>
          </a:p>
        </p:txBody>
      </p:sp>
      <p:sp>
        <p:nvSpPr>
          <p:cNvPr id="2" name="Textfeld 1"/>
          <p:cNvSpPr txBox="1"/>
          <p:nvPr/>
        </p:nvSpPr>
        <p:spPr>
          <a:xfrm>
            <a:off x="6796839" y="6107669"/>
            <a:ext cx="2023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/>
              <a:t>Source: http://push-pull-parking.eu/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3EC4B83-CF88-460E-B98E-A40F36BE86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234796"/>
              </p:ext>
            </p:extLst>
          </p:nvPr>
        </p:nvGraphicFramePr>
        <p:xfrm>
          <a:off x="548640" y="2514600"/>
          <a:ext cx="8271511" cy="3161269"/>
        </p:xfrm>
        <a:graphic>
          <a:graphicData uri="http://schemas.openxmlformats.org/drawingml/2006/table">
            <a:tbl>
              <a:tblPr firstRow="1" firstCol="1" bandRow="1"/>
              <a:tblGrid>
                <a:gridCol w="1444805">
                  <a:extLst>
                    <a:ext uri="{9D8B030D-6E8A-4147-A177-3AD203B41FA5}">
                      <a16:colId xmlns:a16="http://schemas.microsoft.com/office/drawing/2014/main" val="2957205378"/>
                    </a:ext>
                  </a:extLst>
                </a:gridCol>
                <a:gridCol w="844656">
                  <a:extLst>
                    <a:ext uri="{9D8B030D-6E8A-4147-A177-3AD203B41FA5}">
                      <a16:colId xmlns:a16="http://schemas.microsoft.com/office/drawing/2014/main" val="3338145033"/>
                    </a:ext>
                  </a:extLst>
                </a:gridCol>
                <a:gridCol w="730737">
                  <a:extLst>
                    <a:ext uri="{9D8B030D-6E8A-4147-A177-3AD203B41FA5}">
                      <a16:colId xmlns:a16="http://schemas.microsoft.com/office/drawing/2014/main" val="187586361"/>
                    </a:ext>
                  </a:extLst>
                </a:gridCol>
                <a:gridCol w="655720">
                  <a:extLst>
                    <a:ext uri="{9D8B030D-6E8A-4147-A177-3AD203B41FA5}">
                      <a16:colId xmlns:a16="http://schemas.microsoft.com/office/drawing/2014/main" val="853314823"/>
                    </a:ext>
                  </a:extLst>
                </a:gridCol>
                <a:gridCol w="919674">
                  <a:extLst>
                    <a:ext uri="{9D8B030D-6E8A-4147-A177-3AD203B41FA5}">
                      <a16:colId xmlns:a16="http://schemas.microsoft.com/office/drawing/2014/main" val="2476101115"/>
                    </a:ext>
                  </a:extLst>
                </a:gridCol>
                <a:gridCol w="787233">
                  <a:extLst>
                    <a:ext uri="{9D8B030D-6E8A-4147-A177-3AD203B41FA5}">
                      <a16:colId xmlns:a16="http://schemas.microsoft.com/office/drawing/2014/main" val="1301777079"/>
                    </a:ext>
                  </a:extLst>
                </a:gridCol>
                <a:gridCol w="788160">
                  <a:extLst>
                    <a:ext uri="{9D8B030D-6E8A-4147-A177-3AD203B41FA5}">
                      <a16:colId xmlns:a16="http://schemas.microsoft.com/office/drawing/2014/main" val="2662440913"/>
                    </a:ext>
                  </a:extLst>
                </a:gridCol>
                <a:gridCol w="655720">
                  <a:extLst>
                    <a:ext uri="{9D8B030D-6E8A-4147-A177-3AD203B41FA5}">
                      <a16:colId xmlns:a16="http://schemas.microsoft.com/office/drawing/2014/main" val="3448078475"/>
                    </a:ext>
                  </a:extLst>
                </a:gridCol>
                <a:gridCol w="788160">
                  <a:extLst>
                    <a:ext uri="{9D8B030D-6E8A-4147-A177-3AD203B41FA5}">
                      <a16:colId xmlns:a16="http://schemas.microsoft.com/office/drawing/2014/main" val="4047178375"/>
                    </a:ext>
                  </a:extLst>
                </a:gridCol>
                <a:gridCol w="656646">
                  <a:extLst>
                    <a:ext uri="{9D8B030D-6E8A-4147-A177-3AD203B41FA5}">
                      <a16:colId xmlns:a16="http://schemas.microsoft.com/office/drawing/2014/main" val="2562063083"/>
                    </a:ext>
                  </a:extLst>
                </a:gridCol>
              </a:tblGrid>
              <a:tr h="547222">
                <a:tc>
                  <a:txBody>
                    <a:bodyPr/>
                    <a:lstStyle/>
                    <a:p>
                      <a:r>
                        <a:rPr lang="bg-BG" sz="11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Местоположение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bg-BG" sz="1100">
                          <a:solidFill>
                            <a:srgbClr val="4472C4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Улично</a:t>
                      </a:r>
                      <a:endParaRPr lang="en-GB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bg-BG" sz="1100">
                          <a:solidFill>
                            <a:srgbClr val="4472C4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Извън-улично</a:t>
                      </a:r>
                      <a:endParaRPr lang="en-GB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756257"/>
                  </a:ext>
                </a:extLst>
              </a:tr>
              <a:tr h="569980">
                <a:tc>
                  <a:txBody>
                    <a:bodyPr/>
                    <a:lstStyle/>
                    <a:p>
                      <a:r>
                        <a:rPr lang="bg-BG" sz="11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Използване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bg-BG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обществено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100">
                          <a:solidFill>
                            <a:srgbClr val="7030A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частно</a:t>
                      </a:r>
                      <a:endParaRPr lang="en-GB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bg-BG" sz="110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обществено</a:t>
                      </a:r>
                      <a:endParaRPr lang="en-GB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718784"/>
                  </a:ext>
                </a:extLst>
              </a:tr>
              <a:tr h="578256">
                <a:tc>
                  <a:txBody>
                    <a:bodyPr/>
                    <a:lstStyle/>
                    <a:p>
                      <a:r>
                        <a:rPr lang="bg-BG" sz="11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Собственост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bg-BG" sz="110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общинска</a:t>
                      </a:r>
                      <a:endParaRPr lang="en-GB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100">
                          <a:solidFill>
                            <a:srgbClr val="7030A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частна</a:t>
                      </a:r>
                      <a:endParaRPr lang="en-GB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bg-BG" sz="1100">
                          <a:solidFill>
                            <a:srgbClr val="7030A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частна</a:t>
                      </a:r>
                      <a:endParaRPr lang="en-GB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bg-BG" sz="110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общинска</a:t>
                      </a:r>
                      <a:endParaRPr lang="en-GB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884111"/>
                  </a:ext>
                </a:extLst>
              </a:tr>
              <a:tr h="572048">
                <a:tc>
                  <a:txBody>
                    <a:bodyPr/>
                    <a:lstStyle/>
                    <a:p>
                      <a:r>
                        <a:rPr lang="bg-BG" sz="11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Оператор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bg-BG" sz="110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общински</a:t>
                      </a:r>
                      <a:r>
                        <a:rPr lang="bg-BG" sz="1100">
                          <a:effectLst/>
                          <a:latin typeface="+mn-lt"/>
                          <a:ea typeface="Calibri" panose="020F0502020204030204" pitchFamily="34" charset="0"/>
                        </a:rPr>
                        <a:t> или </a:t>
                      </a:r>
                      <a:r>
                        <a:rPr lang="bg-BG" sz="1100">
                          <a:solidFill>
                            <a:srgbClr val="7030A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частен</a:t>
                      </a:r>
                      <a:endParaRPr lang="en-GB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100">
                          <a:solidFill>
                            <a:srgbClr val="7030A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частен</a:t>
                      </a:r>
                      <a:endParaRPr lang="en-GB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bg-BG" sz="1100">
                          <a:solidFill>
                            <a:srgbClr val="7030A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частен</a:t>
                      </a:r>
                      <a:endParaRPr lang="en-GB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bg-BG" sz="1100">
                          <a:solidFill>
                            <a:srgbClr val="7030A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частен</a:t>
                      </a:r>
                      <a:endParaRPr lang="en-GB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bg-BG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общински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460931"/>
                  </a:ext>
                </a:extLst>
              </a:tr>
              <a:tr h="893763">
                <a:tc>
                  <a:txBody>
                    <a:bodyPr/>
                    <a:lstStyle/>
                    <a:p>
                      <a:r>
                        <a:rPr lang="bg-BG" sz="11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Тип паркиране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1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безплатно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1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платено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1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с пропуск/винетен стикер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1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контрол на продължителността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1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безплатно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1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платено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1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платено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1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безплатно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1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платено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26262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605C439-1EA6-4A6D-862B-9234BDB900D4}"/>
              </a:ext>
            </a:extLst>
          </p:cNvPr>
          <p:cNvSpPr/>
          <p:nvPr/>
        </p:nvSpPr>
        <p:spPr>
          <a:xfrm>
            <a:off x="361507" y="1828295"/>
            <a:ext cx="8782493" cy="3375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g-BG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Практическото правило, следвано от много професионалисти в областта на паркирането е, че максималната </a:t>
            </a:r>
            <a:r>
              <a:rPr lang="bg-BG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запълняемост</a:t>
            </a:r>
            <a:r>
              <a:rPr lang="bg-BG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трябва да надвишава 85% и ако това стане, цените трябва да бъдат увеличени. Ако бъде постигнато „Правилото за 85%“, трафикът при търсене на паркомясто (и произтичащото от това задръстване) ще бъде сведен до минимум.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g-BG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(прилага се само за уличното паркиране, където броят паркоместа е фиксиран, а не за изчисляване на броя паркоместа, които трябва да бъдат осигурени при новостроящи се сгради). 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9A53D6D-6BDF-42EA-8738-882A24F555D1}"/>
              </a:ext>
            </a:extLst>
          </p:cNvPr>
          <p:cNvSpPr/>
          <p:nvPr/>
        </p:nvSpPr>
        <p:spPr>
          <a:xfrm>
            <a:off x="361507" y="322867"/>
            <a:ext cx="72407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sz="2200" b="1" dirty="0">
                <a:solidFill>
                  <a:srgbClr val="134095"/>
                </a:solidFill>
                <a:latin typeface="+mj-lt"/>
              </a:rPr>
              <a:t>Принцип: Уверете се, че приоритетните потребители могат лесно да намерят паркомясто</a:t>
            </a:r>
          </a:p>
        </p:txBody>
      </p:sp>
    </p:spTree>
    <p:extLst>
      <p:ext uri="{BB962C8B-B14F-4D97-AF65-F5344CB8AC3E}">
        <p14:creationId xmlns:p14="http://schemas.microsoft.com/office/powerpoint/2010/main" val="4126976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8D63D7E-784A-4E0A-A825-009C96031936}"/>
              </a:ext>
            </a:extLst>
          </p:cNvPr>
          <p:cNvSpPr/>
          <p:nvPr/>
        </p:nvSpPr>
        <p:spPr>
          <a:xfrm>
            <a:off x="0" y="1403498"/>
            <a:ext cx="9144000" cy="5121127"/>
          </a:xfrm>
          <a:prstGeom prst="rect">
            <a:avLst/>
          </a:prstGeom>
          <a:solidFill>
            <a:srgbClr val="ACC0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F7F5700-3981-46B9-9BA1-0E82798C05F4}"/>
              </a:ext>
            </a:extLst>
          </p:cNvPr>
          <p:cNvSpPr/>
          <p:nvPr/>
        </p:nvSpPr>
        <p:spPr>
          <a:xfrm>
            <a:off x="212651" y="3086898"/>
            <a:ext cx="87186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600" b="1" dirty="0">
                <a:solidFill>
                  <a:schemeClr val="bg1"/>
                </a:solidFill>
                <a:latin typeface="+mj-lt"/>
              </a:rPr>
              <a:t>Регулаторни мерки / ограничения на времето за паркиране</a:t>
            </a:r>
          </a:p>
        </p:txBody>
      </p:sp>
    </p:spTree>
    <p:extLst>
      <p:ext uri="{BB962C8B-B14F-4D97-AF65-F5344CB8AC3E}">
        <p14:creationId xmlns:p14="http://schemas.microsoft.com/office/powerpoint/2010/main" val="82243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A6F171-4B01-43A3-AF84-D0C5C8F772C5}"/>
              </a:ext>
            </a:extLst>
          </p:cNvPr>
          <p:cNvSpPr txBox="1">
            <a:spLocks/>
          </p:cNvSpPr>
          <p:nvPr/>
        </p:nvSpPr>
        <p:spPr>
          <a:xfrm>
            <a:off x="251637" y="368521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bg-BG" dirty="0">
                <a:solidFill>
                  <a:srgbClr val="134095"/>
                </a:solidFill>
              </a:rPr>
              <a:t>Примери за правила за регламентиране на уличното паркиране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45D8518-2E09-403B-AF02-A3EF2ABA4D62}"/>
              </a:ext>
            </a:extLst>
          </p:cNvPr>
          <p:cNvSpPr txBox="1"/>
          <p:nvPr/>
        </p:nvSpPr>
        <p:spPr>
          <a:xfrm>
            <a:off x="251637" y="6093738"/>
            <a:ext cx="30877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Източник: Transport Learning – Parking Management</a:t>
            </a:r>
          </a:p>
          <a:p>
            <a:endParaRPr lang="de-AT" sz="1100" dirty="0"/>
          </a:p>
        </p:txBody>
      </p:sp>
      <p:sp>
        <p:nvSpPr>
          <p:cNvPr id="6" name="Rechteck 2">
            <a:extLst>
              <a:ext uri="{FF2B5EF4-FFF2-40B4-BE49-F238E27FC236}">
                <a16:creationId xmlns:a16="http://schemas.microsoft.com/office/drawing/2014/main" id="{CA48902F-D122-49FF-A1F0-CEFF79A8D918}"/>
              </a:ext>
            </a:extLst>
          </p:cNvPr>
          <p:cNvSpPr/>
          <p:nvPr/>
        </p:nvSpPr>
        <p:spPr>
          <a:xfrm>
            <a:off x="251636" y="2087463"/>
            <a:ext cx="839484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Повечето улици не се контролират / нерегулирано паркиране, но търсенето на паркоместа нараства: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bg-BG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Забрана за паркиране по всяко време в обхвата на кръстовища.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bg-BG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Ограничения по главните пътни артерии в пиковите часове.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bg-BG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Ограничения за паркиране от едната страна на тесни улици.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bg-BG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Времеви ограничения за улично паркиране с цел осигуряване на свободни паркоместа за краткосрочно паркиране.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bg-BG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Ограничения с цел осигуряване на достъп до тротоара на превозни средства за товаро-разтоварна дейност до магазини/офиси.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bg-BG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Времеви ограничения за паркиране до спирки и гари с цел спиране на неформално система паркирай и пътувай.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bg-BG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Разрешаване на паркирането само на живущи.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endParaRPr lang="bg-BG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509F1B-6465-4BA4-88E9-E3BA8D8BCC84}"/>
              </a:ext>
            </a:extLst>
          </p:cNvPr>
          <p:cNvSpPr txBox="1"/>
          <p:nvPr/>
        </p:nvSpPr>
        <p:spPr>
          <a:xfrm>
            <a:off x="251636" y="1606838"/>
            <a:ext cx="77036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FontTx/>
              <a:buNone/>
              <a:tabLst/>
              <a:defRPr/>
            </a:pPr>
            <a:r>
              <a:rPr kumimoji="0" lang="bg-BG" sz="2000" b="1" i="0" u="none" strike="noStrike" kern="0" cap="none" spc="0" normalizeH="0" baseline="0" noProof="0" dirty="0">
                <a:ln>
                  <a:noFill/>
                </a:ln>
                <a:solidFill>
                  <a:srgbClr val="134095"/>
                </a:solidFill>
                <a:effectLst/>
                <a:uLnTx/>
                <a:uFillTx/>
                <a:latin typeface="Arial"/>
                <a:ea typeface="MS PGothic" pitchFamily="34" charset="-128"/>
              </a:rPr>
              <a:t>Паркиране – регламентиране на уличното паркиране</a:t>
            </a:r>
          </a:p>
        </p:txBody>
      </p:sp>
    </p:spTree>
    <p:extLst>
      <p:ext uri="{BB962C8B-B14F-4D97-AF65-F5344CB8AC3E}">
        <p14:creationId xmlns:p14="http://schemas.microsoft.com/office/powerpoint/2010/main" val="2429260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218FCC8A-7F90-4AC4-8358-E62025A54F18}"/>
              </a:ext>
            </a:extLst>
          </p:cNvPr>
          <p:cNvSpPr/>
          <p:nvPr/>
        </p:nvSpPr>
        <p:spPr>
          <a:xfrm>
            <a:off x="334925" y="1626378"/>
            <a:ext cx="8474149" cy="360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bg-BG" sz="1250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800" dirty="0">
                <a:latin typeface="Arial" panose="020B0604020202020204" pitchFamily="34" charset="0"/>
                <a:ea typeface="Times New Roman" panose="02020603050405020304" pitchFamily="18" charset="0"/>
              </a:rPr>
              <a:t>Те помагат за намаляване на паркирането за цял ден (пътуващи до работното място).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800" dirty="0">
                <a:latin typeface="Arial" panose="020B0604020202020204" pitchFamily="34" charset="0"/>
                <a:ea typeface="Times New Roman" panose="02020603050405020304" pitchFamily="18" charset="0"/>
              </a:rPr>
              <a:t>Така се подкрепя местният бизнес, защото се насърчава по-висок автомобилен обмен (ако сроковете не са твърде кратки) и се улеснява зареждането.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800" dirty="0">
                <a:latin typeface="Arial" panose="020B0604020202020204" pitchFamily="34" charset="0"/>
                <a:ea typeface="Times New Roman" panose="02020603050405020304" pitchFamily="18" charset="0"/>
              </a:rPr>
              <a:t>Приемат се по-добре, както от гражданите, така и от политиците, отколкото ценовите мерки.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800" dirty="0">
                <a:latin typeface="Arial" panose="020B0604020202020204" pitchFamily="34" charset="0"/>
                <a:ea typeface="Times New Roman" panose="02020603050405020304" pitchFamily="18" charset="0"/>
              </a:rPr>
              <a:t>Те могат да подкрепят ценовите мерки.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800" dirty="0">
                <a:latin typeface="Arial" panose="020B0604020202020204" pitchFamily="34" charset="0"/>
                <a:ea typeface="Times New Roman" panose="02020603050405020304" pitchFamily="18" charset="0"/>
              </a:rPr>
              <a:t>Те биха могли да създадат допълнителни проблеми на много оживени улици (допълнително задръстване, поради увеличения брой паркирания)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800" dirty="0">
                <a:latin typeface="Arial" panose="020B0604020202020204" pitchFamily="34" charset="0"/>
                <a:ea typeface="Times New Roman" panose="02020603050405020304" pitchFamily="18" charset="0"/>
              </a:rPr>
              <a:t>Приложението им често изисква повече усилия за контрол. </a:t>
            </a:r>
          </a:p>
          <a:p>
            <a:pPr>
              <a:spcAft>
                <a:spcPts val="0"/>
              </a:spcAft>
            </a:pPr>
            <a:r>
              <a:rPr lang="bg-BG" sz="1800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042753B-2045-4E01-BBB9-445195A782B5}"/>
              </a:ext>
            </a:extLst>
          </p:cNvPr>
          <p:cNvSpPr txBox="1">
            <a:spLocks/>
          </p:cNvSpPr>
          <p:nvPr/>
        </p:nvSpPr>
        <p:spPr>
          <a:xfrm>
            <a:off x="304800" y="51794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bg-BG" dirty="0">
                <a:solidFill>
                  <a:srgbClr val="134095"/>
                </a:solidFill>
              </a:rPr>
              <a:t>Ограничения на времето за паркиране: кога имат смисъл?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2047466-4342-4E29-B011-0DC4324D43B5}"/>
              </a:ext>
            </a:extLst>
          </p:cNvPr>
          <p:cNvSpPr txBox="1"/>
          <p:nvPr/>
        </p:nvSpPr>
        <p:spPr>
          <a:xfrm>
            <a:off x="2975787" y="6123775"/>
            <a:ext cx="5751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Източник: On - Street Parking Managemenet – GIZ Sustainable Urban Transport Techn. Документ 14</a:t>
            </a:r>
          </a:p>
        </p:txBody>
      </p:sp>
    </p:spTree>
    <p:extLst>
      <p:ext uri="{BB962C8B-B14F-4D97-AF65-F5344CB8AC3E}">
        <p14:creationId xmlns:p14="http://schemas.microsoft.com/office/powerpoint/2010/main" val="2878811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218FCC8A-7F90-4AC4-8358-E62025A54F18}"/>
              </a:ext>
            </a:extLst>
          </p:cNvPr>
          <p:cNvSpPr/>
          <p:nvPr/>
        </p:nvSpPr>
        <p:spPr>
          <a:xfrm>
            <a:off x="334925" y="1626378"/>
            <a:ext cx="84741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bg-BG" sz="1600" dirty="0">
                <a:latin typeface="Arial" panose="020B0604020202020204" pitchFamily="34" charset="0"/>
                <a:ea typeface="Times New Roman" panose="02020603050405020304" pitchFamily="18" charset="0"/>
              </a:rPr>
              <a:t>2 вида достъп (чрез система за издаване на разрешителни)</a:t>
            </a:r>
          </a:p>
          <a:p>
            <a:pPr>
              <a:spcAft>
                <a:spcPts val="0"/>
              </a:spcAft>
            </a:pPr>
            <a:endParaRPr lang="de-DE" sz="16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600" dirty="0">
                <a:latin typeface="Arial" panose="020B0604020202020204" pitchFamily="34" charset="0"/>
                <a:ea typeface="Times New Roman" panose="02020603050405020304" pitchFamily="18" charset="0"/>
              </a:rPr>
              <a:t>Ограничен достъп: само за група правоимащи (напр. живеещите на улиците, определи за паркиране)</a:t>
            </a:r>
          </a:p>
          <a:p>
            <a:pPr>
              <a:spcAft>
                <a:spcPts val="0"/>
              </a:spcAft>
            </a:pPr>
            <a:endParaRPr lang="de-DE" sz="16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600" dirty="0">
                <a:latin typeface="Arial" panose="020B0604020202020204" pitchFamily="34" charset="0"/>
                <a:ea typeface="Times New Roman" panose="02020603050405020304" pitchFamily="18" charset="0"/>
              </a:rPr>
              <a:t>Преференциален достъп – специални условия за една група (напр. всички могат да паркират, но живущите са освободени от такса и/или времеви ограничения).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16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600" dirty="0">
                <a:latin typeface="Arial" panose="020B0604020202020204" pitchFamily="34" charset="0"/>
                <a:ea typeface="Times New Roman" panose="02020603050405020304" pitchFamily="18" charset="0"/>
              </a:rPr>
              <a:t>Комбинация от двете (напр. само за живущи и само за през нощта)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042753B-2045-4E01-BBB9-445195A782B5}"/>
              </a:ext>
            </a:extLst>
          </p:cNvPr>
          <p:cNvSpPr txBox="1">
            <a:spLocks/>
          </p:cNvSpPr>
          <p:nvPr/>
        </p:nvSpPr>
        <p:spPr>
          <a:xfrm>
            <a:off x="304800" y="51794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bg-BG">
                <a:solidFill>
                  <a:srgbClr val="134095"/>
                </a:solidFill>
              </a:rPr>
              <a:t>Достъп: ограничен или преференциален?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2047466-4342-4E29-B011-0DC4324D43B5}"/>
              </a:ext>
            </a:extLst>
          </p:cNvPr>
          <p:cNvSpPr txBox="1"/>
          <p:nvPr/>
        </p:nvSpPr>
        <p:spPr>
          <a:xfrm>
            <a:off x="2975787" y="6123775"/>
            <a:ext cx="5751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Източник: On - Street Parking Managemenet – GIZ Sustainable Urban Transport Techn. Документ 14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9C4E522-372B-4CC1-8C16-CD55A854E1E7}"/>
              </a:ext>
            </a:extLst>
          </p:cNvPr>
          <p:cNvSpPr/>
          <p:nvPr/>
        </p:nvSpPr>
        <p:spPr>
          <a:xfrm>
            <a:off x="416317" y="4429075"/>
            <a:ext cx="847414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bg-BG" sz="1600" dirty="0">
                <a:latin typeface="Arial" panose="020B0604020202020204" pitchFamily="34" charset="0"/>
                <a:ea typeface="Times New Roman" panose="02020603050405020304" pitchFamily="18" charset="0"/>
              </a:rPr>
              <a:t>Кои групи могат да получат специално отношение?</a:t>
            </a:r>
          </a:p>
          <a:p>
            <a:pPr>
              <a:spcAft>
                <a:spcPts val="0"/>
              </a:spcAft>
            </a:pPr>
            <a:endParaRPr lang="de-DE" sz="16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600" dirty="0">
                <a:latin typeface="Arial" panose="020B0604020202020204" pitchFamily="34" charset="0"/>
                <a:ea typeface="Times New Roman" panose="02020603050405020304" pitchFamily="18" charset="0"/>
              </a:rPr>
              <a:t>Живущи (в много градове), посетители на живущи с определен брой разрешителни/година (напр. в Ротердам), собственици на предприятия (напр. във Виена), хора с намалена подвижност (напр. Белград)</a:t>
            </a:r>
            <a:endParaRPr lang="de-DE" sz="16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AT" sz="18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313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8043FD8-CB5B-4092-9391-0BF3AD544012}"/>
              </a:ext>
            </a:extLst>
          </p:cNvPr>
          <p:cNvSpPr/>
          <p:nvPr/>
        </p:nvSpPr>
        <p:spPr>
          <a:xfrm>
            <a:off x="0" y="1403498"/>
            <a:ext cx="9144000" cy="5121127"/>
          </a:xfrm>
          <a:prstGeom prst="rect">
            <a:avLst/>
          </a:prstGeom>
          <a:solidFill>
            <a:srgbClr val="ACC0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B90B000-AE99-40BE-B4EA-DEE5DC00F2EE}"/>
              </a:ext>
            </a:extLst>
          </p:cNvPr>
          <p:cNvSpPr/>
          <p:nvPr/>
        </p:nvSpPr>
        <p:spPr>
          <a:xfrm>
            <a:off x="660676" y="3429000"/>
            <a:ext cx="73031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600" b="1">
                <a:solidFill>
                  <a:schemeClr val="bg1"/>
                </a:solidFill>
                <a:latin typeface="+mj-lt"/>
              </a:rPr>
              <a:t>Инфраструктурни мерки</a:t>
            </a:r>
          </a:p>
          <a:p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2958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218FCC8A-7F90-4AC4-8358-E62025A54F18}"/>
              </a:ext>
            </a:extLst>
          </p:cNvPr>
          <p:cNvSpPr/>
          <p:nvPr/>
        </p:nvSpPr>
        <p:spPr>
          <a:xfrm>
            <a:off x="334925" y="1626378"/>
            <a:ext cx="8474149" cy="4470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bg-BG" sz="1250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Антипаркинг колчета:</a:t>
            </a:r>
            <a:r>
              <a:rPr lang="bg-BG" sz="1600" dirty="0">
                <a:latin typeface="Arial" panose="020B0604020202020204" pitchFamily="34" charset="0"/>
                <a:ea typeface="Times New Roman" panose="02020603050405020304" pitchFamily="18" charset="0"/>
              </a:rPr>
              <a:t> монтирайте антипаркинг колчета, за да предотвратите блокиране на тротоари и навлизане в обществени пространства на превозни средства. Погрижете се да осигурите достъп на превозните средства със специален режим, както и на микробусите за доставка.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Пътна маркировка:</a:t>
            </a:r>
            <a:r>
              <a:rPr lang="bg-BG" sz="1600" dirty="0">
                <a:latin typeface="Arial" panose="020B0604020202020204" pitchFamily="34" charset="0"/>
                <a:ea typeface="Times New Roman" panose="02020603050405020304" pitchFamily="18" charset="0"/>
              </a:rPr>
              <a:t> обозначете местата, където паркирането е разрешено на определени улици. (визуален инструмент за организиране на паркирането и за разграничаване на пространството от други функции).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Преобразуване на обществените пространства: </a:t>
            </a:r>
            <a:r>
              <a:rPr lang="bg-BG" sz="1600" dirty="0">
                <a:latin typeface="Arial" panose="020B0604020202020204" pitchFamily="34" charset="0"/>
                <a:ea typeface="Times New Roman" panose="02020603050405020304" pitchFamily="18" charset="0"/>
              </a:rPr>
              <a:t>подобрена видимост на кръстовищата; намалено време, необходимо на пешеходците за пресичане на кръстовища, благодарение на разширените тротоари при пешеходните пътеки; обновено озеленяване на обществената пътна мрежа; разширено пространство за кафенета на тесните улици; и допълнителни пейки за подобряване на живота в общността.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Среда за паркиране: </a:t>
            </a:r>
            <a:r>
              <a:rPr lang="bg-BG" sz="1600" dirty="0">
                <a:latin typeface="Arial" panose="020B0604020202020204" pitchFamily="34" charset="0"/>
                <a:ea typeface="Times New Roman" panose="02020603050405020304" pitchFamily="18" charset="0"/>
              </a:rPr>
              <a:t>ако трябва да се построи паркинг (едноетажен или многоетажен), обектът трябва да има фасада с “човешка“ дейност (магазини или други дейности и приложения) и трябва също да включва паркинг за велосипеди. </a:t>
            </a:r>
          </a:p>
          <a:p>
            <a:pPr>
              <a:spcAft>
                <a:spcPts val="0"/>
              </a:spcAft>
            </a:pPr>
            <a:r>
              <a:rPr lang="bg-BG" sz="1600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AC10081-68EB-470C-89D7-20A1988A429A}"/>
              </a:ext>
            </a:extLst>
          </p:cNvPr>
          <p:cNvSpPr txBox="1"/>
          <p:nvPr/>
        </p:nvSpPr>
        <p:spPr>
          <a:xfrm>
            <a:off x="285750" y="6166305"/>
            <a:ext cx="24769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Източник: Kodransky и Hermann (2011 г.)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042753B-2045-4E01-BBB9-445195A782B5}"/>
              </a:ext>
            </a:extLst>
          </p:cNvPr>
          <p:cNvSpPr txBox="1">
            <a:spLocks/>
          </p:cNvSpPr>
          <p:nvPr/>
        </p:nvSpPr>
        <p:spPr>
          <a:xfrm>
            <a:off x="304800" y="51794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bg-BG">
                <a:solidFill>
                  <a:srgbClr val="134095"/>
                </a:solidFill>
              </a:rPr>
              <a:t>Инфраструктурен механизъм</a:t>
            </a:r>
          </a:p>
        </p:txBody>
      </p:sp>
    </p:spTree>
    <p:extLst>
      <p:ext uri="{BB962C8B-B14F-4D97-AF65-F5344CB8AC3E}">
        <p14:creationId xmlns:p14="http://schemas.microsoft.com/office/powerpoint/2010/main" val="730337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456373"/>
            <a:ext cx="8439150" cy="9820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bg-BG" altLang="en-US" sz="1800" b="0" kern="0" dirty="0"/>
              <a:t>Търсенето на паркомясто понякога е отговорно за 30% от целия автомобилен трафик в градовете</a:t>
            </a:r>
            <a:endParaRPr lang="en-GB" altLang="en-US" sz="1800" b="0" kern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2" y="2455797"/>
            <a:ext cx="5580888" cy="392919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60985" y="2208705"/>
            <a:ext cx="722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800" b="1" dirty="0">
                <a:latin typeface="+mj-lt"/>
              </a:rPr>
              <a:t>Средно време за намиране на паркомясто </a:t>
            </a:r>
            <a:r>
              <a:rPr lang="de-AT" sz="1800" dirty="0">
                <a:latin typeface="+mj-lt"/>
              </a:rPr>
              <a:t>(</a:t>
            </a:r>
            <a:r>
              <a:rPr lang="bg-BG" sz="1800" dirty="0">
                <a:latin typeface="+mj-lt"/>
              </a:rPr>
              <a:t>Виена райони </a:t>
            </a:r>
            <a:r>
              <a:rPr lang="de-AT" sz="1800" dirty="0">
                <a:latin typeface="+mj-lt"/>
              </a:rPr>
              <a:t>6-9)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010400" y="6123378"/>
            <a:ext cx="1553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dirty="0"/>
              <a:t>Source: </a:t>
            </a:r>
            <a:r>
              <a:rPr lang="de-AT" sz="1100" dirty="0" err="1"/>
              <a:t>Cost</a:t>
            </a:r>
            <a:r>
              <a:rPr lang="de-AT" sz="1100" dirty="0"/>
              <a:t> 342 - 2005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0985" y="473013"/>
            <a:ext cx="7343775" cy="60902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bg-BG" altLang="en-US" dirty="0">
                <a:solidFill>
                  <a:srgbClr val="134095"/>
                </a:solidFill>
              </a:rPr>
              <a:t>Въздействието на липсата на свободни улични паркоместа</a:t>
            </a:r>
            <a:endParaRPr lang="en-GB" altLang="en-US" dirty="0">
              <a:solidFill>
                <a:srgbClr val="1340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967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91FFBF1-A401-4112-A645-8501E977A333}"/>
              </a:ext>
            </a:extLst>
          </p:cNvPr>
          <p:cNvSpPr/>
          <p:nvPr/>
        </p:nvSpPr>
        <p:spPr>
          <a:xfrm>
            <a:off x="0" y="1403498"/>
            <a:ext cx="9144000" cy="5121127"/>
          </a:xfrm>
          <a:prstGeom prst="rect">
            <a:avLst/>
          </a:prstGeom>
          <a:solidFill>
            <a:srgbClr val="2249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0BC1FCC-C924-4829-95DB-92A0ED306018}"/>
              </a:ext>
            </a:extLst>
          </p:cNvPr>
          <p:cNvSpPr/>
          <p:nvPr/>
        </p:nvSpPr>
        <p:spPr>
          <a:xfrm>
            <a:off x="614956" y="2849880"/>
            <a:ext cx="73031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600" b="1" dirty="0">
                <a:solidFill>
                  <a:schemeClr val="bg1"/>
                </a:solidFill>
                <a:latin typeface="+mj-lt"/>
              </a:rPr>
              <a:t>Обществено приемане на управлението на паркирането – (политическо) съгласие</a:t>
            </a:r>
          </a:p>
        </p:txBody>
      </p:sp>
    </p:spTree>
    <p:extLst>
      <p:ext uri="{BB962C8B-B14F-4D97-AF65-F5344CB8AC3E}">
        <p14:creationId xmlns:p14="http://schemas.microsoft.com/office/powerpoint/2010/main" val="25044290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11480" y="1913573"/>
            <a:ext cx="8439150" cy="9820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bg-BG" sz="1800" b="0"/>
              <a:t>Местни жители</a:t>
            </a:r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r>
              <a:rPr lang="bg-BG" sz="1800" b="0"/>
              <a:t>Местни търговци на дребно</a:t>
            </a:r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r>
              <a:rPr lang="bg-BG" sz="1800" b="0"/>
              <a:t>Собственици на имоти</a:t>
            </a:r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r>
              <a:rPr lang="bg-BG" sz="1800" b="0"/>
              <a:t>Големи институции под единно управление</a:t>
            </a:r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r>
              <a:rPr lang="bg-BG" sz="1800" b="0"/>
              <a:t>Местни служители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51794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bg-BG">
                <a:solidFill>
                  <a:srgbClr val="134095"/>
                </a:solidFill>
              </a:rPr>
              <a:t>Печеливши заинтересовани страни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85750" y="6166305"/>
            <a:ext cx="5751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Източник: On - Street Parking Managemenet – GIZ Sustainable Urban Transport Techn. Документ 14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5E3D2BB-DE9A-4CF8-A5D1-5C16EADF6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499" y="1628152"/>
            <a:ext cx="3095131" cy="444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3AFD076A-9A58-4EE5-B731-59B73ED1B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Политиката за паркиране е от ключово значение за управлението на мобилността</a:t>
            </a:r>
          </a:p>
        </p:txBody>
      </p: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A04FDEEF-EFC5-4349-9593-548A35923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57250" lvl="1" eaLnBrk="1" hangingPunct="1">
              <a:buFontTx/>
              <a:buChar char="•"/>
            </a:pPr>
            <a:r>
              <a:rPr lang="bg-BG" dirty="0"/>
              <a:t>На практика всяко пътуване с автомобил завършва на място за паркиране</a:t>
            </a:r>
            <a:endParaRPr lang="en-GB" dirty="0"/>
          </a:p>
          <a:p>
            <a:pPr marL="479425" lvl="1" indent="0" eaLnBrk="1" hangingPunct="1">
              <a:buNone/>
            </a:pPr>
            <a:endParaRPr lang="bg-BG" dirty="0"/>
          </a:p>
          <a:p>
            <a:pPr marL="857250" lvl="1" eaLnBrk="1" hangingPunct="1">
              <a:buFontTx/>
              <a:buChar char="•"/>
            </a:pPr>
            <a:r>
              <a:rPr lang="bg-BG" dirty="0"/>
              <a:t>Управлението на паркирането означава управление на необходимостта от използване на автомобили, както и на задръстванията</a:t>
            </a:r>
            <a:endParaRPr lang="en-GB" dirty="0"/>
          </a:p>
          <a:p>
            <a:pPr marL="479425" lvl="1" indent="0" eaLnBrk="1" hangingPunct="1">
              <a:buNone/>
            </a:pPr>
            <a:endParaRPr lang="bg-BG" dirty="0"/>
          </a:p>
          <a:p>
            <a:pPr marL="857250" lvl="1" eaLnBrk="1" hangingPunct="1">
              <a:buFontTx/>
              <a:buChar char="•"/>
            </a:pPr>
            <a:r>
              <a:rPr lang="bg-BG" dirty="0"/>
              <a:t>В сравнение с други политики в областта на транспорта, политиката за управление на паркирането има две основни предимства:</a:t>
            </a:r>
          </a:p>
          <a:p>
            <a:pPr lvl="3"/>
            <a:r>
              <a:rPr lang="bg-BG" sz="1700" dirty="0">
                <a:latin typeface="+mn-lt"/>
              </a:rPr>
              <a:t>Обикновено не изисква големи инвестиции;</a:t>
            </a:r>
            <a:endParaRPr lang="en-GB" sz="1700" dirty="0">
              <a:latin typeface="+mn-lt"/>
            </a:endParaRPr>
          </a:p>
          <a:p>
            <a:pPr lvl="3"/>
            <a:r>
              <a:rPr lang="bg-BG" sz="1700" dirty="0">
                <a:latin typeface="+mn-lt"/>
              </a:rPr>
              <a:t>Има по-голяма обществена приемливост (защото вече се прилага в други градове)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-16193" y="1352842"/>
            <a:ext cx="8708251" cy="264189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eaLnBrk="1" hangingPunct="1"/>
            <a:r>
              <a:rPr lang="bg-BG" sz="1600" b="0" dirty="0"/>
              <a:t>Видимо допълнително подобрение, съпътстващо управлението на паркирането </a:t>
            </a:r>
          </a:p>
          <a:p>
            <a:pPr marL="0" indent="0" eaLnBrk="1" hangingPunct="1">
              <a:buFontTx/>
              <a:buNone/>
            </a:pPr>
            <a:endParaRPr lang="en-GB" altLang="en-US" sz="1600" b="0" kern="0" dirty="0"/>
          </a:p>
          <a:p>
            <a:pPr eaLnBrk="1" hangingPunct="1"/>
            <a:r>
              <a:rPr lang="bg-BG" sz="1600" b="0" dirty="0"/>
              <a:t>Специални договорености за ключовите заинтересовани страни, като например постоянни жители</a:t>
            </a:r>
          </a:p>
          <a:p>
            <a:pPr marL="0" indent="0" eaLnBrk="1" hangingPunct="1">
              <a:buFontTx/>
              <a:buNone/>
            </a:pPr>
            <a:endParaRPr lang="en-GB" altLang="en-US" sz="1600" b="0" kern="0" dirty="0"/>
          </a:p>
          <a:p>
            <a:pPr eaLnBrk="1" hangingPunct="1"/>
            <a:r>
              <a:rPr lang="bg-BG" sz="1600" b="0" dirty="0"/>
              <a:t>Използване на приходите от платено паркиране за местни нужди (например чрез включване на заинтересованите страни в процес на съвместно създаване / съвместно вземане на решения). </a:t>
            </a:r>
            <a:br>
              <a:rPr lang="bg-BG" sz="1600" b="0" dirty="0"/>
            </a:br>
            <a:r>
              <a:rPr lang="bg-BG" sz="1600" b="0" dirty="0"/>
              <a:t>Пример: райони, облагодетелствани от паркирането</a:t>
            </a:r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51794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bg-BG">
                <a:solidFill>
                  <a:srgbClr val="134095"/>
                </a:solidFill>
              </a:rPr>
              <a:t>Стратегии на печелившите заинтересовани страни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85750" y="6166305"/>
            <a:ext cx="5751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Източник: On - Street Parking Managemenet – GIZ Sustainable Urban Transport Techn. Документ 14</a:t>
            </a:r>
          </a:p>
        </p:txBody>
      </p:sp>
      <p:sp>
        <p:nvSpPr>
          <p:cNvPr id="7" name="Rechteck 6"/>
          <p:cNvSpPr/>
          <p:nvPr/>
        </p:nvSpPr>
        <p:spPr>
          <a:xfrm>
            <a:off x="304800" y="4394178"/>
            <a:ext cx="4911090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134095"/>
              </a:buClr>
              <a:buSzPct val="135000"/>
            </a:pPr>
            <a:r>
              <a:rPr lang="bg-BG" sz="1600" dirty="0">
                <a:latin typeface="+mn-lt"/>
                <a:cs typeface="MS PGothic"/>
              </a:rPr>
              <a:t>Пример София: 
винаги в зоните, където се въвежда платено паркиране, се ремонтира и тротоарът с помощта на приходите, генерирани от платеното паркиране.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677105"/>
            <a:ext cx="3733800" cy="24892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807A68A-1D03-4363-9A66-C785AA49C26F}"/>
              </a:ext>
            </a:extLst>
          </p:cNvPr>
          <p:cNvSpPr txBox="1"/>
          <p:nvPr/>
        </p:nvSpPr>
        <p:spPr>
          <a:xfrm>
            <a:off x="7648575" y="3415495"/>
            <a:ext cx="13644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Снимка: FGM - AMOR</a:t>
            </a:r>
          </a:p>
        </p:txBody>
      </p:sp>
    </p:spTree>
    <p:extLst>
      <p:ext uri="{BB962C8B-B14F-4D97-AF65-F5344CB8AC3E}">
        <p14:creationId xmlns:p14="http://schemas.microsoft.com/office/powerpoint/2010/main" val="1884149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9EEE6A-70C1-4710-A340-F83CE130DC94}"/>
              </a:ext>
            </a:extLst>
          </p:cNvPr>
          <p:cNvSpPr txBox="1">
            <a:spLocks/>
          </p:cNvSpPr>
          <p:nvPr/>
        </p:nvSpPr>
        <p:spPr>
          <a:xfrm>
            <a:off x="304800" y="51794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bg-BG">
                <a:solidFill>
                  <a:srgbClr val="134095"/>
                </a:solidFill>
              </a:rPr>
              <a:t>Паркирането на улицата е привилегия, а не право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9FAD028-29A2-4260-897B-78599022A11A}"/>
              </a:ext>
            </a:extLst>
          </p:cNvPr>
          <p:cNvSpPr/>
          <p:nvPr/>
        </p:nvSpPr>
        <p:spPr>
          <a:xfrm>
            <a:off x="0" y="1428219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134095"/>
              </a:buClr>
              <a:buSzPct val="135000"/>
            </a:pPr>
            <a:r>
              <a:rPr lang="bg-BG" sz="1400" b="1" dirty="0">
                <a:solidFill>
                  <a:srgbClr val="134095"/>
                </a:solidFill>
                <a:latin typeface="+mn-lt"/>
                <a:cs typeface="+mj-cs"/>
              </a:rPr>
              <a:t>Като цяло се приема, че паркирането е обществено благо и като такова, трябва да бъде безплатно. </a:t>
            </a:r>
          </a:p>
        </p:txBody>
      </p:sp>
      <p:pic>
        <p:nvPicPr>
          <p:cNvPr id="11" name="Grafik 10" descr="Ein Bild, das Frau, geparkt, Bus enthält.&#10;&#10;Automatisch generierte Beschreibung">
            <a:extLst>
              <a:ext uri="{FF2B5EF4-FFF2-40B4-BE49-F238E27FC236}">
                <a16:creationId xmlns:a16="http://schemas.microsoft.com/office/drawing/2014/main" id="{672F6581-A7B0-4DC3-AA11-8AFF2D2CC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5" y="1881964"/>
            <a:ext cx="8531752" cy="382271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78B89D0-EF10-46A5-B6E8-6CD63C46BD97}"/>
              </a:ext>
            </a:extLst>
          </p:cNvPr>
          <p:cNvSpPr txBox="1"/>
          <p:nvPr/>
        </p:nvSpPr>
        <p:spPr>
          <a:xfrm>
            <a:off x="5044998" y="6075035"/>
            <a:ext cx="33954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 dirty="0"/>
              <a:t>Източник на илюстрацията: IDTP </a:t>
            </a:r>
            <a:r>
              <a:rPr lang="bg-BG" sz="1100" dirty="0" err="1"/>
              <a:t>Parking</a:t>
            </a:r>
            <a:r>
              <a:rPr lang="bg-BG" sz="1100" dirty="0"/>
              <a:t> </a:t>
            </a:r>
            <a:r>
              <a:rPr lang="bg-BG" sz="1100" dirty="0" err="1"/>
              <a:t>Guidebook</a:t>
            </a:r>
            <a:r>
              <a:rPr lang="bg-BG" sz="1100" dirty="0"/>
              <a:t> </a:t>
            </a:r>
            <a:r>
              <a:rPr lang="bg-BG" sz="1100" dirty="0" err="1"/>
              <a:t>for</a:t>
            </a:r>
            <a:r>
              <a:rPr lang="bg-BG" sz="1100" dirty="0"/>
              <a:t> </a:t>
            </a:r>
            <a:r>
              <a:rPr lang="bg-BG" sz="1100" dirty="0" err="1"/>
              <a:t>Beijing</a:t>
            </a:r>
            <a:endParaRPr lang="bg-BG" sz="1100" dirty="0"/>
          </a:p>
          <a:p>
            <a:endParaRPr lang="de-AT" sz="1100" dirty="0"/>
          </a:p>
        </p:txBody>
      </p:sp>
      <p:sp>
        <p:nvSpPr>
          <p:cNvPr id="14" name="Sprechblase: rechteckig mit abgerundeten Ecken 13">
            <a:extLst>
              <a:ext uri="{FF2B5EF4-FFF2-40B4-BE49-F238E27FC236}">
                <a16:creationId xmlns:a16="http://schemas.microsoft.com/office/drawing/2014/main" id="{E6701BB7-61E4-4299-BB7B-7F105F4A3975}"/>
              </a:ext>
            </a:extLst>
          </p:cNvPr>
          <p:cNvSpPr/>
          <p:nvPr/>
        </p:nvSpPr>
        <p:spPr>
          <a:xfrm>
            <a:off x="442127" y="1797062"/>
            <a:ext cx="4129873" cy="1567363"/>
          </a:xfrm>
          <a:prstGeom prst="wedgeRoundRectCallout">
            <a:avLst>
              <a:gd name="adj1" fmla="val -2342"/>
              <a:gd name="adj2" fmla="val 732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Купих си кола, но правителството не ми даде безплатно място за паркиране!</a:t>
            </a:r>
          </a:p>
        </p:txBody>
      </p:sp>
      <p:sp>
        <p:nvSpPr>
          <p:cNvPr id="15" name="Sprechblase: rechteckig mit abgerundeten Ecken 14">
            <a:extLst>
              <a:ext uri="{FF2B5EF4-FFF2-40B4-BE49-F238E27FC236}">
                <a16:creationId xmlns:a16="http://schemas.microsoft.com/office/drawing/2014/main" id="{691DD3D0-EE40-44BA-A7C1-E1AD288E399F}"/>
              </a:ext>
            </a:extLst>
          </p:cNvPr>
          <p:cNvSpPr/>
          <p:nvPr/>
        </p:nvSpPr>
        <p:spPr>
          <a:xfrm>
            <a:off x="4919602" y="1816439"/>
            <a:ext cx="4054277" cy="1477607"/>
          </a:xfrm>
          <a:prstGeom prst="wedgeRoundRectCallout">
            <a:avLst>
              <a:gd name="adj1" fmla="val -25046"/>
              <a:gd name="adj2" fmla="val 649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Купих си климатик, но правителството не ми даде безплатна къща, в която да го монтирам!</a:t>
            </a:r>
          </a:p>
        </p:txBody>
      </p:sp>
    </p:spTree>
    <p:extLst>
      <p:ext uri="{BB962C8B-B14F-4D97-AF65-F5344CB8AC3E}">
        <p14:creationId xmlns:p14="http://schemas.microsoft.com/office/powerpoint/2010/main" val="36978870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304799" y="1517778"/>
            <a:ext cx="8709279" cy="438010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eaLnBrk="1" hangingPunct="1"/>
            <a:r>
              <a:rPr lang="bg-BG" sz="1600" dirty="0"/>
              <a:t>График</a:t>
            </a:r>
            <a:r>
              <a:rPr lang="bg-BG" sz="1600" b="0" dirty="0"/>
              <a:t>: разумно е да се съчетаят нововъведенията в управлението на паркирането с подобрения на устойчивите видове транспорт или създаване на нови публични пространства. </a:t>
            </a:r>
            <a:br>
              <a:rPr lang="bg-BG" sz="1600" b="0" dirty="0"/>
            </a:br>
            <a:r>
              <a:rPr lang="bg-BG" sz="1600" b="0" dirty="0"/>
              <a:t>Напр. във Витория </a:t>
            </a:r>
            <a:r>
              <a:rPr lang="bg-BG" sz="1600" b="0" dirty="0" err="1"/>
              <a:t>Гастеиз</a:t>
            </a:r>
            <a:r>
              <a:rPr lang="bg-BG" sz="1600" b="0" dirty="0"/>
              <a:t>, Испания, утрояването на таксите за паркиране е осъществено успоредно с новата система за обществен транспорт (включваща трамваи).</a:t>
            </a:r>
          </a:p>
          <a:p>
            <a:pPr eaLnBrk="1" hangingPunct="1"/>
            <a:r>
              <a:rPr lang="bg-BG" sz="1600" dirty="0"/>
              <a:t>Получаването на приходи </a:t>
            </a:r>
            <a:r>
              <a:rPr lang="bg-BG" sz="1600" b="0" dirty="0"/>
              <a:t>от платено паркиране </a:t>
            </a:r>
            <a:r>
              <a:rPr lang="bg-BG" sz="1600" dirty="0"/>
              <a:t>не трябва да се споменава като основна цел</a:t>
            </a:r>
            <a:r>
              <a:rPr lang="bg-BG" sz="1600" b="0" dirty="0"/>
              <a:t>. Целите на транспортната политика са по-добри аргументи.</a:t>
            </a:r>
          </a:p>
          <a:p>
            <a:pPr eaLnBrk="1" hangingPunct="1"/>
            <a:r>
              <a:rPr lang="bg-BG" sz="1600" b="0" dirty="0"/>
              <a:t>Системата трябва да бъде </a:t>
            </a:r>
            <a:r>
              <a:rPr lang="bg-BG" sz="1600" dirty="0"/>
              <a:t>напълно законна, </a:t>
            </a:r>
            <a:r>
              <a:rPr lang="bg-BG" sz="1600" b="0" dirty="0"/>
              <a:t>без неясноти. </a:t>
            </a:r>
          </a:p>
          <a:p>
            <a:pPr eaLnBrk="1" hangingPunct="1"/>
            <a:r>
              <a:rPr lang="bg-BG" sz="1600" b="0" dirty="0"/>
              <a:t>Силно се препоръчва прозрачност при използването на приходите.</a:t>
            </a:r>
          </a:p>
          <a:p>
            <a:pPr eaLnBrk="1" hangingPunct="1"/>
            <a:r>
              <a:rPr lang="bg-BG" sz="1600" b="0" dirty="0"/>
              <a:t>Гарантиране на добре </a:t>
            </a:r>
            <a:r>
              <a:rPr lang="bg-BG" sz="1600" dirty="0"/>
              <a:t>балансирано съотношение </a:t>
            </a:r>
            <a:r>
              <a:rPr lang="bg-BG" sz="1600" b="0" dirty="0"/>
              <a:t>между </a:t>
            </a:r>
            <a:br>
              <a:rPr lang="bg-BG" sz="1600" b="0" dirty="0"/>
            </a:br>
            <a:r>
              <a:rPr lang="bg-BG" sz="1600" b="0" dirty="0"/>
              <a:t>наказателни мерки и нарушения, за които се прилагат.  </a:t>
            </a:r>
          </a:p>
          <a:p>
            <a:pPr eaLnBrk="1" hangingPunct="1"/>
            <a:r>
              <a:rPr lang="bg-BG" sz="1600" dirty="0"/>
              <a:t>Комуникацията</a:t>
            </a:r>
            <a:r>
              <a:rPr lang="bg-BG" sz="1600" b="0" dirty="0"/>
              <a:t> трябва да бъде </a:t>
            </a:r>
            <a:r>
              <a:rPr lang="bg-BG" sz="1600" dirty="0"/>
              <a:t>ясна</a:t>
            </a:r>
            <a:r>
              <a:rPr lang="bg-BG" sz="1600" b="0" dirty="0"/>
              <a:t> и без неясноти</a:t>
            </a:r>
          </a:p>
          <a:p>
            <a:pPr eaLnBrk="1" hangingPunct="1"/>
            <a:r>
              <a:rPr lang="bg-BG" sz="1600" dirty="0"/>
              <a:t>Правилата трябва да бъдат свързани </a:t>
            </a:r>
            <a:r>
              <a:rPr lang="bg-BG" sz="1600" b="0" dirty="0"/>
              <a:t>с управлението</a:t>
            </a:r>
            <a:br>
              <a:rPr lang="bg-BG" sz="1600" b="0" dirty="0"/>
            </a:br>
            <a:r>
              <a:rPr lang="bg-BG" sz="1600" b="0" dirty="0"/>
              <a:t>на паркирането или дори с цялостната политика за</a:t>
            </a:r>
            <a:br>
              <a:rPr lang="bg-BG" sz="1600" b="0" dirty="0"/>
            </a:br>
            <a:r>
              <a:rPr lang="bg-BG" sz="1600" dirty="0"/>
              <a:t>мобилност</a:t>
            </a:r>
            <a:r>
              <a:rPr lang="bg-BG" sz="1600" b="0" dirty="0"/>
              <a:t>. </a:t>
            </a:r>
            <a:endParaRPr lang="en-GB" altLang="en-US" sz="1600" b="0" kern="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5750" y="277178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bg-BG" dirty="0">
                <a:solidFill>
                  <a:srgbClr val="134095"/>
                </a:solidFill>
              </a:rPr>
              <a:t>Повишаване приемането сред населението на политиката по управление на паркирането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85750" y="6166305"/>
            <a:ext cx="5751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Източник: On - Street Parking Managemenet – GIZ Sustainable Urban Transport Techn. Документ 14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51" y="4187503"/>
            <a:ext cx="2641854" cy="210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615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C1AE858-70FB-460D-B7F8-A68D40075E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89097" y="1594884"/>
            <a:ext cx="7187608" cy="481654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2025BA2-EDEC-4A1A-8C8E-506AD8F81F7B}"/>
              </a:ext>
            </a:extLst>
          </p:cNvPr>
          <p:cNvSpPr/>
          <p:nvPr/>
        </p:nvSpPr>
        <p:spPr>
          <a:xfrm>
            <a:off x="293103" y="209753"/>
            <a:ext cx="738360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bg-BG" sz="2200" b="1" dirty="0">
                <a:solidFill>
                  <a:srgbClr val="134095"/>
                </a:solidFill>
                <a:latin typeface="+mj-lt"/>
              </a:rPr>
              <a:t>Управлението на паркирането показва добро съотношение между въздействието и общественото приемане!</a:t>
            </a:r>
          </a:p>
        </p:txBody>
      </p:sp>
    </p:spTree>
    <p:extLst>
      <p:ext uri="{BB962C8B-B14F-4D97-AF65-F5344CB8AC3E}">
        <p14:creationId xmlns:p14="http://schemas.microsoft.com/office/powerpoint/2010/main" val="1970665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48723EE-0610-4CE6-87A9-395D324016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14130" y="1509823"/>
            <a:ext cx="6400800" cy="489407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DFBFE6B-A4CA-4758-B5D2-A17AF4D29E90}"/>
              </a:ext>
            </a:extLst>
          </p:cNvPr>
          <p:cNvSpPr/>
          <p:nvPr/>
        </p:nvSpPr>
        <p:spPr>
          <a:xfrm>
            <a:off x="308342" y="346913"/>
            <a:ext cx="73683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bg-BG" sz="2200" b="1" dirty="0">
                <a:solidFill>
                  <a:srgbClr val="134095"/>
                </a:solidFill>
                <a:latin typeface="+mj-lt"/>
              </a:rPr>
              <a:t>Обществено приемане на управлението на паркоместата </a:t>
            </a:r>
            <a:r>
              <a:rPr lang="en-US" sz="2200" b="1" dirty="0">
                <a:solidFill>
                  <a:srgbClr val="134095"/>
                </a:solidFill>
                <a:latin typeface="+mj-lt"/>
              </a:rPr>
              <a:t>– </a:t>
            </a:r>
            <a:r>
              <a:rPr lang="bg-BG" sz="2200" b="1" dirty="0">
                <a:solidFill>
                  <a:srgbClr val="134095"/>
                </a:solidFill>
                <a:latin typeface="+mj-lt"/>
              </a:rPr>
              <a:t>анализ преди-след анализ</a:t>
            </a:r>
            <a:endParaRPr lang="de-AT" sz="2200" b="1" dirty="0">
              <a:solidFill>
                <a:srgbClr val="13409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76513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1517778"/>
            <a:ext cx="7559040" cy="9820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 eaLnBrk="1" hangingPunct="1">
              <a:buNone/>
            </a:pPr>
            <a:r>
              <a:rPr lang="bg-BG" sz="1600" dirty="0"/>
              <a:t>Необходимо е да се провери в националното и регионалното законодателство дали местните органи на управление имат достатъчно правомощия, за да направят промени по отношение на следните мерки:</a:t>
            </a:r>
          </a:p>
          <a:p>
            <a:pPr marL="0" indent="0" eaLnBrk="1" hangingPunct="1">
              <a:buNone/>
            </a:pPr>
            <a:endParaRPr lang="en-GB" altLang="en-US" sz="1600" b="0" kern="0" dirty="0"/>
          </a:p>
          <a:p>
            <a:pPr marL="0" indent="0" eaLnBrk="1" hangingPunct="1">
              <a:buNone/>
            </a:pPr>
            <a:r>
              <a:rPr lang="bg-BG" sz="1600" b="0" dirty="0"/>
              <a:t>Може ли местното управление да вземе решение за: </a:t>
            </a:r>
          </a:p>
          <a:p>
            <a:pPr eaLnBrk="1" hangingPunct="1"/>
            <a:r>
              <a:rPr lang="bg-BG" sz="1600" b="0" dirty="0"/>
              <a:t>размера </a:t>
            </a:r>
            <a:r>
              <a:rPr lang="bg-BG" sz="1600" dirty="0"/>
              <a:t>на цената за паркиране </a:t>
            </a:r>
            <a:r>
              <a:rPr lang="bg-BG" sz="1600" b="0" dirty="0"/>
              <a:t>(също и за разрешителните за живущи)?</a:t>
            </a:r>
          </a:p>
          <a:p>
            <a:pPr eaLnBrk="1" hangingPunct="1"/>
            <a:r>
              <a:rPr lang="bg-BG" sz="1600" b="0" dirty="0"/>
              <a:t>използването </a:t>
            </a:r>
            <a:r>
              <a:rPr lang="bg-BG" sz="1600" dirty="0"/>
              <a:t>на приходите </a:t>
            </a:r>
            <a:r>
              <a:rPr lang="bg-BG" sz="1600" b="0" dirty="0"/>
              <a:t>от платено паркиране?</a:t>
            </a:r>
          </a:p>
          <a:p>
            <a:pPr eaLnBrk="1" hangingPunct="1"/>
            <a:r>
              <a:rPr lang="bg-BG" sz="1600" b="0" dirty="0"/>
              <a:t>използването </a:t>
            </a:r>
            <a:r>
              <a:rPr lang="bg-BG" sz="1600" dirty="0"/>
              <a:t>на такси/глоби за паркиране</a:t>
            </a:r>
            <a:r>
              <a:rPr lang="bg-BG" sz="1600" b="0" dirty="0"/>
              <a:t>?</a:t>
            </a:r>
          </a:p>
          <a:p>
            <a:pPr eaLnBrk="1" hangingPunct="1"/>
            <a:r>
              <a:rPr lang="bg-BG" sz="1600" dirty="0"/>
              <a:t>правоприлагането </a:t>
            </a:r>
            <a:r>
              <a:rPr lang="bg-BG" sz="1600" b="0" dirty="0"/>
              <a:t>от вътрешни структури или прехвърлянето му към частни субекти?</a:t>
            </a:r>
          </a:p>
          <a:p>
            <a:pPr eaLnBrk="1" hangingPunct="1"/>
            <a:r>
              <a:rPr lang="bg-BG" sz="1600" b="0" dirty="0"/>
              <a:t>въвеждане </a:t>
            </a:r>
            <a:r>
              <a:rPr lang="bg-BG" sz="1600" dirty="0"/>
              <a:t>на ограничения за продължителността на паркиране</a:t>
            </a:r>
            <a:r>
              <a:rPr lang="bg-BG" sz="1600" b="0" dirty="0"/>
              <a:t>?</a:t>
            </a:r>
          </a:p>
          <a:p>
            <a:pPr eaLnBrk="1" hangingPunct="1"/>
            <a:r>
              <a:rPr lang="bg-BG" sz="1600" dirty="0"/>
              <a:t>въвеждане на платено паркиране по всички улици </a:t>
            </a:r>
            <a:r>
              <a:rPr lang="bg-BG" sz="1600" b="0" dirty="0"/>
              <a:t>(или само на второстепенните улици)?</a:t>
            </a:r>
          </a:p>
          <a:p>
            <a:pPr eaLnBrk="1" hangingPunct="1"/>
            <a:r>
              <a:rPr lang="bg-BG" sz="1600" dirty="0"/>
              <a:t>принудително преместване </a:t>
            </a:r>
            <a:r>
              <a:rPr lang="bg-BG" sz="1600" b="0" dirty="0"/>
              <a:t>на автомобили, паркирали в нарушение на правилата за движение?</a:t>
            </a:r>
            <a:endParaRPr lang="en-GB" altLang="en-US" sz="1600" b="0" kern="0" dirty="0"/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265498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bg-BG" dirty="0">
                <a:solidFill>
                  <a:srgbClr val="134095"/>
                </a:solidFill>
              </a:rPr>
              <a:t>Трябва да се провери правно-нормативната рамка за управление на паркирането.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575" y="2599560"/>
            <a:ext cx="1428949" cy="20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620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51794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bg-BG">
                <a:solidFill>
                  <a:srgbClr val="134095"/>
                </a:solidFill>
              </a:rPr>
              <a:t>Институционализация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670472"/>
            <a:ext cx="8656320" cy="181356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 eaLnBrk="1" hangingPunct="1">
              <a:buNone/>
            </a:pPr>
            <a:r>
              <a:rPr lang="bg-BG" sz="1600" b="0" dirty="0"/>
              <a:t>В рамките на дадена община / служба за контрол, управлението на паркирането би могло да изпълнява различни задачи:</a:t>
            </a:r>
          </a:p>
          <a:p>
            <a:pPr eaLnBrk="1" hangingPunct="1"/>
            <a:r>
              <a:rPr lang="bg-BG" sz="1600" b="0" dirty="0"/>
              <a:t>Само оперативни функции </a:t>
            </a:r>
          </a:p>
          <a:p>
            <a:pPr eaLnBrk="1" hangingPunct="1"/>
            <a:r>
              <a:rPr lang="bg-BG" sz="1600" b="0" dirty="0"/>
              <a:t>Политически функции</a:t>
            </a:r>
          </a:p>
          <a:p>
            <a:pPr marL="0" indent="0" eaLnBrk="1" hangingPunct="1">
              <a:buNone/>
            </a:pPr>
            <a:r>
              <a:rPr lang="bg-BG" sz="1600" b="0" dirty="0"/>
              <a:t>Става въпрос за отговорности (планиране, поддръжка, формулиране на политики, правоприлагане и т.н.).</a:t>
            </a:r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r>
              <a:rPr lang="bg-BG" sz="1800" b="0" dirty="0"/>
              <a:t>
</a:t>
            </a:r>
            <a:br>
              <a:rPr lang="bg-BG" sz="1800" b="0" dirty="0"/>
            </a:br>
            <a:endParaRPr lang="bg-BG" sz="1800" b="0" dirty="0"/>
          </a:p>
          <a:p>
            <a:pPr eaLnBrk="1" hangingPunct="1"/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3880271"/>
            <a:ext cx="8439150" cy="232240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 eaLnBrk="1" hangingPunct="1">
              <a:buNone/>
            </a:pPr>
            <a:r>
              <a:rPr lang="bg-BG" sz="1600" b="0" dirty="0"/>
              <a:t>Комбинацията от оперативни и политически аспекти изглежда е печелившото решение. </a:t>
            </a:r>
          </a:p>
          <a:p>
            <a:pPr marL="0" indent="0" eaLnBrk="1" hangingPunct="1">
              <a:buNone/>
            </a:pPr>
            <a:r>
              <a:rPr lang="bg-BG" sz="1600" b="0" dirty="0"/>
              <a:t>Ползите са:</a:t>
            </a:r>
          </a:p>
          <a:p>
            <a:pPr eaLnBrk="1" hangingPunct="1"/>
            <a:r>
              <a:rPr lang="bg-BG" sz="1600" b="0" dirty="0"/>
              <a:t>изпълняване и на двете задачи</a:t>
            </a:r>
          </a:p>
          <a:p>
            <a:pPr eaLnBrk="1" hangingPunct="1"/>
            <a:r>
              <a:rPr lang="bg-BG" sz="1600" b="0" dirty="0"/>
              <a:t>изграждане на взаимодействия</a:t>
            </a:r>
          </a:p>
          <a:p>
            <a:pPr eaLnBrk="1" hangingPunct="1"/>
            <a:r>
              <a:rPr lang="bg-BG" sz="1600" b="0" dirty="0"/>
              <a:t>развиване на мобилността в общината в по-устойчива насока</a:t>
            </a:r>
          </a:p>
          <a:p>
            <a:pPr marL="0" indent="0" eaLnBrk="1" hangingPunct="1">
              <a:buNone/>
            </a:pPr>
            <a:endParaRPr lang="en-GB" altLang="en-US" sz="1600" b="0" kern="0" dirty="0"/>
          </a:p>
          <a:p>
            <a:pPr marL="0" indent="0" eaLnBrk="1" hangingPunct="1">
              <a:buNone/>
            </a:pPr>
            <a:r>
              <a:rPr lang="bg-BG" sz="1600" b="0" dirty="0"/>
              <a:t>Примерът на Гент, Белгия или София, България</a:t>
            </a:r>
            <a:endParaRPr lang="en-GB" altLang="en-US" sz="1600" b="0" kern="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r>
              <a:rPr lang="bg-BG" sz="1800" b="0" dirty="0"/>
              <a:t>
</a:t>
            </a:r>
            <a:br>
              <a:rPr lang="bg-BG" sz="1800" b="0" dirty="0"/>
            </a:br>
            <a:endParaRPr lang="bg-BG" sz="1800" b="0" dirty="0"/>
          </a:p>
          <a:p>
            <a:pPr eaLnBrk="1" hangingPunct="1"/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</p:txBody>
      </p:sp>
    </p:spTree>
    <p:extLst>
      <p:ext uri="{BB962C8B-B14F-4D97-AF65-F5344CB8AC3E}">
        <p14:creationId xmlns:p14="http://schemas.microsoft.com/office/powerpoint/2010/main" val="3230488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12839C-1400-4FCF-84DE-1A890ED77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bg-BG" sz="2400" dirty="0"/>
              <a:t>Пример: </a:t>
            </a:r>
            <a:r>
              <a:rPr lang="bg-BG" sz="2400" b="0" dirty="0"/>
              <a:t>Компанията за мобилност на Гент, Белгия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E520FD2-0F6A-4DD2-98E9-7569E7AEB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15" y="1537769"/>
            <a:ext cx="8673514" cy="1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rgbClr val="134095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>
              <a:buNone/>
            </a:pPr>
            <a:r>
              <a:rPr lang="bg-BG" sz="2000" b="0" dirty="0"/>
              <a:t>Създаването на компанията за мобилност на град Гент (като сливане на компанията за паркиране и на отдела за мобилност), дава възможност на града за интегрирана работа по планиране на мобилността на различни нива, от стратегическо до оперативно ниво.</a:t>
            </a:r>
          </a:p>
          <a:p>
            <a:pPr marL="0" indent="0">
              <a:buNone/>
            </a:pPr>
            <a:r>
              <a:rPr lang="bg-BG" sz="2000" b="0" dirty="0"/>
              <a:t> </a:t>
            </a:r>
          </a:p>
          <a:p>
            <a:pPr marL="0" indent="0">
              <a:buNone/>
            </a:pPr>
            <a:endParaRPr lang="en-GB" sz="2000" b="0" kern="0" dirty="0"/>
          </a:p>
        </p:txBody>
      </p:sp>
      <p:pic>
        <p:nvPicPr>
          <p:cNvPr id="6146" name="Picture 4" descr="3">
            <a:extLst>
              <a:ext uri="{FF2B5EF4-FFF2-40B4-BE49-F238E27FC236}">
                <a16:creationId xmlns:a16="http://schemas.microsoft.com/office/drawing/2014/main" id="{8F7E115C-195A-45B0-BFBF-54D031EABEE6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15" y="3110269"/>
            <a:ext cx="4195392" cy="30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8398DCFA-E322-4884-B1C5-4DEE9412E430}"/>
              </a:ext>
            </a:extLst>
          </p:cNvPr>
          <p:cNvSpPr/>
          <p:nvPr/>
        </p:nvSpPr>
        <p:spPr>
          <a:xfrm>
            <a:off x="4617672" y="456638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sz="1200">
                <a:solidFill>
                  <a:srgbClr val="034EA2"/>
                </a:solidFill>
              </a:rPr>
              <a:t>https://park4sump.eu/resources-tools/videos/ghent-mobility-company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5747963-B53F-456C-B343-476BC3DF9CAA}"/>
              </a:ext>
            </a:extLst>
          </p:cNvPr>
          <p:cNvSpPr/>
          <p:nvPr/>
        </p:nvSpPr>
        <p:spPr>
          <a:xfrm>
            <a:off x="4572000" y="4166278"/>
            <a:ext cx="43043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bg-BG" sz="2000">
                <a:solidFill>
                  <a:srgbClr val="134095"/>
                </a:solidFill>
                <a:latin typeface="+mn-lt"/>
              </a:rPr>
              <a:t>Вижте също видеоклипа Park4SUMP </a:t>
            </a:r>
          </a:p>
        </p:txBody>
      </p:sp>
    </p:spTree>
    <p:extLst>
      <p:ext uri="{BB962C8B-B14F-4D97-AF65-F5344CB8AC3E}">
        <p14:creationId xmlns:p14="http://schemas.microsoft.com/office/powerpoint/2010/main" val="6093916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91FFBF1-A401-4112-A645-8501E977A333}"/>
              </a:ext>
            </a:extLst>
          </p:cNvPr>
          <p:cNvSpPr/>
          <p:nvPr/>
        </p:nvSpPr>
        <p:spPr>
          <a:xfrm>
            <a:off x="0" y="1403498"/>
            <a:ext cx="9144000" cy="5121127"/>
          </a:xfrm>
          <a:prstGeom prst="rect">
            <a:avLst/>
          </a:prstGeom>
          <a:solidFill>
            <a:srgbClr val="2249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0BC1FCC-C924-4829-95DB-92A0ED306018}"/>
              </a:ext>
            </a:extLst>
          </p:cNvPr>
          <p:cNvSpPr/>
          <p:nvPr/>
        </p:nvSpPr>
        <p:spPr>
          <a:xfrm>
            <a:off x="1947215" y="3429000"/>
            <a:ext cx="7303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600" b="1">
                <a:solidFill>
                  <a:schemeClr val="bg1"/>
                </a:solidFill>
                <a:latin typeface="+mj-lt"/>
              </a:rPr>
              <a:t>Паркиране и ПУГМ</a:t>
            </a:r>
          </a:p>
        </p:txBody>
      </p:sp>
    </p:spTree>
    <p:extLst>
      <p:ext uri="{BB962C8B-B14F-4D97-AF65-F5344CB8AC3E}">
        <p14:creationId xmlns:p14="http://schemas.microsoft.com/office/powerpoint/2010/main" val="26174288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1E7B95CD-9698-415F-B5A3-2108A9F04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Политика за паркиране и градско пространство</a:t>
            </a:r>
          </a:p>
        </p:txBody>
      </p:sp>
      <p:sp>
        <p:nvSpPr>
          <p:cNvPr id="39939" name="Content Placeholder 2">
            <a:extLst>
              <a:ext uri="{FF2B5EF4-FFF2-40B4-BE49-F238E27FC236}">
                <a16:creationId xmlns:a16="http://schemas.microsoft.com/office/drawing/2014/main" id="{6694D352-B99E-4714-87A9-4CD66ADB2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67" y="1747225"/>
            <a:ext cx="8613707" cy="2793892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bg-BG" sz="1600" b="0" dirty="0">
                <a:solidFill>
                  <a:schemeClr val="tx1"/>
                </a:solidFill>
              </a:rPr>
              <a:t>Всяко паркомясто заема от 15 кв.м. до 30 кв.м., а всеки водач използва средно между две и пет различни места за паркиране всеки ден</a:t>
            </a:r>
          </a:p>
          <a:p>
            <a:pPr eaLnBrk="1" hangingPunct="1">
              <a:buFontTx/>
              <a:buChar char="•"/>
            </a:pPr>
            <a:r>
              <a:rPr lang="bg-BG" sz="1600" b="0" dirty="0">
                <a:solidFill>
                  <a:schemeClr val="tx1"/>
                </a:solidFill>
              </a:rPr>
              <a:t>Мястото е оскъдно, особено в градските райони. Следователно, то трябва да се управлява по добър начин!</a:t>
            </a:r>
          </a:p>
          <a:p>
            <a:pPr eaLnBrk="1" hangingPunct="1">
              <a:buFontTx/>
              <a:buChar char="•"/>
            </a:pPr>
            <a:r>
              <a:rPr lang="bg-BG" sz="1600" b="0" dirty="0">
                <a:solidFill>
                  <a:schemeClr val="tx1"/>
                </a:solidFill>
              </a:rPr>
              <a:t>Нарастващата липса на пространство, по-високите цени на земята и тенденцията към по-добро качество на жизнената среда първоначално доведоха до преминаване от улично към извън-улично паркиране, а по-късно и от наземно към подземно паркиране.</a:t>
            </a:r>
          </a:p>
          <a:p>
            <a:pPr eaLnBrk="1" hangingPunct="1">
              <a:buFontTx/>
              <a:buChar char="•"/>
            </a:pPr>
            <a:r>
              <a:rPr lang="bg-BG" sz="1600" b="0" dirty="0">
                <a:solidFill>
                  <a:schemeClr val="tx1"/>
                </a:solidFill>
              </a:rPr>
              <a:t>Но подземното паркиране може да бъде много скъпо!!! (до 50 000 евро на паркомясто)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69DB574-6F49-4615-9E57-DC415D91EBAB}"/>
              </a:ext>
            </a:extLst>
          </p:cNvPr>
          <p:cNvSpPr txBox="1"/>
          <p:nvPr/>
        </p:nvSpPr>
        <p:spPr>
          <a:xfrm>
            <a:off x="6958764" y="1501004"/>
            <a:ext cx="2023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000"/>
              <a:t>Източник: http://push-pull-parking.eu/</a:t>
            </a:r>
          </a:p>
        </p:txBody>
      </p:sp>
      <p:pic>
        <p:nvPicPr>
          <p:cNvPr id="3" name="Grafik 2" descr="Ein Bild, das Gebäude, Straße, Boden, Mann enthält.&#10;&#10;Automatisch generierte Beschreibung">
            <a:extLst>
              <a:ext uri="{FF2B5EF4-FFF2-40B4-BE49-F238E27FC236}">
                <a16:creationId xmlns:a16="http://schemas.microsoft.com/office/drawing/2014/main" id="{19DE9EAE-ED95-4ABB-96B3-C4DCEEE6C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312" y="4572809"/>
            <a:ext cx="2902688" cy="1935125"/>
          </a:xfrm>
          <a:prstGeom prst="rect">
            <a:avLst/>
          </a:prstGeom>
        </p:spPr>
      </p:pic>
      <p:pic>
        <p:nvPicPr>
          <p:cNvPr id="8" name="Grafik 7" descr="Ein Bild, das Gebäude, Person, draußen, Personen enthält.&#10;&#10;Automatisch generierte Beschreibung">
            <a:extLst>
              <a:ext uri="{FF2B5EF4-FFF2-40B4-BE49-F238E27FC236}">
                <a16:creationId xmlns:a16="http://schemas.microsoft.com/office/drawing/2014/main" id="{C85092BF-3A44-4909-A1E2-304BBE135A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599" y="4572808"/>
            <a:ext cx="2902688" cy="1935125"/>
          </a:xfrm>
          <a:prstGeom prst="rect">
            <a:avLst/>
          </a:prstGeom>
        </p:spPr>
      </p:pic>
      <p:pic>
        <p:nvPicPr>
          <p:cNvPr id="10" name="Grafik 9" descr="Ein Bild, das Gebäude, draußen, Stadt, Straße enthält.&#10;&#10;Automatisch generierte Beschreibung">
            <a:extLst>
              <a:ext uri="{FF2B5EF4-FFF2-40B4-BE49-F238E27FC236}">
                <a16:creationId xmlns:a16="http://schemas.microsoft.com/office/drawing/2014/main" id="{14C3E731-DBF0-4C37-9D92-DE359CD6D6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3140"/>
            <a:ext cx="2902688" cy="193512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B856B29-0EFB-4D27-B61B-D6000A5F0003}"/>
              </a:ext>
            </a:extLst>
          </p:cNvPr>
          <p:cNvSpPr txBox="1"/>
          <p:nvPr/>
        </p:nvSpPr>
        <p:spPr>
          <a:xfrm>
            <a:off x="6751261" y="4279506"/>
            <a:ext cx="21435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Снимки: FGM - AMOR, eltis.org (2)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85750" y="114300"/>
            <a:ext cx="7593330" cy="11525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bg-BG" sz="2400" dirty="0"/>
              <a:t>Ползи от управлението на уличното паркиране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381000" y="1700213"/>
            <a:ext cx="5842819" cy="460851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bg-BG" sz="1800" dirty="0"/>
              <a:t>Ползи от управлението на уличното паркиране</a:t>
            </a:r>
          </a:p>
          <a:p>
            <a:pPr marL="857250" lvl="1" eaLnBrk="1" hangingPunct="1"/>
            <a:r>
              <a:rPr lang="bg-BG" dirty="0"/>
              <a:t>Принос за по-устойчива градска мобилност</a:t>
            </a:r>
          </a:p>
          <a:p>
            <a:pPr marL="857250" lvl="1" eaLnBrk="1" hangingPunct="1"/>
            <a:r>
              <a:rPr lang="bg-BG" dirty="0"/>
              <a:t>Подпомагане на системата за извън-улично паркиране (вкл. една, може би, ненужна инвестиция)</a:t>
            </a:r>
          </a:p>
          <a:p>
            <a:pPr marL="857250" lvl="1" eaLnBrk="1" hangingPunct="1"/>
            <a:r>
              <a:rPr lang="bg-BG" dirty="0"/>
              <a:t>Ниски разходи</a:t>
            </a:r>
          </a:p>
          <a:p>
            <a:pPr marL="857250" lvl="1" eaLnBrk="1" hangingPunct="1"/>
            <a:r>
              <a:rPr lang="bg-BG" dirty="0"/>
              <a:t>Генерира приходи</a:t>
            </a:r>
          </a:p>
          <a:p>
            <a:pPr marL="857250" lvl="1" eaLnBrk="1" hangingPunct="1"/>
            <a:r>
              <a:rPr lang="bg-BG" dirty="0"/>
              <a:t>Допринася за по-справедливо използване на общественото пространство</a:t>
            </a:r>
          </a:p>
          <a:p>
            <a:pPr marL="857250" lvl="1" eaLnBrk="1" hangingPunct="1"/>
            <a:r>
              <a:rPr lang="bg-BG" dirty="0"/>
              <a:t>Повишава безопасността</a:t>
            </a:r>
          </a:p>
          <a:p>
            <a:pPr marL="857250" lvl="1" eaLnBrk="1" hangingPunct="1"/>
            <a:r>
              <a:rPr lang="bg-BG" dirty="0"/>
              <a:t>Подпомага местната икономика</a:t>
            </a:r>
          </a:p>
          <a:p>
            <a:pPr marL="857250" lvl="1" eaLnBrk="1" hangingPunct="1"/>
            <a:r>
              <a:rPr lang="bg-BG" dirty="0"/>
              <a:t>Подобрява качеството на живот</a:t>
            </a:r>
          </a:p>
          <a:p>
            <a:pPr marL="857250" lvl="1" eaLnBrk="1" hangingPunct="1"/>
            <a:r>
              <a:rPr lang="bg-BG" dirty="0"/>
              <a:t>Намалява конфликтите при паркиране</a:t>
            </a:r>
          </a:p>
          <a:p>
            <a:pPr marL="857250" lvl="1" eaLnBrk="1" hangingPunct="1"/>
            <a:endParaRPr lang="en-GB" altLang="en-US" dirty="0"/>
          </a:p>
        </p:txBody>
      </p:sp>
      <p:pic>
        <p:nvPicPr>
          <p:cNvPr id="3" name="Grafik 2" descr="Ein Bild, das draußen, Gebäude, Person, Straße enthält.&#10;&#10;Automatisch generierte Beschreibung">
            <a:extLst>
              <a:ext uri="{FF2B5EF4-FFF2-40B4-BE49-F238E27FC236}">
                <a16:creationId xmlns:a16="http://schemas.microsoft.com/office/drawing/2014/main" id="{F2A36BA8-130B-4F1A-98AA-A6CC5178E9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25" y="1870075"/>
            <a:ext cx="2771775" cy="1847850"/>
          </a:xfrm>
          <a:prstGeom prst="rect">
            <a:avLst/>
          </a:prstGeom>
        </p:spPr>
      </p:pic>
      <p:pic>
        <p:nvPicPr>
          <p:cNvPr id="5" name="Grafik 4" descr="Ein Bild, das Gebäude, Auto, Tisch, grün enthält.&#10;&#10;Automatisch generierte Beschreibung">
            <a:extLst>
              <a:ext uri="{FF2B5EF4-FFF2-40B4-BE49-F238E27FC236}">
                <a16:creationId xmlns:a16="http://schemas.microsoft.com/office/drawing/2014/main" id="{080E4CC0-6121-407D-8ABD-3CA0386AB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25" y="3887787"/>
            <a:ext cx="2771777" cy="18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6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096BF0-7DC7-45B3-869A-50FB3EDCB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2400" dirty="0"/>
              <a:t>Осъзнайте стойността на публичното пространство!</a:t>
            </a:r>
            <a:endParaRPr lang="bg-BG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D005084-D9D9-4368-9B49-D9946DE26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788" y="1500539"/>
            <a:ext cx="6045694" cy="485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773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51794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bg-BG">
                <a:solidFill>
                  <a:srgbClr val="134095"/>
                </a:solidFill>
              </a:rPr>
              <a:t>Оценка на общественото пространство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454889"/>
            <a:ext cx="8656320" cy="51875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 eaLnBrk="1" hangingPunct="1">
              <a:buNone/>
            </a:pPr>
            <a:r>
              <a:rPr lang="bg-BG" sz="1800" b="0" dirty="0"/>
              <a:t>Често улиците имат повече функции, отколкото само да предоставят възможност на хората да се придвижат от точка А до точка Б, или да паркират. Това са</a:t>
            </a:r>
          </a:p>
          <a:p>
            <a:pPr eaLnBrk="1" hangingPunct="1"/>
            <a:r>
              <a:rPr lang="bg-BG" sz="1800" b="0" dirty="0"/>
              <a:t>Срещи / общуване с хора</a:t>
            </a:r>
          </a:p>
          <a:p>
            <a:pPr eaLnBrk="1" hangingPunct="1"/>
            <a:r>
              <a:rPr lang="bg-BG" sz="1800" b="0" dirty="0"/>
              <a:t>Престой</a:t>
            </a:r>
          </a:p>
          <a:p>
            <a:pPr eaLnBrk="1" hangingPunct="1"/>
            <a:r>
              <a:rPr lang="bg-BG" sz="1800" b="0" dirty="0"/>
              <a:t>Бизнес</a:t>
            </a:r>
          </a:p>
          <a:p>
            <a:pPr eaLnBrk="1" hangingPunct="1"/>
            <a:r>
              <a:rPr lang="bg-BG" sz="1800" b="0" dirty="0"/>
              <a:t>Почивка и развлечение </a:t>
            </a:r>
          </a:p>
          <a:p>
            <a:pPr eaLnBrk="1" hangingPunct="1"/>
            <a:r>
              <a:rPr lang="bg-BG" sz="1800" b="0" dirty="0"/>
              <a:t>И т.н.</a:t>
            </a:r>
          </a:p>
          <a:p>
            <a:pPr marL="0" indent="0" eaLnBrk="1" hangingPunct="1">
              <a:buNone/>
            </a:pPr>
            <a:r>
              <a:rPr lang="bg-BG" sz="1800" b="0" dirty="0"/>
              <a:t>Често тези други функции са с по-висок </a:t>
            </a:r>
            <a:endParaRPr lang="en-GB" sz="1800" b="0" dirty="0"/>
          </a:p>
          <a:p>
            <a:pPr marL="0" indent="0" eaLnBrk="1" hangingPunct="1">
              <a:buNone/>
            </a:pPr>
            <a:r>
              <a:rPr lang="bg-BG" sz="1800" b="0" dirty="0"/>
              <a:t>приоритет от самото паркиране.</a:t>
            </a:r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r>
              <a:rPr lang="bg-BG" sz="1800" dirty="0"/>
              <a:t>Примери:</a:t>
            </a:r>
          </a:p>
          <a:p>
            <a:pPr marL="0" indent="0" eaLnBrk="1" hangingPunct="1">
              <a:buNone/>
            </a:pPr>
            <a:r>
              <a:rPr lang="bg-BG" sz="1800" b="0" dirty="0" err="1"/>
              <a:t>Парклети</a:t>
            </a:r>
            <a:endParaRPr lang="bg-BG" sz="1800" b="0" dirty="0"/>
          </a:p>
          <a:p>
            <a:pPr marL="0" indent="0" eaLnBrk="1" hangingPunct="1">
              <a:buNone/>
            </a:pPr>
            <a:r>
              <a:rPr lang="bg-BG" sz="1800" b="0" dirty="0"/>
              <a:t>Тераси</a:t>
            </a:r>
          </a:p>
          <a:p>
            <a:pPr marL="0" indent="0" eaLnBrk="1" hangingPunct="1">
              <a:buNone/>
            </a:pPr>
            <a:r>
              <a:rPr lang="bg-BG" sz="1800" b="0" dirty="0"/>
              <a:t>Места, където човек не е необходимо да консумира</a:t>
            </a:r>
          </a:p>
          <a:p>
            <a:pPr marL="0" indent="0" eaLnBrk="1" hangingPunct="1">
              <a:buNone/>
            </a:pPr>
            <a:r>
              <a:rPr lang="bg-BG" sz="1800" b="0" dirty="0"/>
              <a:t> </a:t>
            </a:r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r>
              <a:rPr lang="bg-BG" sz="1800" b="0" dirty="0"/>
              <a:t>
</a:t>
            </a:r>
            <a:br>
              <a:rPr lang="bg-BG" sz="1800" b="0" dirty="0"/>
            </a:br>
            <a:endParaRPr lang="bg-BG" sz="1800" b="0" dirty="0"/>
          </a:p>
          <a:p>
            <a:pPr eaLnBrk="1" hangingPunct="1"/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</p:txBody>
      </p:sp>
      <p:pic>
        <p:nvPicPr>
          <p:cNvPr id="3" name="Grafik 2" descr="Ein Bild, das Gebäude, draußen, Straße, Person enthält.&#10;&#10;Automatisch generierte Beschreibung">
            <a:extLst>
              <a:ext uri="{FF2B5EF4-FFF2-40B4-BE49-F238E27FC236}">
                <a16:creationId xmlns:a16="http://schemas.microsoft.com/office/drawing/2014/main" id="{6A8B17BF-6762-4EEB-B480-4CE65BD2A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42" y="2581939"/>
            <a:ext cx="4231758" cy="282117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5F44066-5830-4437-9721-8356904B1FBC}"/>
              </a:ext>
            </a:extLst>
          </p:cNvPr>
          <p:cNvSpPr txBox="1"/>
          <p:nvPr/>
        </p:nvSpPr>
        <p:spPr>
          <a:xfrm>
            <a:off x="7648575" y="5517719"/>
            <a:ext cx="13644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Снимка: FGM - AMOR</a:t>
            </a:r>
          </a:p>
        </p:txBody>
      </p:sp>
    </p:spTree>
    <p:extLst>
      <p:ext uri="{BB962C8B-B14F-4D97-AF65-F5344CB8AC3E}">
        <p14:creationId xmlns:p14="http://schemas.microsoft.com/office/powerpoint/2010/main" val="40353141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0A6704-2B9C-46F3-ACF4-D6DA85978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Пример: Ротердам – превръщане на паркоместа в тераси или паркинги за велосипеди (тестова фаза)</a:t>
            </a:r>
          </a:p>
        </p:txBody>
      </p:sp>
      <p:pic>
        <p:nvPicPr>
          <p:cNvPr id="33" name="Afbeelding 2" descr="Fietsvlonder Hoogstraat bij kruispunt met Mariniersweg. ">
            <a:extLst>
              <a:ext uri="{FF2B5EF4-FFF2-40B4-BE49-F238E27FC236}">
                <a16:creationId xmlns:a16="http://schemas.microsoft.com/office/drawing/2014/main" id="{CC6E0204-8C34-42FD-97FE-3E9D7255339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8" y="2434662"/>
            <a:ext cx="4447712" cy="2687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9D98AD5-9821-459F-9063-5F809CC8D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327" y="2434662"/>
            <a:ext cx="4192572" cy="268775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52188E0-B349-40FA-8ECF-9AA658413D16}"/>
              </a:ext>
            </a:extLst>
          </p:cNvPr>
          <p:cNvSpPr txBox="1"/>
          <p:nvPr/>
        </p:nvSpPr>
        <p:spPr>
          <a:xfrm>
            <a:off x="7537155" y="5251905"/>
            <a:ext cx="14189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Снимки: FGM - AMOR</a:t>
            </a:r>
          </a:p>
        </p:txBody>
      </p:sp>
    </p:spTree>
    <p:extLst>
      <p:ext uri="{BB962C8B-B14F-4D97-AF65-F5344CB8AC3E}">
        <p14:creationId xmlns:p14="http://schemas.microsoft.com/office/powerpoint/2010/main" val="37097252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DE520FD2-0F6A-4DD2-98E9-7569E7AEB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15" y="1537768"/>
            <a:ext cx="8673514" cy="175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rgbClr val="134095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>
              <a:buNone/>
            </a:pPr>
            <a:r>
              <a:rPr lang="bg-BG" sz="1600" dirty="0"/>
              <a:t>Пример: </a:t>
            </a:r>
            <a:r>
              <a:rPr lang="bg-BG" sz="1600" b="0" dirty="0"/>
              <a:t>Историческият компромис в Цюрих, Швейцария</a:t>
            </a:r>
          </a:p>
          <a:p>
            <a:pPr marL="0" indent="0">
              <a:buNone/>
            </a:pPr>
            <a:r>
              <a:rPr lang="bg-BG" sz="1600" b="0" dirty="0"/>
              <a:t>Да се постигне баланс между необходимостта от повече пешеходни зони и удовлетворяване на исканията на бизнеса за непрекъснато предлагане на места за паркиране. </a:t>
            </a:r>
            <a:r>
              <a:rPr lang="bg-BG" sz="1600" dirty="0"/>
              <a:t>Когато се изгражда нов извън-уличен паркинг, уличните паркоместа се намаляват със съответстващия брой места в извън-уличния паркинг. </a:t>
            </a:r>
            <a:r>
              <a:rPr lang="bg-BG" sz="1600" b="0" dirty="0"/>
              <a:t>Освободеното улично пространство се използва за велосипедни съоръжения, пешеходни и зелени площи.</a:t>
            </a:r>
          </a:p>
          <a:p>
            <a:pPr marL="0" indent="0">
              <a:buNone/>
            </a:pPr>
            <a:r>
              <a:rPr lang="bg-BG" sz="1600" b="0" dirty="0"/>
              <a:t> </a:t>
            </a:r>
          </a:p>
          <a:p>
            <a:pPr marL="0" indent="0">
              <a:buNone/>
            </a:pPr>
            <a:endParaRPr lang="en-GB" sz="2000" b="0" kern="0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3DE8E8B4-676D-409D-8858-61CF86EB1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Закриване на улични паркоместа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B362F3-4253-4E30-B174-AFA4E250D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15" y="3338329"/>
            <a:ext cx="9013429" cy="600973"/>
          </a:xfrm>
        </p:spPr>
        <p:txBody>
          <a:bodyPr/>
          <a:lstStyle/>
          <a:p>
            <a:pPr marL="0" indent="0">
              <a:buNone/>
            </a:pPr>
            <a:r>
              <a:rPr lang="bg-BG" sz="1600" b="0" dirty="0"/>
              <a:t>През 1996 г. целта беше да се намери баланс между търсенето на повече пешеходни зони и интересите на бизнеса, за осигуряване на достатъчно места за паркиране.</a:t>
            </a:r>
            <a:endParaRPr lang="en-GB" altLang="en-US" sz="1600" dirty="0"/>
          </a:p>
          <a:p>
            <a:pPr>
              <a:buFontTx/>
              <a:buChar char="•"/>
            </a:pPr>
            <a:endParaRPr lang="en-GB" altLang="en-US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D909E5A-7A16-425B-86CD-4F462F0D9587}"/>
              </a:ext>
            </a:extLst>
          </p:cNvPr>
          <p:cNvSpPr/>
          <p:nvPr/>
        </p:nvSpPr>
        <p:spPr>
          <a:xfrm>
            <a:off x="300457" y="3939302"/>
            <a:ext cx="33654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>
                <a:solidFill>
                  <a:srgbClr val="134095"/>
                </a:solidFill>
                <a:latin typeface="+mn-lt"/>
              </a:rPr>
              <a:t>В периода 1996 – 2013 г. около 800 места за паркиране на улицата бяха премахнати и превърнати в по-добро за живеене улично пространство.</a:t>
            </a:r>
          </a:p>
          <a:p>
            <a:endParaRPr lang="en-US" altLang="en-US" sz="1600" dirty="0">
              <a:solidFill>
                <a:srgbClr val="134095"/>
              </a:solidFill>
              <a:latin typeface="+mn-lt"/>
            </a:endParaRPr>
          </a:p>
          <a:p>
            <a:r>
              <a:rPr lang="bg-BG" sz="1600" dirty="0">
                <a:solidFill>
                  <a:srgbClr val="134095"/>
                </a:solidFill>
                <a:latin typeface="+mn-lt"/>
              </a:rPr>
              <a:t>През 2019 г. властите искат да премахнат още 700 места за паркиране без компенсирането им с извън-улични паркинги. </a:t>
            </a:r>
          </a:p>
        </p:txBody>
      </p:sp>
      <p:pic>
        <p:nvPicPr>
          <p:cNvPr id="3" name="Grafik 2" descr="Ein Bild, das Gebäude, draußen, Straße, Auto enthält.&#10;&#10;Automatisch generierte Beschreibung">
            <a:extLst>
              <a:ext uri="{FF2B5EF4-FFF2-40B4-BE49-F238E27FC236}">
                <a16:creationId xmlns:a16="http://schemas.microsoft.com/office/drawing/2014/main" id="{7F8478C1-0D8F-4EED-BC7F-321EE50628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88" y="4110763"/>
            <a:ext cx="2692881" cy="2019299"/>
          </a:xfrm>
          <a:prstGeom prst="rect">
            <a:avLst/>
          </a:prstGeom>
        </p:spPr>
      </p:pic>
      <p:pic>
        <p:nvPicPr>
          <p:cNvPr id="12" name="Grafik 11" descr="Ein Bild, das Gebäude, Person, draußen, Personen enthält.&#10;&#10;Automatisch generierte Beschreibung">
            <a:extLst>
              <a:ext uri="{FF2B5EF4-FFF2-40B4-BE49-F238E27FC236}">
                <a16:creationId xmlns:a16="http://schemas.microsoft.com/office/drawing/2014/main" id="{A6A643F7-F64B-410D-A246-EF13FF7E24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3" y="4110763"/>
            <a:ext cx="2692397" cy="201929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4A95849-1972-4E70-8F6B-4CA6FA81EE6D}"/>
              </a:ext>
            </a:extLst>
          </p:cNvPr>
          <p:cNvSpPr txBox="1"/>
          <p:nvPr/>
        </p:nvSpPr>
        <p:spPr>
          <a:xfrm>
            <a:off x="5051861" y="6170718"/>
            <a:ext cx="13997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Снимки: град Цюрих</a:t>
            </a:r>
          </a:p>
        </p:txBody>
      </p:sp>
    </p:spTree>
    <p:extLst>
      <p:ext uri="{BB962C8B-B14F-4D97-AF65-F5344CB8AC3E}">
        <p14:creationId xmlns:p14="http://schemas.microsoft.com/office/powerpoint/2010/main" val="33047007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3DFA29-B0C8-43C3-BF3E-330E55FAE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>
                <a:latin typeface="Arial" panose="020B0604020202020204" pitchFamily="34" charset="0"/>
                <a:ea typeface="Times New Roman" panose="02020603050405020304" pitchFamily="18" charset="0"/>
              </a:rPr>
              <a:t>Паркиране в жилищни райони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79D2381-0188-4197-AD19-E73BD8137B03}"/>
              </a:ext>
            </a:extLst>
          </p:cNvPr>
          <p:cNvSpPr/>
          <p:nvPr/>
        </p:nvSpPr>
        <p:spPr>
          <a:xfrm>
            <a:off x="323850" y="1803093"/>
            <a:ext cx="48648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bg-BG" sz="1800" dirty="0">
                <a:solidFill>
                  <a:srgbClr val="134095"/>
                </a:solidFill>
                <a:latin typeface="+mn-lt"/>
              </a:rPr>
              <a:t>Сравнение на видовете разрешителни</a:t>
            </a:r>
          </a:p>
          <a:p>
            <a:pPr>
              <a:spcAft>
                <a:spcPts val="0"/>
              </a:spcAft>
            </a:pPr>
            <a:r>
              <a:rPr lang="bg-BG" sz="1800" dirty="0">
                <a:solidFill>
                  <a:srgbClr val="134095"/>
                </a:solidFill>
                <a:latin typeface="+mn-lt"/>
              </a:rPr>
              <a:t>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800" dirty="0">
                <a:solidFill>
                  <a:srgbClr val="134095"/>
                </a:solidFill>
                <a:latin typeface="+mn-lt"/>
              </a:rPr>
              <a:t>само за живущи (дори когато трябва да платят за разрешителното), като не може да се паркира друг автомобил </a:t>
            </a:r>
          </a:p>
          <a:p>
            <a:pPr>
              <a:spcAft>
                <a:spcPts val="0"/>
              </a:spcAft>
            </a:pPr>
            <a:endParaRPr lang="en-US" sz="1800" dirty="0">
              <a:solidFill>
                <a:srgbClr val="134095"/>
              </a:solidFill>
              <a:latin typeface="+mn-lt"/>
            </a:endParaRPr>
          </a:p>
          <a:p>
            <a:pPr>
              <a:spcAft>
                <a:spcPts val="0"/>
              </a:spcAft>
            </a:pPr>
            <a:r>
              <a:rPr lang="bg-BG" sz="1800" dirty="0">
                <a:solidFill>
                  <a:srgbClr val="134095"/>
                </a:solidFill>
                <a:latin typeface="+mn-lt"/>
              </a:rPr>
              <a:t>с </a:t>
            </a:r>
          </a:p>
          <a:p>
            <a:pPr>
              <a:spcAft>
                <a:spcPts val="0"/>
              </a:spcAft>
            </a:pPr>
            <a:endParaRPr lang="en-US" sz="1800" dirty="0">
              <a:solidFill>
                <a:srgbClr val="134095"/>
              </a:solidFill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800" dirty="0">
                <a:solidFill>
                  <a:srgbClr val="134095"/>
                </a:solidFill>
                <a:latin typeface="+mn-lt"/>
              </a:rPr>
              <a:t>редовна система за синя зона с изключения за живущите. </a:t>
            </a:r>
          </a:p>
        </p:txBody>
      </p:sp>
      <p:pic>
        <p:nvPicPr>
          <p:cNvPr id="7" name="Grafik 6" descr="Ein Bild, das draußen, Straße, Gebäude, geparkt enthält.&#10;&#10;Automatisch generierte Beschreibung">
            <a:extLst>
              <a:ext uri="{FF2B5EF4-FFF2-40B4-BE49-F238E27FC236}">
                <a16:creationId xmlns:a16="http://schemas.microsoft.com/office/drawing/2014/main" id="{802D7BA3-99E3-40FF-84D5-1C09C96299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688" y="3681621"/>
            <a:ext cx="3955312" cy="26368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6CEAA87-5B43-4594-89D2-C9DEFDD242F7}"/>
              </a:ext>
            </a:extLst>
          </p:cNvPr>
          <p:cNvSpPr txBox="1"/>
          <p:nvPr/>
        </p:nvSpPr>
        <p:spPr>
          <a:xfrm>
            <a:off x="7725022" y="3344687"/>
            <a:ext cx="13644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Снимка: FGM - AMOR</a:t>
            </a:r>
          </a:p>
        </p:txBody>
      </p:sp>
    </p:spTree>
    <p:extLst>
      <p:ext uri="{BB962C8B-B14F-4D97-AF65-F5344CB8AC3E}">
        <p14:creationId xmlns:p14="http://schemas.microsoft.com/office/powerpoint/2010/main" val="9503505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F2C162-8D02-483A-8380-8BCD88BE9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Паркирай и пътувай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7FA725-03DD-41AB-BD3F-696BE5E0ABAC}"/>
              </a:ext>
            </a:extLst>
          </p:cNvPr>
          <p:cNvSpPr>
            <a:spLocks noGrp="1"/>
          </p:cNvSpPr>
          <p:nvPr/>
        </p:nvSpPr>
        <p:spPr bwMode="auto">
          <a:xfrm>
            <a:off x="533400" y="1442275"/>
            <a:ext cx="807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9pPr>
          </a:lstStyle>
          <a:p>
            <a:r>
              <a:rPr lang="bg-BG" sz="1800" dirty="0">
                <a:solidFill>
                  <a:srgbClr val="134095"/>
                </a:solidFill>
                <a:latin typeface="+mn-lt"/>
                <a:ea typeface="MS PGothic" pitchFamily="34" charset="-128"/>
              </a:rPr>
              <a:t>Паркирай и пътувай (P&amp;R)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40A4C7-8CA2-46F3-9161-B5A90121D4B8}"/>
              </a:ext>
            </a:extLst>
          </p:cNvPr>
          <p:cNvSpPr>
            <a:spLocks noGrp="1"/>
          </p:cNvSpPr>
          <p:nvPr/>
        </p:nvSpPr>
        <p:spPr bwMode="auto">
          <a:xfrm>
            <a:off x="355797" y="1964388"/>
            <a:ext cx="843240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E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Char char="•"/>
            </a:pPr>
            <a:r>
              <a:rPr lang="bg-BG" sz="1600" dirty="0">
                <a:ea typeface="MS PGothic" pitchFamily="34" charset="-128"/>
              </a:rPr>
              <a:t>P&amp;R са паркинги, разположени в близост до жп гари и спирки на обществения транспорт, които са запазени за пътниците</a:t>
            </a:r>
          </a:p>
          <a:p>
            <a:pPr>
              <a:buFontTx/>
              <a:buChar char="•"/>
            </a:pPr>
            <a:r>
              <a:rPr lang="bg-BG" sz="1600" dirty="0">
                <a:ea typeface="MS PGothic" pitchFamily="34" charset="-128"/>
              </a:rPr>
              <a:t>Основната цел на P&amp;R е да прихване автомобилите извън градската зона </a:t>
            </a:r>
          </a:p>
          <a:p>
            <a:pPr>
              <a:buFontTx/>
              <a:buChar char="•"/>
            </a:pPr>
            <a:r>
              <a:rPr lang="bg-BG" sz="1600" dirty="0">
                <a:ea typeface="MS PGothic" pitchFamily="34" charset="-128"/>
              </a:rPr>
              <a:t>Често P&amp;R предизвиква някои непреднамерени ефекти, като например намаляване на пътуванията с обществения транспорт, тъй като не всички</a:t>
            </a:r>
            <a:br>
              <a:rPr lang="bg-BG" sz="1600" dirty="0">
                <a:ea typeface="MS PGothic" pitchFamily="34" charset="-128"/>
              </a:rPr>
            </a:br>
            <a:r>
              <a:rPr lang="bg-BG" sz="1600" dirty="0">
                <a:ea typeface="MS PGothic" pitchFamily="34" charset="-128"/>
              </a:rPr>
              <a:t>потребители на P&amp;R са пътували с </a:t>
            </a:r>
            <a:br>
              <a:rPr lang="bg-BG" sz="1600" dirty="0">
                <a:ea typeface="MS PGothic" pitchFamily="34" charset="-128"/>
              </a:rPr>
            </a:br>
            <a:r>
              <a:rPr lang="bg-BG" sz="1600" dirty="0">
                <a:ea typeface="MS PGothic" pitchFamily="34" charset="-128"/>
              </a:rPr>
              <a:t>автомобили до центъра на града преди </a:t>
            </a:r>
            <a:br>
              <a:rPr lang="bg-BG" sz="1600" dirty="0">
                <a:ea typeface="MS PGothic" pitchFamily="34" charset="-128"/>
              </a:rPr>
            </a:br>
            <a:r>
              <a:rPr lang="bg-BG" sz="1600" dirty="0">
                <a:ea typeface="MS PGothic" pitchFamily="34" charset="-128"/>
              </a:rPr>
              <a:t>предоставянето на услугата. Част от </a:t>
            </a:r>
            <a:br>
              <a:rPr lang="bg-BG" sz="1600" dirty="0">
                <a:ea typeface="MS PGothic" pitchFamily="34" charset="-128"/>
              </a:rPr>
            </a:br>
            <a:r>
              <a:rPr lang="bg-BG" sz="1600" dirty="0">
                <a:ea typeface="MS PGothic" pitchFamily="34" charset="-128"/>
              </a:rPr>
              <a:t>потребителите, които преди това са </a:t>
            </a:r>
            <a:br>
              <a:rPr lang="bg-BG" sz="1600" dirty="0">
                <a:ea typeface="MS PGothic" pitchFamily="34" charset="-128"/>
              </a:rPr>
            </a:br>
            <a:r>
              <a:rPr lang="bg-BG" sz="1600" dirty="0">
                <a:ea typeface="MS PGothic" pitchFamily="34" charset="-128"/>
              </a:rPr>
              <a:t>използвали само обществен транспорт </a:t>
            </a:r>
            <a:br>
              <a:rPr lang="bg-BG" sz="1600" dirty="0">
                <a:ea typeface="MS PGothic" pitchFamily="34" charset="-128"/>
              </a:rPr>
            </a:br>
            <a:r>
              <a:rPr lang="bg-BG" sz="1600" dirty="0">
                <a:ea typeface="MS PGothic" pitchFamily="34" charset="-128"/>
              </a:rPr>
              <a:t>сега са привлечени от възможността да </a:t>
            </a:r>
            <a:br>
              <a:rPr lang="bg-BG" sz="1600" dirty="0">
                <a:ea typeface="MS PGothic" pitchFamily="34" charset="-128"/>
              </a:rPr>
            </a:br>
            <a:r>
              <a:rPr lang="bg-BG" sz="1600" dirty="0">
                <a:ea typeface="MS PGothic" pitchFamily="34" charset="-128"/>
              </a:rPr>
              <a:t>паркират и пътуват. </a:t>
            </a:r>
          </a:p>
          <a:p>
            <a:pPr marL="0" indent="0"/>
            <a:br>
              <a:rPr lang="bg-BG" sz="1600" dirty="0">
                <a:ea typeface="MS PGothic" pitchFamily="34" charset="-128"/>
              </a:rPr>
            </a:br>
            <a:r>
              <a:rPr lang="bg-BG" sz="1600" dirty="0">
                <a:ea typeface="MS PGothic" pitchFamily="34" charset="-128"/>
              </a:rPr>
              <a:t>(</a:t>
            </a:r>
            <a:r>
              <a:rPr lang="bg-BG" sz="1600" dirty="0" err="1">
                <a:ea typeface="MS PGothic" pitchFamily="34" charset="-128"/>
              </a:rPr>
              <a:t>Mingardo</a:t>
            </a:r>
            <a:r>
              <a:rPr lang="bg-BG" sz="1600" dirty="0">
                <a:ea typeface="MS PGothic" pitchFamily="34" charset="-128"/>
              </a:rPr>
              <a:t>, 2013)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65D8276-B838-4DE1-A7DF-F82225BE848B}"/>
              </a:ext>
            </a:extLst>
          </p:cNvPr>
          <p:cNvSpPr txBox="1"/>
          <p:nvPr/>
        </p:nvSpPr>
        <p:spPr>
          <a:xfrm>
            <a:off x="533400" y="6155388"/>
            <a:ext cx="2023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000"/>
              <a:t>Източник: http://push-pull-parking.eu/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18A263E-3F57-48DC-AACD-376ED35DB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934" y="3636334"/>
            <a:ext cx="4222065" cy="250155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DED4245-04F9-42A9-A12E-1BC3E3885B0C}"/>
              </a:ext>
            </a:extLst>
          </p:cNvPr>
          <p:cNvSpPr txBox="1"/>
          <p:nvPr/>
        </p:nvSpPr>
        <p:spPr>
          <a:xfrm>
            <a:off x="7526901" y="3298195"/>
            <a:ext cx="13644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Снимка: FGM - AMOR</a:t>
            </a:r>
          </a:p>
        </p:txBody>
      </p:sp>
    </p:spTree>
    <p:extLst>
      <p:ext uri="{BB962C8B-B14F-4D97-AF65-F5344CB8AC3E}">
        <p14:creationId xmlns:p14="http://schemas.microsoft.com/office/powerpoint/2010/main" val="9872083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36B2FC61-AF3E-4311-9571-90B1B1EF51C0}"/>
              </a:ext>
            </a:extLst>
          </p:cNvPr>
          <p:cNvSpPr/>
          <p:nvPr/>
        </p:nvSpPr>
        <p:spPr>
          <a:xfrm>
            <a:off x="1339177" y="2423604"/>
            <a:ext cx="4049569" cy="3701808"/>
          </a:xfrm>
          <a:custGeom>
            <a:avLst/>
            <a:gdLst>
              <a:gd name="connsiteX0" fmla="*/ 1031161 w 4650385"/>
              <a:gd name="connsiteY0" fmla="*/ 1254056 h 4405731"/>
              <a:gd name="connsiteX1" fmla="*/ 152272 w 4650385"/>
              <a:gd name="connsiteY1" fmla="*/ 2044169 h 4405731"/>
              <a:gd name="connsiteX2" fmla="*/ 1351 w 4650385"/>
              <a:gd name="connsiteY2" fmla="*/ 2399276 h 4405731"/>
              <a:gd name="connsiteX3" fmla="*/ 161149 w 4650385"/>
              <a:gd name="connsiteY3" fmla="*/ 2692239 h 4405731"/>
              <a:gd name="connsiteX4" fmla="*/ 249926 w 4650385"/>
              <a:gd name="connsiteY4" fmla="*/ 2772138 h 4405731"/>
              <a:gd name="connsiteX5" fmla="*/ 525134 w 4650385"/>
              <a:gd name="connsiteY5" fmla="*/ 3189388 h 4405731"/>
              <a:gd name="connsiteX6" fmla="*/ 720443 w 4650385"/>
              <a:gd name="connsiteY6" fmla="*/ 3207144 h 4405731"/>
              <a:gd name="connsiteX7" fmla="*/ 1164326 w 4650385"/>
              <a:gd name="connsiteY7" fmla="*/ 3544495 h 4405731"/>
              <a:gd name="connsiteX8" fmla="*/ 1270858 w 4650385"/>
              <a:gd name="connsiteY8" fmla="*/ 3766437 h 4405731"/>
              <a:gd name="connsiteX9" fmla="*/ 1865662 w 4650385"/>
              <a:gd name="connsiteY9" fmla="*/ 4378996 h 4405731"/>
              <a:gd name="connsiteX10" fmla="*/ 2220769 w 4650385"/>
              <a:gd name="connsiteY10" fmla="*/ 4290219 h 4405731"/>
              <a:gd name="connsiteX11" fmla="*/ 2646897 w 4650385"/>
              <a:gd name="connsiteY11" fmla="*/ 4236953 h 4405731"/>
              <a:gd name="connsiteX12" fmla="*/ 3197312 w 4650385"/>
              <a:gd name="connsiteY12" fmla="*/ 4112666 h 4405731"/>
              <a:gd name="connsiteX13" fmla="*/ 3703340 w 4650385"/>
              <a:gd name="connsiteY13" fmla="*/ 4032767 h 4405731"/>
              <a:gd name="connsiteX14" fmla="*/ 4218244 w 4650385"/>
              <a:gd name="connsiteY14" fmla="*/ 3526740 h 4405731"/>
              <a:gd name="connsiteX15" fmla="*/ 4236000 w 4650385"/>
              <a:gd name="connsiteY15" fmla="*/ 3224899 h 4405731"/>
              <a:gd name="connsiteX16" fmla="*/ 4404676 w 4650385"/>
              <a:gd name="connsiteY16" fmla="*/ 1955392 h 4405731"/>
              <a:gd name="connsiteX17" fmla="*/ 4626617 w 4650385"/>
              <a:gd name="connsiteY17" fmla="*/ 313023 h 4405731"/>
              <a:gd name="connsiteX18" fmla="*/ 4537841 w 4650385"/>
              <a:gd name="connsiteY18" fmla="*/ 11182 h 4405731"/>
              <a:gd name="connsiteX19" fmla="*/ 3685584 w 4650385"/>
              <a:gd name="connsiteY19" fmla="*/ 490577 h 4405731"/>
              <a:gd name="connsiteX20" fmla="*/ 3339355 w 4650385"/>
              <a:gd name="connsiteY20" fmla="*/ 517210 h 4405731"/>
              <a:gd name="connsiteX21" fmla="*/ 2859961 w 4650385"/>
              <a:gd name="connsiteY21" fmla="*/ 534965 h 4405731"/>
              <a:gd name="connsiteX22" fmla="*/ 2504854 w 4650385"/>
              <a:gd name="connsiteY22" fmla="*/ 552720 h 4405731"/>
              <a:gd name="connsiteX23" fmla="*/ 2007705 w 4650385"/>
              <a:gd name="connsiteY23" fmla="*/ 446188 h 4405731"/>
              <a:gd name="connsiteX24" fmla="*/ 1359635 w 4650385"/>
              <a:gd name="connsiteY24" fmla="*/ 534965 h 4405731"/>
              <a:gd name="connsiteX25" fmla="*/ 1031161 w 4650385"/>
              <a:gd name="connsiteY25" fmla="*/ 934460 h 4405731"/>
              <a:gd name="connsiteX26" fmla="*/ 1119938 w 4650385"/>
              <a:gd name="connsiteY26" fmla="*/ 1138647 h 4405731"/>
              <a:gd name="connsiteX27" fmla="*/ 1084427 w 4650385"/>
              <a:gd name="connsiteY27" fmla="*/ 1298445 h 4405731"/>
              <a:gd name="connsiteX28" fmla="*/ 1031161 w 4650385"/>
              <a:gd name="connsiteY28" fmla="*/ 1254056 h 440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650385" h="4405731">
                <a:moveTo>
                  <a:pt x="1031161" y="1254056"/>
                </a:moveTo>
                <a:cubicBezTo>
                  <a:pt x="875802" y="1378343"/>
                  <a:pt x="323907" y="1853299"/>
                  <a:pt x="152272" y="2044169"/>
                </a:cubicBezTo>
                <a:cubicBezTo>
                  <a:pt x="-19363" y="2235039"/>
                  <a:pt x="-129" y="2291264"/>
                  <a:pt x="1351" y="2399276"/>
                </a:cubicBezTo>
                <a:cubicBezTo>
                  <a:pt x="2830" y="2507288"/>
                  <a:pt x="119720" y="2630095"/>
                  <a:pt x="161149" y="2692239"/>
                </a:cubicBezTo>
                <a:cubicBezTo>
                  <a:pt x="202578" y="2754383"/>
                  <a:pt x="189262" y="2689280"/>
                  <a:pt x="249926" y="2772138"/>
                </a:cubicBezTo>
                <a:cubicBezTo>
                  <a:pt x="310590" y="2854996"/>
                  <a:pt x="446715" y="3116887"/>
                  <a:pt x="525134" y="3189388"/>
                </a:cubicBezTo>
                <a:cubicBezTo>
                  <a:pt x="603553" y="3261889"/>
                  <a:pt x="613911" y="3147960"/>
                  <a:pt x="720443" y="3207144"/>
                </a:cubicBezTo>
                <a:cubicBezTo>
                  <a:pt x="826975" y="3266328"/>
                  <a:pt x="1072590" y="3451280"/>
                  <a:pt x="1164326" y="3544495"/>
                </a:cubicBezTo>
                <a:cubicBezTo>
                  <a:pt x="1256062" y="3637710"/>
                  <a:pt x="1153969" y="3627354"/>
                  <a:pt x="1270858" y="3766437"/>
                </a:cubicBezTo>
                <a:cubicBezTo>
                  <a:pt x="1387747" y="3905521"/>
                  <a:pt x="1707344" y="4291699"/>
                  <a:pt x="1865662" y="4378996"/>
                </a:cubicBezTo>
                <a:cubicBezTo>
                  <a:pt x="2023980" y="4466293"/>
                  <a:pt x="2090563" y="4313893"/>
                  <a:pt x="2220769" y="4290219"/>
                </a:cubicBezTo>
                <a:cubicBezTo>
                  <a:pt x="2350975" y="4266545"/>
                  <a:pt x="2484140" y="4266545"/>
                  <a:pt x="2646897" y="4236953"/>
                </a:cubicBezTo>
                <a:cubicBezTo>
                  <a:pt x="2809654" y="4207361"/>
                  <a:pt x="3021238" y="4146697"/>
                  <a:pt x="3197312" y="4112666"/>
                </a:cubicBezTo>
                <a:cubicBezTo>
                  <a:pt x="3373386" y="4078635"/>
                  <a:pt x="3533185" y="4130421"/>
                  <a:pt x="3703340" y="4032767"/>
                </a:cubicBezTo>
                <a:cubicBezTo>
                  <a:pt x="3873495" y="3935113"/>
                  <a:pt x="4129467" y="3661385"/>
                  <a:pt x="4218244" y="3526740"/>
                </a:cubicBezTo>
                <a:cubicBezTo>
                  <a:pt x="4307021" y="3392095"/>
                  <a:pt x="4204928" y="3486790"/>
                  <a:pt x="4236000" y="3224899"/>
                </a:cubicBezTo>
                <a:cubicBezTo>
                  <a:pt x="4267072" y="2963008"/>
                  <a:pt x="4339573" y="2440705"/>
                  <a:pt x="4404676" y="1955392"/>
                </a:cubicBezTo>
                <a:cubicBezTo>
                  <a:pt x="4469779" y="1470079"/>
                  <a:pt x="4604423" y="637058"/>
                  <a:pt x="4626617" y="313023"/>
                </a:cubicBezTo>
                <a:cubicBezTo>
                  <a:pt x="4648811" y="-11012"/>
                  <a:pt x="4694680" y="-18410"/>
                  <a:pt x="4537841" y="11182"/>
                </a:cubicBezTo>
                <a:cubicBezTo>
                  <a:pt x="4381002" y="40774"/>
                  <a:pt x="3885332" y="406239"/>
                  <a:pt x="3685584" y="490577"/>
                </a:cubicBezTo>
                <a:cubicBezTo>
                  <a:pt x="3485836" y="574915"/>
                  <a:pt x="3476959" y="509812"/>
                  <a:pt x="3339355" y="517210"/>
                </a:cubicBezTo>
                <a:cubicBezTo>
                  <a:pt x="3201751" y="524608"/>
                  <a:pt x="2859961" y="534965"/>
                  <a:pt x="2859961" y="534965"/>
                </a:cubicBezTo>
                <a:cubicBezTo>
                  <a:pt x="2720877" y="540883"/>
                  <a:pt x="2646897" y="567516"/>
                  <a:pt x="2504854" y="552720"/>
                </a:cubicBezTo>
                <a:cubicBezTo>
                  <a:pt x="2362811" y="537924"/>
                  <a:pt x="2198575" y="449147"/>
                  <a:pt x="2007705" y="446188"/>
                </a:cubicBezTo>
                <a:cubicBezTo>
                  <a:pt x="1816835" y="443229"/>
                  <a:pt x="1522392" y="453586"/>
                  <a:pt x="1359635" y="534965"/>
                </a:cubicBezTo>
                <a:cubicBezTo>
                  <a:pt x="1196878" y="616344"/>
                  <a:pt x="1071111" y="833846"/>
                  <a:pt x="1031161" y="934460"/>
                </a:cubicBezTo>
                <a:cubicBezTo>
                  <a:pt x="991211" y="1035074"/>
                  <a:pt x="1111060" y="1077983"/>
                  <a:pt x="1119938" y="1138647"/>
                </a:cubicBezTo>
                <a:cubicBezTo>
                  <a:pt x="1128816" y="1199311"/>
                  <a:pt x="1094784" y="1276251"/>
                  <a:pt x="1084427" y="1298445"/>
                </a:cubicBezTo>
                <a:cubicBezTo>
                  <a:pt x="1074070" y="1320639"/>
                  <a:pt x="1186520" y="1129769"/>
                  <a:pt x="1031161" y="125405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2033F73-C6B2-457F-9225-7651F641DCDE}"/>
              </a:ext>
            </a:extLst>
          </p:cNvPr>
          <p:cNvSpPr txBox="1"/>
          <p:nvPr/>
        </p:nvSpPr>
        <p:spPr>
          <a:xfrm>
            <a:off x="2920753" y="4043675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>
                <a:latin typeface="+mj-lt"/>
              </a:rPr>
              <a:t>10 000 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515885BD-2E91-4891-A641-2ABD5EAA951E}"/>
              </a:ext>
            </a:extLst>
          </p:cNvPr>
          <p:cNvSpPr/>
          <p:nvPr/>
        </p:nvSpPr>
        <p:spPr>
          <a:xfrm rot="8280049">
            <a:off x="4969489" y="2089383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29B57AC3-62B4-41B7-8B97-A9EC1761FD0F}"/>
              </a:ext>
            </a:extLst>
          </p:cNvPr>
          <p:cNvSpPr/>
          <p:nvPr/>
        </p:nvSpPr>
        <p:spPr>
          <a:xfrm rot="2438141">
            <a:off x="1902501" y="3099274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AB9149D3-15FE-482B-A3FD-7FA796AAE89C}"/>
              </a:ext>
            </a:extLst>
          </p:cNvPr>
          <p:cNvSpPr/>
          <p:nvPr/>
        </p:nvSpPr>
        <p:spPr>
          <a:xfrm rot="19759588">
            <a:off x="1565622" y="5084655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B72F4AA3-7D67-4291-AD67-66B6BEE24575}"/>
              </a:ext>
            </a:extLst>
          </p:cNvPr>
          <p:cNvSpPr/>
          <p:nvPr/>
        </p:nvSpPr>
        <p:spPr>
          <a:xfrm rot="12090247">
            <a:off x="4550157" y="5084654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1483A191-2B1C-4DC0-97AC-3B17D830F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15888"/>
            <a:ext cx="7343775" cy="1152525"/>
          </a:xfrm>
        </p:spPr>
        <p:txBody>
          <a:bodyPr/>
          <a:lstStyle/>
          <a:p>
            <a:r>
              <a:rPr lang="bg-BG"/>
              <a:t>Разрешаване на проблема със задръстванията в центъра поради голямото търсене на паркоместа чрез осигуряване на P&amp;R</a:t>
            </a:r>
          </a:p>
        </p:txBody>
      </p:sp>
    </p:spTree>
    <p:extLst>
      <p:ext uri="{BB962C8B-B14F-4D97-AF65-F5344CB8AC3E}">
        <p14:creationId xmlns:p14="http://schemas.microsoft.com/office/powerpoint/2010/main" val="2036584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36B2FC61-AF3E-4311-9571-90B1B1EF51C0}"/>
              </a:ext>
            </a:extLst>
          </p:cNvPr>
          <p:cNvSpPr/>
          <p:nvPr/>
        </p:nvSpPr>
        <p:spPr>
          <a:xfrm>
            <a:off x="1339177" y="2423604"/>
            <a:ext cx="4049569" cy="3701808"/>
          </a:xfrm>
          <a:custGeom>
            <a:avLst/>
            <a:gdLst>
              <a:gd name="connsiteX0" fmla="*/ 1031161 w 4650385"/>
              <a:gd name="connsiteY0" fmla="*/ 1254056 h 4405731"/>
              <a:gd name="connsiteX1" fmla="*/ 152272 w 4650385"/>
              <a:gd name="connsiteY1" fmla="*/ 2044169 h 4405731"/>
              <a:gd name="connsiteX2" fmla="*/ 1351 w 4650385"/>
              <a:gd name="connsiteY2" fmla="*/ 2399276 h 4405731"/>
              <a:gd name="connsiteX3" fmla="*/ 161149 w 4650385"/>
              <a:gd name="connsiteY3" fmla="*/ 2692239 h 4405731"/>
              <a:gd name="connsiteX4" fmla="*/ 249926 w 4650385"/>
              <a:gd name="connsiteY4" fmla="*/ 2772138 h 4405731"/>
              <a:gd name="connsiteX5" fmla="*/ 525134 w 4650385"/>
              <a:gd name="connsiteY5" fmla="*/ 3189388 h 4405731"/>
              <a:gd name="connsiteX6" fmla="*/ 720443 w 4650385"/>
              <a:gd name="connsiteY6" fmla="*/ 3207144 h 4405731"/>
              <a:gd name="connsiteX7" fmla="*/ 1164326 w 4650385"/>
              <a:gd name="connsiteY7" fmla="*/ 3544495 h 4405731"/>
              <a:gd name="connsiteX8" fmla="*/ 1270858 w 4650385"/>
              <a:gd name="connsiteY8" fmla="*/ 3766437 h 4405731"/>
              <a:gd name="connsiteX9" fmla="*/ 1865662 w 4650385"/>
              <a:gd name="connsiteY9" fmla="*/ 4378996 h 4405731"/>
              <a:gd name="connsiteX10" fmla="*/ 2220769 w 4650385"/>
              <a:gd name="connsiteY10" fmla="*/ 4290219 h 4405731"/>
              <a:gd name="connsiteX11" fmla="*/ 2646897 w 4650385"/>
              <a:gd name="connsiteY11" fmla="*/ 4236953 h 4405731"/>
              <a:gd name="connsiteX12" fmla="*/ 3197312 w 4650385"/>
              <a:gd name="connsiteY12" fmla="*/ 4112666 h 4405731"/>
              <a:gd name="connsiteX13" fmla="*/ 3703340 w 4650385"/>
              <a:gd name="connsiteY13" fmla="*/ 4032767 h 4405731"/>
              <a:gd name="connsiteX14" fmla="*/ 4218244 w 4650385"/>
              <a:gd name="connsiteY14" fmla="*/ 3526740 h 4405731"/>
              <a:gd name="connsiteX15" fmla="*/ 4236000 w 4650385"/>
              <a:gd name="connsiteY15" fmla="*/ 3224899 h 4405731"/>
              <a:gd name="connsiteX16" fmla="*/ 4404676 w 4650385"/>
              <a:gd name="connsiteY16" fmla="*/ 1955392 h 4405731"/>
              <a:gd name="connsiteX17" fmla="*/ 4626617 w 4650385"/>
              <a:gd name="connsiteY17" fmla="*/ 313023 h 4405731"/>
              <a:gd name="connsiteX18" fmla="*/ 4537841 w 4650385"/>
              <a:gd name="connsiteY18" fmla="*/ 11182 h 4405731"/>
              <a:gd name="connsiteX19" fmla="*/ 3685584 w 4650385"/>
              <a:gd name="connsiteY19" fmla="*/ 490577 h 4405731"/>
              <a:gd name="connsiteX20" fmla="*/ 3339355 w 4650385"/>
              <a:gd name="connsiteY20" fmla="*/ 517210 h 4405731"/>
              <a:gd name="connsiteX21" fmla="*/ 2859961 w 4650385"/>
              <a:gd name="connsiteY21" fmla="*/ 534965 h 4405731"/>
              <a:gd name="connsiteX22" fmla="*/ 2504854 w 4650385"/>
              <a:gd name="connsiteY22" fmla="*/ 552720 h 4405731"/>
              <a:gd name="connsiteX23" fmla="*/ 2007705 w 4650385"/>
              <a:gd name="connsiteY23" fmla="*/ 446188 h 4405731"/>
              <a:gd name="connsiteX24" fmla="*/ 1359635 w 4650385"/>
              <a:gd name="connsiteY24" fmla="*/ 534965 h 4405731"/>
              <a:gd name="connsiteX25" fmla="*/ 1031161 w 4650385"/>
              <a:gd name="connsiteY25" fmla="*/ 934460 h 4405731"/>
              <a:gd name="connsiteX26" fmla="*/ 1119938 w 4650385"/>
              <a:gd name="connsiteY26" fmla="*/ 1138647 h 4405731"/>
              <a:gd name="connsiteX27" fmla="*/ 1084427 w 4650385"/>
              <a:gd name="connsiteY27" fmla="*/ 1298445 h 4405731"/>
              <a:gd name="connsiteX28" fmla="*/ 1031161 w 4650385"/>
              <a:gd name="connsiteY28" fmla="*/ 1254056 h 440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650385" h="4405731">
                <a:moveTo>
                  <a:pt x="1031161" y="1254056"/>
                </a:moveTo>
                <a:cubicBezTo>
                  <a:pt x="875802" y="1378343"/>
                  <a:pt x="323907" y="1853299"/>
                  <a:pt x="152272" y="2044169"/>
                </a:cubicBezTo>
                <a:cubicBezTo>
                  <a:pt x="-19363" y="2235039"/>
                  <a:pt x="-129" y="2291264"/>
                  <a:pt x="1351" y="2399276"/>
                </a:cubicBezTo>
                <a:cubicBezTo>
                  <a:pt x="2830" y="2507288"/>
                  <a:pt x="119720" y="2630095"/>
                  <a:pt x="161149" y="2692239"/>
                </a:cubicBezTo>
                <a:cubicBezTo>
                  <a:pt x="202578" y="2754383"/>
                  <a:pt x="189262" y="2689280"/>
                  <a:pt x="249926" y="2772138"/>
                </a:cubicBezTo>
                <a:cubicBezTo>
                  <a:pt x="310590" y="2854996"/>
                  <a:pt x="446715" y="3116887"/>
                  <a:pt x="525134" y="3189388"/>
                </a:cubicBezTo>
                <a:cubicBezTo>
                  <a:pt x="603553" y="3261889"/>
                  <a:pt x="613911" y="3147960"/>
                  <a:pt x="720443" y="3207144"/>
                </a:cubicBezTo>
                <a:cubicBezTo>
                  <a:pt x="826975" y="3266328"/>
                  <a:pt x="1072590" y="3451280"/>
                  <a:pt x="1164326" y="3544495"/>
                </a:cubicBezTo>
                <a:cubicBezTo>
                  <a:pt x="1256062" y="3637710"/>
                  <a:pt x="1153969" y="3627354"/>
                  <a:pt x="1270858" y="3766437"/>
                </a:cubicBezTo>
                <a:cubicBezTo>
                  <a:pt x="1387747" y="3905521"/>
                  <a:pt x="1707344" y="4291699"/>
                  <a:pt x="1865662" y="4378996"/>
                </a:cubicBezTo>
                <a:cubicBezTo>
                  <a:pt x="2023980" y="4466293"/>
                  <a:pt x="2090563" y="4313893"/>
                  <a:pt x="2220769" y="4290219"/>
                </a:cubicBezTo>
                <a:cubicBezTo>
                  <a:pt x="2350975" y="4266545"/>
                  <a:pt x="2484140" y="4266545"/>
                  <a:pt x="2646897" y="4236953"/>
                </a:cubicBezTo>
                <a:cubicBezTo>
                  <a:pt x="2809654" y="4207361"/>
                  <a:pt x="3021238" y="4146697"/>
                  <a:pt x="3197312" y="4112666"/>
                </a:cubicBezTo>
                <a:cubicBezTo>
                  <a:pt x="3373386" y="4078635"/>
                  <a:pt x="3533185" y="4130421"/>
                  <a:pt x="3703340" y="4032767"/>
                </a:cubicBezTo>
                <a:cubicBezTo>
                  <a:pt x="3873495" y="3935113"/>
                  <a:pt x="4129467" y="3661385"/>
                  <a:pt x="4218244" y="3526740"/>
                </a:cubicBezTo>
                <a:cubicBezTo>
                  <a:pt x="4307021" y="3392095"/>
                  <a:pt x="4204928" y="3486790"/>
                  <a:pt x="4236000" y="3224899"/>
                </a:cubicBezTo>
                <a:cubicBezTo>
                  <a:pt x="4267072" y="2963008"/>
                  <a:pt x="4339573" y="2440705"/>
                  <a:pt x="4404676" y="1955392"/>
                </a:cubicBezTo>
                <a:cubicBezTo>
                  <a:pt x="4469779" y="1470079"/>
                  <a:pt x="4604423" y="637058"/>
                  <a:pt x="4626617" y="313023"/>
                </a:cubicBezTo>
                <a:cubicBezTo>
                  <a:pt x="4648811" y="-11012"/>
                  <a:pt x="4694680" y="-18410"/>
                  <a:pt x="4537841" y="11182"/>
                </a:cubicBezTo>
                <a:cubicBezTo>
                  <a:pt x="4381002" y="40774"/>
                  <a:pt x="3885332" y="406239"/>
                  <a:pt x="3685584" y="490577"/>
                </a:cubicBezTo>
                <a:cubicBezTo>
                  <a:pt x="3485836" y="574915"/>
                  <a:pt x="3476959" y="509812"/>
                  <a:pt x="3339355" y="517210"/>
                </a:cubicBezTo>
                <a:cubicBezTo>
                  <a:pt x="3201751" y="524608"/>
                  <a:pt x="2859961" y="534965"/>
                  <a:pt x="2859961" y="534965"/>
                </a:cubicBezTo>
                <a:cubicBezTo>
                  <a:pt x="2720877" y="540883"/>
                  <a:pt x="2646897" y="567516"/>
                  <a:pt x="2504854" y="552720"/>
                </a:cubicBezTo>
                <a:cubicBezTo>
                  <a:pt x="2362811" y="537924"/>
                  <a:pt x="2198575" y="449147"/>
                  <a:pt x="2007705" y="446188"/>
                </a:cubicBezTo>
                <a:cubicBezTo>
                  <a:pt x="1816835" y="443229"/>
                  <a:pt x="1522392" y="453586"/>
                  <a:pt x="1359635" y="534965"/>
                </a:cubicBezTo>
                <a:cubicBezTo>
                  <a:pt x="1196878" y="616344"/>
                  <a:pt x="1071111" y="833846"/>
                  <a:pt x="1031161" y="934460"/>
                </a:cubicBezTo>
                <a:cubicBezTo>
                  <a:pt x="991211" y="1035074"/>
                  <a:pt x="1111060" y="1077983"/>
                  <a:pt x="1119938" y="1138647"/>
                </a:cubicBezTo>
                <a:cubicBezTo>
                  <a:pt x="1128816" y="1199311"/>
                  <a:pt x="1094784" y="1276251"/>
                  <a:pt x="1084427" y="1298445"/>
                </a:cubicBezTo>
                <a:cubicBezTo>
                  <a:pt x="1074070" y="1320639"/>
                  <a:pt x="1186520" y="1129769"/>
                  <a:pt x="1031161" y="125405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D47C4C9-8870-4E60-B2CA-B4CEFF8BFB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7037" y="2530175"/>
            <a:ext cx="809553" cy="80955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2033F73-C6B2-457F-9225-7651F641DCDE}"/>
              </a:ext>
            </a:extLst>
          </p:cNvPr>
          <p:cNvSpPr txBox="1"/>
          <p:nvPr/>
        </p:nvSpPr>
        <p:spPr>
          <a:xfrm>
            <a:off x="6456590" y="2704118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>
                <a:latin typeface="+mj-lt"/>
              </a:rPr>
              <a:t>400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42C02AB-AC67-4F5C-A13A-36922687F968}"/>
              </a:ext>
            </a:extLst>
          </p:cNvPr>
          <p:cNvSpPr txBox="1"/>
          <p:nvPr/>
        </p:nvSpPr>
        <p:spPr>
          <a:xfrm>
            <a:off x="2920753" y="4043675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>
                <a:latin typeface="+mj-lt"/>
              </a:rPr>
              <a:t>10 000 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FDAEA08B-ECFC-4B0C-BF93-DE9895E2877E}"/>
              </a:ext>
            </a:extLst>
          </p:cNvPr>
          <p:cNvSpPr/>
          <p:nvPr/>
        </p:nvSpPr>
        <p:spPr>
          <a:xfrm rot="8185091">
            <a:off x="4911596" y="2151476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92D6FB6F-15B6-4520-8C8B-1230A8626DAC}"/>
              </a:ext>
            </a:extLst>
          </p:cNvPr>
          <p:cNvSpPr/>
          <p:nvPr/>
        </p:nvSpPr>
        <p:spPr>
          <a:xfrm rot="2438141">
            <a:off x="1637312" y="3049668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8EF02967-FB25-4390-B94B-C567EB51139F}"/>
              </a:ext>
            </a:extLst>
          </p:cNvPr>
          <p:cNvSpPr/>
          <p:nvPr/>
        </p:nvSpPr>
        <p:spPr>
          <a:xfrm rot="19759588">
            <a:off x="1382294" y="4967624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4C22771C-A027-46F5-A8F5-19268A7833E2}"/>
              </a:ext>
            </a:extLst>
          </p:cNvPr>
          <p:cNvSpPr/>
          <p:nvPr/>
        </p:nvSpPr>
        <p:spPr>
          <a:xfrm rot="12090247">
            <a:off x="4636091" y="5372400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422A6756-D9F7-445E-B296-4A6E17338922}"/>
              </a:ext>
            </a:extLst>
          </p:cNvPr>
          <p:cNvSpPr txBox="1">
            <a:spLocks/>
          </p:cNvSpPr>
          <p:nvPr/>
        </p:nvSpPr>
        <p:spPr bwMode="auto">
          <a:xfrm>
            <a:off x="285295" y="83700"/>
            <a:ext cx="73437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 baseline="0">
                <a:solidFill>
                  <a:srgbClr val="134095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bg-BG"/>
              <a:t>Разрешаване на проблема със задръстванията в центъра поради голямото търсене на паркоместа чрез осигуряване на P&amp;R</a:t>
            </a:r>
          </a:p>
        </p:txBody>
      </p:sp>
    </p:spTree>
    <p:extLst>
      <p:ext uri="{BB962C8B-B14F-4D97-AF65-F5344CB8AC3E}">
        <p14:creationId xmlns:p14="http://schemas.microsoft.com/office/powerpoint/2010/main" val="16479305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8114BA-9DF2-4EB9-AB59-94E2A125D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Разрешаване на проблема със задръстванията в центъра поради голямото търсене на паркоместа чрез осигуряване на P&amp;R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D46BBE9-EA35-492E-9F35-79C0F835BDB9}"/>
              </a:ext>
            </a:extLst>
          </p:cNvPr>
          <p:cNvGrpSpPr/>
          <p:nvPr/>
        </p:nvGrpSpPr>
        <p:grpSpPr>
          <a:xfrm>
            <a:off x="603116" y="2924081"/>
            <a:ext cx="3075220" cy="2121583"/>
            <a:chOff x="1339177" y="2151476"/>
            <a:chExt cx="5349471" cy="3973936"/>
          </a:xfrm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36B2FC61-AF3E-4311-9571-90B1B1EF51C0}"/>
                </a:ext>
              </a:extLst>
            </p:cNvPr>
            <p:cNvSpPr/>
            <p:nvPr/>
          </p:nvSpPr>
          <p:spPr>
            <a:xfrm>
              <a:off x="1339177" y="2423604"/>
              <a:ext cx="4049569" cy="3701808"/>
            </a:xfrm>
            <a:custGeom>
              <a:avLst/>
              <a:gdLst>
                <a:gd name="connsiteX0" fmla="*/ 1031161 w 4650385"/>
                <a:gd name="connsiteY0" fmla="*/ 1254056 h 4405731"/>
                <a:gd name="connsiteX1" fmla="*/ 152272 w 4650385"/>
                <a:gd name="connsiteY1" fmla="*/ 2044169 h 4405731"/>
                <a:gd name="connsiteX2" fmla="*/ 1351 w 4650385"/>
                <a:gd name="connsiteY2" fmla="*/ 2399276 h 4405731"/>
                <a:gd name="connsiteX3" fmla="*/ 161149 w 4650385"/>
                <a:gd name="connsiteY3" fmla="*/ 2692239 h 4405731"/>
                <a:gd name="connsiteX4" fmla="*/ 249926 w 4650385"/>
                <a:gd name="connsiteY4" fmla="*/ 2772138 h 4405731"/>
                <a:gd name="connsiteX5" fmla="*/ 525134 w 4650385"/>
                <a:gd name="connsiteY5" fmla="*/ 3189388 h 4405731"/>
                <a:gd name="connsiteX6" fmla="*/ 720443 w 4650385"/>
                <a:gd name="connsiteY6" fmla="*/ 3207144 h 4405731"/>
                <a:gd name="connsiteX7" fmla="*/ 1164326 w 4650385"/>
                <a:gd name="connsiteY7" fmla="*/ 3544495 h 4405731"/>
                <a:gd name="connsiteX8" fmla="*/ 1270858 w 4650385"/>
                <a:gd name="connsiteY8" fmla="*/ 3766437 h 4405731"/>
                <a:gd name="connsiteX9" fmla="*/ 1865662 w 4650385"/>
                <a:gd name="connsiteY9" fmla="*/ 4378996 h 4405731"/>
                <a:gd name="connsiteX10" fmla="*/ 2220769 w 4650385"/>
                <a:gd name="connsiteY10" fmla="*/ 4290219 h 4405731"/>
                <a:gd name="connsiteX11" fmla="*/ 2646897 w 4650385"/>
                <a:gd name="connsiteY11" fmla="*/ 4236953 h 4405731"/>
                <a:gd name="connsiteX12" fmla="*/ 3197312 w 4650385"/>
                <a:gd name="connsiteY12" fmla="*/ 4112666 h 4405731"/>
                <a:gd name="connsiteX13" fmla="*/ 3703340 w 4650385"/>
                <a:gd name="connsiteY13" fmla="*/ 4032767 h 4405731"/>
                <a:gd name="connsiteX14" fmla="*/ 4218244 w 4650385"/>
                <a:gd name="connsiteY14" fmla="*/ 3526740 h 4405731"/>
                <a:gd name="connsiteX15" fmla="*/ 4236000 w 4650385"/>
                <a:gd name="connsiteY15" fmla="*/ 3224899 h 4405731"/>
                <a:gd name="connsiteX16" fmla="*/ 4404676 w 4650385"/>
                <a:gd name="connsiteY16" fmla="*/ 1955392 h 4405731"/>
                <a:gd name="connsiteX17" fmla="*/ 4626617 w 4650385"/>
                <a:gd name="connsiteY17" fmla="*/ 313023 h 4405731"/>
                <a:gd name="connsiteX18" fmla="*/ 4537841 w 4650385"/>
                <a:gd name="connsiteY18" fmla="*/ 11182 h 4405731"/>
                <a:gd name="connsiteX19" fmla="*/ 3685584 w 4650385"/>
                <a:gd name="connsiteY19" fmla="*/ 490577 h 4405731"/>
                <a:gd name="connsiteX20" fmla="*/ 3339355 w 4650385"/>
                <a:gd name="connsiteY20" fmla="*/ 517210 h 4405731"/>
                <a:gd name="connsiteX21" fmla="*/ 2859961 w 4650385"/>
                <a:gd name="connsiteY21" fmla="*/ 534965 h 4405731"/>
                <a:gd name="connsiteX22" fmla="*/ 2504854 w 4650385"/>
                <a:gd name="connsiteY22" fmla="*/ 552720 h 4405731"/>
                <a:gd name="connsiteX23" fmla="*/ 2007705 w 4650385"/>
                <a:gd name="connsiteY23" fmla="*/ 446188 h 4405731"/>
                <a:gd name="connsiteX24" fmla="*/ 1359635 w 4650385"/>
                <a:gd name="connsiteY24" fmla="*/ 534965 h 4405731"/>
                <a:gd name="connsiteX25" fmla="*/ 1031161 w 4650385"/>
                <a:gd name="connsiteY25" fmla="*/ 934460 h 4405731"/>
                <a:gd name="connsiteX26" fmla="*/ 1119938 w 4650385"/>
                <a:gd name="connsiteY26" fmla="*/ 1138647 h 4405731"/>
                <a:gd name="connsiteX27" fmla="*/ 1084427 w 4650385"/>
                <a:gd name="connsiteY27" fmla="*/ 1298445 h 4405731"/>
                <a:gd name="connsiteX28" fmla="*/ 1031161 w 4650385"/>
                <a:gd name="connsiteY28" fmla="*/ 1254056 h 440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650385" h="4405731">
                  <a:moveTo>
                    <a:pt x="1031161" y="1254056"/>
                  </a:moveTo>
                  <a:cubicBezTo>
                    <a:pt x="875802" y="1378343"/>
                    <a:pt x="323907" y="1853299"/>
                    <a:pt x="152272" y="2044169"/>
                  </a:cubicBezTo>
                  <a:cubicBezTo>
                    <a:pt x="-19363" y="2235039"/>
                    <a:pt x="-129" y="2291264"/>
                    <a:pt x="1351" y="2399276"/>
                  </a:cubicBezTo>
                  <a:cubicBezTo>
                    <a:pt x="2830" y="2507288"/>
                    <a:pt x="119720" y="2630095"/>
                    <a:pt x="161149" y="2692239"/>
                  </a:cubicBezTo>
                  <a:cubicBezTo>
                    <a:pt x="202578" y="2754383"/>
                    <a:pt x="189262" y="2689280"/>
                    <a:pt x="249926" y="2772138"/>
                  </a:cubicBezTo>
                  <a:cubicBezTo>
                    <a:pt x="310590" y="2854996"/>
                    <a:pt x="446715" y="3116887"/>
                    <a:pt x="525134" y="3189388"/>
                  </a:cubicBezTo>
                  <a:cubicBezTo>
                    <a:pt x="603553" y="3261889"/>
                    <a:pt x="613911" y="3147960"/>
                    <a:pt x="720443" y="3207144"/>
                  </a:cubicBezTo>
                  <a:cubicBezTo>
                    <a:pt x="826975" y="3266328"/>
                    <a:pt x="1072590" y="3451280"/>
                    <a:pt x="1164326" y="3544495"/>
                  </a:cubicBezTo>
                  <a:cubicBezTo>
                    <a:pt x="1256062" y="3637710"/>
                    <a:pt x="1153969" y="3627354"/>
                    <a:pt x="1270858" y="3766437"/>
                  </a:cubicBezTo>
                  <a:cubicBezTo>
                    <a:pt x="1387747" y="3905521"/>
                    <a:pt x="1707344" y="4291699"/>
                    <a:pt x="1865662" y="4378996"/>
                  </a:cubicBezTo>
                  <a:cubicBezTo>
                    <a:pt x="2023980" y="4466293"/>
                    <a:pt x="2090563" y="4313893"/>
                    <a:pt x="2220769" y="4290219"/>
                  </a:cubicBezTo>
                  <a:cubicBezTo>
                    <a:pt x="2350975" y="4266545"/>
                    <a:pt x="2484140" y="4266545"/>
                    <a:pt x="2646897" y="4236953"/>
                  </a:cubicBezTo>
                  <a:cubicBezTo>
                    <a:pt x="2809654" y="4207361"/>
                    <a:pt x="3021238" y="4146697"/>
                    <a:pt x="3197312" y="4112666"/>
                  </a:cubicBezTo>
                  <a:cubicBezTo>
                    <a:pt x="3373386" y="4078635"/>
                    <a:pt x="3533185" y="4130421"/>
                    <a:pt x="3703340" y="4032767"/>
                  </a:cubicBezTo>
                  <a:cubicBezTo>
                    <a:pt x="3873495" y="3935113"/>
                    <a:pt x="4129467" y="3661385"/>
                    <a:pt x="4218244" y="3526740"/>
                  </a:cubicBezTo>
                  <a:cubicBezTo>
                    <a:pt x="4307021" y="3392095"/>
                    <a:pt x="4204928" y="3486790"/>
                    <a:pt x="4236000" y="3224899"/>
                  </a:cubicBezTo>
                  <a:cubicBezTo>
                    <a:pt x="4267072" y="2963008"/>
                    <a:pt x="4339573" y="2440705"/>
                    <a:pt x="4404676" y="1955392"/>
                  </a:cubicBezTo>
                  <a:cubicBezTo>
                    <a:pt x="4469779" y="1470079"/>
                    <a:pt x="4604423" y="637058"/>
                    <a:pt x="4626617" y="313023"/>
                  </a:cubicBezTo>
                  <a:cubicBezTo>
                    <a:pt x="4648811" y="-11012"/>
                    <a:pt x="4694680" y="-18410"/>
                    <a:pt x="4537841" y="11182"/>
                  </a:cubicBezTo>
                  <a:cubicBezTo>
                    <a:pt x="4381002" y="40774"/>
                    <a:pt x="3885332" y="406239"/>
                    <a:pt x="3685584" y="490577"/>
                  </a:cubicBezTo>
                  <a:cubicBezTo>
                    <a:pt x="3485836" y="574915"/>
                    <a:pt x="3476959" y="509812"/>
                    <a:pt x="3339355" y="517210"/>
                  </a:cubicBezTo>
                  <a:cubicBezTo>
                    <a:pt x="3201751" y="524608"/>
                    <a:pt x="2859961" y="534965"/>
                    <a:pt x="2859961" y="534965"/>
                  </a:cubicBezTo>
                  <a:cubicBezTo>
                    <a:pt x="2720877" y="540883"/>
                    <a:pt x="2646897" y="567516"/>
                    <a:pt x="2504854" y="552720"/>
                  </a:cubicBezTo>
                  <a:cubicBezTo>
                    <a:pt x="2362811" y="537924"/>
                    <a:pt x="2198575" y="449147"/>
                    <a:pt x="2007705" y="446188"/>
                  </a:cubicBezTo>
                  <a:cubicBezTo>
                    <a:pt x="1816835" y="443229"/>
                    <a:pt x="1522392" y="453586"/>
                    <a:pt x="1359635" y="534965"/>
                  </a:cubicBezTo>
                  <a:cubicBezTo>
                    <a:pt x="1196878" y="616344"/>
                    <a:pt x="1071111" y="833846"/>
                    <a:pt x="1031161" y="934460"/>
                  </a:cubicBezTo>
                  <a:cubicBezTo>
                    <a:pt x="991211" y="1035074"/>
                    <a:pt x="1111060" y="1077983"/>
                    <a:pt x="1119938" y="1138647"/>
                  </a:cubicBezTo>
                  <a:cubicBezTo>
                    <a:pt x="1128816" y="1199311"/>
                    <a:pt x="1094784" y="1276251"/>
                    <a:pt x="1084427" y="1298445"/>
                  </a:cubicBezTo>
                  <a:cubicBezTo>
                    <a:pt x="1074070" y="1320639"/>
                    <a:pt x="1186520" y="1129769"/>
                    <a:pt x="1031161" y="125405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D47C4C9-8870-4E60-B2CA-B4CEFF8BF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47037" y="2530175"/>
              <a:ext cx="809553" cy="809553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2033F73-C6B2-457F-9225-7651F641DCDE}"/>
                </a:ext>
              </a:extLst>
            </p:cNvPr>
            <p:cNvSpPr txBox="1"/>
            <p:nvPr/>
          </p:nvSpPr>
          <p:spPr>
            <a:xfrm>
              <a:off x="5509521" y="3336672"/>
              <a:ext cx="1179127" cy="749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2000" b="1">
                  <a:latin typeface="+mj-lt"/>
                </a:rPr>
                <a:t>400 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E42C02AB-AC67-4F5C-A13A-36922687F968}"/>
                </a:ext>
              </a:extLst>
            </p:cNvPr>
            <p:cNvSpPr txBox="1"/>
            <p:nvPr/>
          </p:nvSpPr>
          <p:spPr>
            <a:xfrm>
              <a:off x="2480804" y="3727993"/>
              <a:ext cx="2156630" cy="864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2000" b="1">
                  <a:latin typeface="+mj-lt"/>
                </a:rPr>
                <a:t>10 000</a:t>
              </a:r>
              <a:r>
                <a:rPr lang="bg-BG" b="1">
                  <a:latin typeface="+mj-lt"/>
                </a:rPr>
                <a:t> </a:t>
              </a:r>
            </a:p>
          </p:txBody>
        </p:sp>
        <p:sp>
          <p:nvSpPr>
            <p:cNvPr id="10" name="Pfeil: nach rechts 9">
              <a:extLst>
                <a:ext uri="{FF2B5EF4-FFF2-40B4-BE49-F238E27FC236}">
                  <a16:creationId xmlns:a16="http://schemas.microsoft.com/office/drawing/2014/main" id="{FDAEA08B-ECFC-4B0C-BF93-DE9895E2877E}"/>
                </a:ext>
              </a:extLst>
            </p:cNvPr>
            <p:cNvSpPr/>
            <p:nvPr/>
          </p:nvSpPr>
          <p:spPr>
            <a:xfrm rot="8185091">
              <a:off x="4911596" y="2151476"/>
              <a:ext cx="978408" cy="4846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1" name="Pfeil: nach rechts 10">
              <a:extLst>
                <a:ext uri="{FF2B5EF4-FFF2-40B4-BE49-F238E27FC236}">
                  <a16:creationId xmlns:a16="http://schemas.microsoft.com/office/drawing/2014/main" id="{92D6FB6F-15B6-4520-8C8B-1230A8626DAC}"/>
                </a:ext>
              </a:extLst>
            </p:cNvPr>
            <p:cNvSpPr/>
            <p:nvPr/>
          </p:nvSpPr>
          <p:spPr>
            <a:xfrm rot="2438141">
              <a:off x="1637312" y="3049668"/>
              <a:ext cx="978408" cy="4846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2" name="Pfeil: nach rechts 11">
              <a:extLst>
                <a:ext uri="{FF2B5EF4-FFF2-40B4-BE49-F238E27FC236}">
                  <a16:creationId xmlns:a16="http://schemas.microsoft.com/office/drawing/2014/main" id="{8EF02967-FB25-4390-B94B-C567EB51139F}"/>
                </a:ext>
              </a:extLst>
            </p:cNvPr>
            <p:cNvSpPr/>
            <p:nvPr/>
          </p:nvSpPr>
          <p:spPr>
            <a:xfrm rot="19759588">
              <a:off x="1382294" y="4967624"/>
              <a:ext cx="978408" cy="4846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3" name="Pfeil: nach rechts 12">
              <a:extLst>
                <a:ext uri="{FF2B5EF4-FFF2-40B4-BE49-F238E27FC236}">
                  <a16:creationId xmlns:a16="http://schemas.microsoft.com/office/drawing/2014/main" id="{4C22771C-A027-46F5-A8F5-19268A7833E2}"/>
                </a:ext>
              </a:extLst>
            </p:cNvPr>
            <p:cNvSpPr/>
            <p:nvPr/>
          </p:nvSpPr>
          <p:spPr>
            <a:xfrm rot="12090247">
              <a:off x="4636091" y="5372400"/>
              <a:ext cx="978408" cy="4846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07C83753-5E44-47B7-A950-247C7C49D0BA}"/>
              </a:ext>
            </a:extLst>
          </p:cNvPr>
          <p:cNvSpPr txBox="1"/>
          <p:nvPr/>
        </p:nvSpPr>
        <p:spPr>
          <a:xfrm>
            <a:off x="323850" y="1564220"/>
            <a:ext cx="36197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>
                <a:latin typeface="+mj-lt"/>
              </a:rPr>
              <a:t>Уловката 
</a:t>
            </a:r>
            <a:r>
              <a:rPr lang="bg-BG" sz="1600" b="1" dirty="0">
                <a:latin typeface="+mj-lt"/>
              </a:rPr>
              <a:t>Предоставянето на допълнителни паркоместа води до допълнителни пътувания с автомобил</a:t>
            </a: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4110F4BC-51F5-4A1A-8902-62202B328E03}"/>
              </a:ext>
            </a:extLst>
          </p:cNvPr>
          <p:cNvCxnSpPr/>
          <p:nvPr/>
        </p:nvCxnSpPr>
        <p:spPr>
          <a:xfrm>
            <a:off x="4438834" y="1702794"/>
            <a:ext cx="0" cy="468741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6D7C354A-7C4F-464B-856F-CC58997B1FEB}"/>
              </a:ext>
            </a:extLst>
          </p:cNvPr>
          <p:cNvSpPr txBox="1"/>
          <p:nvPr/>
        </p:nvSpPr>
        <p:spPr>
          <a:xfrm>
            <a:off x="327290" y="5203054"/>
            <a:ext cx="386370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>
                <a:latin typeface="+mj-lt"/>
              </a:rPr>
              <a:t>10 000</a:t>
            </a:r>
            <a:r>
              <a:rPr lang="bg-BG" sz="2800" b="1" dirty="0"/>
              <a:t> </a:t>
            </a:r>
            <a:r>
              <a:rPr lang="bg-BG" sz="2800" b="1" dirty="0">
                <a:solidFill>
                  <a:srgbClr val="FF0000"/>
                </a:solidFill>
                <a:latin typeface="+mj-lt"/>
              </a:rPr>
              <a:t>+ 400 = 10 400</a:t>
            </a:r>
          </a:p>
          <a:p>
            <a:r>
              <a:rPr lang="bg-BG" sz="1800" b="1" dirty="0">
                <a:solidFill>
                  <a:srgbClr val="FF0000"/>
                </a:solidFill>
              </a:rPr>
              <a:t>                        в P&amp;R</a:t>
            </a:r>
          </a:p>
        </p:txBody>
      </p:sp>
    </p:spTree>
    <p:extLst>
      <p:ext uri="{BB962C8B-B14F-4D97-AF65-F5344CB8AC3E}">
        <p14:creationId xmlns:p14="http://schemas.microsoft.com/office/powerpoint/2010/main" val="41348896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8114BA-9DF2-4EB9-AB59-94E2A125D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Разрешаване на проблема със задръстванията в центъра поради голямото търсене на паркоместа чрез осигуряване на P&amp;R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D46BBE9-EA35-492E-9F35-79C0F835BDB9}"/>
              </a:ext>
            </a:extLst>
          </p:cNvPr>
          <p:cNvGrpSpPr/>
          <p:nvPr/>
        </p:nvGrpSpPr>
        <p:grpSpPr>
          <a:xfrm>
            <a:off x="603116" y="3038381"/>
            <a:ext cx="3075220" cy="2121583"/>
            <a:chOff x="1339177" y="2151476"/>
            <a:chExt cx="5349471" cy="3973936"/>
          </a:xfrm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36B2FC61-AF3E-4311-9571-90B1B1EF51C0}"/>
                </a:ext>
              </a:extLst>
            </p:cNvPr>
            <p:cNvSpPr/>
            <p:nvPr/>
          </p:nvSpPr>
          <p:spPr>
            <a:xfrm>
              <a:off x="1339177" y="2423604"/>
              <a:ext cx="4049569" cy="3701808"/>
            </a:xfrm>
            <a:custGeom>
              <a:avLst/>
              <a:gdLst>
                <a:gd name="connsiteX0" fmla="*/ 1031161 w 4650385"/>
                <a:gd name="connsiteY0" fmla="*/ 1254056 h 4405731"/>
                <a:gd name="connsiteX1" fmla="*/ 152272 w 4650385"/>
                <a:gd name="connsiteY1" fmla="*/ 2044169 h 4405731"/>
                <a:gd name="connsiteX2" fmla="*/ 1351 w 4650385"/>
                <a:gd name="connsiteY2" fmla="*/ 2399276 h 4405731"/>
                <a:gd name="connsiteX3" fmla="*/ 161149 w 4650385"/>
                <a:gd name="connsiteY3" fmla="*/ 2692239 h 4405731"/>
                <a:gd name="connsiteX4" fmla="*/ 249926 w 4650385"/>
                <a:gd name="connsiteY4" fmla="*/ 2772138 h 4405731"/>
                <a:gd name="connsiteX5" fmla="*/ 525134 w 4650385"/>
                <a:gd name="connsiteY5" fmla="*/ 3189388 h 4405731"/>
                <a:gd name="connsiteX6" fmla="*/ 720443 w 4650385"/>
                <a:gd name="connsiteY6" fmla="*/ 3207144 h 4405731"/>
                <a:gd name="connsiteX7" fmla="*/ 1164326 w 4650385"/>
                <a:gd name="connsiteY7" fmla="*/ 3544495 h 4405731"/>
                <a:gd name="connsiteX8" fmla="*/ 1270858 w 4650385"/>
                <a:gd name="connsiteY8" fmla="*/ 3766437 h 4405731"/>
                <a:gd name="connsiteX9" fmla="*/ 1865662 w 4650385"/>
                <a:gd name="connsiteY9" fmla="*/ 4378996 h 4405731"/>
                <a:gd name="connsiteX10" fmla="*/ 2220769 w 4650385"/>
                <a:gd name="connsiteY10" fmla="*/ 4290219 h 4405731"/>
                <a:gd name="connsiteX11" fmla="*/ 2646897 w 4650385"/>
                <a:gd name="connsiteY11" fmla="*/ 4236953 h 4405731"/>
                <a:gd name="connsiteX12" fmla="*/ 3197312 w 4650385"/>
                <a:gd name="connsiteY12" fmla="*/ 4112666 h 4405731"/>
                <a:gd name="connsiteX13" fmla="*/ 3703340 w 4650385"/>
                <a:gd name="connsiteY13" fmla="*/ 4032767 h 4405731"/>
                <a:gd name="connsiteX14" fmla="*/ 4218244 w 4650385"/>
                <a:gd name="connsiteY14" fmla="*/ 3526740 h 4405731"/>
                <a:gd name="connsiteX15" fmla="*/ 4236000 w 4650385"/>
                <a:gd name="connsiteY15" fmla="*/ 3224899 h 4405731"/>
                <a:gd name="connsiteX16" fmla="*/ 4404676 w 4650385"/>
                <a:gd name="connsiteY16" fmla="*/ 1955392 h 4405731"/>
                <a:gd name="connsiteX17" fmla="*/ 4626617 w 4650385"/>
                <a:gd name="connsiteY17" fmla="*/ 313023 h 4405731"/>
                <a:gd name="connsiteX18" fmla="*/ 4537841 w 4650385"/>
                <a:gd name="connsiteY18" fmla="*/ 11182 h 4405731"/>
                <a:gd name="connsiteX19" fmla="*/ 3685584 w 4650385"/>
                <a:gd name="connsiteY19" fmla="*/ 490577 h 4405731"/>
                <a:gd name="connsiteX20" fmla="*/ 3339355 w 4650385"/>
                <a:gd name="connsiteY20" fmla="*/ 517210 h 4405731"/>
                <a:gd name="connsiteX21" fmla="*/ 2859961 w 4650385"/>
                <a:gd name="connsiteY21" fmla="*/ 534965 h 4405731"/>
                <a:gd name="connsiteX22" fmla="*/ 2504854 w 4650385"/>
                <a:gd name="connsiteY22" fmla="*/ 552720 h 4405731"/>
                <a:gd name="connsiteX23" fmla="*/ 2007705 w 4650385"/>
                <a:gd name="connsiteY23" fmla="*/ 446188 h 4405731"/>
                <a:gd name="connsiteX24" fmla="*/ 1359635 w 4650385"/>
                <a:gd name="connsiteY24" fmla="*/ 534965 h 4405731"/>
                <a:gd name="connsiteX25" fmla="*/ 1031161 w 4650385"/>
                <a:gd name="connsiteY25" fmla="*/ 934460 h 4405731"/>
                <a:gd name="connsiteX26" fmla="*/ 1119938 w 4650385"/>
                <a:gd name="connsiteY26" fmla="*/ 1138647 h 4405731"/>
                <a:gd name="connsiteX27" fmla="*/ 1084427 w 4650385"/>
                <a:gd name="connsiteY27" fmla="*/ 1298445 h 4405731"/>
                <a:gd name="connsiteX28" fmla="*/ 1031161 w 4650385"/>
                <a:gd name="connsiteY28" fmla="*/ 1254056 h 440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650385" h="4405731">
                  <a:moveTo>
                    <a:pt x="1031161" y="1254056"/>
                  </a:moveTo>
                  <a:cubicBezTo>
                    <a:pt x="875802" y="1378343"/>
                    <a:pt x="323907" y="1853299"/>
                    <a:pt x="152272" y="2044169"/>
                  </a:cubicBezTo>
                  <a:cubicBezTo>
                    <a:pt x="-19363" y="2235039"/>
                    <a:pt x="-129" y="2291264"/>
                    <a:pt x="1351" y="2399276"/>
                  </a:cubicBezTo>
                  <a:cubicBezTo>
                    <a:pt x="2830" y="2507288"/>
                    <a:pt x="119720" y="2630095"/>
                    <a:pt x="161149" y="2692239"/>
                  </a:cubicBezTo>
                  <a:cubicBezTo>
                    <a:pt x="202578" y="2754383"/>
                    <a:pt x="189262" y="2689280"/>
                    <a:pt x="249926" y="2772138"/>
                  </a:cubicBezTo>
                  <a:cubicBezTo>
                    <a:pt x="310590" y="2854996"/>
                    <a:pt x="446715" y="3116887"/>
                    <a:pt x="525134" y="3189388"/>
                  </a:cubicBezTo>
                  <a:cubicBezTo>
                    <a:pt x="603553" y="3261889"/>
                    <a:pt x="613911" y="3147960"/>
                    <a:pt x="720443" y="3207144"/>
                  </a:cubicBezTo>
                  <a:cubicBezTo>
                    <a:pt x="826975" y="3266328"/>
                    <a:pt x="1072590" y="3451280"/>
                    <a:pt x="1164326" y="3544495"/>
                  </a:cubicBezTo>
                  <a:cubicBezTo>
                    <a:pt x="1256062" y="3637710"/>
                    <a:pt x="1153969" y="3627354"/>
                    <a:pt x="1270858" y="3766437"/>
                  </a:cubicBezTo>
                  <a:cubicBezTo>
                    <a:pt x="1387747" y="3905521"/>
                    <a:pt x="1707344" y="4291699"/>
                    <a:pt x="1865662" y="4378996"/>
                  </a:cubicBezTo>
                  <a:cubicBezTo>
                    <a:pt x="2023980" y="4466293"/>
                    <a:pt x="2090563" y="4313893"/>
                    <a:pt x="2220769" y="4290219"/>
                  </a:cubicBezTo>
                  <a:cubicBezTo>
                    <a:pt x="2350975" y="4266545"/>
                    <a:pt x="2484140" y="4266545"/>
                    <a:pt x="2646897" y="4236953"/>
                  </a:cubicBezTo>
                  <a:cubicBezTo>
                    <a:pt x="2809654" y="4207361"/>
                    <a:pt x="3021238" y="4146697"/>
                    <a:pt x="3197312" y="4112666"/>
                  </a:cubicBezTo>
                  <a:cubicBezTo>
                    <a:pt x="3373386" y="4078635"/>
                    <a:pt x="3533185" y="4130421"/>
                    <a:pt x="3703340" y="4032767"/>
                  </a:cubicBezTo>
                  <a:cubicBezTo>
                    <a:pt x="3873495" y="3935113"/>
                    <a:pt x="4129467" y="3661385"/>
                    <a:pt x="4218244" y="3526740"/>
                  </a:cubicBezTo>
                  <a:cubicBezTo>
                    <a:pt x="4307021" y="3392095"/>
                    <a:pt x="4204928" y="3486790"/>
                    <a:pt x="4236000" y="3224899"/>
                  </a:cubicBezTo>
                  <a:cubicBezTo>
                    <a:pt x="4267072" y="2963008"/>
                    <a:pt x="4339573" y="2440705"/>
                    <a:pt x="4404676" y="1955392"/>
                  </a:cubicBezTo>
                  <a:cubicBezTo>
                    <a:pt x="4469779" y="1470079"/>
                    <a:pt x="4604423" y="637058"/>
                    <a:pt x="4626617" y="313023"/>
                  </a:cubicBezTo>
                  <a:cubicBezTo>
                    <a:pt x="4648811" y="-11012"/>
                    <a:pt x="4694680" y="-18410"/>
                    <a:pt x="4537841" y="11182"/>
                  </a:cubicBezTo>
                  <a:cubicBezTo>
                    <a:pt x="4381002" y="40774"/>
                    <a:pt x="3885332" y="406239"/>
                    <a:pt x="3685584" y="490577"/>
                  </a:cubicBezTo>
                  <a:cubicBezTo>
                    <a:pt x="3485836" y="574915"/>
                    <a:pt x="3476959" y="509812"/>
                    <a:pt x="3339355" y="517210"/>
                  </a:cubicBezTo>
                  <a:cubicBezTo>
                    <a:pt x="3201751" y="524608"/>
                    <a:pt x="2859961" y="534965"/>
                    <a:pt x="2859961" y="534965"/>
                  </a:cubicBezTo>
                  <a:cubicBezTo>
                    <a:pt x="2720877" y="540883"/>
                    <a:pt x="2646897" y="567516"/>
                    <a:pt x="2504854" y="552720"/>
                  </a:cubicBezTo>
                  <a:cubicBezTo>
                    <a:pt x="2362811" y="537924"/>
                    <a:pt x="2198575" y="449147"/>
                    <a:pt x="2007705" y="446188"/>
                  </a:cubicBezTo>
                  <a:cubicBezTo>
                    <a:pt x="1816835" y="443229"/>
                    <a:pt x="1522392" y="453586"/>
                    <a:pt x="1359635" y="534965"/>
                  </a:cubicBezTo>
                  <a:cubicBezTo>
                    <a:pt x="1196878" y="616344"/>
                    <a:pt x="1071111" y="833846"/>
                    <a:pt x="1031161" y="934460"/>
                  </a:cubicBezTo>
                  <a:cubicBezTo>
                    <a:pt x="991211" y="1035074"/>
                    <a:pt x="1111060" y="1077983"/>
                    <a:pt x="1119938" y="1138647"/>
                  </a:cubicBezTo>
                  <a:cubicBezTo>
                    <a:pt x="1128816" y="1199311"/>
                    <a:pt x="1094784" y="1276251"/>
                    <a:pt x="1084427" y="1298445"/>
                  </a:cubicBezTo>
                  <a:cubicBezTo>
                    <a:pt x="1074070" y="1320639"/>
                    <a:pt x="1186520" y="1129769"/>
                    <a:pt x="1031161" y="125405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D47C4C9-8870-4E60-B2CA-B4CEFF8BF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47037" y="2530175"/>
              <a:ext cx="809553" cy="809553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2033F73-C6B2-457F-9225-7651F641DCDE}"/>
                </a:ext>
              </a:extLst>
            </p:cNvPr>
            <p:cNvSpPr txBox="1"/>
            <p:nvPr/>
          </p:nvSpPr>
          <p:spPr>
            <a:xfrm>
              <a:off x="5509521" y="3336672"/>
              <a:ext cx="1179127" cy="749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2000" b="1">
                  <a:latin typeface="+mj-lt"/>
                </a:rPr>
                <a:t>400 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E42C02AB-AC67-4F5C-A13A-36922687F968}"/>
                </a:ext>
              </a:extLst>
            </p:cNvPr>
            <p:cNvSpPr txBox="1"/>
            <p:nvPr/>
          </p:nvSpPr>
          <p:spPr>
            <a:xfrm>
              <a:off x="2480804" y="3727993"/>
              <a:ext cx="2156630" cy="864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2000" b="1">
                  <a:latin typeface="+mj-lt"/>
                </a:rPr>
                <a:t>10 000</a:t>
              </a:r>
              <a:r>
                <a:rPr lang="bg-BG" b="1">
                  <a:latin typeface="+mj-lt"/>
                </a:rPr>
                <a:t> </a:t>
              </a:r>
            </a:p>
          </p:txBody>
        </p:sp>
        <p:sp>
          <p:nvSpPr>
            <p:cNvPr id="10" name="Pfeil: nach rechts 9">
              <a:extLst>
                <a:ext uri="{FF2B5EF4-FFF2-40B4-BE49-F238E27FC236}">
                  <a16:creationId xmlns:a16="http://schemas.microsoft.com/office/drawing/2014/main" id="{FDAEA08B-ECFC-4B0C-BF93-DE9895E2877E}"/>
                </a:ext>
              </a:extLst>
            </p:cNvPr>
            <p:cNvSpPr/>
            <p:nvPr/>
          </p:nvSpPr>
          <p:spPr>
            <a:xfrm rot="8185091">
              <a:off x="4911596" y="2151476"/>
              <a:ext cx="978408" cy="4846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1" name="Pfeil: nach rechts 10">
              <a:extLst>
                <a:ext uri="{FF2B5EF4-FFF2-40B4-BE49-F238E27FC236}">
                  <a16:creationId xmlns:a16="http://schemas.microsoft.com/office/drawing/2014/main" id="{92D6FB6F-15B6-4520-8C8B-1230A8626DAC}"/>
                </a:ext>
              </a:extLst>
            </p:cNvPr>
            <p:cNvSpPr/>
            <p:nvPr/>
          </p:nvSpPr>
          <p:spPr>
            <a:xfrm rot="2438141">
              <a:off x="1637312" y="3049668"/>
              <a:ext cx="978408" cy="4846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2" name="Pfeil: nach rechts 11">
              <a:extLst>
                <a:ext uri="{FF2B5EF4-FFF2-40B4-BE49-F238E27FC236}">
                  <a16:creationId xmlns:a16="http://schemas.microsoft.com/office/drawing/2014/main" id="{8EF02967-FB25-4390-B94B-C567EB51139F}"/>
                </a:ext>
              </a:extLst>
            </p:cNvPr>
            <p:cNvSpPr/>
            <p:nvPr/>
          </p:nvSpPr>
          <p:spPr>
            <a:xfrm rot="19759588">
              <a:off x="1382294" y="4967624"/>
              <a:ext cx="978408" cy="4846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3" name="Pfeil: nach rechts 12">
              <a:extLst>
                <a:ext uri="{FF2B5EF4-FFF2-40B4-BE49-F238E27FC236}">
                  <a16:creationId xmlns:a16="http://schemas.microsoft.com/office/drawing/2014/main" id="{4C22771C-A027-46F5-A8F5-19268A7833E2}"/>
                </a:ext>
              </a:extLst>
            </p:cNvPr>
            <p:cNvSpPr/>
            <p:nvPr/>
          </p:nvSpPr>
          <p:spPr>
            <a:xfrm rot="12090247">
              <a:off x="4636091" y="5372400"/>
              <a:ext cx="978408" cy="4846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2DBB7C9-2CD3-4CC4-A0DE-6F630B00EA99}"/>
              </a:ext>
            </a:extLst>
          </p:cNvPr>
          <p:cNvGrpSpPr/>
          <p:nvPr/>
        </p:nvGrpSpPr>
        <p:grpSpPr>
          <a:xfrm>
            <a:off x="5235257" y="3245431"/>
            <a:ext cx="3075220" cy="1976301"/>
            <a:chOff x="1339177" y="2423604"/>
            <a:chExt cx="5349471" cy="3701808"/>
          </a:xfrm>
        </p:grpSpPr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AF6763EB-0FF2-473A-81CF-6BA3A26E2699}"/>
                </a:ext>
              </a:extLst>
            </p:cNvPr>
            <p:cNvSpPr/>
            <p:nvPr/>
          </p:nvSpPr>
          <p:spPr>
            <a:xfrm>
              <a:off x="1339177" y="2423604"/>
              <a:ext cx="4049569" cy="3701808"/>
            </a:xfrm>
            <a:custGeom>
              <a:avLst/>
              <a:gdLst>
                <a:gd name="connsiteX0" fmla="*/ 1031161 w 4650385"/>
                <a:gd name="connsiteY0" fmla="*/ 1254056 h 4405731"/>
                <a:gd name="connsiteX1" fmla="*/ 152272 w 4650385"/>
                <a:gd name="connsiteY1" fmla="*/ 2044169 h 4405731"/>
                <a:gd name="connsiteX2" fmla="*/ 1351 w 4650385"/>
                <a:gd name="connsiteY2" fmla="*/ 2399276 h 4405731"/>
                <a:gd name="connsiteX3" fmla="*/ 161149 w 4650385"/>
                <a:gd name="connsiteY3" fmla="*/ 2692239 h 4405731"/>
                <a:gd name="connsiteX4" fmla="*/ 249926 w 4650385"/>
                <a:gd name="connsiteY4" fmla="*/ 2772138 h 4405731"/>
                <a:gd name="connsiteX5" fmla="*/ 525134 w 4650385"/>
                <a:gd name="connsiteY5" fmla="*/ 3189388 h 4405731"/>
                <a:gd name="connsiteX6" fmla="*/ 720443 w 4650385"/>
                <a:gd name="connsiteY6" fmla="*/ 3207144 h 4405731"/>
                <a:gd name="connsiteX7" fmla="*/ 1164326 w 4650385"/>
                <a:gd name="connsiteY7" fmla="*/ 3544495 h 4405731"/>
                <a:gd name="connsiteX8" fmla="*/ 1270858 w 4650385"/>
                <a:gd name="connsiteY8" fmla="*/ 3766437 h 4405731"/>
                <a:gd name="connsiteX9" fmla="*/ 1865662 w 4650385"/>
                <a:gd name="connsiteY9" fmla="*/ 4378996 h 4405731"/>
                <a:gd name="connsiteX10" fmla="*/ 2220769 w 4650385"/>
                <a:gd name="connsiteY10" fmla="*/ 4290219 h 4405731"/>
                <a:gd name="connsiteX11" fmla="*/ 2646897 w 4650385"/>
                <a:gd name="connsiteY11" fmla="*/ 4236953 h 4405731"/>
                <a:gd name="connsiteX12" fmla="*/ 3197312 w 4650385"/>
                <a:gd name="connsiteY12" fmla="*/ 4112666 h 4405731"/>
                <a:gd name="connsiteX13" fmla="*/ 3703340 w 4650385"/>
                <a:gd name="connsiteY13" fmla="*/ 4032767 h 4405731"/>
                <a:gd name="connsiteX14" fmla="*/ 4218244 w 4650385"/>
                <a:gd name="connsiteY14" fmla="*/ 3526740 h 4405731"/>
                <a:gd name="connsiteX15" fmla="*/ 4236000 w 4650385"/>
                <a:gd name="connsiteY15" fmla="*/ 3224899 h 4405731"/>
                <a:gd name="connsiteX16" fmla="*/ 4404676 w 4650385"/>
                <a:gd name="connsiteY16" fmla="*/ 1955392 h 4405731"/>
                <a:gd name="connsiteX17" fmla="*/ 4626617 w 4650385"/>
                <a:gd name="connsiteY17" fmla="*/ 313023 h 4405731"/>
                <a:gd name="connsiteX18" fmla="*/ 4537841 w 4650385"/>
                <a:gd name="connsiteY18" fmla="*/ 11182 h 4405731"/>
                <a:gd name="connsiteX19" fmla="*/ 3685584 w 4650385"/>
                <a:gd name="connsiteY19" fmla="*/ 490577 h 4405731"/>
                <a:gd name="connsiteX20" fmla="*/ 3339355 w 4650385"/>
                <a:gd name="connsiteY20" fmla="*/ 517210 h 4405731"/>
                <a:gd name="connsiteX21" fmla="*/ 2859961 w 4650385"/>
                <a:gd name="connsiteY21" fmla="*/ 534965 h 4405731"/>
                <a:gd name="connsiteX22" fmla="*/ 2504854 w 4650385"/>
                <a:gd name="connsiteY22" fmla="*/ 552720 h 4405731"/>
                <a:gd name="connsiteX23" fmla="*/ 2007705 w 4650385"/>
                <a:gd name="connsiteY23" fmla="*/ 446188 h 4405731"/>
                <a:gd name="connsiteX24" fmla="*/ 1359635 w 4650385"/>
                <a:gd name="connsiteY24" fmla="*/ 534965 h 4405731"/>
                <a:gd name="connsiteX25" fmla="*/ 1031161 w 4650385"/>
                <a:gd name="connsiteY25" fmla="*/ 934460 h 4405731"/>
                <a:gd name="connsiteX26" fmla="*/ 1119938 w 4650385"/>
                <a:gd name="connsiteY26" fmla="*/ 1138647 h 4405731"/>
                <a:gd name="connsiteX27" fmla="*/ 1084427 w 4650385"/>
                <a:gd name="connsiteY27" fmla="*/ 1298445 h 4405731"/>
                <a:gd name="connsiteX28" fmla="*/ 1031161 w 4650385"/>
                <a:gd name="connsiteY28" fmla="*/ 1254056 h 440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650385" h="4405731">
                  <a:moveTo>
                    <a:pt x="1031161" y="1254056"/>
                  </a:moveTo>
                  <a:cubicBezTo>
                    <a:pt x="875802" y="1378343"/>
                    <a:pt x="323907" y="1853299"/>
                    <a:pt x="152272" y="2044169"/>
                  </a:cubicBezTo>
                  <a:cubicBezTo>
                    <a:pt x="-19363" y="2235039"/>
                    <a:pt x="-129" y="2291264"/>
                    <a:pt x="1351" y="2399276"/>
                  </a:cubicBezTo>
                  <a:cubicBezTo>
                    <a:pt x="2830" y="2507288"/>
                    <a:pt x="119720" y="2630095"/>
                    <a:pt x="161149" y="2692239"/>
                  </a:cubicBezTo>
                  <a:cubicBezTo>
                    <a:pt x="202578" y="2754383"/>
                    <a:pt x="189262" y="2689280"/>
                    <a:pt x="249926" y="2772138"/>
                  </a:cubicBezTo>
                  <a:cubicBezTo>
                    <a:pt x="310590" y="2854996"/>
                    <a:pt x="446715" y="3116887"/>
                    <a:pt x="525134" y="3189388"/>
                  </a:cubicBezTo>
                  <a:cubicBezTo>
                    <a:pt x="603553" y="3261889"/>
                    <a:pt x="613911" y="3147960"/>
                    <a:pt x="720443" y="3207144"/>
                  </a:cubicBezTo>
                  <a:cubicBezTo>
                    <a:pt x="826975" y="3266328"/>
                    <a:pt x="1072590" y="3451280"/>
                    <a:pt x="1164326" y="3544495"/>
                  </a:cubicBezTo>
                  <a:cubicBezTo>
                    <a:pt x="1256062" y="3637710"/>
                    <a:pt x="1153969" y="3627354"/>
                    <a:pt x="1270858" y="3766437"/>
                  </a:cubicBezTo>
                  <a:cubicBezTo>
                    <a:pt x="1387747" y="3905521"/>
                    <a:pt x="1707344" y="4291699"/>
                    <a:pt x="1865662" y="4378996"/>
                  </a:cubicBezTo>
                  <a:cubicBezTo>
                    <a:pt x="2023980" y="4466293"/>
                    <a:pt x="2090563" y="4313893"/>
                    <a:pt x="2220769" y="4290219"/>
                  </a:cubicBezTo>
                  <a:cubicBezTo>
                    <a:pt x="2350975" y="4266545"/>
                    <a:pt x="2484140" y="4266545"/>
                    <a:pt x="2646897" y="4236953"/>
                  </a:cubicBezTo>
                  <a:cubicBezTo>
                    <a:pt x="2809654" y="4207361"/>
                    <a:pt x="3021238" y="4146697"/>
                    <a:pt x="3197312" y="4112666"/>
                  </a:cubicBezTo>
                  <a:cubicBezTo>
                    <a:pt x="3373386" y="4078635"/>
                    <a:pt x="3533185" y="4130421"/>
                    <a:pt x="3703340" y="4032767"/>
                  </a:cubicBezTo>
                  <a:cubicBezTo>
                    <a:pt x="3873495" y="3935113"/>
                    <a:pt x="4129467" y="3661385"/>
                    <a:pt x="4218244" y="3526740"/>
                  </a:cubicBezTo>
                  <a:cubicBezTo>
                    <a:pt x="4307021" y="3392095"/>
                    <a:pt x="4204928" y="3486790"/>
                    <a:pt x="4236000" y="3224899"/>
                  </a:cubicBezTo>
                  <a:cubicBezTo>
                    <a:pt x="4267072" y="2963008"/>
                    <a:pt x="4339573" y="2440705"/>
                    <a:pt x="4404676" y="1955392"/>
                  </a:cubicBezTo>
                  <a:cubicBezTo>
                    <a:pt x="4469779" y="1470079"/>
                    <a:pt x="4604423" y="637058"/>
                    <a:pt x="4626617" y="313023"/>
                  </a:cubicBezTo>
                  <a:cubicBezTo>
                    <a:pt x="4648811" y="-11012"/>
                    <a:pt x="4694680" y="-18410"/>
                    <a:pt x="4537841" y="11182"/>
                  </a:cubicBezTo>
                  <a:cubicBezTo>
                    <a:pt x="4381002" y="40774"/>
                    <a:pt x="3885332" y="406239"/>
                    <a:pt x="3685584" y="490577"/>
                  </a:cubicBezTo>
                  <a:cubicBezTo>
                    <a:pt x="3485836" y="574915"/>
                    <a:pt x="3476959" y="509812"/>
                    <a:pt x="3339355" y="517210"/>
                  </a:cubicBezTo>
                  <a:cubicBezTo>
                    <a:pt x="3201751" y="524608"/>
                    <a:pt x="2859961" y="534965"/>
                    <a:pt x="2859961" y="534965"/>
                  </a:cubicBezTo>
                  <a:cubicBezTo>
                    <a:pt x="2720877" y="540883"/>
                    <a:pt x="2646897" y="567516"/>
                    <a:pt x="2504854" y="552720"/>
                  </a:cubicBezTo>
                  <a:cubicBezTo>
                    <a:pt x="2362811" y="537924"/>
                    <a:pt x="2198575" y="449147"/>
                    <a:pt x="2007705" y="446188"/>
                  </a:cubicBezTo>
                  <a:cubicBezTo>
                    <a:pt x="1816835" y="443229"/>
                    <a:pt x="1522392" y="453586"/>
                    <a:pt x="1359635" y="534965"/>
                  </a:cubicBezTo>
                  <a:cubicBezTo>
                    <a:pt x="1196878" y="616344"/>
                    <a:pt x="1071111" y="833846"/>
                    <a:pt x="1031161" y="934460"/>
                  </a:cubicBezTo>
                  <a:cubicBezTo>
                    <a:pt x="991211" y="1035074"/>
                    <a:pt x="1111060" y="1077983"/>
                    <a:pt x="1119938" y="1138647"/>
                  </a:cubicBezTo>
                  <a:cubicBezTo>
                    <a:pt x="1128816" y="1199311"/>
                    <a:pt x="1094784" y="1276251"/>
                    <a:pt x="1084427" y="1298445"/>
                  </a:cubicBezTo>
                  <a:cubicBezTo>
                    <a:pt x="1074070" y="1320639"/>
                    <a:pt x="1186520" y="1129769"/>
                    <a:pt x="1031161" y="125405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D5FFD973-6FD4-4873-8B62-0EF829A37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47037" y="2530175"/>
              <a:ext cx="809553" cy="809553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FE69B978-D063-4810-91C2-00A16DD378DD}"/>
                </a:ext>
              </a:extLst>
            </p:cNvPr>
            <p:cNvSpPr txBox="1"/>
            <p:nvPr/>
          </p:nvSpPr>
          <p:spPr>
            <a:xfrm>
              <a:off x="5509521" y="3336672"/>
              <a:ext cx="1179127" cy="749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2000" b="1">
                  <a:latin typeface="+mj-lt"/>
                </a:rPr>
                <a:t>400 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16A9B03F-75C3-46D0-9BFF-F0CA8CF31570}"/>
                </a:ext>
              </a:extLst>
            </p:cNvPr>
            <p:cNvSpPr txBox="1"/>
            <p:nvPr/>
          </p:nvSpPr>
          <p:spPr>
            <a:xfrm>
              <a:off x="2480804" y="3727993"/>
              <a:ext cx="2156630" cy="864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2000" b="1">
                  <a:latin typeface="+mj-lt"/>
                </a:rPr>
                <a:t>9600</a:t>
              </a:r>
              <a:r>
                <a:rPr lang="bg-BG" b="1">
                  <a:latin typeface="+mj-lt"/>
                </a:rPr>
                <a:t> </a:t>
              </a:r>
            </a:p>
          </p:txBody>
        </p:sp>
        <p:sp>
          <p:nvSpPr>
            <p:cNvPr id="20" name="Pfeil: nach rechts 19">
              <a:extLst>
                <a:ext uri="{FF2B5EF4-FFF2-40B4-BE49-F238E27FC236}">
                  <a16:creationId xmlns:a16="http://schemas.microsoft.com/office/drawing/2014/main" id="{EB937BAD-4E8D-4AF2-B53B-08CB2CFEB385}"/>
                </a:ext>
              </a:extLst>
            </p:cNvPr>
            <p:cNvSpPr/>
            <p:nvPr/>
          </p:nvSpPr>
          <p:spPr>
            <a:xfrm rot="2438141">
              <a:off x="1637312" y="3049668"/>
              <a:ext cx="978408" cy="4846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1" name="Pfeil: nach rechts 20">
              <a:extLst>
                <a:ext uri="{FF2B5EF4-FFF2-40B4-BE49-F238E27FC236}">
                  <a16:creationId xmlns:a16="http://schemas.microsoft.com/office/drawing/2014/main" id="{14147772-51EC-44D8-8E9D-596283940654}"/>
                </a:ext>
              </a:extLst>
            </p:cNvPr>
            <p:cNvSpPr/>
            <p:nvPr/>
          </p:nvSpPr>
          <p:spPr>
            <a:xfrm rot="19759588">
              <a:off x="1382294" y="4967624"/>
              <a:ext cx="978408" cy="4846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2" name="Pfeil: nach rechts 21">
              <a:extLst>
                <a:ext uri="{FF2B5EF4-FFF2-40B4-BE49-F238E27FC236}">
                  <a16:creationId xmlns:a16="http://schemas.microsoft.com/office/drawing/2014/main" id="{905D2511-5BA2-4A73-902E-2E7BB6DAEEFC}"/>
                </a:ext>
              </a:extLst>
            </p:cNvPr>
            <p:cNvSpPr/>
            <p:nvPr/>
          </p:nvSpPr>
          <p:spPr>
            <a:xfrm rot="12090247">
              <a:off x="4636091" y="5372400"/>
              <a:ext cx="978408" cy="4846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AF07FBDE-4B7B-4708-8AB7-DA7F89E3EB10}"/>
              </a:ext>
            </a:extLst>
          </p:cNvPr>
          <p:cNvSpPr txBox="1"/>
          <p:nvPr/>
        </p:nvSpPr>
        <p:spPr>
          <a:xfrm>
            <a:off x="4934116" y="1655479"/>
            <a:ext cx="2888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>
                <a:latin typeface="+mj-lt"/>
              </a:rPr>
              <a:t>Правилно</a:t>
            </a:r>
          </a:p>
          <a:p>
            <a:r>
              <a:rPr lang="bg-BG" sz="1600" b="1" dirty="0">
                <a:latin typeface="+mj-lt"/>
              </a:rPr>
              <a:t>Необходимо е да се намали предлагането на паркоместа в центъра</a:t>
            </a: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4110F4BC-51F5-4A1A-8902-62202B328E03}"/>
              </a:ext>
            </a:extLst>
          </p:cNvPr>
          <p:cNvCxnSpPr/>
          <p:nvPr/>
        </p:nvCxnSpPr>
        <p:spPr>
          <a:xfrm>
            <a:off x="4438834" y="1702794"/>
            <a:ext cx="0" cy="468741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feil: nach rechts 34">
            <a:extLst>
              <a:ext uri="{FF2B5EF4-FFF2-40B4-BE49-F238E27FC236}">
                <a16:creationId xmlns:a16="http://schemas.microsoft.com/office/drawing/2014/main" id="{7DC2FFE1-F48D-4F81-B096-5A58565E1F9D}"/>
              </a:ext>
            </a:extLst>
          </p:cNvPr>
          <p:cNvSpPr/>
          <p:nvPr/>
        </p:nvSpPr>
        <p:spPr>
          <a:xfrm rot="8185091" flipV="1">
            <a:off x="7323409" y="2992727"/>
            <a:ext cx="1027184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Pfeil: nach rechts 35">
            <a:extLst>
              <a:ext uri="{FF2B5EF4-FFF2-40B4-BE49-F238E27FC236}">
                <a16:creationId xmlns:a16="http://schemas.microsoft.com/office/drawing/2014/main" id="{086ACD57-DDD5-47CE-9E8B-A1E81C680973}"/>
              </a:ext>
            </a:extLst>
          </p:cNvPr>
          <p:cNvSpPr/>
          <p:nvPr/>
        </p:nvSpPr>
        <p:spPr>
          <a:xfrm rot="5971549" flipV="1">
            <a:off x="7872211" y="2957835"/>
            <a:ext cx="542398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92C7D2D9-01B2-49B9-A772-B979F3E5CDD3}"/>
              </a:ext>
            </a:extLst>
          </p:cNvPr>
          <p:cNvSpPr txBox="1"/>
          <p:nvPr/>
        </p:nvSpPr>
        <p:spPr>
          <a:xfrm>
            <a:off x="310845" y="5671824"/>
            <a:ext cx="3668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>
                <a:latin typeface="+mj-lt"/>
              </a:rPr>
              <a:t>10 000</a:t>
            </a:r>
            <a:r>
              <a:rPr lang="bg-BG" b="1"/>
              <a:t> </a:t>
            </a:r>
            <a:r>
              <a:rPr lang="bg-BG" b="1">
                <a:solidFill>
                  <a:srgbClr val="FF0000"/>
                </a:solidFill>
                <a:latin typeface="+mj-lt"/>
              </a:rPr>
              <a:t>+ 400 = 10 400</a:t>
            </a:r>
          </a:p>
          <a:p>
            <a:r>
              <a:rPr lang="bg-BG" b="1">
                <a:solidFill>
                  <a:srgbClr val="FF0000"/>
                </a:solidFill>
                <a:latin typeface="+mj-lt"/>
              </a:rPr>
              <a:t>	</a:t>
            </a:r>
            <a:r>
              <a:rPr lang="bg-BG" sz="1800" b="1">
                <a:solidFill>
                  <a:srgbClr val="FF0000"/>
                </a:solidFill>
                <a:latin typeface="+mj-lt"/>
              </a:rPr>
              <a:t>   в P&amp;R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AC170C9E-25B9-4126-A056-935F204C9705}"/>
              </a:ext>
            </a:extLst>
          </p:cNvPr>
          <p:cNvSpPr txBox="1"/>
          <p:nvPr/>
        </p:nvSpPr>
        <p:spPr>
          <a:xfrm>
            <a:off x="4756235" y="5658680"/>
            <a:ext cx="4192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>
                <a:latin typeface="+mj-lt"/>
              </a:rPr>
              <a:t>10 000</a:t>
            </a:r>
            <a:r>
              <a:rPr lang="bg-BG" b="1" dirty="0"/>
              <a:t> – </a:t>
            </a:r>
            <a:r>
              <a:rPr lang="bg-BG" b="1" dirty="0">
                <a:solidFill>
                  <a:srgbClr val="00B050"/>
                </a:solidFill>
                <a:latin typeface="+mj-lt"/>
              </a:rPr>
              <a:t>400 </a:t>
            </a:r>
            <a:r>
              <a:rPr lang="bg-BG" b="1" dirty="0">
                <a:solidFill>
                  <a:srgbClr val="FF0000"/>
                </a:solidFill>
                <a:latin typeface="+mj-lt"/>
              </a:rPr>
              <a:t>+ 400 </a:t>
            </a:r>
            <a:r>
              <a:rPr lang="bg-BG" b="1" dirty="0">
                <a:latin typeface="+mj-lt"/>
              </a:rPr>
              <a:t>= 10 000</a:t>
            </a:r>
          </a:p>
          <a:p>
            <a:r>
              <a:rPr lang="bg-BG" b="1" dirty="0">
                <a:latin typeface="+mj-lt"/>
              </a:rPr>
              <a:t>	</a:t>
            </a:r>
            <a:r>
              <a:rPr lang="bg-BG" sz="1400" b="1" dirty="0">
                <a:solidFill>
                  <a:srgbClr val="00B050"/>
                </a:solidFill>
                <a:latin typeface="+mj-lt"/>
              </a:rPr>
              <a:t>в центъра      </a:t>
            </a:r>
            <a:r>
              <a:rPr lang="bg-BG" sz="1400" b="1" dirty="0">
                <a:solidFill>
                  <a:srgbClr val="FF0000"/>
                </a:solidFill>
                <a:latin typeface="+mj-lt"/>
              </a:rPr>
              <a:t>в P&amp;R</a:t>
            </a:r>
          </a:p>
        </p:txBody>
      </p:sp>
      <p:sp>
        <p:nvSpPr>
          <p:cNvPr id="27" name="Textfeld 4">
            <a:extLst>
              <a:ext uri="{FF2B5EF4-FFF2-40B4-BE49-F238E27FC236}">
                <a16:creationId xmlns:a16="http://schemas.microsoft.com/office/drawing/2014/main" id="{384C891C-30A9-4A70-A025-6CF8A3C54342}"/>
              </a:ext>
            </a:extLst>
          </p:cNvPr>
          <p:cNvSpPr txBox="1"/>
          <p:nvPr/>
        </p:nvSpPr>
        <p:spPr>
          <a:xfrm>
            <a:off x="323850" y="1564220"/>
            <a:ext cx="36197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>
                <a:latin typeface="+mj-lt"/>
              </a:rPr>
              <a:t>Уловката 
</a:t>
            </a:r>
            <a:r>
              <a:rPr lang="bg-BG" sz="1600" b="1" dirty="0">
                <a:latin typeface="+mj-lt"/>
              </a:rPr>
              <a:t>Предоставянето на допълнителни паркоместа води до допълнителни пътувания с автомобил</a:t>
            </a:r>
          </a:p>
        </p:txBody>
      </p:sp>
    </p:spTree>
    <p:extLst>
      <p:ext uri="{BB962C8B-B14F-4D97-AF65-F5344CB8AC3E}">
        <p14:creationId xmlns:p14="http://schemas.microsoft.com/office/powerpoint/2010/main" val="2189070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ED1566A-CBD3-402B-93FD-E8CDF4BFB2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18491" y="1499138"/>
            <a:ext cx="6760504" cy="482723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C05A4B6-1525-4715-B1DB-28CE4EC54AC8}"/>
              </a:ext>
            </a:extLst>
          </p:cNvPr>
          <p:cNvSpPr txBox="1">
            <a:spLocks/>
          </p:cNvSpPr>
          <p:nvPr/>
        </p:nvSpPr>
        <p:spPr>
          <a:xfrm>
            <a:off x="618491" y="531625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eaLnBrk="1" hangingPunct="1"/>
            <a:r>
              <a:rPr lang="bg-BG" altLang="en-US" dirty="0">
                <a:solidFill>
                  <a:srgbClr val="134095"/>
                </a:solidFill>
              </a:rPr>
              <a:t>Въздействия от управлението на паркирането</a:t>
            </a:r>
            <a:endParaRPr lang="en-US" altLang="en-US" dirty="0">
              <a:solidFill>
                <a:srgbClr val="1340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9143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90BF227-4389-442F-B63B-E69142FB9700}"/>
              </a:ext>
            </a:extLst>
          </p:cNvPr>
          <p:cNvSpPr>
            <a:spLocks noGrp="1"/>
          </p:cNvSpPr>
          <p:nvPr/>
        </p:nvSpPr>
        <p:spPr bwMode="auto">
          <a:xfrm>
            <a:off x="533400" y="1614487"/>
            <a:ext cx="807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9pPr>
          </a:lstStyle>
          <a:p>
            <a:r>
              <a:rPr lang="bg-BG" sz="1800">
                <a:solidFill>
                  <a:srgbClr val="134095"/>
                </a:solidFill>
                <a:latin typeface="+mn-lt"/>
                <a:ea typeface="MS PGothic" pitchFamily="34" charset="-128"/>
              </a:rPr>
              <a:t>Многократно използване на съоръжения за паркиране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D4D92037-DC09-427C-A445-B77019872347}"/>
              </a:ext>
            </a:extLst>
          </p:cNvPr>
          <p:cNvSpPr>
            <a:spLocks noGrp="1"/>
          </p:cNvSpPr>
          <p:nvPr/>
        </p:nvSpPr>
        <p:spPr bwMode="auto">
          <a:xfrm>
            <a:off x="533400" y="2333625"/>
            <a:ext cx="8077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E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134095"/>
              </a:buClr>
              <a:buSzPct val="135000"/>
              <a:defRPr/>
            </a:pPr>
            <a:r>
              <a:rPr lang="bg-BG" sz="1800">
                <a:ea typeface="MS PGothic" pitchFamily="34" charset="-128"/>
              </a:rPr>
              <a:t>Това понятие е известно и като „споделено паркиране“; местата за паркиране се споделят от няколко ползвателя, което дава възможност за по-ефективно използване на съоръженията за паркиране, т.е.:</a:t>
            </a:r>
          </a:p>
          <a:p>
            <a:pPr marL="0" indent="0">
              <a:defRPr/>
            </a:pPr>
            <a:endParaRPr lang="en-GB" sz="2000" dirty="0"/>
          </a:p>
          <a:p>
            <a:pPr marL="342900" lvl="2" indent="-342900">
              <a:buClr>
                <a:srgbClr val="134095"/>
              </a:buClr>
              <a:buSzPct val="135000"/>
              <a:buFont typeface="Times New Roman" panose="02020603050405020304" pitchFamily="18" charset="0"/>
              <a:buChar char="•"/>
              <a:defRPr/>
            </a:pPr>
            <a:r>
              <a:rPr lang="bg-BG" sz="1800"/>
              <a:t>паркингът на театъра се използва през деня от служителите на фирмите, намиращи се наблизо, а вечер от посетителите на театъра</a:t>
            </a:r>
          </a:p>
          <a:p>
            <a:pPr marL="342900" lvl="2" indent="-342900">
              <a:buClr>
                <a:srgbClr val="134095"/>
              </a:buClr>
              <a:buSzPct val="135000"/>
              <a:buFont typeface="Times New Roman" panose="02020603050405020304" pitchFamily="18" charset="0"/>
              <a:buChar char="•"/>
              <a:defRPr/>
            </a:pPr>
            <a:endParaRPr lang="en-GB" sz="1800" kern="0" dirty="0"/>
          </a:p>
          <a:p>
            <a:pPr marL="342900" lvl="2" indent="-342900">
              <a:buClr>
                <a:srgbClr val="134095"/>
              </a:buClr>
              <a:buSzPct val="135000"/>
              <a:buFont typeface="Times New Roman" panose="02020603050405020304" pitchFamily="18" charset="0"/>
              <a:buChar char="•"/>
              <a:defRPr/>
            </a:pPr>
            <a:r>
              <a:rPr lang="bg-BG" sz="1800"/>
              <a:t>Гараж в центъра може да се използва през деня от гости на града, а през нощта - от местните жители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D221B23-A999-4DA7-BDC1-AD797E67A216}"/>
              </a:ext>
            </a:extLst>
          </p:cNvPr>
          <p:cNvSpPr txBox="1"/>
          <p:nvPr/>
        </p:nvSpPr>
        <p:spPr>
          <a:xfrm>
            <a:off x="533400" y="6155388"/>
            <a:ext cx="2023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000"/>
              <a:t>Източник: http://push-pull-parking.eu/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7BACC3-3C5F-460B-A494-8036535C8912}"/>
              </a:ext>
            </a:extLst>
          </p:cNvPr>
          <p:cNvSpPr>
            <a:spLocks noGrp="1"/>
          </p:cNvSpPr>
          <p:nvPr/>
        </p:nvSpPr>
        <p:spPr bwMode="auto">
          <a:xfrm>
            <a:off x="533400" y="456391"/>
            <a:ext cx="807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9pPr>
          </a:lstStyle>
          <a:p>
            <a:r>
              <a:rPr lang="bg-BG" sz="1800">
                <a:solidFill>
                  <a:srgbClr val="134095"/>
                </a:solidFill>
                <a:latin typeface="+mn-lt"/>
                <a:ea typeface="MS PGothic" pitchFamily="34" charset="-128"/>
              </a:rPr>
              <a:t>Многократно използване на съоръжения за паркиране</a:t>
            </a:r>
          </a:p>
        </p:txBody>
      </p:sp>
    </p:spTree>
    <p:extLst>
      <p:ext uri="{BB962C8B-B14F-4D97-AF65-F5344CB8AC3E}">
        <p14:creationId xmlns:p14="http://schemas.microsoft.com/office/powerpoint/2010/main" val="23733725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B87991-A41E-4965-A76C-8A3081640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71" y="152741"/>
            <a:ext cx="7343775" cy="1152525"/>
          </a:xfrm>
        </p:spPr>
        <p:txBody>
          <a:bodyPr/>
          <a:lstStyle/>
          <a:p>
            <a:r>
              <a:rPr lang="bg-BG"/>
              <a:t>Пример: многократно използване на съоръжения за паркиране в Копенхаген и Синт Никлаас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2F4369-46F7-49B7-AB52-8F100C4D3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771" y="1595068"/>
            <a:ext cx="7956550" cy="1368425"/>
          </a:xfrm>
        </p:spPr>
        <p:txBody>
          <a:bodyPr/>
          <a:lstStyle/>
          <a:p>
            <a:pPr marL="0" indent="0">
              <a:buClr>
                <a:srgbClr val="00618E"/>
              </a:buClr>
              <a:buSzPct val="120000"/>
              <a:buNone/>
            </a:pPr>
            <a:r>
              <a:rPr lang="bg-BG" sz="1600" b="0" dirty="0">
                <a:solidFill>
                  <a:schemeClr val="tx1"/>
                </a:solidFill>
                <a:cs typeface="+mn-cs"/>
              </a:rPr>
              <a:t>Копенхаген въведе пилотен проект през 2011 г. с гъвкаво паркиране на улицата: местата за паркиране пред училище за средно образование са предназначени за паркиране на велосипеди между 07:00 ч. и 17:00 ч. и за паркиране на автомобили през останалото време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C21EED5-B31E-4258-9625-C14D4B7C6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" y="2659102"/>
            <a:ext cx="4165601" cy="312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1">
            <a:extLst>
              <a:ext uri="{FF2B5EF4-FFF2-40B4-BE49-F238E27FC236}">
                <a16:creationId xmlns:a16="http://schemas.microsoft.com/office/drawing/2014/main" id="{85326954-AF45-4036-AD29-9991AB7BC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71" y="6021612"/>
            <a:ext cx="434445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bg-BG" sz="1000" i="1" dirty="0"/>
              <a:t>Източник на изображението: </a:t>
            </a:r>
            <a:r>
              <a:rPr lang="bg-BG" sz="1000" i="1" dirty="0">
                <a:hlinkClick r:id="rId3"/>
              </a:rPr>
              <a:t>http://www.cycling-embassy.dk</a:t>
            </a:r>
            <a:r>
              <a:rPr lang="bg-BG" sz="1000" i="1" dirty="0"/>
              <a:t> (2015 г.)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03767F-BE2C-4D6C-9D95-42C4EE0CE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079" y="2657928"/>
            <a:ext cx="3944679" cy="250540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AA59D7-F6C5-46F3-9498-7B4BA55CC4B4}"/>
              </a:ext>
            </a:extLst>
          </p:cNvPr>
          <p:cNvSpPr txBox="1">
            <a:spLocks/>
          </p:cNvSpPr>
          <p:nvPr/>
        </p:nvSpPr>
        <p:spPr bwMode="auto">
          <a:xfrm>
            <a:off x="4827420" y="5110986"/>
            <a:ext cx="4050766" cy="66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rgbClr val="134095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>
              <a:buClr>
                <a:srgbClr val="00618E"/>
              </a:buClr>
              <a:buSzPct val="120000"/>
              <a:buFontTx/>
              <a:buNone/>
            </a:pPr>
            <a:r>
              <a:rPr lang="bg-BG" sz="1600" b="0" dirty="0">
                <a:solidFill>
                  <a:schemeClr val="tx1"/>
                </a:solidFill>
                <a:cs typeface="+mn-cs"/>
              </a:rPr>
              <a:t>Синт </a:t>
            </a:r>
            <a:r>
              <a:rPr lang="bg-BG" sz="1600" b="0" dirty="0" err="1">
                <a:solidFill>
                  <a:schemeClr val="tx1"/>
                </a:solidFill>
                <a:cs typeface="+mn-cs"/>
              </a:rPr>
              <a:t>Никлаас</a:t>
            </a:r>
            <a:r>
              <a:rPr lang="bg-BG" sz="1600" b="0" dirty="0">
                <a:solidFill>
                  <a:schemeClr val="tx1"/>
                </a:solidFill>
                <a:cs typeface="+mn-cs"/>
              </a:rPr>
              <a:t> предлага гъвкаво паркиране за велосипеди на улицата в зоните за доставки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C462222-B11E-4CFB-AAFC-7AB4D28DECB6}"/>
              </a:ext>
            </a:extLst>
          </p:cNvPr>
          <p:cNvSpPr/>
          <p:nvPr/>
        </p:nvSpPr>
        <p:spPr>
          <a:xfrm>
            <a:off x="4827420" y="5867724"/>
            <a:ext cx="30636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bg-BG" sz="1400" dirty="0">
                <a:solidFill>
                  <a:srgbClr val="134095"/>
                </a:solidFill>
                <a:latin typeface="+mn-lt"/>
              </a:rPr>
              <a:t>Вижте също видеоклипа Park4SUMP 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B66E752-E4B1-4AE4-A476-7AEEED75364A}"/>
              </a:ext>
            </a:extLst>
          </p:cNvPr>
          <p:cNvSpPr/>
          <p:nvPr/>
        </p:nvSpPr>
        <p:spPr>
          <a:xfrm>
            <a:off x="4859079" y="6088318"/>
            <a:ext cx="30600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200" dirty="0"/>
              <a:t>https://park4sump.eu/resources-tools/videos/parking-management-sint-niklaas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5E18465-A504-43B6-9931-4A01183B1AD7}"/>
              </a:ext>
            </a:extLst>
          </p:cNvPr>
          <p:cNvSpPr txBox="1"/>
          <p:nvPr/>
        </p:nvSpPr>
        <p:spPr>
          <a:xfrm>
            <a:off x="7459208" y="2407204"/>
            <a:ext cx="14189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Снимки: FGM - AMOR</a:t>
            </a:r>
          </a:p>
        </p:txBody>
      </p:sp>
    </p:spTree>
    <p:extLst>
      <p:ext uri="{BB962C8B-B14F-4D97-AF65-F5344CB8AC3E}">
        <p14:creationId xmlns:p14="http://schemas.microsoft.com/office/powerpoint/2010/main" val="29472019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A0B38F-89DF-475D-8652-E9361A4D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61" y="142521"/>
            <a:ext cx="7343775" cy="1152525"/>
          </a:xfrm>
        </p:spPr>
        <p:txBody>
          <a:bodyPr/>
          <a:lstStyle/>
          <a:p>
            <a:r>
              <a:rPr lang="bg-BG" dirty="0"/>
              <a:t>Пример: Синт </a:t>
            </a:r>
            <a:r>
              <a:rPr lang="bg-BG" dirty="0" err="1"/>
              <a:t>Никлаас</a:t>
            </a:r>
            <a:r>
              <a:rPr lang="bg-BG" dirty="0"/>
              <a:t> – многократно използване на паркинга на супермаркет, за да се освободи пътно пространство за велосипедна алея.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4E84D7F-8BD3-493B-8A01-EF08EB434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373" y="2907115"/>
            <a:ext cx="3932809" cy="228771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794EED2-6F84-43BC-87C3-36A29CC7F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49" b="4939"/>
          <a:stretch>
            <a:fillRect/>
          </a:stretch>
        </p:blipFill>
        <p:spPr bwMode="auto">
          <a:xfrm>
            <a:off x="745724" y="2907115"/>
            <a:ext cx="3826276" cy="2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33F604B-0404-40B2-9F87-C98EC5548A22}"/>
              </a:ext>
            </a:extLst>
          </p:cNvPr>
          <p:cNvSpPr txBox="1"/>
          <p:nvPr/>
        </p:nvSpPr>
        <p:spPr>
          <a:xfrm>
            <a:off x="7537155" y="5251905"/>
            <a:ext cx="14189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Снимки: FGM - AMOR</a:t>
            </a:r>
          </a:p>
        </p:txBody>
      </p:sp>
    </p:spTree>
    <p:extLst>
      <p:ext uri="{BB962C8B-B14F-4D97-AF65-F5344CB8AC3E}">
        <p14:creationId xmlns:p14="http://schemas.microsoft.com/office/powerpoint/2010/main" val="34962237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91FFBF1-A401-4112-A645-8501E977A333}"/>
              </a:ext>
            </a:extLst>
          </p:cNvPr>
          <p:cNvSpPr/>
          <p:nvPr/>
        </p:nvSpPr>
        <p:spPr>
          <a:xfrm>
            <a:off x="0" y="1403498"/>
            <a:ext cx="9144000" cy="5121127"/>
          </a:xfrm>
          <a:prstGeom prst="rect">
            <a:avLst/>
          </a:prstGeom>
          <a:solidFill>
            <a:srgbClr val="2249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0BC1FCC-C924-4829-95DB-92A0ED306018}"/>
              </a:ext>
            </a:extLst>
          </p:cNvPr>
          <p:cNvSpPr/>
          <p:nvPr/>
        </p:nvSpPr>
        <p:spPr>
          <a:xfrm>
            <a:off x="1298629" y="3146178"/>
            <a:ext cx="73031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600" b="1">
                <a:solidFill>
                  <a:schemeClr val="bg1"/>
                </a:solidFill>
                <a:latin typeface="+mj-lt"/>
              </a:rPr>
              <a:t>Връзка между паркирането и местната икономика</a:t>
            </a:r>
          </a:p>
          <a:p>
            <a:endParaRPr lang="en-US" sz="3600" dirty="0"/>
          </a:p>
          <a:p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20825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001013A5-CA1D-4492-B676-722845930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Управлението на паркирането подкрепя местната икономика</a:t>
            </a:r>
          </a:p>
        </p:txBody>
      </p:sp>
      <p:sp>
        <p:nvSpPr>
          <p:cNvPr id="48131" name="Content Placeholder 2">
            <a:extLst>
              <a:ext uri="{FF2B5EF4-FFF2-40B4-BE49-F238E27FC236}">
                <a16:creationId xmlns:a16="http://schemas.microsoft.com/office/drawing/2014/main" id="{83129B65-4196-48E1-9019-EFD006A9C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324" y="1828505"/>
            <a:ext cx="8077200" cy="2194855"/>
          </a:xfrm>
        </p:spPr>
        <p:txBody>
          <a:bodyPr/>
          <a:lstStyle/>
          <a:p>
            <a:pPr>
              <a:buFontTx/>
              <a:buChar char="•"/>
            </a:pPr>
            <a:r>
              <a:rPr lang="bg-BG" sz="1800" b="0" dirty="0">
                <a:solidFill>
                  <a:schemeClr val="tx1"/>
                </a:solidFill>
                <a:cs typeface="+mn-cs"/>
              </a:rPr>
              <a:t>Противно на общите схващания, управлението на паркирането подкрепя местната икономика</a:t>
            </a:r>
          </a:p>
          <a:p>
            <a:pPr>
              <a:buFontTx/>
              <a:buChar char="•"/>
            </a:pPr>
            <a:r>
              <a:rPr lang="bg-BG" sz="1800" b="0" dirty="0">
                <a:solidFill>
                  <a:schemeClr val="tx1"/>
                </a:solidFill>
                <a:cs typeface="+mn-cs"/>
              </a:rPr>
              <a:t>Платеното паркиране не намалява броя на посетителите!</a:t>
            </a:r>
          </a:p>
          <a:p>
            <a:pPr>
              <a:buFontTx/>
              <a:buChar char="•"/>
            </a:pPr>
            <a:r>
              <a:rPr lang="bg-BG" sz="1800" b="0" dirty="0">
                <a:solidFill>
                  <a:schemeClr val="tx1"/>
                </a:solidFill>
                <a:cs typeface="+mn-cs"/>
              </a:rPr>
              <a:t>Напротив, като управлява мобилността, то поддържа центъра на града достъпен </a:t>
            </a:r>
          </a:p>
          <a:p>
            <a:pPr>
              <a:buFontTx/>
              <a:buChar char="•"/>
            </a:pPr>
            <a:r>
              <a:rPr lang="bg-BG" sz="1800" b="0" dirty="0">
                <a:solidFill>
                  <a:schemeClr val="tx1"/>
                </a:solidFill>
                <a:cs typeface="+mn-cs"/>
              </a:rPr>
              <a:t>Няма пряка връзка между оборота на магазините и използвания от клиентите вид транспорт и/или броя на паркоместата</a:t>
            </a:r>
          </a:p>
          <a:p>
            <a:endParaRPr lang="en-GB" altLang="en-US" dirty="0"/>
          </a:p>
        </p:txBody>
      </p:sp>
      <p:pic>
        <p:nvPicPr>
          <p:cNvPr id="7" name="Grafik 6" descr="Ein Bild, das Gebäude, Straße, draußen, Stadt enthält.&#10;&#10;Automatisch generierte Beschreibung">
            <a:extLst>
              <a:ext uri="{FF2B5EF4-FFF2-40B4-BE49-F238E27FC236}">
                <a16:creationId xmlns:a16="http://schemas.microsoft.com/office/drawing/2014/main" id="{85AD8DA8-20DB-4FAB-AEEC-F756F5356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428"/>
            <a:ext cx="2796363" cy="1860572"/>
          </a:xfrm>
          <a:prstGeom prst="rect">
            <a:avLst/>
          </a:prstGeom>
        </p:spPr>
      </p:pic>
      <p:pic>
        <p:nvPicPr>
          <p:cNvPr id="9" name="Grafik 8" descr="Ein Bild, das Person, Gebäude, draußen, Fahrrad enthält.&#10;&#10;Automatisch generierte Beschreibung">
            <a:extLst>
              <a:ext uri="{FF2B5EF4-FFF2-40B4-BE49-F238E27FC236}">
                <a16:creationId xmlns:a16="http://schemas.microsoft.com/office/drawing/2014/main" id="{D1B1FDD5-32E4-41CC-81CA-630AA5DA4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18" y="4610427"/>
            <a:ext cx="2829858" cy="1881555"/>
          </a:xfrm>
          <a:prstGeom prst="rect">
            <a:avLst/>
          </a:prstGeom>
        </p:spPr>
      </p:pic>
      <p:pic>
        <p:nvPicPr>
          <p:cNvPr id="11" name="Grafik 10" descr="Ein Bild, das Person, Gebäude, draußen, Mann enthält.&#10;&#10;Automatisch generierte Beschreibung">
            <a:extLst>
              <a:ext uri="{FF2B5EF4-FFF2-40B4-BE49-F238E27FC236}">
                <a16:creationId xmlns:a16="http://schemas.microsoft.com/office/drawing/2014/main" id="{9548AF70-0017-4C86-87E1-52C852EF3A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142" y="4610428"/>
            <a:ext cx="2829858" cy="188657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EDBD55E-A923-4A6D-A090-4778553E94BA}"/>
              </a:ext>
            </a:extLst>
          </p:cNvPr>
          <p:cNvSpPr txBox="1"/>
          <p:nvPr/>
        </p:nvSpPr>
        <p:spPr>
          <a:xfrm>
            <a:off x="7665481" y="4348817"/>
            <a:ext cx="14189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/>
              <a:t>Снимки: FGM - AMOR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ebäude, draußen, LKW, Auto enthält.&#10;&#10;Automatisch generierte Beschreibung">
            <a:extLst>
              <a:ext uri="{FF2B5EF4-FFF2-40B4-BE49-F238E27FC236}">
                <a16:creationId xmlns:a16="http://schemas.microsoft.com/office/drawing/2014/main" id="{711351B3-73F8-4CE5-81A8-5521E5E59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60" y="1531088"/>
            <a:ext cx="8073743" cy="48652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0C10FBF-48D0-405F-828A-DEA9AC310814}"/>
              </a:ext>
            </a:extLst>
          </p:cNvPr>
          <p:cNvSpPr txBox="1">
            <a:spLocks/>
          </p:cNvSpPr>
          <p:nvPr/>
        </p:nvSpPr>
        <p:spPr>
          <a:xfrm>
            <a:off x="304800" y="51794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bg-BG" altLang="en-US" dirty="0">
                <a:solidFill>
                  <a:srgbClr val="134095"/>
                </a:solidFill>
              </a:rPr>
              <a:t>Собствениците на магазини поискаха първото платено паркиране</a:t>
            </a:r>
          </a:p>
        </p:txBody>
      </p:sp>
    </p:spTree>
    <p:extLst>
      <p:ext uri="{BB962C8B-B14F-4D97-AF65-F5344CB8AC3E}">
        <p14:creationId xmlns:p14="http://schemas.microsoft.com/office/powerpoint/2010/main" val="11659821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2CCC16-CC53-426A-924D-35FCE9B7D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Търговците на дребно надценяват значението на автомобила като средство за пътуване на своите клиентите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F620FA8-3437-451B-81C3-4328FA9CF184}"/>
              </a:ext>
            </a:extLst>
          </p:cNvPr>
          <p:cNvGrpSpPr/>
          <p:nvPr/>
        </p:nvGrpSpPr>
        <p:grpSpPr>
          <a:xfrm>
            <a:off x="369902" y="1455275"/>
            <a:ext cx="8001000" cy="4945063"/>
            <a:chOff x="369902" y="1455275"/>
            <a:chExt cx="8001000" cy="4945063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FCCC1520-06C2-4AD8-B8D9-E1FB4826EB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8787" t="18098" r="3787" b="10800"/>
            <a:stretch>
              <a:fillRect/>
            </a:stretch>
          </p:blipFill>
          <p:spPr bwMode="auto">
            <a:xfrm>
              <a:off x="369902" y="1455275"/>
              <a:ext cx="8001000" cy="4945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DB7DE307-B611-4A4E-8D5C-F55D7F890699}"/>
                </a:ext>
              </a:extLst>
            </p:cNvPr>
            <p:cNvSpPr/>
            <p:nvPr/>
          </p:nvSpPr>
          <p:spPr>
            <a:xfrm>
              <a:off x="2158409" y="2349795"/>
              <a:ext cx="5018568" cy="2445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5C9823FC-2DD5-47F0-B120-86281C726770}"/>
              </a:ext>
            </a:extLst>
          </p:cNvPr>
          <p:cNvSpPr txBox="1"/>
          <p:nvPr/>
        </p:nvSpPr>
        <p:spPr>
          <a:xfrm>
            <a:off x="4451882" y="6153483"/>
            <a:ext cx="3848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200"/>
              <a:t>Източник: Sustrans, From Traffic Limited and Retail Vitality</a:t>
            </a:r>
          </a:p>
        </p:txBody>
      </p:sp>
    </p:spTree>
    <p:extLst>
      <p:ext uri="{BB962C8B-B14F-4D97-AF65-F5344CB8AC3E}">
        <p14:creationId xmlns:p14="http://schemas.microsoft.com/office/powerpoint/2010/main" val="31058250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2DBE8E-2E0E-41F9-B732-3B8F91355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Хората, използващи автомобили, НЕ са най-добрите клиенти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50FDFAA-79DD-41F9-8935-7950475B30F4}"/>
              </a:ext>
            </a:extLst>
          </p:cNvPr>
          <p:cNvSpPr txBox="1"/>
          <p:nvPr/>
        </p:nvSpPr>
        <p:spPr>
          <a:xfrm>
            <a:off x="358494" y="6154983"/>
            <a:ext cx="84270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100"/>
              <a:t>Източник: The RESOLVE M&amp;E Tool – Consumers survey (2017+2018) presented by G. Mingardo</a:t>
            </a:r>
          </a:p>
          <a:p>
            <a:endParaRPr lang="de-AT" sz="1100" dirty="0"/>
          </a:p>
        </p:txBody>
      </p:sp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9FF580D0-DFE4-40F1-A036-D5AE54E5D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94" y="1532106"/>
            <a:ext cx="7891654" cy="44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51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33420410-29B7-4D5F-BB8B-06CC65248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solidFill>
                  <a:srgbClr val="134095"/>
                </a:solidFill>
              </a:rPr>
              <a:t>Капацитет за паркиране спрямо продажби на дребно (Обединено кралство)</a:t>
            </a:r>
          </a:p>
        </p:txBody>
      </p:sp>
      <p:pic>
        <p:nvPicPr>
          <p:cNvPr id="49155" name="Picture 3">
            <a:extLst>
              <a:ext uri="{FF2B5EF4-FFF2-40B4-BE49-F238E27FC236}">
                <a16:creationId xmlns:a16="http://schemas.microsoft.com/office/drawing/2014/main" id="{2FC13F04-A409-433B-BF89-1AEA374C8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413210"/>
            <a:ext cx="6755550" cy="405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65F18B-362F-4AE0-93DC-1A95BA4583DB}"/>
              </a:ext>
            </a:extLst>
          </p:cNvPr>
          <p:cNvSpPr/>
          <p:nvPr/>
        </p:nvSpPr>
        <p:spPr>
          <a:xfrm>
            <a:off x="839990" y="5616911"/>
            <a:ext cx="7464019" cy="8117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g-BG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Броят паркоместа на кв.м. не влияе върху продажбите на дребно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85750" y="114300"/>
            <a:ext cx="7343775" cy="1152525"/>
          </a:xfrm>
        </p:spPr>
        <p:txBody>
          <a:bodyPr/>
          <a:lstStyle/>
          <a:p>
            <a:pPr eaLnBrk="1" hangingPunct="1"/>
            <a:r>
              <a:rPr lang="bg-BG"/>
              <a:t>Съображения за управление на паркирането по главните улици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20980" y="1592561"/>
            <a:ext cx="8439150" cy="460851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bg-BG" sz="1800" dirty="0"/>
              <a:t>Управление на паркирането по главните / търговски улици</a:t>
            </a:r>
          </a:p>
          <a:p>
            <a:pPr marL="479425" lvl="1" indent="0" eaLnBrk="1" hangingPunct="1">
              <a:buNone/>
            </a:pPr>
            <a:endParaRPr lang="en-GB" altLang="en-US" dirty="0"/>
          </a:p>
          <a:p>
            <a:pPr marL="479425" lvl="1" indent="0" eaLnBrk="1" hangingPunct="1">
              <a:buNone/>
            </a:pPr>
            <a:r>
              <a:rPr lang="bg-BG" dirty="0"/>
              <a:t>Цели:</a:t>
            </a:r>
          </a:p>
          <a:p>
            <a:pPr marL="857250" lvl="1" eaLnBrk="1" hangingPunct="1"/>
            <a:r>
              <a:rPr lang="bg-BG" dirty="0"/>
              <a:t>Даване на предимство на клиентите</a:t>
            </a:r>
          </a:p>
          <a:p>
            <a:pPr marL="857250" lvl="1" eaLnBrk="1" hangingPunct="1"/>
            <a:r>
              <a:rPr lang="bg-BG" dirty="0"/>
              <a:t>Предотвратяване на дългосрочно (продължително) паркиране, например на служители</a:t>
            </a:r>
          </a:p>
          <a:p>
            <a:pPr marL="479425" lvl="1" indent="0" eaLnBrk="1" hangingPunct="1">
              <a:buNone/>
            </a:pPr>
            <a:endParaRPr lang="en-GB" altLang="en-US" dirty="0"/>
          </a:p>
          <a:p>
            <a:pPr marL="479425" lvl="1" indent="0" eaLnBrk="1" hangingPunct="1">
              <a:buNone/>
            </a:pPr>
            <a:r>
              <a:rPr lang="bg-BG" dirty="0"/>
              <a:t>Инструменти:</a:t>
            </a:r>
          </a:p>
          <a:p>
            <a:pPr marL="857250" lvl="1" eaLnBrk="1" hangingPunct="1"/>
            <a:r>
              <a:rPr lang="bg-BG" dirty="0"/>
              <a:t>ограничение на времето </a:t>
            </a:r>
            <a:br>
              <a:rPr lang="bg-BG" dirty="0"/>
            </a:br>
            <a:r>
              <a:rPr lang="bg-BG" dirty="0"/>
              <a:t>(избягване на дългосрочно паркиране)</a:t>
            </a:r>
          </a:p>
          <a:p>
            <a:pPr marL="857250" lvl="1" eaLnBrk="1" hangingPunct="1"/>
            <a:r>
              <a:rPr lang="bg-BG" dirty="0"/>
              <a:t>Такси </a:t>
            </a:r>
          </a:p>
        </p:txBody>
      </p:sp>
      <p:pic>
        <p:nvPicPr>
          <p:cNvPr id="3" name="Grafik 2" descr="Ein Bild, das Person, Frau, draußen, stehend enthält.&#10;&#10;Automatisch generierte Beschreibung">
            <a:extLst>
              <a:ext uri="{FF2B5EF4-FFF2-40B4-BE49-F238E27FC236}">
                <a16:creationId xmlns:a16="http://schemas.microsoft.com/office/drawing/2014/main" id="{64402296-1FE6-4888-A5EA-A86094A8AE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116" y="3896817"/>
            <a:ext cx="3880884" cy="258725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84F6E49-06A2-48F9-896A-59CD5243EAA6}"/>
              </a:ext>
            </a:extLst>
          </p:cNvPr>
          <p:cNvSpPr txBox="1"/>
          <p:nvPr/>
        </p:nvSpPr>
        <p:spPr>
          <a:xfrm>
            <a:off x="7617599" y="3635207"/>
            <a:ext cx="13644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 dirty="0"/>
              <a:t>Снимка: FGM - AMOR</a:t>
            </a:r>
          </a:p>
        </p:txBody>
      </p:sp>
    </p:spTree>
    <p:extLst>
      <p:ext uri="{BB962C8B-B14F-4D97-AF65-F5344CB8AC3E}">
        <p14:creationId xmlns:p14="http://schemas.microsoft.com/office/powerpoint/2010/main" val="3505568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B148C4-9AE5-42DA-8B08-132FB3D45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Традиционно развитие на политиката по управление на паркирането</a:t>
            </a:r>
            <a:endParaRPr lang="de-AT" dirty="0"/>
          </a:p>
        </p:txBody>
      </p:sp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076FFBA5-C00B-4F18-AF2C-C8A3C2FF3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15" y="1616148"/>
            <a:ext cx="7436770" cy="475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088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91FFBF1-A401-4112-A645-8501E977A333}"/>
              </a:ext>
            </a:extLst>
          </p:cNvPr>
          <p:cNvSpPr/>
          <p:nvPr/>
        </p:nvSpPr>
        <p:spPr>
          <a:xfrm>
            <a:off x="0" y="1403498"/>
            <a:ext cx="9144000" cy="5121127"/>
          </a:xfrm>
          <a:prstGeom prst="rect">
            <a:avLst/>
          </a:prstGeom>
          <a:solidFill>
            <a:srgbClr val="2249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0BC1FCC-C924-4829-95DB-92A0ED306018}"/>
              </a:ext>
            </a:extLst>
          </p:cNvPr>
          <p:cNvSpPr/>
          <p:nvPr/>
        </p:nvSpPr>
        <p:spPr>
          <a:xfrm>
            <a:off x="660676" y="3429000"/>
            <a:ext cx="7828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600" b="1" dirty="0">
                <a:solidFill>
                  <a:schemeClr val="bg1"/>
                </a:solidFill>
                <a:latin typeface="+mj-lt"/>
              </a:rPr>
              <a:t>Използването на приходите</a:t>
            </a:r>
          </a:p>
        </p:txBody>
      </p:sp>
    </p:spTree>
    <p:extLst>
      <p:ext uri="{BB962C8B-B14F-4D97-AF65-F5344CB8AC3E}">
        <p14:creationId xmlns:p14="http://schemas.microsoft.com/office/powerpoint/2010/main" val="5762819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446C8B2-9E29-4D36-93BC-D2BA4B5CD28C}"/>
              </a:ext>
            </a:extLst>
          </p:cNvPr>
          <p:cNvSpPr/>
          <p:nvPr/>
        </p:nvSpPr>
        <p:spPr>
          <a:xfrm>
            <a:off x="253511" y="1436303"/>
            <a:ext cx="833247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bg-BG" sz="1800" b="1" dirty="0">
                <a:solidFill>
                  <a:srgbClr val="134095"/>
                </a:solidFill>
                <a:latin typeface="+mn-lt"/>
              </a:rPr>
              <a:t>Прозрачността при използване на приходите от паркиране е ключово изискване за увеличаване на общественото приемане.</a:t>
            </a:r>
          </a:p>
          <a:p>
            <a:pPr>
              <a:spcAft>
                <a:spcPts val="0"/>
              </a:spcAft>
            </a:pPr>
            <a:endParaRPr lang="en-GB" sz="1800" dirty="0">
              <a:solidFill>
                <a:srgbClr val="134095"/>
              </a:solidFill>
              <a:latin typeface="+mn-lt"/>
            </a:endParaRPr>
          </a:p>
          <a:p>
            <a:pPr>
              <a:spcAft>
                <a:spcPts val="0"/>
              </a:spcAft>
            </a:pPr>
            <a:r>
              <a:rPr lang="bg-BG" sz="1600" dirty="0">
                <a:solidFill>
                  <a:srgbClr val="134095"/>
                </a:solidFill>
                <a:latin typeface="+mn-lt"/>
              </a:rPr>
              <a:t>Важен момент: за какво се използват таксите и глобите? Ако приходите от тях не постъпват в общия бюджет на града, то тези приходи биха били генерирани само от допълнително данъчно облагане. По-добре е средствата да бъдат предназначени за устойчиви (транспортни) подобрения.</a:t>
            </a:r>
          </a:p>
          <a:p>
            <a:pPr>
              <a:spcAft>
                <a:spcPts val="0"/>
              </a:spcAft>
            </a:pPr>
            <a:endParaRPr lang="de-AT" sz="1600" dirty="0">
              <a:solidFill>
                <a:srgbClr val="134095"/>
              </a:solidFill>
              <a:latin typeface="+mn-lt"/>
            </a:endParaRPr>
          </a:p>
          <a:p>
            <a:pPr>
              <a:spcAft>
                <a:spcPts val="0"/>
              </a:spcAft>
            </a:pPr>
            <a:r>
              <a:rPr lang="bg-BG" sz="1600" dirty="0">
                <a:solidFill>
                  <a:srgbClr val="134095"/>
                </a:solidFill>
                <a:latin typeface="+mn-lt"/>
              </a:rPr>
              <a:t>Живеещите в района, които са засегнати от мерките, биха могли да внесат собствени идеи за използването им. Тогава те ще бъде приети още по-добре. </a:t>
            </a:r>
          </a:p>
          <a:p>
            <a:pPr>
              <a:spcAft>
                <a:spcPts val="0"/>
              </a:spcAft>
            </a:pPr>
            <a:endParaRPr lang="de-AT" sz="1600" dirty="0">
              <a:solidFill>
                <a:srgbClr val="134095"/>
              </a:solidFill>
              <a:latin typeface="+mn-lt"/>
            </a:endParaRPr>
          </a:p>
          <a:p>
            <a:pPr>
              <a:spcAft>
                <a:spcPts val="0"/>
              </a:spcAft>
            </a:pPr>
            <a:r>
              <a:rPr lang="bg-BG" sz="1600" dirty="0">
                <a:solidFill>
                  <a:srgbClr val="134095"/>
                </a:solidFill>
                <a:latin typeface="+mn-lt"/>
              </a:rPr>
              <a:t>Правило за използването на приходите (общи приходи, които са разпределени):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600" dirty="0">
                <a:solidFill>
                  <a:srgbClr val="134095"/>
                </a:solidFill>
                <a:latin typeface="+mn-lt"/>
              </a:rPr>
              <a:t>% за оперативните разходи за паркиране (управление, инфраструктура и поддръжка)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600" dirty="0">
                <a:solidFill>
                  <a:srgbClr val="134095"/>
                </a:solidFill>
                <a:latin typeface="+mn-lt"/>
              </a:rPr>
              <a:t>% за устойчиви транспортни решения (например кампании, организационни или малки инфраструктурни мерки)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1600" dirty="0">
                <a:solidFill>
                  <a:srgbClr val="134095"/>
                </a:solidFill>
                <a:latin typeface="+mn-lt"/>
              </a:rPr>
              <a:t>(% за общия бюджет на града)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BD68C4A-2D58-4E1F-80CB-F8C56097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461318"/>
            <a:ext cx="7343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bg-BG" sz="2400" b="1">
                <a:solidFill>
                  <a:srgbClr val="134095"/>
                </a:solidFill>
                <a:latin typeface="+mn-lt"/>
                <a:cs typeface="MS PGothic"/>
              </a:rPr>
              <a:t>Използване на приходите</a:t>
            </a:r>
          </a:p>
        </p:txBody>
      </p:sp>
    </p:spTree>
    <p:extLst>
      <p:ext uri="{BB962C8B-B14F-4D97-AF65-F5344CB8AC3E}">
        <p14:creationId xmlns:p14="http://schemas.microsoft.com/office/powerpoint/2010/main" val="25489650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E10180-A3F9-432B-9B5C-D481BC25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3200" dirty="0"/>
              <a:t>Управлението на паркирането се изплаща!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9A7D436-9CA3-4119-98C3-834834C8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48" y="1615689"/>
            <a:ext cx="7132466" cy="468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706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1">
            <a:extLst>
              <a:ext uri="{FF2B5EF4-FFF2-40B4-BE49-F238E27FC236}">
                <a16:creationId xmlns:a16="http://schemas.microsoft.com/office/drawing/2014/main" id="{65ACAAD0-0E3C-46F9-B98E-6554BF50F8DF}"/>
              </a:ext>
            </a:extLst>
          </p:cNvPr>
          <p:cNvSpPr/>
          <p:nvPr/>
        </p:nvSpPr>
        <p:spPr>
          <a:xfrm>
            <a:off x="282605" y="1451688"/>
            <a:ext cx="8019068" cy="4247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Нови правила (в сила от 2020 г.):</a:t>
            </a: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18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Не по-малко </a:t>
            </a:r>
            <a:r>
              <a:rPr kumimoji="0" lang="bg-BG" sz="180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kumimoji="0" lang="bg-BG" sz="1800" b="1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69%* от приходите </a:t>
            </a:r>
            <a:r>
              <a:rPr kumimoji="0" lang="bg-BG" sz="18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от платено паркиране – за обществен транспорт, пешеходни мерки, </a:t>
            </a:r>
            <a:br>
              <a:rPr kumimoji="0" lang="bg-BG" sz="18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bg-BG" sz="18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велосипедни мерки и зелени площи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1800" b="1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100% от приходите от глоби </a:t>
            </a:r>
            <a:r>
              <a:rPr kumimoji="0" lang="bg-BG" sz="18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– за обществен </a:t>
            </a:r>
            <a:br>
              <a:rPr kumimoji="0" lang="bg-BG" sz="18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bg-BG" sz="18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транспорт, пешеходни мерки, велосипедни </a:t>
            </a:r>
            <a:br>
              <a:rPr kumimoji="0" lang="bg-BG" sz="18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bg-BG" sz="18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мерки и зелени площи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18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Отделна </a:t>
            </a:r>
            <a:r>
              <a:rPr kumimoji="0" lang="bg-BG" sz="1800" b="1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банкова сметка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1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MS PGothic" pitchFamily="34" charset="-128"/>
                <a:cs typeface="+mn-cs"/>
              </a:rPr>
              <a:t>* 65% според изискванията на новото </a:t>
            </a:r>
            <a:br>
              <a:rPr kumimoji="0" lang="bg-BG" sz="1800" b="0" i="1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MS PGothic" pitchFamily="34" charset="-128"/>
                <a:cs typeface="+mn-cs"/>
              </a:rPr>
            </a:br>
            <a:r>
              <a:rPr kumimoji="0" lang="bg-BG" sz="1800" b="0" i="1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MS PGothic" pitchFamily="34" charset="-128"/>
                <a:cs typeface="+mn-cs"/>
              </a:rPr>
              <a:t>национално законодателство</a:t>
            </a:r>
          </a:p>
        </p:txBody>
      </p:sp>
      <p:pic>
        <p:nvPicPr>
          <p:cNvPr id="6" name="Obraz 7">
            <a:extLst>
              <a:ext uri="{FF2B5EF4-FFF2-40B4-BE49-F238E27FC236}">
                <a16:creationId xmlns:a16="http://schemas.microsoft.com/office/drawing/2014/main" id="{C04F3E3C-8256-46F7-8C84-2069D5A45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041" y="2490870"/>
            <a:ext cx="2735246" cy="1875770"/>
          </a:xfrm>
          <a:prstGeom prst="rect">
            <a:avLst/>
          </a:prstGeom>
        </p:spPr>
      </p:pic>
      <p:pic>
        <p:nvPicPr>
          <p:cNvPr id="7" name="Obraz 5">
            <a:extLst>
              <a:ext uri="{FF2B5EF4-FFF2-40B4-BE49-F238E27FC236}">
                <a16:creationId xmlns:a16="http://schemas.microsoft.com/office/drawing/2014/main" id="{DDF2FAA4-FDA3-46B3-B641-6BAEB7791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568" y="3710763"/>
            <a:ext cx="2006946" cy="2813862"/>
          </a:xfrm>
          <a:prstGeom prst="rect">
            <a:avLst/>
          </a:prstGeom>
        </p:spPr>
      </p:pic>
      <p:sp>
        <p:nvSpPr>
          <p:cNvPr id="8" name="Tytuł 2">
            <a:extLst>
              <a:ext uri="{FF2B5EF4-FFF2-40B4-BE49-F238E27FC236}">
                <a16:creationId xmlns:a16="http://schemas.microsoft.com/office/drawing/2014/main" id="{FDD41AB0-122C-4FA6-AF72-9DBC77AE1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05" y="104775"/>
            <a:ext cx="7272808" cy="1152525"/>
          </a:xfrm>
        </p:spPr>
        <p:txBody>
          <a:bodyPr/>
          <a:lstStyle/>
          <a:p>
            <a:r>
              <a:rPr lang="bg-BG" sz="2400" dirty="0"/>
              <a:t>
Пример: законови изисквания за използване на приходите от платено паркиране в Краков</a:t>
            </a:r>
            <a:br>
              <a:rPr lang="bg-BG" sz="2400" dirty="0"/>
            </a:br>
            <a:endParaRPr lang="bg-BG" sz="2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68E8615-0C7C-472A-9D6A-77033DA360A2}"/>
              </a:ext>
            </a:extLst>
          </p:cNvPr>
          <p:cNvSpPr txBox="1"/>
          <p:nvPr/>
        </p:nvSpPr>
        <p:spPr>
          <a:xfrm>
            <a:off x="282605" y="6058642"/>
            <a:ext cx="33201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 dirty="0">
                <a:solidFill>
                  <a:schemeClr val="tx1"/>
                </a:solidFill>
              </a:rPr>
              <a:t>Слайд, взет от презентацията на Томаш </a:t>
            </a:r>
            <a:r>
              <a:rPr lang="bg-BG" sz="1100" dirty="0" err="1">
                <a:solidFill>
                  <a:schemeClr val="tx1"/>
                </a:solidFill>
              </a:rPr>
              <a:t>Зволински</a:t>
            </a:r>
            <a:r>
              <a:rPr lang="bg-BG" sz="1100" dirty="0">
                <a:solidFill>
                  <a:schemeClr val="tx1"/>
                </a:solidFill>
              </a:rPr>
              <a:t> 
на форума </a:t>
            </a:r>
            <a:r>
              <a:rPr lang="bg-BG" sz="1100" dirty="0" err="1">
                <a:solidFill>
                  <a:schemeClr val="tx1"/>
                </a:solidFill>
              </a:rPr>
              <a:t>Civitas</a:t>
            </a:r>
            <a:r>
              <a:rPr lang="bg-BG" sz="1100" dirty="0">
                <a:solidFill>
                  <a:schemeClr val="tx1"/>
                </a:solidFill>
              </a:rPr>
              <a:t> 2019 през октомври 2019 г.</a:t>
            </a:r>
          </a:p>
        </p:txBody>
      </p:sp>
    </p:spTree>
    <p:extLst>
      <p:ext uri="{BB962C8B-B14F-4D97-AF65-F5344CB8AC3E}">
        <p14:creationId xmlns:p14="http://schemas.microsoft.com/office/powerpoint/2010/main" val="39249539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446C8B2-9E29-4D36-93BC-D2BA4B5CD28C}"/>
              </a:ext>
            </a:extLst>
          </p:cNvPr>
          <p:cNvSpPr/>
          <p:nvPr/>
        </p:nvSpPr>
        <p:spPr>
          <a:xfrm>
            <a:off x="323850" y="1647318"/>
            <a:ext cx="8332470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bg-BG" sz="1800" b="1" dirty="0">
                <a:solidFill>
                  <a:srgbClr val="134095"/>
                </a:solidFill>
                <a:latin typeface="+mn-lt"/>
              </a:rPr>
              <a:t>Какво е положението във вашата държава по отношение на регулирането и прилагането на правилата за улично паркиране?</a:t>
            </a:r>
          </a:p>
          <a:p>
            <a:pPr>
              <a:spcAft>
                <a:spcPts val="0"/>
              </a:spcAft>
            </a:pPr>
            <a:endParaRPr lang="bg-BG" sz="1800" b="1" dirty="0">
              <a:solidFill>
                <a:srgbClr val="134095"/>
              </a:solidFill>
              <a:latin typeface="+mn-lt"/>
            </a:endParaRPr>
          </a:p>
          <a:p>
            <a:pPr marL="342900" lvl="2" indent="-342900">
              <a:spcBef>
                <a:spcPct val="20000"/>
              </a:spcBef>
              <a:buClr>
                <a:srgbClr val="134095"/>
              </a:buClr>
              <a:buSzPct val="135000"/>
              <a:buFont typeface="Times New Roman" panose="02020603050405020304" pitchFamily="18" charset="0"/>
              <a:buChar char="•"/>
            </a:pPr>
            <a:r>
              <a:rPr lang="bg-BG" sz="1800" dirty="0">
                <a:latin typeface="+mn-lt"/>
              </a:rPr>
              <a:t>Кой определя размера на цената за час?</a:t>
            </a:r>
          </a:p>
          <a:p>
            <a:pPr marL="342900" lvl="2" indent="-342900">
              <a:spcBef>
                <a:spcPct val="20000"/>
              </a:spcBef>
              <a:buClr>
                <a:srgbClr val="134095"/>
              </a:buClr>
              <a:buSzPct val="135000"/>
              <a:buFont typeface="Times New Roman" panose="02020603050405020304" pitchFamily="18" charset="0"/>
              <a:buChar char="•"/>
            </a:pPr>
            <a:r>
              <a:rPr lang="bg-BG" sz="1800" dirty="0">
                <a:latin typeface="+mn-lt"/>
              </a:rPr>
              <a:t>Кой определя размера на глобата?</a:t>
            </a:r>
          </a:p>
          <a:p>
            <a:pPr marL="342900" lvl="2" indent="-342900">
              <a:spcBef>
                <a:spcPct val="20000"/>
              </a:spcBef>
              <a:buClr>
                <a:srgbClr val="134095"/>
              </a:buClr>
              <a:buSzPct val="135000"/>
              <a:buFont typeface="Times New Roman" panose="02020603050405020304" pitchFamily="18" charset="0"/>
              <a:buChar char="•"/>
            </a:pPr>
            <a:r>
              <a:rPr lang="bg-BG" sz="1800" dirty="0">
                <a:latin typeface="+mn-lt"/>
              </a:rPr>
              <a:t>Кой събира парите от платеното паркиране?</a:t>
            </a:r>
          </a:p>
          <a:p>
            <a:pPr marL="342900" lvl="2" indent="-342900">
              <a:spcBef>
                <a:spcPct val="20000"/>
              </a:spcBef>
              <a:buClr>
                <a:srgbClr val="134095"/>
              </a:buClr>
              <a:buSzPct val="135000"/>
              <a:buFont typeface="Times New Roman" panose="02020603050405020304" pitchFamily="18" charset="0"/>
              <a:buChar char="•"/>
            </a:pPr>
            <a:r>
              <a:rPr lang="bg-BG" sz="1800" dirty="0">
                <a:latin typeface="+mn-lt"/>
              </a:rPr>
              <a:t>Кой извършва контрол?</a:t>
            </a:r>
          </a:p>
          <a:p>
            <a:pPr marL="342900" lvl="2" indent="-342900">
              <a:spcBef>
                <a:spcPct val="20000"/>
              </a:spcBef>
              <a:buClr>
                <a:srgbClr val="134095"/>
              </a:buClr>
              <a:buSzPct val="135000"/>
              <a:buFont typeface="Times New Roman" panose="02020603050405020304" pitchFamily="18" charset="0"/>
              <a:buChar char="•"/>
            </a:pPr>
            <a:r>
              <a:rPr lang="bg-BG" sz="1800" dirty="0">
                <a:latin typeface="+mn-lt"/>
              </a:rPr>
              <a:t>Разделена ли е отговорността за правоприлагането между различните институции/организации?</a:t>
            </a:r>
          </a:p>
          <a:p>
            <a:pPr marL="342900" lvl="2" indent="-342900">
              <a:spcBef>
                <a:spcPct val="20000"/>
              </a:spcBef>
              <a:buClr>
                <a:srgbClr val="134095"/>
              </a:buClr>
              <a:buSzPct val="135000"/>
              <a:buFont typeface="Times New Roman" panose="02020603050405020304" pitchFamily="18" charset="0"/>
              <a:buChar char="•"/>
            </a:pPr>
            <a:r>
              <a:rPr lang="bg-BG" sz="1800" dirty="0">
                <a:latin typeface="+mn-lt"/>
              </a:rPr>
              <a:t>Кой получава парите от глобите?</a:t>
            </a:r>
          </a:p>
          <a:p>
            <a:pPr marL="342900" lvl="2" indent="-342900">
              <a:spcBef>
                <a:spcPct val="20000"/>
              </a:spcBef>
              <a:buClr>
                <a:srgbClr val="134095"/>
              </a:buClr>
              <a:buSzPct val="135000"/>
              <a:buFont typeface="Times New Roman" panose="02020603050405020304" pitchFamily="18" charset="0"/>
              <a:buChar char="•"/>
            </a:pPr>
            <a:r>
              <a:rPr lang="bg-BG" sz="1800" dirty="0">
                <a:latin typeface="+mn-lt"/>
              </a:rPr>
              <a:t>Какви са проблемите и ползите от системата във вашата държава?</a:t>
            </a:r>
          </a:p>
          <a:p>
            <a:pPr marL="342900" lvl="2" indent="-342900">
              <a:spcBef>
                <a:spcPct val="20000"/>
              </a:spcBef>
              <a:buClr>
                <a:srgbClr val="134095"/>
              </a:buClr>
              <a:buSzPct val="135000"/>
              <a:buFont typeface="Times New Roman" panose="02020603050405020304" pitchFamily="18" charset="0"/>
              <a:buChar char="•"/>
            </a:pPr>
            <a:r>
              <a:rPr lang="bg-BG" sz="1800" dirty="0">
                <a:latin typeface="+mn-lt"/>
              </a:rPr>
              <a:t>Можете ли да категоризирате държавите от вашата група като имащи добре организирани, умерено добре организирани, или слабо организирани системи за контрол?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BD68C4A-2D58-4E1F-80CB-F8C56097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507484"/>
            <a:ext cx="7343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bg-BG" sz="1800" b="1">
                <a:solidFill>
                  <a:srgbClr val="134095"/>
                </a:solidFill>
                <a:latin typeface="+mn-lt"/>
                <a:cs typeface="MS PGothic"/>
              </a:rPr>
              <a:t>УПРАЖНЕНИЕ - дискусия (30 минути)</a:t>
            </a:r>
          </a:p>
        </p:txBody>
      </p:sp>
    </p:spTree>
    <p:extLst>
      <p:ext uri="{BB962C8B-B14F-4D97-AF65-F5344CB8AC3E}">
        <p14:creationId xmlns:p14="http://schemas.microsoft.com/office/powerpoint/2010/main" val="42157765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3">
            <a:extLst>
              <a:ext uri="{FF2B5EF4-FFF2-40B4-BE49-F238E27FC236}">
                <a16:creationId xmlns:a16="http://schemas.microsoft.com/office/drawing/2014/main" id="{6EF5F1AD-F9E9-4DDA-89C6-4F9FA7713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2942"/>
            <a:ext cx="9144000" cy="515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2">
            <a:extLst>
              <a:ext uri="{FF2B5EF4-FFF2-40B4-BE49-F238E27FC236}">
                <a16:creationId xmlns:a16="http://schemas.microsoft.com/office/drawing/2014/main" id="{46EDDBD1-B4B6-4FF0-9151-CED4CC715FE5}"/>
              </a:ext>
            </a:extLst>
          </p:cNvPr>
          <p:cNvSpPr txBox="1">
            <a:spLocks/>
          </p:cNvSpPr>
          <p:nvPr/>
        </p:nvSpPr>
        <p:spPr>
          <a:xfrm>
            <a:off x="195508" y="39435"/>
            <a:ext cx="7622611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bg-BG" sz="2400" dirty="0">
                <a:solidFill>
                  <a:schemeClr val="accent2"/>
                </a:solidFill>
              </a:rPr>
              <a:t>Пример Виена: </a:t>
            </a:r>
            <a:r>
              <a:rPr lang="bg-BG" sz="2600" dirty="0">
                <a:solidFill>
                  <a:schemeClr val="accent2"/>
                </a:solidFill>
              </a:rPr>
              <a:t>(Не) - приемане на политиките</a:t>
            </a:r>
            <a:endParaRPr lang="bg-BG" sz="240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1E8E7E5-2E78-41A9-AF58-A166CA14E41C}"/>
              </a:ext>
            </a:extLst>
          </p:cNvPr>
          <p:cNvSpPr/>
          <p:nvPr/>
        </p:nvSpPr>
        <p:spPr>
          <a:xfrm>
            <a:off x="195509" y="841965"/>
            <a:ext cx="2869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b="1" dirty="0" err="1">
                <a:solidFill>
                  <a:schemeClr val="accent2"/>
                </a:solidFill>
                <a:latin typeface="+mj-lt"/>
              </a:rPr>
              <a:t>Mariahilfer</a:t>
            </a:r>
            <a:r>
              <a:rPr lang="bg-BG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bg-BG" b="1" dirty="0" err="1">
                <a:solidFill>
                  <a:schemeClr val="accent2"/>
                </a:solidFill>
                <a:latin typeface="+mj-lt"/>
              </a:rPr>
              <a:t>Straße</a:t>
            </a:r>
            <a:r>
              <a:rPr lang="bg-BG" b="1" dirty="0">
                <a:solidFill>
                  <a:schemeClr val="accent2"/>
                </a:solidFill>
                <a:latin typeface="+mj-lt"/>
              </a:rPr>
              <a:t>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9CD0943-F630-45B1-9E50-5E44A3B09C7F}"/>
              </a:ext>
            </a:extLst>
          </p:cNvPr>
          <p:cNvSpPr/>
          <p:nvPr/>
        </p:nvSpPr>
        <p:spPr>
          <a:xfrm>
            <a:off x="4572000" y="1376624"/>
            <a:ext cx="4572000" cy="51347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2" name="Grafik 11" descr="Ein Bild, das Zeitung, jung, Schild enthält.&#10;&#10;Automatisch generierte Beschreibung">
            <a:extLst>
              <a:ext uri="{FF2B5EF4-FFF2-40B4-BE49-F238E27FC236}">
                <a16:creationId xmlns:a16="http://schemas.microsoft.com/office/drawing/2014/main" id="{1070E2B3-8332-46BB-BAEA-9965354A8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00" y="2075474"/>
            <a:ext cx="2247900" cy="1257300"/>
          </a:xfrm>
          <a:prstGeom prst="rect">
            <a:avLst/>
          </a:prstGeom>
        </p:spPr>
      </p:pic>
      <p:pic>
        <p:nvPicPr>
          <p:cNvPr id="10" name="Grafik 9" descr="Ein Bild, das Zeitung, Text, Screenshot enthält.&#10;&#10;Automatisch generierte Beschreibung">
            <a:extLst>
              <a:ext uri="{FF2B5EF4-FFF2-40B4-BE49-F238E27FC236}">
                <a16:creationId xmlns:a16="http://schemas.microsoft.com/office/drawing/2014/main" id="{8EA4EEA6-74A5-4480-90D8-E67FC1B1E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182">
            <a:off x="6718818" y="1549772"/>
            <a:ext cx="2264290" cy="1275112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635C1151-41AF-4223-9FE8-A49AF9C8E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475079"/>
            <a:ext cx="2733152" cy="180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Grafik 13" descr="Ein Bild, das Zeitung, Text, Gebäude, Straße enthält.&#10;&#10;Automatisch generierte Beschreibung">
            <a:extLst>
              <a:ext uri="{FF2B5EF4-FFF2-40B4-BE49-F238E27FC236}">
                <a16:creationId xmlns:a16="http://schemas.microsoft.com/office/drawing/2014/main" id="{AC1AE332-ED59-4083-9DEA-4AD572C755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394">
            <a:off x="6248407" y="4440514"/>
            <a:ext cx="2695951" cy="189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506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604F48B-99F0-470A-815C-9E15624E1E24}"/>
              </a:ext>
            </a:extLst>
          </p:cNvPr>
          <p:cNvSpPr/>
          <p:nvPr/>
        </p:nvSpPr>
        <p:spPr>
          <a:xfrm>
            <a:off x="0" y="1406769"/>
            <a:ext cx="9144000" cy="5117856"/>
          </a:xfrm>
          <a:prstGeom prst="rect">
            <a:avLst/>
          </a:prstGeom>
          <a:solidFill>
            <a:srgbClr val="034E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3B98CFC-AAE2-44B1-BF62-1ED79015B314}"/>
              </a:ext>
            </a:extLst>
          </p:cNvPr>
          <p:cNvSpPr txBox="1">
            <a:spLocks noChangeArrowheads="1"/>
          </p:cNvSpPr>
          <p:nvPr/>
        </p:nvSpPr>
        <p:spPr>
          <a:xfrm>
            <a:off x="1097280" y="2241724"/>
            <a:ext cx="6720839" cy="3671888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bg-BG" dirty="0"/>
              <a:t>ПРЕДИ:
</a:t>
            </a:r>
            <a:br>
              <a:rPr lang="bg-BG" dirty="0"/>
            </a:br>
            <a:r>
              <a:rPr lang="bg-BG" dirty="0"/>
              <a:t>крайно противопоставяне от страна на политическите партии (консервативни, десни)
и булевардните медии 
</a:t>
            </a:r>
            <a:br>
              <a:rPr lang="bg-BG" dirty="0"/>
            </a:br>
            <a:r>
              <a:rPr lang="bg-BG" dirty="0"/>
              <a:t>
</a:t>
            </a:r>
            <a:br>
              <a:rPr lang="bg-BG" dirty="0"/>
            </a:br>
            <a:r>
              <a:rPr lang="bg-BG" dirty="0"/>
              <a:t>СЛЕД въвеждането: </a:t>
            </a:r>
          </a:p>
          <a:p>
            <a:pPr>
              <a:defRPr/>
            </a:pPr>
            <a:r>
              <a:rPr lang="bg-BG" dirty="0"/>
              <a:t>Получи се много добре, </a:t>
            </a:r>
          </a:p>
          <a:p>
            <a:pPr>
              <a:defRPr/>
            </a:pPr>
            <a:r>
              <a:rPr lang="bg-BG" dirty="0"/>
              <a:t>никой не можеше да си спомни някога да е бил против него
</a:t>
            </a:r>
            <a:br>
              <a:rPr lang="bg-BG" dirty="0"/>
            </a:br>
            <a:r>
              <a:rPr lang="bg-BG" dirty="0"/>
              <a:t>				</a:t>
            </a:r>
          </a:p>
        </p:txBody>
      </p:sp>
      <p:sp>
        <p:nvSpPr>
          <p:cNvPr id="5" name="Tytuł 2">
            <a:extLst>
              <a:ext uri="{FF2B5EF4-FFF2-40B4-BE49-F238E27FC236}">
                <a16:creationId xmlns:a16="http://schemas.microsoft.com/office/drawing/2014/main" id="{E86F6519-74ED-48F6-8E30-49DB83F881D7}"/>
              </a:ext>
            </a:extLst>
          </p:cNvPr>
          <p:cNvSpPr txBox="1">
            <a:spLocks/>
          </p:cNvSpPr>
          <p:nvPr/>
        </p:nvSpPr>
        <p:spPr>
          <a:xfrm>
            <a:off x="195508" y="477542"/>
            <a:ext cx="7622611" cy="46684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bg-BG" sz="2400" dirty="0">
                <a:solidFill>
                  <a:schemeClr val="accent2"/>
                </a:solidFill>
              </a:rPr>
              <a:t>Пример Виена: </a:t>
            </a:r>
            <a:r>
              <a:rPr lang="bg-BG" sz="2600" dirty="0">
                <a:solidFill>
                  <a:schemeClr val="accent2"/>
                </a:solidFill>
              </a:rPr>
              <a:t>(Не) - приемане на политиките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77426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056E7B4-5046-4D3F-AC65-25ACAEC31A73}"/>
              </a:ext>
            </a:extLst>
          </p:cNvPr>
          <p:cNvSpPr/>
          <p:nvPr/>
        </p:nvSpPr>
        <p:spPr>
          <a:xfrm>
            <a:off x="0" y="1457011"/>
            <a:ext cx="9144000" cy="5117856"/>
          </a:xfrm>
          <a:prstGeom prst="rect">
            <a:avLst/>
          </a:prstGeom>
          <a:solidFill>
            <a:srgbClr val="034E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4ADA3-404E-40C1-8BE9-1B391D719903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>
              <a:buFontTx/>
              <a:buNone/>
            </a:pPr>
            <a:r>
              <a:rPr lang="bg-BG" dirty="0">
                <a:solidFill>
                  <a:schemeClr val="bg1"/>
                </a:solidFill>
              </a:rPr>
              <a:t>последваща оценка 2015 г.:</a:t>
            </a:r>
          </a:p>
          <a:p>
            <a:pPr marL="0" indent="0">
              <a:buFontTx/>
              <a:buNone/>
            </a:pPr>
            <a:endParaRPr lang="en-US" kern="0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en-US" kern="0" dirty="0">
              <a:solidFill>
                <a:schemeClr val="bg1"/>
              </a:solidFill>
            </a:endParaRPr>
          </a:p>
          <a:p>
            <a:pPr marL="0" indent="0" algn="ctr">
              <a:buFontTx/>
              <a:buNone/>
            </a:pPr>
            <a:r>
              <a:rPr lang="bg-BG" sz="4000" dirty="0">
                <a:solidFill>
                  <a:schemeClr val="bg1"/>
                </a:solidFill>
              </a:rPr>
              <a:t>Днес 71% биха
</a:t>
            </a:r>
            <a:br>
              <a:rPr lang="bg-BG" sz="4000" dirty="0">
                <a:solidFill>
                  <a:schemeClr val="bg1"/>
                </a:solidFill>
              </a:rPr>
            </a:br>
            <a:r>
              <a:rPr lang="bg-BG" sz="4000" dirty="0">
                <a:solidFill>
                  <a:schemeClr val="bg1"/>
                </a:solidFill>
              </a:rPr>
              <a:t>гласували за промяната</a:t>
            </a:r>
          </a:p>
          <a:p>
            <a:pPr marL="0" indent="0" algn="ctr">
              <a:buFontTx/>
              <a:buNone/>
            </a:pPr>
            <a:endParaRPr lang="en-US" kern="0" dirty="0">
              <a:solidFill>
                <a:schemeClr val="bg1"/>
              </a:solidFill>
            </a:endParaRPr>
          </a:p>
          <a:p>
            <a:pPr marL="0" indent="0" algn="ctr">
              <a:buFontTx/>
              <a:buNone/>
            </a:pPr>
            <a:endParaRPr lang="en-US" kern="0" dirty="0">
              <a:solidFill>
                <a:schemeClr val="bg1"/>
              </a:solidFill>
            </a:endParaRPr>
          </a:p>
          <a:p>
            <a:pPr marL="0" indent="0" algn="ctr">
              <a:buFontTx/>
              <a:buNone/>
            </a:pPr>
            <a:r>
              <a:rPr lang="bg-BG" dirty="0">
                <a:solidFill>
                  <a:schemeClr val="bg1"/>
                </a:solidFill>
              </a:rPr>
              <a:t>55% от потребителите заявяват, че уважителното съвместно съществуване на различни видове транспорт работи добре или изключително добре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984C763-203C-497E-AACB-B8FF06432C67}"/>
              </a:ext>
            </a:extLst>
          </p:cNvPr>
          <p:cNvSpPr txBox="1"/>
          <p:nvPr/>
        </p:nvSpPr>
        <p:spPr>
          <a:xfrm>
            <a:off x="6330688" y="6146040"/>
            <a:ext cx="27126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>
                <a:solidFill>
                  <a:schemeClr val="bg1"/>
                </a:solidFill>
              </a:rPr>
              <a:t>Източник: PROSPERITY, Gregor Stratil-Sauer</a:t>
            </a:r>
          </a:p>
        </p:txBody>
      </p:sp>
      <p:sp>
        <p:nvSpPr>
          <p:cNvPr id="7" name="Tytuł 2">
            <a:extLst>
              <a:ext uri="{FF2B5EF4-FFF2-40B4-BE49-F238E27FC236}">
                <a16:creationId xmlns:a16="http://schemas.microsoft.com/office/drawing/2014/main" id="{6FBB5F9B-213F-4F8C-9BE1-5A55FB96FE74}"/>
              </a:ext>
            </a:extLst>
          </p:cNvPr>
          <p:cNvSpPr txBox="1">
            <a:spLocks/>
          </p:cNvSpPr>
          <p:nvPr/>
        </p:nvSpPr>
        <p:spPr>
          <a:xfrm>
            <a:off x="195508" y="477542"/>
            <a:ext cx="7622611" cy="46684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bg-BG" sz="2400" dirty="0">
                <a:solidFill>
                  <a:schemeClr val="accent2"/>
                </a:solidFill>
              </a:rPr>
              <a:t>Пример Виена: </a:t>
            </a:r>
            <a:r>
              <a:rPr lang="bg-BG" sz="2600" dirty="0">
                <a:solidFill>
                  <a:schemeClr val="accent2"/>
                </a:solidFill>
              </a:rPr>
              <a:t>(Не) - приемане на политиките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39060347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978C9787-6546-46A1-B08D-5A2B6E3F8FD5}"/>
              </a:ext>
            </a:extLst>
          </p:cNvPr>
          <p:cNvSpPr txBox="1">
            <a:spLocks/>
          </p:cNvSpPr>
          <p:nvPr/>
        </p:nvSpPr>
        <p:spPr>
          <a:xfrm>
            <a:off x="215606" y="232519"/>
            <a:ext cx="7491480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bg-BG" sz="2400">
                <a:solidFill>
                  <a:schemeClr val="accent2"/>
                </a:solidFill>
              </a:rPr>
              <a:t>Пример Виена: (Не) - приемане на политиките</a:t>
            </a:r>
          </a:p>
          <a:p>
            <a:r>
              <a:rPr lang="bg-BG" sz="2400">
                <a:solidFill>
                  <a:schemeClr val="accent2"/>
                </a:solidFill>
              </a:rPr>
              <a:t>Mariahilfer Straße днес</a:t>
            </a:r>
            <a:r>
              <a:rPr lang="bg-BG" sz="2400"/>
              <a:t>
</a:t>
            </a:r>
            <a:br>
              <a:rPr lang="bg-BG" sz="2400"/>
            </a:br>
            <a:r>
              <a:rPr lang="bg-BG" sz="2400"/>
              <a:t>
</a:t>
            </a:r>
            <a:br>
              <a:rPr lang="bg-BG" sz="2400"/>
            </a:br>
            <a:endParaRPr lang="bg-BG" sz="2400"/>
          </a:p>
        </p:txBody>
      </p:sp>
      <p:pic>
        <p:nvPicPr>
          <p:cNvPr id="5" name="Grafik 4" descr="Ein Bild, das draußen, Gebäude, gehen, Person enthält.&#10;&#10;Automatisch generierte Beschreibung">
            <a:extLst>
              <a:ext uri="{FF2B5EF4-FFF2-40B4-BE49-F238E27FC236}">
                <a16:creationId xmlns:a16="http://schemas.microsoft.com/office/drawing/2014/main" id="{BBC5FACA-16BE-449B-A492-6DC5F99CF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9" y="1590359"/>
            <a:ext cx="7365442" cy="491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685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8525660-E039-48E1-A0CA-DC8B46579B61}"/>
              </a:ext>
            </a:extLst>
          </p:cNvPr>
          <p:cNvSpPr txBox="1">
            <a:spLocks noChangeArrowheads="1"/>
          </p:cNvSpPr>
          <p:nvPr/>
        </p:nvSpPr>
        <p:spPr>
          <a:xfrm>
            <a:off x="195509" y="1567682"/>
            <a:ext cx="8218487" cy="129873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bg-BG" sz="2000" b="0" dirty="0">
                <a:solidFill>
                  <a:schemeClr val="accent2"/>
                </a:solidFill>
              </a:rPr>
              <a:t>Същият случай – протест срещу мерките за велосипедисти преди въвеждането им от консервативната партия.
Ще изчакаме …кой ще си спомни след въвеждането.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3085D94-C008-4FE7-A006-8E73D7834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6415"/>
            <a:ext cx="4572000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D92D2DF-2BB0-4689-91A3-331678884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66415"/>
            <a:ext cx="4572000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78D6B81-6212-4828-B0FF-D1EB3BCE8B17}"/>
              </a:ext>
            </a:extLst>
          </p:cNvPr>
          <p:cNvSpPr/>
          <p:nvPr/>
        </p:nvSpPr>
        <p:spPr>
          <a:xfrm>
            <a:off x="5225386" y="5461139"/>
            <a:ext cx="2226974" cy="585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sz="1600" dirty="0"/>
              <a:t>Това може да е вашето паркомясто!</a:t>
            </a: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F6CE171C-5596-4279-A805-93BE8BD96A22}"/>
              </a:ext>
            </a:extLst>
          </p:cNvPr>
          <p:cNvSpPr/>
          <p:nvPr/>
        </p:nvSpPr>
        <p:spPr>
          <a:xfrm rot="11877468">
            <a:off x="4530079" y="5552651"/>
            <a:ext cx="653143" cy="3767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8490938A-3653-4FFB-833D-0CAF5513A5CE}"/>
              </a:ext>
            </a:extLst>
          </p:cNvPr>
          <p:cNvSpPr txBox="1">
            <a:spLocks/>
          </p:cNvSpPr>
          <p:nvPr/>
        </p:nvSpPr>
        <p:spPr>
          <a:xfrm>
            <a:off x="195508" y="477542"/>
            <a:ext cx="7622611" cy="46684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bg-BG" sz="2400" dirty="0">
                <a:solidFill>
                  <a:schemeClr val="accent2"/>
                </a:solidFill>
              </a:rPr>
              <a:t>Пример Виена: </a:t>
            </a:r>
            <a:r>
              <a:rPr lang="bg-BG" sz="2600" dirty="0">
                <a:solidFill>
                  <a:schemeClr val="accent2"/>
                </a:solidFill>
              </a:rPr>
              <a:t>(Не) - приемане на политиките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3905114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59F39998-50A9-49D4-9BA6-A0386BF9F401}"/>
              </a:ext>
            </a:extLst>
          </p:cNvPr>
          <p:cNvSpPr/>
          <p:nvPr/>
        </p:nvSpPr>
        <p:spPr>
          <a:xfrm>
            <a:off x="296383" y="1817638"/>
            <a:ext cx="83040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134095"/>
              </a:buClr>
              <a:buSzPct val="135000"/>
            </a:pPr>
            <a:r>
              <a:rPr lang="bg-BG" sz="1800" dirty="0">
                <a:solidFill>
                  <a:srgbClr val="134095"/>
                </a:solidFill>
                <a:latin typeface="+mn-lt"/>
              </a:rPr>
              <a:t>Ефективните политики отчитат значението на съчетаването на мерки за привличане и за отблъскване</a:t>
            </a:r>
            <a:r>
              <a:rPr lang="en-GB" sz="1800" dirty="0">
                <a:solidFill>
                  <a:srgbClr val="134095"/>
                </a:solidFill>
                <a:latin typeface="+mn-lt"/>
              </a:rPr>
              <a:t> (Push &amp; Pull)</a:t>
            </a:r>
            <a:r>
              <a:rPr lang="bg-BG" sz="1800" dirty="0">
                <a:solidFill>
                  <a:srgbClr val="134095"/>
                </a:solidFill>
                <a:latin typeface="+mn-lt"/>
              </a:rPr>
              <a:t>. Например, насърчаването на ходенето пеш без проектиране на улици за по-ниски скорости няма да постигне желаните цели.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DA433F-B325-44B1-A8AF-C0EEB26E2DBE}"/>
              </a:ext>
            </a:extLst>
          </p:cNvPr>
          <p:cNvSpPr txBox="1">
            <a:spLocks/>
          </p:cNvSpPr>
          <p:nvPr/>
        </p:nvSpPr>
        <p:spPr>
          <a:xfrm>
            <a:off x="381444" y="454541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dirty="0">
                <a:solidFill>
                  <a:srgbClr val="134095"/>
                </a:solidFill>
              </a:rPr>
              <a:t>Push &amp; Pull</a:t>
            </a:r>
            <a:endParaRPr lang="bg-BG" dirty="0">
              <a:solidFill>
                <a:srgbClr val="134095"/>
              </a:solidFill>
            </a:endParaRPr>
          </a:p>
        </p:txBody>
      </p:sp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56BDBE8-2E24-4F0E-8893-8BAF611158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83" y="3520804"/>
            <a:ext cx="7826891" cy="12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044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EAD9B8F-402D-4CDF-BAEE-464315158FFE}"/>
              </a:ext>
            </a:extLst>
          </p:cNvPr>
          <p:cNvSpPr/>
          <p:nvPr/>
        </p:nvSpPr>
        <p:spPr>
          <a:xfrm>
            <a:off x="0" y="1426331"/>
            <a:ext cx="9144000" cy="5117856"/>
          </a:xfrm>
          <a:prstGeom prst="rect">
            <a:avLst/>
          </a:prstGeom>
          <a:solidFill>
            <a:srgbClr val="034E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A81D06A6-AB5F-47DA-A3C2-FE3FB1751430}"/>
              </a:ext>
            </a:extLst>
          </p:cNvPr>
          <p:cNvSpPr txBox="1">
            <a:spLocks/>
          </p:cNvSpPr>
          <p:nvPr/>
        </p:nvSpPr>
        <p:spPr>
          <a:xfrm>
            <a:off x="457200" y="2011710"/>
            <a:ext cx="8586090" cy="26212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538163" indent="-538163">
              <a:buFont typeface="Wingdings" panose="05000000000000000000" pitchFamily="2" charset="2"/>
              <a:buChar char="§"/>
            </a:pPr>
            <a:r>
              <a:rPr lang="bg-BG" sz="2000" dirty="0">
                <a:solidFill>
                  <a:schemeClr val="bg1"/>
                </a:solidFill>
              </a:rPr>
              <a:t>Въведете за пробен период с възможност за промяна!</a:t>
            </a:r>
          </a:p>
          <a:p>
            <a:pPr marL="0" indent="0">
              <a:buNone/>
            </a:pPr>
            <a:endParaRPr lang="bg-BG" sz="2000" dirty="0">
              <a:solidFill>
                <a:schemeClr val="bg1"/>
              </a:solidFill>
            </a:endParaRPr>
          </a:p>
          <a:p>
            <a:pPr marL="538163" indent="-538163">
              <a:buFont typeface="Wingdings" panose="05000000000000000000" pitchFamily="2" charset="2"/>
              <a:buChar char="§"/>
            </a:pPr>
            <a:endParaRPr lang="en-US" sz="2000" kern="0" dirty="0">
              <a:solidFill>
                <a:schemeClr val="bg1"/>
              </a:solidFill>
            </a:endParaRPr>
          </a:p>
          <a:p>
            <a:pPr marL="538163" indent="-538163">
              <a:buFont typeface="Wingdings" panose="05000000000000000000" pitchFamily="2" charset="2"/>
              <a:buChar char="§"/>
            </a:pPr>
            <a:r>
              <a:rPr lang="bg-BG" sz="2000" dirty="0">
                <a:solidFill>
                  <a:schemeClr val="bg1"/>
                </a:solidFill>
              </a:rPr>
              <a:t>Хората се нуждаят от време, за да приемат промените</a:t>
            </a:r>
          </a:p>
          <a:p>
            <a:pPr marL="538163" indent="-538163">
              <a:buFont typeface="Wingdings" panose="05000000000000000000" pitchFamily="2" charset="2"/>
              <a:buChar char="§"/>
            </a:pPr>
            <a:endParaRPr lang="bg-BG" sz="2000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en-US" sz="2000" kern="0" dirty="0">
              <a:solidFill>
                <a:schemeClr val="bg1"/>
              </a:solidFill>
            </a:endParaRPr>
          </a:p>
          <a:p>
            <a:pPr marL="538163" indent="-538163">
              <a:buFont typeface="Wingdings" panose="05000000000000000000" pitchFamily="2" charset="2"/>
              <a:buChar char="§"/>
            </a:pPr>
            <a:r>
              <a:rPr lang="bg-BG" sz="2000" dirty="0">
                <a:solidFill>
                  <a:schemeClr val="bg1"/>
                </a:solidFill>
              </a:rPr>
              <a:t>Говоренето никога не е достатъчно</a:t>
            </a:r>
          </a:p>
          <a:p>
            <a:pPr marL="0" indent="0">
              <a:buFontTx/>
              <a:buNone/>
            </a:pPr>
            <a:endParaRPr lang="bg-BG" sz="2000" kern="0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en-US" sz="2000" kern="0" dirty="0">
              <a:solidFill>
                <a:schemeClr val="bg1"/>
              </a:solidFill>
            </a:endParaRPr>
          </a:p>
          <a:p>
            <a:pPr marL="538163" indent="-538163">
              <a:buFont typeface="Wingdings" panose="05000000000000000000" pitchFamily="2" charset="2"/>
              <a:buChar char="§"/>
            </a:pPr>
            <a:r>
              <a:rPr lang="bg-BG" sz="2000" dirty="0">
                <a:solidFill>
                  <a:schemeClr val="bg1"/>
                </a:solidFill>
              </a:rPr>
              <a:t>Направете го и бъдете търпеливи!</a:t>
            </a:r>
          </a:p>
        </p:txBody>
      </p:sp>
      <p:sp>
        <p:nvSpPr>
          <p:cNvPr id="6" name="Tytuł 2">
            <a:extLst>
              <a:ext uri="{FF2B5EF4-FFF2-40B4-BE49-F238E27FC236}">
                <a16:creationId xmlns:a16="http://schemas.microsoft.com/office/drawing/2014/main" id="{CDB91D0D-891B-49EF-9739-1C9B9D182E7F}"/>
              </a:ext>
            </a:extLst>
          </p:cNvPr>
          <p:cNvSpPr txBox="1">
            <a:spLocks/>
          </p:cNvSpPr>
          <p:nvPr/>
        </p:nvSpPr>
        <p:spPr>
          <a:xfrm>
            <a:off x="275897" y="313813"/>
            <a:ext cx="7491480" cy="8326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bg-BG" sz="2400" dirty="0">
                <a:solidFill>
                  <a:schemeClr val="accent2"/>
                </a:solidFill>
              </a:rPr>
              <a:t>Извлечени поуки за комуникацията в управлението на паркирането</a:t>
            </a:r>
            <a:r>
              <a:rPr lang="bg-BG" sz="2400" dirty="0"/>
              <a:t>
</a:t>
            </a:r>
            <a:br>
              <a:rPr lang="bg-BG" sz="2400" dirty="0"/>
            </a:br>
            <a:r>
              <a:rPr lang="bg-BG" sz="2400" dirty="0"/>
              <a:t>
</a:t>
            </a:r>
          </a:p>
          <a:p>
            <a:endParaRPr lang="bg-BG" sz="2400" dirty="0"/>
          </a:p>
          <a:p>
            <a:endParaRPr lang="bg-BG" sz="2400" dirty="0"/>
          </a:p>
          <a:p>
            <a:endParaRPr lang="bg-BG" sz="2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2EF3C51-9E12-4E8B-866B-436D0E6C55AE}"/>
              </a:ext>
            </a:extLst>
          </p:cNvPr>
          <p:cNvSpPr txBox="1"/>
          <p:nvPr/>
        </p:nvSpPr>
        <p:spPr>
          <a:xfrm>
            <a:off x="6330688" y="6146040"/>
            <a:ext cx="27126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>
                <a:solidFill>
                  <a:schemeClr val="bg1"/>
                </a:solidFill>
              </a:rPr>
              <a:t>Източник: PROSPERITY, Gregor Stratil-Sauer</a:t>
            </a:r>
          </a:p>
        </p:txBody>
      </p:sp>
    </p:spTree>
    <p:extLst>
      <p:ext uri="{BB962C8B-B14F-4D97-AF65-F5344CB8AC3E}">
        <p14:creationId xmlns:p14="http://schemas.microsoft.com/office/powerpoint/2010/main" val="42137936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2C074B00-2B46-4AEF-B795-F444920B3135}"/>
              </a:ext>
            </a:extLst>
          </p:cNvPr>
          <p:cNvSpPr txBox="1">
            <a:spLocks/>
          </p:cNvSpPr>
          <p:nvPr/>
        </p:nvSpPr>
        <p:spPr>
          <a:xfrm>
            <a:off x="350855" y="243503"/>
            <a:ext cx="7491480" cy="8326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bg-BG" sz="2000" dirty="0">
                <a:solidFill>
                  <a:schemeClr val="accent2"/>
                </a:solidFill>
              </a:rPr>
              <a:t>Дейности във Виена за повишаване на </a:t>
            </a:r>
            <a:br>
              <a:rPr lang="bg-BG" sz="2000" dirty="0">
                <a:solidFill>
                  <a:schemeClr val="accent2"/>
                </a:solidFill>
              </a:rPr>
            </a:br>
            <a:r>
              <a:rPr lang="bg-BG" sz="2000" dirty="0">
                <a:solidFill>
                  <a:schemeClr val="accent2"/>
                </a:solidFill>
              </a:rPr>
              <a:t>общественото приемане</a:t>
            </a:r>
            <a:r>
              <a:rPr lang="bg-BG" sz="2400" dirty="0"/>
              <a:t>
</a:t>
            </a:r>
            <a:br>
              <a:rPr lang="bg-BG" sz="2400" dirty="0"/>
            </a:br>
            <a:r>
              <a:rPr lang="bg-BG" sz="2400" dirty="0"/>
              <a:t>
</a:t>
            </a:r>
            <a:br>
              <a:rPr lang="bg-BG" sz="2400" dirty="0"/>
            </a:br>
            <a:endParaRPr lang="bg-BG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E53C75-0434-4A28-B1FE-01E8D4AA9DA7}"/>
              </a:ext>
            </a:extLst>
          </p:cNvPr>
          <p:cNvSpPr txBox="1">
            <a:spLocks/>
          </p:cNvSpPr>
          <p:nvPr/>
        </p:nvSpPr>
        <p:spPr>
          <a:xfrm>
            <a:off x="350855" y="1452522"/>
            <a:ext cx="8168305" cy="490255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bg-BG" sz="1600" b="0" dirty="0"/>
              <a:t>Виена въведе първото си платено паркиране </a:t>
            </a:r>
            <a:br>
              <a:rPr lang="bg-BG" sz="1600" b="0" dirty="0"/>
            </a:br>
            <a:r>
              <a:rPr lang="bg-BG" sz="1600" b="0" dirty="0"/>
              <a:t>в централната част на града. В периода </a:t>
            </a:r>
            <a:br>
              <a:rPr lang="bg-BG" sz="1600" b="0" dirty="0"/>
            </a:br>
            <a:r>
              <a:rPr lang="bg-BG" sz="1600" b="0" dirty="0"/>
              <a:t>2012 – 2018 г. площта е разширена в целия </a:t>
            </a:r>
            <a:br>
              <a:rPr lang="bg-BG" sz="1600" b="0" dirty="0"/>
            </a:br>
            <a:r>
              <a:rPr lang="bg-BG" sz="1600" b="0" dirty="0"/>
              <a:t>район.  </a:t>
            </a:r>
          </a:p>
          <a:p>
            <a:pPr marL="0" indent="0" eaLnBrk="1" hangingPunct="1">
              <a:buFontTx/>
              <a:buNone/>
            </a:pPr>
            <a:endParaRPr lang="en-GB" altLang="en-US" sz="1600" b="0" kern="0" dirty="0"/>
          </a:p>
          <a:p>
            <a:pPr marL="0" indent="0" eaLnBrk="1" hangingPunct="1">
              <a:buFontTx/>
              <a:buNone/>
            </a:pPr>
            <a:r>
              <a:rPr lang="bg-BG" sz="1600" b="0" dirty="0"/>
              <a:t>Избраните районни лидери имат ключова роля,</a:t>
            </a:r>
            <a:br>
              <a:rPr lang="bg-BG" sz="1600" b="0" dirty="0"/>
            </a:br>
            <a:r>
              <a:rPr lang="bg-BG" sz="1600" b="0" dirty="0"/>
              <a:t>поради което кампаниите винаги са много </a:t>
            </a:r>
            <a:br>
              <a:rPr lang="bg-BG" sz="1600" b="0" dirty="0"/>
            </a:br>
            <a:r>
              <a:rPr lang="bg-BG" sz="1600" b="0" dirty="0"/>
              <a:t>различни. </a:t>
            </a:r>
          </a:p>
          <a:p>
            <a:pPr marL="0" indent="0" eaLnBrk="1" hangingPunct="1">
              <a:buFontTx/>
              <a:buNone/>
            </a:pPr>
            <a:endParaRPr lang="en-GB" altLang="en-US" sz="1600" b="0" kern="0" dirty="0"/>
          </a:p>
          <a:p>
            <a:pPr marL="0" indent="0" eaLnBrk="1" hangingPunct="1">
              <a:buFontTx/>
              <a:buNone/>
            </a:pPr>
            <a:r>
              <a:rPr lang="bg-BG" sz="1600" b="0" dirty="0"/>
              <a:t>Проучвания на общественото мнение в някои </a:t>
            </a:r>
            <a:br>
              <a:rPr lang="bg-BG" sz="1600" b="0" dirty="0"/>
            </a:br>
            <a:r>
              <a:rPr lang="bg-BG" sz="1600" b="0" dirty="0"/>
              <a:t>райони </a:t>
            </a:r>
          </a:p>
          <a:p>
            <a:pPr eaLnBrk="1" hangingPunct="1"/>
            <a:r>
              <a:rPr lang="bg-BG" sz="1600" b="0" dirty="0"/>
              <a:t>Дори когато резултатът е отрицателен, управлението на паркирането е въведено в 2 района</a:t>
            </a:r>
          </a:p>
          <a:p>
            <a:pPr eaLnBrk="1" hangingPunct="1"/>
            <a:r>
              <a:rPr lang="bg-BG" sz="1600" b="0" dirty="0"/>
              <a:t>Само един район отхвърли идеята (след 2 отрицателни проучвания)</a:t>
            </a:r>
          </a:p>
          <a:p>
            <a:pPr marL="0" indent="0" eaLnBrk="1" hangingPunct="1">
              <a:buNone/>
            </a:pPr>
            <a:endParaRPr lang="en-GB" altLang="en-US" sz="1600" kern="0" dirty="0"/>
          </a:p>
          <a:p>
            <a:pPr marL="0" indent="0" eaLnBrk="1" hangingPunct="1">
              <a:buNone/>
            </a:pPr>
            <a:r>
              <a:rPr lang="bg-BG" sz="1600" dirty="0"/>
              <a:t>Научен урок: не се препоръчват проучвания на общественото мнение, както са осъществени във Виена, с малко предварителна информация, неясно формулирани въпроси и неправилно посочена област!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72227C-75DE-4B24-A3A1-F290C0591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804" y="1589682"/>
            <a:ext cx="3580196" cy="2620577"/>
          </a:xfrm>
          <a:prstGeom prst="rect">
            <a:avLst/>
          </a:prstGeom>
        </p:spPr>
      </p:pic>
      <p:pic>
        <p:nvPicPr>
          <p:cNvPr id="2050" name="Picture 2" descr="Bildergebnis für flag of austria">
            <a:extLst>
              <a:ext uri="{FF2B5EF4-FFF2-40B4-BE49-F238E27FC236}">
                <a16:creationId xmlns:a16="http://schemas.microsoft.com/office/drawing/2014/main" id="{F070FDDB-5412-416B-91C1-FA9B045A2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418" y="243502"/>
            <a:ext cx="1251185" cy="83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3444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E53C75-0434-4A28-B1FE-01E8D4AA9DA7}"/>
              </a:ext>
            </a:extLst>
          </p:cNvPr>
          <p:cNvSpPr txBox="1">
            <a:spLocks/>
          </p:cNvSpPr>
          <p:nvPr/>
        </p:nvSpPr>
        <p:spPr>
          <a:xfrm>
            <a:off x="300585" y="1752332"/>
            <a:ext cx="8439150" cy="46085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eaLnBrk="1" hangingPunct="1"/>
            <a:r>
              <a:rPr lang="bg-BG" sz="1800" b="0" dirty="0"/>
              <a:t>Медиите изиграха (и все още играят) важна роля във Виена при всяко разширение или промяна на платеното паркиране.</a:t>
            </a:r>
          </a:p>
          <a:p>
            <a:pPr eaLnBrk="1" hangingPunct="1"/>
            <a:r>
              <a:rPr lang="bg-BG" sz="1800" b="0" dirty="0"/>
              <a:t>Те често рисуваха ужасяващи сценарии, особено в началото.</a:t>
            </a:r>
          </a:p>
          <a:p>
            <a:pPr eaLnBrk="1" hangingPunct="1"/>
            <a:r>
              <a:rPr lang="bg-BG" sz="1800" b="0" dirty="0"/>
              <a:t>Резултатът често беше широко отхвърляне – дори от заинтересованите страни, които имат полза от управлението на паркирането.</a:t>
            </a:r>
          </a:p>
          <a:p>
            <a:pPr eaLnBrk="1" hangingPunct="1"/>
            <a:r>
              <a:rPr lang="bg-BG" sz="1800" b="0" dirty="0"/>
              <a:t>Политиците често бяха атакувани. </a:t>
            </a:r>
          </a:p>
          <a:p>
            <a:pPr eaLnBrk="1" hangingPunct="1"/>
            <a:r>
              <a:rPr lang="bg-BG" sz="1800" b="0" dirty="0"/>
              <a:t>След въвеждането и когато положителните резултати станаха видими, отрицателните реакции в по-голямата си част изчезнаха.  </a:t>
            </a:r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r>
              <a:rPr lang="bg-BG" sz="1800" dirty="0"/>
              <a:t>Научен урок: Не се обезкуражавайте. Хората / медиите често не могат да преценят ситуация, която не познават, но реагират с отхвърляне въз основа на негативни измислени сценарии за бъдещето. Дайте им време да натрупат положителен опит, работете с по-дълъг пробен период.  </a:t>
            </a:r>
          </a:p>
        </p:txBody>
      </p:sp>
      <p:pic>
        <p:nvPicPr>
          <p:cNvPr id="5" name="Picture 2" descr="Bildergebnis für flag of austria">
            <a:extLst>
              <a:ext uri="{FF2B5EF4-FFF2-40B4-BE49-F238E27FC236}">
                <a16:creationId xmlns:a16="http://schemas.microsoft.com/office/drawing/2014/main" id="{10027C26-38B9-46BD-B2A9-725543948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418" y="243502"/>
            <a:ext cx="1251185" cy="83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2">
            <a:extLst>
              <a:ext uri="{FF2B5EF4-FFF2-40B4-BE49-F238E27FC236}">
                <a16:creationId xmlns:a16="http://schemas.microsoft.com/office/drawing/2014/main" id="{8479805A-0B22-42DC-87C3-B076193F1B1C}"/>
              </a:ext>
            </a:extLst>
          </p:cNvPr>
          <p:cNvSpPr txBox="1">
            <a:spLocks/>
          </p:cNvSpPr>
          <p:nvPr/>
        </p:nvSpPr>
        <p:spPr>
          <a:xfrm>
            <a:off x="350855" y="243503"/>
            <a:ext cx="7491480" cy="8326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bg-BG" sz="2000" dirty="0">
                <a:solidFill>
                  <a:schemeClr val="accent2"/>
                </a:solidFill>
              </a:rPr>
              <a:t>Дейности във Виена за повишаване на </a:t>
            </a:r>
            <a:br>
              <a:rPr lang="bg-BG" sz="2000" dirty="0">
                <a:solidFill>
                  <a:schemeClr val="accent2"/>
                </a:solidFill>
              </a:rPr>
            </a:br>
            <a:r>
              <a:rPr lang="bg-BG" sz="2000" dirty="0">
                <a:solidFill>
                  <a:schemeClr val="accent2"/>
                </a:solidFill>
              </a:rPr>
              <a:t>общественото приемане</a:t>
            </a:r>
            <a:r>
              <a:rPr lang="bg-BG" sz="2400" dirty="0"/>
              <a:t>
</a:t>
            </a:r>
            <a:br>
              <a:rPr lang="bg-BG" sz="2400" dirty="0"/>
            </a:br>
            <a:r>
              <a:rPr lang="bg-BG" sz="2400" dirty="0"/>
              <a:t>
</a:t>
            </a:r>
            <a:br>
              <a:rPr lang="bg-BG" sz="2400" dirty="0"/>
            </a:b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9810616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E53C75-0434-4A28-B1FE-01E8D4AA9DA7}"/>
              </a:ext>
            </a:extLst>
          </p:cNvPr>
          <p:cNvSpPr txBox="1">
            <a:spLocks/>
          </p:cNvSpPr>
          <p:nvPr/>
        </p:nvSpPr>
        <p:spPr>
          <a:xfrm>
            <a:off x="300585" y="1752332"/>
            <a:ext cx="8439150" cy="46085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 eaLnBrk="1" hangingPunct="1">
              <a:buNone/>
            </a:pPr>
            <a:r>
              <a:rPr lang="bg-BG" sz="1800" b="0" dirty="0"/>
              <a:t>Две дейности бяха наистина успешни и подкрепящи:</a:t>
            </a:r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r>
              <a:rPr lang="bg-BG" sz="1800" b="0" dirty="0"/>
              <a:t>1.) Проучвания на въздействието преди – след</a:t>
            </a:r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r>
              <a:rPr lang="bg-BG" sz="1800" b="0" dirty="0"/>
              <a:t>2.) Добра подготовка за въвеждането на системата, която включваше:</a:t>
            </a:r>
          </a:p>
          <a:p>
            <a:pPr eaLnBrk="1" hangingPunct="1"/>
            <a:r>
              <a:rPr lang="bg-BG" sz="1800" b="0" dirty="0"/>
              <a:t>Информационни брошури за всяко домакинство в района</a:t>
            </a:r>
          </a:p>
          <a:p>
            <a:pPr eaLnBrk="1" hangingPunct="1"/>
            <a:r>
              <a:rPr lang="bg-BG" sz="1800" b="0" dirty="0"/>
              <a:t>Събрания в района (при поискване)</a:t>
            </a:r>
          </a:p>
          <a:p>
            <a:pPr eaLnBrk="1" hangingPunct="1"/>
            <a:r>
              <a:rPr lang="bg-BG" sz="1800" b="0" dirty="0"/>
              <a:t>Съветване (също и по местното радио) за своевременно кандидатстване на живущите за разрешителни за паркиране</a:t>
            </a:r>
          </a:p>
          <a:p>
            <a:pPr eaLnBrk="1" hangingPunct="1"/>
            <a:r>
              <a:rPr lang="bg-BG" sz="1800" b="0" dirty="0"/>
              <a:t>Добре обучен персонал, който се занимава с разрешителните за паркиране, които гарантират ясна информация и кратко време за изчакване</a:t>
            </a:r>
          </a:p>
          <a:p>
            <a:pPr eaLnBrk="1" hangingPunct="1"/>
            <a:r>
              <a:rPr lang="bg-BG" sz="1800" b="0" dirty="0"/>
              <a:t>Онлайн услуга за подаване на заявления за разрешителни за паркиране</a:t>
            </a:r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</p:txBody>
      </p:sp>
      <p:pic>
        <p:nvPicPr>
          <p:cNvPr id="5" name="Picture 2" descr="Bildergebnis für flag of austria">
            <a:extLst>
              <a:ext uri="{FF2B5EF4-FFF2-40B4-BE49-F238E27FC236}">
                <a16:creationId xmlns:a16="http://schemas.microsoft.com/office/drawing/2014/main" id="{85875EC5-73B8-4B2C-9EB4-64F59C0EE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418" y="243502"/>
            <a:ext cx="1251185" cy="83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2">
            <a:extLst>
              <a:ext uri="{FF2B5EF4-FFF2-40B4-BE49-F238E27FC236}">
                <a16:creationId xmlns:a16="http://schemas.microsoft.com/office/drawing/2014/main" id="{F3CC07B0-09A2-4123-A49D-2738FD1D8F49}"/>
              </a:ext>
            </a:extLst>
          </p:cNvPr>
          <p:cNvSpPr txBox="1">
            <a:spLocks/>
          </p:cNvSpPr>
          <p:nvPr/>
        </p:nvSpPr>
        <p:spPr>
          <a:xfrm>
            <a:off x="350855" y="243503"/>
            <a:ext cx="7491480" cy="8326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bg-BG" sz="2000" dirty="0">
                <a:solidFill>
                  <a:schemeClr val="accent2"/>
                </a:solidFill>
              </a:rPr>
              <a:t>Дейности във Виена за повишаване на </a:t>
            </a:r>
            <a:br>
              <a:rPr lang="bg-BG" sz="2000" dirty="0">
                <a:solidFill>
                  <a:schemeClr val="accent2"/>
                </a:solidFill>
              </a:rPr>
            </a:br>
            <a:r>
              <a:rPr lang="bg-BG" sz="2000" dirty="0">
                <a:solidFill>
                  <a:schemeClr val="accent2"/>
                </a:solidFill>
              </a:rPr>
              <a:t>общественото приемане</a:t>
            </a:r>
            <a:r>
              <a:rPr lang="bg-BG" sz="2400" dirty="0"/>
              <a:t>
</a:t>
            </a:r>
            <a:br>
              <a:rPr lang="bg-BG" sz="2400" dirty="0"/>
            </a:br>
            <a:r>
              <a:rPr lang="bg-BG" sz="2400" dirty="0"/>
              <a:t>
</a:t>
            </a:r>
            <a:br>
              <a:rPr lang="bg-BG" sz="2400" dirty="0"/>
            </a:b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27236912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2C074B00-2B46-4AEF-B795-F444920B3135}"/>
              </a:ext>
            </a:extLst>
          </p:cNvPr>
          <p:cNvSpPr txBox="1">
            <a:spLocks/>
          </p:cNvSpPr>
          <p:nvPr/>
        </p:nvSpPr>
        <p:spPr>
          <a:xfrm>
            <a:off x="220197" y="255996"/>
            <a:ext cx="4864268" cy="8326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bg-BG" sz="2400" dirty="0">
                <a:solidFill>
                  <a:schemeClr val="accent2"/>
                </a:solidFill>
              </a:rPr>
              <a:t>Въвеждане на платено паркиране в София, България</a:t>
            </a:r>
            <a:r>
              <a:rPr lang="bg-BG" sz="2400" dirty="0"/>
              <a:t>
</a:t>
            </a:r>
            <a:br>
              <a:rPr lang="bg-BG" sz="2400" dirty="0"/>
            </a:br>
            <a:r>
              <a:rPr lang="bg-BG" sz="2400" dirty="0"/>
              <a:t>
</a:t>
            </a:r>
            <a:br>
              <a:rPr lang="bg-BG" sz="2400" dirty="0"/>
            </a:br>
            <a:endParaRPr lang="bg-BG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E53C75-0434-4A28-B1FE-01E8D4AA9DA7}"/>
              </a:ext>
            </a:extLst>
          </p:cNvPr>
          <p:cNvSpPr txBox="1">
            <a:spLocks/>
          </p:cNvSpPr>
          <p:nvPr/>
        </p:nvSpPr>
        <p:spPr>
          <a:xfrm>
            <a:off x="220197" y="1450883"/>
            <a:ext cx="6602634" cy="46085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eaLnBrk="1" hangingPunct="1"/>
            <a:r>
              <a:rPr lang="bg-BG" sz="1600" b="0" dirty="0"/>
              <a:t>Въвеждане на платено паркиране през 1990 г. (само 200 места - без зона). Паркоместата са разположени на булеварди и площади с натоварено паркиране, като околните улици са безплатни. По този начин мярката беше приета от гражданите, защото те все още имаха възможност да паркират безплатно.</a:t>
            </a:r>
          </a:p>
          <a:p>
            <a:pPr eaLnBrk="1" hangingPunct="1"/>
            <a:r>
              <a:rPr lang="bg-BG" sz="1600" b="0" dirty="0"/>
              <a:t>До 2009 г. политиката е да се увеличат тези места за паркиране. Концепцията все още не е концепция за </a:t>
            </a:r>
            <a:r>
              <a:rPr lang="bg-BG" sz="1600" b="0" dirty="0" err="1"/>
              <a:t>зониране</a:t>
            </a:r>
            <a:r>
              <a:rPr lang="bg-BG" sz="1600" b="0" dirty="0"/>
              <a:t>.</a:t>
            </a:r>
          </a:p>
          <a:p>
            <a:pPr eaLnBrk="1" hangingPunct="1"/>
            <a:r>
              <a:rPr lang="bg-BG" sz="1600" b="0" dirty="0"/>
              <a:t>През 2009 г. е въведено платено паркиране за живущите, което води до първите големи проблеми с общественото приемане на мярката. След множество оплаквания съдът отхвърля този регламент. Но няма проблем с краткосрочното платено улично паркиране.</a:t>
            </a:r>
          </a:p>
          <a:p>
            <a:pPr eaLnBrk="1" hangingPunct="1"/>
            <a:r>
              <a:rPr lang="bg-BG" sz="1600" b="0" dirty="0"/>
              <a:t>През 2012 г. е одобрена настоящата концепция - две зони за платено паркиране и схема плащане за живеещите в зоната. Повишената моторизация и натовареният трафик допринесоха за общественото приемането на мярката.</a:t>
            </a:r>
            <a:endParaRPr lang="en-US" sz="160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</p:txBody>
      </p:sp>
      <p:pic>
        <p:nvPicPr>
          <p:cNvPr id="6146" name="Picture 2" descr="Bildergebnis für flag of bulgaria">
            <a:extLst>
              <a:ext uri="{FF2B5EF4-FFF2-40B4-BE49-F238E27FC236}">
                <a16:creationId xmlns:a16="http://schemas.microsoft.com/office/drawing/2014/main" id="{D25FB2BA-9FC5-4BE4-BC62-82D109D54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89" y="255996"/>
            <a:ext cx="1405323" cy="83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Ein Bild, das Auto, Gebäude, draußen, Straße enthält.&#10;&#10;Automatisch generierte Beschreibung">
            <a:extLst>
              <a:ext uri="{FF2B5EF4-FFF2-40B4-BE49-F238E27FC236}">
                <a16:creationId xmlns:a16="http://schemas.microsoft.com/office/drawing/2014/main" id="{784CC1A2-3BCD-4C50-987E-E783528178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830" y="4929554"/>
            <a:ext cx="2321169" cy="1547446"/>
          </a:xfrm>
          <a:prstGeom prst="rect">
            <a:avLst/>
          </a:prstGeom>
        </p:spPr>
      </p:pic>
      <p:pic>
        <p:nvPicPr>
          <p:cNvPr id="6" name="Grafik 5" descr="Ein Bild, das Gebäude, Tisch, LKW, sitzend enthält.&#10;&#10;Automatisch generierte Beschreibung">
            <a:extLst>
              <a:ext uri="{FF2B5EF4-FFF2-40B4-BE49-F238E27FC236}">
                <a16:creationId xmlns:a16="http://schemas.microsoft.com/office/drawing/2014/main" id="{A4A7D8E6-3B94-480C-A591-EB8E8E613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86500" y="2022383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95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E53C75-0434-4A28-B1FE-01E8D4AA9DA7}"/>
              </a:ext>
            </a:extLst>
          </p:cNvPr>
          <p:cNvSpPr txBox="1">
            <a:spLocks/>
          </p:cNvSpPr>
          <p:nvPr/>
        </p:nvSpPr>
        <p:spPr>
          <a:xfrm>
            <a:off x="230246" y="1470979"/>
            <a:ext cx="5075284" cy="46085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>
              <a:buNone/>
            </a:pPr>
            <a:r>
              <a:rPr lang="bg-BG" sz="1600" b="0" dirty="0"/>
              <a:t>Политиците винаги следват общественото мнение и приемане. Така че, щом общественото мнение подкрепи мерките за управление на паркирането, те бяха въведени. Още едно парче от пъзела за повишаване на приемането на мярката сред политиците, е че управлението на паркирането генерира приходи за града.  </a:t>
            </a:r>
            <a:r>
              <a:rPr lang="bg-BG" sz="1600" dirty="0"/>
              <a:t> 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bg-BG" sz="1600" b="0" dirty="0"/>
              <a:t>Разширяването на платената зона се извършва по предложения на районните кметове след публични обсъждания и предложения от жителите. Този подход увеличи общественото приемане.</a:t>
            </a:r>
            <a:br>
              <a:rPr lang="bg-BG" sz="1600" dirty="0"/>
            </a:br>
            <a:endParaRPr lang="bg-BG" sz="1800" b="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0097B41-6E4C-402E-B552-A1C9B5EAF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965" y="1501123"/>
            <a:ext cx="3745035" cy="4864813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8454472-1AF0-40BA-89CE-F8A4ACF9FD58}"/>
              </a:ext>
            </a:extLst>
          </p:cNvPr>
          <p:cNvSpPr/>
          <p:nvPr/>
        </p:nvSpPr>
        <p:spPr>
          <a:xfrm>
            <a:off x="230245" y="5199787"/>
            <a:ext cx="5075283" cy="917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</a:pPr>
            <a:r>
              <a:rPr lang="bg-BG" sz="1600" dirty="0">
                <a:latin typeface="+mn-lt"/>
              </a:rPr>
              <a:t>Предложенията, направени от самите граждани, и обществените дискусии, проведени в съответните райони, бяха изключително важни за успеха. </a:t>
            </a:r>
          </a:p>
        </p:txBody>
      </p:sp>
      <p:pic>
        <p:nvPicPr>
          <p:cNvPr id="3074" name="Picture 2" descr="Bildergebnis für flag of bulgaria">
            <a:extLst>
              <a:ext uri="{FF2B5EF4-FFF2-40B4-BE49-F238E27FC236}">
                <a16:creationId xmlns:a16="http://schemas.microsoft.com/office/drawing/2014/main" id="{7CDD75C2-2BE2-4555-A675-973FB1CF5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705" y="220989"/>
            <a:ext cx="1416818" cy="83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ytuł 2">
            <a:extLst>
              <a:ext uri="{FF2B5EF4-FFF2-40B4-BE49-F238E27FC236}">
                <a16:creationId xmlns:a16="http://schemas.microsoft.com/office/drawing/2014/main" id="{D859E124-1718-4051-B51A-FB1A116171C2}"/>
              </a:ext>
            </a:extLst>
          </p:cNvPr>
          <p:cNvSpPr txBox="1">
            <a:spLocks/>
          </p:cNvSpPr>
          <p:nvPr/>
        </p:nvSpPr>
        <p:spPr>
          <a:xfrm>
            <a:off x="220197" y="255996"/>
            <a:ext cx="4864268" cy="8326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bg-BG" sz="2400" dirty="0">
                <a:solidFill>
                  <a:schemeClr val="accent2"/>
                </a:solidFill>
              </a:rPr>
              <a:t>Въвеждане на платено паркиране в София, България</a:t>
            </a:r>
            <a:r>
              <a:rPr lang="bg-BG" sz="2400" dirty="0"/>
              <a:t>
</a:t>
            </a:r>
            <a:br>
              <a:rPr lang="bg-BG" sz="2400" dirty="0"/>
            </a:br>
            <a:r>
              <a:rPr lang="bg-BG" sz="2400" dirty="0"/>
              <a:t>
</a:t>
            </a:r>
            <a:br>
              <a:rPr lang="bg-BG" sz="2400" dirty="0"/>
            </a:b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34532442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2C074B00-2B46-4AEF-B795-F444920B3135}"/>
              </a:ext>
            </a:extLst>
          </p:cNvPr>
          <p:cNvSpPr txBox="1">
            <a:spLocks/>
          </p:cNvSpPr>
          <p:nvPr/>
        </p:nvSpPr>
        <p:spPr>
          <a:xfrm>
            <a:off x="300585" y="326334"/>
            <a:ext cx="4713542" cy="8326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bg-BG" sz="2400" dirty="0">
                <a:solidFill>
                  <a:schemeClr val="accent2"/>
                </a:solidFill>
              </a:rPr>
              <a:t>Въвеждане на платено паркиране в Краков, Полша</a:t>
            </a:r>
            <a:r>
              <a:rPr lang="bg-BG" sz="2400" dirty="0"/>
              <a:t>
</a:t>
            </a:r>
            <a:br>
              <a:rPr lang="bg-BG" sz="2400" dirty="0"/>
            </a:br>
            <a:r>
              <a:rPr lang="bg-BG" sz="2400" dirty="0"/>
              <a:t>
</a:t>
            </a:r>
            <a:br>
              <a:rPr lang="bg-BG" sz="2400" dirty="0"/>
            </a:br>
            <a:endParaRPr lang="bg-BG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E53C75-0434-4A28-B1FE-01E8D4AA9DA7}"/>
              </a:ext>
            </a:extLst>
          </p:cNvPr>
          <p:cNvSpPr txBox="1">
            <a:spLocks/>
          </p:cNvSpPr>
          <p:nvPr/>
        </p:nvSpPr>
        <p:spPr>
          <a:xfrm>
            <a:off x="190053" y="1609774"/>
            <a:ext cx="6425112" cy="46085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eaLnBrk="1" hangingPunct="1"/>
            <a:r>
              <a:rPr lang="bg-BG" sz="1600" b="0" dirty="0"/>
              <a:t>Първата идея за успокояване на трафика с платено паркиране в Краков беше представена през 1981 г. За модел беше използван Фрайбург, Германия. </a:t>
            </a:r>
          </a:p>
          <a:p>
            <a:pPr eaLnBrk="1" hangingPunct="1"/>
            <a:r>
              <a:rPr lang="bg-BG" sz="1600" b="0" dirty="0"/>
              <a:t>Преди да бъде обсъдена в градския съвет, идеята трябваше да бъде приета от политическите органи (Централния комитет на PZPR (комунистическата партия)).  </a:t>
            </a:r>
          </a:p>
          <a:p>
            <a:pPr eaLnBrk="1" hangingPunct="1"/>
            <a:r>
              <a:rPr lang="bg-BG" sz="1600" b="0" dirty="0"/>
              <a:t>Кметът на Краков (Тадеуш </a:t>
            </a:r>
            <a:r>
              <a:rPr lang="bg-BG" sz="1600" b="0" dirty="0" err="1"/>
              <a:t>Салва</a:t>
            </a:r>
            <a:r>
              <a:rPr lang="bg-BG" sz="1600" b="0" dirty="0"/>
              <a:t>) беше силно ангажиран. </a:t>
            </a:r>
          </a:p>
          <a:p>
            <a:pPr eaLnBrk="1" hangingPunct="1"/>
            <a:r>
              <a:rPr lang="bg-BG" sz="1600" b="0" dirty="0"/>
              <a:t>Кметът създаде специалната работна група, която получи информация (от експерти вкл. НПО: Полски екологичен клуб, Асоциация на инженерите по транспорта на Полша, Спасителният комитет на Краков и др.)</a:t>
            </a:r>
          </a:p>
          <a:p>
            <a:pPr eaLnBrk="1" hangingPunct="1"/>
            <a:r>
              <a:rPr lang="bg-BG" sz="1600" b="0" dirty="0"/>
              <a:t>Стратегия за промените: да бъдат възприемани повече като еволюция, а не като революция. </a:t>
            </a:r>
          </a:p>
          <a:p>
            <a:pPr eaLnBrk="1" hangingPunct="1"/>
            <a:r>
              <a:rPr lang="bg-BG" sz="1600" b="0" dirty="0"/>
              <a:t>Важен двигател: Краков бе избран за обект на световното наследство от ЮНЕСКО през 1978 г.</a:t>
            </a:r>
            <a:endParaRPr lang="en-US" sz="1800" b="0" dirty="0"/>
          </a:p>
          <a:p>
            <a:pPr marL="0" indent="0" eaLnBrk="1" hangingPunct="1">
              <a:buNone/>
            </a:pPr>
            <a:endParaRPr lang="en-US" sz="180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</p:txBody>
      </p:sp>
      <p:pic>
        <p:nvPicPr>
          <p:cNvPr id="1027" name="Picture 3" descr="Bildergebnis für flag of poland">
            <a:extLst>
              <a:ext uri="{FF2B5EF4-FFF2-40B4-BE49-F238E27FC236}">
                <a16:creationId xmlns:a16="http://schemas.microsoft.com/office/drawing/2014/main" id="{979847AE-2904-47D1-9FCC-81748D81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006" y="263952"/>
            <a:ext cx="1527489" cy="9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 descr="Ein Bild, das draußen, Schild, Straße, Bürgersteig enthält.&#10;&#10;Automatisch generierte Beschreibung">
            <a:extLst>
              <a:ext uri="{FF2B5EF4-FFF2-40B4-BE49-F238E27FC236}">
                <a16:creationId xmlns:a16="http://schemas.microsoft.com/office/drawing/2014/main" id="{F0BCB4CD-1979-4CAC-97F6-A031E1563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65" y="2017404"/>
            <a:ext cx="2528835" cy="379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315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E53C75-0434-4A28-B1FE-01E8D4AA9DA7}"/>
              </a:ext>
            </a:extLst>
          </p:cNvPr>
          <p:cNvSpPr txBox="1">
            <a:spLocks/>
          </p:cNvSpPr>
          <p:nvPr/>
        </p:nvSpPr>
        <p:spPr>
          <a:xfrm>
            <a:off x="102580" y="1497414"/>
            <a:ext cx="5701924" cy="49742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eaLnBrk="1" hangingPunct="1"/>
            <a:r>
              <a:rPr lang="bg-BG" sz="1600" b="0" dirty="0"/>
              <a:t>Още преди въвеждането: изготвена е информационна брошура “Транспорт в Краков – как да се движите, къде да паркирате?“</a:t>
            </a:r>
          </a:p>
          <a:p>
            <a:pPr eaLnBrk="1" hangingPunct="1"/>
            <a:r>
              <a:rPr lang="bg-BG" sz="1600" b="0" dirty="0"/>
              <a:t>Тогава беше проведено проучване. Основни резултати:</a:t>
            </a:r>
          </a:p>
          <a:p>
            <a:pPr lvl="1" eaLnBrk="1" hangingPunct="1">
              <a:spcBef>
                <a:spcPts val="0"/>
              </a:spcBef>
              <a:buFontTx/>
              <a:buChar char="-"/>
            </a:pPr>
            <a:r>
              <a:rPr lang="bg-BG" sz="1600" b="0" dirty="0">
                <a:latin typeface="+mj-lt"/>
              </a:rPr>
              <a:t>24% са отказали да използват автомобил, за да стигнат до центъра</a:t>
            </a:r>
          </a:p>
          <a:p>
            <a:pPr lvl="1" eaLnBrk="1" hangingPunct="1">
              <a:spcBef>
                <a:spcPts val="0"/>
              </a:spcBef>
              <a:buFontTx/>
              <a:buChar char="-"/>
            </a:pPr>
            <a:r>
              <a:rPr lang="bg-BG" sz="1600" b="0" dirty="0">
                <a:latin typeface="+mj-lt"/>
              </a:rPr>
              <a:t>40% за промените, 43% - против</a:t>
            </a:r>
          </a:p>
          <a:p>
            <a:pPr lvl="1" eaLnBrk="1" hangingPunct="1">
              <a:spcBef>
                <a:spcPts val="0"/>
              </a:spcBef>
              <a:buFontTx/>
              <a:buChar char="-"/>
            </a:pPr>
            <a:r>
              <a:rPr lang="bg-BG" sz="1600" b="0" dirty="0">
                <a:latin typeface="+mj-lt"/>
              </a:rPr>
              <a:t>60% не са удовлетворени от информацията 	 за новите зони и регулации
63% не са удовлетворени от новите PT 	 	 услуги</a:t>
            </a:r>
          </a:p>
          <a:p>
            <a:pPr marL="0" lvl="0" indent="457200">
              <a:spcBef>
                <a:spcPct val="0"/>
              </a:spcBef>
              <a:buClrTx/>
              <a:buSzTx/>
              <a:buNone/>
            </a:pPr>
            <a:endParaRPr lang="de-DE" altLang="de-DE" sz="1600" b="0" dirty="0">
              <a:latin typeface="Lato"/>
            </a:endParaRPr>
          </a:p>
          <a:p>
            <a:pPr>
              <a:spcBef>
                <a:spcPct val="0"/>
              </a:spcBef>
              <a:buClrTx/>
              <a:buSzTx/>
            </a:pPr>
            <a:r>
              <a:rPr lang="bg-BG" sz="1600" b="0" dirty="0"/>
              <a:t>След политическите промени (началото на 90-те години) идеята е критикувана като възприета без реален демократичен подход – но важните промени в организацията на движението и управлението на паркирането се запазват благодарение на подкрепата на научната общност.</a:t>
            </a:r>
          </a:p>
          <a:p>
            <a:pPr eaLnBrk="1" hangingPunct="1"/>
            <a:endParaRPr lang="en-US" sz="1800" b="0" dirty="0"/>
          </a:p>
          <a:p>
            <a:pPr eaLnBrk="1" hangingPunct="1"/>
            <a:endParaRPr lang="en-US" sz="1800" b="0" dirty="0"/>
          </a:p>
          <a:p>
            <a:pPr eaLnBrk="1" hangingPunct="1"/>
            <a:endParaRPr lang="en-US" sz="1800" b="0" dirty="0"/>
          </a:p>
          <a:p>
            <a:pPr marL="0" indent="0" eaLnBrk="1" hangingPunct="1">
              <a:buNone/>
            </a:pPr>
            <a:endParaRPr lang="en-US" sz="180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</p:txBody>
      </p:sp>
      <p:pic>
        <p:nvPicPr>
          <p:cNvPr id="1027" name="Picture 3" descr="Bildergebnis für flag of poland">
            <a:extLst>
              <a:ext uri="{FF2B5EF4-FFF2-40B4-BE49-F238E27FC236}">
                <a16:creationId xmlns:a16="http://schemas.microsoft.com/office/drawing/2014/main" id="{979847AE-2904-47D1-9FCC-81748D81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006" y="263952"/>
            <a:ext cx="1527489" cy="9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 descr="Ein Bild, das Auto, draußen, Gebäude, geparkt enthält.&#10;&#10;Automatisch generierte Beschreibung">
            <a:extLst>
              <a:ext uri="{FF2B5EF4-FFF2-40B4-BE49-F238E27FC236}">
                <a16:creationId xmlns:a16="http://schemas.microsoft.com/office/drawing/2014/main" id="{AFF97EF2-2326-4190-A859-5CBFCA270E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10" y="1548807"/>
            <a:ext cx="3141490" cy="237527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004E4EA-0093-4B48-8FEB-C7F84213E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509" y="4141716"/>
            <a:ext cx="3141490" cy="1991085"/>
          </a:xfrm>
          <a:prstGeom prst="rect">
            <a:avLst/>
          </a:prstGeom>
        </p:spPr>
      </p:pic>
      <p:sp>
        <p:nvSpPr>
          <p:cNvPr id="7" name="Tytuł 2">
            <a:extLst>
              <a:ext uri="{FF2B5EF4-FFF2-40B4-BE49-F238E27FC236}">
                <a16:creationId xmlns:a16="http://schemas.microsoft.com/office/drawing/2014/main" id="{DACCD701-A2F9-4D8B-B581-11E72EC6A708}"/>
              </a:ext>
            </a:extLst>
          </p:cNvPr>
          <p:cNvSpPr txBox="1">
            <a:spLocks/>
          </p:cNvSpPr>
          <p:nvPr/>
        </p:nvSpPr>
        <p:spPr>
          <a:xfrm>
            <a:off x="300585" y="326334"/>
            <a:ext cx="4713542" cy="8326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bg-BG" sz="2400" dirty="0">
                <a:solidFill>
                  <a:schemeClr val="accent2"/>
                </a:solidFill>
              </a:rPr>
              <a:t>Въвеждане на платено паркиране в Краков, Полша</a:t>
            </a:r>
            <a:r>
              <a:rPr lang="bg-BG" sz="2400" dirty="0"/>
              <a:t>
</a:t>
            </a:r>
            <a:br>
              <a:rPr lang="bg-BG" sz="2400" dirty="0"/>
            </a:br>
            <a:r>
              <a:rPr lang="bg-BG" sz="2400" b="0" dirty="0"/>
              <a:t>
</a:t>
            </a:r>
            <a:br>
              <a:rPr lang="bg-BG" sz="2400" b="0" dirty="0"/>
            </a:br>
            <a:endParaRPr lang="bg-BG" sz="2400" b="0" dirty="0"/>
          </a:p>
        </p:txBody>
      </p:sp>
    </p:spTree>
    <p:extLst>
      <p:ext uri="{BB962C8B-B14F-4D97-AF65-F5344CB8AC3E}">
        <p14:creationId xmlns:p14="http://schemas.microsoft.com/office/powerpoint/2010/main" val="10336759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Bildergebnis für flag of poland">
            <a:extLst>
              <a:ext uri="{FF2B5EF4-FFF2-40B4-BE49-F238E27FC236}">
                <a16:creationId xmlns:a16="http://schemas.microsoft.com/office/drawing/2014/main" id="{BD3AA274-444F-446F-8513-9DE84C754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006" y="263952"/>
            <a:ext cx="1527489" cy="9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41695B-C353-40F5-B600-0925F97CF516}"/>
              </a:ext>
            </a:extLst>
          </p:cNvPr>
          <p:cNvSpPr txBox="1">
            <a:spLocks/>
          </p:cNvSpPr>
          <p:nvPr/>
        </p:nvSpPr>
        <p:spPr>
          <a:xfrm>
            <a:off x="300585" y="1860979"/>
            <a:ext cx="6071640" cy="499702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eaLnBrk="1" hangingPunct="1"/>
            <a:r>
              <a:rPr lang="bg-BG" sz="1600" b="0" dirty="0"/>
              <a:t>Повишаване на съзнанието относно устойчивия градски транспорт и управлението на паркирането </a:t>
            </a:r>
            <a:r>
              <a:rPr lang="bg-BG" sz="1600" dirty="0"/>
              <a:t>чрез използване на установени прояви </a:t>
            </a:r>
            <a:r>
              <a:rPr lang="bg-BG" sz="1600" b="0" dirty="0"/>
              <a:t>като Европейска седмица на мобилността или кампания “с колело до работа“</a:t>
            </a:r>
          </a:p>
          <a:p>
            <a:pPr eaLnBrk="1" hangingPunct="1"/>
            <a:r>
              <a:rPr lang="bg-BG" sz="1600" b="0" dirty="0"/>
              <a:t>В повечето случаи новите разширения на платени зони за паркиране са по </a:t>
            </a:r>
            <a:r>
              <a:rPr lang="bg-BG" sz="1600" dirty="0"/>
              <a:t>искане на жителите </a:t>
            </a:r>
            <a:r>
              <a:rPr lang="bg-BG" sz="1600" b="0" dirty="0"/>
              <a:t>на тези райони и често се подкрепят от районния съвет.</a:t>
            </a:r>
          </a:p>
          <a:p>
            <a:pPr eaLnBrk="1" hangingPunct="1"/>
            <a:r>
              <a:rPr lang="bg-BG" sz="1600" b="0" dirty="0"/>
              <a:t>Процесът на разширяване и (наскоро) увеличаване на цените се извършва чрез </a:t>
            </a:r>
            <a:r>
              <a:rPr lang="bg-BG" sz="1600" dirty="0"/>
              <a:t>обществено обсъждане </a:t>
            </a:r>
            <a:r>
              <a:rPr lang="bg-BG" sz="1600" b="0" dirty="0"/>
              <a:t>(т.е. проучване в интернет и възможност за изпращане на коментари относно планираните промени или преки срещи в “Центъра за диалог“ и др.)</a:t>
            </a:r>
          </a:p>
          <a:p>
            <a:pPr marL="0" indent="0" eaLnBrk="1" hangingPunct="1">
              <a:buNone/>
            </a:pPr>
            <a:endParaRPr lang="en-US" sz="180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3190315-6245-4870-94C5-507A0FFCBDB7}"/>
              </a:ext>
            </a:extLst>
          </p:cNvPr>
          <p:cNvSpPr txBox="1"/>
          <p:nvPr/>
        </p:nvSpPr>
        <p:spPr>
          <a:xfrm>
            <a:off x="302316" y="5276228"/>
            <a:ext cx="884168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600" dirty="0">
                <a:latin typeface="+mn-lt"/>
              </a:rPr>
              <a:t>По- </a:t>
            </a:r>
            <a:r>
              <a:rPr lang="bg-BG" sz="1600" b="1" dirty="0">
                <a:latin typeface="+mn-lt"/>
              </a:rPr>
              <a:t>трудно е да бъдат убедени общинските съветници</a:t>
            </a:r>
            <a:r>
              <a:rPr lang="bg-BG" sz="1600" dirty="0">
                <a:latin typeface="+mn-lt"/>
              </a:rPr>
              <a:t>, които накрая гласуват всички промени. Първата официална стъпка е мерките да се обсъдят в общинските комисии (отговарящи за инфраструктурата, околната среда, бюджета и т.н.). Ако те одобрят, тогава обикновено и целият общински съвет одобрява.  Разбира се, има няколко кръга от обяснения, дискусии и т.н.</a:t>
            </a:r>
          </a:p>
          <a:p>
            <a:endParaRPr lang="de-AT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21C367F-48AD-437D-9FA9-5B4652E9649C}"/>
              </a:ext>
            </a:extLst>
          </p:cNvPr>
          <p:cNvSpPr txBox="1"/>
          <p:nvPr/>
        </p:nvSpPr>
        <p:spPr>
          <a:xfrm>
            <a:off x="230247" y="1399314"/>
            <a:ext cx="38908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200" b="1" dirty="0">
                <a:latin typeface="+mj-lt"/>
              </a:rPr>
              <a:t>Настоящата ситуация в Краков</a:t>
            </a:r>
          </a:p>
        </p:txBody>
      </p:sp>
      <p:pic>
        <p:nvPicPr>
          <p:cNvPr id="10" name="Grafik 9" descr="Ein Bild, das Person, Szene, gehen, draußen enthält.&#10;&#10;Automatisch generierte Beschreibung">
            <a:extLst>
              <a:ext uri="{FF2B5EF4-FFF2-40B4-BE49-F238E27FC236}">
                <a16:creationId xmlns:a16="http://schemas.microsoft.com/office/drawing/2014/main" id="{B3546EA9-B129-493D-9852-BD27AC77D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07" y="2563704"/>
            <a:ext cx="2876793" cy="1917862"/>
          </a:xfrm>
          <a:prstGeom prst="rect">
            <a:avLst/>
          </a:prstGeom>
        </p:spPr>
      </p:pic>
      <p:sp>
        <p:nvSpPr>
          <p:cNvPr id="9" name="Tytuł 2">
            <a:extLst>
              <a:ext uri="{FF2B5EF4-FFF2-40B4-BE49-F238E27FC236}">
                <a16:creationId xmlns:a16="http://schemas.microsoft.com/office/drawing/2014/main" id="{EACCF836-0156-4E7E-B6B9-EFF414E23D54}"/>
              </a:ext>
            </a:extLst>
          </p:cNvPr>
          <p:cNvSpPr txBox="1">
            <a:spLocks/>
          </p:cNvSpPr>
          <p:nvPr/>
        </p:nvSpPr>
        <p:spPr>
          <a:xfrm>
            <a:off x="300585" y="326334"/>
            <a:ext cx="4713542" cy="8326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bg-BG" sz="2400" dirty="0">
                <a:solidFill>
                  <a:schemeClr val="accent2"/>
                </a:solidFill>
              </a:rPr>
              <a:t>Въвеждане на платено паркиране в Краков, Полша</a:t>
            </a:r>
            <a:r>
              <a:rPr lang="bg-BG" sz="2400" dirty="0"/>
              <a:t>
</a:t>
            </a:r>
            <a:br>
              <a:rPr lang="bg-BG" sz="2400" dirty="0"/>
            </a:br>
            <a:r>
              <a:rPr lang="bg-BG" sz="2400" dirty="0"/>
              <a:t>
</a:t>
            </a:r>
            <a:br>
              <a:rPr lang="bg-BG" sz="2400" dirty="0"/>
            </a:b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40643534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9"/>
          <p:cNvSpPr>
            <a:spLocks noChangeArrowheads="1"/>
          </p:cNvSpPr>
          <p:nvPr/>
        </p:nvSpPr>
        <p:spPr bwMode="gray">
          <a:xfrm>
            <a:off x="6516688" y="-7938"/>
            <a:ext cx="2646362" cy="6865938"/>
          </a:xfrm>
          <a:prstGeom prst="rect">
            <a:avLst/>
          </a:prstGeom>
          <a:solidFill>
            <a:srgbClr val="EBEE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BE" altLang="en-US" sz="1800">
              <a:solidFill>
                <a:srgbClr val="000000"/>
              </a:solidFill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143000" y="1676400"/>
            <a:ext cx="5105400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bg-BG" sz="2200" b="1">
                <a:solidFill>
                  <a:srgbClr val="134095"/>
                </a:solidFill>
                <a:latin typeface="Helvetica" charset="0"/>
              </a:rPr>
              <a:t>Благодаря!</a:t>
            </a:r>
          </a:p>
          <a:p>
            <a:pPr>
              <a:spcBef>
                <a:spcPct val="50000"/>
              </a:spcBef>
              <a:defRPr/>
            </a:pPr>
            <a:endParaRPr lang="de-DE" sz="1600" dirty="0">
              <a:latin typeface="Helvetica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bg-BG" sz="1600">
                <a:latin typeface="Helvetica" charset="0"/>
              </a:rPr>
              <a:t>&lt;Говорител&gt;</a:t>
            </a:r>
          </a:p>
          <a:p>
            <a:pPr>
              <a:spcBef>
                <a:spcPct val="50000"/>
              </a:spcBef>
              <a:defRPr/>
            </a:pPr>
            <a:r>
              <a:rPr lang="bg-BG" sz="1600">
                <a:solidFill>
                  <a:srgbClr val="1340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Данни за контакт</a:t>
            </a:r>
          </a:p>
          <a:p>
            <a:pPr>
              <a:spcBef>
                <a:spcPct val="50000"/>
              </a:spcBef>
              <a:defRPr/>
            </a:pPr>
            <a:r>
              <a:rPr lang="bg-BG" sz="1600">
                <a:latin typeface="Helvetica" charset="0"/>
              </a:rPr>
              <a:t>&lt;Организация&gt;</a:t>
            </a:r>
          </a:p>
          <a:p>
            <a:pPr>
              <a:spcBef>
                <a:spcPct val="50000"/>
              </a:spcBef>
              <a:defRPr/>
            </a:pPr>
            <a:r>
              <a:rPr lang="bg-BG" sz="1600">
                <a:latin typeface="Helvetica" charset="0"/>
              </a:rPr>
              <a:t>&lt;Адрес&gt;</a:t>
            </a:r>
          </a:p>
          <a:p>
            <a:pPr>
              <a:spcBef>
                <a:spcPct val="50000"/>
              </a:spcBef>
              <a:defRPr/>
            </a:pPr>
            <a:r>
              <a:rPr lang="bg-BG" sz="1600">
                <a:latin typeface="Helvetica" charset="0"/>
              </a:rPr>
              <a:t>&lt;Електронна поща&gt;</a:t>
            </a:r>
          </a:p>
          <a:p>
            <a:pPr>
              <a:spcBef>
                <a:spcPct val="50000"/>
              </a:spcBef>
              <a:defRPr/>
            </a:pPr>
            <a:r>
              <a:rPr lang="bg-BG" sz="1600" u="sng">
                <a:solidFill>
                  <a:srgbClr val="134095"/>
                </a:solidFill>
                <a:latin typeface="Helvetica" charset="0"/>
              </a:rPr>
              <a:t>http://www.civitas.eu </a:t>
            </a:r>
          </a:p>
          <a:p>
            <a:pPr>
              <a:spcBef>
                <a:spcPct val="50000"/>
              </a:spcBef>
              <a:defRPr/>
            </a:pPr>
            <a:endParaRPr lang="de-DE" sz="1600" dirty="0">
              <a:latin typeface="Helvetica" charset="0"/>
            </a:endParaRPr>
          </a:p>
        </p:txBody>
      </p:sp>
      <p:pic>
        <p:nvPicPr>
          <p:cNvPr id="7172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49" b="4939"/>
          <a:stretch>
            <a:fillRect/>
          </a:stretch>
        </p:blipFill>
        <p:spPr bwMode="auto">
          <a:xfrm>
            <a:off x="6815138" y="4533900"/>
            <a:ext cx="1992312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franzen.ICLEIV2\Downloads\SUMP Platform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1752" y="3617912"/>
            <a:ext cx="1558090" cy="688273"/>
          </a:xfrm>
          <a:prstGeom prst="rect">
            <a:avLst/>
          </a:prstGeom>
          <a:noFill/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159" y="1586943"/>
            <a:ext cx="1585201" cy="179356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381000" y="1478280"/>
            <a:ext cx="5498802" cy="493839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bg-BG" sz="1800" dirty="0"/>
              <a:t>Средства и инструменти за управление на уличното паркиране</a:t>
            </a:r>
          </a:p>
          <a:p>
            <a:pPr marL="0" indent="0" eaLnBrk="1" hangingPunct="1">
              <a:buFontTx/>
              <a:buNone/>
            </a:pPr>
            <a:endParaRPr lang="bg-BG" sz="1800" dirty="0"/>
          </a:p>
          <a:p>
            <a:pPr marL="857250" lvl="1" eaLnBrk="1" hangingPunct="1"/>
            <a:r>
              <a:rPr lang="bg-BG" dirty="0"/>
              <a:t>Определяне на времеви интервали</a:t>
            </a:r>
          </a:p>
          <a:p>
            <a:pPr marL="857250" lvl="1" eaLnBrk="1" hangingPunct="1"/>
            <a:r>
              <a:rPr lang="bg-BG" dirty="0"/>
              <a:t>Ограничаване на достъпа само за  определени групи и други регулаторни механизми</a:t>
            </a:r>
          </a:p>
          <a:p>
            <a:pPr marL="857250" lvl="1" eaLnBrk="1" hangingPunct="1"/>
            <a:r>
              <a:rPr lang="bg-BG" dirty="0"/>
              <a:t>Платено паркиране / ценообразуване</a:t>
            </a:r>
          </a:p>
          <a:p>
            <a:pPr marL="857250" lvl="1" eaLnBrk="1" hangingPunct="1"/>
            <a:r>
              <a:rPr lang="bg-BG" dirty="0"/>
              <a:t>Маркиране на зони, в които паркирането е забранено / разрешено</a:t>
            </a:r>
          </a:p>
          <a:p>
            <a:pPr marL="857250" lvl="1" eaLnBrk="1" hangingPunct="1"/>
            <a:r>
              <a:rPr lang="bg-BG" dirty="0"/>
              <a:t>Инфраструктурен механизъм </a:t>
            </a:r>
          </a:p>
          <a:p>
            <a:pPr marL="857250" lvl="1" eaLnBrk="1" hangingPunct="1"/>
            <a:endParaRPr lang="en-GB" altLang="en-US" dirty="0"/>
          </a:p>
        </p:txBody>
      </p:sp>
      <p:pic>
        <p:nvPicPr>
          <p:cNvPr id="3" name="Grafik 2" descr="Ein Bild, das draußen, Schild, Text, Straße enthält.&#10;&#10;Automatisch generierte Beschreibung">
            <a:extLst>
              <a:ext uri="{FF2B5EF4-FFF2-40B4-BE49-F238E27FC236}">
                <a16:creationId xmlns:a16="http://schemas.microsoft.com/office/drawing/2014/main" id="{F8AAC232-7328-49C1-B792-451170F0AA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04" y="4325604"/>
            <a:ext cx="3136606" cy="2091071"/>
          </a:xfrm>
          <a:prstGeom prst="rect">
            <a:avLst/>
          </a:prstGeom>
        </p:spPr>
      </p:pic>
      <p:pic>
        <p:nvPicPr>
          <p:cNvPr id="5" name="Grafik 4" descr="Ein Bild, das draußen, Schild, Gebäude, Straße enthält.&#10;&#10;Automatisch generierte Beschreibung">
            <a:extLst>
              <a:ext uri="{FF2B5EF4-FFF2-40B4-BE49-F238E27FC236}">
                <a16:creationId xmlns:a16="http://schemas.microsoft.com/office/drawing/2014/main" id="{372BBB92-F17F-4909-A386-58A833D085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02" y="2144308"/>
            <a:ext cx="3136608" cy="209107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1EC7491-1CB3-45D9-A716-AC43AC1C2F38}"/>
              </a:ext>
            </a:extLst>
          </p:cNvPr>
          <p:cNvSpPr txBox="1">
            <a:spLocks/>
          </p:cNvSpPr>
          <p:nvPr/>
        </p:nvSpPr>
        <p:spPr>
          <a:xfrm>
            <a:off x="381000" y="439738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bg-BG">
                <a:solidFill>
                  <a:srgbClr val="134095"/>
                </a:solidFill>
              </a:rPr>
              <a:t>Основни елементи на управлението на паркирането</a:t>
            </a:r>
          </a:p>
        </p:txBody>
      </p:sp>
    </p:spTree>
    <p:extLst>
      <p:ext uri="{BB962C8B-B14F-4D97-AF65-F5344CB8AC3E}">
        <p14:creationId xmlns:p14="http://schemas.microsoft.com/office/powerpoint/2010/main" val="64609883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new WIKI LOGO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SharedWithUsers xmlns="f6053dd3-0b41-4824-a1f2-2f5584b9227f">
      <UserInfo>
        <DisplayName>Patrick Auwerx</DisplayName>
        <AccountId>30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A14820BCE05543AAA662213E5BE8AA" ma:contentTypeVersion="9" ma:contentTypeDescription="Create a new document." ma:contentTypeScope="" ma:versionID="9c05b35602e7ceeb4d8df6dea5ba02eb">
  <xsd:schema xmlns:xsd="http://www.w3.org/2001/XMLSchema" xmlns:xs="http://www.w3.org/2001/XMLSchema" xmlns:p="http://schemas.microsoft.com/office/2006/metadata/properties" xmlns:ns2="6f7dc085-b98d-49be-b5ff-f92ae1376e0e" xmlns:ns3="f6053dd3-0b41-4824-a1f2-2f5584b9227f" targetNamespace="http://schemas.microsoft.com/office/2006/metadata/properties" ma:root="true" ma:fieldsID="fc018eb53d7e903c671c6ab8b0f707ea" ns2:_="" ns3:_="">
    <xsd:import namespace="6f7dc085-b98d-49be-b5ff-f92ae1376e0e"/>
    <xsd:import namespace="f6053dd3-0b41-4824-a1f2-2f5584b922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7dc085-b98d-49be-b5ff-f92ae1376e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053dd3-0b41-4824-a1f2-2f5584b9227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1DF273-5B54-4122-A0E9-10A34460F635}">
  <ds:schemaRefs>
    <ds:schemaRef ds:uri="http://purl.org/dc/elements/1.1/"/>
    <ds:schemaRef ds:uri="http://schemas.openxmlformats.org/package/2006/metadata/core-properties"/>
    <ds:schemaRef ds:uri="f6053dd3-0b41-4824-a1f2-2f5584b9227f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6f7dc085-b98d-49be-b5ff-f92ae1376e0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567F0E6-6561-4EF1-900A-E0EF899B6A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7dc085-b98d-49be-b5ff-f92ae1376e0e"/>
    <ds:schemaRef ds:uri="f6053dd3-0b41-4824-a1f2-2f5584b922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ACC609-0F7B-4C94-8C5C-FA1876795E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Presentation_new WIKI LOGO</Template>
  <TotalTime>553</TotalTime>
  <Words>5999</Words>
  <Application>Microsoft Office PowerPoint</Application>
  <PresentationFormat>On-screen Show (4:3)</PresentationFormat>
  <Paragraphs>596</Paragraphs>
  <Slides>89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89</vt:i4>
      </vt:variant>
    </vt:vector>
  </HeadingPairs>
  <TitlesOfParts>
    <vt:vector size="97" baseType="lpstr">
      <vt:lpstr>Arial</vt:lpstr>
      <vt:lpstr>Calibri</vt:lpstr>
      <vt:lpstr>Helvetica</vt:lpstr>
      <vt:lpstr>Lato</vt:lpstr>
      <vt:lpstr>Times New Roman</vt:lpstr>
      <vt:lpstr>Wingdings</vt:lpstr>
      <vt:lpstr>Presentation_new WIKI LOGO</vt:lpstr>
      <vt:lpstr>Custom Design</vt:lpstr>
      <vt:lpstr>PowerPoint Presentation</vt:lpstr>
      <vt:lpstr>PowerPoint Presentation</vt:lpstr>
      <vt:lpstr>Видове паркиране</vt:lpstr>
      <vt:lpstr>Политиката за паркиране е от ключово значение за управлението на мобилността</vt:lpstr>
      <vt:lpstr>Ползи от управлението на уличното паркиране</vt:lpstr>
      <vt:lpstr>PowerPoint Presentation</vt:lpstr>
      <vt:lpstr>Традиционно развитие на политиката по управление на паркирането</vt:lpstr>
      <vt:lpstr>PowerPoint Presentation</vt:lpstr>
      <vt:lpstr>PowerPoint Presentation</vt:lpstr>
      <vt:lpstr>PowerPoint Presentation</vt:lpstr>
      <vt:lpstr>На първо място е управлението, не предлагането!</vt:lpstr>
      <vt:lpstr>Целите на улицата</vt:lpstr>
      <vt:lpstr>Целите на улицата</vt:lpstr>
      <vt:lpstr>PowerPoint Presentation</vt:lpstr>
      <vt:lpstr>Поведение на водачите на моторни превозни средства</vt:lpstr>
      <vt:lpstr>Сравнение: най-скъпият едночасов престой за улично платено паркиране с единичен билет за обществен транспорт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Принципи за определяне цените на уличното паркиране</vt:lpstr>
      <vt:lpstr>Определяне на цената за улично паркиране според желаното ниво на запълняемост</vt:lpstr>
      <vt:lpstr>Освобождаване от такси за паркиране?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Пример: Компанията за мобилност на Гент, Белгия </vt:lpstr>
      <vt:lpstr>PowerPoint Presentation</vt:lpstr>
      <vt:lpstr>Политика за паркиране и градско пространство</vt:lpstr>
      <vt:lpstr>Осъзнайте стойността на публичното пространство!</vt:lpstr>
      <vt:lpstr>PowerPoint Presentation</vt:lpstr>
      <vt:lpstr>Пример: Ротердам – превръщане на паркоместа в тераси или паркинги за велосипеди (тестова фаза)</vt:lpstr>
      <vt:lpstr>Закриване на улични паркоместа</vt:lpstr>
      <vt:lpstr>Паркиране в жилищни райони</vt:lpstr>
      <vt:lpstr>Паркирай и пътувай</vt:lpstr>
      <vt:lpstr>Разрешаване на проблема със задръстванията в центъра поради голямото търсене на паркоместа чрез осигуряване на P&amp;R</vt:lpstr>
      <vt:lpstr>PowerPoint Presentation</vt:lpstr>
      <vt:lpstr>Разрешаване на проблема със задръстванията в центъра поради голямото търсене на паркоместа чрез осигуряване на P&amp;R</vt:lpstr>
      <vt:lpstr>Разрешаване на проблема със задръстванията в центъра поради голямото търсене на паркоместа чрез осигуряване на P&amp;R</vt:lpstr>
      <vt:lpstr>PowerPoint Presentation</vt:lpstr>
      <vt:lpstr>Пример: многократно използване на съоръжения за паркиране в Копенхаген и Синт Никлаас</vt:lpstr>
      <vt:lpstr>Пример: Синт Никлаас – многократно използване на паркинга на супермаркет, за да се освободи пътно пространство за велосипедна алея. </vt:lpstr>
      <vt:lpstr>PowerPoint Presentation</vt:lpstr>
      <vt:lpstr>Управлението на паркирането подкрепя местната икономика</vt:lpstr>
      <vt:lpstr>PowerPoint Presentation</vt:lpstr>
      <vt:lpstr>Търговците на дребно надценяват значението на автомобила като средство за пътуване на своите клиентите</vt:lpstr>
      <vt:lpstr>Хората, използващи автомобили, НЕ са най-добрите клиенти</vt:lpstr>
      <vt:lpstr>Капацитет за паркиране спрямо продажби на дребно (Обединено кралство)</vt:lpstr>
      <vt:lpstr>Съображения за управление на паркирането по главните улици</vt:lpstr>
      <vt:lpstr>PowerPoint Presentation</vt:lpstr>
      <vt:lpstr>Използване на приходите</vt:lpstr>
      <vt:lpstr>Управлението на паркирането се изплаща!</vt:lpstr>
      <vt:lpstr>
Пример: законови изисквания за използване на приходите от платено паркиране в Краков </vt:lpstr>
      <vt:lpstr>УПРАЖНЕНИЕ - дискусия (30 минути)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rublova</dc:creator>
  <cp:lastModifiedBy>Avramov</cp:lastModifiedBy>
  <cp:revision>257</cp:revision>
  <dcterms:created xsi:type="dcterms:W3CDTF">2014-04-09T13:24:47Z</dcterms:created>
  <dcterms:modified xsi:type="dcterms:W3CDTF">2021-01-10T01:25:06Z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0x0101008AA14820BCE05543AAA662213E5BE8AA</vt:lpwstr>
  </property>
</Properties>
</file>