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30" r:id="rId5"/>
  </p:sldMasterIdLst>
  <p:notesMasterIdLst>
    <p:notesMasterId r:id="rId95"/>
  </p:notesMasterIdLst>
  <p:handoutMasterIdLst>
    <p:handoutMasterId r:id="rId96"/>
  </p:handoutMasterIdLst>
  <p:sldIdLst>
    <p:sldId id="265" r:id="rId6"/>
    <p:sldId id="452" r:id="rId7"/>
    <p:sldId id="263" r:id="rId8"/>
    <p:sldId id="332" r:id="rId9"/>
    <p:sldId id="269" r:id="rId10"/>
    <p:sldId id="444" r:id="rId11"/>
    <p:sldId id="293" r:id="rId12"/>
    <p:sldId id="445" r:id="rId13"/>
    <p:sldId id="268" r:id="rId14"/>
    <p:sldId id="453" r:id="rId15"/>
    <p:sldId id="266" r:id="rId16"/>
    <p:sldId id="274" r:id="rId17"/>
    <p:sldId id="275" r:id="rId18"/>
    <p:sldId id="454" r:id="rId19"/>
    <p:sldId id="270" r:id="rId20"/>
    <p:sldId id="523" r:id="rId21"/>
    <p:sldId id="276" r:id="rId22"/>
    <p:sldId id="469" r:id="rId23"/>
    <p:sldId id="278" r:id="rId24"/>
    <p:sldId id="501" r:id="rId25"/>
    <p:sldId id="470" r:id="rId26"/>
    <p:sldId id="471" r:id="rId27"/>
    <p:sldId id="476" r:id="rId28"/>
    <p:sldId id="477" r:id="rId29"/>
    <p:sldId id="478" r:id="rId30"/>
    <p:sldId id="479" r:id="rId31"/>
    <p:sldId id="497" r:id="rId32"/>
    <p:sldId id="498" r:id="rId33"/>
    <p:sldId id="505" r:id="rId34"/>
    <p:sldId id="472" r:id="rId35"/>
    <p:sldId id="502" r:id="rId36"/>
    <p:sldId id="474" r:id="rId37"/>
    <p:sldId id="475" r:id="rId38"/>
    <p:sldId id="504" r:id="rId39"/>
    <p:sldId id="503" r:id="rId40"/>
    <p:sldId id="500" r:id="rId41"/>
    <p:sldId id="277" r:id="rId42"/>
    <p:sldId id="455" r:id="rId43"/>
    <p:sldId id="279" r:id="rId44"/>
    <p:sldId id="280" r:id="rId45"/>
    <p:sldId id="443" r:id="rId46"/>
    <p:sldId id="281" r:id="rId47"/>
    <p:sldId id="442" r:id="rId48"/>
    <p:sldId id="468" r:id="rId49"/>
    <p:sldId id="282" r:id="rId50"/>
    <p:sldId id="283" r:id="rId51"/>
    <p:sldId id="285" r:id="rId52"/>
    <p:sldId id="456" r:id="rId53"/>
    <p:sldId id="328" r:id="rId54"/>
    <p:sldId id="457" r:id="rId55"/>
    <p:sldId id="284" r:id="rId56"/>
    <p:sldId id="286" r:id="rId57"/>
    <p:sldId id="465" r:id="rId58"/>
    <p:sldId id="473" r:id="rId59"/>
    <p:sldId id="295" r:id="rId60"/>
    <p:sldId id="287" r:id="rId61"/>
    <p:sldId id="288" r:id="rId62"/>
    <p:sldId id="289" r:id="rId63"/>
    <p:sldId id="290" r:id="rId64"/>
    <p:sldId id="296" r:id="rId65"/>
    <p:sldId id="441" r:id="rId66"/>
    <p:sldId id="451" r:id="rId67"/>
    <p:sldId id="466" r:id="rId68"/>
    <p:sldId id="344" r:id="rId69"/>
    <p:sldId id="294" r:id="rId70"/>
    <p:sldId id="522" r:id="rId71"/>
    <p:sldId id="467" r:id="rId72"/>
    <p:sldId id="345" r:id="rId73"/>
    <p:sldId id="264" r:id="rId74"/>
    <p:sldId id="297" r:id="rId75"/>
    <p:sldId id="520" r:id="rId76"/>
    <p:sldId id="291" r:id="rId77"/>
    <p:sldId id="496" r:id="rId78"/>
    <p:sldId id="292" r:id="rId79"/>
    <p:sldId id="506" r:id="rId80"/>
    <p:sldId id="508" r:id="rId81"/>
    <p:sldId id="510" r:id="rId82"/>
    <p:sldId id="509" r:id="rId83"/>
    <p:sldId id="507" r:id="rId84"/>
    <p:sldId id="511" r:id="rId85"/>
    <p:sldId id="512" r:id="rId86"/>
    <p:sldId id="513" r:id="rId87"/>
    <p:sldId id="514" r:id="rId88"/>
    <p:sldId id="515" r:id="rId89"/>
    <p:sldId id="516" r:id="rId90"/>
    <p:sldId id="517" r:id="rId91"/>
    <p:sldId id="518" r:id="rId92"/>
    <p:sldId id="519" r:id="rId93"/>
    <p:sldId id="258" r:id="rId9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EA2"/>
    <a:srgbClr val="ACC0EE"/>
    <a:srgbClr val="2249A1"/>
    <a:srgbClr val="FF99FF"/>
    <a:srgbClr val="FFFF99"/>
    <a:srgbClr val="FF5050"/>
    <a:srgbClr val="EBEEF0"/>
    <a:srgbClr val="134095"/>
    <a:srgbClr val="102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364" autoAdjust="0"/>
  </p:normalViewPr>
  <p:slideViewPr>
    <p:cSldViewPr snapToGrid="0">
      <p:cViewPr varScale="1">
        <p:scale>
          <a:sx n="98" d="100"/>
          <a:sy n="98" d="100"/>
        </p:scale>
        <p:origin x="157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1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2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2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AACADB01-4DF6-4F8F-B25D-ED7BE9D67BB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2622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6EA048C7-1071-4C19-801C-2B4348B09DA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6315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MS PGothic" pitchFamily="34" charset="-128"/>
        <a:cs typeface="MS PGothic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MS PGothic" pitchFamily="34" charset="-128"/>
        <a:cs typeface="MS PGothic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MS PGothic" pitchFamily="34" charset="-128"/>
        <a:cs typeface="MS PGothic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MS PGothic" pitchFamily="34" charset="-128"/>
        <a:cs typeface="MS PGothic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MS PGothic" pitchFamily="34" charset="-128"/>
        <a:cs typeface="MS PGothic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738D3E-9D20-467E-972A-575B6528691C}" type="slidenum">
              <a:rPr lang="de-DE" altLang="en-US" smtClean="0"/>
              <a:pPr/>
              <a:t>1</a:t>
            </a:fld>
            <a:endParaRPr lang="de-DE" alt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485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A048C7-1071-4C19-801C-2B4348B09DAC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1388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E775F-E429-4A66-9504-5D5B75C05BB9}" type="slidenum">
              <a:rPr lang="de-DE" altLang="en-US" smtClean="0"/>
              <a:pPr/>
              <a:t>89</a:t>
            </a:fld>
            <a:endParaRPr lang="de-DE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049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72" y="1417835"/>
            <a:ext cx="6136659" cy="1635916"/>
          </a:xfrm>
          <a:prstGeom prst="rect">
            <a:avLst/>
          </a:prstGeom>
        </p:spPr>
      </p:pic>
      <p:sp>
        <p:nvSpPr>
          <p:cNvPr id="3" name="Rectangle 82"/>
          <p:cNvSpPr>
            <a:spLocks noChangeArrowheads="1"/>
          </p:cNvSpPr>
          <p:nvPr/>
        </p:nvSpPr>
        <p:spPr bwMode="gray">
          <a:xfrm flipV="1">
            <a:off x="0" y="6497638"/>
            <a:ext cx="6526213" cy="3603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0D1D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nl-BE" sz="1800">
              <a:solidFill>
                <a:srgbClr val="000000"/>
              </a:solidFill>
            </a:endParaRPr>
          </a:p>
        </p:txBody>
      </p:sp>
      <p:pic>
        <p:nvPicPr>
          <p:cNvPr id="4" name="Picture 12" descr="CIV_PLUS_II_CITIES_Power-Point_Footer_rgb.jpg"/>
          <p:cNvPicPr>
            <a:picLocks noChangeAspect="1"/>
          </p:cNvPicPr>
          <p:nvPr/>
        </p:nvPicPr>
        <p:blipFill>
          <a:blip r:embed="rId3" cstate="print"/>
          <a:srcRect l="71297"/>
          <a:stretch>
            <a:fillRect/>
          </a:stretch>
        </p:blipFill>
        <p:spPr bwMode="auto">
          <a:xfrm>
            <a:off x="6519863" y="6497638"/>
            <a:ext cx="26241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 bwMode="auto">
          <a:xfrm>
            <a:off x="1976438" y="1427163"/>
            <a:ext cx="2014537" cy="1619250"/>
          </a:xfrm>
          <a:prstGeom prst="rect">
            <a:avLst/>
          </a:prstGeom>
          <a:solidFill>
            <a:srgbClr val="034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7163"/>
            <a:ext cx="1979505" cy="161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395536" y="3284984"/>
            <a:ext cx="8352928" cy="576064"/>
          </a:xfrm>
        </p:spPr>
        <p:txBody>
          <a:bodyPr/>
          <a:lstStyle>
            <a:lvl1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700"/>
              </a:spcAft>
              <a:buClr>
                <a:srgbClr val="134095"/>
              </a:buClr>
              <a:buSzPct val="130000"/>
              <a:buFont typeface="Arial" charset="0"/>
              <a:buNone/>
              <a:tabLst/>
              <a:defRPr b="0">
                <a:solidFill>
                  <a:srgbClr val="134095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de-DE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00" y="1559367"/>
            <a:ext cx="1182626" cy="1341123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308" y="1958197"/>
            <a:ext cx="4211033" cy="6814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DCCC296A-F20F-4E20-8F62-3B8B5B4482E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7AC6B3-2825-4AA4-B328-582A79EA338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83363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20AA3-A793-4185-B640-40E3AA5BB0A0}" type="datetimeFigureOut">
              <a:rPr lang="el-GR"/>
              <a:pPr>
                <a:defRPr/>
              </a:pPr>
              <a:t>13/10/2020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1ACF3-F432-42DE-ADA4-5562DEF51FFC}" type="slidenum">
              <a:rPr lang="el-GR"/>
              <a:pPr>
                <a:defRPr/>
              </a:pPr>
              <a:t>‹nr.›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C7E3B-D04C-4310-AC12-0C054CAFE087}" type="datetimeFigureOut">
              <a:rPr lang="el-GR"/>
              <a:pPr>
                <a:defRPr/>
              </a:pPr>
              <a:t>13/10/2020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BEB11-A36A-4E5D-9F9D-D3071967A8E4}" type="slidenum">
              <a:rPr lang="el-GR"/>
              <a:pPr>
                <a:defRPr/>
              </a:pPr>
              <a:t>‹nr.›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F1F56-F7B3-4D88-B4DA-A96F7347C301}" type="datetimeFigureOut">
              <a:rPr lang="el-GR"/>
              <a:pPr>
                <a:defRPr/>
              </a:pPr>
              <a:t>13/10/2020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F0CF4-64DD-4C99-9B70-3899494CD7DD}" type="slidenum">
              <a:rPr lang="el-GR"/>
              <a:pPr>
                <a:defRPr/>
              </a:pPr>
              <a:t>‹nr.›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F0FAD-A65A-43EA-A015-B7E249C83196}" type="datetimeFigureOut">
              <a:rPr lang="el-GR"/>
              <a:pPr>
                <a:defRPr/>
              </a:pPr>
              <a:t>13/10/2020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636FE-31A1-4622-9164-18AA3FBB7004}" type="slidenum">
              <a:rPr lang="el-GR"/>
              <a:pPr>
                <a:defRPr/>
              </a:pPr>
              <a:t>‹nr.›</a:t>
            </a:fld>
            <a:endParaRPr lang="el-G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5777F-E2BC-46DC-8C40-6EC361D54930}" type="datetimeFigureOut">
              <a:rPr lang="el-GR"/>
              <a:pPr>
                <a:defRPr/>
              </a:pPr>
              <a:t>13/10/2020</a:t>
            </a:fld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8635C-0268-49D3-986E-494535E4FA89}" type="slidenum">
              <a:rPr lang="el-GR"/>
              <a:pPr>
                <a:defRPr/>
              </a:pPr>
              <a:t>‹nr.›</a:t>
            </a:fld>
            <a:endParaRPr lang="el-G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1CCCB-013B-46A9-8E27-3D2B83D191A0}" type="datetimeFigureOut">
              <a:rPr lang="el-GR"/>
              <a:pPr>
                <a:defRPr/>
              </a:pPr>
              <a:t>13/10/2020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9F34E-588E-4387-BFC3-E53D956A3CA3}" type="slidenum">
              <a:rPr lang="el-GR"/>
              <a:pPr>
                <a:defRPr/>
              </a:pPr>
              <a:t>‹nr.›</a:t>
            </a:fld>
            <a:endParaRPr lang="el-G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C15F1-2705-4BD0-97EF-B82227033334}" type="datetimeFigureOut">
              <a:rPr lang="el-GR"/>
              <a:pPr>
                <a:defRPr/>
              </a:pPr>
              <a:t>13/10/2020</a:t>
            </a:fld>
            <a:endParaRPr lang="el-G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73DA5-17F7-4A14-BA19-4859CC0DC732}" type="slidenum">
              <a:rPr lang="el-GR"/>
              <a:pPr>
                <a:defRPr/>
              </a:pPr>
              <a:t>‹nr.›</a:t>
            </a:fld>
            <a:endParaRPr lang="el-G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82916-F388-445C-B001-80AD8F965EDE}" type="datetimeFigureOut">
              <a:rPr lang="el-GR"/>
              <a:pPr>
                <a:defRPr/>
              </a:pPr>
              <a:t>13/10/2020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AF82F-BDF6-435B-BFA2-3E26CCA851B4}" type="slidenum">
              <a:rPr lang="el-GR"/>
              <a:pPr>
                <a:defRPr/>
              </a:pPr>
              <a:t>‹nr.›</a:t>
            </a:fld>
            <a:endParaRPr lang="el-G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B3E2-ED51-4177-8769-3E6CC2A1F61E}" type="datetimeFigureOut">
              <a:rPr lang="el-GR"/>
              <a:pPr>
                <a:defRPr/>
              </a:pPr>
              <a:t>13/10/2020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414E3-57C2-49F6-892A-07AE665AE2E8}" type="slidenum">
              <a:rPr lang="el-GR"/>
              <a:pPr>
                <a:defRPr/>
              </a:pPr>
              <a:t>‹nr.›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 baseline="0">
                <a:solidFill>
                  <a:srgbClr val="1340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3409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&lt;Event&gt; • &lt;Date&gt; • &lt;Location&gt; • &lt;Speaker&gt;</a:t>
            </a:r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C284D-A16E-45DF-9A7E-559FEA1A4D3D}" type="datetimeFigureOut">
              <a:rPr lang="el-GR"/>
              <a:pPr>
                <a:defRPr/>
              </a:pPr>
              <a:t>13/10/2020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0732-5530-45A0-BC36-58E0A086A9B6}" type="slidenum">
              <a:rPr lang="el-GR"/>
              <a:pPr>
                <a:defRPr/>
              </a:pPr>
              <a:t>‹nr.›</a:t>
            </a:fld>
            <a:endParaRPr lang="el-G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CE5C1-27C0-4DCA-8056-8DBF6ED7D8EB}" type="datetimeFigureOut">
              <a:rPr lang="el-GR"/>
              <a:pPr>
                <a:defRPr/>
              </a:pPr>
              <a:t>13/10/2020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9E953-6F52-4DBE-96AC-45F108E5979A}" type="slidenum">
              <a:rPr lang="el-GR"/>
              <a:pPr>
                <a:defRPr/>
              </a:pPr>
              <a:t>‹nr.›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13409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&lt;Event&gt; • &lt;Date&gt; • &lt;Location&gt; • &lt;Speaker&gt;</a:t>
            </a: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44008" y="1700808"/>
            <a:ext cx="4176464" cy="4609107"/>
          </a:xfrm>
        </p:spPr>
        <p:txBody>
          <a:bodyPr/>
          <a:lstStyle>
            <a:lvl1pPr>
              <a:defRPr>
                <a:solidFill>
                  <a:srgbClr val="13409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323528" y="1700808"/>
            <a:ext cx="4176464" cy="4609107"/>
          </a:xfrm>
        </p:spPr>
        <p:txBody>
          <a:bodyPr/>
          <a:lstStyle>
            <a:lvl1pPr>
              <a:defRPr>
                <a:solidFill>
                  <a:srgbClr val="13409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&lt;Event&gt; • &lt;Date&gt; • &lt;Location&gt; • &lt;Speaker&gt;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2511" y="1700808"/>
            <a:ext cx="4173860" cy="639762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rgbClr val="13409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1700808"/>
            <a:ext cx="4175447" cy="639762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rgbClr val="13409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528" y="115888"/>
            <a:ext cx="7344816" cy="1152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44008" y="2420888"/>
            <a:ext cx="4176464" cy="3889027"/>
          </a:xfrm>
        </p:spPr>
        <p:txBody>
          <a:bodyPr/>
          <a:lstStyle>
            <a:lvl1pPr>
              <a:defRPr>
                <a:solidFill>
                  <a:srgbClr val="13409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323528" y="2420888"/>
            <a:ext cx="4176464" cy="3889027"/>
          </a:xfrm>
        </p:spPr>
        <p:txBody>
          <a:bodyPr/>
          <a:lstStyle>
            <a:lvl1pPr>
              <a:defRPr>
                <a:solidFill>
                  <a:srgbClr val="13409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&lt;Event&gt; • &lt;Date&gt; • &lt;Location&gt; • &lt;Speaker&gt;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15888"/>
            <a:ext cx="7344816" cy="1152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&lt;Event&gt; • &lt;Date&gt; • &lt;Location&gt; • &lt;Speaker&gt;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&lt;Event&gt; • &lt;Date&gt; • &lt;Location&gt; • &lt;Speaker&gt;</a:t>
            </a: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700808"/>
            <a:ext cx="3008313" cy="707679"/>
          </a:xfrm>
        </p:spPr>
        <p:txBody>
          <a:bodyPr anchor="b"/>
          <a:lstStyle>
            <a:lvl1pPr algn="l">
              <a:defRPr sz="2000" b="1">
                <a:solidFill>
                  <a:srgbClr val="1340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92896"/>
            <a:ext cx="3008313" cy="3816424"/>
          </a:xfrm>
        </p:spPr>
        <p:txBody>
          <a:bodyPr/>
          <a:lstStyle>
            <a:lvl1pPr marL="0" indent="0">
              <a:buNone/>
              <a:defRPr sz="1400">
                <a:solidFill>
                  <a:srgbClr val="13409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63888" y="1700808"/>
            <a:ext cx="5256584" cy="4609107"/>
          </a:xfrm>
        </p:spPr>
        <p:txBody>
          <a:bodyPr/>
          <a:lstStyle>
            <a:lvl1pPr>
              <a:defRPr>
                <a:solidFill>
                  <a:srgbClr val="13409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&lt;Event&gt; • &lt;Date&gt; • &lt;Location&gt; • &lt;Speaker&gt;</a:t>
            </a: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6064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844824"/>
            <a:ext cx="5486400" cy="33123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27378"/>
            <a:ext cx="5486400" cy="437926"/>
          </a:xfrm>
        </p:spPr>
        <p:txBody>
          <a:bodyPr anchor="ctr"/>
          <a:lstStyle>
            <a:lvl1pPr marL="0" indent="0">
              <a:buNone/>
              <a:defRPr sz="1400">
                <a:solidFill>
                  <a:srgbClr val="13409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&lt;Event&gt; • &lt;Date&gt; • &lt;Location&gt; • &lt;Speaker&gt;</a:t>
            </a: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1409700"/>
          </a:xfrm>
          <a:prstGeom prst="rect">
            <a:avLst/>
          </a:prstGeom>
          <a:solidFill>
            <a:srgbClr val="EB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/>
          </a:p>
        </p:txBody>
      </p:sp>
      <p:pic>
        <p:nvPicPr>
          <p:cNvPr id="1027" name="Picture 3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6497638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50"/>
          <p:cNvSpPr>
            <a:spLocks noChangeArrowheads="1"/>
          </p:cNvSpPr>
          <p:nvPr/>
        </p:nvSpPr>
        <p:spPr bwMode="auto">
          <a:xfrm>
            <a:off x="6515100" y="6550025"/>
            <a:ext cx="2628900" cy="307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15888"/>
            <a:ext cx="73437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Mastertitelformat bearbeiten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700213"/>
            <a:ext cx="84391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Mastertextformat bearbeiten</a:t>
            </a:r>
          </a:p>
          <a:p>
            <a:pPr lvl="1"/>
            <a:r>
              <a:rPr lang="en-GB" altLang="en-US"/>
              <a:t>Zweite Ebene</a:t>
            </a:r>
          </a:p>
          <a:p>
            <a:pPr lvl="2"/>
            <a:r>
              <a:rPr lang="en-GB" altLang="en-US"/>
              <a:t>Dritte Ebene</a:t>
            </a:r>
          </a:p>
          <a:p>
            <a:pPr lvl="3"/>
            <a:r>
              <a:rPr lang="en-GB" altLang="en-US"/>
              <a:t>Vierte Ebene</a:t>
            </a:r>
          </a:p>
          <a:p>
            <a:pPr lvl="4"/>
            <a:r>
              <a:rPr lang="en-GB" altLang="en-US"/>
              <a:t>Fünfte Ebene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6013" y="6524625"/>
            <a:ext cx="525621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GB"/>
              <a:t>&lt;Event&gt; • &lt;Date&gt; • &lt;Location&gt; • &lt;Speaker&gt;</a:t>
            </a:r>
            <a:endParaRPr lang="de-DE"/>
          </a:p>
        </p:txBody>
      </p:sp>
      <p:sp>
        <p:nvSpPr>
          <p:cNvPr id="1032" name="Rectangle 82"/>
          <p:cNvSpPr>
            <a:spLocks noChangeArrowheads="1"/>
          </p:cNvSpPr>
          <p:nvPr/>
        </p:nvSpPr>
        <p:spPr bwMode="gray">
          <a:xfrm flipV="1">
            <a:off x="0" y="1412875"/>
            <a:ext cx="9144000" cy="7143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0D1D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nl-BE" sz="180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72525" y="6237288"/>
            <a:ext cx="371475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fld id="{F830608C-F087-4842-BFDD-721F1CAB1286}" type="slidenum">
              <a:rPr 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 algn="r">
                <a:defRPr/>
              </a:pPr>
              <a:t>‹nr.›</a:t>
            </a:fld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47" y="94400"/>
            <a:ext cx="1091645" cy="1235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37" r:id="rId1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>
        <p:tmplLst>
          <p:tmpl lvl="1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+mj-lt"/>
          <a:ea typeface="MS PGothic" pitchFamily="34" charset="-128"/>
          <a:cs typeface="MS PGothic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5pPr>
      <a:lvl6pPr marL="4572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6pPr>
      <a:lvl7pPr marL="9144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7pPr>
      <a:lvl8pPr marL="13716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8pPr>
      <a:lvl9pPr marL="18288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34095"/>
        </a:buClr>
        <a:buSzPct val="135000"/>
        <a:buChar char="•"/>
        <a:defRPr sz="3200" b="1">
          <a:solidFill>
            <a:schemeClr val="tx1"/>
          </a:solidFill>
          <a:latin typeface="+mn-lt"/>
          <a:ea typeface="MS PGothic" pitchFamily="34" charset="-128"/>
          <a:cs typeface="MS PGothic"/>
        </a:defRPr>
      </a:lvl1pPr>
      <a:lvl2pPr marL="568325" indent="-377825" algn="l" rtl="0" eaLnBrk="0" fontAlgn="base" hangingPunct="0">
        <a:spcBef>
          <a:spcPct val="50000"/>
        </a:spcBef>
        <a:spcAft>
          <a:spcPct val="0"/>
        </a:spcAft>
        <a:buClr>
          <a:srgbClr val="134095"/>
        </a:buClr>
        <a:buSzPct val="130000"/>
        <a:buChar char="•"/>
        <a:defRPr sz="1700">
          <a:solidFill>
            <a:schemeClr val="tx1"/>
          </a:solidFill>
          <a:latin typeface="+mn-lt"/>
          <a:ea typeface="MS PGothic" pitchFamily="34" charset="-128"/>
          <a:cs typeface="MS PGothic"/>
        </a:defRPr>
      </a:lvl2pPr>
      <a:lvl3pPr marL="987425" indent="-228600" algn="l" rtl="0" eaLnBrk="0" fontAlgn="base" hangingPunct="0">
        <a:spcBef>
          <a:spcPct val="3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MS PGothic" pitchFamily="34" charset="-128"/>
          <a:cs typeface="MS PGothic"/>
        </a:defRPr>
      </a:lvl3pPr>
      <a:lvl4pPr marL="16954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" charset="0"/>
          <a:ea typeface="MS PGothic" pitchFamily="34" charset="-128"/>
          <a:cs typeface="MS PGothic"/>
        </a:defRPr>
      </a:lvl4pPr>
      <a:lvl5pPr marL="211455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  <a:ea typeface="MS PGothic" pitchFamily="34" charset="-128"/>
          <a:cs typeface="MS PGothic"/>
        </a:defRPr>
      </a:lvl5pPr>
      <a:lvl6pPr marL="25717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6pPr>
      <a:lvl7pPr marL="30289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7pPr>
      <a:lvl8pPr marL="34861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8pPr>
      <a:lvl9pPr marL="39433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l-GR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l-G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02E44067-7F3B-45A7-816C-6E00D43D1C59}" type="datetimeFigureOut">
              <a:rPr lang="el-GR"/>
              <a:pPr>
                <a:defRPr/>
              </a:pPr>
              <a:t>13/10/2020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78861B92-95DF-4922-A1D5-5CA3DF0B1847}" type="slidenum">
              <a:rPr lang="el-GR"/>
              <a:pPr>
                <a:defRPr/>
              </a:pPr>
              <a:t>‹nr.›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ycling-embassy.dk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395288" y="3284538"/>
            <a:ext cx="8353425" cy="20161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sz="1800"/>
              <a:t>&lt;Događaj&gt;</a:t>
            </a:r>
          </a:p>
          <a:p>
            <a:pPr eaLnBrk="1" hangingPunct="1">
              <a:buFontTx/>
              <a:buNone/>
            </a:pPr>
            <a:r>
              <a:rPr lang="hr-HR" sz="1800"/>
              <a:t>&lt;Datum&gt;</a:t>
            </a:r>
          </a:p>
          <a:p>
            <a:pPr eaLnBrk="1" hangingPunct="1">
              <a:buFontTx/>
              <a:buNone/>
            </a:pPr>
            <a:r>
              <a:rPr lang="hr-HR" sz="1800"/>
              <a:t>&lt;Lokacija&gt;</a:t>
            </a:r>
          </a:p>
          <a:p>
            <a:pPr eaLnBrk="1" hangingPunct="1">
              <a:buFontTx/>
              <a:buNone/>
            </a:pPr>
            <a:r>
              <a:rPr lang="hr-HR" sz="1800"/>
              <a:t>&lt;Govornik&gt;, &lt;Organizacija&gt;</a:t>
            </a:r>
          </a:p>
        </p:txBody>
      </p:sp>
      <p:pic>
        <p:nvPicPr>
          <p:cNvPr id="3" name="Picture 2" descr="C:\Users\franzen.ICLEIV2\Downloads\SUMP Platform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963" y="6456806"/>
            <a:ext cx="1004058" cy="4011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91FFBF1-A401-4112-A645-8501E977A333}"/>
              </a:ext>
            </a:extLst>
          </p:cNvPr>
          <p:cNvSpPr/>
          <p:nvPr/>
        </p:nvSpPr>
        <p:spPr>
          <a:xfrm>
            <a:off x="0" y="1403498"/>
            <a:ext cx="9144000" cy="5121127"/>
          </a:xfrm>
          <a:prstGeom prst="rect">
            <a:avLst/>
          </a:prstGeom>
          <a:solidFill>
            <a:srgbClr val="2249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0BC1FCC-C924-4829-95DB-92A0ED306018}"/>
              </a:ext>
            </a:extLst>
          </p:cNvPr>
          <p:cNvSpPr/>
          <p:nvPr/>
        </p:nvSpPr>
        <p:spPr>
          <a:xfrm>
            <a:off x="660676" y="3429000"/>
            <a:ext cx="73031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b="1">
                <a:solidFill>
                  <a:schemeClr val="bg1"/>
                </a:solidFill>
                <a:latin typeface="+mj-lt"/>
              </a:rPr>
              <a:t>Problemi s parkiranjem i postavljanje ciljeva</a:t>
            </a:r>
          </a:p>
        </p:txBody>
      </p:sp>
    </p:spTree>
    <p:extLst>
      <p:ext uri="{BB962C8B-B14F-4D97-AF65-F5344CB8AC3E}">
        <p14:creationId xmlns:p14="http://schemas.microsoft.com/office/powerpoint/2010/main" val="1702151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85750" y="114300"/>
            <a:ext cx="7343775" cy="1152525"/>
          </a:xfrm>
        </p:spPr>
        <p:txBody>
          <a:bodyPr/>
          <a:lstStyle/>
          <a:p>
            <a:pPr eaLnBrk="1" hangingPunct="1"/>
            <a:r>
              <a:rPr lang="hr-HR" sz="2400"/>
              <a:t>Upravljanje je važnije od ponude!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hr-HR" sz="1800"/>
              <a:t>Problemi upravljanja parkiranjem učestaliji su u odnosu na nedostatak parkirališta!</a:t>
            </a:r>
          </a:p>
          <a:p>
            <a:pPr marL="0" indent="0" eaLnBrk="1" hangingPunct="1">
              <a:buFontTx/>
              <a:buNone/>
            </a:pPr>
            <a:endParaRPr lang="en-GB" altLang="en-US" sz="1800" dirty="0"/>
          </a:p>
          <a:p>
            <a:pPr marL="0" indent="0" eaLnBrk="1" hangingPunct="1">
              <a:buFontTx/>
              <a:buNone/>
            </a:pPr>
            <a:endParaRPr lang="en-GB" altLang="en-US" sz="1800" dirty="0"/>
          </a:p>
          <a:p>
            <a:pPr marL="0" indent="0" eaLnBrk="1" hangingPunct="1">
              <a:buFontTx/>
              <a:buNone/>
            </a:pPr>
            <a:r>
              <a:rPr lang="hr-HR" sz="1800" b="0"/>
              <a:t>Na primjer, dostupno je dovoljno parkirališnog prostora izvan prometnica no nije dovoljno iskorišten.</a:t>
            </a:r>
          </a:p>
          <a:p>
            <a:pPr marL="0" indent="0" eaLnBrk="1" hangingPunct="1">
              <a:buFontTx/>
              <a:buNone/>
            </a:pPr>
            <a:r>
              <a:rPr lang="hr-HR" sz="1800" b="0"/>
              <a:t>Provedba, primjerice, jednako nije djelotvorna, tako da vozači parkiraju automobile na površinama koje su slabo ili nikako uređene za tu namjenu.</a:t>
            </a:r>
          </a:p>
          <a:p>
            <a:pPr marL="0" indent="0" eaLnBrk="1" hangingPunct="1">
              <a:buFontTx/>
              <a:buNone/>
            </a:pPr>
            <a:endParaRPr lang="en-GB" altLang="en-US" sz="1800" b="0" dirty="0"/>
          </a:p>
          <a:p>
            <a:pPr marL="0" indent="0" eaLnBrk="1" hangingPunct="1">
              <a:buFontTx/>
              <a:buNone/>
            </a:pPr>
            <a:endParaRPr lang="en-GB" altLang="en-US" sz="1800" dirty="0"/>
          </a:p>
          <a:p>
            <a:pPr marL="0" indent="0" eaLnBrk="1" hangingPunct="1">
              <a:buFontTx/>
              <a:buNone/>
            </a:pPr>
            <a:r>
              <a:rPr lang="hr-HR" sz="1800"/>
              <a:t>Upravljanje je važnije od ponude!</a:t>
            </a:r>
          </a:p>
        </p:txBody>
      </p:sp>
    </p:spTree>
    <p:extLst>
      <p:ext uri="{BB962C8B-B14F-4D97-AF65-F5344CB8AC3E}">
        <p14:creationId xmlns:p14="http://schemas.microsoft.com/office/powerpoint/2010/main" val="1813177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Ciljevi ulice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&lt;Događaj&gt; • &lt;Dat&gt; • &lt;Lokacija&gt; • &lt;Govornik&gt;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1700213"/>
            <a:ext cx="8439150" cy="460851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hr-HR" sz="1800"/>
              <a:t>Ulično parkiranje u službi ciljeva ulice</a:t>
            </a:r>
          </a:p>
          <a:p>
            <a:pPr marL="0" indent="0" eaLnBrk="1" hangingPunct="1">
              <a:buFontTx/>
              <a:buNone/>
            </a:pPr>
            <a:endParaRPr lang="en-GB" altLang="en-US" sz="1800" dirty="0"/>
          </a:p>
          <a:p>
            <a:pPr marL="0" indent="0" eaLnBrk="1" hangingPunct="1">
              <a:buFontTx/>
              <a:buNone/>
            </a:pPr>
            <a:endParaRPr lang="en-GB" altLang="en-US" sz="1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25" y="2174322"/>
            <a:ext cx="8926877" cy="381499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70923" y="6047115"/>
            <a:ext cx="39549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Izvor: Zajednička uporaba grada: upravljanje rubnicima – OECD/ITF 2018</a:t>
            </a:r>
          </a:p>
        </p:txBody>
      </p:sp>
    </p:spTree>
    <p:extLst>
      <p:ext uri="{BB962C8B-B14F-4D97-AF65-F5344CB8AC3E}">
        <p14:creationId xmlns:p14="http://schemas.microsoft.com/office/powerpoint/2010/main" val="1885787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Ciljevi ulice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7660" y="1458861"/>
            <a:ext cx="8439150" cy="460851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hr-HR" sz="1800"/>
              <a:t>Ulično parkiranje u službi ciljeva ulice</a:t>
            </a:r>
          </a:p>
          <a:p>
            <a:pPr marL="0" indent="0" eaLnBrk="1" hangingPunct="1">
              <a:buFontTx/>
              <a:buNone/>
            </a:pPr>
            <a:endParaRPr lang="en-GB" altLang="en-US" sz="1800" dirty="0"/>
          </a:p>
          <a:p>
            <a:pPr marL="0" indent="0" eaLnBrk="1" hangingPunct="1">
              <a:buFontTx/>
              <a:buNone/>
            </a:pPr>
            <a:endParaRPr lang="en-GB" altLang="en-US" sz="1800" dirty="0"/>
          </a:p>
        </p:txBody>
      </p:sp>
      <p:sp>
        <p:nvSpPr>
          <p:cNvPr id="7" name="Textfeld 6"/>
          <p:cNvSpPr txBox="1"/>
          <p:nvPr/>
        </p:nvSpPr>
        <p:spPr>
          <a:xfrm>
            <a:off x="288997" y="6132587"/>
            <a:ext cx="39549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Izvor: Zajednička uporaba grada: upravljanje rubnicima – OECD/ITF 2018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97" y="1848679"/>
            <a:ext cx="7725853" cy="415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15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91FFBF1-A401-4112-A645-8501E977A333}"/>
              </a:ext>
            </a:extLst>
          </p:cNvPr>
          <p:cNvSpPr/>
          <p:nvPr/>
        </p:nvSpPr>
        <p:spPr>
          <a:xfrm>
            <a:off x="0" y="1403498"/>
            <a:ext cx="9144000" cy="5121127"/>
          </a:xfrm>
          <a:prstGeom prst="rect">
            <a:avLst/>
          </a:prstGeom>
          <a:solidFill>
            <a:srgbClr val="2249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0BC1FCC-C924-4829-95DB-92A0ED306018}"/>
              </a:ext>
            </a:extLst>
          </p:cNvPr>
          <p:cNvSpPr/>
          <p:nvPr/>
        </p:nvSpPr>
        <p:spPr>
          <a:xfrm>
            <a:off x="660676" y="3429000"/>
            <a:ext cx="7303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b="1">
                <a:solidFill>
                  <a:schemeClr val="bg1"/>
                </a:solidFill>
                <a:latin typeface="+mj-lt"/>
              </a:rPr>
              <a:t>Motrišta ponašanja</a:t>
            </a:r>
          </a:p>
        </p:txBody>
      </p:sp>
    </p:spTree>
    <p:extLst>
      <p:ext uri="{BB962C8B-B14F-4D97-AF65-F5344CB8AC3E}">
        <p14:creationId xmlns:p14="http://schemas.microsoft.com/office/powerpoint/2010/main" val="3269316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Ponašanje motorista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1800"/>
              <a:t>Promjena ponašanja motorista upravljanjem uličnim parkiranjem</a:t>
            </a:r>
          </a:p>
        </p:txBody>
      </p:sp>
      <p:sp>
        <p:nvSpPr>
          <p:cNvPr id="2" name="Rechteck 1"/>
          <p:cNvSpPr/>
          <p:nvPr/>
        </p:nvSpPr>
        <p:spPr>
          <a:xfrm>
            <a:off x="285750" y="2292346"/>
            <a:ext cx="2490085" cy="3885939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299525" y="3535677"/>
            <a:ext cx="2462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>
                <a:solidFill>
                  <a:schemeClr val="accent2"/>
                </a:solidFill>
                <a:latin typeface="+mj-lt"/>
              </a:rPr>
              <a:t>Mogućnosti ponašanja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978538" y="2302522"/>
            <a:ext cx="2826415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800">
                <a:latin typeface="+mj-lt"/>
              </a:rPr>
              <a:t>Odabir drugačijeg mjesta za ulično parkiranje</a:t>
            </a:r>
          </a:p>
        </p:txBody>
      </p:sp>
      <p:sp>
        <p:nvSpPr>
          <p:cNvPr id="11" name="Rechteck 10"/>
          <p:cNvSpPr/>
          <p:nvPr/>
        </p:nvSpPr>
        <p:spPr>
          <a:xfrm>
            <a:off x="6003996" y="2292346"/>
            <a:ext cx="2669320" cy="6858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Textfeld 11"/>
          <p:cNvSpPr txBox="1"/>
          <p:nvPr/>
        </p:nvSpPr>
        <p:spPr>
          <a:xfrm>
            <a:off x="6029644" y="2328577"/>
            <a:ext cx="2736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800">
                <a:latin typeface="+mj-lt"/>
              </a:rPr>
              <a:t>Prebacivanje s uličnog na izvan prometnica</a:t>
            </a:r>
          </a:p>
        </p:txBody>
      </p:sp>
      <p:sp>
        <p:nvSpPr>
          <p:cNvPr id="19" name="Rechteck 18"/>
          <p:cNvSpPr/>
          <p:nvPr/>
        </p:nvSpPr>
        <p:spPr>
          <a:xfrm>
            <a:off x="5977877" y="4381581"/>
            <a:ext cx="2669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Textfeld 19"/>
          <p:cNvSpPr txBox="1"/>
          <p:nvPr/>
        </p:nvSpPr>
        <p:spPr>
          <a:xfrm>
            <a:off x="5931390" y="4509861"/>
            <a:ext cx="276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800">
                <a:latin typeface="+mj-lt"/>
              </a:rPr>
              <a:t>Skupna vožnja/dijeljenje vožnje</a:t>
            </a:r>
          </a:p>
        </p:txBody>
      </p:sp>
      <p:sp>
        <p:nvSpPr>
          <p:cNvPr id="21" name="Rechteck 20"/>
          <p:cNvSpPr/>
          <p:nvPr/>
        </p:nvSpPr>
        <p:spPr>
          <a:xfrm>
            <a:off x="3057085" y="3148335"/>
            <a:ext cx="2669320" cy="6858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2" name="Textfeld 21"/>
          <p:cNvSpPr txBox="1"/>
          <p:nvPr/>
        </p:nvSpPr>
        <p:spPr>
          <a:xfrm>
            <a:off x="3136537" y="3157850"/>
            <a:ext cx="2518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800">
                <a:latin typeface="+mj-lt"/>
              </a:rPr>
              <a:t>Preinaka trajanja parkiranja</a:t>
            </a:r>
          </a:p>
        </p:txBody>
      </p:sp>
      <p:sp>
        <p:nvSpPr>
          <p:cNvPr id="23" name="Rechteck 22"/>
          <p:cNvSpPr/>
          <p:nvPr/>
        </p:nvSpPr>
        <p:spPr>
          <a:xfrm>
            <a:off x="3057085" y="4374885"/>
            <a:ext cx="2669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Textfeld 23"/>
          <p:cNvSpPr txBox="1"/>
          <p:nvPr/>
        </p:nvSpPr>
        <p:spPr>
          <a:xfrm>
            <a:off x="3542434" y="4387174"/>
            <a:ext cx="1608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>
                <a:latin typeface="+mj-lt"/>
              </a:rPr>
              <a:t>Promjena načina</a:t>
            </a:r>
          </a:p>
        </p:txBody>
      </p:sp>
      <p:sp>
        <p:nvSpPr>
          <p:cNvPr id="25" name="Rechteck 24"/>
          <p:cNvSpPr/>
          <p:nvPr/>
        </p:nvSpPr>
        <p:spPr>
          <a:xfrm>
            <a:off x="5977877" y="3161292"/>
            <a:ext cx="2669320" cy="6858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Textfeld 25"/>
          <p:cNvSpPr txBox="1"/>
          <p:nvPr/>
        </p:nvSpPr>
        <p:spPr>
          <a:xfrm>
            <a:off x="6231967" y="3148335"/>
            <a:ext cx="2082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800">
                <a:latin typeface="+mj-lt"/>
              </a:rPr>
              <a:t>Prilagodba vremena posjeta</a:t>
            </a:r>
          </a:p>
        </p:txBody>
      </p:sp>
      <p:sp>
        <p:nvSpPr>
          <p:cNvPr id="27" name="Rechteck 26"/>
          <p:cNvSpPr/>
          <p:nvPr/>
        </p:nvSpPr>
        <p:spPr>
          <a:xfrm>
            <a:off x="4401363" y="5492485"/>
            <a:ext cx="2669320" cy="68580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" name="Textfeld 27"/>
          <p:cNvSpPr txBox="1"/>
          <p:nvPr/>
        </p:nvSpPr>
        <p:spPr>
          <a:xfrm>
            <a:off x="4691440" y="5488886"/>
            <a:ext cx="20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800">
                <a:solidFill>
                  <a:schemeClr val="bg1"/>
                </a:solidFill>
                <a:latin typeface="+mj-lt"/>
              </a:rPr>
              <a:t>Potpuno izbjegavanje područja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285750" y="6166305"/>
            <a:ext cx="5751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Izvor: Upravljanje uličnim parkiranjem – GIZ, Tehnike održivog urbanog prijevoza Dokument 14</a:t>
            </a:r>
          </a:p>
        </p:txBody>
      </p:sp>
    </p:spTree>
    <p:extLst>
      <p:ext uri="{BB962C8B-B14F-4D97-AF65-F5344CB8AC3E}">
        <p14:creationId xmlns:p14="http://schemas.microsoft.com/office/powerpoint/2010/main" val="2920075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30D318-5FF7-4C98-85F7-C7E5C10FC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Usporedba: najskuplje jednosatno parkiranje s cijenom karte za javni prijevoz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6AE4922-704A-4AA4-9FEC-ECB472EB5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84" y="1522115"/>
            <a:ext cx="6855300" cy="492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43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04800" y="1472476"/>
            <a:ext cx="8244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1800" b="1">
                <a:solidFill>
                  <a:srgbClr val="134095"/>
                </a:solidFill>
                <a:latin typeface="+mn-lt"/>
                <a:cs typeface="MS PGothic"/>
              </a:rPr>
              <a:t>VJEŽBA: prilagodljivost korisničkih skupina na osnovi svrhe parkiranja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713653"/>
              </p:ext>
            </p:extLst>
          </p:nvPr>
        </p:nvGraphicFramePr>
        <p:xfrm>
          <a:off x="304800" y="1978968"/>
          <a:ext cx="8534400" cy="4438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3555">
                <a:tc>
                  <a:txBody>
                    <a:bodyPr/>
                    <a:lstStyle/>
                    <a:p>
                      <a:r>
                        <a:rPr lang="hr-HR"/>
                        <a:t>Korisnička skupina/svrha parkiranja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/>
                        <a:t>Prilagodljivost na lokaciji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/>
                        <a:t>Prilagodljivost razdoblja parkiranja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/>
                        <a:t>Prilagodljivost trajanja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/>
                        <a:t>Mogućnost promjene načina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555">
                <a:tc>
                  <a:txBody>
                    <a:bodyPr/>
                    <a:lstStyle/>
                    <a:p>
                      <a:r>
                        <a:rPr lang="hr-HR"/>
                        <a:t>Zaposlenici uz radno mjesto ili u njegovoj blizini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555">
                <a:tc>
                  <a:txBody>
                    <a:bodyPr/>
                    <a:lstStyle/>
                    <a:p>
                      <a:r>
                        <a:rPr lang="hr-HR"/>
                        <a:t>Srednje obrazovanje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555">
                <a:tc>
                  <a:txBody>
                    <a:bodyPr/>
                    <a:lstStyle/>
                    <a:p>
                      <a:r>
                        <a:rPr lang="hr-HR"/>
                        <a:t>Kupci u šopingu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555">
                <a:tc>
                  <a:txBody>
                    <a:bodyPr/>
                    <a:lstStyle/>
                    <a:p>
                      <a:r>
                        <a:rPr lang="hr-HR"/>
                        <a:t>Klijenti uslužnih djelatnosti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555">
                <a:tc>
                  <a:txBody>
                    <a:bodyPr/>
                    <a:lstStyle/>
                    <a:p>
                      <a:r>
                        <a:rPr lang="hr-HR"/>
                        <a:t>Stanovnici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555">
                <a:tc>
                  <a:txBody>
                    <a:bodyPr/>
                    <a:lstStyle/>
                    <a:p>
                      <a:r>
                        <a:rPr lang="hr-HR"/>
                        <a:t>Posjetitelji</a:t>
                      </a:r>
                      <a:r>
                        <a:rPr lang="hr-HR" baseline="0"/>
                        <a:t>/gosti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3555">
                <a:tc>
                  <a:txBody>
                    <a:bodyPr/>
                    <a:lstStyle/>
                    <a:p>
                      <a:r>
                        <a:rPr lang="hr-HR"/>
                        <a:t>Pružatelji usluga za stanovnike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6C3538B5-DDB0-40F7-AEDE-0119D3A9CBBE}"/>
              </a:ext>
            </a:extLst>
          </p:cNvPr>
          <p:cNvSpPr/>
          <p:nvPr/>
        </p:nvSpPr>
        <p:spPr>
          <a:xfrm>
            <a:off x="304800" y="441017"/>
            <a:ext cx="8244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1800" b="1">
                <a:solidFill>
                  <a:srgbClr val="134095"/>
                </a:solidFill>
                <a:latin typeface="+mn-lt"/>
                <a:cs typeface="MS PGothic"/>
              </a:rPr>
              <a:t>VJEŽBA</a:t>
            </a:r>
          </a:p>
        </p:txBody>
      </p:sp>
    </p:spTree>
    <p:extLst>
      <p:ext uri="{BB962C8B-B14F-4D97-AF65-F5344CB8AC3E}">
        <p14:creationId xmlns:p14="http://schemas.microsoft.com/office/powerpoint/2010/main" val="1694871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91FFBF1-A401-4112-A645-8501E977A333}"/>
              </a:ext>
            </a:extLst>
          </p:cNvPr>
          <p:cNvSpPr/>
          <p:nvPr/>
        </p:nvSpPr>
        <p:spPr>
          <a:xfrm>
            <a:off x="0" y="1403498"/>
            <a:ext cx="9144000" cy="5121127"/>
          </a:xfrm>
          <a:prstGeom prst="rect">
            <a:avLst/>
          </a:prstGeom>
          <a:solidFill>
            <a:srgbClr val="2249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0BC1FCC-C924-4829-95DB-92A0ED306018}"/>
              </a:ext>
            </a:extLst>
          </p:cNvPr>
          <p:cNvSpPr/>
          <p:nvPr/>
        </p:nvSpPr>
        <p:spPr>
          <a:xfrm>
            <a:off x="660676" y="3429000"/>
            <a:ext cx="73031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b="1">
                <a:solidFill>
                  <a:schemeClr val="bg1"/>
                </a:solidFill>
                <a:latin typeface="+mj-lt"/>
              </a:rPr>
              <a:t>Načela i mjere</a:t>
            </a:r>
          </a:p>
          <a:p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3938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592233" y="2614203"/>
            <a:ext cx="8439150" cy="9820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 sz="1800" b="0"/>
              <a:t>Izravno ometanje</a:t>
            </a:r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r>
              <a:rPr lang="hr-HR" sz="1800" b="0"/>
              <a:t>Sukobi u prometu</a:t>
            </a:r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r>
              <a:rPr lang="hr-HR" sz="1800" b="0"/>
              <a:t>Zasićeno parkiranje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51794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>
                <a:solidFill>
                  <a:srgbClr val="134095"/>
                </a:solidFill>
              </a:rPr>
              <a:t>Kontekst gužve i parkiranja</a:t>
            </a:r>
          </a:p>
        </p:txBody>
      </p:sp>
      <p:pic>
        <p:nvPicPr>
          <p:cNvPr id="6" name="Grafik 5" descr="Ein Bild, das Straße, Auto, draußen, Gebäude enthält.&#10;&#10;Automatisch generierte Beschreibung">
            <a:extLst>
              <a:ext uri="{FF2B5EF4-FFF2-40B4-BE49-F238E27FC236}">
                <a16:creationId xmlns:a16="http://schemas.microsoft.com/office/drawing/2014/main" id="{C13D0B4E-030F-4E1C-9977-60D7EA67F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573" y="1737520"/>
            <a:ext cx="2248380" cy="1367697"/>
          </a:xfrm>
          <a:prstGeom prst="rect">
            <a:avLst/>
          </a:prstGeom>
        </p:spPr>
      </p:pic>
      <p:pic>
        <p:nvPicPr>
          <p:cNvPr id="8" name="Grafik 7" descr="Ein Bild, das Straße, Auto, draußen, LKW enthält.&#10;&#10;Automatisch generierte Beschreibung">
            <a:extLst>
              <a:ext uri="{FF2B5EF4-FFF2-40B4-BE49-F238E27FC236}">
                <a16:creationId xmlns:a16="http://schemas.microsoft.com/office/drawing/2014/main" id="{A818D7D7-8DAA-4FF6-B996-6D313A590A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83" y="3224920"/>
            <a:ext cx="2272870" cy="148436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07C695F-8689-4815-8DBD-095D08C30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082" y="4776335"/>
            <a:ext cx="2272871" cy="167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61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91FFBF1-A401-4112-A645-8501E977A333}"/>
              </a:ext>
            </a:extLst>
          </p:cNvPr>
          <p:cNvSpPr/>
          <p:nvPr/>
        </p:nvSpPr>
        <p:spPr>
          <a:xfrm>
            <a:off x="0" y="1403498"/>
            <a:ext cx="9144000" cy="5121127"/>
          </a:xfrm>
          <a:prstGeom prst="rect">
            <a:avLst/>
          </a:prstGeom>
          <a:solidFill>
            <a:srgbClr val="2249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0BC1FCC-C924-4829-95DB-92A0ED306018}"/>
              </a:ext>
            </a:extLst>
          </p:cNvPr>
          <p:cNvSpPr/>
          <p:nvPr/>
        </p:nvSpPr>
        <p:spPr>
          <a:xfrm>
            <a:off x="660676" y="3429000"/>
            <a:ext cx="7303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b="1">
                <a:solidFill>
                  <a:schemeClr val="bg1"/>
                </a:solidFill>
                <a:latin typeface="+mj-lt"/>
              </a:rPr>
              <a:t>Definicija i oblici parkiranja</a:t>
            </a:r>
          </a:p>
        </p:txBody>
      </p:sp>
    </p:spTree>
    <p:extLst>
      <p:ext uri="{BB962C8B-B14F-4D97-AF65-F5344CB8AC3E}">
        <p14:creationId xmlns:p14="http://schemas.microsoft.com/office/powerpoint/2010/main" val="1207402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F012F3F-18F4-4FB1-8872-130029478B8F}"/>
              </a:ext>
            </a:extLst>
          </p:cNvPr>
          <p:cNvSpPr/>
          <p:nvPr/>
        </p:nvSpPr>
        <p:spPr>
          <a:xfrm>
            <a:off x="0" y="1403498"/>
            <a:ext cx="9144000" cy="5121127"/>
          </a:xfrm>
          <a:prstGeom prst="rect">
            <a:avLst/>
          </a:prstGeom>
          <a:solidFill>
            <a:srgbClr val="ACC0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E720F16-40C1-4893-9842-D46F0E59A80E}"/>
              </a:ext>
            </a:extLst>
          </p:cNvPr>
          <p:cNvSpPr/>
          <p:nvPr/>
        </p:nvSpPr>
        <p:spPr>
          <a:xfrm>
            <a:off x="660676" y="3429000"/>
            <a:ext cx="73031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b="1">
                <a:solidFill>
                  <a:schemeClr val="bg1"/>
                </a:solidFill>
                <a:latin typeface="+mj-lt"/>
              </a:rPr>
              <a:t>Cijene</a:t>
            </a:r>
          </a:p>
          <a:p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2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25C7169-9F3F-4EB9-A83A-DB5C60445D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6106" y="1962835"/>
            <a:ext cx="8493122" cy="4464693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00DCE4C3-640C-4071-88ED-BFE1714BD098}"/>
              </a:ext>
            </a:extLst>
          </p:cNvPr>
          <p:cNvSpPr/>
          <p:nvPr/>
        </p:nvSpPr>
        <p:spPr>
          <a:xfrm>
            <a:off x="146106" y="1521046"/>
            <a:ext cx="8878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r-HR" sz="1800">
                <a:latin typeface="+mn-lt"/>
              </a:rPr>
              <a:t>MEHANIZMI ODREĐIVANJA CIJENA: cijene parkiranja moraju se definirati prema postojećoj potražnji u odnosu na željenu razinu potražnje na određenom području.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B5D441-B8B1-4961-A59A-A03FC8DBC763}"/>
              </a:ext>
            </a:extLst>
          </p:cNvPr>
          <p:cNvSpPr txBox="1">
            <a:spLocks/>
          </p:cNvSpPr>
          <p:nvPr/>
        </p:nvSpPr>
        <p:spPr>
          <a:xfrm>
            <a:off x="251637" y="368521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>
                <a:solidFill>
                  <a:srgbClr val="134095"/>
                </a:solidFill>
              </a:rPr>
              <a:t>Mehanizam određivanja cijena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88ED3A3-EC40-4FB1-871D-2E7B161EBF61}"/>
              </a:ext>
            </a:extLst>
          </p:cNvPr>
          <p:cNvSpPr txBox="1"/>
          <p:nvPr/>
        </p:nvSpPr>
        <p:spPr>
          <a:xfrm>
            <a:off x="264030" y="6223913"/>
            <a:ext cx="57118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Izvor: Praktičan vodič: Politike upravljanja potražnjom za parkiranjem i putovanjem u Latinskoj Americi</a:t>
            </a:r>
          </a:p>
          <a:p>
            <a:endParaRPr lang="de-AT" sz="1100" dirty="0"/>
          </a:p>
        </p:txBody>
      </p:sp>
    </p:spTree>
    <p:extLst>
      <p:ext uri="{BB962C8B-B14F-4D97-AF65-F5344CB8AC3E}">
        <p14:creationId xmlns:p14="http://schemas.microsoft.com/office/powerpoint/2010/main" val="2296020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DB5D441-B8B1-4961-A59A-A03FC8DBC763}"/>
              </a:ext>
            </a:extLst>
          </p:cNvPr>
          <p:cNvSpPr txBox="1">
            <a:spLocks/>
          </p:cNvSpPr>
          <p:nvPr/>
        </p:nvSpPr>
        <p:spPr>
          <a:xfrm>
            <a:off x="251637" y="368521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>
                <a:solidFill>
                  <a:srgbClr val="134095"/>
                </a:solidFill>
              </a:rPr>
              <a:t>Mehanizam određivanja cijena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88ED3A3-EC40-4FB1-871D-2E7B161EBF61}"/>
              </a:ext>
            </a:extLst>
          </p:cNvPr>
          <p:cNvSpPr txBox="1"/>
          <p:nvPr/>
        </p:nvSpPr>
        <p:spPr>
          <a:xfrm>
            <a:off x="264030" y="6223913"/>
            <a:ext cx="57118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Izvor: Praktičan vodič: Politike upravljanja potražnjom za parkiranjem i putovanjem u Latinskoj Americi</a:t>
            </a:r>
          </a:p>
          <a:p>
            <a:endParaRPr lang="de-AT" sz="11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327A2F0-02BB-4DC4-AA50-A76A1787426E}"/>
              </a:ext>
            </a:extLst>
          </p:cNvPr>
          <p:cNvSpPr/>
          <p:nvPr/>
        </p:nvSpPr>
        <p:spPr>
          <a:xfrm>
            <a:off x="264030" y="1588798"/>
            <a:ext cx="9018193" cy="4635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r-HR" sz="1800">
                <a:latin typeface="+mn-lt"/>
              </a:rPr>
              <a:t>Najvažniji aspekti mehanizama cijena, prema Weinberger, Kaehny et al. (2010.) su: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+mn-lt"/>
              </a:rPr>
              <a:t>Naknada za ulično parkiranje: cijena parkiranja u odnosu na broj dostupnih mjesta utječe na ponašanje pri putovanju.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+mn-lt"/>
              </a:rPr>
              <a:t>Uvijek definirajte cijenu za uporabu parkirnih mjesta; mnogi gradovi cijenu određuju na osnovi stope popunjenosti od 85%, ostavljajući malo dostupnih mjesta.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+mn-lt"/>
              </a:rPr>
              <a:t>Progresivne stope: cjenovna shema za parkiranje na javnim ulicama, uz postupno blago povećanje stopa zbog uzimanja u izračun povećanja graničnog opterećenja proizašlog iz prisutnosti vozila. </a:t>
            </a:r>
          </a:p>
          <a:p>
            <a:pPr marL="285750" indent="-285750">
              <a:spcAft>
                <a:spcPts val="0"/>
              </a:spcAft>
              <a:buClr>
                <a:srgbClr val="134095"/>
              </a:buClr>
              <a:buSzPct val="135000"/>
              <a:buFont typeface="Arial" panose="020B0604020202020204" pitchFamily="34" charset="0"/>
              <a:buChar char="•"/>
            </a:pPr>
            <a:r>
              <a:rPr lang="hr-HR" sz="1800">
                <a:latin typeface="+mn-lt"/>
              </a:rPr>
              <a:t>Dozvole za stanovnike: prelijevanje iz financijskih i komercijalnih područja iz središta grada u stambena područja može stvoriti potražnju za parkirnim dozvolama namijenjenih stanovnicima, koje ne bi smjele biti besplatne. • Porez na radno mjesto: od tvrtki se može zahtijevati plaćanje poreza na parkirališta na radnom mjestu. </a:t>
            </a:r>
          </a:p>
          <a:p>
            <a:pPr marL="285750" indent="-285750">
              <a:spcBef>
                <a:spcPct val="20000"/>
              </a:spcBef>
              <a:buClr>
                <a:srgbClr val="134095"/>
              </a:buClr>
              <a:buSzPct val="135000"/>
              <a:buFont typeface="Arial" panose="020B0604020202020204" pitchFamily="34" charset="0"/>
              <a:buChar char="•"/>
            </a:pPr>
            <a:r>
              <a:rPr lang="hr-HR" sz="1800">
                <a:latin typeface="+mn-lt"/>
              </a:rPr>
              <a:t>Razdoblja odredite primjereno zonama (npr. kratka ili u minutama tamo gdje je promet velik a dulja vremenska ograničenja ili u satima za područja sa slabim prometom, poput stambenih).</a:t>
            </a:r>
          </a:p>
        </p:txBody>
      </p:sp>
    </p:spTree>
    <p:extLst>
      <p:ext uri="{BB962C8B-B14F-4D97-AF65-F5344CB8AC3E}">
        <p14:creationId xmlns:p14="http://schemas.microsoft.com/office/powerpoint/2010/main" val="3883637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EB6820-67F7-4706-AF5D-91D69BA5683A}"/>
              </a:ext>
            </a:extLst>
          </p:cNvPr>
          <p:cNvSpPr txBox="1">
            <a:spLocks/>
          </p:cNvSpPr>
          <p:nvPr/>
        </p:nvSpPr>
        <p:spPr>
          <a:xfrm>
            <a:off x="283535" y="47541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>
                <a:solidFill>
                  <a:srgbClr val="134095"/>
                </a:solidFill>
              </a:rPr>
              <a:t>Kako uvođenje naplate parkiranja prihvaća javnost? 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1C91FA4-C679-4D20-AB0E-E4B9F572A8C7}"/>
              </a:ext>
            </a:extLst>
          </p:cNvPr>
          <p:cNvSpPr/>
          <p:nvPr/>
        </p:nvSpPr>
        <p:spPr>
          <a:xfrm>
            <a:off x="372139" y="1721793"/>
            <a:ext cx="84847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+mn-lt"/>
              </a:rPr>
              <a:t>Uvođenje naplate parkiranja smatra se nepravednim, jer vozači smatraju kako je javni prostor besplatan i već dovoljno plaćaju kroz poreze (npr. na gorivo).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+mn-lt"/>
              </a:rPr>
              <a:t>Uvođenje naplate parkiranja tamo gdje je prije bilo besplatno je problematično. Povećanje postojećih naknada manje je problematično.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+mn-lt"/>
              </a:rPr>
              <a:t>Međutim, povećanje parkirnih naknada doživljava se kao izravan gubitak.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+mn-lt"/>
              </a:rPr>
              <a:t>Uvijek se tvrdi kako naplata parkiranja više pogađa siromašne.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+mn-lt"/>
              </a:rPr>
              <a:t>Postoji osjećaj nepravde za područja s naplatom parkiranja u usporedbi s obližnjim područjima bez.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>
              <a:spcAft>
                <a:spcPts val="0"/>
              </a:spcAft>
            </a:pPr>
            <a:endParaRPr lang="de-AT" kern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0522582-6175-4929-9A31-A8AAFDAF4458}"/>
              </a:ext>
            </a:extLst>
          </p:cNvPr>
          <p:cNvSpPr txBox="1"/>
          <p:nvPr/>
        </p:nvSpPr>
        <p:spPr>
          <a:xfrm>
            <a:off x="285750" y="6166305"/>
            <a:ext cx="5751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Izvor: Upravljanje uličnim parkiranjem – GIZ, Tehnike održivog urbanog prijevoza Dokument 14</a:t>
            </a:r>
          </a:p>
        </p:txBody>
      </p:sp>
    </p:spTree>
    <p:extLst>
      <p:ext uri="{BB962C8B-B14F-4D97-AF65-F5344CB8AC3E}">
        <p14:creationId xmlns:p14="http://schemas.microsoft.com/office/powerpoint/2010/main" val="566164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EB6820-67F7-4706-AF5D-91D69BA5683A}"/>
              </a:ext>
            </a:extLst>
          </p:cNvPr>
          <p:cNvSpPr txBox="1">
            <a:spLocks/>
          </p:cNvSpPr>
          <p:nvPr/>
        </p:nvSpPr>
        <p:spPr>
          <a:xfrm>
            <a:off x="283535" y="47541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>
                <a:solidFill>
                  <a:srgbClr val="134095"/>
                </a:solidFill>
              </a:rPr>
              <a:t>Naplata parkiranja i/ili vremensko ograničenje i/ili ograničenja pristupa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1C91FA4-C679-4D20-AB0E-E4B9F572A8C7}"/>
              </a:ext>
            </a:extLst>
          </p:cNvPr>
          <p:cNvSpPr/>
          <p:nvPr/>
        </p:nvSpPr>
        <p:spPr>
          <a:xfrm>
            <a:off x="489164" y="4351259"/>
            <a:ext cx="84847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+mn-lt"/>
              </a:rPr>
              <a:t>Vremensko ograničenje može se doživjeti pravednije u odnosu na plaćeno parkiranje.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+mn-lt"/>
              </a:rPr>
              <a:t>Samo vremenskim ograničenjem ne mogu se spriječiti zasićenje parkirališta i ostali negativni učinci. 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+mn-lt"/>
              </a:rPr>
              <a:t>Ograničenja pristupa djeluje, ali favorizira jednu skupinu (uglavnom stanovnike).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F2D0A6C-8CAE-41DD-8C87-89686D12165A}"/>
              </a:ext>
            </a:extLst>
          </p:cNvPr>
          <p:cNvSpPr/>
          <p:nvPr/>
        </p:nvSpPr>
        <p:spPr>
          <a:xfrm>
            <a:off x="2275367" y="1881963"/>
            <a:ext cx="1547037" cy="15470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9309F5D-D93F-4C8E-8CE4-FE8C696EB615}"/>
              </a:ext>
            </a:extLst>
          </p:cNvPr>
          <p:cNvSpPr/>
          <p:nvPr/>
        </p:nvSpPr>
        <p:spPr>
          <a:xfrm>
            <a:off x="3353685" y="1729563"/>
            <a:ext cx="1547037" cy="15470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267DAAC-258D-4086-96F0-594974EEE6DB}"/>
              </a:ext>
            </a:extLst>
          </p:cNvPr>
          <p:cNvSpPr/>
          <p:nvPr/>
        </p:nvSpPr>
        <p:spPr>
          <a:xfrm>
            <a:off x="2814526" y="2503081"/>
            <a:ext cx="1547037" cy="15470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FC1EA6E-8E21-4089-97F3-9FA02B9D2A00}"/>
              </a:ext>
            </a:extLst>
          </p:cNvPr>
          <p:cNvSpPr/>
          <p:nvPr/>
        </p:nvSpPr>
        <p:spPr>
          <a:xfrm>
            <a:off x="5098747" y="2189165"/>
            <a:ext cx="2178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/>
              <a:t>Vremensko ograničenje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964D6A7-27EF-4245-8A60-673759183466}"/>
              </a:ext>
            </a:extLst>
          </p:cNvPr>
          <p:cNvSpPr/>
          <p:nvPr/>
        </p:nvSpPr>
        <p:spPr>
          <a:xfrm>
            <a:off x="489164" y="1872660"/>
            <a:ext cx="1747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/>
              <a:t>Naplata parkiranja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7DCF2B0-A3E2-4CE9-BD38-A580DA1A3BF2}"/>
              </a:ext>
            </a:extLst>
          </p:cNvPr>
          <p:cNvSpPr/>
          <p:nvPr/>
        </p:nvSpPr>
        <p:spPr>
          <a:xfrm>
            <a:off x="4186117" y="3588453"/>
            <a:ext cx="2576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/>
              <a:t>Ograničenja pristupa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6B43763-4A5C-4D6C-98DD-8D3FD657D557}"/>
              </a:ext>
            </a:extLst>
          </p:cNvPr>
          <p:cNvSpPr txBox="1"/>
          <p:nvPr/>
        </p:nvSpPr>
        <p:spPr>
          <a:xfrm>
            <a:off x="285750" y="6166305"/>
            <a:ext cx="5751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Izvor: Upravljanje uličnim parkiranjem – GIZ, Tehnike održivog urbanog prijevoza Dokument 14</a:t>
            </a:r>
          </a:p>
        </p:txBody>
      </p:sp>
    </p:spTree>
    <p:extLst>
      <p:ext uri="{BB962C8B-B14F-4D97-AF65-F5344CB8AC3E}">
        <p14:creationId xmlns:p14="http://schemas.microsoft.com/office/powerpoint/2010/main" val="1538149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EB6820-67F7-4706-AF5D-91D69BA5683A}"/>
              </a:ext>
            </a:extLst>
          </p:cNvPr>
          <p:cNvSpPr txBox="1">
            <a:spLocks/>
          </p:cNvSpPr>
          <p:nvPr/>
        </p:nvSpPr>
        <p:spPr>
          <a:xfrm>
            <a:off x="283535" y="47541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>
                <a:solidFill>
                  <a:srgbClr val="134095"/>
                </a:solidFill>
              </a:rPr>
              <a:t>Kako javnost prihvaća strategije uvođenja naplate (ili povećanje cijene) parkiranja?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1C91FA4-C679-4D20-AB0E-E4B9F572A8C7}"/>
              </a:ext>
            </a:extLst>
          </p:cNvPr>
          <p:cNvSpPr/>
          <p:nvPr/>
        </p:nvSpPr>
        <p:spPr>
          <a:xfrm>
            <a:off x="372139" y="1721793"/>
            <a:ext cx="848478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+mn-lt"/>
              </a:rPr>
              <a:t>Naglasite kako je plaćanje parkiranja uglavnom alat za postizanje ciljeva upravljanja parkiranjem, a</a:t>
            </a:r>
            <a:r>
              <a:rPr lang="hr-HR" sz="1800" b="1">
                <a:latin typeface="+mn-lt"/>
              </a:rPr>
              <a:t> NE </a:t>
            </a:r>
            <a:r>
              <a:rPr lang="hr-HR" sz="1800">
                <a:latin typeface="+mn-lt"/>
              </a:rPr>
              <a:t>primarno za ostvarenje prihoda!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+mn-lt"/>
              </a:rPr>
              <a:t>Potrudite se dokazati da je plaćeno parkiranje dovelo do </a:t>
            </a:r>
            <a:r>
              <a:rPr lang="hr-HR" sz="1800" b="1">
                <a:latin typeface="+mn-lt"/>
              </a:rPr>
              <a:t>poboljšanja situacije </a:t>
            </a:r>
            <a:r>
              <a:rPr lang="hr-HR" sz="1800">
                <a:latin typeface="+mn-lt"/>
              </a:rPr>
              <a:t>zbog koje je uvedeno (smanjenje zagušenja ili zasićenja parkirnih mjesta ili prometa u potrazi za parkiralištem itd.), osobito za ključne nositelje interesa (stanovnici, lokalni poduzetnici itd.).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+mn-lt"/>
              </a:rPr>
              <a:t>Prihode koristite na transparentan način, radi poboljšanja situacije </a:t>
            </a:r>
            <a:r>
              <a:rPr lang="hr-HR" sz="1800" b="1">
                <a:latin typeface="+mn-lt"/>
              </a:rPr>
              <a:t>na području </a:t>
            </a:r>
            <a:r>
              <a:rPr lang="hr-HR" sz="1800">
                <a:latin typeface="+mn-lt"/>
              </a:rPr>
              <a:t>gdje se uvodi naplata (povećanje cijena) parkiranja. Ako to nacionalno zakonodavstvo dopušta, razlozi mogu biti i drugačiji (za igrališta, javni prostor koji se ne mora koristiti prisilno itd.)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+mn-lt"/>
              </a:rPr>
              <a:t>Lokalnim nositeljima interesa dajte priliku za iznošenje zamisli o uporabi viška prihoda (</a:t>
            </a:r>
            <a:r>
              <a:rPr lang="hr-HR" sz="1800" b="1">
                <a:latin typeface="+mn-lt"/>
              </a:rPr>
              <a:t>proces zajedničkog stvaranja</a:t>
            </a:r>
            <a:r>
              <a:rPr lang="hr-HR" sz="1800">
                <a:latin typeface="+mn-lt"/>
              </a:rPr>
              <a:t>).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>
              <a:spcAft>
                <a:spcPts val="0"/>
              </a:spcAft>
            </a:pPr>
            <a:endParaRPr lang="de-AT" kern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0522582-6175-4929-9A31-A8AAFDAF4458}"/>
              </a:ext>
            </a:extLst>
          </p:cNvPr>
          <p:cNvSpPr txBox="1"/>
          <p:nvPr/>
        </p:nvSpPr>
        <p:spPr>
          <a:xfrm>
            <a:off x="285750" y="6166305"/>
            <a:ext cx="5751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Izvor: Upravljanje uličnim parkiranjem – GIZ, Tehnike održivog urbanog prijevoza Dokument 14</a:t>
            </a:r>
          </a:p>
        </p:txBody>
      </p:sp>
    </p:spTree>
    <p:extLst>
      <p:ext uri="{BB962C8B-B14F-4D97-AF65-F5344CB8AC3E}">
        <p14:creationId xmlns:p14="http://schemas.microsoft.com/office/powerpoint/2010/main" val="2065078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EB6820-67F7-4706-AF5D-91D69BA5683A}"/>
              </a:ext>
            </a:extLst>
          </p:cNvPr>
          <p:cNvSpPr txBox="1">
            <a:spLocks/>
          </p:cNvSpPr>
          <p:nvPr/>
        </p:nvSpPr>
        <p:spPr>
          <a:xfrm>
            <a:off x="283535" y="47541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>
                <a:solidFill>
                  <a:srgbClr val="134095"/>
                </a:solidFill>
              </a:rPr>
              <a:t>Kako javnost prihvaća strategije uvođenja naplate (ili povećanje cijene) parkiranja (2)?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1C91FA4-C679-4D20-AB0E-E4B9F572A8C7}"/>
              </a:ext>
            </a:extLst>
          </p:cNvPr>
          <p:cNvSpPr/>
          <p:nvPr/>
        </p:nvSpPr>
        <p:spPr>
          <a:xfrm>
            <a:off x="372139" y="1721793"/>
            <a:ext cx="848478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+mn-lt"/>
              </a:rPr>
              <a:t>Korekcije cijena moraju biti redovne no pomalo, a ne odjednom za velik iznos.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+mn-lt"/>
              </a:rPr>
              <a:t>Obavijestite i potičite korisnike automobila u odabiru alternativnih načina (ako je to moguće, uvesti poboljšanja za alternative u vrijeme uvođenja/povećanja cijene plaćenog parkiranje).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+mn-lt"/>
              </a:rPr>
              <a:t>Obavijestite o mogućnostima jeftinijeg parkiranja (i/ili mu poboljšajte pristup) – čak i ako su udaljenija.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+mn-lt"/>
              </a:rPr>
              <a:t>Naplatu parkiranja uvedite na osnovi testne faze, koja bi se mogla prilagoditi nakon procjene (ali testna faza mora trajati najmanje jednu godinu).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+mn-lt"/>
            </a:endParaRPr>
          </a:p>
          <a:p>
            <a:pPr>
              <a:spcAft>
                <a:spcPts val="0"/>
              </a:spcAft>
            </a:pPr>
            <a:endParaRPr lang="de-AT" kern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0522582-6175-4929-9A31-A8AAFDAF4458}"/>
              </a:ext>
            </a:extLst>
          </p:cNvPr>
          <p:cNvSpPr txBox="1"/>
          <p:nvPr/>
        </p:nvSpPr>
        <p:spPr>
          <a:xfrm>
            <a:off x="285750" y="6166305"/>
            <a:ext cx="5751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Izvor: Upravljanje uličnim parkiranjem – GIZ, Tehnike održivog urbanog prijevoza Dokument 14</a:t>
            </a:r>
          </a:p>
        </p:txBody>
      </p:sp>
    </p:spTree>
    <p:extLst>
      <p:ext uri="{BB962C8B-B14F-4D97-AF65-F5344CB8AC3E}">
        <p14:creationId xmlns:p14="http://schemas.microsoft.com/office/powerpoint/2010/main" val="1358180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7214F-6BA8-485E-9A15-0E7FB8BC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solidFill>
                  <a:srgbClr val="134095"/>
                </a:solidFill>
              </a:rPr>
              <a:t>Načela određivanja cijene uličnog parkiranja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E01151A-BD29-4407-958A-A820CBF789E3}"/>
              </a:ext>
            </a:extLst>
          </p:cNvPr>
          <p:cNvSpPr/>
          <p:nvPr/>
        </p:nvSpPr>
        <p:spPr>
          <a:xfrm>
            <a:off x="323850" y="1599373"/>
            <a:ext cx="839484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200" b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Ciljevi upravljanja parkiranjem moraju biti glavni</a:t>
            </a:r>
            <a:r>
              <a:rPr lang="hr-HR" sz="2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 ne dobivanje prihoda; komunicirajte to načelo javnosti!</a:t>
            </a:r>
          </a:p>
          <a:p>
            <a:endParaRPr lang="en-US" sz="2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200" b="1">
                <a:latin typeface="+mj-lt"/>
              </a:rPr>
              <a:t>Redovno prilagođujte cijene</a:t>
            </a:r>
            <a:r>
              <a:rPr lang="hr-HR" sz="2200">
                <a:latin typeface="+mj-lt"/>
              </a:rPr>
              <a:t> parkiranja, umjesto da ih održavate stabilnima i znatno ih povećavate svakih nekoliko godina.</a:t>
            </a:r>
          </a:p>
          <a:p>
            <a:endParaRPr lang="en-US" sz="2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200" b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Promislite o ciljevima –</a:t>
            </a:r>
            <a:r>
              <a:rPr lang="hr-HR" sz="2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koje probleme želite riješiti i ciljeve ostvariti – npr.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18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želite li se boriti protiv zagušenja ili smanjiti zauzetost; ili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18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želite li zaštititi stanovnike; ili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18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želite li podržati lokalno poslovanje/trgovine; ili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18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želite li izbjeći cjelodnevno parkiranje; ili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18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želite li osloboditi javni prostor od parkiranih automobila i parkiranje pomaknuti izvan prometnica itd. 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52073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7214F-6BA8-485E-9A15-0E7FB8BC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solidFill>
                  <a:srgbClr val="134095"/>
                </a:solidFill>
              </a:rPr>
              <a:t>Određivanje cijena uličnog parkiranja na osnovi zauzetosti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E01151A-BD29-4407-958A-A820CBF789E3}"/>
              </a:ext>
            </a:extLst>
          </p:cNvPr>
          <p:cNvSpPr/>
          <p:nvPr/>
        </p:nvSpPr>
        <p:spPr>
          <a:xfrm>
            <a:off x="238790" y="1418620"/>
            <a:ext cx="839484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Pokazalo se kako je ciljano zauzeće prema zonama najprikladnije rješenje.  </a:t>
            </a:r>
          </a:p>
          <a:p>
            <a:endParaRPr lang="en-US" sz="2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Provedba korak po korak:</a:t>
            </a:r>
          </a:p>
          <a:p>
            <a:endParaRPr lang="en-US" sz="2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hr-HR" sz="2200">
                <a:latin typeface="+mj-lt"/>
              </a:rPr>
              <a:t>dobro proučite zauzetost;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200">
                <a:latin typeface="+mj-lt"/>
              </a:rPr>
              <a:t>cijene u zonama odredite na osnovi takve studije;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200">
                <a:latin typeface="+mj-lt"/>
              </a:rPr>
              <a:t>cijene oblikujte prema zoni;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200">
                <a:latin typeface="+mj-lt"/>
              </a:rPr>
              <a:t>odlučite o razlikama u radne dane ili vikendima; 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200">
                <a:latin typeface="+mj-lt"/>
              </a:rPr>
              <a:t>definiranje cjenovne razine;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200">
                <a:latin typeface="+mj-lt"/>
              </a:rPr>
              <a:t>raspored redovnih korekcija cijena.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200">
                <a:latin typeface="+mj-lt"/>
              </a:rPr>
              <a:t>Preinačite prema potrebi, nakon provedbe i praćenja.</a:t>
            </a:r>
          </a:p>
          <a:p>
            <a:pPr marL="457200" indent="-457200">
              <a:buFont typeface="+mj-lt"/>
              <a:buAutoNum type="arabicPeriod"/>
            </a:pPr>
            <a:endParaRPr lang="de-AT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FF62621-9F71-4B70-AE03-882AAA6F92FA}"/>
              </a:ext>
            </a:extLst>
          </p:cNvPr>
          <p:cNvSpPr txBox="1"/>
          <p:nvPr/>
        </p:nvSpPr>
        <p:spPr>
          <a:xfrm>
            <a:off x="2975787" y="6123775"/>
            <a:ext cx="5751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Izvor: Upravljanje uličnim parkiranjem – GIZ, Tehnike održivog urbanog prijevoza Dokument 14</a:t>
            </a:r>
          </a:p>
        </p:txBody>
      </p:sp>
    </p:spTree>
    <p:extLst>
      <p:ext uri="{BB962C8B-B14F-4D97-AF65-F5344CB8AC3E}">
        <p14:creationId xmlns:p14="http://schemas.microsoft.com/office/powerpoint/2010/main" val="368994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7214F-6BA8-485E-9A15-0E7FB8BC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solidFill>
                  <a:srgbClr val="134095"/>
                </a:solidFill>
              </a:rPr>
              <a:t>Izuzeća od naplate parkiranja?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E01151A-BD29-4407-958A-A820CBF789E3}"/>
              </a:ext>
            </a:extLst>
          </p:cNvPr>
          <p:cNvSpPr/>
          <p:nvPr/>
        </p:nvSpPr>
        <p:spPr>
          <a:xfrm>
            <a:off x="238790" y="1843163"/>
            <a:ext cx="83948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Uporaba javnog prostora u privatnu svrhu ne smije biti besplatna. To je povlastica a ne pravo.</a:t>
            </a:r>
          </a:p>
          <a:p>
            <a:endParaRPr lang="en-US" sz="2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Cijene parkiranja uglavnom su alat za upravljanje ponašanjem u mobilnosti, zauzetošću/zasićenošću i ravnotežom modalnog udjela. </a:t>
            </a:r>
          </a:p>
          <a:p>
            <a:endParaRPr lang="en-US" sz="2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 nekim slučajevima/gradovima postoje izuzeća za određene korisničke skupine, kao što su stanovnici, osobe s ograničenom mobilnošću ili korisnici e-vozila no takvo propisivanje valja izbjegavati. </a:t>
            </a:r>
          </a:p>
          <a:p>
            <a:endParaRPr lang="de-AT" sz="2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312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85750" y="115888"/>
            <a:ext cx="7343775" cy="1152525"/>
          </a:xfrm>
        </p:spPr>
        <p:txBody>
          <a:bodyPr/>
          <a:lstStyle/>
          <a:p>
            <a:pPr eaLnBrk="1" hangingPunct="1"/>
            <a:r>
              <a:rPr lang="hr-HR"/>
              <a:t>Kategorizacija parkiranja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hr-HR" sz="1800" dirty="0">
                <a:ea typeface="ＭＳ Ｐゴシック" panose="020B0600070205080204" pitchFamily="34" charset="-128"/>
              </a:rPr>
              <a:t>Vrsta parkiranja i sektor koji ga kontrolira i/ili opskrbljuje </a:t>
            </a:r>
          </a:p>
          <a:p>
            <a:pPr marL="0" indent="0" eaLnBrk="1" hangingPunct="1">
              <a:buFontTx/>
              <a:buNone/>
            </a:pPr>
            <a:endParaRPr lang="en-GB" altLang="en-US" sz="1800" dirty="0"/>
          </a:p>
          <a:p>
            <a:pPr marL="0" indent="0" eaLnBrk="1" hangingPunct="1">
              <a:buFontTx/>
              <a:buNone/>
            </a:pPr>
            <a:endParaRPr lang="en-GB" altLang="en-US" sz="1800" dirty="0"/>
          </a:p>
          <a:p>
            <a:pPr marL="0" indent="0" eaLnBrk="1" hangingPunct="1">
              <a:buFontTx/>
              <a:buNone/>
            </a:pPr>
            <a:endParaRPr lang="en-GB" altLang="en-US" sz="1800" dirty="0"/>
          </a:p>
        </p:txBody>
      </p:sp>
      <p:sp>
        <p:nvSpPr>
          <p:cNvPr id="512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endParaRPr lang="de-DE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92375"/>
            <a:ext cx="8047038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796839" y="6107669"/>
            <a:ext cx="2023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/>
              <a:t>Izvor: http://push-pull-parking.eu/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605C439-1EA6-4A6D-862B-9234BDB900D4}"/>
              </a:ext>
            </a:extLst>
          </p:cNvPr>
          <p:cNvSpPr/>
          <p:nvPr/>
        </p:nvSpPr>
        <p:spPr>
          <a:xfrm>
            <a:off x="361507" y="1828295"/>
            <a:ext cx="8782493" cy="3591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Iskustveno pravilo koje uvažavaju parkirni mnogi profesionalci je – maksimalno zauzeće ne smije biti veće od 85% a ako se to premaši, cijene se moraju povećati. „Pravilo“ 85%, ako se postigne, znači da je smanjen promet koji traži parkirni prostor (i posljedične gužve).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(Primjenjuje se samo na ulično parkiranje, gdje je ponuda fiksna, a ne za izračun broja parkirališta koje će se osigurati novim zgradama). 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9A53D6D-6BDF-42EA-8738-882A24F555D1}"/>
              </a:ext>
            </a:extLst>
          </p:cNvPr>
          <p:cNvSpPr/>
          <p:nvPr/>
        </p:nvSpPr>
        <p:spPr>
          <a:xfrm>
            <a:off x="361507" y="322867"/>
            <a:ext cx="72407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200" b="1">
                <a:solidFill>
                  <a:srgbClr val="134095"/>
                </a:solidFill>
                <a:latin typeface="+mj-lt"/>
              </a:rPr>
              <a:t>Načelo: pojednostavite pronalaženje parkirnog mjesta prioritetnim korisnicima</a:t>
            </a:r>
          </a:p>
        </p:txBody>
      </p:sp>
    </p:spTree>
    <p:extLst>
      <p:ext uri="{BB962C8B-B14F-4D97-AF65-F5344CB8AC3E}">
        <p14:creationId xmlns:p14="http://schemas.microsoft.com/office/powerpoint/2010/main" val="4126976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8D63D7E-784A-4E0A-A825-009C96031936}"/>
              </a:ext>
            </a:extLst>
          </p:cNvPr>
          <p:cNvSpPr/>
          <p:nvPr/>
        </p:nvSpPr>
        <p:spPr>
          <a:xfrm>
            <a:off x="0" y="1403498"/>
            <a:ext cx="9144000" cy="5121127"/>
          </a:xfrm>
          <a:prstGeom prst="rect">
            <a:avLst/>
          </a:prstGeom>
          <a:solidFill>
            <a:srgbClr val="ACC0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F7F5700-3981-46B9-9BA1-0E82798C05F4}"/>
              </a:ext>
            </a:extLst>
          </p:cNvPr>
          <p:cNvSpPr/>
          <p:nvPr/>
        </p:nvSpPr>
        <p:spPr>
          <a:xfrm>
            <a:off x="255182" y="3429000"/>
            <a:ext cx="87186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b="1">
                <a:solidFill>
                  <a:schemeClr val="bg1"/>
                </a:solidFill>
                <a:latin typeface="+mj-lt"/>
              </a:rPr>
              <a:t>Regulatorne mjere/vremenska ograničenja</a:t>
            </a:r>
          </a:p>
          <a:p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243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14E5BA9-CA26-4774-AF28-DD5D252CCD3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5" y="1584251"/>
            <a:ext cx="8323093" cy="4338084"/>
          </a:xfrm>
          <a:prstGeom prst="rect">
            <a:avLst/>
          </a:prstGeom>
          <a:noFill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CA6F171-4B01-43A3-AF84-D0C5C8F772C5}"/>
              </a:ext>
            </a:extLst>
          </p:cNvPr>
          <p:cNvSpPr txBox="1">
            <a:spLocks/>
          </p:cNvSpPr>
          <p:nvPr/>
        </p:nvSpPr>
        <p:spPr>
          <a:xfrm>
            <a:off x="251637" y="368521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>
                <a:solidFill>
                  <a:srgbClr val="134095"/>
                </a:solidFill>
              </a:rPr>
              <a:t>Primjeri propisa za ulično parkiranje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45D8518-2E09-403B-AF02-A3EF2ABA4D62}"/>
              </a:ext>
            </a:extLst>
          </p:cNvPr>
          <p:cNvSpPr txBox="1"/>
          <p:nvPr/>
        </p:nvSpPr>
        <p:spPr>
          <a:xfrm>
            <a:off x="251637" y="6093738"/>
            <a:ext cx="30877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Izvor: Učenje prometa – upravljanje parkiranjem</a:t>
            </a:r>
          </a:p>
          <a:p>
            <a:endParaRPr lang="de-AT" sz="1100" dirty="0"/>
          </a:p>
        </p:txBody>
      </p:sp>
    </p:spTree>
    <p:extLst>
      <p:ext uri="{BB962C8B-B14F-4D97-AF65-F5344CB8AC3E}">
        <p14:creationId xmlns:p14="http://schemas.microsoft.com/office/powerpoint/2010/main" val="2429260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218FCC8A-7F90-4AC4-8358-E62025A54F18}"/>
              </a:ext>
            </a:extLst>
          </p:cNvPr>
          <p:cNvSpPr/>
          <p:nvPr/>
        </p:nvSpPr>
        <p:spPr>
          <a:xfrm>
            <a:off x="334925" y="1626378"/>
            <a:ext cx="8474149" cy="305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r-HR" sz="125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Arial" panose="020B0604020202020204" pitchFamily="34" charset="0"/>
                <a:ea typeface="Times New Roman" panose="02020603050405020304" pitchFamily="18" charset="0"/>
              </a:rPr>
              <a:t>Djelotvorna su za smanjenje cjelodnevnog parkiranja (prigradski putnici na posao).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Arial" panose="020B0604020202020204" pitchFamily="34" charset="0"/>
                <a:ea typeface="Times New Roman" panose="02020603050405020304" pitchFamily="18" charset="0"/>
              </a:rPr>
              <a:t>Podupiru lokalno poslovanje, jer potiču veći obrtaj (ako razdoblja nisu prekratka), kao i popunu kapaciteta.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Arial" panose="020B0604020202020204" pitchFamily="34" charset="0"/>
                <a:ea typeface="Times New Roman" panose="02020603050405020304" pitchFamily="18" charset="0"/>
              </a:rPr>
              <a:t>Građani i političari ih prihvaćaju bolje u odnosu na cjenovne mjere.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Arial" panose="020B0604020202020204" pitchFamily="34" charset="0"/>
                <a:ea typeface="Times New Roman" panose="02020603050405020304" pitchFamily="18" charset="0"/>
              </a:rPr>
              <a:t>Mogla bi biti potpora cjenovnim mjerama.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Arial" panose="020B0604020202020204" pitchFamily="34" charset="0"/>
                <a:ea typeface="Times New Roman" panose="02020603050405020304" pitchFamily="18" charset="0"/>
              </a:rPr>
              <a:t>Mogla bi uzrokovati probleme na iznimno prometnim ulicama (dodatne gužve, zbog povećanog broja parkirnih aktivnosti).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Arial" panose="020B0604020202020204" pitchFamily="34" charset="0"/>
                <a:ea typeface="Times New Roman" panose="02020603050405020304" pitchFamily="18" charset="0"/>
              </a:rPr>
              <a:t>Često ih je teže provoditi. </a:t>
            </a:r>
          </a:p>
          <a:p>
            <a:pPr>
              <a:spcAft>
                <a:spcPts val="0"/>
              </a:spcAft>
            </a:pPr>
            <a:r>
              <a:rPr lang="hr-HR" sz="180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042753B-2045-4E01-BBB9-445195A782B5}"/>
              </a:ext>
            </a:extLst>
          </p:cNvPr>
          <p:cNvSpPr txBox="1">
            <a:spLocks/>
          </p:cNvSpPr>
          <p:nvPr/>
        </p:nvSpPr>
        <p:spPr>
          <a:xfrm>
            <a:off x="304800" y="51794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>
                <a:solidFill>
                  <a:srgbClr val="134095"/>
                </a:solidFill>
              </a:rPr>
              <a:t>Vremenska ograničenja: kad imaju smisla?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2047466-4342-4E29-B011-0DC4324D43B5}"/>
              </a:ext>
            </a:extLst>
          </p:cNvPr>
          <p:cNvSpPr txBox="1"/>
          <p:nvPr/>
        </p:nvSpPr>
        <p:spPr>
          <a:xfrm>
            <a:off x="2975787" y="6123775"/>
            <a:ext cx="5751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Izvor: Upravljanje uličnim parkiranjem – GIZ, Tehnike održivog urbanog prijevoza Dokument 14</a:t>
            </a:r>
          </a:p>
        </p:txBody>
      </p:sp>
    </p:spTree>
    <p:extLst>
      <p:ext uri="{BB962C8B-B14F-4D97-AF65-F5344CB8AC3E}">
        <p14:creationId xmlns:p14="http://schemas.microsoft.com/office/powerpoint/2010/main" val="2878811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218FCC8A-7F90-4AC4-8358-E62025A54F18}"/>
              </a:ext>
            </a:extLst>
          </p:cNvPr>
          <p:cNvSpPr/>
          <p:nvPr/>
        </p:nvSpPr>
        <p:spPr>
          <a:xfrm>
            <a:off x="334925" y="1626378"/>
            <a:ext cx="847414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r-HR" sz="1800">
                <a:latin typeface="Arial" panose="020B0604020202020204" pitchFamily="34" charset="0"/>
                <a:ea typeface="Times New Roman" panose="02020603050405020304" pitchFamily="18" charset="0"/>
              </a:rPr>
              <a:t>Dvije vrste pristupa (kroz sustav dozvola).</a:t>
            </a:r>
          </a:p>
          <a:p>
            <a:pPr>
              <a:spcAft>
                <a:spcPts val="0"/>
              </a:spcAft>
            </a:pPr>
            <a:endParaRPr lang="de-DE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Arial" panose="020B0604020202020204" pitchFamily="34" charset="0"/>
                <a:ea typeface="Times New Roman" panose="02020603050405020304" pitchFamily="18" charset="0"/>
              </a:rPr>
              <a:t>Ograničeni pristup: samo za povlaštenu skupinu (npr. stanovnici u gradskim ulicama koji tamo i parkiraju).</a:t>
            </a:r>
          </a:p>
          <a:p>
            <a:pPr>
              <a:spcAft>
                <a:spcPts val="0"/>
              </a:spcAft>
            </a:pPr>
            <a:endParaRPr lang="de-DE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Arial" panose="020B0604020202020204" pitchFamily="34" charset="0"/>
                <a:ea typeface="Times New Roman" panose="02020603050405020304" pitchFamily="18" charset="0"/>
              </a:rPr>
              <a:t>Preferencijalan pristup – poseban tretman jedne skupine (npr. parkiranje je dopušteno svima ali stanovnici su izuzeti od cijena i/ili rokova).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Arial" panose="020B0604020202020204" pitchFamily="34" charset="0"/>
                <a:ea typeface="Times New Roman" panose="02020603050405020304" pitchFamily="18" charset="0"/>
              </a:rPr>
              <a:t>Kombinacija oba (npr. ograničeno stanovnicima samo noću).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AT" sz="1800" dirty="0">
              <a:ea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042753B-2045-4E01-BBB9-445195A782B5}"/>
              </a:ext>
            </a:extLst>
          </p:cNvPr>
          <p:cNvSpPr txBox="1">
            <a:spLocks/>
          </p:cNvSpPr>
          <p:nvPr/>
        </p:nvSpPr>
        <p:spPr>
          <a:xfrm>
            <a:off x="304800" y="51794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>
                <a:solidFill>
                  <a:srgbClr val="134095"/>
                </a:solidFill>
              </a:rPr>
              <a:t>Pristup: ograničen ili preferencijalan?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2047466-4342-4E29-B011-0DC4324D43B5}"/>
              </a:ext>
            </a:extLst>
          </p:cNvPr>
          <p:cNvSpPr txBox="1"/>
          <p:nvPr/>
        </p:nvSpPr>
        <p:spPr>
          <a:xfrm>
            <a:off x="2975787" y="6123775"/>
            <a:ext cx="5751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Izvor: Upravljanje uličnim parkiranjem – GIZ, Tehnike održivog urbanog prijevoza Dokument 14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9C4E522-372B-4CC1-8C16-CD55A854E1E7}"/>
              </a:ext>
            </a:extLst>
          </p:cNvPr>
          <p:cNvSpPr/>
          <p:nvPr/>
        </p:nvSpPr>
        <p:spPr>
          <a:xfrm>
            <a:off x="334925" y="4429075"/>
            <a:ext cx="84741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r-HR" sz="1800">
                <a:latin typeface="Arial" panose="020B0604020202020204" pitchFamily="34" charset="0"/>
                <a:ea typeface="Times New Roman" panose="02020603050405020304" pitchFamily="18" charset="0"/>
              </a:rPr>
              <a:t>Kojim skupinama odobriti poseban tretman?</a:t>
            </a:r>
          </a:p>
          <a:p>
            <a:pPr>
              <a:spcAft>
                <a:spcPts val="0"/>
              </a:spcAft>
            </a:pPr>
            <a:endParaRPr lang="de-DE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latin typeface="Arial" panose="020B0604020202020204" pitchFamily="34" charset="0"/>
                <a:ea typeface="Times New Roman" panose="02020603050405020304" pitchFamily="18" charset="0"/>
              </a:rPr>
              <a:t>Stanovnicima (u mnogim gradovima), posjetitelji stanovnicima, s određenim brojem godišnjim dozvola (npr. u Rotterdamu), vlasnici tvrtki (npr. u Beču), osobe s ograničenom mobilnošću (npr. Beograd).</a:t>
            </a:r>
          </a:p>
          <a:p>
            <a:pPr>
              <a:spcAft>
                <a:spcPts val="0"/>
              </a:spcAft>
            </a:pPr>
            <a:endParaRPr lang="de-DE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AT" sz="18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313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8043FD8-CB5B-4092-9391-0BF3AD544012}"/>
              </a:ext>
            </a:extLst>
          </p:cNvPr>
          <p:cNvSpPr/>
          <p:nvPr/>
        </p:nvSpPr>
        <p:spPr>
          <a:xfrm>
            <a:off x="0" y="1403498"/>
            <a:ext cx="9144000" cy="5121127"/>
          </a:xfrm>
          <a:prstGeom prst="rect">
            <a:avLst/>
          </a:prstGeom>
          <a:solidFill>
            <a:srgbClr val="ACC0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B90B000-AE99-40BE-B4EA-DEE5DC00F2EE}"/>
              </a:ext>
            </a:extLst>
          </p:cNvPr>
          <p:cNvSpPr/>
          <p:nvPr/>
        </p:nvSpPr>
        <p:spPr>
          <a:xfrm>
            <a:off x="660676" y="3429000"/>
            <a:ext cx="73031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b="1">
                <a:solidFill>
                  <a:schemeClr val="bg1"/>
                </a:solidFill>
                <a:latin typeface="+mj-lt"/>
              </a:rPr>
              <a:t>Infrastrukturne mjere</a:t>
            </a:r>
          </a:p>
          <a:p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2958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218FCC8A-7F90-4AC4-8358-E62025A54F18}"/>
              </a:ext>
            </a:extLst>
          </p:cNvPr>
          <p:cNvSpPr/>
          <p:nvPr/>
        </p:nvSpPr>
        <p:spPr>
          <a:xfrm>
            <a:off x="334925" y="1626378"/>
            <a:ext cx="8474149" cy="4439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r-HR" sz="125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 b="1">
                <a:latin typeface="Arial" panose="020B0604020202020204" pitchFamily="34" charset="0"/>
                <a:ea typeface="Times New Roman" panose="02020603050405020304" pitchFamily="18" charset="0"/>
              </a:rPr>
              <a:t>Parkirni stupići:</a:t>
            </a:r>
            <a:r>
              <a:rPr lang="hr-HR" sz="1800">
                <a:latin typeface="Arial" panose="020B0604020202020204" pitchFamily="34" charset="0"/>
                <a:ea typeface="Times New Roman" panose="02020603050405020304" pitchFamily="18" charset="0"/>
              </a:rPr>
              <a:t> postavljanje parkirnih stupića diljem grada, čime se sprječavaju vozila u blokiranju pješačkih staza i najezdi na javne površine. Dostavnim i vozilima za hitne slučajeve svakako pružite potrebnu prilagodljivost prolaza.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 b="1">
                <a:latin typeface="Arial" panose="020B0604020202020204" pitchFamily="34" charset="0"/>
                <a:ea typeface="Times New Roman" panose="02020603050405020304" pitchFamily="18" charset="0"/>
              </a:rPr>
              <a:t>Trake:</a:t>
            </a:r>
            <a:r>
              <a:rPr lang="hr-HR" sz="1800">
                <a:latin typeface="Arial" panose="020B0604020202020204" pitchFamily="34" charset="0"/>
                <a:ea typeface="Times New Roman" panose="02020603050405020304" pitchFamily="18" charset="0"/>
              </a:rPr>
              <a:t> bijele crte koje označuju mjesta dopuštenog parkiranja dopušteno u određenim ulicama. (Vizualan alat za organiziranje parkiranja i razlikovanje ovog od ostalih funkcija prostora).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 b="1">
                <a:latin typeface="Arial" panose="020B0604020202020204" pitchFamily="34" charset="0"/>
                <a:ea typeface="Times New Roman" panose="02020603050405020304" pitchFamily="18" charset="0"/>
              </a:rPr>
              <a:t>Pretvorba javnih površina: </a:t>
            </a:r>
            <a:r>
              <a:rPr lang="hr-HR" sz="1800">
                <a:latin typeface="Arial" panose="020B0604020202020204" pitchFamily="34" charset="0"/>
                <a:ea typeface="Times New Roman" panose="02020603050405020304" pitchFamily="18" charset="0"/>
              </a:rPr>
              <a:t>poboljšana vidljivost na raskrižjima; skraćeno vrijeme potrebno pješacima za prelazak raskrižja, zahvaljujući proširenim šetnicama; obnova zelenila uz javne prometnice; proširen prostor za kafiće u uskim ulicama; dodatne klupe za poticanje društvenog života.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 b="1">
                <a:latin typeface="Arial" panose="020B0604020202020204" pitchFamily="34" charset="0"/>
                <a:ea typeface="Times New Roman" panose="02020603050405020304" pitchFamily="18" charset="0"/>
              </a:rPr>
              <a:t>Parkirališni okoliš: </a:t>
            </a:r>
            <a:r>
              <a:rPr lang="hr-HR" sz="1800">
                <a:latin typeface="Arial" panose="020B0604020202020204" pitchFamily="34" charset="0"/>
                <a:ea typeface="Times New Roman" panose="02020603050405020304" pitchFamily="18" charset="0"/>
              </a:rPr>
              <a:t>ako se mora graditi parkiralište (na jednoj ili nekoliko razina), takvo bi mjesto bi moralo sadržavati pročelje s „ljudskom“ aktivnošću (trgovine i ostale aktivnosti ili uporabe) s dodatnim parkiralištem za bicikle. </a:t>
            </a:r>
          </a:p>
          <a:p>
            <a:pPr>
              <a:spcAft>
                <a:spcPts val="0"/>
              </a:spcAft>
            </a:pPr>
            <a:r>
              <a:rPr lang="hr-HR" sz="180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AC10081-68EB-470C-89D7-20A1988A429A}"/>
              </a:ext>
            </a:extLst>
          </p:cNvPr>
          <p:cNvSpPr txBox="1"/>
          <p:nvPr/>
        </p:nvSpPr>
        <p:spPr>
          <a:xfrm>
            <a:off x="285750" y="6166305"/>
            <a:ext cx="24769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Izvor: Kodransky i Hermann (2011.)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042753B-2045-4E01-BBB9-445195A782B5}"/>
              </a:ext>
            </a:extLst>
          </p:cNvPr>
          <p:cNvSpPr txBox="1">
            <a:spLocks/>
          </p:cNvSpPr>
          <p:nvPr/>
        </p:nvSpPr>
        <p:spPr>
          <a:xfrm>
            <a:off x="304800" y="51794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>
                <a:solidFill>
                  <a:srgbClr val="134095"/>
                </a:solidFill>
              </a:rPr>
              <a:t>Infrastrukturni mehanizam</a:t>
            </a:r>
          </a:p>
        </p:txBody>
      </p:sp>
    </p:spTree>
    <p:extLst>
      <p:ext uri="{BB962C8B-B14F-4D97-AF65-F5344CB8AC3E}">
        <p14:creationId xmlns:p14="http://schemas.microsoft.com/office/powerpoint/2010/main" val="730337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456373"/>
            <a:ext cx="8439150" cy="9820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 sz="1800" b="0"/>
              <a:t>Traženje parkirnog mjesta (kruženje) ponekad uzrokuje 30% čitavog prometa automobilima u gradovima.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2" y="2455797"/>
            <a:ext cx="5580888" cy="392919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60985" y="2208705"/>
            <a:ext cx="653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b="1">
                <a:latin typeface="+mj-lt"/>
              </a:rPr>
              <a:t>Prosječno vrijeme za pronalaženje parkirnog mjesta </a:t>
            </a:r>
            <a:r>
              <a:rPr lang="hr-HR" sz="1800">
                <a:latin typeface="+mj-lt"/>
              </a:rPr>
              <a:t>(bečke okruzi 6 – 9)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010400" y="6123378"/>
            <a:ext cx="1553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Izvor: Izvješće COST-a 342 – 2005.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800" y="51794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>
                <a:solidFill>
                  <a:srgbClr val="134095"/>
                </a:solidFill>
              </a:rPr>
              <a:t>Utjecaj zasićenosti uličnog parkiranja</a:t>
            </a:r>
          </a:p>
        </p:txBody>
      </p:sp>
    </p:spTree>
    <p:extLst>
      <p:ext uri="{BB962C8B-B14F-4D97-AF65-F5344CB8AC3E}">
        <p14:creationId xmlns:p14="http://schemas.microsoft.com/office/powerpoint/2010/main" val="31017967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91FFBF1-A401-4112-A645-8501E977A333}"/>
              </a:ext>
            </a:extLst>
          </p:cNvPr>
          <p:cNvSpPr/>
          <p:nvPr/>
        </p:nvSpPr>
        <p:spPr>
          <a:xfrm>
            <a:off x="0" y="1403498"/>
            <a:ext cx="9144000" cy="5121127"/>
          </a:xfrm>
          <a:prstGeom prst="rect">
            <a:avLst/>
          </a:prstGeom>
          <a:solidFill>
            <a:srgbClr val="2249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0BC1FCC-C924-4829-95DB-92A0ED306018}"/>
              </a:ext>
            </a:extLst>
          </p:cNvPr>
          <p:cNvSpPr/>
          <p:nvPr/>
        </p:nvSpPr>
        <p:spPr>
          <a:xfrm>
            <a:off x="660676" y="3429000"/>
            <a:ext cx="73031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b="1">
                <a:solidFill>
                  <a:schemeClr val="bg1"/>
                </a:solidFill>
                <a:latin typeface="+mj-lt"/>
              </a:rPr>
              <a:t>Prihvaćanje upravljanja parkiranjem – (političko) odobravanje</a:t>
            </a:r>
          </a:p>
          <a:p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44290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11480" y="1913573"/>
            <a:ext cx="8439150" cy="9820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 sz="1800" b="0"/>
              <a:t>Lokalni stanovnici</a:t>
            </a:r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r>
              <a:rPr lang="hr-HR" sz="1800" b="0"/>
              <a:t>Lokalne maloprodajne tvrtke</a:t>
            </a:r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r>
              <a:rPr lang="hr-HR" sz="1800" b="0"/>
              <a:t>Vlasnici nekretnina</a:t>
            </a:r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r>
              <a:rPr lang="hr-HR" sz="1800" b="0"/>
              <a:t>Velike institucije pod zajedničkom upravom</a:t>
            </a:r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r>
              <a:rPr lang="hr-HR" sz="1800" b="0"/>
              <a:t>Lokalni zaposlenici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51794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>
                <a:solidFill>
                  <a:srgbClr val="134095"/>
                </a:solidFill>
              </a:rPr>
              <a:t>Dobitni nositelji interesa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85750" y="6166305"/>
            <a:ext cx="5751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Izvor: Upravljanje uličnim parkiranjem – GIZ, Tehnike održivog urbanog prijevoza Dokument 14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5E3D2BB-DE9A-4CF8-A5D1-5C16EADF6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499" y="1628152"/>
            <a:ext cx="3095131" cy="444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3AFD076A-9A58-4EE5-B731-59B73ED1B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Politika parkiranja ključna je za upravljanje mobilnošću</a:t>
            </a:r>
          </a:p>
        </p:txBody>
      </p: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A04FDEEF-EFC5-4349-9593-548A35923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57250" lvl="1" eaLnBrk="1" hangingPunct="1">
              <a:buFontTx/>
              <a:buChar char="•"/>
            </a:pPr>
            <a:r>
              <a:rPr lang="hr-HR"/>
              <a:t>Gotovo svaka vožnja automobilom završava na parkiralištu.</a:t>
            </a:r>
          </a:p>
          <a:p>
            <a:pPr marL="857250" lvl="1" eaLnBrk="1" hangingPunct="1">
              <a:buFontTx/>
              <a:buChar char="•"/>
            </a:pPr>
            <a:r>
              <a:rPr lang="hr-HR"/>
              <a:t>Prema tome, upravljanje parkiranjem znači upravljanje gužvama i potražnjom za uporabom automobila.</a:t>
            </a:r>
          </a:p>
          <a:p>
            <a:pPr marL="857250" lvl="1" eaLnBrk="1" hangingPunct="1">
              <a:buFontTx/>
              <a:buChar char="•"/>
            </a:pPr>
            <a:r>
              <a:rPr lang="hr-HR"/>
              <a:t>U usporedbi s ostalim prometnim politikama, politika parkiranja ima dvije glavne prednosti:</a:t>
            </a:r>
          </a:p>
          <a:p>
            <a:pPr marL="190500" lvl="1" indent="0">
              <a:buNone/>
            </a:pPr>
            <a:r>
              <a:rPr lang="hr-HR"/>
              <a:t>		– uobičajeno ne zahtijeva velike investicije;</a:t>
            </a:r>
          </a:p>
          <a:p>
            <a:pPr marL="190500" lvl="1" indent="0">
              <a:buNone/>
            </a:pPr>
            <a:r>
              <a:rPr lang="hr-HR"/>
              <a:t>		– prihvatljivija je javnosti (jer se već koristi u nekoliko gradova).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1517778"/>
            <a:ext cx="8439150" cy="9820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eaLnBrk="1" hangingPunct="1"/>
            <a:r>
              <a:rPr lang="hr-HR" sz="1800" b="0"/>
              <a:t>Vidljivo dodatno poboljšanje, zajedno s upravljanjem parkiranjem </a:t>
            </a:r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eaLnBrk="1" hangingPunct="1"/>
            <a:r>
              <a:rPr lang="hr-HR" sz="1800" b="0"/>
              <a:t>Posebni aranžmani za ključne skupine dionika, kao što su, primjerice, stanovnici.</a:t>
            </a:r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eaLnBrk="1" hangingPunct="1"/>
            <a:r>
              <a:rPr lang="hr-HR" sz="1800" b="0"/>
              <a:t>Uporaba prihoda od naplate parkiranja za lokalne potrebe (i uključivanjem nositelja interesa u zajedničko stvaranje i odlučivanje). </a:t>
            </a:r>
            <a:br>
              <a:rPr lang="hr-HR" sz="1800" b="0"/>
            </a:br>
            <a:r>
              <a:rPr lang="hr-HR" sz="1800" b="0"/>
              <a:t>Primjer: područja koja imaju korist od parkiranja</a:t>
            </a:r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51794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>
                <a:solidFill>
                  <a:srgbClr val="134095"/>
                </a:solidFill>
              </a:rPr>
              <a:t>Strategije dobitnih nositelja interesa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85750" y="6166305"/>
            <a:ext cx="5751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Izvor: Upravljanje uličnim parkiranjem – GIZ, Tehnike održivog urbanog prijevoza Dokument 14</a:t>
            </a:r>
          </a:p>
        </p:txBody>
      </p:sp>
      <p:sp>
        <p:nvSpPr>
          <p:cNvPr id="7" name="Rechteck 6"/>
          <p:cNvSpPr/>
          <p:nvPr/>
        </p:nvSpPr>
        <p:spPr>
          <a:xfrm>
            <a:off x="706153" y="4742808"/>
            <a:ext cx="4911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134095"/>
              </a:buClr>
              <a:buSzPct val="135000"/>
            </a:pPr>
            <a:r>
              <a:rPr lang="hr-HR" sz="1800">
                <a:latin typeface="+mn-lt"/>
                <a:cs typeface="MS PGothic"/>
              </a:rPr>
              <a:t>Primjer Sofije: od naplate parkiranja prihodom se obnavlja pločnik uza nj.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677105"/>
            <a:ext cx="3733800" cy="24892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807A68A-1D03-4363-9A66-C785AA49C26F}"/>
              </a:ext>
            </a:extLst>
          </p:cNvPr>
          <p:cNvSpPr txBox="1"/>
          <p:nvPr/>
        </p:nvSpPr>
        <p:spPr>
          <a:xfrm>
            <a:off x="7648575" y="3415495"/>
            <a:ext cx="13644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Fotografija: FGM – AMOR</a:t>
            </a:r>
          </a:p>
        </p:txBody>
      </p:sp>
    </p:spTree>
    <p:extLst>
      <p:ext uri="{BB962C8B-B14F-4D97-AF65-F5344CB8AC3E}">
        <p14:creationId xmlns:p14="http://schemas.microsoft.com/office/powerpoint/2010/main" val="1884149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9EEE6A-70C1-4710-A340-F83CE130DC94}"/>
              </a:ext>
            </a:extLst>
          </p:cNvPr>
          <p:cNvSpPr txBox="1">
            <a:spLocks/>
          </p:cNvSpPr>
          <p:nvPr/>
        </p:nvSpPr>
        <p:spPr>
          <a:xfrm>
            <a:off x="304800" y="51794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>
                <a:solidFill>
                  <a:srgbClr val="134095"/>
                </a:solidFill>
              </a:rPr>
              <a:t>Ulično parkiranje je povlastica a ne pravo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9FAD028-29A2-4260-897B-78599022A11A}"/>
              </a:ext>
            </a:extLst>
          </p:cNvPr>
          <p:cNvSpPr/>
          <p:nvPr/>
        </p:nvSpPr>
        <p:spPr>
          <a:xfrm>
            <a:off x="304800" y="1647075"/>
            <a:ext cx="8764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134095"/>
              </a:buClr>
              <a:buSzPct val="135000"/>
            </a:pPr>
            <a:r>
              <a:rPr lang="hr-HR" sz="1800" b="1">
                <a:solidFill>
                  <a:srgbClr val="134095"/>
                </a:solidFill>
                <a:latin typeface="+mn-lt"/>
                <a:cs typeface="+mj-cs"/>
              </a:rPr>
              <a:t>Općenito, parkiralište se doživljava kao javno dobro i kao takvo bi moralo biti besplatno.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BA0C212-7329-4709-99BF-52A54C0B613D}"/>
              </a:ext>
            </a:extLst>
          </p:cNvPr>
          <p:cNvSpPr txBox="1"/>
          <p:nvPr/>
        </p:nvSpPr>
        <p:spPr>
          <a:xfrm>
            <a:off x="5578398" y="5889858"/>
            <a:ext cx="33954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Izvor ilustracije: IDTP, Vodič za parkiranje u Pekingu</a:t>
            </a:r>
          </a:p>
          <a:p>
            <a:endParaRPr lang="de-AT" sz="1100" dirty="0"/>
          </a:p>
        </p:txBody>
      </p:sp>
      <p:pic>
        <p:nvPicPr>
          <p:cNvPr id="11" name="Grafik 10" descr="Ein Bild, das Frau, geparkt, Bus enthält.&#10;&#10;Automatisch generierte Beschreibung">
            <a:extLst>
              <a:ext uri="{FF2B5EF4-FFF2-40B4-BE49-F238E27FC236}">
                <a16:creationId xmlns:a16="http://schemas.microsoft.com/office/drawing/2014/main" id="{672F6581-A7B0-4DC3-AA11-8AFF2D2CC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34" y="2257441"/>
            <a:ext cx="8531752" cy="367162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78B89D0-EF10-46A5-B6E8-6CD63C46BD97}"/>
              </a:ext>
            </a:extLst>
          </p:cNvPr>
          <p:cNvSpPr txBox="1"/>
          <p:nvPr/>
        </p:nvSpPr>
        <p:spPr>
          <a:xfrm>
            <a:off x="5578398" y="5889858"/>
            <a:ext cx="33954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Izvor ilustracije: IDTP, Vodič za parkiranje u Pekingu</a:t>
            </a:r>
          </a:p>
          <a:p>
            <a:endParaRPr lang="de-AT" sz="1100" dirty="0"/>
          </a:p>
        </p:txBody>
      </p:sp>
      <p:sp>
        <p:nvSpPr>
          <p:cNvPr id="14" name="Sprechblase: rechteckig mit abgerundeten Ecken 13">
            <a:extLst>
              <a:ext uri="{FF2B5EF4-FFF2-40B4-BE49-F238E27FC236}">
                <a16:creationId xmlns:a16="http://schemas.microsoft.com/office/drawing/2014/main" id="{E6701BB7-61E4-4299-BB7B-7F105F4A3975}"/>
              </a:ext>
            </a:extLst>
          </p:cNvPr>
          <p:cNvSpPr/>
          <p:nvPr/>
        </p:nvSpPr>
        <p:spPr>
          <a:xfrm>
            <a:off x="442127" y="2059414"/>
            <a:ext cx="4129873" cy="1567363"/>
          </a:xfrm>
          <a:prstGeom prst="wedgeRoundRectCallout">
            <a:avLst>
              <a:gd name="adj1" fmla="val -2342"/>
              <a:gd name="adj2" fmla="val 732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/>
              <a:t>Kupio sam automobil ali mi vlast nije dala besplatno parkirno mjesto!</a:t>
            </a:r>
          </a:p>
        </p:txBody>
      </p:sp>
      <p:sp>
        <p:nvSpPr>
          <p:cNvPr id="15" name="Sprechblase: rechteckig mit abgerundeten Ecken 14">
            <a:extLst>
              <a:ext uri="{FF2B5EF4-FFF2-40B4-BE49-F238E27FC236}">
                <a16:creationId xmlns:a16="http://schemas.microsoft.com/office/drawing/2014/main" id="{691DD3D0-EE40-44BA-A7C1-E1AD288E399F}"/>
              </a:ext>
            </a:extLst>
          </p:cNvPr>
          <p:cNvSpPr/>
          <p:nvPr/>
        </p:nvSpPr>
        <p:spPr>
          <a:xfrm>
            <a:off x="4919602" y="2059414"/>
            <a:ext cx="4054277" cy="1477607"/>
          </a:xfrm>
          <a:prstGeom prst="wedgeRoundRectCallout">
            <a:avLst>
              <a:gd name="adj1" fmla="val -25046"/>
              <a:gd name="adj2" fmla="val 649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/>
              <a:t>Kupio sam klima uređaj ali mi vlast nije besplatno dala kuću u koju ću ga ugraditi!</a:t>
            </a:r>
          </a:p>
        </p:txBody>
      </p:sp>
    </p:spTree>
    <p:extLst>
      <p:ext uri="{BB962C8B-B14F-4D97-AF65-F5344CB8AC3E}">
        <p14:creationId xmlns:p14="http://schemas.microsoft.com/office/powerpoint/2010/main" val="36978870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1517778"/>
            <a:ext cx="8439150" cy="9820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eaLnBrk="1" hangingPunct="1"/>
            <a:r>
              <a:rPr lang="hr-HR" sz="1800"/>
              <a:t>Vremenski</a:t>
            </a:r>
            <a:r>
              <a:rPr lang="hr-HR" sz="1800" b="0"/>
              <a:t>: pametno je kombinirati nove implementacije upravljanja parkiranjem s poboljšanjima održivih načina ili novom ponudom u javnom prostoru. </a:t>
            </a:r>
            <a:br>
              <a:rPr lang="hr-HR" sz="1800" b="0"/>
            </a:br>
            <a:r>
              <a:rPr lang="hr-HR" sz="1800" b="0"/>
              <a:t>Na primjer, grad Vitoria-Gasteiz, Španjolska, trostruko povećanje cijene parkiranja provedeno je ručno, zajedno s novim sustavom javnog prijevoza (uključujući tramvaje).</a:t>
            </a:r>
          </a:p>
          <a:p>
            <a:pPr eaLnBrk="1" hangingPunct="1"/>
            <a:r>
              <a:rPr lang="hr-HR" sz="1800"/>
              <a:t>Prihode </a:t>
            </a:r>
            <a:r>
              <a:rPr lang="hr-HR" sz="1800" b="0"/>
              <a:t>od naplate parkiranja </a:t>
            </a:r>
            <a:r>
              <a:rPr lang="hr-HR" sz="1800"/>
              <a:t>ne smije se spominjati kao primarni cilj</a:t>
            </a:r>
            <a:r>
              <a:rPr lang="hr-HR" sz="1800" b="0"/>
              <a:t>. Bolje je raspravljati o ciljevima prometne politike.</a:t>
            </a:r>
          </a:p>
          <a:p>
            <a:pPr eaLnBrk="1" hangingPunct="1"/>
            <a:r>
              <a:rPr lang="hr-HR" sz="1800" b="0"/>
              <a:t>Sustav mora biti </a:t>
            </a:r>
            <a:r>
              <a:rPr lang="hr-HR" sz="1800"/>
              <a:t>potpuno zakonit, </a:t>
            </a:r>
            <a:r>
              <a:rPr lang="hr-HR" sz="1800" b="0"/>
              <a:t>bez dvojbi. </a:t>
            </a:r>
          </a:p>
          <a:p>
            <a:pPr eaLnBrk="1" hangingPunct="1"/>
            <a:r>
              <a:rPr lang="hr-HR" sz="1800" b="0"/>
              <a:t>Posebno se preporučuje transparentnost uporabe prihoda.</a:t>
            </a:r>
          </a:p>
          <a:p>
            <a:pPr eaLnBrk="1" hangingPunct="1"/>
            <a:r>
              <a:rPr lang="hr-HR" sz="1800" b="0"/>
              <a:t>Jamčite</a:t>
            </a:r>
            <a:r>
              <a:rPr lang="hr-HR" sz="1800"/>
              <a:t> dobro uravnotežen omjer </a:t>
            </a:r>
            <a:r>
              <a:rPr lang="hr-HR" sz="1800" b="0"/>
              <a:t>između posljedica provedbe i prekršaja.  </a:t>
            </a:r>
          </a:p>
          <a:p>
            <a:pPr eaLnBrk="1" hangingPunct="1"/>
            <a:r>
              <a:rPr lang="hr-HR" sz="1800"/>
              <a:t>Komuniciranje </a:t>
            </a:r>
            <a:r>
              <a:rPr lang="hr-HR" sz="1800" b="0"/>
              <a:t>mora biti </a:t>
            </a:r>
            <a:r>
              <a:rPr lang="hr-HR" sz="1800"/>
              <a:t>jasno </a:t>
            </a:r>
            <a:r>
              <a:rPr lang="hr-HR" sz="1800" b="0"/>
              <a:t>i bez nesporazuma.</a:t>
            </a:r>
          </a:p>
          <a:p>
            <a:pPr eaLnBrk="1" hangingPunct="1"/>
            <a:r>
              <a:rPr lang="hr-HR" sz="1800"/>
              <a:t>Pravila moraju biti povezana s </a:t>
            </a:r>
            <a:r>
              <a:rPr lang="hr-HR" sz="1800" b="0"/>
              <a:t>upravljanjem parkiranjem ili čak s ukupnom politikom mobilnosti. </a:t>
            </a:r>
          </a:p>
          <a:p>
            <a:pPr eaLnBrk="1" hangingPunct="1"/>
            <a:endParaRPr lang="en-GB" altLang="en-US" sz="1800" b="0" kern="0" dirty="0"/>
          </a:p>
          <a:p>
            <a:pPr eaLnBrk="1" hangingPunct="1"/>
            <a:endParaRPr lang="en-GB" altLang="en-US" sz="1800" b="0" kern="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51794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>
                <a:solidFill>
                  <a:srgbClr val="134095"/>
                </a:solidFill>
              </a:rPr>
              <a:t>Poboljšanje prihvaćanja upravljanja parkiranjem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85750" y="6166305"/>
            <a:ext cx="5751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Izvor: Upravljanje uličnim parkiranjem – GIZ, Tehnike održivog urbanog prijevoza Dokument 14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25" y="4056698"/>
            <a:ext cx="2641854" cy="210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615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C1AE858-70FB-460D-B7F8-A68D40075E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89097" y="1594884"/>
            <a:ext cx="7187608" cy="481654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2025BA2-EDEC-4A1A-8C8E-506AD8F81F7B}"/>
              </a:ext>
            </a:extLst>
          </p:cNvPr>
          <p:cNvSpPr/>
          <p:nvPr/>
        </p:nvSpPr>
        <p:spPr>
          <a:xfrm>
            <a:off x="308343" y="346913"/>
            <a:ext cx="54730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r-HR" sz="2200" b="1">
                <a:solidFill>
                  <a:srgbClr val="134095"/>
                </a:solidFill>
                <a:latin typeface="+mj-lt"/>
              </a:rPr>
              <a:t>Upravljanje parkiranjem dobro utječe na stopu prihvaćanja!</a:t>
            </a:r>
          </a:p>
        </p:txBody>
      </p:sp>
    </p:spTree>
    <p:extLst>
      <p:ext uri="{BB962C8B-B14F-4D97-AF65-F5344CB8AC3E}">
        <p14:creationId xmlns:p14="http://schemas.microsoft.com/office/powerpoint/2010/main" val="1970665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48723EE-0610-4CE6-87A9-395D324016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14130" y="1509823"/>
            <a:ext cx="6400800" cy="489407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DFBFE6B-A4CA-4758-B5D2-A17AF4D29E90}"/>
              </a:ext>
            </a:extLst>
          </p:cNvPr>
          <p:cNvSpPr/>
          <p:nvPr/>
        </p:nvSpPr>
        <p:spPr>
          <a:xfrm>
            <a:off x="308342" y="346913"/>
            <a:ext cx="73683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r-HR" sz="2200" b="1">
                <a:solidFill>
                  <a:srgbClr val="134095"/>
                </a:solidFill>
                <a:latin typeface="+mj-lt"/>
              </a:rPr>
              <a:t>Prihvaćanje upravljanja parkiranjem – analiza stanja prije i poslije</a:t>
            </a:r>
          </a:p>
        </p:txBody>
      </p:sp>
    </p:spTree>
    <p:extLst>
      <p:ext uri="{BB962C8B-B14F-4D97-AF65-F5344CB8AC3E}">
        <p14:creationId xmlns:p14="http://schemas.microsoft.com/office/powerpoint/2010/main" val="10076513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1517778"/>
            <a:ext cx="8439150" cy="9820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 eaLnBrk="1" hangingPunct="1">
              <a:buNone/>
            </a:pPr>
            <a:r>
              <a:rPr lang="hr-HR" sz="1800"/>
              <a:t>S nacionalnim i regionalnim zakonom mora se provjeriti imaju li lokalne vlasti odgovarajuće zakonske ovlasti za promjene sljedećih mjera:</a:t>
            </a:r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r>
              <a:rPr lang="hr-HR" sz="1800" b="0"/>
              <a:t>Smije li lokalna vlast odlučiti o: </a:t>
            </a:r>
          </a:p>
          <a:p>
            <a:pPr eaLnBrk="1" hangingPunct="1"/>
            <a:r>
              <a:rPr lang="hr-HR" sz="1800"/>
              <a:t>iznosu cijene parkiranja </a:t>
            </a:r>
            <a:r>
              <a:rPr lang="hr-HR" sz="1800" b="0"/>
              <a:t>(jednako za stanarske dozvole);</a:t>
            </a:r>
          </a:p>
          <a:p>
            <a:pPr eaLnBrk="1" hangingPunct="1"/>
            <a:r>
              <a:rPr lang="hr-HR" sz="1800"/>
              <a:t>uporabi prihoda</a:t>
            </a:r>
            <a:r>
              <a:rPr lang="hr-HR" sz="1800" b="0"/>
              <a:t> od naplate parkiranja;</a:t>
            </a:r>
          </a:p>
          <a:p>
            <a:pPr eaLnBrk="1" hangingPunct="1"/>
            <a:r>
              <a:rPr lang="hr-HR" sz="1800"/>
              <a:t>uporabi prihoda od parkiranja/novčanih kazni</a:t>
            </a:r>
            <a:r>
              <a:rPr lang="hr-HR" sz="1800" b="0"/>
              <a:t>;</a:t>
            </a:r>
          </a:p>
          <a:p>
            <a:pPr eaLnBrk="1" hangingPunct="1"/>
            <a:r>
              <a:rPr lang="hr-HR" sz="1800"/>
              <a:t>povjeravanju provedbe</a:t>
            </a:r>
            <a:r>
              <a:rPr lang="hr-HR" sz="1800" b="0"/>
              <a:t> sebi ili privatnim subjektima;</a:t>
            </a:r>
          </a:p>
          <a:p>
            <a:pPr eaLnBrk="1" hangingPunct="1"/>
            <a:r>
              <a:rPr lang="hr-HR" sz="1800" b="0"/>
              <a:t>uvođenju</a:t>
            </a:r>
            <a:r>
              <a:rPr lang="hr-HR" sz="1800"/>
              <a:t> ograničenja trajanja parkiranja</a:t>
            </a:r>
            <a:r>
              <a:rPr lang="hr-HR" sz="1800" b="0"/>
              <a:t>;</a:t>
            </a:r>
          </a:p>
          <a:p>
            <a:pPr eaLnBrk="1" hangingPunct="1"/>
            <a:r>
              <a:rPr lang="hr-HR" sz="1800"/>
              <a:t>odlučivanju o naplati parkiranja u svim ulicama </a:t>
            </a:r>
            <a:r>
              <a:rPr lang="hr-HR" sz="1800" b="0"/>
              <a:t>(ili samo na ulicama niže razine);</a:t>
            </a:r>
          </a:p>
          <a:p>
            <a:pPr eaLnBrk="1" hangingPunct="1"/>
            <a:r>
              <a:rPr lang="hr-HR" sz="1800"/>
              <a:t>odvozu („pauk“)</a:t>
            </a:r>
            <a:r>
              <a:rPr lang="hr-HR" sz="1800" b="0"/>
              <a:t> nepropisno parkiranih automobila.</a:t>
            </a:r>
          </a:p>
          <a:p>
            <a:pPr eaLnBrk="1" hangingPunct="1"/>
            <a:endParaRPr lang="en-GB" altLang="en-US" sz="1800" b="0" kern="0" dirty="0"/>
          </a:p>
          <a:p>
            <a:pPr eaLnBrk="1" hangingPunct="1"/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51794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>
                <a:solidFill>
                  <a:srgbClr val="134095"/>
                </a:solidFill>
              </a:rPr>
              <a:t>Mora se provjeriti zakonska regulativa o upravljanju parkiranjem.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9885" y="2470793"/>
            <a:ext cx="1428949" cy="20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620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51794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>
                <a:solidFill>
                  <a:srgbClr val="134095"/>
                </a:solidFill>
              </a:rPr>
              <a:t>Institucionalizacija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670471"/>
            <a:ext cx="8656320" cy="9820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 eaLnBrk="1" hangingPunct="1">
              <a:buNone/>
            </a:pPr>
            <a:r>
              <a:rPr lang="hr-HR" sz="1800" b="0"/>
              <a:t>U okviru općine, vlasti upravljajući parkiranjem mogu obavljati različite zadaće:</a:t>
            </a:r>
          </a:p>
          <a:p>
            <a:pPr eaLnBrk="1" hangingPunct="1"/>
            <a:r>
              <a:rPr lang="hr-HR" sz="1800" b="0"/>
              <a:t>obične poslovne; </a:t>
            </a:r>
          </a:p>
          <a:p>
            <a:pPr eaLnBrk="1" hangingPunct="1"/>
            <a:r>
              <a:rPr lang="hr-HR" sz="1800" b="0"/>
              <a:t>političke.</a:t>
            </a:r>
          </a:p>
          <a:p>
            <a:pPr marL="0" indent="0" eaLnBrk="1" hangingPunct="1">
              <a:buNone/>
            </a:pPr>
            <a:r>
              <a:rPr lang="hr-HR" sz="1800" b="0"/>
              <a:t>To su nadleštva (planiranje, održavanje, oblikovanje politike, provedba itd.).</a:t>
            </a:r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br>
              <a:rPr lang="hr-HR" sz="1800" b="0"/>
            </a:br>
            <a:endParaRPr lang="hr-HR" sz="1800" b="0"/>
          </a:p>
          <a:p>
            <a:pPr eaLnBrk="1" hangingPunct="1"/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3484031"/>
            <a:ext cx="8439150" cy="9820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 eaLnBrk="1" hangingPunct="1">
              <a:buNone/>
            </a:pPr>
            <a:r>
              <a:rPr lang="hr-HR" sz="1800" b="0"/>
              <a:t>Kombinacija poslovnih i političkih motrišta izgleda dobitna za obje strane. </a:t>
            </a:r>
          </a:p>
          <a:p>
            <a:pPr marL="0" indent="0" eaLnBrk="1" hangingPunct="1">
              <a:buNone/>
            </a:pPr>
            <a:r>
              <a:rPr lang="hr-HR" sz="1800" b="0"/>
              <a:t>Prednosti su:</a:t>
            </a:r>
          </a:p>
          <a:p>
            <a:pPr eaLnBrk="1" hangingPunct="1"/>
            <a:r>
              <a:rPr lang="hr-HR" sz="1800" b="0"/>
              <a:t>potpora za obje zadaće;</a:t>
            </a:r>
          </a:p>
          <a:p>
            <a:pPr eaLnBrk="1" hangingPunct="1"/>
            <a:r>
              <a:rPr lang="hr-HR" sz="1800" b="0"/>
              <a:t>stvaranje sinergija;</a:t>
            </a:r>
          </a:p>
          <a:p>
            <a:pPr eaLnBrk="1" hangingPunct="1"/>
            <a:r>
              <a:rPr lang="hr-HR" sz="1800" b="0"/>
              <a:t>upravljanje mobilnošću u općini na održiviji način.</a:t>
            </a:r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r>
              <a:rPr lang="hr-HR" sz="1800" b="0"/>
              <a:t>Primjeri: Gent, Belgija ili Sofija, Bugarska.</a:t>
            </a:r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br>
              <a:rPr lang="hr-HR" sz="1800" b="0"/>
            </a:br>
            <a:endParaRPr lang="hr-HR" sz="1800" b="0"/>
          </a:p>
          <a:p>
            <a:pPr eaLnBrk="1" hangingPunct="1"/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</p:txBody>
      </p:sp>
    </p:spTree>
    <p:extLst>
      <p:ext uri="{BB962C8B-B14F-4D97-AF65-F5344CB8AC3E}">
        <p14:creationId xmlns:p14="http://schemas.microsoft.com/office/powerpoint/2010/main" val="3230488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12839C-1400-4FCF-84DE-1A890ED77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2400"/>
              <a:t>Primjer:</a:t>
            </a:r>
            <a:r>
              <a:rPr lang="hr-HR" sz="2400" b="0"/>
              <a:t> tvrtka za mobilnost u Gentu, Belgija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E520FD2-0F6A-4DD2-98E9-7569E7AEB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15" y="1537769"/>
            <a:ext cx="8673514" cy="1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rgbClr val="134095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>
              <a:buNone/>
            </a:pPr>
            <a:r>
              <a:rPr lang="hr-HR" sz="2000" b="0"/>
              <a:t>Osnivanje tvrtke za mobilnost u gradu Gentu (kao spoj tvrtke za parkiranje i službe za mobilnost), gradu omogućuje cjelovit rad na planiranju mobilnosti na različitim razinama, od strateške do operativne.</a:t>
            </a:r>
          </a:p>
          <a:p>
            <a:pPr marL="0" indent="0">
              <a:buNone/>
            </a:pPr>
            <a:r>
              <a:rPr lang="hr-HR" sz="2000" b="0"/>
              <a:t> </a:t>
            </a:r>
          </a:p>
          <a:p>
            <a:pPr marL="0" indent="0">
              <a:buNone/>
            </a:pPr>
            <a:endParaRPr lang="en-GB" sz="2000" b="0" kern="0" dirty="0"/>
          </a:p>
        </p:txBody>
      </p:sp>
      <p:pic>
        <p:nvPicPr>
          <p:cNvPr id="6146" name="Picture 4" descr="3">
            <a:extLst>
              <a:ext uri="{FF2B5EF4-FFF2-40B4-BE49-F238E27FC236}">
                <a16:creationId xmlns:a16="http://schemas.microsoft.com/office/drawing/2014/main" id="{8F7E115C-195A-45B0-BFBF-54D031EABEE6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15" y="3110269"/>
            <a:ext cx="4195392" cy="30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8398DCFA-E322-4884-B1C5-4DEE9412E430}"/>
              </a:ext>
            </a:extLst>
          </p:cNvPr>
          <p:cNvSpPr/>
          <p:nvPr/>
        </p:nvSpPr>
        <p:spPr>
          <a:xfrm>
            <a:off x="4617672" y="456638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200">
                <a:solidFill>
                  <a:srgbClr val="034EA2"/>
                </a:solidFill>
              </a:rPr>
              <a:t>https://park4sump.eu/resources-tools/videos/ghent-mobility-company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5747963-B53F-456C-B343-476BC3DF9CAA}"/>
              </a:ext>
            </a:extLst>
          </p:cNvPr>
          <p:cNvSpPr/>
          <p:nvPr/>
        </p:nvSpPr>
        <p:spPr>
          <a:xfrm>
            <a:off x="4572000" y="4166278"/>
            <a:ext cx="43043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hr-HR" sz="2000">
                <a:solidFill>
                  <a:srgbClr val="134095"/>
                </a:solidFill>
                <a:latin typeface="+mn-lt"/>
              </a:rPr>
              <a:t>Pogledajte i videoisječak Park4SUMP </a:t>
            </a:r>
          </a:p>
        </p:txBody>
      </p:sp>
    </p:spTree>
    <p:extLst>
      <p:ext uri="{BB962C8B-B14F-4D97-AF65-F5344CB8AC3E}">
        <p14:creationId xmlns:p14="http://schemas.microsoft.com/office/powerpoint/2010/main" val="6093916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91FFBF1-A401-4112-A645-8501E977A333}"/>
              </a:ext>
            </a:extLst>
          </p:cNvPr>
          <p:cNvSpPr/>
          <p:nvPr/>
        </p:nvSpPr>
        <p:spPr>
          <a:xfrm>
            <a:off x="0" y="1403498"/>
            <a:ext cx="9144000" cy="5121127"/>
          </a:xfrm>
          <a:prstGeom prst="rect">
            <a:avLst/>
          </a:prstGeom>
          <a:solidFill>
            <a:srgbClr val="2249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0BC1FCC-C924-4829-95DB-92A0ED306018}"/>
              </a:ext>
            </a:extLst>
          </p:cNvPr>
          <p:cNvSpPr/>
          <p:nvPr/>
        </p:nvSpPr>
        <p:spPr>
          <a:xfrm>
            <a:off x="1947215" y="3429000"/>
            <a:ext cx="7303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b="1">
                <a:solidFill>
                  <a:schemeClr val="bg1"/>
                </a:solidFill>
                <a:latin typeface="+mj-lt"/>
              </a:rPr>
              <a:t>Parkiranje i SUMP</a:t>
            </a:r>
          </a:p>
        </p:txBody>
      </p:sp>
    </p:spTree>
    <p:extLst>
      <p:ext uri="{BB962C8B-B14F-4D97-AF65-F5344CB8AC3E}">
        <p14:creationId xmlns:p14="http://schemas.microsoft.com/office/powerpoint/2010/main" val="26174288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1E7B95CD-9698-415F-B5A3-2108A9F04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Parkirna politika i urbani prostor</a:t>
            </a:r>
          </a:p>
        </p:txBody>
      </p:sp>
      <p:sp>
        <p:nvSpPr>
          <p:cNvPr id="39939" name="Content Placeholder 2">
            <a:extLst>
              <a:ext uri="{FF2B5EF4-FFF2-40B4-BE49-F238E27FC236}">
                <a16:creationId xmlns:a16="http://schemas.microsoft.com/office/drawing/2014/main" id="{6694D352-B99E-4714-87A9-4CD66ADB2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Char char="•"/>
            </a:pPr>
            <a:r>
              <a:rPr lang="hr-HR" sz="1800" b="0">
                <a:solidFill>
                  <a:schemeClr val="tx1"/>
                </a:solidFill>
              </a:rPr>
              <a:t>Svako parkirno mjesto zauzima 15 do 30 m</a:t>
            </a:r>
            <a:r>
              <a:rPr lang="hr-HR" sz="1800" b="0" baseline="30000">
                <a:solidFill>
                  <a:schemeClr val="tx1"/>
                </a:solidFill>
              </a:rPr>
              <a:t>2</a:t>
            </a:r>
            <a:r>
              <a:rPr lang="hr-HR" sz="1800" b="0">
                <a:solidFill>
                  <a:schemeClr val="tx1"/>
                </a:solidFill>
              </a:rPr>
              <a:t>, a prosječan vozač svakoga dana koristi dva do pet različitih parkirnih mjesta.</a:t>
            </a:r>
          </a:p>
          <a:p>
            <a:pPr eaLnBrk="1" hangingPunct="1">
              <a:buFontTx/>
              <a:buChar char="•"/>
            </a:pPr>
            <a:r>
              <a:rPr lang="hr-HR" sz="1800" b="0">
                <a:solidFill>
                  <a:schemeClr val="tx1"/>
                </a:solidFill>
              </a:rPr>
              <a:t>Prostor je oskudan, osobito u urbanim područjima. Shodno tome, upravljati se mora dugoročno!</a:t>
            </a:r>
          </a:p>
          <a:p>
            <a:pPr eaLnBrk="1" hangingPunct="1">
              <a:buFontTx/>
              <a:buChar char="•"/>
            </a:pPr>
            <a:r>
              <a:rPr lang="hr-HR" sz="1800" b="0">
                <a:solidFill>
                  <a:schemeClr val="tx1"/>
                </a:solidFill>
              </a:rPr>
              <a:t>Sve izraženiji nedostatak prostora, više cijene zemljišta i trend prema boljoj kvaliteti životnog okruženja uzrokovali su prvo pomak od uličnog parkiranja na ono izvan prometnica, a poslije i od nadzemnih u podzemna parkirališta.</a:t>
            </a:r>
          </a:p>
          <a:p>
            <a:pPr eaLnBrk="1" hangingPunct="1">
              <a:buFontTx/>
              <a:buChar char="•"/>
            </a:pPr>
            <a:r>
              <a:rPr lang="hr-HR" sz="1800" b="0">
                <a:solidFill>
                  <a:schemeClr val="tx1"/>
                </a:solidFill>
              </a:rPr>
              <a:t>No podzemni parking može biti iznimno skup. (do 50.000 EUR po parkirnom mjestu)!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69DB574-6F49-4615-9E57-DC415D91EBAB}"/>
              </a:ext>
            </a:extLst>
          </p:cNvPr>
          <p:cNvSpPr txBox="1"/>
          <p:nvPr/>
        </p:nvSpPr>
        <p:spPr>
          <a:xfrm>
            <a:off x="6958764" y="1501004"/>
            <a:ext cx="2023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/>
              <a:t>Izvor: http://push-pull-parking.eu/</a:t>
            </a:r>
          </a:p>
        </p:txBody>
      </p:sp>
      <p:pic>
        <p:nvPicPr>
          <p:cNvPr id="3" name="Grafik 2" descr="Ein Bild, das Gebäude, Straße, Boden, Mann enthält.&#10;&#10;Automatisch generierte Beschreibung">
            <a:extLst>
              <a:ext uri="{FF2B5EF4-FFF2-40B4-BE49-F238E27FC236}">
                <a16:creationId xmlns:a16="http://schemas.microsoft.com/office/drawing/2014/main" id="{19DE9EAE-ED95-4ABB-96B3-C4DCEEE6C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312" y="4572809"/>
            <a:ext cx="2902688" cy="1935125"/>
          </a:xfrm>
          <a:prstGeom prst="rect">
            <a:avLst/>
          </a:prstGeom>
        </p:spPr>
      </p:pic>
      <p:pic>
        <p:nvPicPr>
          <p:cNvPr id="8" name="Grafik 7" descr="Ein Bild, das Gebäude, Person, draußen, Personen enthält.&#10;&#10;Automatisch generierte Beschreibung">
            <a:extLst>
              <a:ext uri="{FF2B5EF4-FFF2-40B4-BE49-F238E27FC236}">
                <a16:creationId xmlns:a16="http://schemas.microsoft.com/office/drawing/2014/main" id="{C85092BF-3A44-4909-A1E2-304BBE135A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599" y="4572808"/>
            <a:ext cx="2902688" cy="1935125"/>
          </a:xfrm>
          <a:prstGeom prst="rect">
            <a:avLst/>
          </a:prstGeom>
        </p:spPr>
      </p:pic>
      <p:pic>
        <p:nvPicPr>
          <p:cNvPr id="10" name="Grafik 9" descr="Ein Bild, das Gebäude, draußen, Stadt, Straße enthält.&#10;&#10;Automatisch generierte Beschreibung">
            <a:extLst>
              <a:ext uri="{FF2B5EF4-FFF2-40B4-BE49-F238E27FC236}">
                <a16:creationId xmlns:a16="http://schemas.microsoft.com/office/drawing/2014/main" id="{14C3E731-DBF0-4C37-9D92-DE359CD6D6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3140"/>
            <a:ext cx="2902688" cy="193512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B856B29-0EFB-4D27-B61B-D6000A5F0003}"/>
              </a:ext>
            </a:extLst>
          </p:cNvPr>
          <p:cNvSpPr txBox="1"/>
          <p:nvPr/>
        </p:nvSpPr>
        <p:spPr>
          <a:xfrm>
            <a:off x="7007097" y="4242795"/>
            <a:ext cx="21435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Fotografija: FGM-AMOR, eltis.org (2)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85750" y="114300"/>
            <a:ext cx="7343775" cy="11525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hr-HR" sz="2400"/>
              <a:t>Prednosti upravljanja uličnim parkiranjem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381000" y="1700213"/>
            <a:ext cx="5842819" cy="460851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hr-HR" sz="1800"/>
              <a:t>Prednosti upravljanja uličnim parkiranjem</a:t>
            </a:r>
          </a:p>
          <a:p>
            <a:pPr marL="857250" lvl="1" eaLnBrk="1" hangingPunct="1"/>
            <a:r>
              <a:rPr lang="hr-HR"/>
              <a:t>Doprinos održivijoj urbanoj mobilnosti.</a:t>
            </a:r>
          </a:p>
          <a:p>
            <a:pPr marL="857250" lvl="1" eaLnBrk="1" hangingPunct="1"/>
            <a:r>
              <a:rPr lang="hr-HR"/>
              <a:t>Podržavanje sustava parkiranja izvan prometnica (uključujući možda nepotrebna ulaganja)</a:t>
            </a:r>
          </a:p>
          <a:p>
            <a:pPr marL="857250" lvl="1" eaLnBrk="1" hangingPunct="1"/>
            <a:r>
              <a:rPr lang="hr-HR"/>
              <a:t>Nizak trošak</a:t>
            </a:r>
          </a:p>
          <a:p>
            <a:pPr marL="857250" lvl="1" eaLnBrk="1" hangingPunct="1"/>
            <a:r>
              <a:rPr lang="hr-HR"/>
              <a:t>Stvara prihode</a:t>
            </a:r>
          </a:p>
          <a:p>
            <a:pPr marL="857250" lvl="1" eaLnBrk="1" hangingPunct="1"/>
            <a:r>
              <a:rPr lang="hr-HR"/>
              <a:t>Doprinosi pravednijoj uporabi javnih površina</a:t>
            </a:r>
          </a:p>
          <a:p>
            <a:pPr marL="857250" lvl="1" eaLnBrk="1" hangingPunct="1"/>
            <a:r>
              <a:rPr lang="hr-HR"/>
              <a:t>Povećana sigurnost</a:t>
            </a:r>
          </a:p>
          <a:p>
            <a:pPr marL="857250" lvl="1" eaLnBrk="1" hangingPunct="1"/>
            <a:r>
              <a:rPr lang="hr-HR"/>
              <a:t>Podupire lokalnu ekonomiju</a:t>
            </a:r>
          </a:p>
          <a:p>
            <a:pPr marL="857250" lvl="1" eaLnBrk="1" hangingPunct="1"/>
            <a:r>
              <a:rPr lang="hr-HR"/>
              <a:t>Poboljšanje kvalitete življenja</a:t>
            </a:r>
          </a:p>
          <a:p>
            <a:pPr marL="857250" lvl="1" eaLnBrk="1" hangingPunct="1"/>
            <a:r>
              <a:rPr lang="hr-HR"/>
              <a:t>Smanjenje broja konflikata zbog parkiranja</a:t>
            </a:r>
          </a:p>
          <a:p>
            <a:pPr marL="857250" lvl="1" eaLnBrk="1" hangingPunct="1"/>
            <a:endParaRPr lang="en-GB" altLang="en-US" dirty="0"/>
          </a:p>
        </p:txBody>
      </p:sp>
      <p:pic>
        <p:nvPicPr>
          <p:cNvPr id="3" name="Grafik 2" descr="Ein Bild, das draußen, Gebäude, Person, Straße enthält.&#10;&#10;Automatisch generierte Beschreibung">
            <a:extLst>
              <a:ext uri="{FF2B5EF4-FFF2-40B4-BE49-F238E27FC236}">
                <a16:creationId xmlns:a16="http://schemas.microsoft.com/office/drawing/2014/main" id="{F2A36BA8-130B-4F1A-98AA-A6CC5178E9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25" y="1870075"/>
            <a:ext cx="2771775" cy="1847850"/>
          </a:xfrm>
          <a:prstGeom prst="rect">
            <a:avLst/>
          </a:prstGeom>
        </p:spPr>
      </p:pic>
      <p:pic>
        <p:nvPicPr>
          <p:cNvPr id="5" name="Grafik 4" descr="Ein Bild, das Gebäude, Auto, Tisch, grün enthält.&#10;&#10;Automatisch generierte Beschreibung">
            <a:extLst>
              <a:ext uri="{FF2B5EF4-FFF2-40B4-BE49-F238E27FC236}">
                <a16:creationId xmlns:a16="http://schemas.microsoft.com/office/drawing/2014/main" id="{080E4CC0-6121-407D-8ABD-3CA0386AB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25" y="3887787"/>
            <a:ext cx="2771777" cy="18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6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096BF0-7DC7-45B3-869A-50FB3EDCB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400"/>
              <a:t>Spoznajte vrijednost javnog prostora!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D005084-D9D9-4368-9B49-D9946DE26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788" y="1500539"/>
            <a:ext cx="6045694" cy="485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773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51794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>
                <a:solidFill>
                  <a:srgbClr val="134095"/>
                </a:solidFill>
              </a:rPr>
              <a:t>Procjena javnog prostora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670471"/>
            <a:ext cx="8656320" cy="9820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 eaLnBrk="1" hangingPunct="1">
              <a:buNone/>
            </a:pPr>
            <a:r>
              <a:rPr lang="hr-HR" sz="1800" b="0"/>
              <a:t>Ulice često posjeduju dodatne funkcionalnosti osim pružanja mogućnosti putovanja od točaka A do B ili parkiranja vozila. One su:</a:t>
            </a:r>
          </a:p>
          <a:p>
            <a:pPr eaLnBrk="1" hangingPunct="1"/>
            <a:r>
              <a:rPr lang="hr-HR" sz="1800" b="0"/>
              <a:t>sastanak/zadržavanje određeno vrijeme;</a:t>
            </a:r>
          </a:p>
          <a:p>
            <a:pPr eaLnBrk="1" hangingPunct="1"/>
            <a:r>
              <a:rPr lang="hr-HR" sz="1800" b="0"/>
              <a:t>boravak;</a:t>
            </a:r>
          </a:p>
          <a:p>
            <a:pPr eaLnBrk="1" hangingPunct="1"/>
            <a:r>
              <a:rPr lang="hr-HR" sz="1800" b="0"/>
              <a:t>posao;</a:t>
            </a:r>
          </a:p>
          <a:p>
            <a:pPr eaLnBrk="1" hangingPunct="1"/>
            <a:r>
              <a:rPr lang="hr-HR" sz="1800" b="0"/>
              <a:t>odmor i uživanje; </a:t>
            </a:r>
          </a:p>
          <a:p>
            <a:pPr eaLnBrk="1" hangingPunct="1"/>
            <a:r>
              <a:rPr lang="hr-HR" sz="1800" b="0"/>
              <a:t>itd.</a:t>
            </a:r>
          </a:p>
          <a:p>
            <a:pPr marL="0" indent="0" eaLnBrk="1" hangingPunct="1">
              <a:buNone/>
            </a:pPr>
            <a:r>
              <a:rPr lang="hr-HR" sz="1800" b="0"/>
              <a:t>Ostale funkcije često imaju viši prioritet u odnosu na samo parkiranje.</a:t>
            </a:r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r>
              <a:rPr lang="hr-HR" sz="1800"/>
              <a:t>Primjeri:</a:t>
            </a:r>
          </a:p>
          <a:p>
            <a:pPr marL="0" indent="0" eaLnBrk="1" hangingPunct="1">
              <a:buNone/>
            </a:pPr>
            <a:r>
              <a:rPr lang="hr-HR" sz="1800" b="0"/>
              <a:t>Proširenja pločnika</a:t>
            </a:r>
          </a:p>
          <a:p>
            <a:pPr marL="0" indent="0" eaLnBrk="1" hangingPunct="1">
              <a:buNone/>
            </a:pPr>
            <a:r>
              <a:rPr lang="hr-HR" sz="1800" b="0"/>
              <a:t>Terase</a:t>
            </a:r>
          </a:p>
          <a:p>
            <a:pPr marL="0" indent="0" eaLnBrk="1" hangingPunct="1">
              <a:buNone/>
            </a:pPr>
            <a:r>
              <a:rPr lang="hr-HR" sz="1800" b="0"/>
              <a:t>Područja na kojima nema konzumacije</a:t>
            </a:r>
          </a:p>
          <a:p>
            <a:pPr marL="0" indent="0" eaLnBrk="1" hangingPunct="1">
              <a:buNone/>
            </a:pPr>
            <a:r>
              <a:rPr lang="hr-HR" sz="1800" b="0"/>
              <a:t> </a:t>
            </a:r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br>
              <a:rPr lang="hr-HR" sz="1800" b="0"/>
            </a:br>
            <a:endParaRPr lang="hr-HR" sz="1800" b="0"/>
          </a:p>
          <a:p>
            <a:pPr eaLnBrk="1" hangingPunct="1"/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</p:txBody>
      </p:sp>
      <p:pic>
        <p:nvPicPr>
          <p:cNvPr id="3" name="Grafik 2" descr="Ein Bild, das Gebäude, draußen, Straße, Person enthält.&#10;&#10;Automatisch generierte Beschreibung">
            <a:extLst>
              <a:ext uri="{FF2B5EF4-FFF2-40B4-BE49-F238E27FC236}">
                <a16:creationId xmlns:a16="http://schemas.microsoft.com/office/drawing/2014/main" id="{6A8B17BF-6762-4EEB-B480-4CE65BD2A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42" y="2581939"/>
            <a:ext cx="4231758" cy="282117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5F44066-5830-4437-9721-8356904B1FBC}"/>
              </a:ext>
            </a:extLst>
          </p:cNvPr>
          <p:cNvSpPr txBox="1"/>
          <p:nvPr/>
        </p:nvSpPr>
        <p:spPr>
          <a:xfrm>
            <a:off x="7648575" y="5517719"/>
            <a:ext cx="13644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Fotografija: FGM – AMOR</a:t>
            </a:r>
          </a:p>
        </p:txBody>
      </p:sp>
    </p:spTree>
    <p:extLst>
      <p:ext uri="{BB962C8B-B14F-4D97-AF65-F5344CB8AC3E}">
        <p14:creationId xmlns:p14="http://schemas.microsoft.com/office/powerpoint/2010/main" val="40353141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0A6704-2B9C-46F3-ACF4-D6DA85978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Primjer: Rotterdam – prenamjena parkirališta u terase ili parkirališta bicikala (testna faza)</a:t>
            </a:r>
          </a:p>
        </p:txBody>
      </p:sp>
      <p:pic>
        <p:nvPicPr>
          <p:cNvPr id="33" name="Afbeelding 2" descr="Fietsvlonder Hoogstraat bij kruispunt met Mariniersweg. ">
            <a:extLst>
              <a:ext uri="{FF2B5EF4-FFF2-40B4-BE49-F238E27FC236}">
                <a16:creationId xmlns:a16="http://schemas.microsoft.com/office/drawing/2014/main" id="{CC6E0204-8C34-42FD-97FE-3E9D7255339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8" y="2434662"/>
            <a:ext cx="4447712" cy="2687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9D98AD5-9821-459F-9063-5F809CC8D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327" y="2434662"/>
            <a:ext cx="4192572" cy="268775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52188E0-B349-40FA-8ECF-9AA658413D16}"/>
              </a:ext>
            </a:extLst>
          </p:cNvPr>
          <p:cNvSpPr txBox="1"/>
          <p:nvPr/>
        </p:nvSpPr>
        <p:spPr>
          <a:xfrm>
            <a:off x="7537155" y="5251905"/>
            <a:ext cx="14189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Fotografije: FGM-AMOR</a:t>
            </a:r>
          </a:p>
        </p:txBody>
      </p:sp>
    </p:spTree>
    <p:extLst>
      <p:ext uri="{BB962C8B-B14F-4D97-AF65-F5344CB8AC3E}">
        <p14:creationId xmlns:p14="http://schemas.microsoft.com/office/powerpoint/2010/main" val="37097252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DE520FD2-0F6A-4DD2-98E9-7569E7AEB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15" y="1537769"/>
            <a:ext cx="8673514" cy="1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rgbClr val="134095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>
              <a:buNone/>
            </a:pPr>
            <a:r>
              <a:rPr lang="hr-HR" sz="1800"/>
              <a:t>Primjer: </a:t>
            </a:r>
            <a:r>
              <a:rPr lang="hr-HR" sz="1800" b="0"/>
              <a:t>povijesni kompromis u Zürichu, Švicarska</a:t>
            </a:r>
          </a:p>
          <a:p>
            <a:pPr marL="0" indent="0">
              <a:buNone/>
            </a:pPr>
            <a:r>
              <a:rPr lang="hr-HR" sz="1800" b="0"/>
              <a:t>Postizanje ravnoteže između zahtjeva za više pješačenja i zahtjeva poduzeća za stalnom ponudom parkirnih mjesta. </a:t>
            </a:r>
            <a:r>
              <a:rPr lang="hr-HR" sz="1800"/>
              <a:t>Kad se izgradi novo parkiralište izvan prometnica, u jednakoj se mjeri smanji broj parkirnih mjesta na ulicama. </a:t>
            </a:r>
            <a:r>
              <a:rPr lang="hr-HR" sz="1800" b="0"/>
              <a:t>Prostor na ulicama tad se koristi za biciklističku infrastrukturu, pješačke zone i zelene površine.</a:t>
            </a:r>
          </a:p>
          <a:p>
            <a:pPr marL="0" indent="0">
              <a:buNone/>
            </a:pPr>
            <a:r>
              <a:rPr lang="hr-HR" sz="1800" b="0"/>
              <a:t> </a:t>
            </a:r>
          </a:p>
          <a:p>
            <a:pPr marL="0" indent="0">
              <a:buNone/>
            </a:pPr>
            <a:endParaRPr lang="en-GB" sz="2000" b="0" kern="0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3DE8E8B4-676D-409D-8858-61CF86EB1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Ponuda parkirnih kapaciteta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B362F3-4253-4E30-B174-AFA4E250D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15" y="3338329"/>
            <a:ext cx="9013429" cy="2131199"/>
          </a:xfrm>
        </p:spPr>
        <p:txBody>
          <a:bodyPr/>
          <a:lstStyle/>
          <a:p>
            <a:pPr marL="0" indent="0">
              <a:buNone/>
            </a:pPr>
            <a:r>
              <a:rPr lang="hr-HR" sz="1800" b="0"/>
              <a:t>U 1996. godini cilj je bio pronaći ravnotežu između potražnje za dodatnim pješačkim zonama i poslovnih interesa za osiguravanje dovoljnog broja parkirnih mjesta.</a:t>
            </a:r>
          </a:p>
          <a:p>
            <a:pPr>
              <a:buFontTx/>
              <a:buChar char="•"/>
            </a:pPr>
            <a:endParaRPr lang="en-GB" altLang="en-US" dirty="0"/>
          </a:p>
          <a:p>
            <a:pPr>
              <a:buFontTx/>
              <a:buChar char="•"/>
            </a:pPr>
            <a:endParaRPr lang="en-GB" altLang="en-US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D909E5A-7A16-425B-86CD-4F462F0D9587}"/>
              </a:ext>
            </a:extLst>
          </p:cNvPr>
          <p:cNvSpPr/>
          <p:nvPr/>
        </p:nvSpPr>
        <p:spPr>
          <a:xfrm>
            <a:off x="300457" y="3939302"/>
            <a:ext cx="365400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800">
                <a:solidFill>
                  <a:srgbClr val="134095"/>
                </a:solidFill>
                <a:latin typeface="+mn-lt"/>
              </a:rPr>
              <a:t>U razdoblju od 1996. do 2013. godine uklonjeno je oko 800 parkirnih mjesta s ulica i preuređena su u životni ulični prostor.</a:t>
            </a:r>
          </a:p>
          <a:p>
            <a:endParaRPr lang="en-US" altLang="en-US" sz="1800" dirty="0">
              <a:solidFill>
                <a:srgbClr val="134095"/>
              </a:solidFill>
              <a:latin typeface="+mn-lt"/>
            </a:endParaRPr>
          </a:p>
          <a:p>
            <a:r>
              <a:rPr lang="hr-HR" sz="1800">
                <a:solidFill>
                  <a:srgbClr val="134095"/>
                </a:solidFill>
                <a:latin typeface="+mn-lt"/>
              </a:rPr>
              <a:t>U 2019. vlast želi ukloniti dodatnih 700 parkirnih mjesta, bez naknade. </a:t>
            </a:r>
          </a:p>
        </p:txBody>
      </p:sp>
      <p:pic>
        <p:nvPicPr>
          <p:cNvPr id="3" name="Grafik 2" descr="Ein Bild, das Gebäude, draußen, Straße, Auto enthält.&#10;&#10;Automatisch generierte Beschreibung">
            <a:extLst>
              <a:ext uri="{FF2B5EF4-FFF2-40B4-BE49-F238E27FC236}">
                <a16:creationId xmlns:a16="http://schemas.microsoft.com/office/drawing/2014/main" id="{7F8478C1-0D8F-4EED-BC7F-321EE50628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88" y="4110763"/>
            <a:ext cx="2692881" cy="2019299"/>
          </a:xfrm>
          <a:prstGeom prst="rect">
            <a:avLst/>
          </a:prstGeom>
        </p:spPr>
      </p:pic>
      <p:pic>
        <p:nvPicPr>
          <p:cNvPr id="12" name="Grafik 11" descr="Ein Bild, das Gebäude, Person, draußen, Personen enthält.&#10;&#10;Automatisch generierte Beschreibung">
            <a:extLst>
              <a:ext uri="{FF2B5EF4-FFF2-40B4-BE49-F238E27FC236}">
                <a16:creationId xmlns:a16="http://schemas.microsoft.com/office/drawing/2014/main" id="{A6A643F7-F64B-410D-A246-EF13FF7E24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3" y="4110763"/>
            <a:ext cx="2692397" cy="201929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4A95849-1972-4E70-8F6B-4CA6FA81EE6D}"/>
              </a:ext>
            </a:extLst>
          </p:cNvPr>
          <p:cNvSpPr txBox="1"/>
          <p:nvPr/>
        </p:nvSpPr>
        <p:spPr>
          <a:xfrm>
            <a:off x="5051861" y="6170718"/>
            <a:ext cx="13997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Fotografije: Grad Zürich</a:t>
            </a:r>
          </a:p>
        </p:txBody>
      </p:sp>
    </p:spTree>
    <p:extLst>
      <p:ext uri="{BB962C8B-B14F-4D97-AF65-F5344CB8AC3E}">
        <p14:creationId xmlns:p14="http://schemas.microsoft.com/office/powerpoint/2010/main" val="33047007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3DFA29-B0C8-43C3-BF3E-330E55FAE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latin typeface="Arial" panose="020B0604020202020204" pitchFamily="34" charset="0"/>
                <a:ea typeface="Times New Roman" panose="02020603050405020304" pitchFamily="18" charset="0"/>
              </a:rPr>
              <a:t>Parkiranje u stambenim područjima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79D2381-0188-4197-AD19-E73BD8137B03}"/>
              </a:ext>
            </a:extLst>
          </p:cNvPr>
          <p:cNvSpPr/>
          <p:nvPr/>
        </p:nvSpPr>
        <p:spPr>
          <a:xfrm>
            <a:off x="323850" y="1803093"/>
            <a:ext cx="486483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r-HR" sz="1800">
                <a:solidFill>
                  <a:srgbClr val="134095"/>
                </a:solidFill>
                <a:latin typeface="+mn-lt"/>
              </a:rPr>
              <a:t>Usporedba dozvola: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solidFill>
                  <a:srgbClr val="134095"/>
                </a:solidFill>
                <a:latin typeface="+mn-lt"/>
              </a:rPr>
              <a:t>samo za stanovnike (čak i ako moraju platiti dozvolu), uz zabranu parkiranja ostalim vozilima, </a:t>
            </a:r>
          </a:p>
          <a:p>
            <a:pPr>
              <a:spcAft>
                <a:spcPts val="0"/>
              </a:spcAft>
            </a:pPr>
            <a:endParaRPr lang="en-US" sz="1800" dirty="0">
              <a:solidFill>
                <a:srgbClr val="134095"/>
              </a:solidFill>
              <a:latin typeface="+mn-lt"/>
            </a:endParaRPr>
          </a:p>
          <a:p>
            <a:pPr>
              <a:spcAft>
                <a:spcPts val="0"/>
              </a:spcAft>
            </a:pPr>
            <a:r>
              <a:rPr lang="hr-HR" sz="1800">
                <a:solidFill>
                  <a:srgbClr val="134095"/>
                </a:solidFill>
                <a:latin typeface="+mn-lt"/>
              </a:rPr>
              <a:t>s </a:t>
            </a:r>
          </a:p>
          <a:p>
            <a:pPr>
              <a:spcAft>
                <a:spcPts val="0"/>
              </a:spcAft>
            </a:pPr>
            <a:endParaRPr lang="en-US" sz="1800" dirty="0">
              <a:solidFill>
                <a:srgbClr val="134095"/>
              </a:solidFill>
              <a:latin typeface="+mn-lt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solidFill>
                  <a:srgbClr val="134095"/>
                </a:solidFill>
                <a:latin typeface="+mn-lt"/>
              </a:rPr>
              <a:t>redovitim sustavom plave zone, uz iznimke za stanovnike. </a:t>
            </a:r>
          </a:p>
        </p:txBody>
      </p:sp>
      <p:pic>
        <p:nvPicPr>
          <p:cNvPr id="7" name="Grafik 6" descr="Ein Bild, das draußen, Straße, Gebäude, geparkt enthält.&#10;&#10;Automatisch generierte Beschreibung">
            <a:extLst>
              <a:ext uri="{FF2B5EF4-FFF2-40B4-BE49-F238E27FC236}">
                <a16:creationId xmlns:a16="http://schemas.microsoft.com/office/drawing/2014/main" id="{802D7BA3-99E3-40FF-84D5-1C09C96299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688" y="3681621"/>
            <a:ext cx="3955312" cy="26368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6CEAA87-5B43-4594-89D2-C9DEFDD242F7}"/>
              </a:ext>
            </a:extLst>
          </p:cNvPr>
          <p:cNvSpPr txBox="1"/>
          <p:nvPr/>
        </p:nvSpPr>
        <p:spPr>
          <a:xfrm>
            <a:off x="7725022" y="3344687"/>
            <a:ext cx="13644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Fotografija: FGM – AMOR</a:t>
            </a:r>
          </a:p>
        </p:txBody>
      </p:sp>
    </p:spTree>
    <p:extLst>
      <p:ext uri="{BB962C8B-B14F-4D97-AF65-F5344CB8AC3E}">
        <p14:creationId xmlns:p14="http://schemas.microsoft.com/office/powerpoint/2010/main" val="9503505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F2C162-8D02-483A-8380-8BCD88BE9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Parkiraj i vozi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7FA725-03DD-41AB-BD3F-696BE5E0ABAC}"/>
              </a:ext>
            </a:extLst>
          </p:cNvPr>
          <p:cNvSpPr>
            <a:spLocks noGrp="1"/>
          </p:cNvSpPr>
          <p:nvPr/>
        </p:nvSpPr>
        <p:spPr bwMode="auto">
          <a:xfrm>
            <a:off x="533400" y="1604962"/>
            <a:ext cx="807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9pPr>
          </a:lstStyle>
          <a:p>
            <a:r>
              <a:rPr lang="hr-HR" sz="1800">
                <a:solidFill>
                  <a:srgbClr val="134095"/>
                </a:solidFill>
                <a:latin typeface="+mn-lt"/>
                <a:ea typeface="MS PGothic" pitchFamily="34" charset="-128"/>
              </a:rPr>
              <a:t>Parkiraj i vozi se (PiVS)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40A4C7-8CA2-46F3-9161-B5A90121D4B8}"/>
              </a:ext>
            </a:extLst>
          </p:cNvPr>
          <p:cNvSpPr>
            <a:spLocks noGrp="1"/>
          </p:cNvSpPr>
          <p:nvPr/>
        </p:nvSpPr>
        <p:spPr bwMode="auto">
          <a:xfrm>
            <a:off x="458972" y="2083280"/>
            <a:ext cx="630562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E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Char char="•"/>
            </a:pPr>
            <a:r>
              <a:rPr lang="hr-HR" sz="1800">
                <a:ea typeface="MS PGothic" pitchFamily="34" charset="-128"/>
              </a:rPr>
              <a:t>PiVS su parkirališni objekti u blizini javnog prijevoza, rezervirani za putnike.</a:t>
            </a:r>
          </a:p>
          <a:p>
            <a:pPr>
              <a:buFontTx/>
              <a:buChar char="•"/>
            </a:pPr>
            <a:r>
              <a:rPr lang="hr-HR" sz="1800">
                <a:ea typeface="MS PGothic" pitchFamily="34" charset="-128"/>
              </a:rPr>
              <a:t>Glavni cilj PiVS-a je spriječiti vožnju u gradskom području. </a:t>
            </a:r>
          </a:p>
          <a:p>
            <a:pPr>
              <a:buFontTx/>
              <a:buChar char="•"/>
            </a:pPr>
            <a:r>
              <a:rPr lang="hr-HR" sz="1800">
                <a:ea typeface="MS PGothic" pitchFamily="34" charset="-128"/>
              </a:rPr>
              <a:t>Često PiVS stvara neke neželjene učinke, kao što je odbijanje javnog prijevoza, tj. „nisu svi korisnici PiVS-a vozili automobile do centra grada prije izgradnje parkirališta, djelomično zato što je dio korisnika odustao od javnog prijevoza.“ (Mingardo, 2013.)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65D8276-B838-4DE1-A7DF-F82225BE848B}"/>
              </a:ext>
            </a:extLst>
          </p:cNvPr>
          <p:cNvSpPr txBox="1"/>
          <p:nvPr/>
        </p:nvSpPr>
        <p:spPr>
          <a:xfrm>
            <a:off x="533400" y="6155388"/>
            <a:ext cx="2023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/>
              <a:t>Izvor: http://push-pull-parking.eu/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18A263E-3F57-48DC-AACD-376ED35DB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934" y="3636334"/>
            <a:ext cx="4222065" cy="250155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DED4245-04F9-42A9-A12E-1BC3E3885B0C}"/>
              </a:ext>
            </a:extLst>
          </p:cNvPr>
          <p:cNvSpPr txBox="1"/>
          <p:nvPr/>
        </p:nvSpPr>
        <p:spPr>
          <a:xfrm>
            <a:off x="7725021" y="3298195"/>
            <a:ext cx="13644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Fotografija: FGM – AMOR</a:t>
            </a:r>
          </a:p>
        </p:txBody>
      </p:sp>
    </p:spTree>
    <p:extLst>
      <p:ext uri="{BB962C8B-B14F-4D97-AF65-F5344CB8AC3E}">
        <p14:creationId xmlns:p14="http://schemas.microsoft.com/office/powerpoint/2010/main" val="9872083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36B2FC61-AF3E-4311-9571-90B1B1EF51C0}"/>
              </a:ext>
            </a:extLst>
          </p:cNvPr>
          <p:cNvSpPr/>
          <p:nvPr/>
        </p:nvSpPr>
        <p:spPr>
          <a:xfrm>
            <a:off x="1339177" y="2423604"/>
            <a:ext cx="4049569" cy="3701808"/>
          </a:xfrm>
          <a:custGeom>
            <a:avLst/>
            <a:gdLst>
              <a:gd name="connsiteX0" fmla="*/ 1031161 w 4650385"/>
              <a:gd name="connsiteY0" fmla="*/ 1254056 h 4405731"/>
              <a:gd name="connsiteX1" fmla="*/ 152272 w 4650385"/>
              <a:gd name="connsiteY1" fmla="*/ 2044169 h 4405731"/>
              <a:gd name="connsiteX2" fmla="*/ 1351 w 4650385"/>
              <a:gd name="connsiteY2" fmla="*/ 2399276 h 4405731"/>
              <a:gd name="connsiteX3" fmla="*/ 161149 w 4650385"/>
              <a:gd name="connsiteY3" fmla="*/ 2692239 h 4405731"/>
              <a:gd name="connsiteX4" fmla="*/ 249926 w 4650385"/>
              <a:gd name="connsiteY4" fmla="*/ 2772138 h 4405731"/>
              <a:gd name="connsiteX5" fmla="*/ 525134 w 4650385"/>
              <a:gd name="connsiteY5" fmla="*/ 3189388 h 4405731"/>
              <a:gd name="connsiteX6" fmla="*/ 720443 w 4650385"/>
              <a:gd name="connsiteY6" fmla="*/ 3207144 h 4405731"/>
              <a:gd name="connsiteX7" fmla="*/ 1164326 w 4650385"/>
              <a:gd name="connsiteY7" fmla="*/ 3544495 h 4405731"/>
              <a:gd name="connsiteX8" fmla="*/ 1270858 w 4650385"/>
              <a:gd name="connsiteY8" fmla="*/ 3766437 h 4405731"/>
              <a:gd name="connsiteX9" fmla="*/ 1865662 w 4650385"/>
              <a:gd name="connsiteY9" fmla="*/ 4378996 h 4405731"/>
              <a:gd name="connsiteX10" fmla="*/ 2220769 w 4650385"/>
              <a:gd name="connsiteY10" fmla="*/ 4290219 h 4405731"/>
              <a:gd name="connsiteX11" fmla="*/ 2646897 w 4650385"/>
              <a:gd name="connsiteY11" fmla="*/ 4236953 h 4405731"/>
              <a:gd name="connsiteX12" fmla="*/ 3197312 w 4650385"/>
              <a:gd name="connsiteY12" fmla="*/ 4112666 h 4405731"/>
              <a:gd name="connsiteX13" fmla="*/ 3703340 w 4650385"/>
              <a:gd name="connsiteY13" fmla="*/ 4032767 h 4405731"/>
              <a:gd name="connsiteX14" fmla="*/ 4218244 w 4650385"/>
              <a:gd name="connsiteY14" fmla="*/ 3526740 h 4405731"/>
              <a:gd name="connsiteX15" fmla="*/ 4236000 w 4650385"/>
              <a:gd name="connsiteY15" fmla="*/ 3224899 h 4405731"/>
              <a:gd name="connsiteX16" fmla="*/ 4404676 w 4650385"/>
              <a:gd name="connsiteY16" fmla="*/ 1955392 h 4405731"/>
              <a:gd name="connsiteX17" fmla="*/ 4626617 w 4650385"/>
              <a:gd name="connsiteY17" fmla="*/ 313023 h 4405731"/>
              <a:gd name="connsiteX18" fmla="*/ 4537841 w 4650385"/>
              <a:gd name="connsiteY18" fmla="*/ 11182 h 4405731"/>
              <a:gd name="connsiteX19" fmla="*/ 3685584 w 4650385"/>
              <a:gd name="connsiteY19" fmla="*/ 490577 h 4405731"/>
              <a:gd name="connsiteX20" fmla="*/ 3339355 w 4650385"/>
              <a:gd name="connsiteY20" fmla="*/ 517210 h 4405731"/>
              <a:gd name="connsiteX21" fmla="*/ 2859961 w 4650385"/>
              <a:gd name="connsiteY21" fmla="*/ 534965 h 4405731"/>
              <a:gd name="connsiteX22" fmla="*/ 2504854 w 4650385"/>
              <a:gd name="connsiteY22" fmla="*/ 552720 h 4405731"/>
              <a:gd name="connsiteX23" fmla="*/ 2007705 w 4650385"/>
              <a:gd name="connsiteY23" fmla="*/ 446188 h 4405731"/>
              <a:gd name="connsiteX24" fmla="*/ 1359635 w 4650385"/>
              <a:gd name="connsiteY24" fmla="*/ 534965 h 4405731"/>
              <a:gd name="connsiteX25" fmla="*/ 1031161 w 4650385"/>
              <a:gd name="connsiteY25" fmla="*/ 934460 h 4405731"/>
              <a:gd name="connsiteX26" fmla="*/ 1119938 w 4650385"/>
              <a:gd name="connsiteY26" fmla="*/ 1138647 h 4405731"/>
              <a:gd name="connsiteX27" fmla="*/ 1084427 w 4650385"/>
              <a:gd name="connsiteY27" fmla="*/ 1298445 h 4405731"/>
              <a:gd name="connsiteX28" fmla="*/ 1031161 w 4650385"/>
              <a:gd name="connsiteY28" fmla="*/ 1254056 h 440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650385" h="4405731">
                <a:moveTo>
                  <a:pt x="1031161" y="1254056"/>
                </a:moveTo>
                <a:cubicBezTo>
                  <a:pt x="875802" y="1378343"/>
                  <a:pt x="323907" y="1853299"/>
                  <a:pt x="152272" y="2044169"/>
                </a:cubicBezTo>
                <a:cubicBezTo>
                  <a:pt x="-19363" y="2235039"/>
                  <a:pt x="-129" y="2291264"/>
                  <a:pt x="1351" y="2399276"/>
                </a:cubicBezTo>
                <a:cubicBezTo>
                  <a:pt x="2830" y="2507288"/>
                  <a:pt x="119720" y="2630095"/>
                  <a:pt x="161149" y="2692239"/>
                </a:cubicBezTo>
                <a:cubicBezTo>
                  <a:pt x="202578" y="2754383"/>
                  <a:pt x="189262" y="2689280"/>
                  <a:pt x="249926" y="2772138"/>
                </a:cubicBezTo>
                <a:cubicBezTo>
                  <a:pt x="310590" y="2854996"/>
                  <a:pt x="446715" y="3116887"/>
                  <a:pt x="525134" y="3189388"/>
                </a:cubicBezTo>
                <a:cubicBezTo>
                  <a:pt x="603553" y="3261889"/>
                  <a:pt x="613911" y="3147960"/>
                  <a:pt x="720443" y="3207144"/>
                </a:cubicBezTo>
                <a:cubicBezTo>
                  <a:pt x="826975" y="3266328"/>
                  <a:pt x="1072590" y="3451280"/>
                  <a:pt x="1164326" y="3544495"/>
                </a:cubicBezTo>
                <a:cubicBezTo>
                  <a:pt x="1256062" y="3637710"/>
                  <a:pt x="1153969" y="3627354"/>
                  <a:pt x="1270858" y="3766437"/>
                </a:cubicBezTo>
                <a:cubicBezTo>
                  <a:pt x="1387747" y="3905521"/>
                  <a:pt x="1707344" y="4291699"/>
                  <a:pt x="1865662" y="4378996"/>
                </a:cubicBezTo>
                <a:cubicBezTo>
                  <a:pt x="2023980" y="4466293"/>
                  <a:pt x="2090563" y="4313893"/>
                  <a:pt x="2220769" y="4290219"/>
                </a:cubicBezTo>
                <a:cubicBezTo>
                  <a:pt x="2350975" y="4266545"/>
                  <a:pt x="2484140" y="4266545"/>
                  <a:pt x="2646897" y="4236953"/>
                </a:cubicBezTo>
                <a:cubicBezTo>
                  <a:pt x="2809654" y="4207361"/>
                  <a:pt x="3021238" y="4146697"/>
                  <a:pt x="3197312" y="4112666"/>
                </a:cubicBezTo>
                <a:cubicBezTo>
                  <a:pt x="3373386" y="4078635"/>
                  <a:pt x="3533185" y="4130421"/>
                  <a:pt x="3703340" y="4032767"/>
                </a:cubicBezTo>
                <a:cubicBezTo>
                  <a:pt x="3873495" y="3935113"/>
                  <a:pt x="4129467" y="3661385"/>
                  <a:pt x="4218244" y="3526740"/>
                </a:cubicBezTo>
                <a:cubicBezTo>
                  <a:pt x="4307021" y="3392095"/>
                  <a:pt x="4204928" y="3486790"/>
                  <a:pt x="4236000" y="3224899"/>
                </a:cubicBezTo>
                <a:cubicBezTo>
                  <a:pt x="4267072" y="2963008"/>
                  <a:pt x="4339573" y="2440705"/>
                  <a:pt x="4404676" y="1955392"/>
                </a:cubicBezTo>
                <a:cubicBezTo>
                  <a:pt x="4469779" y="1470079"/>
                  <a:pt x="4604423" y="637058"/>
                  <a:pt x="4626617" y="313023"/>
                </a:cubicBezTo>
                <a:cubicBezTo>
                  <a:pt x="4648811" y="-11012"/>
                  <a:pt x="4694680" y="-18410"/>
                  <a:pt x="4537841" y="11182"/>
                </a:cubicBezTo>
                <a:cubicBezTo>
                  <a:pt x="4381002" y="40774"/>
                  <a:pt x="3885332" y="406239"/>
                  <a:pt x="3685584" y="490577"/>
                </a:cubicBezTo>
                <a:cubicBezTo>
                  <a:pt x="3485836" y="574915"/>
                  <a:pt x="3476959" y="509812"/>
                  <a:pt x="3339355" y="517210"/>
                </a:cubicBezTo>
                <a:cubicBezTo>
                  <a:pt x="3201751" y="524608"/>
                  <a:pt x="2859961" y="534965"/>
                  <a:pt x="2859961" y="534965"/>
                </a:cubicBezTo>
                <a:cubicBezTo>
                  <a:pt x="2720877" y="540883"/>
                  <a:pt x="2646897" y="567516"/>
                  <a:pt x="2504854" y="552720"/>
                </a:cubicBezTo>
                <a:cubicBezTo>
                  <a:pt x="2362811" y="537924"/>
                  <a:pt x="2198575" y="449147"/>
                  <a:pt x="2007705" y="446188"/>
                </a:cubicBezTo>
                <a:cubicBezTo>
                  <a:pt x="1816835" y="443229"/>
                  <a:pt x="1522392" y="453586"/>
                  <a:pt x="1359635" y="534965"/>
                </a:cubicBezTo>
                <a:cubicBezTo>
                  <a:pt x="1196878" y="616344"/>
                  <a:pt x="1071111" y="833846"/>
                  <a:pt x="1031161" y="934460"/>
                </a:cubicBezTo>
                <a:cubicBezTo>
                  <a:pt x="991211" y="1035074"/>
                  <a:pt x="1111060" y="1077983"/>
                  <a:pt x="1119938" y="1138647"/>
                </a:cubicBezTo>
                <a:cubicBezTo>
                  <a:pt x="1128816" y="1199311"/>
                  <a:pt x="1094784" y="1276251"/>
                  <a:pt x="1084427" y="1298445"/>
                </a:cubicBezTo>
                <a:cubicBezTo>
                  <a:pt x="1074070" y="1320639"/>
                  <a:pt x="1186520" y="1129769"/>
                  <a:pt x="1031161" y="125405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2033F73-C6B2-457F-9225-7651F641DCDE}"/>
              </a:ext>
            </a:extLst>
          </p:cNvPr>
          <p:cNvSpPr txBox="1"/>
          <p:nvPr/>
        </p:nvSpPr>
        <p:spPr>
          <a:xfrm>
            <a:off x="2920753" y="4043675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>
                <a:latin typeface="+mj-lt"/>
              </a:rPr>
              <a:t>10.000 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515885BD-2E91-4891-A641-2ABD5EAA951E}"/>
              </a:ext>
            </a:extLst>
          </p:cNvPr>
          <p:cNvSpPr/>
          <p:nvPr/>
        </p:nvSpPr>
        <p:spPr>
          <a:xfrm rot="8280049">
            <a:off x="4969489" y="2089383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29B57AC3-62B4-41B7-8B97-A9EC1761FD0F}"/>
              </a:ext>
            </a:extLst>
          </p:cNvPr>
          <p:cNvSpPr/>
          <p:nvPr/>
        </p:nvSpPr>
        <p:spPr>
          <a:xfrm rot="2438141">
            <a:off x="1902501" y="3099274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AB9149D3-15FE-482B-A3FD-7FA796AAE89C}"/>
              </a:ext>
            </a:extLst>
          </p:cNvPr>
          <p:cNvSpPr/>
          <p:nvPr/>
        </p:nvSpPr>
        <p:spPr>
          <a:xfrm rot="19759588">
            <a:off x="1565622" y="5084655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B72F4AA3-7D67-4291-AD67-66B6BEE24575}"/>
              </a:ext>
            </a:extLst>
          </p:cNvPr>
          <p:cNvSpPr/>
          <p:nvPr/>
        </p:nvSpPr>
        <p:spPr>
          <a:xfrm rot="12090247">
            <a:off x="4550157" y="5084654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1483A191-2B1C-4DC0-97AC-3B17D830F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15888"/>
            <a:ext cx="7343775" cy="1152525"/>
          </a:xfrm>
        </p:spPr>
        <p:txBody>
          <a:bodyPr/>
          <a:lstStyle/>
          <a:p>
            <a:r>
              <a:rPr lang="hr-HR"/>
              <a:t>Riješite problem zagušenja, nastalog visokom potražnjom za parkiranjem u središtu, ponudom PiVS-a</a:t>
            </a:r>
          </a:p>
        </p:txBody>
      </p:sp>
    </p:spTree>
    <p:extLst>
      <p:ext uri="{BB962C8B-B14F-4D97-AF65-F5344CB8AC3E}">
        <p14:creationId xmlns:p14="http://schemas.microsoft.com/office/powerpoint/2010/main" val="2036584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36B2FC61-AF3E-4311-9571-90B1B1EF51C0}"/>
              </a:ext>
            </a:extLst>
          </p:cNvPr>
          <p:cNvSpPr/>
          <p:nvPr/>
        </p:nvSpPr>
        <p:spPr>
          <a:xfrm>
            <a:off x="1339177" y="2423604"/>
            <a:ext cx="4049569" cy="3701808"/>
          </a:xfrm>
          <a:custGeom>
            <a:avLst/>
            <a:gdLst>
              <a:gd name="connsiteX0" fmla="*/ 1031161 w 4650385"/>
              <a:gd name="connsiteY0" fmla="*/ 1254056 h 4405731"/>
              <a:gd name="connsiteX1" fmla="*/ 152272 w 4650385"/>
              <a:gd name="connsiteY1" fmla="*/ 2044169 h 4405731"/>
              <a:gd name="connsiteX2" fmla="*/ 1351 w 4650385"/>
              <a:gd name="connsiteY2" fmla="*/ 2399276 h 4405731"/>
              <a:gd name="connsiteX3" fmla="*/ 161149 w 4650385"/>
              <a:gd name="connsiteY3" fmla="*/ 2692239 h 4405731"/>
              <a:gd name="connsiteX4" fmla="*/ 249926 w 4650385"/>
              <a:gd name="connsiteY4" fmla="*/ 2772138 h 4405731"/>
              <a:gd name="connsiteX5" fmla="*/ 525134 w 4650385"/>
              <a:gd name="connsiteY5" fmla="*/ 3189388 h 4405731"/>
              <a:gd name="connsiteX6" fmla="*/ 720443 w 4650385"/>
              <a:gd name="connsiteY6" fmla="*/ 3207144 h 4405731"/>
              <a:gd name="connsiteX7" fmla="*/ 1164326 w 4650385"/>
              <a:gd name="connsiteY7" fmla="*/ 3544495 h 4405731"/>
              <a:gd name="connsiteX8" fmla="*/ 1270858 w 4650385"/>
              <a:gd name="connsiteY8" fmla="*/ 3766437 h 4405731"/>
              <a:gd name="connsiteX9" fmla="*/ 1865662 w 4650385"/>
              <a:gd name="connsiteY9" fmla="*/ 4378996 h 4405731"/>
              <a:gd name="connsiteX10" fmla="*/ 2220769 w 4650385"/>
              <a:gd name="connsiteY10" fmla="*/ 4290219 h 4405731"/>
              <a:gd name="connsiteX11" fmla="*/ 2646897 w 4650385"/>
              <a:gd name="connsiteY11" fmla="*/ 4236953 h 4405731"/>
              <a:gd name="connsiteX12" fmla="*/ 3197312 w 4650385"/>
              <a:gd name="connsiteY12" fmla="*/ 4112666 h 4405731"/>
              <a:gd name="connsiteX13" fmla="*/ 3703340 w 4650385"/>
              <a:gd name="connsiteY13" fmla="*/ 4032767 h 4405731"/>
              <a:gd name="connsiteX14" fmla="*/ 4218244 w 4650385"/>
              <a:gd name="connsiteY14" fmla="*/ 3526740 h 4405731"/>
              <a:gd name="connsiteX15" fmla="*/ 4236000 w 4650385"/>
              <a:gd name="connsiteY15" fmla="*/ 3224899 h 4405731"/>
              <a:gd name="connsiteX16" fmla="*/ 4404676 w 4650385"/>
              <a:gd name="connsiteY16" fmla="*/ 1955392 h 4405731"/>
              <a:gd name="connsiteX17" fmla="*/ 4626617 w 4650385"/>
              <a:gd name="connsiteY17" fmla="*/ 313023 h 4405731"/>
              <a:gd name="connsiteX18" fmla="*/ 4537841 w 4650385"/>
              <a:gd name="connsiteY18" fmla="*/ 11182 h 4405731"/>
              <a:gd name="connsiteX19" fmla="*/ 3685584 w 4650385"/>
              <a:gd name="connsiteY19" fmla="*/ 490577 h 4405731"/>
              <a:gd name="connsiteX20" fmla="*/ 3339355 w 4650385"/>
              <a:gd name="connsiteY20" fmla="*/ 517210 h 4405731"/>
              <a:gd name="connsiteX21" fmla="*/ 2859961 w 4650385"/>
              <a:gd name="connsiteY21" fmla="*/ 534965 h 4405731"/>
              <a:gd name="connsiteX22" fmla="*/ 2504854 w 4650385"/>
              <a:gd name="connsiteY22" fmla="*/ 552720 h 4405731"/>
              <a:gd name="connsiteX23" fmla="*/ 2007705 w 4650385"/>
              <a:gd name="connsiteY23" fmla="*/ 446188 h 4405731"/>
              <a:gd name="connsiteX24" fmla="*/ 1359635 w 4650385"/>
              <a:gd name="connsiteY24" fmla="*/ 534965 h 4405731"/>
              <a:gd name="connsiteX25" fmla="*/ 1031161 w 4650385"/>
              <a:gd name="connsiteY25" fmla="*/ 934460 h 4405731"/>
              <a:gd name="connsiteX26" fmla="*/ 1119938 w 4650385"/>
              <a:gd name="connsiteY26" fmla="*/ 1138647 h 4405731"/>
              <a:gd name="connsiteX27" fmla="*/ 1084427 w 4650385"/>
              <a:gd name="connsiteY27" fmla="*/ 1298445 h 4405731"/>
              <a:gd name="connsiteX28" fmla="*/ 1031161 w 4650385"/>
              <a:gd name="connsiteY28" fmla="*/ 1254056 h 440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650385" h="4405731">
                <a:moveTo>
                  <a:pt x="1031161" y="1254056"/>
                </a:moveTo>
                <a:cubicBezTo>
                  <a:pt x="875802" y="1378343"/>
                  <a:pt x="323907" y="1853299"/>
                  <a:pt x="152272" y="2044169"/>
                </a:cubicBezTo>
                <a:cubicBezTo>
                  <a:pt x="-19363" y="2235039"/>
                  <a:pt x="-129" y="2291264"/>
                  <a:pt x="1351" y="2399276"/>
                </a:cubicBezTo>
                <a:cubicBezTo>
                  <a:pt x="2830" y="2507288"/>
                  <a:pt x="119720" y="2630095"/>
                  <a:pt x="161149" y="2692239"/>
                </a:cubicBezTo>
                <a:cubicBezTo>
                  <a:pt x="202578" y="2754383"/>
                  <a:pt x="189262" y="2689280"/>
                  <a:pt x="249926" y="2772138"/>
                </a:cubicBezTo>
                <a:cubicBezTo>
                  <a:pt x="310590" y="2854996"/>
                  <a:pt x="446715" y="3116887"/>
                  <a:pt x="525134" y="3189388"/>
                </a:cubicBezTo>
                <a:cubicBezTo>
                  <a:pt x="603553" y="3261889"/>
                  <a:pt x="613911" y="3147960"/>
                  <a:pt x="720443" y="3207144"/>
                </a:cubicBezTo>
                <a:cubicBezTo>
                  <a:pt x="826975" y="3266328"/>
                  <a:pt x="1072590" y="3451280"/>
                  <a:pt x="1164326" y="3544495"/>
                </a:cubicBezTo>
                <a:cubicBezTo>
                  <a:pt x="1256062" y="3637710"/>
                  <a:pt x="1153969" y="3627354"/>
                  <a:pt x="1270858" y="3766437"/>
                </a:cubicBezTo>
                <a:cubicBezTo>
                  <a:pt x="1387747" y="3905521"/>
                  <a:pt x="1707344" y="4291699"/>
                  <a:pt x="1865662" y="4378996"/>
                </a:cubicBezTo>
                <a:cubicBezTo>
                  <a:pt x="2023980" y="4466293"/>
                  <a:pt x="2090563" y="4313893"/>
                  <a:pt x="2220769" y="4290219"/>
                </a:cubicBezTo>
                <a:cubicBezTo>
                  <a:pt x="2350975" y="4266545"/>
                  <a:pt x="2484140" y="4266545"/>
                  <a:pt x="2646897" y="4236953"/>
                </a:cubicBezTo>
                <a:cubicBezTo>
                  <a:pt x="2809654" y="4207361"/>
                  <a:pt x="3021238" y="4146697"/>
                  <a:pt x="3197312" y="4112666"/>
                </a:cubicBezTo>
                <a:cubicBezTo>
                  <a:pt x="3373386" y="4078635"/>
                  <a:pt x="3533185" y="4130421"/>
                  <a:pt x="3703340" y="4032767"/>
                </a:cubicBezTo>
                <a:cubicBezTo>
                  <a:pt x="3873495" y="3935113"/>
                  <a:pt x="4129467" y="3661385"/>
                  <a:pt x="4218244" y="3526740"/>
                </a:cubicBezTo>
                <a:cubicBezTo>
                  <a:pt x="4307021" y="3392095"/>
                  <a:pt x="4204928" y="3486790"/>
                  <a:pt x="4236000" y="3224899"/>
                </a:cubicBezTo>
                <a:cubicBezTo>
                  <a:pt x="4267072" y="2963008"/>
                  <a:pt x="4339573" y="2440705"/>
                  <a:pt x="4404676" y="1955392"/>
                </a:cubicBezTo>
                <a:cubicBezTo>
                  <a:pt x="4469779" y="1470079"/>
                  <a:pt x="4604423" y="637058"/>
                  <a:pt x="4626617" y="313023"/>
                </a:cubicBezTo>
                <a:cubicBezTo>
                  <a:pt x="4648811" y="-11012"/>
                  <a:pt x="4694680" y="-18410"/>
                  <a:pt x="4537841" y="11182"/>
                </a:cubicBezTo>
                <a:cubicBezTo>
                  <a:pt x="4381002" y="40774"/>
                  <a:pt x="3885332" y="406239"/>
                  <a:pt x="3685584" y="490577"/>
                </a:cubicBezTo>
                <a:cubicBezTo>
                  <a:pt x="3485836" y="574915"/>
                  <a:pt x="3476959" y="509812"/>
                  <a:pt x="3339355" y="517210"/>
                </a:cubicBezTo>
                <a:cubicBezTo>
                  <a:pt x="3201751" y="524608"/>
                  <a:pt x="2859961" y="534965"/>
                  <a:pt x="2859961" y="534965"/>
                </a:cubicBezTo>
                <a:cubicBezTo>
                  <a:pt x="2720877" y="540883"/>
                  <a:pt x="2646897" y="567516"/>
                  <a:pt x="2504854" y="552720"/>
                </a:cubicBezTo>
                <a:cubicBezTo>
                  <a:pt x="2362811" y="537924"/>
                  <a:pt x="2198575" y="449147"/>
                  <a:pt x="2007705" y="446188"/>
                </a:cubicBezTo>
                <a:cubicBezTo>
                  <a:pt x="1816835" y="443229"/>
                  <a:pt x="1522392" y="453586"/>
                  <a:pt x="1359635" y="534965"/>
                </a:cubicBezTo>
                <a:cubicBezTo>
                  <a:pt x="1196878" y="616344"/>
                  <a:pt x="1071111" y="833846"/>
                  <a:pt x="1031161" y="934460"/>
                </a:cubicBezTo>
                <a:cubicBezTo>
                  <a:pt x="991211" y="1035074"/>
                  <a:pt x="1111060" y="1077983"/>
                  <a:pt x="1119938" y="1138647"/>
                </a:cubicBezTo>
                <a:cubicBezTo>
                  <a:pt x="1128816" y="1199311"/>
                  <a:pt x="1094784" y="1276251"/>
                  <a:pt x="1084427" y="1298445"/>
                </a:cubicBezTo>
                <a:cubicBezTo>
                  <a:pt x="1074070" y="1320639"/>
                  <a:pt x="1186520" y="1129769"/>
                  <a:pt x="1031161" y="125405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D47C4C9-8870-4E60-B2CA-B4CEFF8BFB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7037" y="2530175"/>
            <a:ext cx="809553" cy="80955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2033F73-C6B2-457F-9225-7651F641DCDE}"/>
              </a:ext>
            </a:extLst>
          </p:cNvPr>
          <p:cNvSpPr txBox="1"/>
          <p:nvPr/>
        </p:nvSpPr>
        <p:spPr>
          <a:xfrm>
            <a:off x="6456590" y="2704118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>
                <a:latin typeface="+mj-lt"/>
              </a:rPr>
              <a:t>400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42C02AB-AC67-4F5C-A13A-36922687F968}"/>
              </a:ext>
            </a:extLst>
          </p:cNvPr>
          <p:cNvSpPr txBox="1"/>
          <p:nvPr/>
        </p:nvSpPr>
        <p:spPr>
          <a:xfrm>
            <a:off x="2920753" y="4043675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>
                <a:latin typeface="+mj-lt"/>
              </a:rPr>
              <a:t>10.000 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FDAEA08B-ECFC-4B0C-BF93-DE9895E2877E}"/>
              </a:ext>
            </a:extLst>
          </p:cNvPr>
          <p:cNvSpPr/>
          <p:nvPr/>
        </p:nvSpPr>
        <p:spPr>
          <a:xfrm rot="8185091">
            <a:off x="4911596" y="2151476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92D6FB6F-15B6-4520-8C8B-1230A8626DAC}"/>
              </a:ext>
            </a:extLst>
          </p:cNvPr>
          <p:cNvSpPr/>
          <p:nvPr/>
        </p:nvSpPr>
        <p:spPr>
          <a:xfrm rot="2438141">
            <a:off x="1637312" y="3049668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8EF02967-FB25-4390-B94B-C567EB51139F}"/>
              </a:ext>
            </a:extLst>
          </p:cNvPr>
          <p:cNvSpPr/>
          <p:nvPr/>
        </p:nvSpPr>
        <p:spPr>
          <a:xfrm rot="19759588">
            <a:off x="1382294" y="4967624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4C22771C-A027-46F5-A8F5-19268A7833E2}"/>
              </a:ext>
            </a:extLst>
          </p:cNvPr>
          <p:cNvSpPr/>
          <p:nvPr/>
        </p:nvSpPr>
        <p:spPr>
          <a:xfrm rot="12090247">
            <a:off x="4636091" y="5372400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422A6756-D9F7-445E-B296-4A6E17338922}"/>
              </a:ext>
            </a:extLst>
          </p:cNvPr>
          <p:cNvSpPr txBox="1">
            <a:spLocks/>
          </p:cNvSpPr>
          <p:nvPr/>
        </p:nvSpPr>
        <p:spPr bwMode="auto">
          <a:xfrm>
            <a:off x="285295" y="83700"/>
            <a:ext cx="73437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 baseline="0">
                <a:solidFill>
                  <a:srgbClr val="134095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hr-HR"/>
              <a:t>Riješite problem zagušenja, nastalog visokom potražnjom za parkiranjem u središtu, ponudom PiVS-a</a:t>
            </a:r>
          </a:p>
        </p:txBody>
      </p:sp>
    </p:spTree>
    <p:extLst>
      <p:ext uri="{BB962C8B-B14F-4D97-AF65-F5344CB8AC3E}">
        <p14:creationId xmlns:p14="http://schemas.microsoft.com/office/powerpoint/2010/main" val="16479305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8114BA-9DF2-4EB9-AB59-94E2A125D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Riješite problem zagušenja, nastalog visokom potražnjom za parkiranjem u središtu, ponudom PiVS-a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D46BBE9-EA35-492E-9F35-79C0F835BDB9}"/>
              </a:ext>
            </a:extLst>
          </p:cNvPr>
          <p:cNvGrpSpPr/>
          <p:nvPr/>
        </p:nvGrpSpPr>
        <p:grpSpPr>
          <a:xfrm>
            <a:off x="603116" y="2924081"/>
            <a:ext cx="3075220" cy="2121583"/>
            <a:chOff x="1339177" y="2151476"/>
            <a:chExt cx="5349471" cy="3973936"/>
          </a:xfrm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36B2FC61-AF3E-4311-9571-90B1B1EF51C0}"/>
                </a:ext>
              </a:extLst>
            </p:cNvPr>
            <p:cNvSpPr/>
            <p:nvPr/>
          </p:nvSpPr>
          <p:spPr>
            <a:xfrm>
              <a:off x="1339177" y="2423604"/>
              <a:ext cx="4049569" cy="3701808"/>
            </a:xfrm>
            <a:custGeom>
              <a:avLst/>
              <a:gdLst>
                <a:gd name="connsiteX0" fmla="*/ 1031161 w 4650385"/>
                <a:gd name="connsiteY0" fmla="*/ 1254056 h 4405731"/>
                <a:gd name="connsiteX1" fmla="*/ 152272 w 4650385"/>
                <a:gd name="connsiteY1" fmla="*/ 2044169 h 4405731"/>
                <a:gd name="connsiteX2" fmla="*/ 1351 w 4650385"/>
                <a:gd name="connsiteY2" fmla="*/ 2399276 h 4405731"/>
                <a:gd name="connsiteX3" fmla="*/ 161149 w 4650385"/>
                <a:gd name="connsiteY3" fmla="*/ 2692239 h 4405731"/>
                <a:gd name="connsiteX4" fmla="*/ 249926 w 4650385"/>
                <a:gd name="connsiteY4" fmla="*/ 2772138 h 4405731"/>
                <a:gd name="connsiteX5" fmla="*/ 525134 w 4650385"/>
                <a:gd name="connsiteY5" fmla="*/ 3189388 h 4405731"/>
                <a:gd name="connsiteX6" fmla="*/ 720443 w 4650385"/>
                <a:gd name="connsiteY6" fmla="*/ 3207144 h 4405731"/>
                <a:gd name="connsiteX7" fmla="*/ 1164326 w 4650385"/>
                <a:gd name="connsiteY7" fmla="*/ 3544495 h 4405731"/>
                <a:gd name="connsiteX8" fmla="*/ 1270858 w 4650385"/>
                <a:gd name="connsiteY8" fmla="*/ 3766437 h 4405731"/>
                <a:gd name="connsiteX9" fmla="*/ 1865662 w 4650385"/>
                <a:gd name="connsiteY9" fmla="*/ 4378996 h 4405731"/>
                <a:gd name="connsiteX10" fmla="*/ 2220769 w 4650385"/>
                <a:gd name="connsiteY10" fmla="*/ 4290219 h 4405731"/>
                <a:gd name="connsiteX11" fmla="*/ 2646897 w 4650385"/>
                <a:gd name="connsiteY11" fmla="*/ 4236953 h 4405731"/>
                <a:gd name="connsiteX12" fmla="*/ 3197312 w 4650385"/>
                <a:gd name="connsiteY12" fmla="*/ 4112666 h 4405731"/>
                <a:gd name="connsiteX13" fmla="*/ 3703340 w 4650385"/>
                <a:gd name="connsiteY13" fmla="*/ 4032767 h 4405731"/>
                <a:gd name="connsiteX14" fmla="*/ 4218244 w 4650385"/>
                <a:gd name="connsiteY14" fmla="*/ 3526740 h 4405731"/>
                <a:gd name="connsiteX15" fmla="*/ 4236000 w 4650385"/>
                <a:gd name="connsiteY15" fmla="*/ 3224899 h 4405731"/>
                <a:gd name="connsiteX16" fmla="*/ 4404676 w 4650385"/>
                <a:gd name="connsiteY16" fmla="*/ 1955392 h 4405731"/>
                <a:gd name="connsiteX17" fmla="*/ 4626617 w 4650385"/>
                <a:gd name="connsiteY17" fmla="*/ 313023 h 4405731"/>
                <a:gd name="connsiteX18" fmla="*/ 4537841 w 4650385"/>
                <a:gd name="connsiteY18" fmla="*/ 11182 h 4405731"/>
                <a:gd name="connsiteX19" fmla="*/ 3685584 w 4650385"/>
                <a:gd name="connsiteY19" fmla="*/ 490577 h 4405731"/>
                <a:gd name="connsiteX20" fmla="*/ 3339355 w 4650385"/>
                <a:gd name="connsiteY20" fmla="*/ 517210 h 4405731"/>
                <a:gd name="connsiteX21" fmla="*/ 2859961 w 4650385"/>
                <a:gd name="connsiteY21" fmla="*/ 534965 h 4405731"/>
                <a:gd name="connsiteX22" fmla="*/ 2504854 w 4650385"/>
                <a:gd name="connsiteY22" fmla="*/ 552720 h 4405731"/>
                <a:gd name="connsiteX23" fmla="*/ 2007705 w 4650385"/>
                <a:gd name="connsiteY23" fmla="*/ 446188 h 4405731"/>
                <a:gd name="connsiteX24" fmla="*/ 1359635 w 4650385"/>
                <a:gd name="connsiteY24" fmla="*/ 534965 h 4405731"/>
                <a:gd name="connsiteX25" fmla="*/ 1031161 w 4650385"/>
                <a:gd name="connsiteY25" fmla="*/ 934460 h 4405731"/>
                <a:gd name="connsiteX26" fmla="*/ 1119938 w 4650385"/>
                <a:gd name="connsiteY26" fmla="*/ 1138647 h 4405731"/>
                <a:gd name="connsiteX27" fmla="*/ 1084427 w 4650385"/>
                <a:gd name="connsiteY27" fmla="*/ 1298445 h 4405731"/>
                <a:gd name="connsiteX28" fmla="*/ 1031161 w 4650385"/>
                <a:gd name="connsiteY28" fmla="*/ 1254056 h 440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650385" h="4405731">
                  <a:moveTo>
                    <a:pt x="1031161" y="1254056"/>
                  </a:moveTo>
                  <a:cubicBezTo>
                    <a:pt x="875802" y="1378343"/>
                    <a:pt x="323907" y="1853299"/>
                    <a:pt x="152272" y="2044169"/>
                  </a:cubicBezTo>
                  <a:cubicBezTo>
                    <a:pt x="-19363" y="2235039"/>
                    <a:pt x="-129" y="2291264"/>
                    <a:pt x="1351" y="2399276"/>
                  </a:cubicBezTo>
                  <a:cubicBezTo>
                    <a:pt x="2830" y="2507288"/>
                    <a:pt x="119720" y="2630095"/>
                    <a:pt x="161149" y="2692239"/>
                  </a:cubicBezTo>
                  <a:cubicBezTo>
                    <a:pt x="202578" y="2754383"/>
                    <a:pt x="189262" y="2689280"/>
                    <a:pt x="249926" y="2772138"/>
                  </a:cubicBezTo>
                  <a:cubicBezTo>
                    <a:pt x="310590" y="2854996"/>
                    <a:pt x="446715" y="3116887"/>
                    <a:pt x="525134" y="3189388"/>
                  </a:cubicBezTo>
                  <a:cubicBezTo>
                    <a:pt x="603553" y="3261889"/>
                    <a:pt x="613911" y="3147960"/>
                    <a:pt x="720443" y="3207144"/>
                  </a:cubicBezTo>
                  <a:cubicBezTo>
                    <a:pt x="826975" y="3266328"/>
                    <a:pt x="1072590" y="3451280"/>
                    <a:pt x="1164326" y="3544495"/>
                  </a:cubicBezTo>
                  <a:cubicBezTo>
                    <a:pt x="1256062" y="3637710"/>
                    <a:pt x="1153969" y="3627354"/>
                    <a:pt x="1270858" y="3766437"/>
                  </a:cubicBezTo>
                  <a:cubicBezTo>
                    <a:pt x="1387747" y="3905521"/>
                    <a:pt x="1707344" y="4291699"/>
                    <a:pt x="1865662" y="4378996"/>
                  </a:cubicBezTo>
                  <a:cubicBezTo>
                    <a:pt x="2023980" y="4466293"/>
                    <a:pt x="2090563" y="4313893"/>
                    <a:pt x="2220769" y="4290219"/>
                  </a:cubicBezTo>
                  <a:cubicBezTo>
                    <a:pt x="2350975" y="4266545"/>
                    <a:pt x="2484140" y="4266545"/>
                    <a:pt x="2646897" y="4236953"/>
                  </a:cubicBezTo>
                  <a:cubicBezTo>
                    <a:pt x="2809654" y="4207361"/>
                    <a:pt x="3021238" y="4146697"/>
                    <a:pt x="3197312" y="4112666"/>
                  </a:cubicBezTo>
                  <a:cubicBezTo>
                    <a:pt x="3373386" y="4078635"/>
                    <a:pt x="3533185" y="4130421"/>
                    <a:pt x="3703340" y="4032767"/>
                  </a:cubicBezTo>
                  <a:cubicBezTo>
                    <a:pt x="3873495" y="3935113"/>
                    <a:pt x="4129467" y="3661385"/>
                    <a:pt x="4218244" y="3526740"/>
                  </a:cubicBezTo>
                  <a:cubicBezTo>
                    <a:pt x="4307021" y="3392095"/>
                    <a:pt x="4204928" y="3486790"/>
                    <a:pt x="4236000" y="3224899"/>
                  </a:cubicBezTo>
                  <a:cubicBezTo>
                    <a:pt x="4267072" y="2963008"/>
                    <a:pt x="4339573" y="2440705"/>
                    <a:pt x="4404676" y="1955392"/>
                  </a:cubicBezTo>
                  <a:cubicBezTo>
                    <a:pt x="4469779" y="1470079"/>
                    <a:pt x="4604423" y="637058"/>
                    <a:pt x="4626617" y="313023"/>
                  </a:cubicBezTo>
                  <a:cubicBezTo>
                    <a:pt x="4648811" y="-11012"/>
                    <a:pt x="4694680" y="-18410"/>
                    <a:pt x="4537841" y="11182"/>
                  </a:cubicBezTo>
                  <a:cubicBezTo>
                    <a:pt x="4381002" y="40774"/>
                    <a:pt x="3885332" y="406239"/>
                    <a:pt x="3685584" y="490577"/>
                  </a:cubicBezTo>
                  <a:cubicBezTo>
                    <a:pt x="3485836" y="574915"/>
                    <a:pt x="3476959" y="509812"/>
                    <a:pt x="3339355" y="517210"/>
                  </a:cubicBezTo>
                  <a:cubicBezTo>
                    <a:pt x="3201751" y="524608"/>
                    <a:pt x="2859961" y="534965"/>
                    <a:pt x="2859961" y="534965"/>
                  </a:cubicBezTo>
                  <a:cubicBezTo>
                    <a:pt x="2720877" y="540883"/>
                    <a:pt x="2646897" y="567516"/>
                    <a:pt x="2504854" y="552720"/>
                  </a:cubicBezTo>
                  <a:cubicBezTo>
                    <a:pt x="2362811" y="537924"/>
                    <a:pt x="2198575" y="449147"/>
                    <a:pt x="2007705" y="446188"/>
                  </a:cubicBezTo>
                  <a:cubicBezTo>
                    <a:pt x="1816835" y="443229"/>
                    <a:pt x="1522392" y="453586"/>
                    <a:pt x="1359635" y="534965"/>
                  </a:cubicBezTo>
                  <a:cubicBezTo>
                    <a:pt x="1196878" y="616344"/>
                    <a:pt x="1071111" y="833846"/>
                    <a:pt x="1031161" y="934460"/>
                  </a:cubicBezTo>
                  <a:cubicBezTo>
                    <a:pt x="991211" y="1035074"/>
                    <a:pt x="1111060" y="1077983"/>
                    <a:pt x="1119938" y="1138647"/>
                  </a:cubicBezTo>
                  <a:cubicBezTo>
                    <a:pt x="1128816" y="1199311"/>
                    <a:pt x="1094784" y="1276251"/>
                    <a:pt x="1084427" y="1298445"/>
                  </a:cubicBezTo>
                  <a:cubicBezTo>
                    <a:pt x="1074070" y="1320639"/>
                    <a:pt x="1186520" y="1129769"/>
                    <a:pt x="1031161" y="125405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D47C4C9-8870-4E60-B2CA-B4CEFF8BF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47037" y="2530175"/>
              <a:ext cx="809553" cy="809553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2033F73-C6B2-457F-9225-7651F641DCDE}"/>
                </a:ext>
              </a:extLst>
            </p:cNvPr>
            <p:cNvSpPr txBox="1"/>
            <p:nvPr/>
          </p:nvSpPr>
          <p:spPr>
            <a:xfrm>
              <a:off x="5509521" y="3336672"/>
              <a:ext cx="1179127" cy="749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2000" b="1">
                  <a:latin typeface="+mj-lt"/>
                </a:rPr>
                <a:t>400 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E42C02AB-AC67-4F5C-A13A-36922687F968}"/>
                </a:ext>
              </a:extLst>
            </p:cNvPr>
            <p:cNvSpPr txBox="1"/>
            <p:nvPr/>
          </p:nvSpPr>
          <p:spPr>
            <a:xfrm>
              <a:off x="2480804" y="3727993"/>
              <a:ext cx="2156630" cy="864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2000" b="1">
                  <a:latin typeface="+mj-lt"/>
                </a:rPr>
                <a:t>10.000</a:t>
              </a:r>
              <a:r>
                <a:rPr lang="hr-HR" b="1">
                  <a:latin typeface="+mj-lt"/>
                </a:rPr>
                <a:t> </a:t>
              </a:r>
            </a:p>
          </p:txBody>
        </p:sp>
        <p:sp>
          <p:nvSpPr>
            <p:cNvPr id="10" name="Pfeil: nach rechts 9">
              <a:extLst>
                <a:ext uri="{FF2B5EF4-FFF2-40B4-BE49-F238E27FC236}">
                  <a16:creationId xmlns:a16="http://schemas.microsoft.com/office/drawing/2014/main" id="{FDAEA08B-ECFC-4B0C-BF93-DE9895E2877E}"/>
                </a:ext>
              </a:extLst>
            </p:cNvPr>
            <p:cNvSpPr/>
            <p:nvPr/>
          </p:nvSpPr>
          <p:spPr>
            <a:xfrm rot="8185091">
              <a:off x="4911596" y="2151476"/>
              <a:ext cx="978408" cy="4846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1" name="Pfeil: nach rechts 10">
              <a:extLst>
                <a:ext uri="{FF2B5EF4-FFF2-40B4-BE49-F238E27FC236}">
                  <a16:creationId xmlns:a16="http://schemas.microsoft.com/office/drawing/2014/main" id="{92D6FB6F-15B6-4520-8C8B-1230A8626DAC}"/>
                </a:ext>
              </a:extLst>
            </p:cNvPr>
            <p:cNvSpPr/>
            <p:nvPr/>
          </p:nvSpPr>
          <p:spPr>
            <a:xfrm rot="2438141">
              <a:off x="1637312" y="3049668"/>
              <a:ext cx="978408" cy="4846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2" name="Pfeil: nach rechts 11">
              <a:extLst>
                <a:ext uri="{FF2B5EF4-FFF2-40B4-BE49-F238E27FC236}">
                  <a16:creationId xmlns:a16="http://schemas.microsoft.com/office/drawing/2014/main" id="{8EF02967-FB25-4390-B94B-C567EB51139F}"/>
                </a:ext>
              </a:extLst>
            </p:cNvPr>
            <p:cNvSpPr/>
            <p:nvPr/>
          </p:nvSpPr>
          <p:spPr>
            <a:xfrm rot="19759588">
              <a:off x="1382294" y="4967624"/>
              <a:ext cx="978408" cy="4846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3" name="Pfeil: nach rechts 12">
              <a:extLst>
                <a:ext uri="{FF2B5EF4-FFF2-40B4-BE49-F238E27FC236}">
                  <a16:creationId xmlns:a16="http://schemas.microsoft.com/office/drawing/2014/main" id="{4C22771C-A027-46F5-A8F5-19268A7833E2}"/>
                </a:ext>
              </a:extLst>
            </p:cNvPr>
            <p:cNvSpPr/>
            <p:nvPr/>
          </p:nvSpPr>
          <p:spPr>
            <a:xfrm rot="12090247">
              <a:off x="4636091" y="5372400"/>
              <a:ext cx="978408" cy="4846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07C83753-5E44-47B7-A950-247C7C49D0BA}"/>
              </a:ext>
            </a:extLst>
          </p:cNvPr>
          <p:cNvSpPr txBox="1"/>
          <p:nvPr/>
        </p:nvSpPr>
        <p:spPr>
          <a:xfrm>
            <a:off x="758066" y="1564220"/>
            <a:ext cx="3185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>
                <a:latin typeface="+mj-lt"/>
              </a:rPr>
              <a:t>Zamka</a:t>
            </a:r>
            <a:r>
              <a:rPr lang="hr-HR" sz="1800" b="1">
                <a:latin typeface="+mj-lt"/>
              </a:rPr>
              <a:t>: dodatna ponuda parkirališta uzrokuje dodatne vožnje automobilom</a:t>
            </a: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4110F4BC-51F5-4A1A-8902-62202B328E03}"/>
              </a:ext>
            </a:extLst>
          </p:cNvPr>
          <p:cNvCxnSpPr/>
          <p:nvPr/>
        </p:nvCxnSpPr>
        <p:spPr>
          <a:xfrm>
            <a:off x="4438834" y="1702794"/>
            <a:ext cx="0" cy="468741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6D7C354A-7C4F-464B-856F-CC58997B1FEB}"/>
              </a:ext>
            </a:extLst>
          </p:cNvPr>
          <p:cNvSpPr txBox="1"/>
          <p:nvPr/>
        </p:nvSpPr>
        <p:spPr>
          <a:xfrm>
            <a:off x="327290" y="5203054"/>
            <a:ext cx="386370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>
                <a:latin typeface="+mj-lt"/>
              </a:rPr>
              <a:t>10.000</a:t>
            </a:r>
            <a:r>
              <a:rPr lang="hr-HR" sz="2800" b="1"/>
              <a:t> </a:t>
            </a:r>
            <a:r>
              <a:rPr lang="hr-HR" sz="2800" b="1">
                <a:solidFill>
                  <a:srgbClr val="FF0000"/>
                </a:solidFill>
                <a:latin typeface="+mj-lt"/>
              </a:rPr>
              <a:t>+ 400 = 10.400</a:t>
            </a:r>
          </a:p>
          <a:p>
            <a:r>
              <a:rPr lang="hr-HR" sz="1800" b="1">
                <a:solidFill>
                  <a:srgbClr val="FF0000"/>
                </a:solidFill>
              </a:rPr>
              <a:t>                        u PiVS-u</a:t>
            </a:r>
          </a:p>
        </p:txBody>
      </p:sp>
    </p:spTree>
    <p:extLst>
      <p:ext uri="{BB962C8B-B14F-4D97-AF65-F5344CB8AC3E}">
        <p14:creationId xmlns:p14="http://schemas.microsoft.com/office/powerpoint/2010/main" val="41348896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8114BA-9DF2-4EB9-AB59-94E2A125D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Riješite problem zagušenja, nastalog visokom potražnjom za parkiranjem u središtu, ponudom PiVS-a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D46BBE9-EA35-492E-9F35-79C0F835BDB9}"/>
              </a:ext>
            </a:extLst>
          </p:cNvPr>
          <p:cNvGrpSpPr/>
          <p:nvPr/>
        </p:nvGrpSpPr>
        <p:grpSpPr>
          <a:xfrm>
            <a:off x="603116" y="3038381"/>
            <a:ext cx="3075220" cy="2121583"/>
            <a:chOff x="1339177" y="2151476"/>
            <a:chExt cx="5349471" cy="3973936"/>
          </a:xfrm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36B2FC61-AF3E-4311-9571-90B1B1EF51C0}"/>
                </a:ext>
              </a:extLst>
            </p:cNvPr>
            <p:cNvSpPr/>
            <p:nvPr/>
          </p:nvSpPr>
          <p:spPr>
            <a:xfrm>
              <a:off x="1339177" y="2423604"/>
              <a:ext cx="4049569" cy="3701808"/>
            </a:xfrm>
            <a:custGeom>
              <a:avLst/>
              <a:gdLst>
                <a:gd name="connsiteX0" fmla="*/ 1031161 w 4650385"/>
                <a:gd name="connsiteY0" fmla="*/ 1254056 h 4405731"/>
                <a:gd name="connsiteX1" fmla="*/ 152272 w 4650385"/>
                <a:gd name="connsiteY1" fmla="*/ 2044169 h 4405731"/>
                <a:gd name="connsiteX2" fmla="*/ 1351 w 4650385"/>
                <a:gd name="connsiteY2" fmla="*/ 2399276 h 4405731"/>
                <a:gd name="connsiteX3" fmla="*/ 161149 w 4650385"/>
                <a:gd name="connsiteY3" fmla="*/ 2692239 h 4405731"/>
                <a:gd name="connsiteX4" fmla="*/ 249926 w 4650385"/>
                <a:gd name="connsiteY4" fmla="*/ 2772138 h 4405731"/>
                <a:gd name="connsiteX5" fmla="*/ 525134 w 4650385"/>
                <a:gd name="connsiteY5" fmla="*/ 3189388 h 4405731"/>
                <a:gd name="connsiteX6" fmla="*/ 720443 w 4650385"/>
                <a:gd name="connsiteY6" fmla="*/ 3207144 h 4405731"/>
                <a:gd name="connsiteX7" fmla="*/ 1164326 w 4650385"/>
                <a:gd name="connsiteY7" fmla="*/ 3544495 h 4405731"/>
                <a:gd name="connsiteX8" fmla="*/ 1270858 w 4650385"/>
                <a:gd name="connsiteY8" fmla="*/ 3766437 h 4405731"/>
                <a:gd name="connsiteX9" fmla="*/ 1865662 w 4650385"/>
                <a:gd name="connsiteY9" fmla="*/ 4378996 h 4405731"/>
                <a:gd name="connsiteX10" fmla="*/ 2220769 w 4650385"/>
                <a:gd name="connsiteY10" fmla="*/ 4290219 h 4405731"/>
                <a:gd name="connsiteX11" fmla="*/ 2646897 w 4650385"/>
                <a:gd name="connsiteY11" fmla="*/ 4236953 h 4405731"/>
                <a:gd name="connsiteX12" fmla="*/ 3197312 w 4650385"/>
                <a:gd name="connsiteY12" fmla="*/ 4112666 h 4405731"/>
                <a:gd name="connsiteX13" fmla="*/ 3703340 w 4650385"/>
                <a:gd name="connsiteY13" fmla="*/ 4032767 h 4405731"/>
                <a:gd name="connsiteX14" fmla="*/ 4218244 w 4650385"/>
                <a:gd name="connsiteY14" fmla="*/ 3526740 h 4405731"/>
                <a:gd name="connsiteX15" fmla="*/ 4236000 w 4650385"/>
                <a:gd name="connsiteY15" fmla="*/ 3224899 h 4405731"/>
                <a:gd name="connsiteX16" fmla="*/ 4404676 w 4650385"/>
                <a:gd name="connsiteY16" fmla="*/ 1955392 h 4405731"/>
                <a:gd name="connsiteX17" fmla="*/ 4626617 w 4650385"/>
                <a:gd name="connsiteY17" fmla="*/ 313023 h 4405731"/>
                <a:gd name="connsiteX18" fmla="*/ 4537841 w 4650385"/>
                <a:gd name="connsiteY18" fmla="*/ 11182 h 4405731"/>
                <a:gd name="connsiteX19" fmla="*/ 3685584 w 4650385"/>
                <a:gd name="connsiteY19" fmla="*/ 490577 h 4405731"/>
                <a:gd name="connsiteX20" fmla="*/ 3339355 w 4650385"/>
                <a:gd name="connsiteY20" fmla="*/ 517210 h 4405731"/>
                <a:gd name="connsiteX21" fmla="*/ 2859961 w 4650385"/>
                <a:gd name="connsiteY21" fmla="*/ 534965 h 4405731"/>
                <a:gd name="connsiteX22" fmla="*/ 2504854 w 4650385"/>
                <a:gd name="connsiteY22" fmla="*/ 552720 h 4405731"/>
                <a:gd name="connsiteX23" fmla="*/ 2007705 w 4650385"/>
                <a:gd name="connsiteY23" fmla="*/ 446188 h 4405731"/>
                <a:gd name="connsiteX24" fmla="*/ 1359635 w 4650385"/>
                <a:gd name="connsiteY24" fmla="*/ 534965 h 4405731"/>
                <a:gd name="connsiteX25" fmla="*/ 1031161 w 4650385"/>
                <a:gd name="connsiteY25" fmla="*/ 934460 h 4405731"/>
                <a:gd name="connsiteX26" fmla="*/ 1119938 w 4650385"/>
                <a:gd name="connsiteY26" fmla="*/ 1138647 h 4405731"/>
                <a:gd name="connsiteX27" fmla="*/ 1084427 w 4650385"/>
                <a:gd name="connsiteY27" fmla="*/ 1298445 h 4405731"/>
                <a:gd name="connsiteX28" fmla="*/ 1031161 w 4650385"/>
                <a:gd name="connsiteY28" fmla="*/ 1254056 h 440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650385" h="4405731">
                  <a:moveTo>
                    <a:pt x="1031161" y="1254056"/>
                  </a:moveTo>
                  <a:cubicBezTo>
                    <a:pt x="875802" y="1378343"/>
                    <a:pt x="323907" y="1853299"/>
                    <a:pt x="152272" y="2044169"/>
                  </a:cubicBezTo>
                  <a:cubicBezTo>
                    <a:pt x="-19363" y="2235039"/>
                    <a:pt x="-129" y="2291264"/>
                    <a:pt x="1351" y="2399276"/>
                  </a:cubicBezTo>
                  <a:cubicBezTo>
                    <a:pt x="2830" y="2507288"/>
                    <a:pt x="119720" y="2630095"/>
                    <a:pt x="161149" y="2692239"/>
                  </a:cubicBezTo>
                  <a:cubicBezTo>
                    <a:pt x="202578" y="2754383"/>
                    <a:pt x="189262" y="2689280"/>
                    <a:pt x="249926" y="2772138"/>
                  </a:cubicBezTo>
                  <a:cubicBezTo>
                    <a:pt x="310590" y="2854996"/>
                    <a:pt x="446715" y="3116887"/>
                    <a:pt x="525134" y="3189388"/>
                  </a:cubicBezTo>
                  <a:cubicBezTo>
                    <a:pt x="603553" y="3261889"/>
                    <a:pt x="613911" y="3147960"/>
                    <a:pt x="720443" y="3207144"/>
                  </a:cubicBezTo>
                  <a:cubicBezTo>
                    <a:pt x="826975" y="3266328"/>
                    <a:pt x="1072590" y="3451280"/>
                    <a:pt x="1164326" y="3544495"/>
                  </a:cubicBezTo>
                  <a:cubicBezTo>
                    <a:pt x="1256062" y="3637710"/>
                    <a:pt x="1153969" y="3627354"/>
                    <a:pt x="1270858" y="3766437"/>
                  </a:cubicBezTo>
                  <a:cubicBezTo>
                    <a:pt x="1387747" y="3905521"/>
                    <a:pt x="1707344" y="4291699"/>
                    <a:pt x="1865662" y="4378996"/>
                  </a:cubicBezTo>
                  <a:cubicBezTo>
                    <a:pt x="2023980" y="4466293"/>
                    <a:pt x="2090563" y="4313893"/>
                    <a:pt x="2220769" y="4290219"/>
                  </a:cubicBezTo>
                  <a:cubicBezTo>
                    <a:pt x="2350975" y="4266545"/>
                    <a:pt x="2484140" y="4266545"/>
                    <a:pt x="2646897" y="4236953"/>
                  </a:cubicBezTo>
                  <a:cubicBezTo>
                    <a:pt x="2809654" y="4207361"/>
                    <a:pt x="3021238" y="4146697"/>
                    <a:pt x="3197312" y="4112666"/>
                  </a:cubicBezTo>
                  <a:cubicBezTo>
                    <a:pt x="3373386" y="4078635"/>
                    <a:pt x="3533185" y="4130421"/>
                    <a:pt x="3703340" y="4032767"/>
                  </a:cubicBezTo>
                  <a:cubicBezTo>
                    <a:pt x="3873495" y="3935113"/>
                    <a:pt x="4129467" y="3661385"/>
                    <a:pt x="4218244" y="3526740"/>
                  </a:cubicBezTo>
                  <a:cubicBezTo>
                    <a:pt x="4307021" y="3392095"/>
                    <a:pt x="4204928" y="3486790"/>
                    <a:pt x="4236000" y="3224899"/>
                  </a:cubicBezTo>
                  <a:cubicBezTo>
                    <a:pt x="4267072" y="2963008"/>
                    <a:pt x="4339573" y="2440705"/>
                    <a:pt x="4404676" y="1955392"/>
                  </a:cubicBezTo>
                  <a:cubicBezTo>
                    <a:pt x="4469779" y="1470079"/>
                    <a:pt x="4604423" y="637058"/>
                    <a:pt x="4626617" y="313023"/>
                  </a:cubicBezTo>
                  <a:cubicBezTo>
                    <a:pt x="4648811" y="-11012"/>
                    <a:pt x="4694680" y="-18410"/>
                    <a:pt x="4537841" y="11182"/>
                  </a:cubicBezTo>
                  <a:cubicBezTo>
                    <a:pt x="4381002" y="40774"/>
                    <a:pt x="3885332" y="406239"/>
                    <a:pt x="3685584" y="490577"/>
                  </a:cubicBezTo>
                  <a:cubicBezTo>
                    <a:pt x="3485836" y="574915"/>
                    <a:pt x="3476959" y="509812"/>
                    <a:pt x="3339355" y="517210"/>
                  </a:cubicBezTo>
                  <a:cubicBezTo>
                    <a:pt x="3201751" y="524608"/>
                    <a:pt x="2859961" y="534965"/>
                    <a:pt x="2859961" y="534965"/>
                  </a:cubicBezTo>
                  <a:cubicBezTo>
                    <a:pt x="2720877" y="540883"/>
                    <a:pt x="2646897" y="567516"/>
                    <a:pt x="2504854" y="552720"/>
                  </a:cubicBezTo>
                  <a:cubicBezTo>
                    <a:pt x="2362811" y="537924"/>
                    <a:pt x="2198575" y="449147"/>
                    <a:pt x="2007705" y="446188"/>
                  </a:cubicBezTo>
                  <a:cubicBezTo>
                    <a:pt x="1816835" y="443229"/>
                    <a:pt x="1522392" y="453586"/>
                    <a:pt x="1359635" y="534965"/>
                  </a:cubicBezTo>
                  <a:cubicBezTo>
                    <a:pt x="1196878" y="616344"/>
                    <a:pt x="1071111" y="833846"/>
                    <a:pt x="1031161" y="934460"/>
                  </a:cubicBezTo>
                  <a:cubicBezTo>
                    <a:pt x="991211" y="1035074"/>
                    <a:pt x="1111060" y="1077983"/>
                    <a:pt x="1119938" y="1138647"/>
                  </a:cubicBezTo>
                  <a:cubicBezTo>
                    <a:pt x="1128816" y="1199311"/>
                    <a:pt x="1094784" y="1276251"/>
                    <a:pt x="1084427" y="1298445"/>
                  </a:cubicBezTo>
                  <a:cubicBezTo>
                    <a:pt x="1074070" y="1320639"/>
                    <a:pt x="1186520" y="1129769"/>
                    <a:pt x="1031161" y="125405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D47C4C9-8870-4E60-B2CA-B4CEFF8BF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47037" y="2530175"/>
              <a:ext cx="809553" cy="809553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2033F73-C6B2-457F-9225-7651F641DCDE}"/>
                </a:ext>
              </a:extLst>
            </p:cNvPr>
            <p:cNvSpPr txBox="1"/>
            <p:nvPr/>
          </p:nvSpPr>
          <p:spPr>
            <a:xfrm>
              <a:off x="5509521" y="3336672"/>
              <a:ext cx="1179127" cy="749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2000" b="1">
                  <a:latin typeface="+mj-lt"/>
                </a:rPr>
                <a:t>400 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E42C02AB-AC67-4F5C-A13A-36922687F968}"/>
                </a:ext>
              </a:extLst>
            </p:cNvPr>
            <p:cNvSpPr txBox="1"/>
            <p:nvPr/>
          </p:nvSpPr>
          <p:spPr>
            <a:xfrm>
              <a:off x="2480804" y="3727993"/>
              <a:ext cx="2156630" cy="864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2000" b="1">
                  <a:latin typeface="+mj-lt"/>
                </a:rPr>
                <a:t>10.000</a:t>
              </a:r>
              <a:r>
                <a:rPr lang="hr-HR" b="1">
                  <a:latin typeface="+mj-lt"/>
                </a:rPr>
                <a:t> </a:t>
              </a:r>
            </a:p>
          </p:txBody>
        </p:sp>
        <p:sp>
          <p:nvSpPr>
            <p:cNvPr id="10" name="Pfeil: nach rechts 9">
              <a:extLst>
                <a:ext uri="{FF2B5EF4-FFF2-40B4-BE49-F238E27FC236}">
                  <a16:creationId xmlns:a16="http://schemas.microsoft.com/office/drawing/2014/main" id="{FDAEA08B-ECFC-4B0C-BF93-DE9895E2877E}"/>
                </a:ext>
              </a:extLst>
            </p:cNvPr>
            <p:cNvSpPr/>
            <p:nvPr/>
          </p:nvSpPr>
          <p:spPr>
            <a:xfrm rot="8185091">
              <a:off x="4911596" y="2151476"/>
              <a:ext cx="978408" cy="4846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1" name="Pfeil: nach rechts 10">
              <a:extLst>
                <a:ext uri="{FF2B5EF4-FFF2-40B4-BE49-F238E27FC236}">
                  <a16:creationId xmlns:a16="http://schemas.microsoft.com/office/drawing/2014/main" id="{92D6FB6F-15B6-4520-8C8B-1230A8626DAC}"/>
                </a:ext>
              </a:extLst>
            </p:cNvPr>
            <p:cNvSpPr/>
            <p:nvPr/>
          </p:nvSpPr>
          <p:spPr>
            <a:xfrm rot="2438141">
              <a:off x="1637312" y="3049668"/>
              <a:ext cx="978408" cy="4846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2" name="Pfeil: nach rechts 11">
              <a:extLst>
                <a:ext uri="{FF2B5EF4-FFF2-40B4-BE49-F238E27FC236}">
                  <a16:creationId xmlns:a16="http://schemas.microsoft.com/office/drawing/2014/main" id="{8EF02967-FB25-4390-B94B-C567EB51139F}"/>
                </a:ext>
              </a:extLst>
            </p:cNvPr>
            <p:cNvSpPr/>
            <p:nvPr/>
          </p:nvSpPr>
          <p:spPr>
            <a:xfrm rot="19759588">
              <a:off x="1382294" y="4967624"/>
              <a:ext cx="978408" cy="4846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3" name="Pfeil: nach rechts 12">
              <a:extLst>
                <a:ext uri="{FF2B5EF4-FFF2-40B4-BE49-F238E27FC236}">
                  <a16:creationId xmlns:a16="http://schemas.microsoft.com/office/drawing/2014/main" id="{4C22771C-A027-46F5-A8F5-19268A7833E2}"/>
                </a:ext>
              </a:extLst>
            </p:cNvPr>
            <p:cNvSpPr/>
            <p:nvPr/>
          </p:nvSpPr>
          <p:spPr>
            <a:xfrm rot="12090247">
              <a:off x="4636091" y="5372400"/>
              <a:ext cx="978408" cy="4846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2DBB7C9-2CD3-4CC4-A0DE-6F630B00EA99}"/>
              </a:ext>
            </a:extLst>
          </p:cNvPr>
          <p:cNvGrpSpPr/>
          <p:nvPr/>
        </p:nvGrpSpPr>
        <p:grpSpPr>
          <a:xfrm>
            <a:off x="5235257" y="3245431"/>
            <a:ext cx="3075220" cy="1976301"/>
            <a:chOff x="1339177" y="2423604"/>
            <a:chExt cx="5349471" cy="3701808"/>
          </a:xfrm>
        </p:grpSpPr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AF6763EB-0FF2-473A-81CF-6BA3A26E2699}"/>
                </a:ext>
              </a:extLst>
            </p:cNvPr>
            <p:cNvSpPr/>
            <p:nvPr/>
          </p:nvSpPr>
          <p:spPr>
            <a:xfrm>
              <a:off x="1339177" y="2423604"/>
              <a:ext cx="4049569" cy="3701808"/>
            </a:xfrm>
            <a:custGeom>
              <a:avLst/>
              <a:gdLst>
                <a:gd name="connsiteX0" fmla="*/ 1031161 w 4650385"/>
                <a:gd name="connsiteY0" fmla="*/ 1254056 h 4405731"/>
                <a:gd name="connsiteX1" fmla="*/ 152272 w 4650385"/>
                <a:gd name="connsiteY1" fmla="*/ 2044169 h 4405731"/>
                <a:gd name="connsiteX2" fmla="*/ 1351 w 4650385"/>
                <a:gd name="connsiteY2" fmla="*/ 2399276 h 4405731"/>
                <a:gd name="connsiteX3" fmla="*/ 161149 w 4650385"/>
                <a:gd name="connsiteY3" fmla="*/ 2692239 h 4405731"/>
                <a:gd name="connsiteX4" fmla="*/ 249926 w 4650385"/>
                <a:gd name="connsiteY4" fmla="*/ 2772138 h 4405731"/>
                <a:gd name="connsiteX5" fmla="*/ 525134 w 4650385"/>
                <a:gd name="connsiteY5" fmla="*/ 3189388 h 4405731"/>
                <a:gd name="connsiteX6" fmla="*/ 720443 w 4650385"/>
                <a:gd name="connsiteY6" fmla="*/ 3207144 h 4405731"/>
                <a:gd name="connsiteX7" fmla="*/ 1164326 w 4650385"/>
                <a:gd name="connsiteY7" fmla="*/ 3544495 h 4405731"/>
                <a:gd name="connsiteX8" fmla="*/ 1270858 w 4650385"/>
                <a:gd name="connsiteY8" fmla="*/ 3766437 h 4405731"/>
                <a:gd name="connsiteX9" fmla="*/ 1865662 w 4650385"/>
                <a:gd name="connsiteY9" fmla="*/ 4378996 h 4405731"/>
                <a:gd name="connsiteX10" fmla="*/ 2220769 w 4650385"/>
                <a:gd name="connsiteY10" fmla="*/ 4290219 h 4405731"/>
                <a:gd name="connsiteX11" fmla="*/ 2646897 w 4650385"/>
                <a:gd name="connsiteY11" fmla="*/ 4236953 h 4405731"/>
                <a:gd name="connsiteX12" fmla="*/ 3197312 w 4650385"/>
                <a:gd name="connsiteY12" fmla="*/ 4112666 h 4405731"/>
                <a:gd name="connsiteX13" fmla="*/ 3703340 w 4650385"/>
                <a:gd name="connsiteY13" fmla="*/ 4032767 h 4405731"/>
                <a:gd name="connsiteX14" fmla="*/ 4218244 w 4650385"/>
                <a:gd name="connsiteY14" fmla="*/ 3526740 h 4405731"/>
                <a:gd name="connsiteX15" fmla="*/ 4236000 w 4650385"/>
                <a:gd name="connsiteY15" fmla="*/ 3224899 h 4405731"/>
                <a:gd name="connsiteX16" fmla="*/ 4404676 w 4650385"/>
                <a:gd name="connsiteY16" fmla="*/ 1955392 h 4405731"/>
                <a:gd name="connsiteX17" fmla="*/ 4626617 w 4650385"/>
                <a:gd name="connsiteY17" fmla="*/ 313023 h 4405731"/>
                <a:gd name="connsiteX18" fmla="*/ 4537841 w 4650385"/>
                <a:gd name="connsiteY18" fmla="*/ 11182 h 4405731"/>
                <a:gd name="connsiteX19" fmla="*/ 3685584 w 4650385"/>
                <a:gd name="connsiteY19" fmla="*/ 490577 h 4405731"/>
                <a:gd name="connsiteX20" fmla="*/ 3339355 w 4650385"/>
                <a:gd name="connsiteY20" fmla="*/ 517210 h 4405731"/>
                <a:gd name="connsiteX21" fmla="*/ 2859961 w 4650385"/>
                <a:gd name="connsiteY21" fmla="*/ 534965 h 4405731"/>
                <a:gd name="connsiteX22" fmla="*/ 2504854 w 4650385"/>
                <a:gd name="connsiteY22" fmla="*/ 552720 h 4405731"/>
                <a:gd name="connsiteX23" fmla="*/ 2007705 w 4650385"/>
                <a:gd name="connsiteY23" fmla="*/ 446188 h 4405731"/>
                <a:gd name="connsiteX24" fmla="*/ 1359635 w 4650385"/>
                <a:gd name="connsiteY24" fmla="*/ 534965 h 4405731"/>
                <a:gd name="connsiteX25" fmla="*/ 1031161 w 4650385"/>
                <a:gd name="connsiteY25" fmla="*/ 934460 h 4405731"/>
                <a:gd name="connsiteX26" fmla="*/ 1119938 w 4650385"/>
                <a:gd name="connsiteY26" fmla="*/ 1138647 h 4405731"/>
                <a:gd name="connsiteX27" fmla="*/ 1084427 w 4650385"/>
                <a:gd name="connsiteY27" fmla="*/ 1298445 h 4405731"/>
                <a:gd name="connsiteX28" fmla="*/ 1031161 w 4650385"/>
                <a:gd name="connsiteY28" fmla="*/ 1254056 h 440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650385" h="4405731">
                  <a:moveTo>
                    <a:pt x="1031161" y="1254056"/>
                  </a:moveTo>
                  <a:cubicBezTo>
                    <a:pt x="875802" y="1378343"/>
                    <a:pt x="323907" y="1853299"/>
                    <a:pt x="152272" y="2044169"/>
                  </a:cubicBezTo>
                  <a:cubicBezTo>
                    <a:pt x="-19363" y="2235039"/>
                    <a:pt x="-129" y="2291264"/>
                    <a:pt x="1351" y="2399276"/>
                  </a:cubicBezTo>
                  <a:cubicBezTo>
                    <a:pt x="2830" y="2507288"/>
                    <a:pt x="119720" y="2630095"/>
                    <a:pt x="161149" y="2692239"/>
                  </a:cubicBezTo>
                  <a:cubicBezTo>
                    <a:pt x="202578" y="2754383"/>
                    <a:pt x="189262" y="2689280"/>
                    <a:pt x="249926" y="2772138"/>
                  </a:cubicBezTo>
                  <a:cubicBezTo>
                    <a:pt x="310590" y="2854996"/>
                    <a:pt x="446715" y="3116887"/>
                    <a:pt x="525134" y="3189388"/>
                  </a:cubicBezTo>
                  <a:cubicBezTo>
                    <a:pt x="603553" y="3261889"/>
                    <a:pt x="613911" y="3147960"/>
                    <a:pt x="720443" y="3207144"/>
                  </a:cubicBezTo>
                  <a:cubicBezTo>
                    <a:pt x="826975" y="3266328"/>
                    <a:pt x="1072590" y="3451280"/>
                    <a:pt x="1164326" y="3544495"/>
                  </a:cubicBezTo>
                  <a:cubicBezTo>
                    <a:pt x="1256062" y="3637710"/>
                    <a:pt x="1153969" y="3627354"/>
                    <a:pt x="1270858" y="3766437"/>
                  </a:cubicBezTo>
                  <a:cubicBezTo>
                    <a:pt x="1387747" y="3905521"/>
                    <a:pt x="1707344" y="4291699"/>
                    <a:pt x="1865662" y="4378996"/>
                  </a:cubicBezTo>
                  <a:cubicBezTo>
                    <a:pt x="2023980" y="4466293"/>
                    <a:pt x="2090563" y="4313893"/>
                    <a:pt x="2220769" y="4290219"/>
                  </a:cubicBezTo>
                  <a:cubicBezTo>
                    <a:pt x="2350975" y="4266545"/>
                    <a:pt x="2484140" y="4266545"/>
                    <a:pt x="2646897" y="4236953"/>
                  </a:cubicBezTo>
                  <a:cubicBezTo>
                    <a:pt x="2809654" y="4207361"/>
                    <a:pt x="3021238" y="4146697"/>
                    <a:pt x="3197312" y="4112666"/>
                  </a:cubicBezTo>
                  <a:cubicBezTo>
                    <a:pt x="3373386" y="4078635"/>
                    <a:pt x="3533185" y="4130421"/>
                    <a:pt x="3703340" y="4032767"/>
                  </a:cubicBezTo>
                  <a:cubicBezTo>
                    <a:pt x="3873495" y="3935113"/>
                    <a:pt x="4129467" y="3661385"/>
                    <a:pt x="4218244" y="3526740"/>
                  </a:cubicBezTo>
                  <a:cubicBezTo>
                    <a:pt x="4307021" y="3392095"/>
                    <a:pt x="4204928" y="3486790"/>
                    <a:pt x="4236000" y="3224899"/>
                  </a:cubicBezTo>
                  <a:cubicBezTo>
                    <a:pt x="4267072" y="2963008"/>
                    <a:pt x="4339573" y="2440705"/>
                    <a:pt x="4404676" y="1955392"/>
                  </a:cubicBezTo>
                  <a:cubicBezTo>
                    <a:pt x="4469779" y="1470079"/>
                    <a:pt x="4604423" y="637058"/>
                    <a:pt x="4626617" y="313023"/>
                  </a:cubicBezTo>
                  <a:cubicBezTo>
                    <a:pt x="4648811" y="-11012"/>
                    <a:pt x="4694680" y="-18410"/>
                    <a:pt x="4537841" y="11182"/>
                  </a:cubicBezTo>
                  <a:cubicBezTo>
                    <a:pt x="4381002" y="40774"/>
                    <a:pt x="3885332" y="406239"/>
                    <a:pt x="3685584" y="490577"/>
                  </a:cubicBezTo>
                  <a:cubicBezTo>
                    <a:pt x="3485836" y="574915"/>
                    <a:pt x="3476959" y="509812"/>
                    <a:pt x="3339355" y="517210"/>
                  </a:cubicBezTo>
                  <a:cubicBezTo>
                    <a:pt x="3201751" y="524608"/>
                    <a:pt x="2859961" y="534965"/>
                    <a:pt x="2859961" y="534965"/>
                  </a:cubicBezTo>
                  <a:cubicBezTo>
                    <a:pt x="2720877" y="540883"/>
                    <a:pt x="2646897" y="567516"/>
                    <a:pt x="2504854" y="552720"/>
                  </a:cubicBezTo>
                  <a:cubicBezTo>
                    <a:pt x="2362811" y="537924"/>
                    <a:pt x="2198575" y="449147"/>
                    <a:pt x="2007705" y="446188"/>
                  </a:cubicBezTo>
                  <a:cubicBezTo>
                    <a:pt x="1816835" y="443229"/>
                    <a:pt x="1522392" y="453586"/>
                    <a:pt x="1359635" y="534965"/>
                  </a:cubicBezTo>
                  <a:cubicBezTo>
                    <a:pt x="1196878" y="616344"/>
                    <a:pt x="1071111" y="833846"/>
                    <a:pt x="1031161" y="934460"/>
                  </a:cubicBezTo>
                  <a:cubicBezTo>
                    <a:pt x="991211" y="1035074"/>
                    <a:pt x="1111060" y="1077983"/>
                    <a:pt x="1119938" y="1138647"/>
                  </a:cubicBezTo>
                  <a:cubicBezTo>
                    <a:pt x="1128816" y="1199311"/>
                    <a:pt x="1094784" y="1276251"/>
                    <a:pt x="1084427" y="1298445"/>
                  </a:cubicBezTo>
                  <a:cubicBezTo>
                    <a:pt x="1074070" y="1320639"/>
                    <a:pt x="1186520" y="1129769"/>
                    <a:pt x="1031161" y="125405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D5FFD973-6FD4-4873-8B62-0EF829A37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47037" y="2530175"/>
              <a:ext cx="809553" cy="809553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FE69B978-D063-4810-91C2-00A16DD378DD}"/>
                </a:ext>
              </a:extLst>
            </p:cNvPr>
            <p:cNvSpPr txBox="1"/>
            <p:nvPr/>
          </p:nvSpPr>
          <p:spPr>
            <a:xfrm>
              <a:off x="5509521" y="3336672"/>
              <a:ext cx="1179127" cy="749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2000" b="1">
                  <a:latin typeface="+mj-lt"/>
                </a:rPr>
                <a:t>400 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16A9B03F-75C3-46D0-9BFF-F0CA8CF31570}"/>
                </a:ext>
              </a:extLst>
            </p:cNvPr>
            <p:cNvSpPr txBox="1"/>
            <p:nvPr/>
          </p:nvSpPr>
          <p:spPr>
            <a:xfrm>
              <a:off x="2480804" y="3727993"/>
              <a:ext cx="2156630" cy="864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2000" b="1">
                  <a:latin typeface="+mj-lt"/>
                </a:rPr>
                <a:t>9.600</a:t>
              </a:r>
              <a:r>
                <a:rPr lang="hr-HR" b="1">
                  <a:latin typeface="+mj-lt"/>
                </a:rPr>
                <a:t> </a:t>
              </a:r>
            </a:p>
          </p:txBody>
        </p:sp>
        <p:sp>
          <p:nvSpPr>
            <p:cNvPr id="20" name="Pfeil: nach rechts 19">
              <a:extLst>
                <a:ext uri="{FF2B5EF4-FFF2-40B4-BE49-F238E27FC236}">
                  <a16:creationId xmlns:a16="http://schemas.microsoft.com/office/drawing/2014/main" id="{EB937BAD-4E8D-4AF2-B53B-08CB2CFEB385}"/>
                </a:ext>
              </a:extLst>
            </p:cNvPr>
            <p:cNvSpPr/>
            <p:nvPr/>
          </p:nvSpPr>
          <p:spPr>
            <a:xfrm rot="2438141">
              <a:off x="1637312" y="3049668"/>
              <a:ext cx="978408" cy="4846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1" name="Pfeil: nach rechts 20">
              <a:extLst>
                <a:ext uri="{FF2B5EF4-FFF2-40B4-BE49-F238E27FC236}">
                  <a16:creationId xmlns:a16="http://schemas.microsoft.com/office/drawing/2014/main" id="{14147772-51EC-44D8-8E9D-596283940654}"/>
                </a:ext>
              </a:extLst>
            </p:cNvPr>
            <p:cNvSpPr/>
            <p:nvPr/>
          </p:nvSpPr>
          <p:spPr>
            <a:xfrm rot="19759588">
              <a:off x="1382294" y="4967624"/>
              <a:ext cx="978408" cy="4846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2" name="Pfeil: nach rechts 21">
              <a:extLst>
                <a:ext uri="{FF2B5EF4-FFF2-40B4-BE49-F238E27FC236}">
                  <a16:creationId xmlns:a16="http://schemas.microsoft.com/office/drawing/2014/main" id="{905D2511-5BA2-4A73-902E-2E7BB6DAEEFC}"/>
                </a:ext>
              </a:extLst>
            </p:cNvPr>
            <p:cNvSpPr/>
            <p:nvPr/>
          </p:nvSpPr>
          <p:spPr>
            <a:xfrm rot="12090247">
              <a:off x="4636091" y="5372400"/>
              <a:ext cx="978408" cy="4846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07C83753-5E44-47B7-A950-247C7C49D0BA}"/>
              </a:ext>
            </a:extLst>
          </p:cNvPr>
          <p:cNvSpPr txBox="1"/>
          <p:nvPr/>
        </p:nvSpPr>
        <p:spPr>
          <a:xfrm>
            <a:off x="758066" y="1678520"/>
            <a:ext cx="3185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>
                <a:latin typeface="+mj-lt"/>
              </a:rPr>
              <a:t>Zamka</a:t>
            </a:r>
            <a:r>
              <a:rPr lang="hr-HR" sz="1800" b="1">
                <a:latin typeface="+mj-lt"/>
              </a:rPr>
              <a:t>: dodatna ponuda parkirališta uzrokuje dodatne vožnje automobilom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F07FBDE-4B7B-4708-8AB7-DA7F89E3EB10}"/>
              </a:ext>
            </a:extLst>
          </p:cNvPr>
          <p:cNvSpPr txBox="1"/>
          <p:nvPr/>
        </p:nvSpPr>
        <p:spPr>
          <a:xfrm>
            <a:off x="5151487" y="1662279"/>
            <a:ext cx="2888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>
                <a:latin typeface="+mj-lt"/>
              </a:rPr>
              <a:t>Ispravno</a:t>
            </a:r>
          </a:p>
          <a:p>
            <a:r>
              <a:rPr lang="hr-HR" sz="1800" b="1">
                <a:latin typeface="+mj-lt"/>
              </a:rPr>
              <a:t>Potrebno je smanjiti ponudu parkirališta u središtu</a:t>
            </a: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4110F4BC-51F5-4A1A-8902-62202B328E03}"/>
              </a:ext>
            </a:extLst>
          </p:cNvPr>
          <p:cNvCxnSpPr/>
          <p:nvPr/>
        </p:nvCxnSpPr>
        <p:spPr>
          <a:xfrm>
            <a:off x="4438834" y="1702794"/>
            <a:ext cx="0" cy="468741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feil: nach rechts 34">
            <a:extLst>
              <a:ext uri="{FF2B5EF4-FFF2-40B4-BE49-F238E27FC236}">
                <a16:creationId xmlns:a16="http://schemas.microsoft.com/office/drawing/2014/main" id="{7DC2FFE1-F48D-4F81-B096-5A58565E1F9D}"/>
              </a:ext>
            </a:extLst>
          </p:cNvPr>
          <p:cNvSpPr/>
          <p:nvPr/>
        </p:nvSpPr>
        <p:spPr>
          <a:xfrm rot="8185091" flipV="1">
            <a:off x="7323409" y="2992727"/>
            <a:ext cx="1027184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Pfeil: nach rechts 35">
            <a:extLst>
              <a:ext uri="{FF2B5EF4-FFF2-40B4-BE49-F238E27FC236}">
                <a16:creationId xmlns:a16="http://schemas.microsoft.com/office/drawing/2014/main" id="{086ACD57-DDD5-47CE-9E8B-A1E81C680973}"/>
              </a:ext>
            </a:extLst>
          </p:cNvPr>
          <p:cNvSpPr/>
          <p:nvPr/>
        </p:nvSpPr>
        <p:spPr>
          <a:xfrm rot="5971549" flipV="1">
            <a:off x="7872211" y="2957835"/>
            <a:ext cx="542398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92C7D2D9-01B2-49B9-A772-B979F3E5CDD3}"/>
              </a:ext>
            </a:extLst>
          </p:cNvPr>
          <p:cNvSpPr txBox="1"/>
          <p:nvPr/>
        </p:nvSpPr>
        <p:spPr>
          <a:xfrm>
            <a:off x="310845" y="5671824"/>
            <a:ext cx="3668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>
                <a:latin typeface="+mj-lt"/>
              </a:rPr>
              <a:t>10.000</a:t>
            </a:r>
            <a:r>
              <a:rPr lang="hr-HR" b="1"/>
              <a:t> </a:t>
            </a:r>
            <a:r>
              <a:rPr lang="hr-HR" b="1">
                <a:solidFill>
                  <a:srgbClr val="FF0000"/>
                </a:solidFill>
                <a:latin typeface="+mj-lt"/>
              </a:rPr>
              <a:t>+ 400 = 10.400</a:t>
            </a:r>
          </a:p>
          <a:p>
            <a:r>
              <a:rPr lang="hr-HR" b="1">
                <a:solidFill>
                  <a:srgbClr val="FF0000"/>
                </a:solidFill>
                <a:latin typeface="+mj-lt"/>
              </a:rPr>
              <a:t>	</a:t>
            </a:r>
            <a:r>
              <a:rPr lang="hr-HR" sz="1800" b="1">
                <a:solidFill>
                  <a:srgbClr val="FF0000"/>
                </a:solidFill>
                <a:latin typeface="+mj-lt"/>
              </a:rPr>
              <a:t>   u PiVS-u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AC170C9E-25B9-4126-A056-935F204C9705}"/>
              </a:ext>
            </a:extLst>
          </p:cNvPr>
          <p:cNvSpPr txBox="1"/>
          <p:nvPr/>
        </p:nvSpPr>
        <p:spPr>
          <a:xfrm>
            <a:off x="4756235" y="5658680"/>
            <a:ext cx="4192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>
                <a:latin typeface="+mj-lt"/>
              </a:rPr>
              <a:t>10,000</a:t>
            </a:r>
            <a:r>
              <a:rPr lang="hr-HR" b="1"/>
              <a:t> </a:t>
            </a:r>
            <a:r>
              <a:rPr lang="hr-HR" b="1">
                <a:solidFill>
                  <a:srgbClr val="00B050"/>
                </a:solidFill>
                <a:latin typeface="+mj-lt"/>
              </a:rPr>
              <a:t>– 400 </a:t>
            </a:r>
            <a:r>
              <a:rPr lang="hr-HR" b="1">
                <a:solidFill>
                  <a:srgbClr val="FF0000"/>
                </a:solidFill>
                <a:latin typeface="+mj-lt"/>
              </a:rPr>
              <a:t>+ 400 </a:t>
            </a:r>
            <a:r>
              <a:rPr lang="hr-HR" b="1">
                <a:latin typeface="+mj-lt"/>
              </a:rPr>
              <a:t>= 10.000</a:t>
            </a:r>
          </a:p>
          <a:p>
            <a:r>
              <a:rPr lang="hr-HR" b="1">
                <a:latin typeface="+mj-lt"/>
              </a:rPr>
              <a:t>	</a:t>
            </a:r>
            <a:r>
              <a:rPr lang="hr-HR" sz="1800" b="1">
                <a:solidFill>
                  <a:srgbClr val="00B050"/>
                </a:solidFill>
                <a:latin typeface="+mj-lt"/>
              </a:rPr>
              <a:t>u središtu</a:t>
            </a:r>
            <a:r>
              <a:rPr lang="hr-HR" sz="1800" b="1">
                <a:solidFill>
                  <a:srgbClr val="FF0000"/>
                </a:solidFill>
                <a:latin typeface="+mj-lt"/>
              </a:rPr>
              <a:t>	u PiVS-u</a:t>
            </a:r>
          </a:p>
        </p:txBody>
      </p:sp>
    </p:spTree>
    <p:extLst>
      <p:ext uri="{BB962C8B-B14F-4D97-AF65-F5344CB8AC3E}">
        <p14:creationId xmlns:p14="http://schemas.microsoft.com/office/powerpoint/2010/main" val="2189070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ED1566A-CBD3-402B-93FD-E8CDF4BFB2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18491" y="1499138"/>
            <a:ext cx="6760504" cy="482723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C05A4B6-1525-4715-B1DB-28CE4EC54AC8}"/>
              </a:ext>
            </a:extLst>
          </p:cNvPr>
          <p:cNvSpPr txBox="1">
            <a:spLocks/>
          </p:cNvSpPr>
          <p:nvPr/>
        </p:nvSpPr>
        <p:spPr>
          <a:xfrm>
            <a:off x="618491" y="531625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134095"/>
                </a:solidFill>
              </a:rPr>
              <a:t>Utjecaji upravljanja parkiranjem</a:t>
            </a:r>
          </a:p>
        </p:txBody>
      </p:sp>
    </p:spTree>
    <p:extLst>
      <p:ext uri="{BB962C8B-B14F-4D97-AF65-F5344CB8AC3E}">
        <p14:creationId xmlns:p14="http://schemas.microsoft.com/office/powerpoint/2010/main" val="37429143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90BF227-4389-442F-B63B-E69142FB9700}"/>
              </a:ext>
            </a:extLst>
          </p:cNvPr>
          <p:cNvSpPr>
            <a:spLocks noGrp="1"/>
          </p:cNvSpPr>
          <p:nvPr/>
        </p:nvSpPr>
        <p:spPr bwMode="auto">
          <a:xfrm>
            <a:off x="533400" y="1614487"/>
            <a:ext cx="807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9pPr>
          </a:lstStyle>
          <a:p>
            <a:r>
              <a:rPr lang="hr-HR" sz="1800">
                <a:solidFill>
                  <a:srgbClr val="134095"/>
                </a:solidFill>
                <a:latin typeface="+mn-lt"/>
                <a:ea typeface="MS PGothic" pitchFamily="34" charset="-128"/>
              </a:rPr>
              <a:t>Mnogostruka uporaba parkirališnih prostora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D4D92037-DC09-427C-A445-B77019872347}"/>
              </a:ext>
            </a:extLst>
          </p:cNvPr>
          <p:cNvSpPr>
            <a:spLocks noGrp="1"/>
          </p:cNvSpPr>
          <p:nvPr/>
        </p:nvSpPr>
        <p:spPr bwMode="auto">
          <a:xfrm>
            <a:off x="533400" y="2333625"/>
            <a:ext cx="8077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18E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134095"/>
              </a:buClr>
              <a:buSzPct val="135000"/>
              <a:defRPr/>
            </a:pPr>
            <a:r>
              <a:rPr lang="hr-HR" sz="1800">
                <a:ea typeface="MS PGothic" pitchFamily="34" charset="-128"/>
              </a:rPr>
              <a:t>Ovaj koncept poznat je i kao „dijeljeno parkiralište”; parkirališna mjesta dijeli nekoliko korisnika, što omogućuje njihovo učinkovitije korištenje, tj.:</a:t>
            </a:r>
          </a:p>
          <a:p>
            <a:pPr marL="0" indent="0">
              <a:defRPr/>
            </a:pPr>
            <a:endParaRPr lang="en-GB" sz="2000" dirty="0"/>
          </a:p>
          <a:p>
            <a:pPr marL="342900" lvl="2" indent="-342900">
              <a:buClr>
                <a:srgbClr val="134095"/>
              </a:buClr>
              <a:buSzPct val="135000"/>
              <a:buFont typeface="Times New Roman" panose="02020603050405020304" pitchFamily="18" charset="0"/>
              <a:buChar char="•"/>
              <a:defRPr/>
            </a:pPr>
            <a:r>
              <a:rPr lang="hr-HR" sz="1800"/>
              <a:t>parkiralište kazališta tijekom dana koriste zaposlenici tvrtki u blizini a navečer posjetitelji kazališta.</a:t>
            </a:r>
          </a:p>
          <a:p>
            <a:pPr marL="342900" lvl="2" indent="-342900">
              <a:buClr>
                <a:srgbClr val="134095"/>
              </a:buClr>
              <a:buSzPct val="135000"/>
              <a:buFont typeface="Times New Roman" panose="02020603050405020304" pitchFamily="18" charset="0"/>
              <a:buChar char="•"/>
              <a:defRPr/>
            </a:pPr>
            <a:endParaRPr lang="en-GB" sz="1800" kern="0" dirty="0"/>
          </a:p>
          <a:p>
            <a:pPr marL="342900" lvl="2" indent="-342900">
              <a:buClr>
                <a:srgbClr val="134095"/>
              </a:buClr>
              <a:buSzPct val="135000"/>
              <a:buFont typeface="Times New Roman" panose="02020603050405020304" pitchFamily="18" charset="0"/>
              <a:buChar char="•"/>
              <a:defRPr/>
            </a:pPr>
            <a:r>
              <a:rPr lang="hr-HR" sz="1800"/>
              <a:t>Garažu u središtu grada tijekom dana mogu koristiti posjetitelji grada a tijekom noći stanovnici.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D221B23-A999-4DA7-BDC1-AD797E67A216}"/>
              </a:ext>
            </a:extLst>
          </p:cNvPr>
          <p:cNvSpPr txBox="1"/>
          <p:nvPr/>
        </p:nvSpPr>
        <p:spPr>
          <a:xfrm>
            <a:off x="533400" y="6155388"/>
            <a:ext cx="2023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/>
              <a:t>Izvor: http://push-pull-parking.eu/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7BACC3-3C5F-460B-A494-8036535C8912}"/>
              </a:ext>
            </a:extLst>
          </p:cNvPr>
          <p:cNvSpPr>
            <a:spLocks noGrp="1"/>
          </p:cNvSpPr>
          <p:nvPr/>
        </p:nvSpPr>
        <p:spPr bwMode="auto">
          <a:xfrm>
            <a:off x="533400" y="456391"/>
            <a:ext cx="807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618E"/>
                </a:solidFill>
                <a:latin typeface="Arial" charset="0"/>
              </a:defRPr>
            </a:lvl9pPr>
          </a:lstStyle>
          <a:p>
            <a:r>
              <a:rPr lang="hr-HR" sz="1800">
                <a:solidFill>
                  <a:srgbClr val="134095"/>
                </a:solidFill>
                <a:latin typeface="+mn-lt"/>
                <a:ea typeface="MS PGothic" pitchFamily="34" charset="-128"/>
              </a:rPr>
              <a:t>Mnogostruka uporaba parkirališnih prostora</a:t>
            </a:r>
          </a:p>
        </p:txBody>
      </p:sp>
    </p:spTree>
    <p:extLst>
      <p:ext uri="{BB962C8B-B14F-4D97-AF65-F5344CB8AC3E}">
        <p14:creationId xmlns:p14="http://schemas.microsoft.com/office/powerpoint/2010/main" val="23733725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B87991-A41E-4965-A76C-8A3081640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71" y="152741"/>
            <a:ext cx="7343775" cy="1152525"/>
          </a:xfrm>
        </p:spPr>
        <p:txBody>
          <a:bodyPr/>
          <a:lstStyle/>
          <a:p>
            <a:r>
              <a:rPr lang="hr-HR"/>
              <a:t>Primjer: mnogostruka uporaba parkirališnih mjesta u Kopenhagenu i Sint-Niklaasu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2F4369-46F7-49B7-AB52-8F100C4D3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771" y="1595068"/>
            <a:ext cx="7956550" cy="1368425"/>
          </a:xfrm>
        </p:spPr>
        <p:txBody>
          <a:bodyPr/>
          <a:lstStyle/>
          <a:p>
            <a:pPr marL="0" indent="0">
              <a:buClr>
                <a:srgbClr val="00618E"/>
              </a:buClr>
              <a:buSzPct val="120000"/>
              <a:buNone/>
            </a:pPr>
            <a:r>
              <a:rPr lang="hr-HR" sz="1800" b="0">
                <a:solidFill>
                  <a:schemeClr val="tx1"/>
                </a:solidFill>
                <a:cs typeface="+mn-cs"/>
              </a:rPr>
              <a:t>Kopenhagen je 2011. uveo pilot-projekt s fleksibilnim uličnim parkiranjem: parkirališna mjesta ispred srednje škole namijenjena parkiranju bicikala između 7:00 i 17:00 sati te za parkiranje automobila u preostalom razdoblju.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C21EED5-B31E-4258-9625-C14D4B7C6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" y="2659102"/>
            <a:ext cx="4165601" cy="312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1">
            <a:extLst>
              <a:ext uri="{FF2B5EF4-FFF2-40B4-BE49-F238E27FC236}">
                <a16:creationId xmlns:a16="http://schemas.microsoft.com/office/drawing/2014/main" id="{85326954-AF45-4036-AD29-9991AB7BC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899" y="5890645"/>
            <a:ext cx="35258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hr-HR" sz="1100" i="1"/>
              <a:t>Izvor slike: </a:t>
            </a:r>
            <a:r>
              <a:rPr lang="hr-HR" sz="1100" i="1">
                <a:hlinkClick r:id="rId3"/>
              </a:rPr>
              <a:t>http://www.cycling-embassy.dk </a:t>
            </a:r>
            <a:r>
              <a:rPr lang="hr-HR" sz="1100" i="1"/>
              <a:t>(2015)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03767F-BE2C-4D6C-9D95-42C4EE0CE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079" y="2657928"/>
            <a:ext cx="3944679" cy="250540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AA59D7-F6C5-46F3-9498-7B4BA55CC4B4}"/>
              </a:ext>
            </a:extLst>
          </p:cNvPr>
          <p:cNvSpPr txBox="1">
            <a:spLocks/>
          </p:cNvSpPr>
          <p:nvPr/>
        </p:nvSpPr>
        <p:spPr bwMode="auto">
          <a:xfrm>
            <a:off x="4827420" y="5110986"/>
            <a:ext cx="4050766" cy="66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rgbClr val="134095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>
              <a:buClr>
                <a:srgbClr val="00618E"/>
              </a:buClr>
              <a:buSzPct val="120000"/>
              <a:buFontTx/>
              <a:buNone/>
            </a:pPr>
            <a:r>
              <a:rPr lang="hr-HR" sz="1800" b="0">
                <a:solidFill>
                  <a:schemeClr val="tx1"/>
                </a:solidFill>
                <a:cs typeface="+mn-cs"/>
              </a:rPr>
              <a:t>Sint-Niklaas posjeduje fleksibilno ulično parkiranje bicikala u zonama kratkotrajnog zadržavanja.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C462222-B11E-4CFB-AAFC-7AB4D28DECB6}"/>
              </a:ext>
            </a:extLst>
          </p:cNvPr>
          <p:cNvSpPr/>
          <p:nvPr/>
        </p:nvSpPr>
        <p:spPr>
          <a:xfrm>
            <a:off x="4827420" y="5690590"/>
            <a:ext cx="30636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hr-HR" sz="1400">
                <a:solidFill>
                  <a:srgbClr val="134095"/>
                </a:solidFill>
                <a:latin typeface="+mn-lt"/>
              </a:rPr>
              <a:t>Pogledajte i videoisječak Park4SUMP 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B66E752-E4B1-4AE4-A476-7AEEED75364A}"/>
              </a:ext>
            </a:extLst>
          </p:cNvPr>
          <p:cNvSpPr/>
          <p:nvPr/>
        </p:nvSpPr>
        <p:spPr>
          <a:xfrm>
            <a:off x="4859079" y="5910558"/>
            <a:ext cx="30600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/>
              <a:t>https://park4sump.eu/resources-tools/videos/parking-management-sint-niklaas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5E18465-A504-43B6-9931-4A01183B1AD7}"/>
              </a:ext>
            </a:extLst>
          </p:cNvPr>
          <p:cNvSpPr txBox="1"/>
          <p:nvPr/>
        </p:nvSpPr>
        <p:spPr>
          <a:xfrm>
            <a:off x="7459208" y="2407204"/>
            <a:ext cx="14189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Fotografije: FGM-AMOR</a:t>
            </a:r>
          </a:p>
        </p:txBody>
      </p:sp>
    </p:spTree>
    <p:extLst>
      <p:ext uri="{BB962C8B-B14F-4D97-AF65-F5344CB8AC3E}">
        <p14:creationId xmlns:p14="http://schemas.microsoft.com/office/powerpoint/2010/main" val="29472019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A0B38F-89DF-475D-8652-E9361A4D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61" y="142521"/>
            <a:ext cx="7343775" cy="1152525"/>
          </a:xfrm>
        </p:spPr>
        <p:txBody>
          <a:bodyPr/>
          <a:lstStyle/>
          <a:p>
            <a:r>
              <a:rPr lang="hr-HR"/>
              <a:t>Primjer: Sint-Niklaas – mnogostruka uporaba parkirališnih mjesta supermarketa za oslobađanje cestovnog prostora za biciklističku stazu.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4E84D7F-8BD3-493B-8A01-EF08EB434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373" y="2907115"/>
            <a:ext cx="3932809" cy="228771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794EED2-6F84-43BC-87C3-36A29CC7F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49" b="4939"/>
          <a:stretch>
            <a:fillRect/>
          </a:stretch>
        </p:blipFill>
        <p:spPr bwMode="auto">
          <a:xfrm>
            <a:off x="745724" y="2907115"/>
            <a:ext cx="3826276" cy="2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33F604B-0404-40B2-9F87-C98EC5548A22}"/>
              </a:ext>
            </a:extLst>
          </p:cNvPr>
          <p:cNvSpPr txBox="1"/>
          <p:nvPr/>
        </p:nvSpPr>
        <p:spPr>
          <a:xfrm>
            <a:off x="7537155" y="5251905"/>
            <a:ext cx="14189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Fotografije: FGM-AMOR</a:t>
            </a:r>
          </a:p>
        </p:txBody>
      </p:sp>
    </p:spTree>
    <p:extLst>
      <p:ext uri="{BB962C8B-B14F-4D97-AF65-F5344CB8AC3E}">
        <p14:creationId xmlns:p14="http://schemas.microsoft.com/office/powerpoint/2010/main" val="34962237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91FFBF1-A401-4112-A645-8501E977A333}"/>
              </a:ext>
            </a:extLst>
          </p:cNvPr>
          <p:cNvSpPr/>
          <p:nvPr/>
        </p:nvSpPr>
        <p:spPr>
          <a:xfrm>
            <a:off x="0" y="1403498"/>
            <a:ext cx="9144000" cy="5121127"/>
          </a:xfrm>
          <a:prstGeom prst="rect">
            <a:avLst/>
          </a:prstGeom>
          <a:solidFill>
            <a:srgbClr val="2249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0BC1FCC-C924-4829-95DB-92A0ED306018}"/>
              </a:ext>
            </a:extLst>
          </p:cNvPr>
          <p:cNvSpPr/>
          <p:nvPr/>
        </p:nvSpPr>
        <p:spPr>
          <a:xfrm>
            <a:off x="1298629" y="3146178"/>
            <a:ext cx="73031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b="1">
                <a:solidFill>
                  <a:schemeClr val="bg1"/>
                </a:solidFill>
                <a:latin typeface="+mj-lt"/>
              </a:rPr>
              <a:t>Odnos između parkiranja i lokalne ekonomije</a:t>
            </a:r>
          </a:p>
          <a:p>
            <a:endParaRPr lang="en-US" sz="3600" dirty="0"/>
          </a:p>
          <a:p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20825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001013A5-CA1D-4492-B676-722845930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Upravljanje parkiranjem podupire lokalnu ekonomiju</a:t>
            </a:r>
          </a:p>
        </p:txBody>
      </p:sp>
      <p:sp>
        <p:nvSpPr>
          <p:cNvPr id="48131" name="Content Placeholder 2">
            <a:extLst>
              <a:ext uri="{FF2B5EF4-FFF2-40B4-BE49-F238E27FC236}">
                <a16:creationId xmlns:a16="http://schemas.microsoft.com/office/drawing/2014/main" id="{83129B65-4196-48E1-9019-EFD006A9C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324" y="1828505"/>
            <a:ext cx="8077200" cy="3640138"/>
          </a:xfrm>
        </p:spPr>
        <p:txBody>
          <a:bodyPr/>
          <a:lstStyle/>
          <a:p>
            <a:pPr>
              <a:buFontTx/>
              <a:buChar char="•"/>
            </a:pPr>
            <a:r>
              <a:rPr lang="hr-HR" sz="1800" b="0">
                <a:solidFill>
                  <a:schemeClr val="tx1"/>
                </a:solidFill>
                <a:cs typeface="+mn-cs"/>
              </a:rPr>
              <a:t>Nasuprot općim uvjerenjima, upravljanje parkiranjem podupire lokalnu ekonomiju.</a:t>
            </a:r>
          </a:p>
          <a:p>
            <a:pPr>
              <a:buFontTx/>
              <a:buChar char="•"/>
            </a:pPr>
            <a:r>
              <a:rPr lang="hr-HR" sz="1800" b="0">
                <a:solidFill>
                  <a:schemeClr val="tx1"/>
                </a:solidFill>
                <a:cs typeface="+mn-cs"/>
              </a:rPr>
              <a:t>Naplata parkiranja ne smanjuje broj posjetitelja!</a:t>
            </a:r>
          </a:p>
          <a:p>
            <a:pPr>
              <a:buFontTx/>
              <a:buChar char="•"/>
            </a:pPr>
            <a:r>
              <a:rPr lang="hr-HR" sz="1800" b="0">
                <a:solidFill>
                  <a:schemeClr val="tx1"/>
                </a:solidFill>
                <a:cs typeface="+mn-cs"/>
              </a:rPr>
              <a:t>Naprotiv, upravljanjem mobilnošću središte grada održava se pristupačnim. </a:t>
            </a:r>
          </a:p>
          <a:p>
            <a:pPr>
              <a:buFontTx/>
              <a:buChar char="•"/>
            </a:pPr>
            <a:r>
              <a:rPr lang="hr-HR" sz="1800" b="0">
                <a:solidFill>
                  <a:schemeClr val="tx1"/>
                </a:solidFill>
                <a:cs typeface="+mn-cs"/>
              </a:rPr>
              <a:t>Ne postoji izravna veza između prometa u trgovinama i načina prijevoza koji koriste kupci i/ili broja parkirališnih mjesta.</a:t>
            </a:r>
          </a:p>
          <a:p>
            <a:endParaRPr lang="en-GB" altLang="en-US" dirty="0"/>
          </a:p>
        </p:txBody>
      </p:sp>
      <p:pic>
        <p:nvPicPr>
          <p:cNvPr id="7" name="Grafik 6" descr="Ein Bild, das Gebäude, Straße, draußen, Stadt enthält.&#10;&#10;Automatisch generierte Beschreibung">
            <a:extLst>
              <a:ext uri="{FF2B5EF4-FFF2-40B4-BE49-F238E27FC236}">
                <a16:creationId xmlns:a16="http://schemas.microsoft.com/office/drawing/2014/main" id="{85AD8DA8-20DB-4FAB-AEEC-F756F5356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428"/>
            <a:ext cx="2796363" cy="1860572"/>
          </a:xfrm>
          <a:prstGeom prst="rect">
            <a:avLst/>
          </a:prstGeom>
        </p:spPr>
      </p:pic>
      <p:pic>
        <p:nvPicPr>
          <p:cNvPr id="9" name="Grafik 8" descr="Ein Bild, das Person, Gebäude, draußen, Fahrrad enthält.&#10;&#10;Automatisch generierte Beschreibung">
            <a:extLst>
              <a:ext uri="{FF2B5EF4-FFF2-40B4-BE49-F238E27FC236}">
                <a16:creationId xmlns:a16="http://schemas.microsoft.com/office/drawing/2014/main" id="{D1B1FDD5-32E4-41CC-81CA-630AA5DA4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18" y="4610427"/>
            <a:ext cx="2829858" cy="1881555"/>
          </a:xfrm>
          <a:prstGeom prst="rect">
            <a:avLst/>
          </a:prstGeom>
        </p:spPr>
      </p:pic>
      <p:pic>
        <p:nvPicPr>
          <p:cNvPr id="11" name="Grafik 10" descr="Ein Bild, das Person, Gebäude, draußen, Mann enthält.&#10;&#10;Automatisch generierte Beschreibung">
            <a:extLst>
              <a:ext uri="{FF2B5EF4-FFF2-40B4-BE49-F238E27FC236}">
                <a16:creationId xmlns:a16="http://schemas.microsoft.com/office/drawing/2014/main" id="{9548AF70-0017-4C86-87E1-52C852EF3A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142" y="4610428"/>
            <a:ext cx="2829858" cy="188657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EDBD55E-A923-4A6D-A090-4778553E94BA}"/>
              </a:ext>
            </a:extLst>
          </p:cNvPr>
          <p:cNvSpPr txBox="1"/>
          <p:nvPr/>
        </p:nvSpPr>
        <p:spPr>
          <a:xfrm>
            <a:off x="7665481" y="4348817"/>
            <a:ext cx="14189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Fotografije: FGM-AMOR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ebäude, draußen, LKW, Auto enthält.&#10;&#10;Automatisch generierte Beschreibung">
            <a:extLst>
              <a:ext uri="{FF2B5EF4-FFF2-40B4-BE49-F238E27FC236}">
                <a16:creationId xmlns:a16="http://schemas.microsoft.com/office/drawing/2014/main" id="{711351B3-73F8-4CE5-81A8-5521E5E59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60" y="1531088"/>
            <a:ext cx="8073743" cy="48652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0C10FBF-48D0-405F-828A-DEA9AC310814}"/>
              </a:ext>
            </a:extLst>
          </p:cNvPr>
          <p:cNvSpPr txBox="1">
            <a:spLocks/>
          </p:cNvSpPr>
          <p:nvPr/>
        </p:nvSpPr>
        <p:spPr>
          <a:xfrm>
            <a:off x="304800" y="517946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>
                <a:solidFill>
                  <a:srgbClr val="134095"/>
                </a:solidFill>
              </a:rPr>
              <a:t>Vlasnici trgovina prvi su zahtijevali naplatu parkiranja.</a:t>
            </a:r>
          </a:p>
        </p:txBody>
      </p:sp>
    </p:spTree>
    <p:extLst>
      <p:ext uri="{BB962C8B-B14F-4D97-AF65-F5344CB8AC3E}">
        <p14:creationId xmlns:p14="http://schemas.microsoft.com/office/powerpoint/2010/main" val="11659821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2CCC16-CC53-426A-924D-35FCE9B7D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Trgovci precjenjuju važnost automobila u dolasku kupaca.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F620FA8-3437-451B-81C3-4328FA9CF184}"/>
              </a:ext>
            </a:extLst>
          </p:cNvPr>
          <p:cNvGrpSpPr/>
          <p:nvPr/>
        </p:nvGrpSpPr>
        <p:grpSpPr>
          <a:xfrm>
            <a:off x="369902" y="1455275"/>
            <a:ext cx="8001000" cy="4945063"/>
            <a:chOff x="369902" y="1455275"/>
            <a:chExt cx="8001000" cy="4945063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FCCC1520-06C2-4AD8-B8D9-E1FB4826EB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8787" t="18098" r="3787" b="10800"/>
            <a:stretch>
              <a:fillRect/>
            </a:stretch>
          </p:blipFill>
          <p:spPr bwMode="auto">
            <a:xfrm>
              <a:off x="369902" y="1455275"/>
              <a:ext cx="8001000" cy="4945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DB7DE307-B611-4A4E-8D5C-F55D7F890699}"/>
                </a:ext>
              </a:extLst>
            </p:cNvPr>
            <p:cNvSpPr/>
            <p:nvPr/>
          </p:nvSpPr>
          <p:spPr>
            <a:xfrm>
              <a:off x="2158409" y="2349795"/>
              <a:ext cx="5018568" cy="2445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5C9823FC-2DD5-47F0-B120-86281C726770}"/>
              </a:ext>
            </a:extLst>
          </p:cNvPr>
          <p:cNvSpPr txBox="1"/>
          <p:nvPr/>
        </p:nvSpPr>
        <p:spPr>
          <a:xfrm>
            <a:off x="4451882" y="6153483"/>
            <a:ext cx="3848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/>
              <a:t>Izvor: Sustrans, od ograničenja prometa i vitalnosti maloprodaje</a:t>
            </a:r>
          </a:p>
        </p:txBody>
      </p:sp>
    </p:spTree>
    <p:extLst>
      <p:ext uri="{BB962C8B-B14F-4D97-AF65-F5344CB8AC3E}">
        <p14:creationId xmlns:p14="http://schemas.microsoft.com/office/powerpoint/2010/main" val="31058250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2DBE8E-2E0E-41F9-B732-3B8F91355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Korisnici automobila NISU najbolji kupci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50FDFAA-79DD-41F9-8935-7950475B30F4}"/>
              </a:ext>
            </a:extLst>
          </p:cNvPr>
          <p:cNvSpPr txBox="1"/>
          <p:nvPr/>
        </p:nvSpPr>
        <p:spPr>
          <a:xfrm>
            <a:off x="358494" y="6154983"/>
            <a:ext cx="84270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/>
              <a:t>Izvor: The RESOLVE M&amp;E Tool – Anketa potrošača (2017. + 2018.), koju je predstavio G. Mingardo</a:t>
            </a:r>
          </a:p>
          <a:p>
            <a:endParaRPr lang="de-AT" sz="1100" dirty="0"/>
          </a:p>
        </p:txBody>
      </p:sp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9FF580D0-DFE4-40F1-A036-D5AE54E5D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94" y="1532106"/>
            <a:ext cx="7891654" cy="44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51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33420410-29B7-4D5F-BB8B-06CC65248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solidFill>
                  <a:srgbClr val="134095"/>
                </a:solidFill>
              </a:rPr>
              <a:t>Parkirališni kapacitet i promet u maloprodaji (UK)</a:t>
            </a:r>
          </a:p>
        </p:txBody>
      </p:sp>
      <p:pic>
        <p:nvPicPr>
          <p:cNvPr id="49155" name="Picture 3">
            <a:extLst>
              <a:ext uri="{FF2B5EF4-FFF2-40B4-BE49-F238E27FC236}">
                <a16:creationId xmlns:a16="http://schemas.microsoft.com/office/drawing/2014/main" id="{2FC13F04-A409-433B-BF89-1AEA374C8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413210"/>
            <a:ext cx="6755550" cy="405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65F18B-362F-4AE0-93DC-1A95BA4583DB}"/>
              </a:ext>
            </a:extLst>
          </p:cNvPr>
          <p:cNvSpPr/>
          <p:nvPr/>
        </p:nvSpPr>
        <p:spPr>
          <a:xfrm>
            <a:off x="839990" y="5616911"/>
            <a:ext cx="7464019" cy="8117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Površina parkirališnog prostora u m</a:t>
            </a:r>
            <a:r>
              <a:rPr lang="hr-HR" baseline="30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hr-HR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ne utječe na promet u maloprodaji.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85750" y="114300"/>
            <a:ext cx="7343775" cy="1152525"/>
          </a:xfrm>
        </p:spPr>
        <p:txBody>
          <a:bodyPr/>
          <a:lstStyle/>
          <a:p>
            <a:pPr eaLnBrk="1" hangingPunct="1"/>
            <a:r>
              <a:rPr lang="hr-HR"/>
              <a:t>Pojedinosti upravljanja parkiranjem u trgovačkim ulicama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hr-HR" sz="1800"/>
              <a:t>Upravljanje parkiranjem u trgovačkim ulicama</a:t>
            </a:r>
          </a:p>
          <a:p>
            <a:pPr marL="479425" lvl="1" indent="0" eaLnBrk="1" hangingPunct="1">
              <a:buNone/>
            </a:pPr>
            <a:endParaRPr lang="en-GB" altLang="en-US" dirty="0"/>
          </a:p>
          <a:p>
            <a:pPr marL="479425" lvl="1" indent="0" eaLnBrk="1" hangingPunct="1">
              <a:buNone/>
            </a:pPr>
            <a:r>
              <a:rPr lang="hr-HR"/>
              <a:t>Ciljevi:</a:t>
            </a:r>
          </a:p>
          <a:p>
            <a:pPr marL="857250" lvl="1" eaLnBrk="1" hangingPunct="1"/>
            <a:r>
              <a:rPr lang="hr-HR"/>
              <a:t>davanje prednosti klijentima;</a:t>
            </a:r>
          </a:p>
          <a:p>
            <a:pPr marL="857250" lvl="1" eaLnBrk="1" hangingPunct="1"/>
            <a:r>
              <a:rPr lang="hr-HR"/>
              <a:t>sprječavanje dugotrajnog parkiranja, npr. zaposlenika.</a:t>
            </a:r>
          </a:p>
          <a:p>
            <a:pPr marL="479425" lvl="1" indent="0" eaLnBrk="1" hangingPunct="1">
              <a:buNone/>
            </a:pPr>
            <a:endParaRPr lang="en-GB" altLang="en-US" dirty="0"/>
          </a:p>
          <a:p>
            <a:pPr marL="479425" lvl="1" indent="0" eaLnBrk="1" hangingPunct="1">
              <a:buNone/>
            </a:pPr>
            <a:r>
              <a:rPr lang="hr-HR"/>
              <a:t>Instrumenti:</a:t>
            </a:r>
          </a:p>
          <a:p>
            <a:pPr marL="857250" lvl="1" eaLnBrk="1" hangingPunct="1"/>
            <a:r>
              <a:rPr lang="hr-HR"/>
              <a:t>vremensko ograničenje (izbjegavanje dugotrajnog parkiranja);</a:t>
            </a:r>
          </a:p>
          <a:p>
            <a:pPr marL="857250" lvl="1" eaLnBrk="1" hangingPunct="1"/>
            <a:r>
              <a:rPr lang="hr-HR"/>
              <a:t>naplata. </a:t>
            </a:r>
          </a:p>
        </p:txBody>
      </p:sp>
      <p:pic>
        <p:nvPicPr>
          <p:cNvPr id="3" name="Grafik 2" descr="Ein Bild, das Person, Frau, draußen, stehend enthält.&#10;&#10;Automatisch generierte Beschreibung">
            <a:extLst>
              <a:ext uri="{FF2B5EF4-FFF2-40B4-BE49-F238E27FC236}">
                <a16:creationId xmlns:a16="http://schemas.microsoft.com/office/drawing/2014/main" id="{64402296-1FE6-4888-A5EA-A86094A8AE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116" y="3896817"/>
            <a:ext cx="3880884" cy="258725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84F6E49-06A2-48F9-896A-59CD5243EAA6}"/>
              </a:ext>
            </a:extLst>
          </p:cNvPr>
          <p:cNvSpPr txBox="1"/>
          <p:nvPr/>
        </p:nvSpPr>
        <p:spPr>
          <a:xfrm>
            <a:off x="7779524" y="3590664"/>
            <a:ext cx="13644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/>
              <a:t>Fotografija: FGM – AMOR</a:t>
            </a:r>
          </a:p>
        </p:txBody>
      </p:sp>
    </p:spTree>
    <p:extLst>
      <p:ext uri="{BB962C8B-B14F-4D97-AF65-F5344CB8AC3E}">
        <p14:creationId xmlns:p14="http://schemas.microsoft.com/office/powerpoint/2010/main" val="3505568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B148C4-9AE5-42DA-8B08-132FB3D45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Tradicionalan razvoj politike parkiranja</a:t>
            </a:r>
          </a:p>
        </p:txBody>
      </p:sp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076FFBA5-C00B-4F18-AF2C-C8A3C2FF3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15" y="1616148"/>
            <a:ext cx="7436770" cy="475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088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91FFBF1-A401-4112-A645-8501E977A333}"/>
              </a:ext>
            </a:extLst>
          </p:cNvPr>
          <p:cNvSpPr/>
          <p:nvPr/>
        </p:nvSpPr>
        <p:spPr>
          <a:xfrm>
            <a:off x="0" y="1403498"/>
            <a:ext cx="9144000" cy="5121127"/>
          </a:xfrm>
          <a:prstGeom prst="rect">
            <a:avLst/>
          </a:prstGeom>
          <a:solidFill>
            <a:srgbClr val="2249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0BC1FCC-C924-4829-95DB-92A0ED306018}"/>
              </a:ext>
            </a:extLst>
          </p:cNvPr>
          <p:cNvSpPr/>
          <p:nvPr/>
        </p:nvSpPr>
        <p:spPr>
          <a:xfrm>
            <a:off x="660677" y="3429000"/>
            <a:ext cx="6166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b="1">
                <a:solidFill>
                  <a:schemeClr val="bg1"/>
                </a:solidFill>
                <a:latin typeface="+mj-lt"/>
              </a:rPr>
              <a:t>Uporaba prihoda</a:t>
            </a:r>
          </a:p>
        </p:txBody>
      </p:sp>
    </p:spTree>
    <p:extLst>
      <p:ext uri="{BB962C8B-B14F-4D97-AF65-F5344CB8AC3E}">
        <p14:creationId xmlns:p14="http://schemas.microsoft.com/office/powerpoint/2010/main" val="5762819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446C8B2-9E29-4D36-93BC-D2BA4B5CD28C}"/>
              </a:ext>
            </a:extLst>
          </p:cNvPr>
          <p:cNvSpPr/>
          <p:nvPr/>
        </p:nvSpPr>
        <p:spPr>
          <a:xfrm>
            <a:off x="253511" y="1436303"/>
            <a:ext cx="833247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r-HR" sz="1800" b="1">
                <a:solidFill>
                  <a:srgbClr val="134095"/>
                </a:solidFill>
                <a:latin typeface="+mn-lt"/>
              </a:rPr>
              <a:t>Najvažniji zahtjev za poboljšanje prihvaćanja naplate parkiranja je transparentnost uporabe prihoda.</a:t>
            </a:r>
          </a:p>
          <a:p>
            <a:pPr>
              <a:spcAft>
                <a:spcPts val="0"/>
              </a:spcAft>
            </a:pPr>
            <a:endParaRPr lang="en-GB" sz="1800" dirty="0">
              <a:solidFill>
                <a:srgbClr val="134095"/>
              </a:solidFill>
              <a:latin typeface="+mn-lt"/>
            </a:endParaRPr>
          </a:p>
          <a:p>
            <a:pPr>
              <a:spcAft>
                <a:spcPts val="0"/>
              </a:spcAft>
            </a:pPr>
            <a:r>
              <a:rPr lang="hr-HR" sz="1800">
                <a:solidFill>
                  <a:srgbClr val="134095"/>
                </a:solidFill>
                <a:latin typeface="+mn-lt"/>
              </a:rPr>
              <a:t>Važno: za što se koriste naplata i kazne? Ako potpuno nestanu u općem gradskom proračunu, ovi prihodi smatraju se samo dodatnim porezom. Novac je bolje striktno namijeniti poboljšanju održivog prijevoza.</a:t>
            </a:r>
          </a:p>
          <a:p>
            <a:pPr>
              <a:spcAft>
                <a:spcPts val="0"/>
              </a:spcAft>
            </a:pPr>
            <a:endParaRPr lang="de-AT" sz="1800" dirty="0">
              <a:solidFill>
                <a:srgbClr val="134095"/>
              </a:solidFill>
              <a:latin typeface="+mn-lt"/>
            </a:endParaRPr>
          </a:p>
          <a:p>
            <a:pPr>
              <a:spcAft>
                <a:spcPts val="0"/>
              </a:spcAft>
            </a:pPr>
            <a:r>
              <a:rPr lang="hr-HR" sz="1800">
                <a:solidFill>
                  <a:srgbClr val="134095"/>
                </a:solidFill>
                <a:latin typeface="+mn-lt"/>
              </a:rPr>
              <a:t>Oni koje u stvarnosti mjera obuhvaća mogli bi iznijeti vlastite ideje o uporabi (zajedničko stvaranje) pa bi prihvaćanje bilo još bolje. </a:t>
            </a:r>
          </a:p>
          <a:p>
            <a:pPr>
              <a:spcAft>
                <a:spcPts val="0"/>
              </a:spcAft>
            </a:pPr>
            <a:endParaRPr lang="de-AT" sz="1800" dirty="0">
              <a:solidFill>
                <a:srgbClr val="134095"/>
              </a:solidFill>
              <a:latin typeface="+mn-lt"/>
            </a:endParaRPr>
          </a:p>
          <a:p>
            <a:pPr>
              <a:spcAft>
                <a:spcPts val="0"/>
              </a:spcAft>
            </a:pPr>
            <a:r>
              <a:rPr lang="hr-HR" sz="1800">
                <a:solidFill>
                  <a:srgbClr val="134095"/>
                </a:solidFill>
                <a:latin typeface="+mn-lt"/>
              </a:rPr>
              <a:t>Iskustveno pravilo za uporabu prihoda (podjela ukupnih prihoda):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solidFill>
                  <a:srgbClr val="134095"/>
                </a:solidFill>
                <a:latin typeface="+mn-lt"/>
              </a:rPr>
              <a:t>% za poslovne troškove parkiranja (upravljanje, infrastruktura i održavanje);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solidFill>
                  <a:srgbClr val="134095"/>
                </a:solidFill>
                <a:latin typeface="+mn-lt"/>
              </a:rPr>
              <a:t>% za održiva prometna rješenja (npr. kampanje, organizacijske ili manje infrastrukturne mjere);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>
                <a:solidFill>
                  <a:srgbClr val="134095"/>
                </a:solidFill>
                <a:latin typeface="+mn-lt"/>
              </a:rPr>
              <a:t>% u ukupan gradski proračun.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BD68C4A-2D58-4E1F-80CB-F8C56097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461318"/>
            <a:ext cx="7343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2400" b="1">
                <a:solidFill>
                  <a:srgbClr val="134095"/>
                </a:solidFill>
                <a:latin typeface="+mn-lt"/>
                <a:cs typeface="MS PGothic"/>
              </a:rPr>
              <a:t>Uporaba prihoda</a:t>
            </a:r>
          </a:p>
        </p:txBody>
      </p:sp>
    </p:spTree>
    <p:extLst>
      <p:ext uri="{BB962C8B-B14F-4D97-AF65-F5344CB8AC3E}">
        <p14:creationId xmlns:p14="http://schemas.microsoft.com/office/powerpoint/2010/main" val="25489650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E10180-A3F9-432B-9B5C-D481BC25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/>
              <a:t>Upravljanje parkiranjem isplati se samo po sebi!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9A7D436-9CA3-4119-98C3-834834C8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48" y="1615689"/>
            <a:ext cx="7132466" cy="468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706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1">
            <a:extLst>
              <a:ext uri="{FF2B5EF4-FFF2-40B4-BE49-F238E27FC236}">
                <a16:creationId xmlns:a16="http://schemas.microsoft.com/office/drawing/2014/main" id="{65ACAAD0-0E3C-46F9-B98E-6554BF50F8DF}"/>
              </a:ext>
            </a:extLst>
          </p:cNvPr>
          <p:cNvSpPr/>
          <p:nvPr/>
        </p:nvSpPr>
        <p:spPr>
          <a:xfrm>
            <a:off x="282605" y="1451688"/>
            <a:ext cx="8019068" cy="3731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Novi propisi (na snazi od 2020.):</a:t>
            </a: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0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ne manje</a:t>
            </a:r>
            <a:r>
              <a:rPr kumimoji="0" lang="hr-HR" sz="200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od </a:t>
            </a:r>
            <a:r>
              <a:rPr kumimoji="0" lang="hr-HR" sz="2000" b="1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69 %* prihoda</a:t>
            </a:r>
            <a:r>
              <a:rPr kumimoji="0" lang="hr-HR" sz="200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od </a:t>
            </a:r>
            <a:r>
              <a:rPr kumimoji="0" lang="hr-HR" sz="20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naplate parkiranja – za javni prijevoz, pješačenje, biciklizam i zelene površine;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000" b="1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100% prihoda od novčanih kazni</a:t>
            </a:r>
            <a:r>
              <a:rPr kumimoji="0" lang="hr-HR" sz="200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kumimoji="0" lang="hr-HR" sz="20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za javni prijevoz, pješačenje, biciklizam i zelene površine;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0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odvojen </a:t>
            </a:r>
            <a:r>
              <a:rPr kumimoji="0" lang="hr-HR" sz="2000" b="1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bankovni račun.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0" i="1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MS PGothic" pitchFamily="34" charset="-128"/>
                <a:cs typeface="+mn-cs"/>
              </a:rPr>
              <a:t>*65% zahtijeva nov nacionalni zakon</a:t>
            </a:r>
          </a:p>
        </p:txBody>
      </p:sp>
      <p:pic>
        <p:nvPicPr>
          <p:cNvPr id="6" name="Obraz 7">
            <a:extLst>
              <a:ext uri="{FF2B5EF4-FFF2-40B4-BE49-F238E27FC236}">
                <a16:creationId xmlns:a16="http://schemas.microsoft.com/office/drawing/2014/main" id="{C04F3E3C-8256-46F7-8C84-2069D5A45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041" y="2490870"/>
            <a:ext cx="2735246" cy="1875770"/>
          </a:xfrm>
          <a:prstGeom prst="rect">
            <a:avLst/>
          </a:prstGeom>
        </p:spPr>
      </p:pic>
      <p:pic>
        <p:nvPicPr>
          <p:cNvPr id="7" name="Obraz 5">
            <a:extLst>
              <a:ext uri="{FF2B5EF4-FFF2-40B4-BE49-F238E27FC236}">
                <a16:creationId xmlns:a16="http://schemas.microsoft.com/office/drawing/2014/main" id="{DDF2FAA4-FDA3-46B3-B641-6BAEB7791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568" y="3710763"/>
            <a:ext cx="2006946" cy="2813862"/>
          </a:xfrm>
          <a:prstGeom prst="rect">
            <a:avLst/>
          </a:prstGeom>
        </p:spPr>
      </p:pic>
      <p:sp>
        <p:nvSpPr>
          <p:cNvPr id="8" name="Tytuł 2">
            <a:extLst>
              <a:ext uri="{FF2B5EF4-FFF2-40B4-BE49-F238E27FC236}">
                <a16:creationId xmlns:a16="http://schemas.microsoft.com/office/drawing/2014/main" id="{FDD41AB0-122C-4FA6-AF72-9DBC77AE1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28" y="242567"/>
            <a:ext cx="7272808" cy="1152525"/>
          </a:xfrm>
        </p:spPr>
        <p:txBody>
          <a:bodyPr/>
          <a:lstStyle/>
          <a:p>
            <a:br>
              <a:rPr lang="hr-HR" sz="2400"/>
            </a:br>
            <a:r>
              <a:rPr lang="hr-HR" sz="2400"/>
              <a:t>Primjer:</a:t>
            </a:r>
            <a:r>
              <a:rPr lang="hr-HR" sz="2600"/>
              <a:t> zakonski regulirana uporaba prihoda od naplate parkiranja u Krakowu</a:t>
            </a:r>
            <a:br>
              <a:rPr lang="hr-HR" sz="2400"/>
            </a:br>
            <a:br>
              <a:rPr lang="hr-HR" sz="2400"/>
            </a:br>
            <a:endParaRPr lang="hr-HR" sz="240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68E8615-0C7C-472A-9D6A-77033DA360A2}"/>
              </a:ext>
            </a:extLst>
          </p:cNvPr>
          <p:cNvSpPr txBox="1"/>
          <p:nvPr/>
        </p:nvSpPr>
        <p:spPr>
          <a:xfrm>
            <a:off x="282605" y="5714155"/>
            <a:ext cx="33201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>
                <a:solidFill>
                  <a:schemeClr val="tx1"/>
                </a:solidFill>
              </a:rPr>
              <a:t>Slajd iz prezentacije Tomasza Zwolinskog na Civitas Forumu, u listopadu 2019.</a:t>
            </a:r>
          </a:p>
        </p:txBody>
      </p:sp>
    </p:spTree>
    <p:extLst>
      <p:ext uri="{BB962C8B-B14F-4D97-AF65-F5344CB8AC3E}">
        <p14:creationId xmlns:p14="http://schemas.microsoft.com/office/powerpoint/2010/main" val="39249539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446C8B2-9E29-4D36-93BC-D2BA4B5CD28C}"/>
              </a:ext>
            </a:extLst>
          </p:cNvPr>
          <p:cNvSpPr/>
          <p:nvPr/>
        </p:nvSpPr>
        <p:spPr>
          <a:xfrm>
            <a:off x="323850" y="1647318"/>
            <a:ext cx="8332470" cy="4136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r-HR" sz="1800" b="1">
                <a:solidFill>
                  <a:srgbClr val="134095"/>
                </a:solidFill>
                <a:latin typeface="+mn-lt"/>
              </a:rPr>
              <a:t>Kako se u vašoj državi regulira i provodi parkiranje izvan prometnih površina?</a:t>
            </a:r>
          </a:p>
          <a:p>
            <a:pPr marL="342900" lvl="2" indent="-342900">
              <a:spcBef>
                <a:spcPct val="20000"/>
              </a:spcBef>
              <a:buClr>
                <a:srgbClr val="134095"/>
              </a:buClr>
              <a:buSzPct val="135000"/>
              <a:buFont typeface="Times New Roman" panose="02020603050405020304" pitchFamily="18" charset="0"/>
              <a:buChar char="•"/>
            </a:pPr>
            <a:r>
              <a:rPr lang="hr-HR" sz="1800">
                <a:latin typeface="+mn-lt"/>
              </a:rPr>
              <a:t>Tko određuje svotu naplate po satu?</a:t>
            </a:r>
          </a:p>
          <a:p>
            <a:pPr marL="342900" lvl="2" indent="-342900">
              <a:spcBef>
                <a:spcPct val="20000"/>
              </a:spcBef>
              <a:buClr>
                <a:srgbClr val="134095"/>
              </a:buClr>
              <a:buSzPct val="135000"/>
              <a:buFont typeface="Times New Roman" panose="02020603050405020304" pitchFamily="18" charset="0"/>
              <a:buChar char="•"/>
            </a:pPr>
            <a:r>
              <a:rPr lang="hr-HR" sz="1800">
                <a:latin typeface="+mn-lt"/>
              </a:rPr>
              <a:t>Tko određuje svotu kazne?</a:t>
            </a:r>
          </a:p>
          <a:p>
            <a:pPr marL="342900" lvl="2" indent="-342900">
              <a:spcBef>
                <a:spcPct val="20000"/>
              </a:spcBef>
              <a:buClr>
                <a:srgbClr val="134095"/>
              </a:buClr>
              <a:buSzPct val="135000"/>
              <a:buFont typeface="Times New Roman" panose="02020603050405020304" pitchFamily="18" charset="0"/>
              <a:buChar char="•"/>
            </a:pPr>
            <a:r>
              <a:rPr lang="hr-HR" sz="1800">
                <a:latin typeface="+mn-lt"/>
              </a:rPr>
              <a:t>Tko prikuplja novac od naplate parkiranja?</a:t>
            </a:r>
          </a:p>
          <a:p>
            <a:pPr marL="342900" lvl="2" indent="-342900">
              <a:spcBef>
                <a:spcPct val="20000"/>
              </a:spcBef>
              <a:buClr>
                <a:srgbClr val="134095"/>
              </a:buClr>
              <a:buSzPct val="135000"/>
              <a:buFont typeface="Times New Roman" panose="02020603050405020304" pitchFamily="18" charset="0"/>
              <a:buChar char="•"/>
            </a:pPr>
            <a:r>
              <a:rPr lang="hr-HR" sz="1800">
                <a:latin typeface="+mn-lt"/>
              </a:rPr>
              <a:t>Tko je provoditelj?</a:t>
            </a:r>
          </a:p>
          <a:p>
            <a:pPr marL="342900" lvl="2" indent="-342900">
              <a:spcBef>
                <a:spcPct val="20000"/>
              </a:spcBef>
              <a:buClr>
                <a:srgbClr val="134095"/>
              </a:buClr>
              <a:buSzPct val="135000"/>
              <a:buFont typeface="Times New Roman" panose="02020603050405020304" pitchFamily="18" charset="0"/>
              <a:buChar char="•"/>
            </a:pPr>
            <a:r>
              <a:rPr lang="hr-HR" sz="1800">
                <a:latin typeface="+mn-lt"/>
              </a:rPr>
              <a:t>Je li odgovornost za provedbu podijeljena između različitih institucija/organizacija?</a:t>
            </a:r>
          </a:p>
          <a:p>
            <a:pPr marL="342900" lvl="2" indent="-342900">
              <a:spcBef>
                <a:spcPct val="20000"/>
              </a:spcBef>
              <a:buClr>
                <a:srgbClr val="134095"/>
              </a:buClr>
              <a:buSzPct val="135000"/>
              <a:buFont typeface="Times New Roman" panose="02020603050405020304" pitchFamily="18" charset="0"/>
              <a:buChar char="•"/>
            </a:pPr>
            <a:r>
              <a:rPr lang="hr-HR" sz="1800">
                <a:latin typeface="+mn-lt"/>
              </a:rPr>
              <a:t>Tko dobiva novac od kazni?</a:t>
            </a:r>
          </a:p>
          <a:p>
            <a:pPr marL="342900" lvl="2" indent="-342900">
              <a:spcBef>
                <a:spcPct val="20000"/>
              </a:spcBef>
              <a:buClr>
                <a:srgbClr val="134095"/>
              </a:buClr>
              <a:buSzPct val="135000"/>
              <a:buFont typeface="Times New Roman" panose="02020603050405020304" pitchFamily="18" charset="0"/>
              <a:buChar char="•"/>
            </a:pPr>
            <a:r>
              <a:rPr lang="hr-HR" sz="1800">
                <a:latin typeface="+mn-lt"/>
              </a:rPr>
              <a:t>Koji su problemi i prednosti sustava u vašoj državi?</a:t>
            </a:r>
          </a:p>
          <a:p>
            <a:pPr marL="342900" lvl="2" indent="-342900">
              <a:spcBef>
                <a:spcPct val="20000"/>
              </a:spcBef>
              <a:buClr>
                <a:srgbClr val="134095"/>
              </a:buClr>
              <a:buSzPct val="135000"/>
              <a:buFont typeface="Times New Roman" panose="02020603050405020304" pitchFamily="18" charset="0"/>
              <a:buChar char="•"/>
            </a:pPr>
            <a:r>
              <a:rPr lang="hr-HR" sz="1800">
                <a:latin typeface="+mn-lt"/>
              </a:rPr>
              <a:t>Možete li države u svojoj skupini svrstati u one s dobro, umjereno dobro ili slabo organiziranim sustavima provedbe?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BD68C4A-2D58-4E1F-80CB-F8C56097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507484"/>
            <a:ext cx="7343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1800" b="1">
                <a:solidFill>
                  <a:srgbClr val="134095"/>
                </a:solidFill>
                <a:latin typeface="+mn-lt"/>
                <a:cs typeface="MS PGothic"/>
              </a:rPr>
              <a:t>VJEŽBA – rasprava (30 minuta)</a:t>
            </a:r>
          </a:p>
        </p:txBody>
      </p:sp>
    </p:spTree>
    <p:extLst>
      <p:ext uri="{BB962C8B-B14F-4D97-AF65-F5344CB8AC3E}">
        <p14:creationId xmlns:p14="http://schemas.microsoft.com/office/powerpoint/2010/main" val="42157765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3">
            <a:extLst>
              <a:ext uri="{FF2B5EF4-FFF2-40B4-BE49-F238E27FC236}">
                <a16:creationId xmlns:a16="http://schemas.microsoft.com/office/drawing/2014/main" id="{6EF5F1AD-F9E9-4DDA-89C6-4F9FA7713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2942"/>
            <a:ext cx="9144000" cy="515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2">
            <a:extLst>
              <a:ext uri="{FF2B5EF4-FFF2-40B4-BE49-F238E27FC236}">
                <a16:creationId xmlns:a16="http://schemas.microsoft.com/office/drawing/2014/main" id="{46EDDBD1-B4B6-4FF0-9151-CED4CC715FE5}"/>
              </a:ext>
            </a:extLst>
          </p:cNvPr>
          <p:cNvSpPr txBox="1">
            <a:spLocks/>
          </p:cNvSpPr>
          <p:nvPr/>
        </p:nvSpPr>
        <p:spPr>
          <a:xfrm>
            <a:off x="195509" y="81794"/>
            <a:ext cx="7491480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br>
              <a:rPr lang="hr-HR" sz="2400"/>
            </a:br>
            <a:r>
              <a:rPr lang="hr-HR" sz="2400">
                <a:solidFill>
                  <a:schemeClr val="accent2"/>
                </a:solidFill>
              </a:rPr>
              <a:t>Primjer Beča:</a:t>
            </a:r>
            <a:r>
              <a:rPr lang="hr-HR"/>
              <a:t> </a:t>
            </a:r>
            <a:r>
              <a:rPr lang="hr-HR" sz="2600">
                <a:solidFill>
                  <a:schemeClr val="accent2"/>
                </a:solidFill>
              </a:rPr>
              <a:t>(ne)prihvaćanje politika</a:t>
            </a:r>
            <a:br>
              <a:rPr lang="hr-HR" sz="2400"/>
            </a:br>
            <a:br>
              <a:rPr lang="hr-HR" sz="2400"/>
            </a:br>
            <a:endParaRPr lang="hr-HR" sz="240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1E8E7E5-2E78-41A9-AF58-A166CA14E41C}"/>
              </a:ext>
            </a:extLst>
          </p:cNvPr>
          <p:cNvSpPr/>
          <p:nvPr/>
        </p:nvSpPr>
        <p:spPr>
          <a:xfrm>
            <a:off x="195509" y="841965"/>
            <a:ext cx="2869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>
                <a:solidFill>
                  <a:schemeClr val="accent2"/>
                </a:solidFill>
                <a:latin typeface="+mj-lt"/>
              </a:rPr>
              <a:t>Mariahilfer Straße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9CD0943-F630-45B1-9E50-5E44A3B09C7F}"/>
              </a:ext>
            </a:extLst>
          </p:cNvPr>
          <p:cNvSpPr/>
          <p:nvPr/>
        </p:nvSpPr>
        <p:spPr>
          <a:xfrm>
            <a:off x="4572000" y="1376624"/>
            <a:ext cx="4572000" cy="51347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2" name="Grafik 11" descr="Ein Bild, das Zeitung, jung, Schild enthält.&#10;&#10;Automatisch generierte Beschreibung">
            <a:extLst>
              <a:ext uri="{FF2B5EF4-FFF2-40B4-BE49-F238E27FC236}">
                <a16:creationId xmlns:a16="http://schemas.microsoft.com/office/drawing/2014/main" id="{1070E2B3-8332-46BB-BAEA-9965354A8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00" y="2075474"/>
            <a:ext cx="2247900" cy="1257300"/>
          </a:xfrm>
          <a:prstGeom prst="rect">
            <a:avLst/>
          </a:prstGeom>
        </p:spPr>
      </p:pic>
      <p:pic>
        <p:nvPicPr>
          <p:cNvPr id="10" name="Grafik 9" descr="Ein Bild, das Zeitung, Text, Screenshot enthält.&#10;&#10;Automatisch generierte Beschreibung">
            <a:extLst>
              <a:ext uri="{FF2B5EF4-FFF2-40B4-BE49-F238E27FC236}">
                <a16:creationId xmlns:a16="http://schemas.microsoft.com/office/drawing/2014/main" id="{8EA4EEA6-74A5-4480-90D8-E67FC1B1E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182">
            <a:off x="6718818" y="1549772"/>
            <a:ext cx="2264290" cy="1275112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635C1151-41AF-4223-9FE8-A49AF9C8E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475079"/>
            <a:ext cx="2733152" cy="180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Grafik 13" descr="Ein Bild, das Zeitung, Text, Gebäude, Straße enthält.&#10;&#10;Automatisch generierte Beschreibung">
            <a:extLst>
              <a:ext uri="{FF2B5EF4-FFF2-40B4-BE49-F238E27FC236}">
                <a16:creationId xmlns:a16="http://schemas.microsoft.com/office/drawing/2014/main" id="{AC1AE332-ED59-4083-9DEA-4AD572C755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394">
            <a:off x="6248407" y="4440514"/>
            <a:ext cx="2695951" cy="189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506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604F48B-99F0-470A-815C-9E15624E1E24}"/>
              </a:ext>
            </a:extLst>
          </p:cNvPr>
          <p:cNvSpPr/>
          <p:nvPr/>
        </p:nvSpPr>
        <p:spPr>
          <a:xfrm>
            <a:off x="0" y="1406769"/>
            <a:ext cx="9144000" cy="5117856"/>
          </a:xfrm>
          <a:prstGeom prst="rect">
            <a:avLst/>
          </a:prstGeom>
          <a:solidFill>
            <a:srgbClr val="034E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3B98CFC-AAE2-44B1-BF62-1ED79015B314}"/>
              </a:ext>
            </a:extLst>
          </p:cNvPr>
          <p:cNvSpPr txBox="1">
            <a:spLocks noChangeArrowheads="1"/>
          </p:cNvSpPr>
          <p:nvPr/>
        </p:nvSpPr>
        <p:spPr>
          <a:xfrm>
            <a:off x="1406858" y="2241724"/>
            <a:ext cx="5832475" cy="36718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hr-HR"/>
              <a:t>PRIJE: ekstremna opozicija političkih stranaka (konzervativci, desničari) i „žutog tiska“.</a:t>
            </a:r>
            <a:br>
              <a:rPr lang="hr-HR"/>
            </a:br>
            <a:r>
              <a:rPr lang="hr-HR"/>
              <a:t>POSLIJE primjene: pokazalo se toliko dobrim da se nitko nije mogao sjetiti kako je ikad bio protiv.</a:t>
            </a:r>
            <a:br>
              <a:rPr lang="hr-HR"/>
            </a:br>
            <a:r>
              <a:rPr lang="hr-HR"/>
              <a:t>				</a:t>
            </a:r>
          </a:p>
        </p:txBody>
      </p:sp>
      <p:sp>
        <p:nvSpPr>
          <p:cNvPr id="5" name="Tytuł 2">
            <a:extLst>
              <a:ext uri="{FF2B5EF4-FFF2-40B4-BE49-F238E27FC236}">
                <a16:creationId xmlns:a16="http://schemas.microsoft.com/office/drawing/2014/main" id="{E86F6519-74ED-48F6-8E30-49DB83F881D7}"/>
              </a:ext>
            </a:extLst>
          </p:cNvPr>
          <p:cNvSpPr txBox="1">
            <a:spLocks/>
          </p:cNvSpPr>
          <p:nvPr/>
        </p:nvSpPr>
        <p:spPr>
          <a:xfrm>
            <a:off x="195509" y="81794"/>
            <a:ext cx="7491480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br>
              <a:rPr lang="hr-HR" sz="2400"/>
            </a:br>
            <a:r>
              <a:rPr lang="hr-HR" sz="2400">
                <a:solidFill>
                  <a:schemeClr val="accent2"/>
                </a:solidFill>
              </a:rPr>
              <a:t>Primjer Beča:</a:t>
            </a:r>
            <a:r>
              <a:rPr lang="hr-HR"/>
              <a:t> </a:t>
            </a:r>
            <a:r>
              <a:rPr lang="hr-HR" sz="2600">
                <a:solidFill>
                  <a:schemeClr val="accent2"/>
                </a:solidFill>
              </a:rPr>
              <a:t>(ne)prihvaćanje politika</a:t>
            </a:r>
            <a:br>
              <a:rPr lang="hr-HR" sz="2400"/>
            </a:br>
            <a:br>
              <a:rPr lang="hr-HR" sz="2400"/>
            </a:br>
            <a:endParaRPr lang="hr-HR" sz="2400"/>
          </a:p>
        </p:txBody>
      </p:sp>
    </p:spTree>
    <p:extLst>
      <p:ext uri="{BB962C8B-B14F-4D97-AF65-F5344CB8AC3E}">
        <p14:creationId xmlns:p14="http://schemas.microsoft.com/office/powerpoint/2010/main" val="77426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056E7B4-5046-4D3F-AC65-25ACAEC31A73}"/>
              </a:ext>
            </a:extLst>
          </p:cNvPr>
          <p:cNvSpPr/>
          <p:nvPr/>
        </p:nvSpPr>
        <p:spPr>
          <a:xfrm>
            <a:off x="0" y="1457011"/>
            <a:ext cx="9144000" cy="5117856"/>
          </a:xfrm>
          <a:prstGeom prst="rect">
            <a:avLst/>
          </a:prstGeom>
          <a:solidFill>
            <a:srgbClr val="034E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4ADA3-404E-40C1-8BE9-1B391D719903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>
              <a:buFontTx/>
              <a:buNone/>
            </a:pPr>
            <a:r>
              <a:rPr lang="hr-HR">
                <a:solidFill>
                  <a:schemeClr val="bg1"/>
                </a:solidFill>
              </a:rPr>
              <a:t>Procjena na osnovi rezultata iz 2015.:</a:t>
            </a:r>
          </a:p>
          <a:p>
            <a:pPr marL="0" indent="0">
              <a:buFontTx/>
              <a:buNone/>
            </a:pPr>
            <a:endParaRPr lang="en-US" kern="0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en-US" kern="0" dirty="0">
              <a:solidFill>
                <a:schemeClr val="bg1"/>
              </a:solidFill>
            </a:endParaRPr>
          </a:p>
          <a:p>
            <a:pPr marL="0" indent="0" algn="ctr">
              <a:buFontTx/>
              <a:buNone/>
            </a:pPr>
            <a:r>
              <a:rPr lang="hr-HR" sz="4000">
                <a:solidFill>
                  <a:schemeClr val="bg1"/>
                </a:solidFill>
              </a:rPr>
              <a:t>Danas bi 71% glasalo za rekonstrukciju.</a:t>
            </a:r>
          </a:p>
          <a:p>
            <a:pPr marL="0" indent="0" algn="ctr">
              <a:buFontTx/>
              <a:buNone/>
            </a:pPr>
            <a:endParaRPr lang="en-US" kern="0" dirty="0">
              <a:solidFill>
                <a:schemeClr val="bg1"/>
              </a:solidFill>
            </a:endParaRPr>
          </a:p>
          <a:p>
            <a:pPr marL="0" indent="0" algn="ctr">
              <a:buFontTx/>
              <a:buNone/>
            </a:pPr>
            <a:endParaRPr lang="en-US" kern="0" dirty="0">
              <a:solidFill>
                <a:schemeClr val="bg1"/>
              </a:solidFill>
            </a:endParaRPr>
          </a:p>
          <a:p>
            <a:pPr marL="0" indent="0" algn="ctr">
              <a:buFontTx/>
              <a:buNone/>
            </a:pPr>
            <a:r>
              <a:rPr lang="hr-HR">
                <a:solidFill>
                  <a:schemeClr val="bg1"/>
                </a:solidFill>
              </a:rPr>
              <a:t>55% korisnika govori kako većina usporednih mjera funkcionira dobro ili iznimno dobro.</a:t>
            </a:r>
          </a:p>
        </p:txBody>
      </p:sp>
      <p:sp>
        <p:nvSpPr>
          <p:cNvPr id="5" name="Tytuł 2">
            <a:extLst>
              <a:ext uri="{FF2B5EF4-FFF2-40B4-BE49-F238E27FC236}">
                <a16:creationId xmlns:a16="http://schemas.microsoft.com/office/drawing/2014/main" id="{5847FB27-C6D0-4846-BAD0-475EDB34E407}"/>
              </a:ext>
            </a:extLst>
          </p:cNvPr>
          <p:cNvSpPr txBox="1">
            <a:spLocks/>
          </p:cNvSpPr>
          <p:nvPr/>
        </p:nvSpPr>
        <p:spPr>
          <a:xfrm>
            <a:off x="195509" y="81794"/>
            <a:ext cx="7491480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br>
              <a:rPr lang="hr-HR" sz="2400"/>
            </a:br>
            <a:r>
              <a:rPr lang="hr-HR" sz="2400">
                <a:solidFill>
                  <a:schemeClr val="accent2"/>
                </a:solidFill>
              </a:rPr>
              <a:t>Primjer Beča:</a:t>
            </a:r>
            <a:r>
              <a:rPr lang="hr-HR"/>
              <a:t> </a:t>
            </a:r>
            <a:r>
              <a:rPr lang="hr-HR" sz="2600">
                <a:solidFill>
                  <a:schemeClr val="accent2"/>
                </a:solidFill>
              </a:rPr>
              <a:t>(ne)prihvaćanje politika</a:t>
            </a:r>
            <a:br>
              <a:rPr lang="hr-HR" sz="2400"/>
            </a:br>
            <a:br>
              <a:rPr lang="hr-HR" sz="2400"/>
            </a:br>
            <a:endParaRPr lang="hr-HR" sz="240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984C763-203C-497E-AACB-B8FF06432C67}"/>
              </a:ext>
            </a:extLst>
          </p:cNvPr>
          <p:cNvSpPr txBox="1"/>
          <p:nvPr/>
        </p:nvSpPr>
        <p:spPr>
          <a:xfrm>
            <a:off x="6330688" y="6146040"/>
            <a:ext cx="27126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>
                <a:solidFill>
                  <a:schemeClr val="bg1"/>
                </a:solidFill>
              </a:rPr>
              <a:t>Izvor: NAPREDAK, Gregor Stratil-Sauer</a:t>
            </a:r>
          </a:p>
        </p:txBody>
      </p:sp>
    </p:spTree>
    <p:extLst>
      <p:ext uri="{BB962C8B-B14F-4D97-AF65-F5344CB8AC3E}">
        <p14:creationId xmlns:p14="http://schemas.microsoft.com/office/powerpoint/2010/main" val="39060347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978C9787-6546-46A1-B08D-5A2B6E3F8FD5}"/>
              </a:ext>
            </a:extLst>
          </p:cNvPr>
          <p:cNvSpPr txBox="1">
            <a:spLocks/>
          </p:cNvSpPr>
          <p:nvPr/>
        </p:nvSpPr>
        <p:spPr>
          <a:xfrm>
            <a:off x="215606" y="232519"/>
            <a:ext cx="7491480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hr-HR" sz="2400">
                <a:solidFill>
                  <a:schemeClr val="accent2"/>
                </a:solidFill>
              </a:rPr>
              <a:t>Primjer Beča: (ne)prihvaćanje politika</a:t>
            </a:r>
          </a:p>
          <a:p>
            <a:r>
              <a:rPr lang="hr-HR" sz="2400">
                <a:solidFill>
                  <a:schemeClr val="accent2"/>
                </a:solidFill>
              </a:rPr>
              <a:t>Sadašnja Mariahilfer Straße</a:t>
            </a:r>
            <a:br>
              <a:rPr lang="hr-HR" sz="2400"/>
            </a:br>
            <a:br>
              <a:rPr lang="hr-HR" sz="2400"/>
            </a:br>
            <a:endParaRPr lang="hr-HR" sz="2400"/>
          </a:p>
        </p:txBody>
      </p:sp>
      <p:pic>
        <p:nvPicPr>
          <p:cNvPr id="5" name="Grafik 4" descr="Ein Bild, das draußen, Gebäude, gehen, Person enthält.&#10;&#10;Automatisch generierte Beschreibung">
            <a:extLst>
              <a:ext uri="{FF2B5EF4-FFF2-40B4-BE49-F238E27FC236}">
                <a16:creationId xmlns:a16="http://schemas.microsoft.com/office/drawing/2014/main" id="{BBC5FACA-16BE-449B-A492-6DC5F99CF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9" y="1590359"/>
            <a:ext cx="7365442" cy="491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685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8525660-E039-48E1-A0CA-DC8B46579B61}"/>
              </a:ext>
            </a:extLst>
          </p:cNvPr>
          <p:cNvSpPr txBox="1">
            <a:spLocks noChangeArrowheads="1"/>
          </p:cNvSpPr>
          <p:nvPr/>
        </p:nvSpPr>
        <p:spPr>
          <a:xfrm>
            <a:off x="195509" y="1567683"/>
            <a:ext cx="8218487" cy="15700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hr-HR" b="0">
                <a:solidFill>
                  <a:schemeClr val="accent2"/>
                </a:solidFill>
              </a:rPr>
              <a:t>Jednaka igra – prosvjed konzervativne stranke protiv mjera za bicikliste prije provedbe.</a:t>
            </a:r>
            <a:br>
              <a:rPr lang="hr-HR" b="0">
                <a:solidFill>
                  <a:schemeClr val="accent2"/>
                </a:solidFill>
              </a:rPr>
            </a:br>
            <a:r>
              <a:rPr lang="hr-HR" b="0">
                <a:solidFill>
                  <a:schemeClr val="accent2"/>
                </a:solidFill>
              </a:rPr>
              <a:t>Čekamo … tko će pamtiti nakon uvođenja?!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3085D94-C008-4FE7-A006-8E73D7834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6415"/>
            <a:ext cx="4572000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D92D2DF-2BB0-4689-91A3-331678884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66415"/>
            <a:ext cx="4572000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78D6B81-6212-4828-B0FF-D1EB3BCE8B17}"/>
              </a:ext>
            </a:extLst>
          </p:cNvPr>
          <p:cNvSpPr/>
          <p:nvPr/>
        </p:nvSpPr>
        <p:spPr>
          <a:xfrm>
            <a:off x="5141302" y="5461139"/>
            <a:ext cx="2183946" cy="585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/>
              <a:t>Ovo bi moglo biti vaše parkirališno mjesto!</a:t>
            </a: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F6CE171C-5596-4279-A805-93BE8BD96A22}"/>
              </a:ext>
            </a:extLst>
          </p:cNvPr>
          <p:cNvSpPr/>
          <p:nvPr/>
        </p:nvSpPr>
        <p:spPr>
          <a:xfrm rot="11877468">
            <a:off x="4530079" y="5552651"/>
            <a:ext cx="653143" cy="3767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Tytuł 2">
            <a:extLst>
              <a:ext uri="{FF2B5EF4-FFF2-40B4-BE49-F238E27FC236}">
                <a16:creationId xmlns:a16="http://schemas.microsoft.com/office/drawing/2014/main" id="{68480FD9-C412-4ADB-888D-4DF8A4B3D4EB}"/>
              </a:ext>
            </a:extLst>
          </p:cNvPr>
          <p:cNvSpPr txBox="1">
            <a:spLocks/>
          </p:cNvSpPr>
          <p:nvPr/>
        </p:nvSpPr>
        <p:spPr>
          <a:xfrm>
            <a:off x="195509" y="81794"/>
            <a:ext cx="7491480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br>
              <a:rPr lang="hr-HR" sz="2400"/>
            </a:br>
            <a:r>
              <a:rPr lang="hr-HR" sz="2400">
                <a:solidFill>
                  <a:schemeClr val="accent2"/>
                </a:solidFill>
              </a:rPr>
              <a:t>Primjer Beča:</a:t>
            </a:r>
            <a:r>
              <a:rPr lang="hr-HR"/>
              <a:t> </a:t>
            </a:r>
            <a:r>
              <a:rPr lang="hr-HR" sz="2600">
                <a:solidFill>
                  <a:schemeClr val="accent2"/>
                </a:solidFill>
              </a:rPr>
              <a:t>(ne)prihvaćanje politika</a:t>
            </a:r>
            <a:br>
              <a:rPr lang="hr-HR" sz="2400"/>
            </a:br>
            <a:br>
              <a:rPr lang="hr-HR" sz="2400"/>
            </a:br>
            <a:endParaRPr lang="hr-HR" sz="2400"/>
          </a:p>
        </p:txBody>
      </p:sp>
    </p:spTree>
    <p:extLst>
      <p:ext uri="{BB962C8B-B14F-4D97-AF65-F5344CB8AC3E}">
        <p14:creationId xmlns:p14="http://schemas.microsoft.com/office/powerpoint/2010/main" val="3905114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59F39998-50A9-49D4-9BA6-A0386BF9F401}"/>
              </a:ext>
            </a:extLst>
          </p:cNvPr>
          <p:cNvSpPr/>
          <p:nvPr/>
        </p:nvSpPr>
        <p:spPr>
          <a:xfrm>
            <a:off x="296383" y="1817638"/>
            <a:ext cx="83040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134095"/>
              </a:buClr>
              <a:buSzPct val="135000"/>
            </a:pPr>
            <a:r>
              <a:rPr lang="hr-HR" sz="1800">
                <a:solidFill>
                  <a:srgbClr val="134095"/>
                </a:solidFill>
                <a:latin typeface="+mn-lt"/>
              </a:rPr>
              <a:t>Učinkovite politike razmatraju važnost kombiniranja poticajnih i mjera za suzbijanje. Na primjer, promicanje hodanja bez prilagodbe ulica za manje brzine neće postići očekivane ciljeve.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DA433F-B325-44B1-A8AF-C0EEB26E2DBE}"/>
              </a:ext>
            </a:extLst>
          </p:cNvPr>
          <p:cNvSpPr txBox="1">
            <a:spLocks/>
          </p:cNvSpPr>
          <p:nvPr/>
        </p:nvSpPr>
        <p:spPr>
          <a:xfrm>
            <a:off x="381444" y="454541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134095"/>
                </a:solidFill>
              </a:rPr>
              <a:t>Projekt „Push &amp; Pull“</a:t>
            </a:r>
          </a:p>
        </p:txBody>
      </p:sp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56BDBE8-2E24-4F0E-8893-8BAF611158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83" y="3520804"/>
            <a:ext cx="7826891" cy="12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044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EAD9B8F-402D-4CDF-BAEE-464315158FFE}"/>
              </a:ext>
            </a:extLst>
          </p:cNvPr>
          <p:cNvSpPr/>
          <p:nvPr/>
        </p:nvSpPr>
        <p:spPr>
          <a:xfrm>
            <a:off x="0" y="1406769"/>
            <a:ext cx="9144000" cy="5117856"/>
          </a:xfrm>
          <a:prstGeom prst="rect">
            <a:avLst/>
          </a:prstGeom>
          <a:solidFill>
            <a:srgbClr val="034E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A81D06A6-AB5F-47DA-A3C2-FE3FB1751430}"/>
              </a:ext>
            </a:extLst>
          </p:cNvPr>
          <p:cNvSpPr txBox="1">
            <a:spLocks/>
          </p:cNvSpPr>
          <p:nvPr/>
        </p:nvSpPr>
        <p:spPr>
          <a:xfrm>
            <a:off x="457200" y="2011710"/>
            <a:ext cx="8229600" cy="326896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538163" indent="-538163">
              <a:buFont typeface="Wingdings" panose="05000000000000000000" pitchFamily="2" charset="2"/>
              <a:buChar char="§"/>
            </a:pPr>
            <a:r>
              <a:rPr lang="hr-HR">
                <a:solidFill>
                  <a:schemeClr val="bg1"/>
                </a:solidFill>
              </a:rPr>
              <a:t>Provedite testnu fazu s mogućnostima preinaka! </a:t>
            </a:r>
          </a:p>
          <a:p>
            <a:pPr marL="538163" indent="-538163">
              <a:buFont typeface="Wingdings" panose="05000000000000000000" pitchFamily="2" charset="2"/>
              <a:buChar char="§"/>
            </a:pPr>
            <a:endParaRPr lang="en-US" kern="0" dirty="0">
              <a:solidFill>
                <a:schemeClr val="bg1"/>
              </a:solidFill>
            </a:endParaRPr>
          </a:p>
          <a:p>
            <a:pPr marL="538163" indent="-538163">
              <a:buFont typeface="Wingdings" panose="05000000000000000000" pitchFamily="2" charset="2"/>
              <a:buChar char="§"/>
            </a:pPr>
            <a:r>
              <a:rPr lang="hr-HR">
                <a:solidFill>
                  <a:schemeClr val="bg1"/>
                </a:solidFill>
              </a:rPr>
              <a:t>Ljudima je potrebno vrijeme za prihvaćanje promjena.</a:t>
            </a:r>
          </a:p>
          <a:p>
            <a:pPr marL="0" indent="0">
              <a:buFontTx/>
              <a:buNone/>
            </a:pPr>
            <a:endParaRPr lang="en-US" kern="0" dirty="0">
              <a:solidFill>
                <a:schemeClr val="bg1"/>
              </a:solidFill>
            </a:endParaRPr>
          </a:p>
          <a:p>
            <a:pPr marL="538163" indent="-538163">
              <a:buFont typeface="Wingdings" panose="05000000000000000000" pitchFamily="2" charset="2"/>
              <a:buChar char="§"/>
            </a:pPr>
            <a:r>
              <a:rPr lang="hr-HR">
                <a:solidFill>
                  <a:schemeClr val="bg1"/>
                </a:solidFill>
              </a:rPr>
              <a:t>Razgovora nikad dovoljno.</a:t>
            </a:r>
          </a:p>
          <a:p>
            <a:pPr marL="0" indent="0">
              <a:buFontTx/>
              <a:buNone/>
            </a:pPr>
            <a:endParaRPr lang="en-US" kern="0" dirty="0">
              <a:solidFill>
                <a:schemeClr val="bg1"/>
              </a:solidFill>
            </a:endParaRPr>
          </a:p>
          <a:p>
            <a:pPr marL="538163" indent="-538163">
              <a:buFont typeface="Wingdings" panose="05000000000000000000" pitchFamily="2" charset="2"/>
              <a:buChar char="§"/>
            </a:pPr>
            <a:r>
              <a:rPr lang="hr-HR">
                <a:solidFill>
                  <a:schemeClr val="bg1"/>
                </a:solidFill>
              </a:rPr>
              <a:t>Učinite tako i budite strpljivi!</a:t>
            </a:r>
          </a:p>
        </p:txBody>
      </p:sp>
      <p:sp>
        <p:nvSpPr>
          <p:cNvPr id="6" name="Tytuł 2">
            <a:extLst>
              <a:ext uri="{FF2B5EF4-FFF2-40B4-BE49-F238E27FC236}">
                <a16:creationId xmlns:a16="http://schemas.microsoft.com/office/drawing/2014/main" id="{CDB91D0D-891B-49EF-9739-1C9B9D182E7F}"/>
              </a:ext>
            </a:extLst>
          </p:cNvPr>
          <p:cNvSpPr txBox="1">
            <a:spLocks/>
          </p:cNvSpPr>
          <p:nvPr/>
        </p:nvSpPr>
        <p:spPr>
          <a:xfrm>
            <a:off x="275897" y="313813"/>
            <a:ext cx="7491480" cy="8326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hr-HR" sz="2400">
                <a:solidFill>
                  <a:schemeClr val="accent2"/>
                </a:solidFill>
              </a:rPr>
              <a:t>Lekcije o komuniciranju u upravljanju parkiralištem je naučena</a:t>
            </a:r>
            <a:br>
              <a:rPr lang="hr-HR" sz="2400"/>
            </a:br>
            <a:br>
              <a:rPr lang="hr-HR" sz="2400"/>
            </a:br>
            <a:endParaRPr lang="hr-HR" sz="240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2EF3C51-9E12-4E8B-866B-436D0E6C55AE}"/>
              </a:ext>
            </a:extLst>
          </p:cNvPr>
          <p:cNvSpPr txBox="1"/>
          <p:nvPr/>
        </p:nvSpPr>
        <p:spPr>
          <a:xfrm>
            <a:off x="6330688" y="6146040"/>
            <a:ext cx="27126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>
                <a:solidFill>
                  <a:schemeClr val="bg1"/>
                </a:solidFill>
              </a:rPr>
              <a:t>Izvor: NAPREDAK, Gregor Stratil-Sauer</a:t>
            </a:r>
          </a:p>
        </p:txBody>
      </p:sp>
    </p:spTree>
    <p:extLst>
      <p:ext uri="{BB962C8B-B14F-4D97-AF65-F5344CB8AC3E}">
        <p14:creationId xmlns:p14="http://schemas.microsoft.com/office/powerpoint/2010/main" val="42137936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2C074B00-2B46-4AEF-B795-F444920B3135}"/>
              </a:ext>
            </a:extLst>
          </p:cNvPr>
          <p:cNvSpPr txBox="1">
            <a:spLocks/>
          </p:cNvSpPr>
          <p:nvPr/>
        </p:nvSpPr>
        <p:spPr>
          <a:xfrm>
            <a:off x="255800" y="430645"/>
            <a:ext cx="7491480" cy="8326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hr-HR" sz="2400">
                <a:solidFill>
                  <a:schemeClr val="accent2"/>
                </a:solidFill>
              </a:rPr>
              <a:t>Aktivnosti za poboljšanje prihvaćanja u Beču </a:t>
            </a:r>
            <a:br>
              <a:rPr lang="hr-HR" sz="2400"/>
            </a:br>
            <a:br>
              <a:rPr lang="hr-HR" sz="2400"/>
            </a:br>
            <a:endParaRPr lang="hr-HR" sz="24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E53C75-0434-4A28-B1FE-01E8D4AA9DA7}"/>
              </a:ext>
            </a:extLst>
          </p:cNvPr>
          <p:cNvSpPr txBox="1">
            <a:spLocks/>
          </p:cNvSpPr>
          <p:nvPr/>
        </p:nvSpPr>
        <p:spPr>
          <a:xfrm>
            <a:off x="350855" y="1589682"/>
            <a:ext cx="5283029" cy="46085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 sz="1800" b="0"/>
              <a:t>Beč je prvu naplatu parkiranja uveo u strogom gradskom središtu. U razdoblju od 2012. do 2018., područje je prošireno na čitav okrug.  </a:t>
            </a:r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r>
              <a:rPr lang="hr-HR" sz="1800" b="0"/>
              <a:t>Izabrani čelnici okruga imaju ključnu ulogu, stoga su kampanje uvijek veoma različite. </a:t>
            </a:r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FontTx/>
              <a:buNone/>
            </a:pPr>
            <a:r>
              <a:rPr lang="hr-HR" sz="1800" b="0"/>
              <a:t>Ankete u nekim okruzima </a:t>
            </a:r>
          </a:p>
          <a:p>
            <a:pPr eaLnBrk="1" hangingPunct="1"/>
            <a:r>
              <a:rPr lang="hr-HR" sz="1800" b="0"/>
              <a:t>Čak i kada je rezultat bio negativan, upravljanje parkiranjem provodilo se u dva okruga.</a:t>
            </a:r>
          </a:p>
          <a:p>
            <a:pPr eaLnBrk="1" hangingPunct="1"/>
            <a:r>
              <a:rPr lang="hr-HR" sz="1800" b="0"/>
              <a:t>Samo jedan okrug odbio je zamisao (nakon dvije ankete s negativnim ishodom).</a:t>
            </a:r>
          </a:p>
          <a:p>
            <a:pPr marL="0" indent="0" eaLnBrk="1" hangingPunct="1">
              <a:buNone/>
            </a:pPr>
            <a:endParaRPr lang="en-GB" altLang="en-US" sz="1800" kern="0" dirty="0"/>
          </a:p>
          <a:p>
            <a:pPr marL="0" indent="0" eaLnBrk="1" hangingPunct="1">
              <a:buNone/>
            </a:pPr>
            <a:r>
              <a:rPr lang="hr-HR" sz="1800"/>
              <a:t>Naučena lekcija: ankete, poput onih u Beču, s malo prethodnog znanja, ne preporučuju ako su pitanja oblikovana dvojbeno i ako komuniciranje teme nije bilo ispravno!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72227C-75DE-4B24-A3A1-F290C0591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804" y="1589682"/>
            <a:ext cx="3622452" cy="2620577"/>
          </a:xfrm>
          <a:prstGeom prst="rect">
            <a:avLst/>
          </a:prstGeom>
        </p:spPr>
      </p:pic>
      <p:pic>
        <p:nvPicPr>
          <p:cNvPr id="2050" name="Picture 2" descr="Bildergebnis für flag of austria">
            <a:extLst>
              <a:ext uri="{FF2B5EF4-FFF2-40B4-BE49-F238E27FC236}">
                <a16:creationId xmlns:a16="http://schemas.microsoft.com/office/drawing/2014/main" id="{F070FDDB-5412-416B-91C1-FA9B045A2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418" y="243502"/>
            <a:ext cx="1251185" cy="83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3444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2C074B00-2B46-4AEF-B795-F444920B3135}"/>
              </a:ext>
            </a:extLst>
          </p:cNvPr>
          <p:cNvSpPr txBox="1">
            <a:spLocks/>
          </p:cNvSpPr>
          <p:nvPr/>
        </p:nvSpPr>
        <p:spPr>
          <a:xfrm>
            <a:off x="300585" y="421533"/>
            <a:ext cx="7491480" cy="8326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hr-HR" sz="2400">
                <a:solidFill>
                  <a:schemeClr val="accent2"/>
                </a:solidFill>
              </a:rPr>
              <a:t>Aktivnosti za poboljšanje prihvaćanja u Beču </a:t>
            </a:r>
            <a:br>
              <a:rPr lang="hr-HR" sz="2400"/>
            </a:br>
            <a:br>
              <a:rPr lang="hr-HR" sz="2400"/>
            </a:br>
            <a:endParaRPr lang="hr-HR" sz="24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E53C75-0434-4A28-B1FE-01E8D4AA9DA7}"/>
              </a:ext>
            </a:extLst>
          </p:cNvPr>
          <p:cNvSpPr txBox="1">
            <a:spLocks/>
          </p:cNvSpPr>
          <p:nvPr/>
        </p:nvSpPr>
        <p:spPr>
          <a:xfrm>
            <a:off x="300585" y="1752332"/>
            <a:ext cx="8439150" cy="46085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eaLnBrk="1" hangingPunct="1"/>
            <a:r>
              <a:rPr lang="hr-HR" sz="1800" b="0"/>
              <a:t>Mediji u Beču odigrali su (i još uvijek je tako) važnu ulogu u svakom proširenju upravljanja parkiranjem (naplata parkiranja). </a:t>
            </a:r>
          </a:p>
          <a:p>
            <a:pPr eaLnBrk="1" hangingPunct="1"/>
            <a:r>
              <a:rPr lang="hr-HR" sz="1800" b="0"/>
              <a:t>Posebno u počecima, predviđali su stravične scenarije.</a:t>
            </a:r>
          </a:p>
          <a:p>
            <a:pPr eaLnBrk="1" hangingPunct="1"/>
            <a:r>
              <a:rPr lang="hr-HR" sz="1800" b="0"/>
              <a:t>Rezultat je često bio odbijanje naširoko – posebno od onih nositelja interesa kojima pogoduje upravljanje parkirališnim prostorom.</a:t>
            </a:r>
          </a:p>
          <a:p>
            <a:pPr eaLnBrk="1" hangingPunct="1"/>
            <a:r>
              <a:rPr lang="hr-HR" sz="1800" b="0"/>
              <a:t>Političare se često napadalo. </a:t>
            </a:r>
          </a:p>
          <a:p>
            <a:pPr eaLnBrk="1" hangingPunct="1"/>
            <a:r>
              <a:rPr lang="hr-HR" sz="1800" b="0"/>
              <a:t>Nakon uvođenja i kad su pozitivni rezultati postali očiti, negativne reakcije uglavnom su nestale.  </a:t>
            </a:r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r>
              <a:rPr lang="hr-HR" sz="1800"/>
              <a:t>Naučena lekcija: ne dajte se obeshrabriti. Ljudi i mediji često ne mogu suditi o situaciji koju ne poznaju ali reagiraju odbacivanjem na osnovi negativnih budućih fantazijskih scenarija. Dajte im vremena za pozitivno iskustvo; produljite testnu fazu.  </a:t>
            </a:r>
          </a:p>
        </p:txBody>
      </p:sp>
      <p:pic>
        <p:nvPicPr>
          <p:cNvPr id="5" name="Picture 2" descr="Bildergebnis für flag of austria">
            <a:extLst>
              <a:ext uri="{FF2B5EF4-FFF2-40B4-BE49-F238E27FC236}">
                <a16:creationId xmlns:a16="http://schemas.microsoft.com/office/drawing/2014/main" id="{10027C26-38B9-46BD-B2A9-725543948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418" y="243502"/>
            <a:ext cx="1251185" cy="83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0616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2C074B00-2B46-4AEF-B795-F444920B3135}"/>
              </a:ext>
            </a:extLst>
          </p:cNvPr>
          <p:cNvSpPr txBox="1">
            <a:spLocks/>
          </p:cNvSpPr>
          <p:nvPr/>
        </p:nvSpPr>
        <p:spPr>
          <a:xfrm>
            <a:off x="300585" y="497156"/>
            <a:ext cx="7491480" cy="8326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hr-HR" sz="2400">
                <a:solidFill>
                  <a:schemeClr val="accent2"/>
                </a:solidFill>
              </a:rPr>
              <a:t>Aktivnosti za poboljšanje prihvaćanja u Beču </a:t>
            </a:r>
            <a:br>
              <a:rPr lang="hr-HR" sz="2400"/>
            </a:br>
            <a:br>
              <a:rPr lang="hr-HR" sz="2400"/>
            </a:br>
            <a:endParaRPr lang="hr-HR" sz="24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E53C75-0434-4A28-B1FE-01E8D4AA9DA7}"/>
              </a:ext>
            </a:extLst>
          </p:cNvPr>
          <p:cNvSpPr txBox="1">
            <a:spLocks/>
          </p:cNvSpPr>
          <p:nvPr/>
        </p:nvSpPr>
        <p:spPr>
          <a:xfrm>
            <a:off x="300585" y="1752332"/>
            <a:ext cx="8439150" cy="46085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 eaLnBrk="1" hangingPunct="1">
              <a:buNone/>
            </a:pPr>
            <a:r>
              <a:rPr lang="hr-HR" sz="1800" b="0"/>
              <a:t>Dvije su aktivnosti bile su iznimno uspješne i podupiruće:</a:t>
            </a:r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r>
              <a:rPr lang="hr-HR" sz="1800" b="0"/>
              <a:t>1.) Prije – nakon anketa o utjecaju.</a:t>
            </a:r>
          </a:p>
          <a:p>
            <a:pPr marL="0" indent="0" eaLnBrk="1" hangingPunct="1">
              <a:buNone/>
            </a:pPr>
            <a:endParaRPr lang="en-GB" altLang="en-US" sz="1800" b="0" kern="0" dirty="0"/>
          </a:p>
          <a:p>
            <a:pPr marL="0" indent="0" eaLnBrk="1" hangingPunct="1">
              <a:buNone/>
            </a:pPr>
            <a:r>
              <a:rPr lang="hr-HR" sz="1800" b="0"/>
              <a:t>2.) Dobra priprema provedbu, koja je sadržavala:</a:t>
            </a:r>
          </a:p>
          <a:p>
            <a:pPr eaLnBrk="1" hangingPunct="1"/>
            <a:r>
              <a:rPr lang="hr-HR" sz="1800" b="0"/>
              <a:t>informativne brošure za svako kućanstvo u okrugu;</a:t>
            </a:r>
          </a:p>
          <a:p>
            <a:pPr eaLnBrk="1" hangingPunct="1"/>
            <a:r>
              <a:rPr lang="hr-HR" sz="1800" b="0"/>
              <a:t>skupštine okruga (na zahtjev);</a:t>
            </a:r>
          </a:p>
          <a:p>
            <a:pPr eaLnBrk="1" hangingPunct="1"/>
            <a:r>
              <a:rPr lang="hr-HR" sz="1800" b="0"/>
              <a:t>Savjeti (i na lokalnom radiju) za pravodobno podnošenje zahtjeva za stambene parkirne dozvole.</a:t>
            </a:r>
          </a:p>
          <a:p>
            <a:pPr eaLnBrk="1" hangingPunct="1"/>
            <a:r>
              <a:rPr lang="hr-HR" sz="1800" b="0"/>
              <a:t>Dobro obučeno osoblje koje se bavi parkirnim dozvolama jamči jasne informacije i kratko čekanje.</a:t>
            </a:r>
          </a:p>
          <a:p>
            <a:pPr eaLnBrk="1" hangingPunct="1"/>
            <a:r>
              <a:rPr lang="hr-HR" sz="1800" b="0"/>
              <a:t>Internetska prijava za parkirne dozvole.</a:t>
            </a:r>
          </a:p>
          <a:p>
            <a:pPr marL="0" indent="0" eaLnBrk="1" hangingPunct="1">
              <a:buFontTx/>
              <a:buNone/>
            </a:pPr>
            <a:endParaRPr lang="en-GB" altLang="en-US" sz="1800" b="0" kern="0" dirty="0"/>
          </a:p>
        </p:txBody>
      </p:sp>
      <p:pic>
        <p:nvPicPr>
          <p:cNvPr id="5" name="Picture 2" descr="Bildergebnis für flag of austria">
            <a:extLst>
              <a:ext uri="{FF2B5EF4-FFF2-40B4-BE49-F238E27FC236}">
                <a16:creationId xmlns:a16="http://schemas.microsoft.com/office/drawing/2014/main" id="{85875EC5-73B8-4B2C-9EB4-64F59C0EE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418" y="243502"/>
            <a:ext cx="1251185" cy="83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6912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2C074B00-2B46-4AEF-B795-F444920B3135}"/>
              </a:ext>
            </a:extLst>
          </p:cNvPr>
          <p:cNvSpPr txBox="1">
            <a:spLocks/>
          </p:cNvSpPr>
          <p:nvPr/>
        </p:nvSpPr>
        <p:spPr>
          <a:xfrm>
            <a:off x="220197" y="255996"/>
            <a:ext cx="4864268" cy="8326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hr-HR" sz="2400">
                <a:solidFill>
                  <a:schemeClr val="accent2"/>
                </a:solidFill>
              </a:rPr>
              <a:t>Uvođenje naplate parkiranja u Sofiji, Bugarska</a:t>
            </a:r>
            <a:br>
              <a:rPr lang="hr-HR" sz="2400"/>
            </a:br>
            <a:br>
              <a:rPr lang="hr-HR" sz="2400"/>
            </a:br>
            <a:endParaRPr lang="hr-HR" sz="24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E53C75-0434-4A28-B1FE-01E8D4AA9DA7}"/>
              </a:ext>
            </a:extLst>
          </p:cNvPr>
          <p:cNvSpPr txBox="1">
            <a:spLocks/>
          </p:cNvSpPr>
          <p:nvPr/>
        </p:nvSpPr>
        <p:spPr>
          <a:xfrm>
            <a:off x="220197" y="1450883"/>
            <a:ext cx="6602634" cy="46085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eaLnBrk="1" hangingPunct="1"/>
            <a:r>
              <a:rPr lang="hr-HR" sz="1800" b="0"/>
              <a:t>U 1990. uvedena je naplata uličnog parkiranja (samo 200 mjesta – ne smatra se zonom). Parkirališna mjesta nalazila su se na avenijama i trgovima s parkirališnim pritiskom. U ulicama u okolici bilo je besplatno. Građani su prihvatili ovakvu mjeru, jer su još uvijek mogli parkirati besplatno.</a:t>
            </a:r>
          </a:p>
          <a:p>
            <a:pPr eaLnBrk="1" hangingPunct="1"/>
            <a:r>
              <a:rPr lang="hr-HR" sz="1800" b="0"/>
              <a:t>Do 2009. godine politika je bila povećanje broja parkirnih mjesta. Koncept još nije obuhvaćao zone.</a:t>
            </a:r>
          </a:p>
          <a:p>
            <a:pPr eaLnBrk="1" hangingPunct="1"/>
            <a:r>
              <a:rPr lang="hr-HR" sz="1800" b="0"/>
              <a:t>2009. uvedena je naplata parkiranja za stanovnike, što je uzrokovalo prve velike probleme (građansko prihvaćanje). Nakon mnogih pritužbi, sud je odbio tu uredbu. No problema s kratkoročnim parkiranjem nije bilo.</a:t>
            </a:r>
          </a:p>
          <a:p>
            <a:pPr eaLnBrk="1" hangingPunct="1"/>
            <a:r>
              <a:rPr lang="hr-HR" sz="1800" b="0"/>
              <a:t>2012. odobren je sadašnji koncept – dvije zone s naplatom parkiranja i sustav plaćanja za stanovnike unutar zone. Tad je svijest građana i političara već dostigla određenu razinu pa su prihvatili mjeru. Povećana motorizacija i gust promet uzrokovali su podizanje svijesti. </a:t>
            </a:r>
          </a:p>
          <a:p>
            <a:pPr marL="0" indent="0" eaLnBrk="1" hangingPunct="1">
              <a:buNone/>
            </a:pPr>
            <a:endParaRPr lang="en-US" sz="180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</p:txBody>
      </p:sp>
      <p:pic>
        <p:nvPicPr>
          <p:cNvPr id="6146" name="Picture 2" descr="Bildergebnis für flag of bulgaria">
            <a:extLst>
              <a:ext uri="{FF2B5EF4-FFF2-40B4-BE49-F238E27FC236}">
                <a16:creationId xmlns:a16="http://schemas.microsoft.com/office/drawing/2014/main" id="{D25FB2BA-9FC5-4BE4-BC62-82D109D54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89" y="255996"/>
            <a:ext cx="1405323" cy="83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Ein Bild, das Auto, Gebäude, draußen, Straße enthält.&#10;&#10;Automatisch generierte Beschreibung">
            <a:extLst>
              <a:ext uri="{FF2B5EF4-FFF2-40B4-BE49-F238E27FC236}">
                <a16:creationId xmlns:a16="http://schemas.microsoft.com/office/drawing/2014/main" id="{784CC1A2-3BCD-4C50-987E-E783528178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830" y="4929554"/>
            <a:ext cx="2321169" cy="1547446"/>
          </a:xfrm>
          <a:prstGeom prst="rect">
            <a:avLst/>
          </a:prstGeom>
        </p:spPr>
      </p:pic>
      <p:pic>
        <p:nvPicPr>
          <p:cNvPr id="6" name="Grafik 5" descr="Ein Bild, das Gebäude, Tisch, LKW, sitzend enthält.&#10;&#10;Automatisch generierte Beschreibung">
            <a:extLst>
              <a:ext uri="{FF2B5EF4-FFF2-40B4-BE49-F238E27FC236}">
                <a16:creationId xmlns:a16="http://schemas.microsoft.com/office/drawing/2014/main" id="{A4A7D8E6-3B94-480C-A591-EB8E8E613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86500" y="2022383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95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2C074B00-2B46-4AEF-B795-F444920B3135}"/>
              </a:ext>
            </a:extLst>
          </p:cNvPr>
          <p:cNvSpPr txBox="1">
            <a:spLocks/>
          </p:cNvSpPr>
          <p:nvPr/>
        </p:nvSpPr>
        <p:spPr>
          <a:xfrm>
            <a:off x="230245" y="220989"/>
            <a:ext cx="4753736" cy="8326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hr-HR" sz="2400">
                <a:solidFill>
                  <a:schemeClr val="accent2"/>
                </a:solidFill>
              </a:rPr>
              <a:t>Uvođenje naplate parkiranja u Sofiji, Bugarska</a:t>
            </a:r>
            <a:br>
              <a:rPr lang="hr-HR" sz="2400"/>
            </a:br>
            <a:br>
              <a:rPr lang="hr-HR" sz="2400"/>
            </a:br>
            <a:endParaRPr lang="hr-HR" sz="24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E53C75-0434-4A28-B1FE-01E8D4AA9DA7}"/>
              </a:ext>
            </a:extLst>
          </p:cNvPr>
          <p:cNvSpPr txBox="1">
            <a:spLocks/>
          </p:cNvSpPr>
          <p:nvPr/>
        </p:nvSpPr>
        <p:spPr>
          <a:xfrm>
            <a:off x="230246" y="1470979"/>
            <a:ext cx="5075284" cy="46085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marL="0" indent="0">
              <a:buNone/>
            </a:pPr>
            <a:r>
              <a:rPr lang="hr-HR" sz="1800" b="0"/>
              <a:t>Političari uvijek prate javno mnijenje i prihvaćanje. Dakle, mjere su uvedene dok je javnost bila za parkirališne mjere. Još jedan djelić zagonetke o podizanju svijesti političara: ova parkirališna mjera generirala je prihode gradu.  </a:t>
            </a:r>
            <a:r>
              <a:rPr lang="hr-HR" sz="1800"/>
              <a:t> 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hr-HR" sz="1800" b="0"/>
              <a:t>Proširenje zone naplate provodi se na prijedloge općinskih načelnika, nakon javne rasprave i prijedloga stanovništva. Ovakav pristup poboljšao je prihvaćanje od strane građana.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br>
              <a:rPr lang="hr-HR" sz="1800"/>
            </a:br>
            <a:endParaRPr lang="hr-HR" sz="1800"/>
          </a:p>
          <a:p>
            <a:pPr marL="0" indent="0" eaLnBrk="1" hangingPunct="1">
              <a:buNone/>
            </a:pPr>
            <a:endParaRPr lang="en-US" sz="1800" b="0" dirty="0"/>
          </a:p>
          <a:p>
            <a:pPr marL="0" indent="0" eaLnBrk="1" hangingPunct="1">
              <a:buNone/>
            </a:pPr>
            <a:r>
              <a:rPr lang="hr-HR" sz="1800" b="0"/>
              <a:t> </a:t>
            </a:r>
          </a:p>
          <a:p>
            <a:pPr marL="0" indent="0" eaLnBrk="1" hangingPunct="1">
              <a:buNone/>
            </a:pPr>
            <a:endParaRPr lang="en-US" sz="180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0097B41-6E4C-402E-B552-A1C9B5EAF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965" y="1501123"/>
            <a:ext cx="3745035" cy="4864813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8454472-1AF0-40BA-89CE-F8A4ACF9FD58}"/>
              </a:ext>
            </a:extLst>
          </p:cNvPr>
          <p:cNvSpPr/>
          <p:nvPr/>
        </p:nvSpPr>
        <p:spPr>
          <a:xfrm>
            <a:off x="230245" y="5199787"/>
            <a:ext cx="5075283" cy="1020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</a:pPr>
            <a:r>
              <a:rPr lang="hr-HR" sz="1800">
                <a:latin typeface="+mn-lt"/>
              </a:rPr>
              <a:t>Ključni za uspjeh bili su prijedlozi građana i javne rasprave održane u relevantnom području. </a:t>
            </a:r>
          </a:p>
        </p:txBody>
      </p:sp>
      <p:pic>
        <p:nvPicPr>
          <p:cNvPr id="3074" name="Picture 2" descr="Bildergebnis für flag of bulgaria">
            <a:extLst>
              <a:ext uri="{FF2B5EF4-FFF2-40B4-BE49-F238E27FC236}">
                <a16:creationId xmlns:a16="http://schemas.microsoft.com/office/drawing/2014/main" id="{7CDD75C2-2BE2-4555-A675-973FB1CF5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705" y="220989"/>
            <a:ext cx="1416818" cy="83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2442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2C074B00-2B46-4AEF-B795-F444920B3135}"/>
              </a:ext>
            </a:extLst>
          </p:cNvPr>
          <p:cNvSpPr txBox="1">
            <a:spLocks/>
          </p:cNvSpPr>
          <p:nvPr/>
        </p:nvSpPr>
        <p:spPr>
          <a:xfrm>
            <a:off x="300585" y="326334"/>
            <a:ext cx="4713542" cy="8326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hr-HR" sz="2400">
                <a:solidFill>
                  <a:schemeClr val="accent2"/>
                </a:solidFill>
              </a:rPr>
              <a:t>Uvođenje naplate parkiranja u Krakowu, Poljska</a:t>
            </a:r>
            <a:br>
              <a:rPr lang="hr-HR" sz="2400"/>
            </a:br>
            <a:br>
              <a:rPr lang="hr-HR" sz="2400"/>
            </a:br>
            <a:endParaRPr lang="hr-HR" sz="24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E53C75-0434-4A28-B1FE-01E8D4AA9DA7}"/>
              </a:ext>
            </a:extLst>
          </p:cNvPr>
          <p:cNvSpPr txBox="1">
            <a:spLocks/>
          </p:cNvSpPr>
          <p:nvPr/>
        </p:nvSpPr>
        <p:spPr>
          <a:xfrm>
            <a:off x="190053" y="1609774"/>
            <a:ext cx="6602634" cy="46085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eaLnBrk="1" hangingPunct="1"/>
            <a:r>
              <a:rPr lang="hr-HR" sz="1800" b="0"/>
              <a:t>Prva zamisao o smanjenju prometa, uključujući naplatu parkiranja u Krakowu, predstavljena je još 1981. Uzor je bio Freiburg, Njemačka. </a:t>
            </a:r>
          </a:p>
          <a:p>
            <a:pPr eaLnBrk="1" hangingPunct="1"/>
            <a:r>
              <a:rPr lang="hr-HR" sz="1800" b="0"/>
              <a:t>Prije postupka u Gradskom vijeću, zamisao su morala prihvatiti politička tijela (Središnji odbor PZPR (Komunističke partije)).  </a:t>
            </a:r>
          </a:p>
          <a:p>
            <a:pPr eaLnBrk="1" hangingPunct="1"/>
            <a:r>
              <a:rPr lang="hr-HR" sz="1800" b="0"/>
              <a:t>Bio je to iznimno bitan angažman krakowskog gradonačelnika (Tadeusz Salwa). </a:t>
            </a:r>
          </a:p>
          <a:p>
            <a:pPr eaLnBrk="1" hangingPunct="1"/>
            <a:r>
              <a:rPr lang="hr-HR" sz="1800" b="0"/>
              <a:t>Posebna radna skupina, koju je osnovao gradonačelnik, prikupljala je informacije (od stručnjaka, uključujući nevladine udruge: Poljski ekološki klub, Udruga poljskih prometnih inženjera, Odbor za spas Krakowa itd.).</a:t>
            </a:r>
          </a:p>
          <a:p>
            <a:pPr eaLnBrk="1" hangingPunct="1"/>
            <a:r>
              <a:rPr lang="hr-HR" sz="1800" b="0"/>
              <a:t>Strategija promjena: percepcija promjena kao evolucije a ne revolucije. </a:t>
            </a:r>
          </a:p>
          <a:p>
            <a:pPr eaLnBrk="1" hangingPunct="1"/>
            <a:r>
              <a:rPr lang="hr-HR" sz="1800" b="0"/>
              <a:t>Bitna doprinos: Krakow je postao Svjetske baštine UNESCO-a 1978.</a:t>
            </a:r>
          </a:p>
          <a:p>
            <a:pPr eaLnBrk="1" hangingPunct="1"/>
            <a:endParaRPr lang="en-US" sz="1800" b="0" dirty="0"/>
          </a:p>
          <a:p>
            <a:pPr eaLnBrk="1" hangingPunct="1"/>
            <a:endParaRPr lang="en-US" sz="1800" b="0" dirty="0"/>
          </a:p>
          <a:p>
            <a:pPr marL="0" indent="0" eaLnBrk="1" hangingPunct="1">
              <a:buNone/>
            </a:pPr>
            <a:endParaRPr lang="en-US" sz="180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</p:txBody>
      </p:sp>
      <p:pic>
        <p:nvPicPr>
          <p:cNvPr id="1027" name="Picture 3" descr="Bildergebnis für flag of poland">
            <a:extLst>
              <a:ext uri="{FF2B5EF4-FFF2-40B4-BE49-F238E27FC236}">
                <a16:creationId xmlns:a16="http://schemas.microsoft.com/office/drawing/2014/main" id="{979847AE-2904-47D1-9FCC-81748D81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006" y="263952"/>
            <a:ext cx="1527489" cy="9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 descr="Ein Bild, das draußen, Schild, Straße, Bürgersteig enthält.&#10;&#10;Automatisch generierte Beschreibung">
            <a:extLst>
              <a:ext uri="{FF2B5EF4-FFF2-40B4-BE49-F238E27FC236}">
                <a16:creationId xmlns:a16="http://schemas.microsoft.com/office/drawing/2014/main" id="{F0BCB4CD-1979-4CAC-97F6-A031E1563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65" y="2017404"/>
            <a:ext cx="2528835" cy="379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315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2C074B00-2B46-4AEF-B795-F444920B3135}"/>
              </a:ext>
            </a:extLst>
          </p:cNvPr>
          <p:cNvSpPr txBox="1">
            <a:spLocks/>
          </p:cNvSpPr>
          <p:nvPr/>
        </p:nvSpPr>
        <p:spPr>
          <a:xfrm>
            <a:off x="300585" y="326334"/>
            <a:ext cx="4713542" cy="8326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hr-HR" sz="2400">
                <a:solidFill>
                  <a:schemeClr val="accent2"/>
                </a:solidFill>
              </a:rPr>
              <a:t>Uvođenje naplate parkiranja u Krakowu, Poljska</a:t>
            </a:r>
            <a:br>
              <a:rPr lang="hr-HR" sz="2400"/>
            </a:br>
            <a:br>
              <a:rPr lang="hr-HR" sz="2400"/>
            </a:br>
            <a:endParaRPr lang="hr-HR" sz="24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E53C75-0434-4A28-B1FE-01E8D4AA9DA7}"/>
              </a:ext>
            </a:extLst>
          </p:cNvPr>
          <p:cNvSpPr txBox="1">
            <a:spLocks/>
          </p:cNvSpPr>
          <p:nvPr/>
        </p:nvSpPr>
        <p:spPr>
          <a:xfrm>
            <a:off x="300585" y="1619823"/>
            <a:ext cx="5859055" cy="46085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eaLnBrk="1" hangingPunct="1"/>
            <a:r>
              <a:rPr lang="hr-HR" sz="1800" b="0"/>
              <a:t>Prije uvođenja pripremljen je informativan letak „Prijevoz u Krakowu – kako se kretati i gdje parkirati?“</a:t>
            </a:r>
          </a:p>
          <a:p>
            <a:pPr eaLnBrk="1" hangingPunct="1"/>
            <a:r>
              <a:rPr lang="hr-HR" sz="1800" b="0"/>
              <a:t>Nakon toga provedena je anketa. Glavni rezultati:</a:t>
            </a:r>
          </a:p>
          <a:p>
            <a:pPr marL="0" indent="0" eaLnBrk="1" hangingPunct="1">
              <a:buNone/>
            </a:pPr>
            <a:r>
              <a:rPr lang="hr-HR" sz="1800" b="0"/>
              <a:t>	</a:t>
            </a:r>
            <a:r>
              <a:rPr lang="hr-HR" sz="1600" b="0"/>
              <a:t>– </a:t>
            </a:r>
            <a:r>
              <a:rPr lang="hr-HR" sz="1600" b="0">
                <a:latin typeface="+mj-lt"/>
              </a:rPr>
              <a:t>24% odbilo je uporabu automobila za dolazak do središta;</a:t>
            </a:r>
          </a:p>
          <a:p>
            <a:pPr marL="0" lvl="0" indent="457200">
              <a:spcBef>
                <a:spcPct val="0"/>
              </a:spcBef>
              <a:buClrTx/>
              <a:buSzTx/>
              <a:buNone/>
            </a:pPr>
            <a:r>
              <a:rPr lang="hr-HR" sz="1600" b="0">
                <a:latin typeface="+mj-lt"/>
              </a:rPr>
              <a:t>	– 40% za promjene, 43% protiv;</a:t>
            </a:r>
          </a:p>
          <a:p>
            <a:pPr marL="0" lvl="0" indent="457200">
              <a:spcBef>
                <a:spcPct val="0"/>
              </a:spcBef>
              <a:buClrTx/>
              <a:buSzTx/>
              <a:buNone/>
            </a:pPr>
            <a:r>
              <a:rPr lang="hr-HR" sz="1600" b="0">
                <a:latin typeface="+mj-lt"/>
              </a:rPr>
              <a:t>	– 60% nije bilo zadovoljno informacijama o novim zonama i propisima – 63% nije bilo zadovoljno informacijama o novim uslugama javnog prometa.</a:t>
            </a:r>
          </a:p>
          <a:p>
            <a:pPr marL="0" lvl="0" indent="457200">
              <a:spcBef>
                <a:spcPct val="0"/>
              </a:spcBef>
              <a:buClrTx/>
              <a:buSzTx/>
              <a:buNone/>
            </a:pPr>
            <a:endParaRPr lang="de-DE" altLang="de-DE" sz="1600" b="0" dirty="0">
              <a:latin typeface="Lato"/>
            </a:endParaRPr>
          </a:p>
          <a:p>
            <a:pPr>
              <a:spcBef>
                <a:spcPct val="0"/>
              </a:spcBef>
              <a:buClrTx/>
              <a:buSzTx/>
            </a:pPr>
            <a:r>
              <a:rPr lang="hr-HR" sz="1800" b="0"/>
              <a:t>Nakon političkih promjena (početkom devedesetih), zamisao je kritizirana kao prihvaćena bez pravog demokratskog pristupa no bitne promjene u organizaciji prometa i upravljanju parkiranjem zadržale su se zbog potpore znanstvene zajednice.</a:t>
            </a:r>
          </a:p>
          <a:p>
            <a:pPr eaLnBrk="1" hangingPunct="1"/>
            <a:endParaRPr lang="en-US" sz="1800" b="0" dirty="0"/>
          </a:p>
          <a:p>
            <a:pPr eaLnBrk="1" hangingPunct="1"/>
            <a:endParaRPr lang="en-US" sz="1800" b="0" dirty="0"/>
          </a:p>
          <a:p>
            <a:pPr eaLnBrk="1" hangingPunct="1"/>
            <a:endParaRPr lang="en-US" sz="1800" b="0" dirty="0"/>
          </a:p>
          <a:p>
            <a:pPr marL="0" indent="0" eaLnBrk="1" hangingPunct="1">
              <a:buNone/>
            </a:pPr>
            <a:endParaRPr lang="en-US" sz="180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</p:txBody>
      </p:sp>
      <p:pic>
        <p:nvPicPr>
          <p:cNvPr id="1027" name="Picture 3" descr="Bildergebnis für flag of poland">
            <a:extLst>
              <a:ext uri="{FF2B5EF4-FFF2-40B4-BE49-F238E27FC236}">
                <a16:creationId xmlns:a16="http://schemas.microsoft.com/office/drawing/2014/main" id="{979847AE-2904-47D1-9FCC-81748D81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006" y="263952"/>
            <a:ext cx="1527489" cy="9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 descr="Ein Bild, das Auto, draußen, Gebäude, geparkt enthält.&#10;&#10;Automatisch generierte Beschreibung">
            <a:extLst>
              <a:ext uri="{FF2B5EF4-FFF2-40B4-BE49-F238E27FC236}">
                <a16:creationId xmlns:a16="http://schemas.microsoft.com/office/drawing/2014/main" id="{AFF97EF2-2326-4190-A859-5CBFCA270E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10" y="1548807"/>
            <a:ext cx="3141490" cy="237527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004E4EA-0093-4B48-8FEB-C7F84213E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509" y="4141716"/>
            <a:ext cx="3141490" cy="199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759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>
            <a:extLst>
              <a:ext uri="{FF2B5EF4-FFF2-40B4-BE49-F238E27FC236}">
                <a16:creationId xmlns:a16="http://schemas.microsoft.com/office/drawing/2014/main" id="{F9913AA5-B9E4-4177-B517-5155A8CF65D3}"/>
              </a:ext>
            </a:extLst>
          </p:cNvPr>
          <p:cNvSpPr txBox="1">
            <a:spLocks/>
          </p:cNvSpPr>
          <p:nvPr/>
        </p:nvSpPr>
        <p:spPr>
          <a:xfrm>
            <a:off x="300585" y="326334"/>
            <a:ext cx="4713542" cy="8326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r>
              <a:rPr lang="hr-HR" sz="2400">
                <a:solidFill>
                  <a:schemeClr val="accent2"/>
                </a:solidFill>
              </a:rPr>
              <a:t>Uvođenje naplate parkiranja u Krakowu, Poljska</a:t>
            </a:r>
            <a:br>
              <a:rPr lang="hr-HR" sz="2400"/>
            </a:br>
            <a:br>
              <a:rPr lang="hr-HR" sz="2400"/>
            </a:br>
            <a:endParaRPr lang="hr-HR" sz="2400"/>
          </a:p>
        </p:txBody>
      </p:sp>
      <p:pic>
        <p:nvPicPr>
          <p:cNvPr id="5" name="Picture 3" descr="Bildergebnis für flag of poland">
            <a:extLst>
              <a:ext uri="{FF2B5EF4-FFF2-40B4-BE49-F238E27FC236}">
                <a16:creationId xmlns:a16="http://schemas.microsoft.com/office/drawing/2014/main" id="{BD3AA274-444F-446F-8513-9DE84C754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006" y="263952"/>
            <a:ext cx="1527489" cy="9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41695B-C353-40F5-B600-0925F97CF516}"/>
              </a:ext>
            </a:extLst>
          </p:cNvPr>
          <p:cNvSpPr txBox="1">
            <a:spLocks/>
          </p:cNvSpPr>
          <p:nvPr/>
        </p:nvSpPr>
        <p:spPr>
          <a:xfrm>
            <a:off x="300585" y="1860979"/>
            <a:ext cx="6071640" cy="323353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4095"/>
              </a:buClr>
              <a:buSzPct val="135000"/>
              <a:buChar char="•"/>
              <a:defRPr sz="32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568325" indent="-377825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34095"/>
              </a:buClr>
              <a:buSzPct val="130000"/>
              <a:buChar char="•"/>
              <a:defRPr sz="17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987425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  <a:ea typeface="MS PGothic" pitchFamily="34" charset="-128"/>
                <a:cs typeface="MS PGothic"/>
              </a:defRPr>
            </a:lvl5pPr>
            <a:lvl6pPr marL="2571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6pPr>
            <a:lvl7pPr marL="3028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7pPr>
            <a:lvl8pPr marL="3486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8pPr>
            <a:lvl9pPr marL="3943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pPr eaLnBrk="1" hangingPunct="1"/>
            <a:r>
              <a:rPr lang="hr-HR" sz="1800" b="0"/>
              <a:t>Pojačanje svijesti o održivom upravljanju gradskim prijevozom i parkiranjem </a:t>
            </a:r>
            <a:r>
              <a:rPr lang="hr-HR" sz="1800"/>
              <a:t>uporabom ustanovljenih događanja, </a:t>
            </a:r>
            <a:r>
              <a:rPr lang="hr-HR" sz="1800" b="0"/>
              <a:t>poput Europskog tjedna mobilnosti ili kampanje „biciklom na posao“.</a:t>
            </a:r>
          </a:p>
          <a:p>
            <a:pPr eaLnBrk="1" hangingPunct="1"/>
            <a:r>
              <a:rPr lang="hr-HR" sz="1800" b="0"/>
              <a:t>U većini slučajeva nove zone naplate parkiranja</a:t>
            </a:r>
            <a:r>
              <a:rPr lang="hr-HR" sz="1800"/>
              <a:t> zahtijevali su stanovnici </a:t>
            </a:r>
            <a:r>
              <a:rPr lang="hr-HR" sz="1800" b="0"/>
              <a:t>tih područja, uz učestalu potporu općinskih vijeća.</a:t>
            </a:r>
          </a:p>
          <a:p>
            <a:pPr eaLnBrk="1" hangingPunct="1"/>
            <a:r>
              <a:rPr lang="hr-HR" sz="1800" b="0"/>
              <a:t>Proces proširivanja i (odnedavno) povećanja cijena obavlja se</a:t>
            </a:r>
            <a:r>
              <a:rPr lang="hr-HR" sz="1800"/>
              <a:t> javnim savjetovanjem </a:t>
            </a:r>
            <a:r>
              <a:rPr lang="hr-HR" sz="1800" b="0"/>
              <a:t>(internetskim anketama i mogućnošću slanja primjedbi o planiranim promjenama ili izravnim sastancima u „Centru za dijalog” itd.)</a:t>
            </a:r>
          </a:p>
          <a:p>
            <a:pPr marL="0" indent="0" eaLnBrk="1" hangingPunct="1">
              <a:buNone/>
            </a:pPr>
            <a:endParaRPr lang="en-US" sz="1800" dirty="0"/>
          </a:p>
          <a:p>
            <a:pPr marL="0" indent="0" eaLnBrk="1" hangingPunct="1">
              <a:buNone/>
            </a:pPr>
            <a:endParaRPr lang="en-GB" altLang="en-US" sz="1800" b="0" kern="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3190315-6245-4870-94C5-507A0FFCBDB7}"/>
              </a:ext>
            </a:extLst>
          </p:cNvPr>
          <p:cNvSpPr txBox="1"/>
          <p:nvPr/>
        </p:nvSpPr>
        <p:spPr>
          <a:xfrm>
            <a:off x="302316" y="5015690"/>
            <a:ext cx="88416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b="1">
                <a:latin typeface="+mn-lt"/>
              </a:rPr>
              <a:t>Teže je uvjeriti gradske vijećnike</a:t>
            </a:r>
            <a:r>
              <a:rPr lang="hr-HR" sz="1800">
                <a:latin typeface="+mn-lt"/>
              </a:rPr>
              <a:t>, koji u konačnici glasaju za ove promjene. Prvi službeni korak je usmjeravanje odabranih skupina, tzv. odbora vijeća (tj. odgovornih za infrastrukturu, okoliš, proračun itd.). Ako oni daju odobrenje, uglavnom će i čitav Gradski odbor.  Naravno, postoji nekoliko krugova pojašnjavanja, rasprava, itd.</a:t>
            </a:r>
          </a:p>
          <a:p>
            <a:endParaRPr lang="de-AT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21C367F-48AD-437D-9FA9-5B4652E9649C}"/>
              </a:ext>
            </a:extLst>
          </p:cNvPr>
          <p:cNvSpPr txBox="1"/>
          <p:nvPr/>
        </p:nvSpPr>
        <p:spPr>
          <a:xfrm>
            <a:off x="230247" y="1399314"/>
            <a:ext cx="38908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b="1">
                <a:latin typeface="+mj-lt"/>
              </a:rPr>
              <a:t>Sadašnja situacija u Krakowu</a:t>
            </a:r>
          </a:p>
        </p:txBody>
      </p:sp>
      <p:pic>
        <p:nvPicPr>
          <p:cNvPr id="10" name="Grafik 9" descr="Ein Bild, das Person, Szene, gehen, draußen enthält.&#10;&#10;Automatisch generierte Beschreibung">
            <a:extLst>
              <a:ext uri="{FF2B5EF4-FFF2-40B4-BE49-F238E27FC236}">
                <a16:creationId xmlns:a16="http://schemas.microsoft.com/office/drawing/2014/main" id="{B3546EA9-B129-493D-9852-BD27AC77D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07" y="2563704"/>
            <a:ext cx="2876793" cy="191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534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9"/>
          <p:cNvSpPr>
            <a:spLocks noChangeArrowheads="1"/>
          </p:cNvSpPr>
          <p:nvPr/>
        </p:nvSpPr>
        <p:spPr bwMode="gray">
          <a:xfrm>
            <a:off x="6516688" y="-7938"/>
            <a:ext cx="2646362" cy="6865938"/>
          </a:xfrm>
          <a:prstGeom prst="rect">
            <a:avLst/>
          </a:prstGeom>
          <a:solidFill>
            <a:srgbClr val="EBEE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BE" altLang="en-US" sz="1800">
              <a:solidFill>
                <a:srgbClr val="000000"/>
              </a:solidFill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143000" y="1676400"/>
            <a:ext cx="5105400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2200" b="1">
                <a:solidFill>
                  <a:srgbClr val="134095"/>
                </a:solidFill>
                <a:latin typeface="Helvetica" charset="0"/>
              </a:rPr>
              <a:t>Hvala!</a:t>
            </a:r>
          </a:p>
          <a:p>
            <a:pPr>
              <a:spcBef>
                <a:spcPct val="50000"/>
              </a:spcBef>
              <a:defRPr/>
            </a:pPr>
            <a:endParaRPr lang="de-DE" sz="1600" dirty="0">
              <a:latin typeface="Helvetica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hr-HR" sz="1600">
                <a:latin typeface="Helvetica" charset="0"/>
              </a:rPr>
              <a:t>&lt;Govornik&gt;</a:t>
            </a:r>
          </a:p>
          <a:p>
            <a:pPr>
              <a:spcBef>
                <a:spcPct val="50000"/>
              </a:spcBef>
              <a:defRPr/>
            </a:pPr>
            <a:r>
              <a:rPr lang="hr-HR" sz="1600">
                <a:solidFill>
                  <a:srgbClr val="1340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Pojedinosti o kontaktu</a:t>
            </a:r>
          </a:p>
          <a:p>
            <a:pPr>
              <a:spcBef>
                <a:spcPct val="50000"/>
              </a:spcBef>
              <a:defRPr/>
            </a:pPr>
            <a:r>
              <a:rPr lang="hr-HR" sz="1600">
                <a:latin typeface="Helvetica" charset="0"/>
              </a:rPr>
              <a:t>&lt;Organizacija&gt;</a:t>
            </a:r>
          </a:p>
          <a:p>
            <a:pPr>
              <a:spcBef>
                <a:spcPct val="50000"/>
              </a:spcBef>
              <a:defRPr/>
            </a:pPr>
            <a:r>
              <a:rPr lang="hr-HR" sz="1600">
                <a:latin typeface="Helvetica" charset="0"/>
              </a:rPr>
              <a:t>&lt;Adresa&gt;</a:t>
            </a:r>
          </a:p>
          <a:p>
            <a:pPr>
              <a:spcBef>
                <a:spcPct val="50000"/>
              </a:spcBef>
              <a:defRPr/>
            </a:pPr>
            <a:r>
              <a:rPr lang="hr-HR" sz="1600">
                <a:latin typeface="Helvetica" charset="0"/>
              </a:rPr>
              <a:t>&lt;e-pošta&gt;</a:t>
            </a:r>
          </a:p>
          <a:p>
            <a:pPr>
              <a:spcBef>
                <a:spcPct val="50000"/>
              </a:spcBef>
              <a:defRPr/>
            </a:pPr>
            <a:r>
              <a:rPr lang="hr-HR" sz="1600" u="sng">
                <a:solidFill>
                  <a:srgbClr val="134095"/>
                </a:solidFill>
                <a:latin typeface="Helvetica" charset="0"/>
              </a:rPr>
              <a:t>http://www.civitas.eu </a:t>
            </a:r>
          </a:p>
          <a:p>
            <a:pPr>
              <a:spcBef>
                <a:spcPct val="50000"/>
              </a:spcBef>
              <a:defRPr/>
            </a:pPr>
            <a:endParaRPr lang="de-DE" sz="1600" dirty="0">
              <a:latin typeface="Helvetica" charset="0"/>
            </a:endParaRPr>
          </a:p>
        </p:txBody>
      </p:sp>
      <p:pic>
        <p:nvPicPr>
          <p:cNvPr id="7172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49" b="4939"/>
          <a:stretch>
            <a:fillRect/>
          </a:stretch>
        </p:blipFill>
        <p:spPr bwMode="auto">
          <a:xfrm>
            <a:off x="6815138" y="4533900"/>
            <a:ext cx="1992312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franzen.ICLEIV2\Downloads\SUMP Platform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1752" y="3617912"/>
            <a:ext cx="1558090" cy="688273"/>
          </a:xfrm>
          <a:prstGeom prst="rect">
            <a:avLst/>
          </a:prstGeom>
          <a:noFill/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159" y="1586943"/>
            <a:ext cx="1585201" cy="179356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381000" y="1700213"/>
            <a:ext cx="6245942" cy="460851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hr-HR" sz="1800"/>
              <a:t>Alati i instrumenti upravljanja uličnim parkiranjem</a:t>
            </a:r>
          </a:p>
          <a:p>
            <a:pPr marL="857250" lvl="1" eaLnBrk="1" hangingPunct="1"/>
            <a:r>
              <a:rPr lang="hr-HR"/>
              <a:t>Postavljanje vremenskih ograničenja</a:t>
            </a:r>
          </a:p>
          <a:p>
            <a:pPr marL="857250" lvl="1" eaLnBrk="1" hangingPunct="1"/>
            <a:r>
              <a:rPr lang="hr-HR"/>
              <a:t>Ograničavanje pristupa određenim skupinama i ostali regulatorni mehanizmi</a:t>
            </a:r>
          </a:p>
          <a:p>
            <a:pPr marL="857250" lvl="1" eaLnBrk="1" hangingPunct="1"/>
            <a:r>
              <a:rPr lang="hr-HR"/>
              <a:t>Naknade/cijene</a:t>
            </a:r>
          </a:p>
          <a:p>
            <a:pPr marL="857250" lvl="1" eaLnBrk="1" hangingPunct="1"/>
            <a:r>
              <a:rPr lang="hr-HR"/>
              <a:t>Označavanje područja na kojima je parkiranje zabranjeno/dopušteno</a:t>
            </a:r>
          </a:p>
          <a:p>
            <a:pPr marL="857250" lvl="1" eaLnBrk="1" hangingPunct="1"/>
            <a:r>
              <a:rPr lang="hr-HR"/>
              <a:t>Infrastrukturni mehanizam </a:t>
            </a:r>
          </a:p>
          <a:p>
            <a:pPr marL="857250" lvl="1" eaLnBrk="1" hangingPunct="1"/>
            <a:endParaRPr lang="en-GB" altLang="en-US" dirty="0"/>
          </a:p>
        </p:txBody>
      </p:sp>
      <p:pic>
        <p:nvPicPr>
          <p:cNvPr id="3" name="Grafik 2" descr="Ein Bild, das draußen, Schild, Text, Straße enthält.&#10;&#10;Automatisch generierte Beschreibung">
            <a:extLst>
              <a:ext uri="{FF2B5EF4-FFF2-40B4-BE49-F238E27FC236}">
                <a16:creationId xmlns:a16="http://schemas.microsoft.com/office/drawing/2014/main" id="{F8AAC232-7328-49C1-B792-451170F0AA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04" y="4325604"/>
            <a:ext cx="3136606" cy="2091071"/>
          </a:xfrm>
          <a:prstGeom prst="rect">
            <a:avLst/>
          </a:prstGeom>
        </p:spPr>
      </p:pic>
      <p:pic>
        <p:nvPicPr>
          <p:cNvPr id="5" name="Grafik 4" descr="Ein Bild, das draußen, Schild, Gebäude, Straße enthält.&#10;&#10;Automatisch generierte Beschreibung">
            <a:extLst>
              <a:ext uri="{FF2B5EF4-FFF2-40B4-BE49-F238E27FC236}">
                <a16:creationId xmlns:a16="http://schemas.microsoft.com/office/drawing/2014/main" id="{372BBB92-F17F-4909-A386-58A833D085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02" y="2144308"/>
            <a:ext cx="3136608" cy="209107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1EC7491-1CB3-45D9-A716-AC43AC1C2F38}"/>
              </a:ext>
            </a:extLst>
          </p:cNvPr>
          <p:cNvSpPr txBox="1">
            <a:spLocks/>
          </p:cNvSpPr>
          <p:nvPr/>
        </p:nvSpPr>
        <p:spPr>
          <a:xfrm>
            <a:off x="381000" y="439738"/>
            <a:ext cx="7343775" cy="1152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hr-HR">
                <a:solidFill>
                  <a:srgbClr val="134095"/>
                </a:solidFill>
              </a:rPr>
              <a:t>Ključni elementi upravljanja parkiranjem</a:t>
            </a:r>
          </a:p>
        </p:txBody>
      </p:sp>
    </p:spTree>
    <p:extLst>
      <p:ext uri="{BB962C8B-B14F-4D97-AF65-F5344CB8AC3E}">
        <p14:creationId xmlns:p14="http://schemas.microsoft.com/office/powerpoint/2010/main" val="64609883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new WIKI LOGO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A14820BCE05543AAA662213E5BE8AA" ma:contentTypeVersion="9" ma:contentTypeDescription="Create a new document." ma:contentTypeScope="" ma:versionID="9c05b35602e7ceeb4d8df6dea5ba02eb">
  <xsd:schema xmlns:xsd="http://www.w3.org/2001/XMLSchema" xmlns:xs="http://www.w3.org/2001/XMLSchema" xmlns:p="http://schemas.microsoft.com/office/2006/metadata/properties" xmlns:ns2="6f7dc085-b98d-49be-b5ff-f92ae1376e0e" xmlns:ns3="f6053dd3-0b41-4824-a1f2-2f5584b9227f" targetNamespace="http://schemas.microsoft.com/office/2006/metadata/properties" ma:root="true" ma:fieldsID="fc018eb53d7e903c671c6ab8b0f707ea" ns2:_="" ns3:_="">
    <xsd:import namespace="6f7dc085-b98d-49be-b5ff-f92ae1376e0e"/>
    <xsd:import namespace="f6053dd3-0b41-4824-a1f2-2f5584b922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7dc085-b98d-49be-b5ff-f92ae1376e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053dd3-0b41-4824-a1f2-2f5584b9227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SharedWithUsers xmlns="f6053dd3-0b41-4824-a1f2-2f5584b9227f">
      <UserInfo>
        <DisplayName>Patrick Auwerx</DisplayName>
        <AccountId>30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567F0E6-6561-4EF1-900A-E0EF899B6A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7dc085-b98d-49be-b5ff-f92ae1376e0e"/>
    <ds:schemaRef ds:uri="f6053dd3-0b41-4824-a1f2-2f5584b922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CACC609-0F7B-4C94-8C5C-FA1876795E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1DF273-5B54-4122-A0E9-10A34460F635}">
  <ds:schemaRefs>
    <ds:schemaRef ds:uri="http://purl.org/dc/elements/1.1/"/>
    <ds:schemaRef ds:uri="http://schemas.openxmlformats.org/package/2006/metadata/core-properties"/>
    <ds:schemaRef ds:uri="f6053dd3-0b41-4824-a1f2-2f5584b9227f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6f7dc085-b98d-49be-b5ff-f92ae1376e0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Presentation_new WIKI LOGO</Template>
  <TotalTime>0</TotalTime>
  <Words>4954</Words>
  <Application>Microsoft Office PowerPoint</Application>
  <PresentationFormat>Diavoorstelling (4:3)</PresentationFormat>
  <Paragraphs>556</Paragraphs>
  <Slides>89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89</vt:i4>
      </vt:variant>
    </vt:vector>
  </HeadingPairs>
  <TitlesOfParts>
    <vt:vector size="97" baseType="lpstr">
      <vt:lpstr>Arial</vt:lpstr>
      <vt:lpstr>Calibri</vt:lpstr>
      <vt:lpstr>Helvetica</vt:lpstr>
      <vt:lpstr>Lato</vt:lpstr>
      <vt:lpstr>Times New Roman</vt:lpstr>
      <vt:lpstr>Wingdings</vt:lpstr>
      <vt:lpstr>Presentation_new WIKI LOGO</vt:lpstr>
      <vt:lpstr>Custom Design</vt:lpstr>
      <vt:lpstr>PowerPoint-presentatie</vt:lpstr>
      <vt:lpstr>PowerPoint-presentatie</vt:lpstr>
      <vt:lpstr>Kategorizacija parkiranja</vt:lpstr>
      <vt:lpstr>Politika parkiranja ključna je za upravljanje mobilnošću</vt:lpstr>
      <vt:lpstr>Prednosti upravljanja uličnim parkiranjem</vt:lpstr>
      <vt:lpstr>PowerPoint-presentatie</vt:lpstr>
      <vt:lpstr>Tradicionalan razvoj politike parkiranja</vt:lpstr>
      <vt:lpstr>PowerPoint-presentatie</vt:lpstr>
      <vt:lpstr>PowerPoint-presentatie</vt:lpstr>
      <vt:lpstr>PowerPoint-presentatie</vt:lpstr>
      <vt:lpstr>Upravljanje je važnije od ponude!</vt:lpstr>
      <vt:lpstr>Ciljevi ulice</vt:lpstr>
      <vt:lpstr>Ciljevi ulice</vt:lpstr>
      <vt:lpstr>PowerPoint-presentatie</vt:lpstr>
      <vt:lpstr>Ponašanje motorista</vt:lpstr>
      <vt:lpstr>Usporedba: najskuplje jednosatno parkiranje s cijenom karte za javni prijevoz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Načela određivanja cijene uličnog parkiranja</vt:lpstr>
      <vt:lpstr>Određivanje cijena uličnog parkiranja na osnovi zauzetosti</vt:lpstr>
      <vt:lpstr>Izuzeća od naplate parkiranja?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Primjer: tvrtka za mobilnost u Gentu, Belgija </vt:lpstr>
      <vt:lpstr>PowerPoint-presentatie</vt:lpstr>
      <vt:lpstr>Parkirna politika i urbani prostor</vt:lpstr>
      <vt:lpstr>Spoznajte vrijednost javnog prostora!</vt:lpstr>
      <vt:lpstr>PowerPoint-presentatie</vt:lpstr>
      <vt:lpstr>Primjer: Rotterdam – prenamjena parkirališta u terase ili parkirališta bicikala (testna faza)</vt:lpstr>
      <vt:lpstr>Ponuda parkirnih kapaciteta</vt:lpstr>
      <vt:lpstr>Parkiranje u stambenim područjima</vt:lpstr>
      <vt:lpstr>Parkiraj i vozi</vt:lpstr>
      <vt:lpstr>Riješite problem zagušenja, nastalog visokom potražnjom za parkiranjem u središtu, ponudom PiVS-a</vt:lpstr>
      <vt:lpstr>PowerPoint-presentatie</vt:lpstr>
      <vt:lpstr>Riješite problem zagušenja, nastalog visokom potražnjom za parkiranjem u središtu, ponudom PiVS-a</vt:lpstr>
      <vt:lpstr>Riješite problem zagušenja, nastalog visokom potražnjom za parkiranjem u središtu, ponudom PiVS-a</vt:lpstr>
      <vt:lpstr>PowerPoint-presentatie</vt:lpstr>
      <vt:lpstr>Primjer: mnogostruka uporaba parkirališnih mjesta u Kopenhagenu i Sint-Niklaasu</vt:lpstr>
      <vt:lpstr>Primjer: Sint-Niklaas – mnogostruka uporaba parkirališnih mjesta supermarketa za oslobađanje cestovnog prostora za biciklističku stazu. </vt:lpstr>
      <vt:lpstr>PowerPoint-presentatie</vt:lpstr>
      <vt:lpstr>Upravljanje parkiranjem podupire lokalnu ekonomiju</vt:lpstr>
      <vt:lpstr>PowerPoint-presentatie</vt:lpstr>
      <vt:lpstr>Trgovci precjenjuju važnost automobila u dolasku kupaca.</vt:lpstr>
      <vt:lpstr>Korisnici automobila NISU najbolji kupci</vt:lpstr>
      <vt:lpstr>Parkirališni kapacitet i promet u maloprodaji (UK)</vt:lpstr>
      <vt:lpstr>Pojedinosti upravljanja parkiranjem u trgovačkim ulicama</vt:lpstr>
      <vt:lpstr>PowerPoint-presentatie</vt:lpstr>
      <vt:lpstr>Uporaba prihoda</vt:lpstr>
      <vt:lpstr>Upravljanje parkiranjem isplati se samo po sebi!</vt:lpstr>
      <vt:lpstr> Primjer: zakonski regulirana uporaba prihoda od naplate parkiranja u Krakowu  </vt:lpstr>
      <vt:lpstr>VJEŽBA – rasprava (30 minuta)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rublova</dc:creator>
  <cp:lastModifiedBy>Katleen Stroombergen</cp:lastModifiedBy>
  <cp:revision>175</cp:revision>
  <dcterms:created xsi:type="dcterms:W3CDTF">2014-04-09T13:24:47Z</dcterms:created>
  <dcterms:modified xsi:type="dcterms:W3CDTF">2020-10-13T06:55:28Z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0x0101008AA14820BCE05543AAA662213E5BE8AA</vt:lpwstr>
  </property>
</Properties>
</file>