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30" r:id="rId5"/>
  </p:sldMasterIdLst>
  <p:notesMasterIdLst>
    <p:notesMasterId r:id="rId95"/>
  </p:notesMasterIdLst>
  <p:handoutMasterIdLst>
    <p:handoutMasterId r:id="rId96"/>
  </p:handoutMasterIdLst>
  <p:sldIdLst>
    <p:sldId id="265" r:id="rId6"/>
    <p:sldId id="452" r:id="rId7"/>
    <p:sldId id="263" r:id="rId8"/>
    <p:sldId id="332" r:id="rId9"/>
    <p:sldId id="269" r:id="rId10"/>
    <p:sldId id="444" r:id="rId11"/>
    <p:sldId id="293" r:id="rId12"/>
    <p:sldId id="445" r:id="rId13"/>
    <p:sldId id="268" r:id="rId14"/>
    <p:sldId id="453" r:id="rId15"/>
    <p:sldId id="266" r:id="rId16"/>
    <p:sldId id="274" r:id="rId17"/>
    <p:sldId id="275" r:id="rId18"/>
    <p:sldId id="454" r:id="rId19"/>
    <p:sldId id="270" r:id="rId20"/>
    <p:sldId id="523" r:id="rId21"/>
    <p:sldId id="276" r:id="rId22"/>
    <p:sldId id="469" r:id="rId23"/>
    <p:sldId id="278" r:id="rId24"/>
    <p:sldId id="501" r:id="rId25"/>
    <p:sldId id="470" r:id="rId26"/>
    <p:sldId id="471" r:id="rId27"/>
    <p:sldId id="476" r:id="rId28"/>
    <p:sldId id="477" r:id="rId29"/>
    <p:sldId id="478" r:id="rId30"/>
    <p:sldId id="479" r:id="rId31"/>
    <p:sldId id="497" r:id="rId32"/>
    <p:sldId id="498" r:id="rId33"/>
    <p:sldId id="505" r:id="rId34"/>
    <p:sldId id="472" r:id="rId35"/>
    <p:sldId id="502" r:id="rId36"/>
    <p:sldId id="474" r:id="rId37"/>
    <p:sldId id="475" r:id="rId38"/>
    <p:sldId id="504" r:id="rId39"/>
    <p:sldId id="503" r:id="rId40"/>
    <p:sldId id="500" r:id="rId41"/>
    <p:sldId id="277" r:id="rId42"/>
    <p:sldId id="455" r:id="rId43"/>
    <p:sldId id="279" r:id="rId44"/>
    <p:sldId id="280" r:id="rId45"/>
    <p:sldId id="443" r:id="rId46"/>
    <p:sldId id="281" r:id="rId47"/>
    <p:sldId id="442" r:id="rId48"/>
    <p:sldId id="468" r:id="rId49"/>
    <p:sldId id="282" r:id="rId50"/>
    <p:sldId id="283" r:id="rId51"/>
    <p:sldId id="285" r:id="rId52"/>
    <p:sldId id="456" r:id="rId53"/>
    <p:sldId id="328" r:id="rId54"/>
    <p:sldId id="457" r:id="rId55"/>
    <p:sldId id="284" r:id="rId56"/>
    <p:sldId id="286" r:id="rId57"/>
    <p:sldId id="465" r:id="rId58"/>
    <p:sldId id="473" r:id="rId59"/>
    <p:sldId id="295" r:id="rId60"/>
    <p:sldId id="287" r:id="rId61"/>
    <p:sldId id="288" r:id="rId62"/>
    <p:sldId id="289" r:id="rId63"/>
    <p:sldId id="290" r:id="rId64"/>
    <p:sldId id="296" r:id="rId65"/>
    <p:sldId id="441" r:id="rId66"/>
    <p:sldId id="451" r:id="rId67"/>
    <p:sldId id="466" r:id="rId68"/>
    <p:sldId id="344" r:id="rId69"/>
    <p:sldId id="294" r:id="rId70"/>
    <p:sldId id="522" r:id="rId71"/>
    <p:sldId id="467" r:id="rId72"/>
    <p:sldId id="345" r:id="rId73"/>
    <p:sldId id="264" r:id="rId74"/>
    <p:sldId id="297" r:id="rId75"/>
    <p:sldId id="520" r:id="rId76"/>
    <p:sldId id="291" r:id="rId77"/>
    <p:sldId id="496" r:id="rId78"/>
    <p:sldId id="292" r:id="rId79"/>
    <p:sldId id="506" r:id="rId80"/>
    <p:sldId id="508" r:id="rId81"/>
    <p:sldId id="510" r:id="rId82"/>
    <p:sldId id="509" r:id="rId83"/>
    <p:sldId id="507" r:id="rId84"/>
    <p:sldId id="511" r:id="rId85"/>
    <p:sldId id="512" r:id="rId86"/>
    <p:sldId id="513" r:id="rId87"/>
    <p:sldId id="514" r:id="rId88"/>
    <p:sldId id="515" r:id="rId89"/>
    <p:sldId id="516" r:id="rId90"/>
    <p:sldId id="517" r:id="rId91"/>
    <p:sldId id="518" r:id="rId92"/>
    <p:sldId id="519" r:id="rId93"/>
    <p:sldId id="258" r:id="rId94"/>
  </p:sldIdLst>
  <p:sldSz cx="9144000" cy="6858000" type="screen4x3"/>
  <p:notesSz cx="6858000" cy="9144000"/>
  <p:defaultTextStyle>
    <a:defPPr>
      <a:defRPr lang="de-DE"/>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4EA2"/>
    <a:srgbClr val="ACC0EE"/>
    <a:srgbClr val="2249A1"/>
    <a:srgbClr val="FF99FF"/>
    <a:srgbClr val="FFFF99"/>
    <a:srgbClr val="FF5050"/>
    <a:srgbClr val="EBEEF0"/>
    <a:srgbClr val="134095"/>
    <a:srgbClr val="102C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89" autoAdjust="0"/>
    <p:restoredTop sz="86364" autoAdjust="0"/>
  </p:normalViewPr>
  <p:slideViewPr>
    <p:cSldViewPr snapToGrid="0">
      <p:cViewPr varScale="1">
        <p:scale>
          <a:sx n="76" d="100"/>
          <a:sy n="76" d="100"/>
        </p:scale>
        <p:origin x="183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66" d="100"/>
          <a:sy n="66" d="100"/>
        </p:scale>
        <p:origin x="0" y="0"/>
      </p:cViewPr>
      <p:guideLst/>
    </p:cSldViewPr>
  </p:notesViewPr>
  <p:gridSpacing cx="72010" cy="7201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slide" Target="slides/slide84.xml"/><Relationship Id="rId97"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 charset="0"/>
                <a:ea typeface="+mn-ea"/>
                <a:cs typeface="+mn-cs"/>
              </a:defRPr>
            </a:lvl1pPr>
          </a:lstStyle>
          <a:p>
            <a:pPr>
              <a:defRPr/>
            </a:pPr>
            <a:endParaRPr lang="de-DE"/>
          </a:p>
        </p:txBody>
      </p:sp>
      <p:sp>
        <p:nvSpPr>
          <p:cNvPr id="9219" name="Rectangle 1027"/>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 charset="0"/>
                <a:ea typeface="+mn-ea"/>
                <a:cs typeface="+mn-cs"/>
              </a:defRPr>
            </a:lvl1pPr>
          </a:lstStyle>
          <a:p>
            <a:pPr>
              <a:defRPr/>
            </a:pPr>
            <a:endParaRPr lang="de-DE"/>
          </a:p>
        </p:txBody>
      </p:sp>
      <p:sp>
        <p:nvSpPr>
          <p:cNvPr id="9220" name="Rectangle 1028"/>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 charset="0"/>
                <a:ea typeface="+mn-ea"/>
                <a:cs typeface="+mn-cs"/>
              </a:defRPr>
            </a:lvl1pPr>
          </a:lstStyle>
          <a:p>
            <a:pPr>
              <a:defRPr/>
            </a:pPr>
            <a:endParaRPr lang="de-DE"/>
          </a:p>
        </p:txBody>
      </p:sp>
      <p:sp>
        <p:nvSpPr>
          <p:cNvPr id="9221" name="Rectangle 1029"/>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MS PGothic" pitchFamily="34" charset="-128"/>
                <a:cs typeface="+mn-cs"/>
              </a:defRPr>
            </a:lvl1pPr>
          </a:lstStyle>
          <a:p>
            <a:pPr>
              <a:defRPr/>
            </a:pPr>
            <a:fld id="{AACADB01-4DF6-4F8F-B25D-ED7BE9D67BB6}" type="slidenum">
              <a:rPr lang="de-DE"/>
              <a:pPr>
                <a:defRPr/>
              </a:pPr>
              <a:t>‹#›</a:t>
            </a:fld>
            <a:endParaRPr lang="de-DE"/>
          </a:p>
        </p:txBody>
      </p:sp>
    </p:spTree>
    <p:extLst>
      <p:ext uri="{BB962C8B-B14F-4D97-AF65-F5344CB8AC3E}">
        <p14:creationId xmlns:p14="http://schemas.microsoft.com/office/powerpoint/2010/main" val="31526224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 charset="0"/>
                <a:ea typeface="+mn-ea"/>
                <a:cs typeface="+mn-cs"/>
              </a:defRPr>
            </a:lvl1pPr>
          </a:lstStyle>
          <a:p>
            <a:pPr>
              <a:defRPr/>
            </a:pPr>
            <a:endParaRPr lang="de-DE"/>
          </a:p>
        </p:txBody>
      </p:sp>
      <p:sp>
        <p:nvSpPr>
          <p:cNvPr id="23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 charset="0"/>
                <a:ea typeface="+mn-ea"/>
                <a:cs typeface="+mn-cs"/>
              </a:defRPr>
            </a:lvl1pPr>
          </a:lstStyle>
          <a:p>
            <a:pPr>
              <a:defRPr/>
            </a:pPr>
            <a:endParaRPr lang="de-DE"/>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23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 charset="0"/>
                <a:ea typeface="+mn-ea"/>
                <a:cs typeface="+mn-cs"/>
              </a:defRPr>
            </a:lvl1pPr>
          </a:lstStyle>
          <a:p>
            <a:pPr>
              <a:defRPr/>
            </a:pPr>
            <a:endParaRPr lang="de-DE"/>
          </a:p>
        </p:txBody>
      </p:sp>
      <p:sp>
        <p:nvSpPr>
          <p:cNvPr id="23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MS PGothic" pitchFamily="34" charset="-128"/>
                <a:cs typeface="+mn-cs"/>
              </a:defRPr>
            </a:lvl1pPr>
          </a:lstStyle>
          <a:p>
            <a:pPr>
              <a:defRPr/>
            </a:pPr>
            <a:fld id="{6EA048C7-1071-4C19-801C-2B4348B09DAC}" type="slidenum">
              <a:rPr lang="de-DE"/>
              <a:pPr>
                <a:defRPr/>
              </a:pPr>
              <a:t>‹#›</a:t>
            </a:fld>
            <a:endParaRPr lang="de-DE"/>
          </a:p>
        </p:txBody>
      </p:sp>
    </p:spTree>
    <p:extLst>
      <p:ext uri="{BB962C8B-B14F-4D97-AF65-F5344CB8AC3E}">
        <p14:creationId xmlns:p14="http://schemas.microsoft.com/office/powerpoint/2010/main" val="17786315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1pPr>
    <a:lvl2pPr marL="4572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2pPr>
    <a:lvl3pPr marL="9144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3pPr>
    <a:lvl4pPr marL="13716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4pPr>
    <a:lvl5pPr marL="18288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AD738D3E-9D20-467E-972A-575B6528691C}" type="slidenum">
              <a:rPr lang="de-DE" altLang="en-US" smtClean="0"/>
              <a:pPr/>
              <a:t>1</a:t>
            </a:fld>
            <a:endParaRPr lang="de-DE" alt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1494485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pPr>
              <a:defRPr/>
            </a:pPr>
            <a:fld id="{6EA048C7-1071-4C19-801C-2B4348B09DAC}" type="slidenum">
              <a:rPr lang="de-DE" smtClean="0"/>
              <a:pPr>
                <a:defRPr/>
              </a:pPr>
              <a:t>49</a:t>
            </a:fld>
            <a:endParaRPr lang="de-DE"/>
          </a:p>
        </p:txBody>
      </p:sp>
    </p:spTree>
    <p:extLst>
      <p:ext uri="{BB962C8B-B14F-4D97-AF65-F5344CB8AC3E}">
        <p14:creationId xmlns:p14="http://schemas.microsoft.com/office/powerpoint/2010/main" val="1191388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6D8E775F-E429-4A66-9504-5D5B75C05BB9}" type="slidenum">
              <a:rPr lang="de-DE" altLang="en-US" smtClean="0"/>
              <a:pPr/>
              <a:t>89</a:t>
            </a:fld>
            <a:endParaRPr lang="de-DE" alt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38950491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3372" y="1417835"/>
            <a:ext cx="6136659" cy="1635916"/>
          </a:xfrm>
          <a:prstGeom prst="rect">
            <a:avLst/>
          </a:prstGeom>
        </p:spPr>
      </p:pic>
      <p:sp>
        <p:nvSpPr>
          <p:cNvPr id="3" name="Rectangle 82"/>
          <p:cNvSpPr>
            <a:spLocks noChangeArrowheads="1"/>
          </p:cNvSpPr>
          <p:nvPr/>
        </p:nvSpPr>
        <p:spPr bwMode="gray">
          <a:xfrm flipV="1">
            <a:off x="0" y="6497638"/>
            <a:ext cx="6526213" cy="360362"/>
          </a:xfrm>
          <a:prstGeom prst="rect">
            <a:avLst/>
          </a:prstGeom>
          <a:gradFill rotWithShape="1">
            <a:gsLst>
              <a:gs pos="0">
                <a:srgbClr val="FFFFFF"/>
              </a:gs>
              <a:gs pos="100000">
                <a:srgbClr val="D0D1D3"/>
              </a:gs>
            </a:gsLst>
            <a:lin ang="0" scaled="1"/>
          </a:gradFill>
          <a:ln w="9525">
            <a:noFill/>
            <a:miter lim="800000"/>
            <a:headEnd/>
            <a:tailEnd/>
          </a:ln>
        </p:spPr>
        <p:txBody>
          <a:bodyPr rot="10800000" wrap="none" anchor="ctr"/>
          <a:lstStyle/>
          <a:p>
            <a:pPr>
              <a:defRPr/>
            </a:pPr>
            <a:endParaRPr lang="nl-BE" sz="1800">
              <a:solidFill>
                <a:srgbClr val="000000"/>
              </a:solidFill>
            </a:endParaRPr>
          </a:p>
        </p:txBody>
      </p:sp>
      <p:pic>
        <p:nvPicPr>
          <p:cNvPr id="4" name="Picture 12" descr="CIV_PLUS_II_CITIES_Power-Point_Footer_rgb.jpg"/>
          <p:cNvPicPr>
            <a:picLocks noChangeAspect="1"/>
          </p:cNvPicPr>
          <p:nvPr/>
        </p:nvPicPr>
        <p:blipFill>
          <a:blip r:embed="rId3" cstate="print"/>
          <a:srcRect l="71297"/>
          <a:stretch>
            <a:fillRect/>
          </a:stretch>
        </p:blipFill>
        <p:spPr bwMode="auto">
          <a:xfrm>
            <a:off x="6519863" y="6497638"/>
            <a:ext cx="2624137" cy="360362"/>
          </a:xfrm>
          <a:prstGeom prst="rect">
            <a:avLst/>
          </a:prstGeom>
          <a:noFill/>
          <a:ln w="9525">
            <a:noFill/>
            <a:miter lim="800000"/>
            <a:headEnd/>
            <a:tailEnd/>
          </a:ln>
        </p:spPr>
      </p:pic>
      <p:sp>
        <p:nvSpPr>
          <p:cNvPr id="6" name="Rectangle 5"/>
          <p:cNvSpPr/>
          <p:nvPr userDrawn="1"/>
        </p:nvSpPr>
        <p:spPr bwMode="auto">
          <a:xfrm>
            <a:off x="1976438" y="1427163"/>
            <a:ext cx="2014537" cy="1619250"/>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7" name="Picture 11"/>
          <p:cNvPicPr>
            <a:picLocks noChangeAspect="1"/>
          </p:cNvPicPr>
          <p:nvPr userDrawn="1"/>
        </p:nvPicPr>
        <p:blipFill>
          <a:blip r:embed="rId4" cstate="print"/>
          <a:srcRect/>
          <a:stretch>
            <a:fillRect/>
          </a:stretch>
        </p:blipFill>
        <p:spPr bwMode="auto">
          <a:xfrm>
            <a:off x="0" y="1427163"/>
            <a:ext cx="1979505" cy="1618499"/>
          </a:xfrm>
          <a:prstGeom prst="rect">
            <a:avLst/>
          </a:prstGeom>
          <a:noFill/>
          <a:ln w="9525">
            <a:noFill/>
            <a:miter lim="800000"/>
            <a:headEnd/>
            <a:tailEnd/>
          </a:ln>
        </p:spPr>
      </p:pic>
      <p:sp>
        <p:nvSpPr>
          <p:cNvPr id="8195" name="Rectangle 3"/>
          <p:cNvSpPr>
            <a:spLocks noGrp="1" noChangeArrowheads="1"/>
          </p:cNvSpPr>
          <p:nvPr userDrawn="1">
            <p:ph type="subTitle" idx="1"/>
          </p:nvPr>
        </p:nvSpPr>
        <p:spPr>
          <a:xfrm>
            <a:off x="395536" y="3284984"/>
            <a:ext cx="8352928" cy="576064"/>
          </a:xfrm>
        </p:spPr>
        <p:txBody>
          <a:bodyPr/>
          <a:lstStyle>
            <a:lvl1pPr marL="0" marR="0" indent="0" algn="ctr" defTabSz="449263" rtl="0" eaLnBrk="0" fontAlgn="base" latinLnBrk="0" hangingPunct="0">
              <a:lnSpc>
                <a:spcPct val="100000"/>
              </a:lnSpc>
              <a:spcBef>
                <a:spcPct val="0"/>
              </a:spcBef>
              <a:spcAft>
                <a:spcPts val="1700"/>
              </a:spcAft>
              <a:buClr>
                <a:srgbClr val="134095"/>
              </a:buClr>
              <a:buSzPct val="130000"/>
              <a:buFont typeface="Arial" charset="0"/>
              <a:buNone/>
              <a:tabLst/>
              <a:defRPr b="0">
                <a:solidFill>
                  <a:srgbClr val="134095"/>
                </a:solidFill>
              </a:defRPr>
            </a:lvl1pPr>
          </a:lstStyle>
          <a:p>
            <a:pPr lvl="0"/>
            <a:r>
              <a:rPr lang="en-US" noProof="0"/>
              <a:t>Click to edit Master subtitle style</a:t>
            </a:r>
            <a:endParaRPr lang="de-DE" dirty="0"/>
          </a:p>
        </p:txBody>
      </p:sp>
      <p:pic>
        <p:nvPicPr>
          <p:cNvPr id="10" name="Afbeelding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84800" y="1559367"/>
            <a:ext cx="1182626" cy="1341123"/>
          </a:xfrm>
          <a:prstGeom prst="rect">
            <a:avLst/>
          </a:prstGeom>
        </p:spPr>
      </p:pic>
      <p:pic>
        <p:nvPicPr>
          <p:cNvPr id="12" name="Afbeelding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271308" y="1958197"/>
            <a:ext cx="4211033" cy="68148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15">
            <a:extLst>
              <a:ext uri="{FF2B5EF4-FFF2-40B4-BE49-F238E27FC236}">
                <a16:creationId xmlns:a16="http://schemas.microsoft.com/office/drawing/2014/main" xmlns="" id="{DCCC296A-F20F-4E20-8F62-3B8B5B4482EA}"/>
              </a:ext>
            </a:extLst>
          </p:cNvPr>
          <p:cNvSpPr>
            <a:spLocks noGrp="1" noChangeArrowheads="1"/>
          </p:cNvSpPr>
          <p:nvPr>
            <p:ph type="sldNum" sz="quarter" idx="10"/>
          </p:nvPr>
        </p:nvSpPr>
        <p:spPr>
          <a:ln/>
        </p:spPr>
        <p:txBody>
          <a:bodyPr/>
          <a:lstStyle>
            <a:lvl1pPr>
              <a:defRPr/>
            </a:lvl1pPr>
          </a:lstStyle>
          <a:p>
            <a:fld id="{247AC6B3-2825-4AA4-B328-582A79EA3386}" type="slidenum">
              <a:rPr lang="de-DE" altLang="de-DE"/>
              <a:pPr/>
              <a:t>‹#›</a:t>
            </a:fld>
            <a:endParaRPr lang="de-DE" altLang="de-DE"/>
          </a:p>
        </p:txBody>
      </p:sp>
    </p:spTree>
    <p:extLst>
      <p:ext uri="{BB962C8B-B14F-4D97-AF65-F5344CB8AC3E}">
        <p14:creationId xmlns:p14="http://schemas.microsoft.com/office/powerpoint/2010/main" val="2383363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lvl1pPr>
              <a:defRPr/>
            </a:lvl1pPr>
          </a:lstStyle>
          <a:p>
            <a:pPr>
              <a:defRPr/>
            </a:pPr>
            <a:fld id="{B8120AA3-A793-4185-B640-40E3AA5BB0A0}" type="datetimeFigureOut">
              <a:rPr lang="el-GR"/>
              <a:pPr>
                <a:defRPr/>
              </a:pPr>
              <a:t>7/7/2020</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22A1ACF3-F432-42DE-ADA4-5562DEF51FFC}" type="slidenum">
              <a:rPr lang="el-GR"/>
              <a:pPr>
                <a:defRPr/>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116C7E3B-D04C-4310-AC12-0C054CAFE087}" type="datetimeFigureOut">
              <a:rPr lang="el-GR"/>
              <a:pPr>
                <a:defRPr/>
              </a:pPr>
              <a:t>7/7/2020</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526BEB11-A36A-4E5D-9F9D-D3071967A8E4}" type="slidenum">
              <a:rPr lang="el-GR"/>
              <a:pPr>
                <a:defRPr/>
              </a:pPr>
              <a:t>‹#›</a:t>
            </a:fld>
            <a:endParaRPr lang="el-G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F3F1F56-F7B3-4D88-B4DA-A96F7347C301}" type="datetimeFigureOut">
              <a:rPr lang="el-GR"/>
              <a:pPr>
                <a:defRPr/>
              </a:pPr>
              <a:t>7/7/2020</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CC4F0CF4-64DD-4C99-9B70-3899494CD7DD}" type="slidenum">
              <a:rPr lang="el-GR"/>
              <a:pPr>
                <a:defRPr/>
              </a:pPr>
              <a:t>‹#›</a:t>
            </a:fld>
            <a:endParaRPr lang="el-G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3"/>
          <p:cNvSpPr>
            <a:spLocks noGrp="1"/>
          </p:cNvSpPr>
          <p:nvPr>
            <p:ph type="dt" sz="half" idx="10"/>
          </p:nvPr>
        </p:nvSpPr>
        <p:spPr/>
        <p:txBody>
          <a:bodyPr/>
          <a:lstStyle>
            <a:lvl1pPr>
              <a:defRPr/>
            </a:lvl1pPr>
          </a:lstStyle>
          <a:p>
            <a:pPr>
              <a:defRPr/>
            </a:pPr>
            <a:fld id="{DE1F0FAD-A65A-43EA-A015-B7E249C83196}" type="datetimeFigureOut">
              <a:rPr lang="el-GR"/>
              <a:pPr>
                <a:defRPr/>
              </a:pPr>
              <a:t>7/7/2020</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2CF636FE-31A1-4622-9164-18AA3FBB7004}" type="slidenum">
              <a:rPr lang="el-GR"/>
              <a:pPr>
                <a:defRPr/>
              </a:pPr>
              <a:t>‹#›</a:t>
            </a:fld>
            <a:endParaRPr lang="el-G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3"/>
          <p:cNvSpPr>
            <a:spLocks noGrp="1"/>
          </p:cNvSpPr>
          <p:nvPr>
            <p:ph type="dt" sz="half" idx="10"/>
          </p:nvPr>
        </p:nvSpPr>
        <p:spPr/>
        <p:txBody>
          <a:bodyPr/>
          <a:lstStyle>
            <a:lvl1pPr>
              <a:defRPr/>
            </a:lvl1pPr>
          </a:lstStyle>
          <a:p>
            <a:pPr>
              <a:defRPr/>
            </a:pPr>
            <a:fld id="{A695777F-E2BC-46DC-8C40-6EC361D54930}" type="datetimeFigureOut">
              <a:rPr lang="el-GR"/>
              <a:pPr>
                <a:defRPr/>
              </a:pPr>
              <a:t>7/7/2020</a:t>
            </a:fld>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pPr>
              <a:defRPr/>
            </a:pPr>
            <a:fld id="{AEE8635C-0268-49D3-986E-494535E4FA89}" type="slidenum">
              <a:rPr lang="el-GR"/>
              <a:pPr>
                <a:defRPr/>
              </a:pPr>
              <a:t>‹#›</a:t>
            </a:fld>
            <a:endParaRPr lang="el-G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3"/>
          <p:cNvSpPr>
            <a:spLocks noGrp="1"/>
          </p:cNvSpPr>
          <p:nvPr>
            <p:ph type="dt" sz="half" idx="10"/>
          </p:nvPr>
        </p:nvSpPr>
        <p:spPr/>
        <p:txBody>
          <a:bodyPr/>
          <a:lstStyle>
            <a:lvl1pPr>
              <a:defRPr/>
            </a:lvl1pPr>
          </a:lstStyle>
          <a:p>
            <a:pPr>
              <a:defRPr/>
            </a:pPr>
            <a:fld id="{58C1CCCB-013B-46A9-8E27-3D2B83D191A0}" type="datetimeFigureOut">
              <a:rPr lang="el-GR"/>
              <a:pPr>
                <a:defRPr/>
              </a:pPr>
              <a:t>7/7/2020</a:t>
            </a:fld>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pPr>
              <a:defRPr/>
            </a:pPr>
            <a:fld id="{6A99F34E-588E-4387-BFC3-E53D956A3CA3}" type="slidenum">
              <a:rPr lang="el-GR"/>
              <a:pPr>
                <a:defRPr/>
              </a:pPr>
              <a:t>‹#›</a:t>
            </a:fld>
            <a:endParaRPr lang="el-G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B2C15F1-2705-4BD0-97EF-B82227033334}" type="datetimeFigureOut">
              <a:rPr lang="el-GR"/>
              <a:pPr>
                <a:defRPr/>
              </a:pPr>
              <a:t>7/7/2020</a:t>
            </a:fld>
            <a:endParaRPr lang="el-GR"/>
          </a:p>
        </p:txBody>
      </p:sp>
      <p:sp>
        <p:nvSpPr>
          <p:cNvPr id="3" name="Footer Placeholder 4"/>
          <p:cNvSpPr>
            <a:spLocks noGrp="1"/>
          </p:cNvSpPr>
          <p:nvPr>
            <p:ph type="ftr" sz="quarter" idx="11"/>
          </p:nvPr>
        </p:nvSpPr>
        <p:spPr/>
        <p:txBody>
          <a:bodyPr/>
          <a:lstStyle>
            <a:lvl1pPr>
              <a:defRPr/>
            </a:lvl1pPr>
          </a:lstStyle>
          <a:p>
            <a:pPr>
              <a:defRPr/>
            </a:pPr>
            <a:endParaRPr lang="el-GR"/>
          </a:p>
        </p:txBody>
      </p:sp>
      <p:sp>
        <p:nvSpPr>
          <p:cNvPr id="4" name="Slide Number Placeholder 5"/>
          <p:cNvSpPr>
            <a:spLocks noGrp="1"/>
          </p:cNvSpPr>
          <p:nvPr>
            <p:ph type="sldNum" sz="quarter" idx="12"/>
          </p:nvPr>
        </p:nvSpPr>
        <p:spPr/>
        <p:txBody>
          <a:bodyPr/>
          <a:lstStyle>
            <a:lvl1pPr>
              <a:defRPr/>
            </a:lvl1pPr>
          </a:lstStyle>
          <a:p>
            <a:pPr>
              <a:defRPr/>
            </a:pPr>
            <a:fld id="{75A73DA5-17F7-4A14-BA19-4859CC0DC732}" type="slidenum">
              <a:rPr lang="el-GR"/>
              <a:pPr>
                <a:defRPr/>
              </a:pPr>
              <a:t>‹#›</a:t>
            </a:fld>
            <a:endParaRPr lang="el-G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1782916-F388-445C-B001-80AD8F965EDE}" type="datetimeFigureOut">
              <a:rPr lang="el-GR"/>
              <a:pPr>
                <a:defRPr/>
              </a:pPr>
              <a:t>7/7/2020</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C8DAF82F-BDF6-435B-BFA2-3E26CCA851B4}" type="slidenum">
              <a:rPr lang="el-GR"/>
              <a:pPr>
                <a:defRPr/>
              </a:pPr>
              <a:t>‹#›</a:t>
            </a:fld>
            <a:endParaRPr lang="el-G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D79B3E2-ED51-4177-8769-3E6CC2A1F61E}" type="datetimeFigureOut">
              <a:rPr lang="el-GR"/>
              <a:pPr>
                <a:defRPr/>
              </a:pPr>
              <a:t>7/7/2020</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3B6414E3-57C2-49F6-892A-07AE665AE2E8}" type="slidenum">
              <a:rPr lang="el-GR"/>
              <a:pPr>
                <a:defRP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lvl1pPr>
              <a:defRPr baseline="0">
                <a:solidFill>
                  <a:srgbClr val="134095"/>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244C284D-A16E-45DF-9A7E-559FEA1A4D3D}" type="datetimeFigureOut">
              <a:rPr lang="el-GR"/>
              <a:pPr>
                <a:defRPr/>
              </a:pPr>
              <a:t>7/7/2020</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C2AB0732-5530-45A0-BC36-58E0A086A9B6}" type="slidenum">
              <a:rPr lang="el-GR"/>
              <a:pPr>
                <a:defRPr/>
              </a:pPr>
              <a:t>‹#›</a:t>
            </a:fld>
            <a:endParaRPr lang="el-G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962CE5C1-27C0-4DCA-8056-8DBF6ED7D8EB}" type="datetimeFigureOut">
              <a:rPr lang="el-GR"/>
              <a:pPr>
                <a:defRPr/>
              </a:pPr>
              <a:t>7/7/2020</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1E49E953-6F52-4DBE-96AC-45F108E5979A}" type="slidenum">
              <a:rPr lang="el-GR"/>
              <a:pPr>
                <a:defRP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13409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2"/>
          <p:cNvSpPr>
            <a:spLocks noGrp="1"/>
          </p:cNvSpPr>
          <p:nvPr>
            <p:ph idx="1"/>
          </p:nvPr>
        </p:nvSpPr>
        <p:spPr>
          <a:xfrm>
            <a:off x="4644008" y="1700808"/>
            <a:ext cx="4176464" cy="4609107"/>
          </a:xfrm>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1"/>
          </p:nvPr>
        </p:nvSpPr>
        <p:spPr>
          <a:xfrm>
            <a:off x="323528" y="1700808"/>
            <a:ext cx="4176464" cy="4609107"/>
          </a:xfrm>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5"/>
          <p:cNvSpPr>
            <a:spLocks noGrp="1" noChangeArrowheads="1"/>
          </p:cNvSpPr>
          <p:nvPr>
            <p:ph type="ftr" sz="quarter" idx="12"/>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2511" y="1700808"/>
            <a:ext cx="4173860" cy="639762"/>
          </a:xfrm>
        </p:spPr>
        <p:txBody>
          <a:bodyPr anchor="ctr"/>
          <a:lstStyle>
            <a:lvl1pPr marL="0" indent="0">
              <a:buNone/>
              <a:defRPr sz="2000" b="1">
                <a:solidFill>
                  <a:srgbClr val="13409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4008" y="1700808"/>
            <a:ext cx="4175447" cy="639762"/>
          </a:xfrm>
        </p:spPr>
        <p:txBody>
          <a:bodyPr anchor="ctr"/>
          <a:lstStyle>
            <a:lvl1pPr marL="0" indent="0">
              <a:buNone/>
              <a:defRPr sz="2000" b="1">
                <a:solidFill>
                  <a:srgbClr val="13409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itle 1"/>
          <p:cNvSpPr>
            <a:spLocks noGrp="1"/>
          </p:cNvSpPr>
          <p:nvPr>
            <p:ph type="title"/>
          </p:nvPr>
        </p:nvSpPr>
        <p:spPr>
          <a:xfrm>
            <a:off x="323528" y="115888"/>
            <a:ext cx="7344816" cy="1152872"/>
          </a:xfrm>
        </p:spPr>
        <p:txBody>
          <a:bodyPr/>
          <a:lstStyle/>
          <a:p>
            <a:r>
              <a:rPr lang="en-US"/>
              <a:t>Click to edit Master title style</a:t>
            </a:r>
            <a:endParaRPr lang="en-US" dirty="0"/>
          </a:p>
        </p:txBody>
      </p:sp>
      <p:sp>
        <p:nvSpPr>
          <p:cNvPr id="11" name="Content Placeholder 2"/>
          <p:cNvSpPr>
            <a:spLocks noGrp="1"/>
          </p:cNvSpPr>
          <p:nvPr>
            <p:ph idx="11"/>
          </p:nvPr>
        </p:nvSpPr>
        <p:spPr>
          <a:xfrm>
            <a:off x="4644008" y="2420888"/>
            <a:ext cx="4176464" cy="3889027"/>
          </a:xfrm>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2"/>
          </p:nvPr>
        </p:nvSpPr>
        <p:spPr>
          <a:xfrm>
            <a:off x="323528" y="2420888"/>
            <a:ext cx="4176464" cy="3889027"/>
          </a:xfrm>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5"/>
          <p:cNvSpPr>
            <a:spLocks noGrp="1" noChangeArrowheads="1"/>
          </p:cNvSpPr>
          <p:nvPr>
            <p:ph type="ftr" sz="quarter" idx="13"/>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323528" y="115888"/>
            <a:ext cx="7344816" cy="1152872"/>
          </a:xfrm>
        </p:spPr>
        <p:txBody>
          <a:bodyPr/>
          <a:lstStyle/>
          <a:p>
            <a:r>
              <a:rPr lang="en-US"/>
              <a:t>Click to edit Master title style</a:t>
            </a:r>
            <a:endParaRPr lang="en-US" dirty="0"/>
          </a:p>
        </p:txBody>
      </p:sp>
      <p:sp>
        <p:nvSpPr>
          <p:cNvPr id="3"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7544" y="1700808"/>
            <a:ext cx="3008313" cy="707679"/>
          </a:xfrm>
        </p:spPr>
        <p:txBody>
          <a:bodyPr anchor="b"/>
          <a:lstStyle>
            <a:lvl1pPr algn="l">
              <a:defRPr sz="2000" b="1">
                <a:solidFill>
                  <a:srgbClr val="134095"/>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57200" y="2492896"/>
            <a:ext cx="3008313" cy="3816424"/>
          </a:xfrm>
        </p:spPr>
        <p:txBody>
          <a:bodyPr/>
          <a:lstStyle>
            <a:lvl1pPr marL="0" indent="0">
              <a:buNone/>
              <a:defRPr sz="1400">
                <a:solidFill>
                  <a:srgbClr val="13409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idx="1"/>
          </p:nvPr>
        </p:nvSpPr>
        <p:spPr>
          <a:xfrm>
            <a:off x="3563888" y="1700808"/>
            <a:ext cx="5256584" cy="4609107"/>
          </a:xfrm>
        </p:spPr>
        <p:txBody>
          <a:bodyPr/>
          <a:lstStyle>
            <a:lvl1pPr>
              <a:defRPr>
                <a:solidFill>
                  <a:srgbClr val="134095"/>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16064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1844824"/>
            <a:ext cx="5486400" cy="33123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727378"/>
            <a:ext cx="5486400" cy="437926"/>
          </a:xfrm>
        </p:spPr>
        <p:txBody>
          <a:bodyPr anchor="ctr"/>
          <a:lstStyle>
            <a:lvl1pPr marL="0" indent="0">
              <a:buNone/>
              <a:defRPr sz="1400">
                <a:solidFill>
                  <a:srgbClr val="13409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GB"/>
              <a:t>&lt;Event&gt; • &lt;Date&gt; • &lt;Location&gt; • &lt;Speaker&gt;</a:t>
            </a:r>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0" y="0"/>
            <a:ext cx="9144000" cy="1409700"/>
          </a:xfrm>
          <a:prstGeom prst="rect">
            <a:avLst/>
          </a:prstGeom>
          <a:solidFill>
            <a:srgbClr val="EBEE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dirty="0"/>
          </a:p>
        </p:txBody>
      </p:sp>
      <p:pic>
        <p:nvPicPr>
          <p:cNvPr id="1027" name="Picture 3"/>
          <p:cNvPicPr>
            <a:picLocks noChangeAspect="1"/>
          </p:cNvPicPr>
          <p:nvPr/>
        </p:nvPicPr>
        <p:blipFill>
          <a:blip r:embed="rId12" cstate="print"/>
          <a:srcRect/>
          <a:stretch>
            <a:fillRect/>
          </a:stretch>
        </p:blipFill>
        <p:spPr bwMode="auto">
          <a:xfrm>
            <a:off x="0" y="6497638"/>
            <a:ext cx="9144000" cy="360362"/>
          </a:xfrm>
          <a:prstGeom prst="rect">
            <a:avLst/>
          </a:prstGeom>
          <a:noFill/>
          <a:ln w="9525">
            <a:noFill/>
            <a:miter lim="800000"/>
            <a:headEnd/>
            <a:tailEnd/>
          </a:ln>
        </p:spPr>
      </p:pic>
      <p:sp>
        <p:nvSpPr>
          <p:cNvPr id="1028" name="Rectangle 50"/>
          <p:cNvSpPr>
            <a:spLocks noChangeArrowheads="1"/>
          </p:cNvSpPr>
          <p:nvPr/>
        </p:nvSpPr>
        <p:spPr bwMode="auto">
          <a:xfrm>
            <a:off x="6515100" y="6550025"/>
            <a:ext cx="2628900" cy="307975"/>
          </a:xfrm>
          <a:prstGeom prst="rect">
            <a:avLst/>
          </a:prstGeom>
          <a:noFill/>
          <a:ln w="15875">
            <a:noFill/>
            <a:miter lim="800000"/>
            <a:headEnd/>
            <a:tailEnd/>
          </a:ln>
        </p:spPr>
        <p:txBody>
          <a:bodyPr wrap="none" anchor="ctr"/>
          <a:lstStyle/>
          <a:p>
            <a:pPr>
              <a:defRPr/>
            </a:pPr>
            <a:endParaRPr lang="en-US"/>
          </a:p>
        </p:txBody>
      </p:sp>
      <p:sp>
        <p:nvSpPr>
          <p:cNvPr id="1029" name="Rectangle 2"/>
          <p:cNvSpPr>
            <a:spLocks noGrp="1" noChangeArrowheads="1"/>
          </p:cNvSpPr>
          <p:nvPr>
            <p:ph type="title"/>
          </p:nvPr>
        </p:nvSpPr>
        <p:spPr bwMode="auto">
          <a:xfrm>
            <a:off x="323850" y="115888"/>
            <a:ext cx="7343775" cy="11525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ltLang="en-US"/>
              <a:t>Mastertitelformat bearbeiten</a:t>
            </a:r>
          </a:p>
        </p:txBody>
      </p:sp>
      <p:sp>
        <p:nvSpPr>
          <p:cNvPr id="2" name="Rectangle 3"/>
          <p:cNvSpPr>
            <a:spLocks noGrp="1" noChangeArrowheads="1"/>
          </p:cNvSpPr>
          <p:nvPr>
            <p:ph type="body" idx="1"/>
          </p:nvPr>
        </p:nvSpPr>
        <p:spPr bwMode="auto">
          <a:xfrm>
            <a:off x="381000" y="1700213"/>
            <a:ext cx="8439150" cy="46085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ltLang="en-US"/>
              <a:t>Mastertextformat bearbeiten</a:t>
            </a:r>
          </a:p>
          <a:p>
            <a:pPr lvl="1"/>
            <a:r>
              <a:rPr lang="en-GB" altLang="en-US"/>
              <a:t>Zweite Ebene</a:t>
            </a:r>
          </a:p>
          <a:p>
            <a:pPr lvl="2"/>
            <a:r>
              <a:rPr lang="en-GB" altLang="en-US"/>
              <a:t>Dritte Ebene</a:t>
            </a:r>
          </a:p>
          <a:p>
            <a:pPr lvl="3"/>
            <a:r>
              <a:rPr lang="en-GB" altLang="en-US"/>
              <a:t>Vierte Ebene</a:t>
            </a:r>
          </a:p>
          <a:p>
            <a:pPr lvl="4"/>
            <a:r>
              <a:rPr lang="en-GB" altLang="en-US"/>
              <a:t>Fünfte Ebene</a:t>
            </a:r>
          </a:p>
        </p:txBody>
      </p:sp>
      <p:sp>
        <p:nvSpPr>
          <p:cNvPr id="3" name="Rectangle 5"/>
          <p:cNvSpPr>
            <a:spLocks noGrp="1" noChangeArrowheads="1"/>
          </p:cNvSpPr>
          <p:nvPr>
            <p:ph type="ftr" sz="quarter" idx="3"/>
          </p:nvPr>
        </p:nvSpPr>
        <p:spPr bwMode="auto">
          <a:xfrm>
            <a:off x="1116013" y="65246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ea typeface="MS PGothic" pitchFamily="34" charset="-128"/>
                <a:cs typeface="+mn-cs"/>
              </a:defRPr>
            </a:lvl1pPr>
          </a:lstStyle>
          <a:p>
            <a:pPr>
              <a:defRPr/>
            </a:pPr>
            <a:r>
              <a:rPr lang="en-GB"/>
              <a:t>&lt;Event&gt; • &lt;Date&gt; • &lt;Location&gt; • &lt;Speaker&gt;</a:t>
            </a:r>
            <a:endParaRPr lang="de-DE"/>
          </a:p>
        </p:txBody>
      </p:sp>
      <p:sp>
        <p:nvSpPr>
          <p:cNvPr id="1032" name="Rectangle 82"/>
          <p:cNvSpPr>
            <a:spLocks noChangeArrowheads="1"/>
          </p:cNvSpPr>
          <p:nvPr/>
        </p:nvSpPr>
        <p:spPr bwMode="gray">
          <a:xfrm flipV="1">
            <a:off x="0" y="1412875"/>
            <a:ext cx="9144000" cy="71438"/>
          </a:xfrm>
          <a:prstGeom prst="rect">
            <a:avLst/>
          </a:prstGeom>
          <a:gradFill rotWithShape="1">
            <a:gsLst>
              <a:gs pos="0">
                <a:srgbClr val="FFFFFF"/>
              </a:gs>
              <a:gs pos="100000">
                <a:srgbClr val="D0D1D3"/>
              </a:gs>
            </a:gsLst>
            <a:lin ang="0" scaled="1"/>
          </a:gradFill>
          <a:ln w="9525">
            <a:noFill/>
            <a:miter lim="800000"/>
            <a:headEnd/>
            <a:tailEnd/>
          </a:ln>
        </p:spPr>
        <p:txBody>
          <a:bodyPr rot="10800000" wrap="none" anchor="ctr"/>
          <a:lstStyle/>
          <a:p>
            <a:pPr>
              <a:defRPr/>
            </a:pPr>
            <a:endParaRPr lang="nl-BE" sz="1800">
              <a:solidFill>
                <a:srgbClr val="000000"/>
              </a:solidFill>
            </a:endParaRPr>
          </a:p>
        </p:txBody>
      </p:sp>
      <p:sp>
        <p:nvSpPr>
          <p:cNvPr id="10" name="TextBox 9"/>
          <p:cNvSpPr txBox="1"/>
          <p:nvPr/>
        </p:nvSpPr>
        <p:spPr>
          <a:xfrm>
            <a:off x="8772525" y="6237288"/>
            <a:ext cx="371475" cy="277812"/>
          </a:xfrm>
          <a:prstGeom prst="rect">
            <a:avLst/>
          </a:prstGeom>
          <a:noFill/>
        </p:spPr>
        <p:txBody>
          <a:bodyPr wrap="none">
            <a:spAutoFit/>
          </a:bodyPr>
          <a:lstStyle/>
          <a:p>
            <a:pPr algn="r">
              <a:defRPr/>
            </a:pPr>
            <a:fld id="{F830608C-F087-4842-BFDD-721F1CAB1286}" type="slidenum">
              <a:rPr lang="en-US" sz="1200">
                <a:effectLst>
                  <a:outerShdw blurRad="38100" dist="38100" dir="2700000" algn="tl">
                    <a:srgbClr val="000000">
                      <a:alpha val="43137"/>
                    </a:srgbClr>
                  </a:outerShdw>
                </a:effectLst>
                <a:latin typeface="Arial" pitchFamily="34" charset="0"/>
              </a:rPr>
              <a:pPr algn="r">
                <a:defRPr/>
              </a:pPr>
              <a:t>‹#›</a:t>
            </a:fld>
            <a:endParaRPr lang="en-US" sz="1200" dirty="0">
              <a:effectLst>
                <a:outerShdw blurRad="38100" dist="38100" dir="2700000" algn="tl">
                  <a:srgbClr val="000000">
                    <a:alpha val="43137"/>
                  </a:srgbClr>
                </a:outerShdw>
              </a:effectLst>
              <a:latin typeface="Arial" pitchFamily="34" charset="0"/>
            </a:endParaRPr>
          </a:p>
        </p:txBody>
      </p:sp>
      <p:pic>
        <p:nvPicPr>
          <p:cNvPr id="14" name="Afbeelding 1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853947" y="94400"/>
            <a:ext cx="1091645" cy="1235136"/>
          </a:xfrm>
          <a:prstGeom prst="rect">
            <a:avLst/>
          </a:prstGeom>
        </p:spPr>
      </p:pic>
    </p:spTree>
  </p:cSld>
  <p:clrMap bg1="lt1" tx1="dk1" bg2="lt2" tx2="dk2" accent1="accent1" accent2="accent2" accent3="accent3" accent4="accent4" accent5="accent5" accent6="accent6" hlink="hlink" folHlink="folHlink"/>
  <p:sldLayoutIdLst>
    <p:sldLayoutId id="214748413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37" r:id="rId10"/>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dissolve">
                                      <p:cBhvr>
                                        <p:cTn id="13" dur="500"/>
                                        <p:tgtEl>
                                          <p:spTgt spid="2">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dissolve">
                                      <p:cBhvr>
                                        <p:cTn id="16" dur="500"/>
                                        <p:tgtEl>
                                          <p:spTgt spid="2">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dissolve">
                                      <p:cBhvr>
                                        <p:cTn id="1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tmplLst>
          <p:tmpl lvl="1">
            <p:tnLst>
              <p:par>
                <p:cTn presetID="9"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hf sldNum="0" hdr="0" dt="0"/>
  <p:txStyles>
    <p:title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p:titleStyle>
    <p:bodyStyle>
      <a:lvl1pPr marL="342900" indent="-342900" algn="l" rtl="0" eaLnBrk="0" fontAlgn="base" hangingPunct="0">
        <a:spcBef>
          <a:spcPct val="20000"/>
        </a:spcBef>
        <a:spcAft>
          <a:spcPct val="0"/>
        </a:spcAft>
        <a:buClr>
          <a:srgbClr val="134095"/>
        </a:buClr>
        <a:buSzPct val="135000"/>
        <a:buChar char="•"/>
        <a:defRPr sz="3200" b="1">
          <a:solidFill>
            <a:schemeClr val="tx1"/>
          </a:solidFill>
          <a:latin typeface="+mn-lt"/>
          <a:ea typeface="MS PGothic" pitchFamily="34" charset="-128"/>
          <a:cs typeface="MS PGothic"/>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itchFamily="34" charset="-128"/>
          <a:cs typeface="MS PGothic"/>
        </a:defRPr>
      </a:lvl2pPr>
      <a:lvl3pPr marL="987425" indent="-228600" algn="l" rtl="0" eaLnBrk="0" fontAlgn="base" hangingPunct="0">
        <a:spcBef>
          <a:spcPct val="30000"/>
        </a:spcBef>
        <a:spcAft>
          <a:spcPct val="0"/>
        </a:spcAft>
        <a:buChar char="–"/>
        <a:defRPr sz="1600">
          <a:solidFill>
            <a:schemeClr val="tx1"/>
          </a:solidFill>
          <a:latin typeface="+mn-lt"/>
          <a:ea typeface="MS PGothic" pitchFamily="34" charset="-128"/>
          <a:cs typeface="MS PGothic"/>
        </a:defRPr>
      </a:lvl3pPr>
      <a:lvl4pPr marL="1695450" indent="-228600" algn="l" rtl="0" eaLnBrk="0" fontAlgn="base" hangingPunct="0">
        <a:spcBef>
          <a:spcPct val="20000"/>
        </a:spcBef>
        <a:spcAft>
          <a:spcPct val="0"/>
        </a:spcAft>
        <a:buChar char="–"/>
        <a:defRPr sz="2000">
          <a:solidFill>
            <a:schemeClr val="tx1"/>
          </a:solidFill>
          <a:latin typeface="Times New Roman" pitchFamily="1" charset="0"/>
          <a:ea typeface="MS PGothic" pitchFamily="34" charset="-128"/>
          <a:cs typeface="MS PGothic"/>
        </a:defRPr>
      </a:lvl4pPr>
      <a:lvl5pPr marL="2114550" indent="-228600" algn="l" rtl="0" eaLnBrk="0" fontAlgn="base" hangingPunct="0">
        <a:spcBef>
          <a:spcPct val="20000"/>
        </a:spcBef>
        <a:spcAft>
          <a:spcPct val="0"/>
        </a:spcAft>
        <a:buChar char="»"/>
        <a:defRPr sz="1600">
          <a:solidFill>
            <a:schemeClr val="tx1"/>
          </a:solidFill>
          <a:latin typeface="Times New Roman" pitchFamily="1" charset="0"/>
          <a:ea typeface="MS PGothic" pitchFamily="34" charset="-128"/>
          <a:cs typeface="MS PGothic"/>
        </a:defRPr>
      </a:lvl5pPr>
      <a:lvl6pPr marL="2571750" indent="-228600" algn="l" rtl="0" eaLnBrk="1" fontAlgn="base" hangingPunct="1">
        <a:spcBef>
          <a:spcPct val="20000"/>
        </a:spcBef>
        <a:spcAft>
          <a:spcPct val="0"/>
        </a:spcAft>
        <a:buChar char="»"/>
        <a:defRPr sz="1600">
          <a:solidFill>
            <a:schemeClr val="tx1"/>
          </a:solidFill>
          <a:latin typeface="Times New Roman" pitchFamily="1" charset="0"/>
        </a:defRPr>
      </a:lvl6pPr>
      <a:lvl7pPr marL="3028950" indent="-228600" algn="l" rtl="0" eaLnBrk="1" fontAlgn="base" hangingPunct="1">
        <a:spcBef>
          <a:spcPct val="20000"/>
        </a:spcBef>
        <a:spcAft>
          <a:spcPct val="0"/>
        </a:spcAft>
        <a:buChar char="»"/>
        <a:defRPr sz="1600">
          <a:solidFill>
            <a:schemeClr val="tx1"/>
          </a:solidFill>
          <a:latin typeface="Times New Roman" pitchFamily="1" charset="0"/>
        </a:defRPr>
      </a:lvl7pPr>
      <a:lvl8pPr marL="3486150" indent="-228600" algn="l" rtl="0" eaLnBrk="1" fontAlgn="base" hangingPunct="1">
        <a:spcBef>
          <a:spcPct val="20000"/>
        </a:spcBef>
        <a:spcAft>
          <a:spcPct val="0"/>
        </a:spcAft>
        <a:buChar char="»"/>
        <a:defRPr sz="1600">
          <a:solidFill>
            <a:schemeClr val="tx1"/>
          </a:solidFill>
          <a:latin typeface="Times New Roman" pitchFamily="1" charset="0"/>
        </a:defRPr>
      </a:lvl8pPr>
      <a:lvl9pPr marL="3943350" indent="-228600" algn="l" rtl="0" eaLnBrk="1" fontAlgn="base" hangingPunct="1">
        <a:spcBef>
          <a:spcPct val="20000"/>
        </a:spcBef>
        <a:spcAft>
          <a:spcPct val="0"/>
        </a:spcAft>
        <a:buChar char="»"/>
        <a:defRPr sz="1600">
          <a:solidFill>
            <a:schemeClr val="tx1"/>
          </a:solidFill>
          <a:latin typeface="Times New Roman" pitchFamily="1"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l-GR" altLang="en-US"/>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l-GR"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MS PGothic" pitchFamily="34" charset="-128"/>
                <a:cs typeface="+mn-cs"/>
              </a:defRPr>
            </a:lvl1pPr>
          </a:lstStyle>
          <a:p>
            <a:pPr>
              <a:defRPr/>
            </a:pPr>
            <a:fld id="{02E44067-7F3B-45A7-816C-6E00D43D1C59}" type="datetimeFigureOut">
              <a:rPr lang="el-GR"/>
              <a:pPr>
                <a:defRPr/>
              </a:pPr>
              <a:t>7/7/2020</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MS PGothic" pitchFamily="34" charset="-128"/>
                <a:cs typeface="+mn-cs"/>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MS PGothic" pitchFamily="34" charset="-128"/>
                <a:cs typeface="+mn-cs"/>
              </a:defRPr>
            </a:lvl1pPr>
          </a:lstStyle>
          <a:p>
            <a:pPr>
              <a:defRPr/>
            </a:pPr>
            <a:fld id="{78861B92-95DF-4922-A1D5-5CA3DF0B1847}"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hyperlink" Target="http://www.cycling-embassy.dk/" TargetMode="External"/><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6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8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9"/>
          <p:cNvSpPr>
            <a:spLocks noGrp="1" noChangeArrowheads="1"/>
          </p:cNvSpPr>
          <p:nvPr>
            <p:ph type="subTitle" idx="1"/>
          </p:nvPr>
        </p:nvSpPr>
        <p:spPr>
          <a:xfrm>
            <a:off x="395288" y="3284538"/>
            <a:ext cx="8353425" cy="2016125"/>
          </a:xfrm>
        </p:spPr>
        <p:txBody>
          <a:bodyPr/>
          <a:lstStyle/>
          <a:p>
            <a:pPr eaLnBrk="1" hangingPunct="1">
              <a:buFontTx/>
              <a:buNone/>
            </a:pPr>
            <a:r>
              <a:rPr lang="sl-SI" sz="1800"/>
              <a:t>&lt;Event&gt;</a:t>
            </a:r>
          </a:p>
          <a:p>
            <a:pPr eaLnBrk="1" hangingPunct="1">
              <a:buFontTx/>
              <a:buNone/>
            </a:pPr>
            <a:r>
              <a:rPr lang="sl-SI" sz="1800"/>
              <a:t>&lt;Date&gt;</a:t>
            </a:r>
          </a:p>
          <a:p>
            <a:pPr eaLnBrk="1" hangingPunct="1">
              <a:buFontTx/>
              <a:buNone/>
            </a:pPr>
            <a:r>
              <a:rPr lang="sl-SI" sz="1800"/>
              <a:t>&lt;Location&gt;</a:t>
            </a:r>
          </a:p>
          <a:p>
            <a:pPr eaLnBrk="1" hangingPunct="1">
              <a:buFontTx/>
              <a:buNone/>
            </a:pPr>
            <a:r>
              <a:rPr lang="sl-SI" sz="1800"/>
              <a:t>&lt;Speaker&gt;,&lt;Organisation&gt;</a:t>
            </a:r>
          </a:p>
        </p:txBody>
      </p:sp>
      <p:pic>
        <p:nvPicPr>
          <p:cNvPr id="3" name="Picture 2" descr="C:\Users\franzen.ICLEIV2\Downloads\SUMP Platform logo.png"/>
          <p:cNvPicPr>
            <a:picLocks noChangeAspect="1" noChangeArrowheads="1"/>
          </p:cNvPicPr>
          <p:nvPr/>
        </p:nvPicPr>
        <p:blipFill>
          <a:blip r:embed="rId3" cstate="print"/>
          <a:srcRect/>
          <a:stretch>
            <a:fillRect/>
          </a:stretch>
        </p:blipFill>
        <p:spPr bwMode="auto">
          <a:xfrm>
            <a:off x="116963" y="6456806"/>
            <a:ext cx="1004058" cy="401194"/>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xmlns=""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xmlns="" id="{60BC1FCC-C924-4829-95DB-92A0ED306018}"/>
              </a:ext>
            </a:extLst>
          </p:cNvPr>
          <p:cNvSpPr/>
          <p:nvPr/>
        </p:nvSpPr>
        <p:spPr>
          <a:xfrm>
            <a:off x="660676" y="3429000"/>
            <a:ext cx="7303109" cy="1200329"/>
          </a:xfrm>
          <a:prstGeom prst="rect">
            <a:avLst/>
          </a:prstGeom>
        </p:spPr>
        <p:txBody>
          <a:bodyPr wrap="square">
            <a:spAutoFit/>
          </a:bodyPr>
          <a:lstStyle/>
          <a:p>
            <a:r>
              <a:rPr lang="sl-SI" sz="3600" b="1">
                <a:solidFill>
                  <a:schemeClr val="bg1"/>
                </a:solidFill>
                <a:latin typeface="+mj-lt"/>
              </a:rPr>
              <a:t>Težave s parkiranjem in določanjem ciljev</a:t>
            </a:r>
          </a:p>
        </p:txBody>
      </p:sp>
    </p:spTree>
    <p:extLst>
      <p:ext uri="{BB962C8B-B14F-4D97-AF65-F5344CB8AC3E}">
        <p14:creationId xmlns:p14="http://schemas.microsoft.com/office/powerpoint/2010/main" val="1702151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85750" y="114300"/>
            <a:ext cx="7343775" cy="1152525"/>
          </a:xfrm>
        </p:spPr>
        <p:txBody>
          <a:bodyPr/>
          <a:lstStyle/>
          <a:p>
            <a:pPr eaLnBrk="1" hangingPunct="1"/>
            <a:r>
              <a:rPr lang="sl-SI" sz="2400"/>
              <a:t>Najprej upravljanje, ne ponudba!</a:t>
            </a:r>
          </a:p>
        </p:txBody>
      </p:sp>
      <p:sp>
        <p:nvSpPr>
          <p:cNvPr id="6147" name="Content Placeholder 2"/>
          <p:cNvSpPr>
            <a:spLocks noGrp="1"/>
          </p:cNvSpPr>
          <p:nvPr>
            <p:ph idx="1"/>
          </p:nvPr>
        </p:nvSpPr>
        <p:spPr/>
        <p:txBody>
          <a:bodyPr/>
          <a:lstStyle/>
          <a:p>
            <a:pPr marL="0" indent="0" eaLnBrk="1" hangingPunct="1">
              <a:buFontTx/>
              <a:buNone/>
            </a:pPr>
            <a:r>
              <a:rPr lang="sl-SI" sz="1800"/>
              <a:t>Pogosto pride do težav pri upravljanju parkirišč namesto pomanjkanja parkirišč!</a:t>
            </a:r>
          </a:p>
          <a:p>
            <a:pPr marL="0" indent="0" eaLnBrk="1" hangingPunct="1">
              <a:buFontTx/>
              <a:buNone/>
            </a:pPr>
            <a:endParaRPr lang="en-GB" altLang="en-US" sz="1800" dirty="0"/>
          </a:p>
          <a:p>
            <a:pPr marL="0" indent="0" eaLnBrk="1" hangingPunct="1">
              <a:buFontTx/>
              <a:buNone/>
            </a:pPr>
            <a:endParaRPr lang="en-GB" altLang="en-US" sz="1800" dirty="0"/>
          </a:p>
          <a:p>
            <a:pPr marL="0" indent="0" eaLnBrk="1" hangingPunct="1">
              <a:buFontTx/>
              <a:buNone/>
            </a:pPr>
            <a:r>
              <a:rPr lang="sl-SI" sz="1800" b="0"/>
              <a:t>npr. dovolj, vendar premalo uporabljena parkirna mesta na prostem</a:t>
            </a:r>
          </a:p>
          <a:p>
            <a:pPr marL="0" indent="0" eaLnBrk="1" hangingPunct="1">
              <a:buFontTx/>
              <a:buNone/>
            </a:pPr>
            <a:r>
              <a:rPr lang="sl-SI" sz="1800" b="0"/>
              <a:t>npr. ni učinkovitega izvrševanja, zato vozniki parkirajo svoje avtomobile na območjih, ki se slabo izvršujejo ali se ne izvršujejo</a:t>
            </a:r>
          </a:p>
          <a:p>
            <a:pPr marL="0" indent="0" eaLnBrk="1" hangingPunct="1">
              <a:buFontTx/>
              <a:buNone/>
            </a:pPr>
            <a:endParaRPr lang="en-GB" altLang="en-US" sz="1800" b="0" dirty="0"/>
          </a:p>
          <a:p>
            <a:pPr marL="0" indent="0" eaLnBrk="1" hangingPunct="1">
              <a:buFontTx/>
              <a:buNone/>
            </a:pPr>
            <a:endParaRPr lang="en-GB" altLang="en-US" sz="1800" dirty="0"/>
          </a:p>
          <a:p>
            <a:pPr marL="0" indent="0" eaLnBrk="1" hangingPunct="1">
              <a:buFontTx/>
              <a:buNone/>
            </a:pPr>
            <a:r>
              <a:rPr lang="sl-SI" sz="1800"/>
              <a:t>Najprej upravljanje, ne ponudba!</a:t>
            </a:r>
          </a:p>
        </p:txBody>
      </p:sp>
    </p:spTree>
    <p:extLst>
      <p:ext uri="{BB962C8B-B14F-4D97-AF65-F5344CB8AC3E}">
        <p14:creationId xmlns:p14="http://schemas.microsoft.com/office/powerpoint/2010/main" val="1813177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l-SI"/>
              <a:t>Cilji ulice</a:t>
            </a:r>
          </a:p>
        </p:txBody>
      </p:sp>
      <p:sp>
        <p:nvSpPr>
          <p:cNvPr id="4" name="Fußzeilenplatzhalter 3"/>
          <p:cNvSpPr>
            <a:spLocks noGrp="1"/>
          </p:cNvSpPr>
          <p:nvPr>
            <p:ph type="ftr" sz="quarter" idx="10"/>
          </p:nvPr>
        </p:nvSpPr>
        <p:spPr/>
        <p:txBody>
          <a:bodyPr/>
          <a:lstStyle/>
          <a:p>
            <a:pPr>
              <a:defRPr/>
            </a:pPr>
            <a:r>
              <a:rPr lang="sl-SI"/>
              <a:t>&lt;Event&gt; • &lt;Dte&gt; • &lt;Location&gt; • &lt;Speaker&gt;</a:t>
            </a:r>
          </a:p>
        </p:txBody>
      </p:sp>
      <p:sp>
        <p:nvSpPr>
          <p:cNvPr id="5" name="Content Placeholder 2"/>
          <p:cNvSpPr>
            <a:spLocks noGrp="1"/>
          </p:cNvSpPr>
          <p:nvPr>
            <p:ph idx="1"/>
          </p:nvPr>
        </p:nvSpPr>
        <p:spPr>
          <a:xfrm>
            <a:off x="381000" y="1700213"/>
            <a:ext cx="8439150" cy="4608512"/>
          </a:xfrm>
        </p:spPr>
        <p:txBody>
          <a:bodyPr/>
          <a:lstStyle/>
          <a:p>
            <a:pPr marL="0" indent="0" eaLnBrk="1" hangingPunct="1">
              <a:buFontTx/>
              <a:buNone/>
            </a:pPr>
            <a:r>
              <a:rPr lang="sl-SI" sz="1800"/>
              <a:t>Izdelava parkirišča na ulici, ki služi ciljem ulice</a:t>
            </a:r>
          </a:p>
          <a:p>
            <a:pPr marL="0" indent="0" eaLnBrk="1" hangingPunct="1">
              <a:buFontTx/>
              <a:buNone/>
            </a:pPr>
            <a:endParaRPr lang="en-GB" altLang="en-US" sz="1800" dirty="0"/>
          </a:p>
          <a:p>
            <a:pPr marL="0" indent="0" eaLnBrk="1" hangingPunct="1">
              <a:buFontTx/>
              <a:buNone/>
            </a:pPr>
            <a:endParaRPr lang="en-GB" altLang="en-US" sz="1800" dirty="0"/>
          </a:p>
        </p:txBody>
      </p:sp>
      <p:pic>
        <p:nvPicPr>
          <p:cNvPr id="6" name="Grafik 5"/>
          <p:cNvPicPr>
            <a:picLocks noChangeAspect="1"/>
          </p:cNvPicPr>
          <p:nvPr/>
        </p:nvPicPr>
        <p:blipFill>
          <a:blip r:embed="rId2"/>
          <a:stretch>
            <a:fillRect/>
          </a:stretch>
        </p:blipFill>
        <p:spPr>
          <a:xfrm>
            <a:off x="180425" y="2174322"/>
            <a:ext cx="8926877" cy="3814997"/>
          </a:xfrm>
          <a:prstGeom prst="rect">
            <a:avLst/>
          </a:prstGeom>
        </p:spPr>
      </p:pic>
      <p:sp>
        <p:nvSpPr>
          <p:cNvPr id="8" name="Textfeld 7"/>
          <p:cNvSpPr txBox="1"/>
          <p:nvPr/>
        </p:nvSpPr>
        <p:spPr>
          <a:xfrm>
            <a:off x="270923" y="6047115"/>
            <a:ext cx="3954929" cy="261610"/>
          </a:xfrm>
          <a:prstGeom prst="rect">
            <a:avLst/>
          </a:prstGeom>
          <a:noFill/>
        </p:spPr>
        <p:txBody>
          <a:bodyPr wrap="none" rtlCol="0">
            <a:spAutoFit/>
          </a:bodyPr>
          <a:lstStyle/>
          <a:p>
            <a:r>
              <a:rPr lang="sl-SI" sz="1100"/>
              <a:t>Vir: Mesto skupne rabe: upravljanje robnika – OECD/ITF 2018</a:t>
            </a:r>
          </a:p>
        </p:txBody>
      </p:sp>
    </p:spTree>
    <p:extLst>
      <p:ext uri="{BB962C8B-B14F-4D97-AF65-F5344CB8AC3E}">
        <p14:creationId xmlns:p14="http://schemas.microsoft.com/office/powerpoint/2010/main" val="1885787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l-SI"/>
              <a:t>Cilji ulice</a:t>
            </a:r>
          </a:p>
        </p:txBody>
      </p:sp>
      <p:sp>
        <p:nvSpPr>
          <p:cNvPr id="5" name="Content Placeholder 2"/>
          <p:cNvSpPr>
            <a:spLocks noGrp="1"/>
          </p:cNvSpPr>
          <p:nvPr>
            <p:ph idx="1"/>
          </p:nvPr>
        </p:nvSpPr>
        <p:spPr>
          <a:xfrm>
            <a:off x="327660" y="1458861"/>
            <a:ext cx="8439150" cy="4608512"/>
          </a:xfrm>
        </p:spPr>
        <p:txBody>
          <a:bodyPr/>
          <a:lstStyle/>
          <a:p>
            <a:pPr marL="0" indent="0" eaLnBrk="1" hangingPunct="1">
              <a:buFontTx/>
              <a:buNone/>
            </a:pPr>
            <a:r>
              <a:rPr lang="sl-SI" sz="1800"/>
              <a:t>Izdelava parkirišča na ulici, ki služi ciljem ulice</a:t>
            </a:r>
          </a:p>
          <a:p>
            <a:pPr marL="0" indent="0" eaLnBrk="1" hangingPunct="1">
              <a:buFontTx/>
              <a:buNone/>
            </a:pPr>
            <a:endParaRPr lang="en-GB" altLang="en-US" sz="1800" dirty="0"/>
          </a:p>
          <a:p>
            <a:pPr marL="0" indent="0" eaLnBrk="1" hangingPunct="1">
              <a:buFontTx/>
              <a:buNone/>
            </a:pPr>
            <a:endParaRPr lang="en-GB" altLang="en-US" sz="1800" dirty="0"/>
          </a:p>
        </p:txBody>
      </p:sp>
      <p:sp>
        <p:nvSpPr>
          <p:cNvPr id="7" name="Textfeld 6"/>
          <p:cNvSpPr txBox="1"/>
          <p:nvPr/>
        </p:nvSpPr>
        <p:spPr>
          <a:xfrm>
            <a:off x="288997" y="6132587"/>
            <a:ext cx="3954929" cy="261610"/>
          </a:xfrm>
          <a:prstGeom prst="rect">
            <a:avLst/>
          </a:prstGeom>
          <a:noFill/>
        </p:spPr>
        <p:txBody>
          <a:bodyPr wrap="none" rtlCol="0">
            <a:spAutoFit/>
          </a:bodyPr>
          <a:lstStyle/>
          <a:p>
            <a:r>
              <a:rPr lang="sl-SI" sz="1100"/>
              <a:t>Vir: Mesto skupne rabe: upravljanje robnika – OECD/ITF 2018</a:t>
            </a:r>
          </a:p>
        </p:txBody>
      </p:sp>
      <p:pic>
        <p:nvPicPr>
          <p:cNvPr id="3" name="Grafik 2"/>
          <p:cNvPicPr>
            <a:picLocks noChangeAspect="1"/>
          </p:cNvPicPr>
          <p:nvPr/>
        </p:nvPicPr>
        <p:blipFill>
          <a:blip r:embed="rId2"/>
          <a:stretch>
            <a:fillRect/>
          </a:stretch>
        </p:blipFill>
        <p:spPr>
          <a:xfrm>
            <a:off x="288997" y="1848679"/>
            <a:ext cx="7725853" cy="4153480"/>
          </a:xfrm>
          <a:prstGeom prst="rect">
            <a:avLst/>
          </a:prstGeom>
        </p:spPr>
      </p:pic>
    </p:spTree>
    <p:extLst>
      <p:ext uri="{BB962C8B-B14F-4D97-AF65-F5344CB8AC3E}">
        <p14:creationId xmlns:p14="http://schemas.microsoft.com/office/powerpoint/2010/main" val="4205115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xmlns=""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xmlns="" id="{60BC1FCC-C924-4829-95DB-92A0ED306018}"/>
              </a:ext>
            </a:extLst>
          </p:cNvPr>
          <p:cNvSpPr/>
          <p:nvPr/>
        </p:nvSpPr>
        <p:spPr>
          <a:xfrm>
            <a:off x="660676" y="3429000"/>
            <a:ext cx="7303109" cy="646331"/>
          </a:xfrm>
          <a:prstGeom prst="rect">
            <a:avLst/>
          </a:prstGeom>
        </p:spPr>
        <p:txBody>
          <a:bodyPr wrap="square">
            <a:spAutoFit/>
          </a:bodyPr>
          <a:lstStyle/>
          <a:p>
            <a:r>
              <a:rPr lang="sl-SI" sz="3600" b="1">
                <a:solidFill>
                  <a:schemeClr val="bg1"/>
                </a:solidFill>
                <a:latin typeface="+mj-lt"/>
              </a:rPr>
              <a:t>Vedenjski vidiki</a:t>
            </a:r>
          </a:p>
        </p:txBody>
      </p:sp>
    </p:spTree>
    <p:extLst>
      <p:ext uri="{BB962C8B-B14F-4D97-AF65-F5344CB8AC3E}">
        <p14:creationId xmlns:p14="http://schemas.microsoft.com/office/powerpoint/2010/main" val="3269316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sl-SI"/>
              <a:t>Obnašanje voznikov</a:t>
            </a:r>
          </a:p>
        </p:txBody>
      </p:sp>
      <p:sp>
        <p:nvSpPr>
          <p:cNvPr id="6147" name="Content Placeholder 2"/>
          <p:cNvSpPr>
            <a:spLocks noGrp="1"/>
          </p:cNvSpPr>
          <p:nvPr>
            <p:ph idx="1"/>
          </p:nvPr>
        </p:nvSpPr>
        <p:spPr/>
        <p:txBody>
          <a:bodyPr/>
          <a:lstStyle/>
          <a:p>
            <a:pPr marL="0" indent="0">
              <a:buNone/>
            </a:pPr>
            <a:r>
              <a:rPr lang="sl-SI" sz="1800"/>
              <a:t>Sprememba vedenja voznikov z upravljanjem parkirišč na ulici</a:t>
            </a:r>
          </a:p>
        </p:txBody>
      </p:sp>
      <p:sp>
        <p:nvSpPr>
          <p:cNvPr id="2" name="Rechteck 1"/>
          <p:cNvSpPr/>
          <p:nvPr/>
        </p:nvSpPr>
        <p:spPr>
          <a:xfrm>
            <a:off x="285750" y="2292346"/>
            <a:ext cx="2490085" cy="3885939"/>
          </a:xfrm>
          <a:prstGeom prst="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 name="Textfeld 2"/>
          <p:cNvSpPr txBox="1"/>
          <p:nvPr/>
        </p:nvSpPr>
        <p:spPr>
          <a:xfrm>
            <a:off x="299525" y="3535677"/>
            <a:ext cx="2462534" cy="1077218"/>
          </a:xfrm>
          <a:prstGeom prst="rect">
            <a:avLst/>
          </a:prstGeom>
          <a:noFill/>
        </p:spPr>
        <p:txBody>
          <a:bodyPr wrap="square" rtlCol="0">
            <a:spAutoFit/>
          </a:bodyPr>
          <a:lstStyle/>
          <a:p>
            <a:pPr algn="ctr"/>
            <a:r>
              <a:rPr lang="sl-SI" sz="3200">
                <a:solidFill>
                  <a:schemeClr val="accent2"/>
                </a:solidFill>
                <a:latin typeface="+mj-lt"/>
              </a:rPr>
              <a:t>Vedenjske možnosti</a:t>
            </a:r>
          </a:p>
        </p:txBody>
      </p:sp>
      <p:sp>
        <p:nvSpPr>
          <p:cNvPr id="10" name="Textfeld 9"/>
          <p:cNvSpPr txBox="1"/>
          <p:nvPr/>
        </p:nvSpPr>
        <p:spPr>
          <a:xfrm>
            <a:off x="2978538" y="2302522"/>
            <a:ext cx="2826415" cy="646331"/>
          </a:xfrm>
          <a:prstGeom prst="rect">
            <a:avLst/>
          </a:prstGeom>
          <a:solidFill>
            <a:srgbClr val="FFFF99"/>
          </a:solidFill>
        </p:spPr>
        <p:txBody>
          <a:bodyPr wrap="square" rtlCol="0">
            <a:spAutoFit/>
          </a:bodyPr>
          <a:lstStyle/>
          <a:p>
            <a:pPr algn="ctr"/>
            <a:r>
              <a:rPr lang="sl-SI" sz="1800">
                <a:latin typeface="+mj-lt"/>
              </a:rPr>
              <a:t>Izbira drugega parkirišča na ulici</a:t>
            </a:r>
          </a:p>
        </p:txBody>
      </p:sp>
      <p:sp>
        <p:nvSpPr>
          <p:cNvPr id="11" name="Rechteck 10"/>
          <p:cNvSpPr/>
          <p:nvPr/>
        </p:nvSpPr>
        <p:spPr>
          <a:xfrm>
            <a:off x="6003996" y="2292346"/>
            <a:ext cx="2669320" cy="68580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Textfeld 11"/>
          <p:cNvSpPr txBox="1"/>
          <p:nvPr/>
        </p:nvSpPr>
        <p:spPr>
          <a:xfrm>
            <a:off x="6029644" y="2328577"/>
            <a:ext cx="2736647" cy="646331"/>
          </a:xfrm>
          <a:prstGeom prst="rect">
            <a:avLst/>
          </a:prstGeom>
          <a:noFill/>
        </p:spPr>
        <p:txBody>
          <a:bodyPr wrap="square" rtlCol="0">
            <a:spAutoFit/>
          </a:bodyPr>
          <a:lstStyle/>
          <a:p>
            <a:pPr algn="ctr"/>
            <a:r>
              <a:rPr lang="sl-SI" sz="1800">
                <a:latin typeface="+mj-lt"/>
              </a:rPr>
              <a:t>Prehod z »na ulici« na »izven ulice«</a:t>
            </a:r>
          </a:p>
        </p:txBody>
      </p:sp>
      <p:sp>
        <p:nvSpPr>
          <p:cNvPr id="19" name="Rechteck 18"/>
          <p:cNvSpPr/>
          <p:nvPr/>
        </p:nvSpPr>
        <p:spPr>
          <a:xfrm>
            <a:off x="5977877" y="4381581"/>
            <a:ext cx="2669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0" name="Textfeld 19"/>
          <p:cNvSpPr txBox="1"/>
          <p:nvPr/>
        </p:nvSpPr>
        <p:spPr>
          <a:xfrm>
            <a:off x="5931390" y="4509861"/>
            <a:ext cx="2762295" cy="369332"/>
          </a:xfrm>
          <a:prstGeom prst="rect">
            <a:avLst/>
          </a:prstGeom>
          <a:noFill/>
        </p:spPr>
        <p:txBody>
          <a:bodyPr wrap="square" rtlCol="0">
            <a:spAutoFit/>
          </a:bodyPr>
          <a:lstStyle/>
          <a:p>
            <a:pPr algn="ctr"/>
            <a:r>
              <a:rPr lang="sl-SI" sz="1800">
                <a:latin typeface="+mj-lt"/>
              </a:rPr>
              <a:t>Združevanje vozil/skupna raba vozil</a:t>
            </a:r>
          </a:p>
        </p:txBody>
      </p:sp>
      <p:sp>
        <p:nvSpPr>
          <p:cNvPr id="21" name="Rechteck 20"/>
          <p:cNvSpPr/>
          <p:nvPr/>
        </p:nvSpPr>
        <p:spPr>
          <a:xfrm>
            <a:off x="3057085" y="3148335"/>
            <a:ext cx="2669320" cy="68580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2" name="Textfeld 21"/>
          <p:cNvSpPr txBox="1"/>
          <p:nvPr/>
        </p:nvSpPr>
        <p:spPr>
          <a:xfrm>
            <a:off x="3136537" y="3157850"/>
            <a:ext cx="2518639" cy="646331"/>
          </a:xfrm>
          <a:prstGeom prst="rect">
            <a:avLst/>
          </a:prstGeom>
          <a:noFill/>
        </p:spPr>
        <p:txBody>
          <a:bodyPr wrap="square" rtlCol="0">
            <a:spAutoFit/>
          </a:bodyPr>
          <a:lstStyle/>
          <a:p>
            <a:pPr algn="ctr"/>
            <a:r>
              <a:rPr lang="sl-SI" sz="1800">
                <a:latin typeface="+mj-lt"/>
              </a:rPr>
              <a:t>Sprememba trajanja parkiranja</a:t>
            </a:r>
          </a:p>
        </p:txBody>
      </p:sp>
      <p:sp>
        <p:nvSpPr>
          <p:cNvPr id="23" name="Rechteck 22"/>
          <p:cNvSpPr/>
          <p:nvPr/>
        </p:nvSpPr>
        <p:spPr>
          <a:xfrm>
            <a:off x="3057085" y="4374885"/>
            <a:ext cx="2669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4" name="Textfeld 23"/>
          <p:cNvSpPr txBox="1"/>
          <p:nvPr/>
        </p:nvSpPr>
        <p:spPr>
          <a:xfrm>
            <a:off x="3542434" y="4387174"/>
            <a:ext cx="1608133" cy="646331"/>
          </a:xfrm>
          <a:prstGeom prst="rect">
            <a:avLst/>
          </a:prstGeom>
          <a:noFill/>
        </p:spPr>
        <p:txBody>
          <a:bodyPr wrap="square" rtlCol="0">
            <a:spAutoFit/>
          </a:bodyPr>
          <a:lstStyle/>
          <a:p>
            <a:r>
              <a:rPr lang="sl-SI" sz="1800">
                <a:latin typeface="+mj-lt"/>
              </a:rPr>
              <a:t>Preklop na drug način</a:t>
            </a:r>
          </a:p>
        </p:txBody>
      </p:sp>
      <p:sp>
        <p:nvSpPr>
          <p:cNvPr id="25" name="Rechteck 24"/>
          <p:cNvSpPr/>
          <p:nvPr/>
        </p:nvSpPr>
        <p:spPr>
          <a:xfrm>
            <a:off x="5977877" y="3161292"/>
            <a:ext cx="2669320" cy="68580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6" name="Textfeld 25"/>
          <p:cNvSpPr txBox="1"/>
          <p:nvPr/>
        </p:nvSpPr>
        <p:spPr>
          <a:xfrm>
            <a:off x="6231967" y="3148335"/>
            <a:ext cx="2082621" cy="646331"/>
          </a:xfrm>
          <a:prstGeom prst="rect">
            <a:avLst/>
          </a:prstGeom>
          <a:noFill/>
        </p:spPr>
        <p:txBody>
          <a:bodyPr wrap="square" rtlCol="0">
            <a:spAutoFit/>
          </a:bodyPr>
          <a:lstStyle/>
          <a:p>
            <a:pPr algn="ctr"/>
            <a:r>
              <a:rPr lang="sl-SI" sz="1800">
                <a:latin typeface="+mj-lt"/>
              </a:rPr>
              <a:t>Prilagoditev časa obiska</a:t>
            </a:r>
          </a:p>
        </p:txBody>
      </p:sp>
      <p:sp>
        <p:nvSpPr>
          <p:cNvPr id="27" name="Rechteck 26"/>
          <p:cNvSpPr/>
          <p:nvPr/>
        </p:nvSpPr>
        <p:spPr>
          <a:xfrm>
            <a:off x="4401363" y="5492485"/>
            <a:ext cx="2669320" cy="685800"/>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8" name="Textfeld 27"/>
          <p:cNvSpPr txBox="1"/>
          <p:nvPr/>
        </p:nvSpPr>
        <p:spPr>
          <a:xfrm>
            <a:off x="4691440" y="5488886"/>
            <a:ext cx="2039982" cy="646331"/>
          </a:xfrm>
          <a:prstGeom prst="rect">
            <a:avLst/>
          </a:prstGeom>
          <a:noFill/>
        </p:spPr>
        <p:txBody>
          <a:bodyPr wrap="square" rtlCol="0">
            <a:spAutoFit/>
          </a:bodyPr>
          <a:lstStyle/>
          <a:p>
            <a:pPr algn="ctr"/>
            <a:r>
              <a:rPr lang="sl-SI" sz="1800">
                <a:solidFill>
                  <a:schemeClr val="bg1"/>
                </a:solidFill>
                <a:latin typeface="+mj-lt"/>
              </a:rPr>
              <a:t>Izogibanje območju v celoti</a:t>
            </a:r>
          </a:p>
        </p:txBody>
      </p:sp>
      <p:sp>
        <p:nvSpPr>
          <p:cNvPr id="38" name="Textfeld 37"/>
          <p:cNvSpPr txBox="1"/>
          <p:nvPr/>
        </p:nvSpPr>
        <p:spPr>
          <a:xfrm>
            <a:off x="285750" y="6166305"/>
            <a:ext cx="5751896" cy="261610"/>
          </a:xfrm>
          <a:prstGeom prst="rect">
            <a:avLst/>
          </a:prstGeom>
          <a:noFill/>
        </p:spPr>
        <p:txBody>
          <a:bodyPr wrap="none" rtlCol="0">
            <a:spAutoFit/>
          </a:bodyPr>
          <a:lstStyle/>
          <a:p>
            <a:r>
              <a:rPr lang="sl-SI" sz="1100"/>
              <a:t>Vir: On-Street Parking Managemenet – GIZ Sustainable Urban Transport Tech. Dokument 14</a:t>
            </a:r>
          </a:p>
        </p:txBody>
      </p:sp>
    </p:spTree>
    <p:extLst>
      <p:ext uri="{BB962C8B-B14F-4D97-AF65-F5344CB8AC3E}">
        <p14:creationId xmlns:p14="http://schemas.microsoft.com/office/powerpoint/2010/main" val="2920075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730D318-5FF7-4C98-85F7-C7E5C10FC0DA}"/>
              </a:ext>
            </a:extLst>
          </p:cNvPr>
          <p:cNvSpPr>
            <a:spLocks noGrp="1"/>
          </p:cNvSpPr>
          <p:nvPr>
            <p:ph type="title"/>
          </p:nvPr>
        </p:nvSpPr>
        <p:spPr/>
        <p:txBody>
          <a:bodyPr/>
          <a:lstStyle/>
          <a:p>
            <a:r>
              <a:rPr lang="sl-SI"/>
              <a:t>Primerjava najdražjega enournega parkiranja z vozovnico za eno vožnjo z javnim transportom</a:t>
            </a:r>
          </a:p>
        </p:txBody>
      </p:sp>
      <p:pic>
        <p:nvPicPr>
          <p:cNvPr id="7" name="Grafik 6">
            <a:extLst>
              <a:ext uri="{FF2B5EF4-FFF2-40B4-BE49-F238E27FC236}">
                <a16:creationId xmlns:a16="http://schemas.microsoft.com/office/drawing/2014/main" xmlns="" id="{76AE4922-704A-4AA4-9FEC-ECB472EB54BA}"/>
              </a:ext>
            </a:extLst>
          </p:cNvPr>
          <p:cNvPicPr>
            <a:picLocks noChangeAspect="1"/>
          </p:cNvPicPr>
          <p:nvPr/>
        </p:nvPicPr>
        <p:blipFill>
          <a:blip r:embed="rId2"/>
          <a:stretch>
            <a:fillRect/>
          </a:stretch>
        </p:blipFill>
        <p:spPr>
          <a:xfrm>
            <a:off x="709984" y="1522115"/>
            <a:ext cx="6855300" cy="4928928"/>
          </a:xfrm>
          <a:prstGeom prst="rect">
            <a:avLst/>
          </a:prstGeom>
        </p:spPr>
      </p:pic>
    </p:spTree>
    <p:extLst>
      <p:ext uri="{BB962C8B-B14F-4D97-AF65-F5344CB8AC3E}">
        <p14:creationId xmlns:p14="http://schemas.microsoft.com/office/powerpoint/2010/main" val="997343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304800" y="1472476"/>
            <a:ext cx="8244840" cy="369332"/>
          </a:xfrm>
          <a:prstGeom prst="rect">
            <a:avLst/>
          </a:prstGeom>
        </p:spPr>
        <p:txBody>
          <a:bodyPr wrap="square">
            <a:spAutoFit/>
          </a:bodyPr>
          <a:lstStyle/>
          <a:p>
            <a:pPr marL="0" indent="0">
              <a:buNone/>
            </a:pPr>
            <a:r>
              <a:rPr lang="sl-SI" sz="1800" b="1">
                <a:solidFill>
                  <a:srgbClr val="134095"/>
                </a:solidFill>
                <a:latin typeface="+mn-lt"/>
                <a:cs typeface="MS PGothic"/>
              </a:rPr>
              <a:t>VAJA: prožnost skupin uporabnikov na podlagi parkirnih namenov</a:t>
            </a:r>
          </a:p>
        </p:txBody>
      </p:sp>
      <p:graphicFrame>
        <p:nvGraphicFramePr>
          <p:cNvPr id="4" name="Tabelle 3"/>
          <p:cNvGraphicFramePr>
            <a:graphicFrameLocks noGrp="1"/>
          </p:cNvGraphicFramePr>
          <p:nvPr>
            <p:extLst>
              <p:ext uri="{D42A27DB-BD31-4B8C-83A1-F6EECF244321}">
                <p14:modId xmlns:p14="http://schemas.microsoft.com/office/powerpoint/2010/main" val="1337713653"/>
              </p:ext>
            </p:extLst>
          </p:nvPr>
        </p:nvGraphicFramePr>
        <p:xfrm>
          <a:off x="304800" y="1978968"/>
          <a:ext cx="8534400" cy="4438015"/>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xmlns="" val="20000"/>
                    </a:ext>
                  </a:extLst>
                </a:gridCol>
                <a:gridCol w="1478280">
                  <a:extLst>
                    <a:ext uri="{9D8B030D-6E8A-4147-A177-3AD203B41FA5}">
                      <a16:colId xmlns:a16="http://schemas.microsoft.com/office/drawing/2014/main" xmlns="" val="20001"/>
                    </a:ext>
                  </a:extLst>
                </a:gridCol>
                <a:gridCol w="1615440">
                  <a:extLst>
                    <a:ext uri="{9D8B030D-6E8A-4147-A177-3AD203B41FA5}">
                      <a16:colId xmlns:a16="http://schemas.microsoft.com/office/drawing/2014/main" xmlns="" val="20002"/>
                    </a:ext>
                  </a:extLst>
                </a:gridCol>
                <a:gridCol w="1554480">
                  <a:extLst>
                    <a:ext uri="{9D8B030D-6E8A-4147-A177-3AD203B41FA5}">
                      <a16:colId xmlns:a16="http://schemas.microsoft.com/office/drawing/2014/main" xmlns="" val="20003"/>
                    </a:ext>
                  </a:extLst>
                </a:gridCol>
                <a:gridCol w="1447800">
                  <a:extLst>
                    <a:ext uri="{9D8B030D-6E8A-4147-A177-3AD203B41FA5}">
                      <a16:colId xmlns:a16="http://schemas.microsoft.com/office/drawing/2014/main" xmlns="" val="20004"/>
                    </a:ext>
                  </a:extLst>
                </a:gridCol>
              </a:tblGrid>
              <a:tr h="503555">
                <a:tc>
                  <a:txBody>
                    <a:bodyPr/>
                    <a:lstStyle/>
                    <a:p>
                      <a:r>
                        <a:rPr lang="sl-SI"/>
                        <a:t>Skupina uporabnikov/namen 
</a:t>
                      </a:r>
                      <a:br>
                        <a:rPr lang="sl-SI"/>
                      </a:br>
                      <a:r>
                        <a:rPr lang="sl-SI"/>
                        <a:t>parkiranja</a:t>
                      </a:r>
                    </a:p>
                  </a:txBody>
                  <a:tcPr/>
                </a:tc>
                <a:tc>
                  <a:txBody>
                    <a:bodyPr/>
                    <a:lstStyle/>
                    <a:p>
                      <a:r>
                        <a:rPr lang="sl-SI"/>
                        <a:t>Prožnosti glede lokacije</a:t>
                      </a:r>
                    </a:p>
                  </a:txBody>
                  <a:tcPr/>
                </a:tc>
                <a:tc>
                  <a:txBody>
                    <a:bodyPr/>
                    <a:lstStyle/>
                    <a:p>
                      <a:r>
                        <a:rPr lang="sl-SI"/>
                        <a:t>Prožnosti glede časa parkiranja</a:t>
                      </a:r>
                    </a:p>
                  </a:txBody>
                  <a:tcPr/>
                </a:tc>
                <a:tc>
                  <a:txBody>
                    <a:bodyPr/>
                    <a:lstStyle/>
                    <a:p>
                      <a:r>
                        <a:rPr lang="sl-SI"/>
                        <a:t>Prožnosti glede trajanja</a:t>
                      </a:r>
                    </a:p>
                  </a:txBody>
                  <a:tcPr/>
                </a:tc>
                <a:tc>
                  <a:txBody>
                    <a:bodyPr/>
                    <a:lstStyle/>
                    <a:p>
                      <a:r>
                        <a:rPr lang="sl-SI"/>
                        <a:t>Potencial za premik načina</a:t>
                      </a:r>
                    </a:p>
                  </a:txBody>
                  <a:tcPr/>
                </a:tc>
                <a:extLst>
                  <a:ext uri="{0D108BD9-81ED-4DB2-BD59-A6C34878D82A}">
                    <a16:rowId xmlns:a16="http://schemas.microsoft.com/office/drawing/2014/main" xmlns="" val="10000"/>
                  </a:ext>
                </a:extLst>
              </a:tr>
              <a:tr h="503555">
                <a:tc>
                  <a:txBody>
                    <a:bodyPr/>
                    <a:lstStyle/>
                    <a:p>
                      <a:r>
                        <a:rPr lang="sl-SI"/>
                        <a:t>Zaposleni na delovnem mestu/v bližini delovnega mesta</a:t>
                      </a:r>
                    </a:p>
                  </a:txBody>
                  <a:tcPr/>
                </a:tc>
                <a:tc>
                  <a:txBody>
                    <a:bodyPr/>
                    <a:lstStyle/>
                    <a:p>
                      <a:endParaRPr lang="de-AT"/>
                    </a:p>
                  </a:txBody>
                  <a:tcPr/>
                </a:tc>
                <a:tc>
                  <a:txBody>
                    <a:bodyPr/>
                    <a:lstStyle/>
                    <a:p>
                      <a:endParaRPr lang="de-AT"/>
                    </a:p>
                  </a:txBody>
                  <a:tcPr/>
                </a:tc>
                <a:tc>
                  <a:txBody>
                    <a:bodyPr/>
                    <a:lstStyle/>
                    <a:p>
                      <a:endParaRPr lang="de-AT"/>
                    </a:p>
                  </a:txBody>
                  <a:tcPr/>
                </a:tc>
                <a:tc>
                  <a:txBody>
                    <a:bodyPr/>
                    <a:lstStyle/>
                    <a:p>
                      <a:endParaRPr lang="de-AT"/>
                    </a:p>
                  </a:txBody>
                  <a:tcPr/>
                </a:tc>
                <a:extLst>
                  <a:ext uri="{0D108BD9-81ED-4DB2-BD59-A6C34878D82A}">
                    <a16:rowId xmlns:a16="http://schemas.microsoft.com/office/drawing/2014/main" xmlns="" val="10001"/>
                  </a:ext>
                </a:extLst>
              </a:tr>
              <a:tr h="503555">
                <a:tc>
                  <a:txBody>
                    <a:bodyPr/>
                    <a:lstStyle/>
                    <a:p>
                      <a:r>
                        <a:rPr lang="sl-SI"/>
                        <a:t>Srednješolsko izobraževanje</a:t>
                      </a:r>
                    </a:p>
                  </a:txBody>
                  <a:tcPr/>
                </a:tc>
                <a:tc>
                  <a:txBody>
                    <a:bodyPr/>
                    <a:lstStyle/>
                    <a:p>
                      <a:endParaRPr lang="de-AT"/>
                    </a:p>
                  </a:txBody>
                  <a:tcPr/>
                </a:tc>
                <a:tc>
                  <a:txBody>
                    <a:bodyPr/>
                    <a:lstStyle/>
                    <a:p>
                      <a:endParaRPr lang="de-AT"/>
                    </a:p>
                  </a:txBody>
                  <a:tcPr/>
                </a:tc>
                <a:tc>
                  <a:txBody>
                    <a:bodyPr/>
                    <a:lstStyle/>
                    <a:p>
                      <a:endParaRPr lang="de-AT"/>
                    </a:p>
                  </a:txBody>
                  <a:tcPr/>
                </a:tc>
                <a:tc>
                  <a:txBody>
                    <a:bodyPr/>
                    <a:lstStyle/>
                    <a:p>
                      <a:endParaRPr lang="de-AT"/>
                    </a:p>
                  </a:txBody>
                  <a:tcPr/>
                </a:tc>
                <a:extLst>
                  <a:ext uri="{0D108BD9-81ED-4DB2-BD59-A6C34878D82A}">
                    <a16:rowId xmlns:a16="http://schemas.microsoft.com/office/drawing/2014/main" xmlns="" val="10002"/>
                  </a:ext>
                </a:extLst>
              </a:tr>
              <a:tr h="503555">
                <a:tc>
                  <a:txBody>
                    <a:bodyPr/>
                    <a:lstStyle/>
                    <a:p>
                      <a:r>
                        <a:rPr lang="sl-SI"/>
                        <a:t>Kupci</a:t>
                      </a:r>
                    </a:p>
                  </a:txBody>
                  <a:tcPr/>
                </a:tc>
                <a:tc>
                  <a:txBody>
                    <a:bodyPr/>
                    <a:lstStyle/>
                    <a:p>
                      <a:endParaRPr lang="de-AT" dirty="0"/>
                    </a:p>
                  </a:txBody>
                  <a:tcPr/>
                </a:tc>
                <a:tc>
                  <a:txBody>
                    <a:bodyPr/>
                    <a:lstStyle/>
                    <a:p>
                      <a:endParaRPr lang="de-AT"/>
                    </a:p>
                  </a:txBody>
                  <a:tcPr/>
                </a:tc>
                <a:tc>
                  <a:txBody>
                    <a:bodyPr/>
                    <a:lstStyle/>
                    <a:p>
                      <a:endParaRPr lang="de-AT"/>
                    </a:p>
                  </a:txBody>
                  <a:tcPr/>
                </a:tc>
                <a:tc>
                  <a:txBody>
                    <a:bodyPr/>
                    <a:lstStyle/>
                    <a:p>
                      <a:endParaRPr lang="de-AT"/>
                    </a:p>
                  </a:txBody>
                  <a:tcPr/>
                </a:tc>
                <a:extLst>
                  <a:ext uri="{0D108BD9-81ED-4DB2-BD59-A6C34878D82A}">
                    <a16:rowId xmlns:a16="http://schemas.microsoft.com/office/drawing/2014/main" xmlns="" val="10003"/>
                  </a:ext>
                </a:extLst>
              </a:tr>
              <a:tr h="503555">
                <a:tc>
                  <a:txBody>
                    <a:bodyPr/>
                    <a:lstStyle/>
                    <a:p>
                      <a:r>
                        <a:rPr lang="sl-SI"/>
                        <a:t>Odjemalci storitev</a:t>
                      </a:r>
                    </a:p>
                  </a:txBody>
                  <a:tcPr/>
                </a:tc>
                <a:tc>
                  <a:txBody>
                    <a:bodyPr/>
                    <a:lstStyle/>
                    <a:p>
                      <a:endParaRPr lang="de-AT" dirty="0"/>
                    </a:p>
                  </a:txBody>
                  <a:tcPr/>
                </a:tc>
                <a:tc>
                  <a:txBody>
                    <a:bodyPr/>
                    <a:lstStyle/>
                    <a:p>
                      <a:endParaRPr lang="de-AT"/>
                    </a:p>
                  </a:txBody>
                  <a:tcPr/>
                </a:tc>
                <a:tc>
                  <a:txBody>
                    <a:bodyPr/>
                    <a:lstStyle/>
                    <a:p>
                      <a:endParaRPr lang="de-AT"/>
                    </a:p>
                  </a:txBody>
                  <a:tcPr/>
                </a:tc>
                <a:tc>
                  <a:txBody>
                    <a:bodyPr/>
                    <a:lstStyle/>
                    <a:p>
                      <a:endParaRPr lang="de-AT"/>
                    </a:p>
                  </a:txBody>
                  <a:tcPr/>
                </a:tc>
                <a:extLst>
                  <a:ext uri="{0D108BD9-81ED-4DB2-BD59-A6C34878D82A}">
                    <a16:rowId xmlns:a16="http://schemas.microsoft.com/office/drawing/2014/main" xmlns="" val="10004"/>
                  </a:ext>
                </a:extLst>
              </a:tr>
              <a:tr h="503555">
                <a:tc>
                  <a:txBody>
                    <a:bodyPr/>
                    <a:lstStyle/>
                    <a:p>
                      <a:r>
                        <a:rPr lang="sl-SI"/>
                        <a:t>Prebivalci</a:t>
                      </a:r>
                    </a:p>
                  </a:txBody>
                  <a:tcPr/>
                </a:tc>
                <a:tc>
                  <a:txBody>
                    <a:bodyPr/>
                    <a:lstStyle/>
                    <a:p>
                      <a:endParaRPr lang="de-AT" dirty="0"/>
                    </a:p>
                  </a:txBody>
                  <a:tcPr/>
                </a:tc>
                <a:tc>
                  <a:txBody>
                    <a:bodyPr/>
                    <a:lstStyle/>
                    <a:p>
                      <a:endParaRPr lang="de-AT"/>
                    </a:p>
                  </a:txBody>
                  <a:tcPr/>
                </a:tc>
                <a:tc>
                  <a:txBody>
                    <a:bodyPr/>
                    <a:lstStyle/>
                    <a:p>
                      <a:endParaRPr lang="de-AT"/>
                    </a:p>
                  </a:txBody>
                  <a:tcPr/>
                </a:tc>
                <a:tc>
                  <a:txBody>
                    <a:bodyPr/>
                    <a:lstStyle/>
                    <a:p>
                      <a:endParaRPr lang="de-AT"/>
                    </a:p>
                  </a:txBody>
                  <a:tcPr/>
                </a:tc>
                <a:extLst>
                  <a:ext uri="{0D108BD9-81ED-4DB2-BD59-A6C34878D82A}">
                    <a16:rowId xmlns:a16="http://schemas.microsoft.com/office/drawing/2014/main" xmlns="" val="10005"/>
                  </a:ext>
                </a:extLst>
              </a:tr>
              <a:tr h="503555">
                <a:tc>
                  <a:txBody>
                    <a:bodyPr/>
                    <a:lstStyle/>
                    <a:p>
                      <a:r>
                        <a:rPr lang="sl-SI"/>
                        <a:t>Obiskovalci</a:t>
                      </a:r>
                      <a:r>
                        <a:rPr lang="sl-SI" baseline="0"/>
                        <a:t>/gostje </a:t>
                      </a:r>
                    </a:p>
                  </a:txBody>
                  <a:tcPr/>
                </a:tc>
                <a:tc>
                  <a:txBody>
                    <a:bodyPr/>
                    <a:lstStyle/>
                    <a:p>
                      <a:endParaRPr lang="de-AT" dirty="0"/>
                    </a:p>
                  </a:txBody>
                  <a:tcPr/>
                </a:tc>
                <a:tc>
                  <a:txBody>
                    <a:bodyPr/>
                    <a:lstStyle/>
                    <a:p>
                      <a:endParaRPr lang="de-AT" dirty="0"/>
                    </a:p>
                  </a:txBody>
                  <a:tcPr/>
                </a:tc>
                <a:tc>
                  <a:txBody>
                    <a:bodyPr/>
                    <a:lstStyle/>
                    <a:p>
                      <a:endParaRPr lang="de-AT"/>
                    </a:p>
                  </a:txBody>
                  <a:tcPr/>
                </a:tc>
                <a:tc>
                  <a:txBody>
                    <a:bodyPr/>
                    <a:lstStyle/>
                    <a:p>
                      <a:endParaRPr lang="de-AT"/>
                    </a:p>
                  </a:txBody>
                  <a:tcPr/>
                </a:tc>
                <a:extLst>
                  <a:ext uri="{0D108BD9-81ED-4DB2-BD59-A6C34878D82A}">
                    <a16:rowId xmlns:a16="http://schemas.microsoft.com/office/drawing/2014/main" xmlns="" val="10006"/>
                  </a:ext>
                </a:extLst>
              </a:tr>
              <a:tr h="503555">
                <a:tc>
                  <a:txBody>
                    <a:bodyPr/>
                    <a:lstStyle/>
                    <a:p>
                      <a:r>
                        <a:rPr lang="sl-SI"/>
                        <a:t>Ponudniki storitev za prebivalce</a:t>
                      </a:r>
                    </a:p>
                  </a:txBody>
                  <a:tcPr/>
                </a:tc>
                <a:tc>
                  <a:txBody>
                    <a:bodyPr/>
                    <a:lstStyle/>
                    <a:p>
                      <a:endParaRPr lang="de-AT"/>
                    </a:p>
                  </a:txBody>
                  <a:tcPr/>
                </a:tc>
                <a:tc>
                  <a:txBody>
                    <a:bodyPr/>
                    <a:lstStyle/>
                    <a:p>
                      <a:endParaRPr lang="de-AT" dirty="0"/>
                    </a:p>
                  </a:txBody>
                  <a:tcPr/>
                </a:tc>
                <a:tc>
                  <a:txBody>
                    <a:bodyPr/>
                    <a:lstStyle/>
                    <a:p>
                      <a:endParaRPr lang="de-AT" dirty="0"/>
                    </a:p>
                  </a:txBody>
                  <a:tcPr/>
                </a:tc>
                <a:tc>
                  <a:txBody>
                    <a:bodyPr/>
                    <a:lstStyle/>
                    <a:p>
                      <a:endParaRPr lang="de-AT" dirty="0"/>
                    </a:p>
                  </a:txBody>
                  <a:tcPr/>
                </a:tc>
                <a:extLst>
                  <a:ext uri="{0D108BD9-81ED-4DB2-BD59-A6C34878D82A}">
                    <a16:rowId xmlns:a16="http://schemas.microsoft.com/office/drawing/2014/main" xmlns="" val="10007"/>
                  </a:ext>
                </a:extLst>
              </a:tr>
            </a:tbl>
          </a:graphicData>
        </a:graphic>
      </p:graphicFrame>
      <p:sp>
        <p:nvSpPr>
          <p:cNvPr id="5" name="Rechteck 4">
            <a:extLst>
              <a:ext uri="{FF2B5EF4-FFF2-40B4-BE49-F238E27FC236}">
                <a16:creationId xmlns:a16="http://schemas.microsoft.com/office/drawing/2014/main" xmlns="" id="{6C3538B5-DDB0-40F7-AEDE-0119D3A9CBBE}"/>
              </a:ext>
            </a:extLst>
          </p:cNvPr>
          <p:cNvSpPr/>
          <p:nvPr/>
        </p:nvSpPr>
        <p:spPr>
          <a:xfrm>
            <a:off x="304800" y="441017"/>
            <a:ext cx="8244840" cy="369332"/>
          </a:xfrm>
          <a:prstGeom prst="rect">
            <a:avLst/>
          </a:prstGeom>
        </p:spPr>
        <p:txBody>
          <a:bodyPr wrap="square">
            <a:spAutoFit/>
          </a:bodyPr>
          <a:lstStyle/>
          <a:p>
            <a:pPr marL="0" indent="0">
              <a:buNone/>
            </a:pPr>
            <a:r>
              <a:rPr lang="sl-SI" sz="1800" b="1">
                <a:solidFill>
                  <a:srgbClr val="134095"/>
                </a:solidFill>
                <a:latin typeface="+mn-lt"/>
                <a:cs typeface="MS PGothic"/>
              </a:rPr>
              <a:t>VAJA</a:t>
            </a:r>
          </a:p>
        </p:txBody>
      </p:sp>
    </p:spTree>
    <p:extLst>
      <p:ext uri="{BB962C8B-B14F-4D97-AF65-F5344CB8AC3E}">
        <p14:creationId xmlns:p14="http://schemas.microsoft.com/office/powerpoint/2010/main" val="1694871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xmlns=""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xmlns="" id="{60BC1FCC-C924-4829-95DB-92A0ED306018}"/>
              </a:ext>
            </a:extLst>
          </p:cNvPr>
          <p:cNvSpPr/>
          <p:nvPr/>
        </p:nvSpPr>
        <p:spPr>
          <a:xfrm>
            <a:off x="660676" y="3429000"/>
            <a:ext cx="7303109" cy="1200329"/>
          </a:xfrm>
          <a:prstGeom prst="rect">
            <a:avLst/>
          </a:prstGeom>
        </p:spPr>
        <p:txBody>
          <a:bodyPr wrap="square">
            <a:spAutoFit/>
          </a:bodyPr>
          <a:lstStyle/>
          <a:p>
            <a:r>
              <a:rPr lang="sl-SI" sz="3600" b="1">
                <a:solidFill>
                  <a:schemeClr val="bg1"/>
                </a:solidFill>
                <a:latin typeface="+mj-lt"/>
              </a:rPr>
              <a:t>Načela in ukrepi</a:t>
            </a:r>
          </a:p>
          <a:p>
            <a:endParaRPr lang="en-US" sz="3600" b="1" dirty="0">
              <a:solidFill>
                <a:schemeClr val="bg1"/>
              </a:solidFill>
              <a:latin typeface="+mj-lt"/>
            </a:endParaRPr>
          </a:p>
        </p:txBody>
      </p:sp>
    </p:spTree>
    <p:extLst>
      <p:ext uri="{BB962C8B-B14F-4D97-AF65-F5344CB8AC3E}">
        <p14:creationId xmlns:p14="http://schemas.microsoft.com/office/powerpoint/2010/main" val="2023938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592233" y="2614203"/>
            <a:ext cx="8439150" cy="982027"/>
          </a:xfrm>
          <a:prstGeom prst="rect">
            <a:avLst/>
          </a:prstGeom>
        </p:spPr>
        <p:txBody>
          <a:bodyPr/>
          <a:lstStyle>
            <a:lvl1pPr marL="342900" indent="-342900" algn="l" rtl="0" eaLnBrk="0" fontAlgn="base" hangingPunct="0">
              <a:spcBef>
                <a:spcPct val="20000"/>
              </a:spcBef>
              <a:spcAft>
                <a:spcPct val="0"/>
              </a:spcAft>
              <a:buClr>
                <a:srgbClr val="134095"/>
              </a:buClr>
              <a:buSzPct val="135000"/>
              <a:buChar char="•"/>
              <a:defRPr sz="3200" b="1">
                <a:solidFill>
                  <a:schemeClr val="tx1"/>
                </a:solidFill>
                <a:latin typeface="+mn-lt"/>
                <a:ea typeface="MS PGothic" pitchFamily="34" charset="-128"/>
                <a:cs typeface="MS PGothic"/>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itchFamily="34" charset="-128"/>
                <a:cs typeface="MS PGothic"/>
              </a:defRPr>
            </a:lvl2pPr>
            <a:lvl3pPr marL="987425" indent="-228600" algn="l" rtl="0" eaLnBrk="0" fontAlgn="base" hangingPunct="0">
              <a:spcBef>
                <a:spcPct val="30000"/>
              </a:spcBef>
              <a:spcAft>
                <a:spcPct val="0"/>
              </a:spcAft>
              <a:buChar char="–"/>
              <a:defRPr sz="1600">
                <a:solidFill>
                  <a:schemeClr val="tx1"/>
                </a:solidFill>
                <a:latin typeface="+mn-lt"/>
                <a:ea typeface="MS PGothic" pitchFamily="34" charset="-128"/>
                <a:cs typeface="MS PGothic"/>
              </a:defRPr>
            </a:lvl3pPr>
            <a:lvl4pPr marL="1695450" indent="-228600" algn="l" rtl="0" eaLnBrk="0" fontAlgn="base" hangingPunct="0">
              <a:spcBef>
                <a:spcPct val="20000"/>
              </a:spcBef>
              <a:spcAft>
                <a:spcPct val="0"/>
              </a:spcAft>
              <a:buChar char="–"/>
              <a:defRPr sz="2000">
                <a:solidFill>
                  <a:schemeClr val="tx1"/>
                </a:solidFill>
                <a:latin typeface="Times New Roman" pitchFamily="1" charset="0"/>
                <a:ea typeface="MS PGothic" pitchFamily="34" charset="-128"/>
                <a:cs typeface="MS PGothic"/>
              </a:defRPr>
            </a:lvl4pPr>
            <a:lvl5pPr marL="2114550" indent="-228600" algn="l" rtl="0" eaLnBrk="0" fontAlgn="base" hangingPunct="0">
              <a:spcBef>
                <a:spcPct val="20000"/>
              </a:spcBef>
              <a:spcAft>
                <a:spcPct val="0"/>
              </a:spcAft>
              <a:buChar char="»"/>
              <a:defRPr sz="1600">
                <a:solidFill>
                  <a:schemeClr val="tx1"/>
                </a:solidFill>
                <a:latin typeface="Times New Roman" pitchFamily="1" charset="0"/>
                <a:ea typeface="MS PGothic" pitchFamily="34" charset="-128"/>
                <a:cs typeface="MS PGothic"/>
              </a:defRPr>
            </a:lvl5pPr>
            <a:lvl6pPr marL="2571750" indent="-228600" algn="l" rtl="0" eaLnBrk="1" fontAlgn="base" hangingPunct="1">
              <a:spcBef>
                <a:spcPct val="20000"/>
              </a:spcBef>
              <a:spcAft>
                <a:spcPct val="0"/>
              </a:spcAft>
              <a:buChar char="»"/>
              <a:defRPr sz="1600">
                <a:solidFill>
                  <a:schemeClr val="tx1"/>
                </a:solidFill>
                <a:latin typeface="Times New Roman" pitchFamily="1" charset="0"/>
              </a:defRPr>
            </a:lvl6pPr>
            <a:lvl7pPr marL="3028950" indent="-228600" algn="l" rtl="0" eaLnBrk="1" fontAlgn="base" hangingPunct="1">
              <a:spcBef>
                <a:spcPct val="20000"/>
              </a:spcBef>
              <a:spcAft>
                <a:spcPct val="0"/>
              </a:spcAft>
              <a:buChar char="»"/>
              <a:defRPr sz="1600">
                <a:solidFill>
                  <a:schemeClr val="tx1"/>
                </a:solidFill>
                <a:latin typeface="Times New Roman" pitchFamily="1" charset="0"/>
              </a:defRPr>
            </a:lvl7pPr>
            <a:lvl8pPr marL="3486150" indent="-228600" algn="l" rtl="0" eaLnBrk="1" fontAlgn="base" hangingPunct="1">
              <a:spcBef>
                <a:spcPct val="20000"/>
              </a:spcBef>
              <a:spcAft>
                <a:spcPct val="0"/>
              </a:spcAft>
              <a:buChar char="»"/>
              <a:defRPr sz="1600">
                <a:solidFill>
                  <a:schemeClr val="tx1"/>
                </a:solidFill>
                <a:latin typeface="Times New Roman" pitchFamily="1" charset="0"/>
              </a:defRPr>
            </a:lvl8pPr>
            <a:lvl9pPr marL="3943350" indent="-228600" algn="l" rtl="0" eaLnBrk="1" fontAlgn="base" hangingPunct="1">
              <a:spcBef>
                <a:spcPct val="20000"/>
              </a:spcBef>
              <a:spcAft>
                <a:spcPct val="0"/>
              </a:spcAft>
              <a:buChar char="»"/>
              <a:defRPr sz="1600">
                <a:solidFill>
                  <a:schemeClr val="tx1"/>
                </a:solidFill>
                <a:latin typeface="Times New Roman" pitchFamily="1" charset="0"/>
              </a:defRPr>
            </a:lvl9pPr>
          </a:lstStyle>
          <a:p>
            <a:pPr marL="0" indent="0" eaLnBrk="1" hangingPunct="1">
              <a:buFontTx/>
              <a:buNone/>
            </a:pPr>
            <a:r>
              <a:rPr lang="sl-SI" sz="1800" b="0"/>
              <a:t>Neposredne ovire</a:t>
            </a:r>
          </a:p>
          <a:p>
            <a:pPr marL="0" indent="0" eaLnBrk="1" hangingPunct="1">
              <a:buFontTx/>
              <a:buNone/>
            </a:pPr>
            <a:endParaRPr lang="en-GB" altLang="en-US" sz="1800" b="0" kern="0" dirty="0"/>
          </a:p>
          <a:p>
            <a:pPr marL="0" indent="0" eaLnBrk="1" hangingPunct="1">
              <a:buFontTx/>
              <a:buNone/>
            </a:pPr>
            <a:endParaRPr lang="en-GB" altLang="en-US" sz="1800" b="0" kern="0" dirty="0"/>
          </a:p>
          <a:p>
            <a:pPr marL="0" indent="0" eaLnBrk="1" hangingPunct="1">
              <a:buFontTx/>
              <a:buNone/>
            </a:pPr>
            <a:r>
              <a:rPr lang="sl-SI" sz="1800" b="0"/>
              <a:t>Trenje prometa</a:t>
            </a:r>
          </a:p>
          <a:p>
            <a:pPr marL="0" indent="0" eaLnBrk="1" hangingPunct="1">
              <a:buFontTx/>
              <a:buNone/>
            </a:pPr>
            <a:endParaRPr lang="en-GB" altLang="en-US" sz="1800" b="0" kern="0" dirty="0"/>
          </a:p>
          <a:p>
            <a:pPr marL="0" indent="0" eaLnBrk="1" hangingPunct="1">
              <a:buFontTx/>
              <a:buNone/>
            </a:pPr>
            <a:endParaRPr lang="en-GB" altLang="en-US" sz="1800" b="0" kern="0" dirty="0"/>
          </a:p>
          <a:p>
            <a:pPr marL="0" indent="0" eaLnBrk="1" hangingPunct="1">
              <a:buFontTx/>
              <a:buNone/>
            </a:pPr>
            <a:r>
              <a:rPr lang="sl-SI" sz="1800" b="0"/>
              <a:t>Zasičeno parkiranje </a:t>
            </a:r>
          </a:p>
        </p:txBody>
      </p:sp>
      <p:sp>
        <p:nvSpPr>
          <p:cNvPr id="4" name="Title 1"/>
          <p:cNvSpPr txBox="1">
            <a:spLocks/>
          </p:cNvSpPr>
          <p:nvPr/>
        </p:nvSpPr>
        <p:spPr>
          <a:xfrm>
            <a:off x="304800" y="517946"/>
            <a:ext cx="7343775" cy="1152525"/>
          </a:xfrm>
          <a:prstGeom prst="rect">
            <a:avLst/>
          </a:prstGeom>
        </p:spPr>
        <p:txBody>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pPr marL="0" indent="0" eaLnBrk="1" hangingPunct="1">
              <a:buFontTx/>
              <a:buNone/>
            </a:pPr>
            <a:r>
              <a:rPr lang="sl-SI">
                <a:solidFill>
                  <a:srgbClr val="134095"/>
                </a:solidFill>
              </a:rPr>
              <a:t>Kontekst med zastoji in parkiranjem</a:t>
            </a:r>
          </a:p>
        </p:txBody>
      </p:sp>
      <p:pic>
        <p:nvPicPr>
          <p:cNvPr id="6" name="Grafik 5" descr="Ein Bild, das Straße, Auto, draußen, Gebäude enthält.&#10;&#10;Automatisch generierte Beschreibung">
            <a:extLst>
              <a:ext uri="{FF2B5EF4-FFF2-40B4-BE49-F238E27FC236}">
                <a16:creationId xmlns:a16="http://schemas.microsoft.com/office/drawing/2014/main" xmlns="" id="{C13D0B4E-030F-4E1C-9977-60D7EA67F2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8573" y="1737520"/>
            <a:ext cx="2248380" cy="1367697"/>
          </a:xfrm>
          <a:prstGeom prst="rect">
            <a:avLst/>
          </a:prstGeom>
        </p:spPr>
      </p:pic>
      <p:pic>
        <p:nvPicPr>
          <p:cNvPr id="8" name="Grafik 7" descr="Ein Bild, das Straße, Auto, draußen, LKW enthält.&#10;&#10;Automatisch generierte Beschreibung">
            <a:extLst>
              <a:ext uri="{FF2B5EF4-FFF2-40B4-BE49-F238E27FC236}">
                <a16:creationId xmlns:a16="http://schemas.microsoft.com/office/drawing/2014/main" xmlns="" id="{A818D7D7-8DAA-4FF6-B996-6D313A590A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4083" y="3224920"/>
            <a:ext cx="2272870" cy="1484366"/>
          </a:xfrm>
          <a:prstGeom prst="rect">
            <a:avLst/>
          </a:prstGeom>
        </p:spPr>
      </p:pic>
      <p:pic>
        <p:nvPicPr>
          <p:cNvPr id="9" name="Grafik 8">
            <a:extLst>
              <a:ext uri="{FF2B5EF4-FFF2-40B4-BE49-F238E27FC236}">
                <a16:creationId xmlns:a16="http://schemas.microsoft.com/office/drawing/2014/main" xmlns="" id="{307C695F-8689-4815-8DBD-095D08C30B3A}"/>
              </a:ext>
            </a:extLst>
          </p:cNvPr>
          <p:cNvPicPr>
            <a:picLocks noChangeAspect="1"/>
          </p:cNvPicPr>
          <p:nvPr/>
        </p:nvPicPr>
        <p:blipFill>
          <a:blip r:embed="rId4"/>
          <a:stretch>
            <a:fillRect/>
          </a:stretch>
        </p:blipFill>
        <p:spPr>
          <a:xfrm>
            <a:off x="6624082" y="4776335"/>
            <a:ext cx="2272871" cy="1677119"/>
          </a:xfrm>
          <a:prstGeom prst="rect">
            <a:avLst/>
          </a:prstGeom>
        </p:spPr>
      </p:pic>
    </p:spTree>
    <p:extLst>
      <p:ext uri="{BB962C8B-B14F-4D97-AF65-F5344CB8AC3E}">
        <p14:creationId xmlns:p14="http://schemas.microsoft.com/office/powerpoint/2010/main" val="1582261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xmlns=""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xmlns="" id="{60BC1FCC-C924-4829-95DB-92A0ED306018}"/>
              </a:ext>
            </a:extLst>
          </p:cNvPr>
          <p:cNvSpPr/>
          <p:nvPr/>
        </p:nvSpPr>
        <p:spPr>
          <a:xfrm>
            <a:off x="660676" y="3429000"/>
            <a:ext cx="7303109" cy="646331"/>
          </a:xfrm>
          <a:prstGeom prst="rect">
            <a:avLst/>
          </a:prstGeom>
        </p:spPr>
        <p:txBody>
          <a:bodyPr wrap="square">
            <a:spAutoFit/>
          </a:bodyPr>
          <a:lstStyle/>
          <a:p>
            <a:r>
              <a:rPr lang="sl-SI" sz="3600" b="1">
                <a:solidFill>
                  <a:schemeClr val="bg1"/>
                </a:solidFill>
                <a:latin typeface="+mj-lt"/>
              </a:rPr>
              <a:t>Opredelitev in oblike parkiranja</a:t>
            </a:r>
          </a:p>
        </p:txBody>
      </p:sp>
    </p:spTree>
    <p:extLst>
      <p:ext uri="{BB962C8B-B14F-4D97-AF65-F5344CB8AC3E}">
        <p14:creationId xmlns:p14="http://schemas.microsoft.com/office/powerpoint/2010/main" val="1207402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xmlns="" id="{CF012F3F-18F4-4FB1-8872-130029478B8F}"/>
              </a:ext>
            </a:extLst>
          </p:cNvPr>
          <p:cNvSpPr/>
          <p:nvPr/>
        </p:nvSpPr>
        <p:spPr>
          <a:xfrm>
            <a:off x="0" y="1403498"/>
            <a:ext cx="9144000" cy="5121127"/>
          </a:xfrm>
          <a:prstGeom prst="rect">
            <a:avLst/>
          </a:prstGeom>
          <a:solidFill>
            <a:srgbClr val="ACC0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 name="Rechteck 3">
            <a:extLst>
              <a:ext uri="{FF2B5EF4-FFF2-40B4-BE49-F238E27FC236}">
                <a16:creationId xmlns:a16="http://schemas.microsoft.com/office/drawing/2014/main" xmlns="" id="{8E720F16-40C1-4893-9842-D46F0E59A80E}"/>
              </a:ext>
            </a:extLst>
          </p:cNvPr>
          <p:cNvSpPr/>
          <p:nvPr/>
        </p:nvSpPr>
        <p:spPr>
          <a:xfrm>
            <a:off x="660676" y="3429000"/>
            <a:ext cx="7303109" cy="1200329"/>
          </a:xfrm>
          <a:prstGeom prst="rect">
            <a:avLst/>
          </a:prstGeom>
        </p:spPr>
        <p:txBody>
          <a:bodyPr wrap="square">
            <a:spAutoFit/>
          </a:bodyPr>
          <a:lstStyle/>
          <a:p>
            <a:r>
              <a:rPr lang="sl-SI" sz="3600" b="1">
                <a:solidFill>
                  <a:schemeClr val="bg1"/>
                </a:solidFill>
                <a:latin typeface="+mj-lt"/>
              </a:rPr>
              <a:t>Cene</a:t>
            </a:r>
          </a:p>
          <a:p>
            <a:endParaRPr lang="en-US" sz="3600" b="1" dirty="0">
              <a:solidFill>
                <a:schemeClr val="bg1"/>
              </a:solidFill>
              <a:latin typeface="+mj-lt"/>
            </a:endParaRPr>
          </a:p>
        </p:txBody>
      </p:sp>
    </p:spTree>
    <p:extLst>
      <p:ext uri="{BB962C8B-B14F-4D97-AF65-F5344CB8AC3E}">
        <p14:creationId xmlns:p14="http://schemas.microsoft.com/office/powerpoint/2010/main" val="1692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xmlns="" id="{325C7169-9F3F-4EB9-A83A-DB5C60445D38}"/>
              </a:ext>
            </a:extLst>
          </p:cNvPr>
          <p:cNvPicPr/>
          <p:nvPr/>
        </p:nvPicPr>
        <p:blipFill>
          <a:blip r:embed="rId2"/>
          <a:stretch>
            <a:fillRect/>
          </a:stretch>
        </p:blipFill>
        <p:spPr>
          <a:xfrm>
            <a:off x="146106" y="1962835"/>
            <a:ext cx="8493122" cy="4464693"/>
          </a:xfrm>
          <a:prstGeom prst="rect">
            <a:avLst/>
          </a:prstGeom>
        </p:spPr>
      </p:pic>
      <p:sp>
        <p:nvSpPr>
          <p:cNvPr id="4" name="Rechteck 3">
            <a:extLst>
              <a:ext uri="{FF2B5EF4-FFF2-40B4-BE49-F238E27FC236}">
                <a16:creationId xmlns:a16="http://schemas.microsoft.com/office/drawing/2014/main" xmlns="" id="{00DCE4C3-640C-4071-88ED-BFE1714BD098}"/>
              </a:ext>
            </a:extLst>
          </p:cNvPr>
          <p:cNvSpPr/>
          <p:nvPr/>
        </p:nvSpPr>
        <p:spPr>
          <a:xfrm>
            <a:off x="146106" y="1521046"/>
            <a:ext cx="8878186" cy="646331"/>
          </a:xfrm>
          <a:prstGeom prst="rect">
            <a:avLst/>
          </a:prstGeom>
        </p:spPr>
        <p:txBody>
          <a:bodyPr wrap="square">
            <a:spAutoFit/>
          </a:bodyPr>
          <a:lstStyle/>
          <a:p>
            <a:pPr>
              <a:spcAft>
                <a:spcPts val="0"/>
              </a:spcAft>
            </a:pPr>
            <a:r>
              <a:rPr lang="sl-SI" sz="1800">
                <a:latin typeface="+mn-lt"/>
              </a:rPr>
              <a:t>MEHANIZMI OBLIKOVANJA CEN: Cene parkirišč je treba določiti glede na obstoječe povpraševanje na določenem območju in želene ravni povpraševanja po tem območju.</a:t>
            </a:r>
          </a:p>
        </p:txBody>
      </p:sp>
      <p:sp>
        <p:nvSpPr>
          <p:cNvPr id="5" name="Title 1">
            <a:extLst>
              <a:ext uri="{FF2B5EF4-FFF2-40B4-BE49-F238E27FC236}">
                <a16:creationId xmlns:a16="http://schemas.microsoft.com/office/drawing/2014/main" xmlns="" id="{3DB5D441-B8B1-4961-A59A-A03FC8DBC763}"/>
              </a:ext>
            </a:extLst>
          </p:cNvPr>
          <p:cNvSpPr txBox="1">
            <a:spLocks/>
          </p:cNvSpPr>
          <p:nvPr/>
        </p:nvSpPr>
        <p:spPr>
          <a:xfrm>
            <a:off x="251637" y="368521"/>
            <a:ext cx="7343775" cy="1152525"/>
          </a:xfrm>
          <a:prstGeom prst="rect">
            <a:avLst/>
          </a:prstGeom>
        </p:spPr>
        <p:txBody>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pPr marL="0" indent="0" eaLnBrk="1" hangingPunct="1">
              <a:buFontTx/>
              <a:buNone/>
            </a:pPr>
            <a:r>
              <a:rPr lang="sl-SI">
                <a:solidFill>
                  <a:srgbClr val="134095"/>
                </a:solidFill>
              </a:rPr>
              <a:t>Mehanizem oblikovanja cen</a:t>
            </a:r>
          </a:p>
        </p:txBody>
      </p:sp>
      <p:sp>
        <p:nvSpPr>
          <p:cNvPr id="6" name="Textfeld 5">
            <a:extLst>
              <a:ext uri="{FF2B5EF4-FFF2-40B4-BE49-F238E27FC236}">
                <a16:creationId xmlns:a16="http://schemas.microsoft.com/office/drawing/2014/main" xmlns="" id="{988ED3A3-EC40-4FB1-871D-2E7B161EBF61}"/>
              </a:ext>
            </a:extLst>
          </p:cNvPr>
          <p:cNvSpPr txBox="1"/>
          <p:nvPr/>
        </p:nvSpPr>
        <p:spPr>
          <a:xfrm>
            <a:off x="264030" y="6223913"/>
            <a:ext cx="5711820" cy="430887"/>
          </a:xfrm>
          <a:prstGeom prst="rect">
            <a:avLst/>
          </a:prstGeom>
          <a:noFill/>
        </p:spPr>
        <p:txBody>
          <a:bodyPr wrap="none" rtlCol="0">
            <a:spAutoFit/>
          </a:bodyPr>
          <a:lstStyle/>
          <a:p>
            <a:r>
              <a:rPr lang="sl-SI" sz="1100"/>
              <a:t>Vir: Praktični vodnik: Politike upravljanja parkirnih in potovalnih zahtev v Latinski Ameriki</a:t>
            </a:r>
          </a:p>
          <a:p>
            <a:endParaRPr lang="de-AT" sz="1100" dirty="0"/>
          </a:p>
        </p:txBody>
      </p:sp>
    </p:spTree>
    <p:extLst>
      <p:ext uri="{BB962C8B-B14F-4D97-AF65-F5344CB8AC3E}">
        <p14:creationId xmlns:p14="http://schemas.microsoft.com/office/powerpoint/2010/main" val="2296020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3DB5D441-B8B1-4961-A59A-A03FC8DBC763}"/>
              </a:ext>
            </a:extLst>
          </p:cNvPr>
          <p:cNvSpPr txBox="1">
            <a:spLocks/>
          </p:cNvSpPr>
          <p:nvPr/>
        </p:nvSpPr>
        <p:spPr>
          <a:xfrm>
            <a:off x="251637" y="368521"/>
            <a:ext cx="7343775" cy="1152525"/>
          </a:xfrm>
          <a:prstGeom prst="rect">
            <a:avLst/>
          </a:prstGeom>
        </p:spPr>
        <p:txBody>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pPr marL="0" indent="0" eaLnBrk="1" hangingPunct="1">
              <a:buFontTx/>
              <a:buNone/>
            </a:pPr>
            <a:r>
              <a:rPr lang="sl-SI">
                <a:solidFill>
                  <a:srgbClr val="134095"/>
                </a:solidFill>
              </a:rPr>
              <a:t>Mehanizem oblikovanja cen</a:t>
            </a:r>
          </a:p>
        </p:txBody>
      </p:sp>
      <p:sp>
        <p:nvSpPr>
          <p:cNvPr id="6" name="Textfeld 5">
            <a:extLst>
              <a:ext uri="{FF2B5EF4-FFF2-40B4-BE49-F238E27FC236}">
                <a16:creationId xmlns:a16="http://schemas.microsoft.com/office/drawing/2014/main" xmlns="" id="{988ED3A3-EC40-4FB1-871D-2E7B161EBF61}"/>
              </a:ext>
            </a:extLst>
          </p:cNvPr>
          <p:cNvSpPr txBox="1"/>
          <p:nvPr/>
        </p:nvSpPr>
        <p:spPr>
          <a:xfrm>
            <a:off x="264030" y="6223913"/>
            <a:ext cx="5711820" cy="430887"/>
          </a:xfrm>
          <a:prstGeom prst="rect">
            <a:avLst/>
          </a:prstGeom>
          <a:noFill/>
        </p:spPr>
        <p:txBody>
          <a:bodyPr wrap="none" rtlCol="0">
            <a:spAutoFit/>
          </a:bodyPr>
          <a:lstStyle/>
          <a:p>
            <a:r>
              <a:rPr lang="sl-SI" sz="1100"/>
              <a:t>Vir: Praktični vodnik: Politike upravljanja parkirnih in potovalnih zahtev v Latinski Ameriki</a:t>
            </a:r>
          </a:p>
          <a:p>
            <a:endParaRPr lang="de-AT" sz="1100" dirty="0"/>
          </a:p>
        </p:txBody>
      </p:sp>
      <p:sp>
        <p:nvSpPr>
          <p:cNvPr id="2" name="Rechteck 1">
            <a:extLst>
              <a:ext uri="{FF2B5EF4-FFF2-40B4-BE49-F238E27FC236}">
                <a16:creationId xmlns:a16="http://schemas.microsoft.com/office/drawing/2014/main" xmlns="" id="{1327A2F0-02BB-4DC4-AA50-A76A1787426E}"/>
              </a:ext>
            </a:extLst>
          </p:cNvPr>
          <p:cNvSpPr/>
          <p:nvPr/>
        </p:nvSpPr>
        <p:spPr>
          <a:xfrm>
            <a:off x="264030" y="1588798"/>
            <a:ext cx="9018193" cy="4635115"/>
          </a:xfrm>
          <a:prstGeom prst="rect">
            <a:avLst/>
          </a:prstGeom>
        </p:spPr>
        <p:txBody>
          <a:bodyPr wrap="square">
            <a:spAutoFit/>
          </a:bodyPr>
          <a:lstStyle/>
          <a:p>
            <a:pPr>
              <a:spcAft>
                <a:spcPts val="0"/>
              </a:spcAft>
            </a:pPr>
            <a:r>
              <a:rPr lang="sl-SI" sz="1800">
                <a:latin typeface="+mn-lt"/>
              </a:rPr>
              <a:t>Po mnenju Weinberger, Kaehny et al. (2010) so najpomembnejši vidiki mehanizmov oblikovanja cen :</a:t>
            </a:r>
          </a:p>
          <a:p>
            <a:pPr marL="285750" indent="-285750">
              <a:spcAft>
                <a:spcPts val="0"/>
              </a:spcAft>
              <a:buFont typeface="Arial" panose="020B0604020202020204" pitchFamily="34" charset="0"/>
              <a:buChar char="•"/>
            </a:pPr>
            <a:r>
              <a:rPr lang="sl-SI" sz="1800">
                <a:latin typeface="+mn-lt"/>
              </a:rPr>
              <a:t>Pristojbina za parkiranje na ulici: Cena parkiranja glede na število razpoložljivih parkirnih mest vpliva na vedenje pri potovanju. </a:t>
            </a:r>
          </a:p>
          <a:p>
            <a:pPr marL="285750" indent="-285750">
              <a:spcAft>
                <a:spcPts val="0"/>
              </a:spcAft>
              <a:buFont typeface="Arial" panose="020B0604020202020204" pitchFamily="34" charset="0"/>
              <a:buChar char="•"/>
            </a:pPr>
            <a:r>
              <a:rPr lang="sl-SI" sz="1800">
                <a:latin typeface="+mn-lt"/>
              </a:rPr>
              <a:t>Vedno določite ceno za uporabo parkirnega mesta; številna mesta določajo ceno na podlagi 85-odstotne zasedenosti, kar pušča malo razpoložljivih mest. </a:t>
            </a:r>
          </a:p>
          <a:p>
            <a:pPr marL="285750" indent="-285750">
              <a:spcAft>
                <a:spcPts val="0"/>
              </a:spcAft>
              <a:buFont typeface="Arial" panose="020B0604020202020204" pitchFamily="34" charset="0"/>
              <a:buChar char="•"/>
            </a:pPr>
            <a:r>
              <a:rPr lang="sl-SI" sz="1800">
                <a:latin typeface="+mn-lt"/>
              </a:rPr>
              <a:t>Postopne stopnje: to so sheme stopenj za parkiranje na javnih ulicah, ki sčasoma nekoliko povečajo stopnje, da bi se upoštevalo povečanje mejnega bremena, ki izhaja iz prisotnosti vozil. </a:t>
            </a:r>
          </a:p>
          <a:p>
            <a:pPr marL="285750" indent="-285750">
              <a:spcAft>
                <a:spcPts val="0"/>
              </a:spcAft>
              <a:buClr>
                <a:srgbClr val="134095"/>
              </a:buClr>
              <a:buSzPct val="135000"/>
              <a:buFont typeface="Arial" panose="020B0604020202020204" pitchFamily="34" charset="0"/>
              <a:buChar char="•"/>
            </a:pPr>
            <a:r>
              <a:rPr lang="sl-SI" sz="1800">
                <a:latin typeface="+mn-lt"/>
              </a:rPr>
              <a:t>Stanovanjska dovoljenja: presežek iz finančnih in poslovnih območij v centru mesta v stanovanjska območja lahko ustvari povpraševanje po stanovanjskih parkirnih dovoljenjih, ki ne bi smela biti brezplačna. • Davek na delovno mesto: od podjetij bi se lahko zahtevalo, da plačajo davke za parkirna mesta na delovnem mestu. </a:t>
            </a:r>
          </a:p>
          <a:p>
            <a:pPr marL="285750" indent="-285750">
              <a:spcBef>
                <a:spcPct val="20000"/>
              </a:spcBef>
              <a:buClr>
                <a:srgbClr val="134095"/>
              </a:buClr>
              <a:buSzPct val="135000"/>
              <a:buFont typeface="Arial" panose="020B0604020202020204" pitchFamily="34" charset="0"/>
              <a:buChar char="•"/>
            </a:pPr>
            <a:r>
              <a:rPr lang="sl-SI" sz="1800">
                <a:latin typeface="+mn-lt"/>
              </a:rPr>
              <a:t>Določite ustrezne časovne enote, ki so odvisne od območja (npr. kratke časovne omejitve ali parkiranje po minutah za območja z visokim prometom in daljše časovne omejitve ali po urah za območja z nizkim prometom, kot so stanovanjska območja).</a:t>
            </a:r>
          </a:p>
        </p:txBody>
      </p:sp>
    </p:spTree>
    <p:extLst>
      <p:ext uri="{BB962C8B-B14F-4D97-AF65-F5344CB8AC3E}">
        <p14:creationId xmlns:p14="http://schemas.microsoft.com/office/powerpoint/2010/main" val="3883637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F1EB6820-67F7-4706-AF5D-91D69BA5683A}"/>
              </a:ext>
            </a:extLst>
          </p:cNvPr>
          <p:cNvSpPr txBox="1">
            <a:spLocks/>
          </p:cNvSpPr>
          <p:nvPr/>
        </p:nvSpPr>
        <p:spPr>
          <a:xfrm>
            <a:off x="283535" y="475416"/>
            <a:ext cx="7343775" cy="1152525"/>
          </a:xfrm>
          <a:prstGeom prst="rect">
            <a:avLst/>
          </a:prstGeom>
        </p:spPr>
        <p:txBody>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pPr marL="0" indent="0" eaLnBrk="1" hangingPunct="1">
              <a:buFontTx/>
              <a:buNone/>
            </a:pPr>
            <a:r>
              <a:rPr lang="sl-SI">
                <a:solidFill>
                  <a:srgbClr val="134095"/>
                </a:solidFill>
              </a:rPr>
              <a:t>Kako javnost sprejema uvedbo parkirnine? </a:t>
            </a:r>
          </a:p>
        </p:txBody>
      </p:sp>
      <p:sp>
        <p:nvSpPr>
          <p:cNvPr id="4" name="Rechteck 3">
            <a:extLst>
              <a:ext uri="{FF2B5EF4-FFF2-40B4-BE49-F238E27FC236}">
                <a16:creationId xmlns:a16="http://schemas.microsoft.com/office/drawing/2014/main" xmlns="" id="{C1C91FA4-C679-4D20-AB0E-E4B9F572A8C7}"/>
              </a:ext>
            </a:extLst>
          </p:cNvPr>
          <p:cNvSpPr/>
          <p:nvPr/>
        </p:nvSpPr>
        <p:spPr>
          <a:xfrm>
            <a:off x="372139" y="1721793"/>
            <a:ext cx="8484781" cy="3785652"/>
          </a:xfrm>
          <a:prstGeom prst="rect">
            <a:avLst/>
          </a:prstGeom>
        </p:spPr>
        <p:txBody>
          <a:bodyPr wrap="square">
            <a:spAutoFit/>
          </a:bodyPr>
          <a:lstStyle/>
          <a:p>
            <a:pPr marL="285750" indent="-285750">
              <a:spcAft>
                <a:spcPts val="0"/>
              </a:spcAft>
              <a:buFont typeface="Arial" panose="020B0604020202020204" pitchFamily="34" charset="0"/>
              <a:buChar char="•"/>
            </a:pPr>
            <a:r>
              <a:rPr lang="sl-SI" sz="1800">
                <a:latin typeface="+mn-lt"/>
              </a:rPr>
              <a:t>Uvedba parkirnine se šteje za nepošteno, saj vozniki s karticami menijo, da je javni prostor brezplačen in da že dovolj plačujejo z davki (npr. za gorivo). </a:t>
            </a:r>
          </a:p>
          <a:p>
            <a:pPr marL="285750" indent="-285750">
              <a:spcAft>
                <a:spcPts val="0"/>
              </a:spcAft>
              <a:buFont typeface="Arial" panose="020B0604020202020204" pitchFamily="34" charset="0"/>
              <a:buChar char="•"/>
            </a:pPr>
            <a:r>
              <a:rPr lang="sl-SI" sz="1800">
                <a:latin typeface="+mn-lt"/>
              </a:rPr>
              <a:t>Uvedba parkirnine, ko je bila prej brezplačna, je boleča. Zvišanje obstoječih parkirnin je manj problematično. </a:t>
            </a:r>
          </a:p>
          <a:p>
            <a:pPr marL="285750" indent="-285750">
              <a:spcAft>
                <a:spcPts val="0"/>
              </a:spcAft>
              <a:buFont typeface="Arial" panose="020B0604020202020204" pitchFamily="34" charset="0"/>
              <a:buChar char="•"/>
            </a:pPr>
            <a:r>
              <a:rPr lang="sl-SI" sz="1800">
                <a:latin typeface="+mn-lt"/>
              </a:rPr>
              <a:t>Vendar pa se zvišanje parkirnin čuti kot neposredna izguba.</a:t>
            </a:r>
          </a:p>
          <a:p>
            <a:pPr marL="285750" indent="-285750">
              <a:spcAft>
                <a:spcPts val="0"/>
              </a:spcAft>
              <a:buFont typeface="Arial" panose="020B0604020202020204" pitchFamily="34" charset="0"/>
              <a:buChar char="•"/>
            </a:pPr>
            <a:r>
              <a:rPr lang="sl-SI" sz="1800">
                <a:latin typeface="+mn-lt"/>
              </a:rPr>
              <a:t>Za parkirnine se vedno šteje, da škodijo zlasti revnim.</a:t>
            </a:r>
          </a:p>
          <a:p>
            <a:pPr marL="285750" indent="-285750">
              <a:spcAft>
                <a:spcPts val="0"/>
              </a:spcAft>
              <a:buFont typeface="Arial" panose="020B0604020202020204" pitchFamily="34" charset="0"/>
              <a:buChar char="•"/>
            </a:pPr>
            <a:r>
              <a:rPr lang="sl-SI" sz="1800">
                <a:latin typeface="+mn-lt"/>
              </a:rPr>
              <a:t>Obstaja občutek nepravičnosti med območji s parkirnino v primerjavi z bližnjimi območji brez nje. </a:t>
            </a:r>
          </a:p>
          <a:p>
            <a:pPr marL="285750" indent="-285750">
              <a:spcAft>
                <a:spcPts val="0"/>
              </a:spcAft>
              <a:buFont typeface="Arial" panose="020B0604020202020204" pitchFamily="34" charset="0"/>
              <a:buChar char="•"/>
            </a:pPr>
            <a:endParaRPr lang="en-US" sz="1800" kern="0" dirty="0">
              <a:latin typeface="+mn-lt"/>
            </a:endParaRPr>
          </a:p>
          <a:p>
            <a:pPr marL="285750" indent="-285750">
              <a:spcAft>
                <a:spcPts val="0"/>
              </a:spcAft>
              <a:buFont typeface="Arial" panose="020B0604020202020204" pitchFamily="34" charset="0"/>
              <a:buChar char="•"/>
            </a:pPr>
            <a:endParaRPr lang="en-US" sz="1800" kern="0" dirty="0">
              <a:latin typeface="+mn-lt"/>
            </a:endParaRPr>
          </a:p>
          <a:p>
            <a:pPr marL="285750" indent="-285750">
              <a:spcAft>
                <a:spcPts val="0"/>
              </a:spcAft>
              <a:buFont typeface="Arial" panose="020B0604020202020204" pitchFamily="34" charset="0"/>
              <a:buChar char="•"/>
            </a:pPr>
            <a:endParaRPr lang="en-US" sz="1800" kern="0" dirty="0">
              <a:latin typeface="+mn-lt"/>
            </a:endParaRPr>
          </a:p>
          <a:p>
            <a:pPr>
              <a:spcAft>
                <a:spcPts val="0"/>
              </a:spcAft>
            </a:pPr>
            <a:endParaRPr lang="de-AT" kern="0" dirty="0"/>
          </a:p>
        </p:txBody>
      </p:sp>
      <p:sp>
        <p:nvSpPr>
          <p:cNvPr id="5" name="Textfeld 4">
            <a:extLst>
              <a:ext uri="{FF2B5EF4-FFF2-40B4-BE49-F238E27FC236}">
                <a16:creationId xmlns:a16="http://schemas.microsoft.com/office/drawing/2014/main" xmlns="" id="{40522582-6175-4929-9A31-A8AAFDAF4458}"/>
              </a:ext>
            </a:extLst>
          </p:cNvPr>
          <p:cNvSpPr txBox="1"/>
          <p:nvPr/>
        </p:nvSpPr>
        <p:spPr>
          <a:xfrm>
            <a:off x="285750" y="6166305"/>
            <a:ext cx="5751896" cy="261610"/>
          </a:xfrm>
          <a:prstGeom prst="rect">
            <a:avLst/>
          </a:prstGeom>
          <a:noFill/>
        </p:spPr>
        <p:txBody>
          <a:bodyPr wrap="none" rtlCol="0">
            <a:spAutoFit/>
          </a:bodyPr>
          <a:lstStyle/>
          <a:p>
            <a:r>
              <a:rPr lang="sl-SI" sz="1100"/>
              <a:t>Vir: On-Street Parking Managemenet – GIZ Sustainable Urban Transport Tech. Dokument 14</a:t>
            </a:r>
          </a:p>
        </p:txBody>
      </p:sp>
    </p:spTree>
    <p:extLst>
      <p:ext uri="{BB962C8B-B14F-4D97-AF65-F5344CB8AC3E}">
        <p14:creationId xmlns:p14="http://schemas.microsoft.com/office/powerpoint/2010/main" val="5661645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F1EB6820-67F7-4706-AF5D-91D69BA5683A}"/>
              </a:ext>
            </a:extLst>
          </p:cNvPr>
          <p:cNvSpPr txBox="1">
            <a:spLocks/>
          </p:cNvSpPr>
          <p:nvPr/>
        </p:nvSpPr>
        <p:spPr>
          <a:xfrm>
            <a:off x="283535" y="475416"/>
            <a:ext cx="7343775" cy="1152525"/>
          </a:xfrm>
          <a:prstGeom prst="rect">
            <a:avLst/>
          </a:prstGeom>
        </p:spPr>
        <p:txBody>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pPr marL="0" indent="0" eaLnBrk="1" hangingPunct="1">
              <a:buFontTx/>
              <a:buNone/>
            </a:pPr>
            <a:r>
              <a:rPr lang="sl-SI">
                <a:solidFill>
                  <a:srgbClr val="134095"/>
                </a:solidFill>
              </a:rPr>
              <a:t>Plačljivo parkiranje in/ali časovna omejitev in/ali omejitve dostopa</a:t>
            </a:r>
          </a:p>
        </p:txBody>
      </p:sp>
      <p:sp>
        <p:nvSpPr>
          <p:cNvPr id="4" name="Rechteck 3">
            <a:extLst>
              <a:ext uri="{FF2B5EF4-FFF2-40B4-BE49-F238E27FC236}">
                <a16:creationId xmlns:a16="http://schemas.microsoft.com/office/drawing/2014/main" xmlns="" id="{C1C91FA4-C679-4D20-AB0E-E4B9F572A8C7}"/>
              </a:ext>
            </a:extLst>
          </p:cNvPr>
          <p:cNvSpPr/>
          <p:nvPr/>
        </p:nvSpPr>
        <p:spPr>
          <a:xfrm>
            <a:off x="489164" y="4351259"/>
            <a:ext cx="8484781" cy="2031325"/>
          </a:xfrm>
          <a:prstGeom prst="rect">
            <a:avLst/>
          </a:prstGeom>
        </p:spPr>
        <p:txBody>
          <a:bodyPr wrap="square">
            <a:spAutoFit/>
          </a:bodyPr>
          <a:lstStyle/>
          <a:p>
            <a:pPr marL="285750" indent="-285750">
              <a:spcAft>
                <a:spcPts val="0"/>
              </a:spcAft>
              <a:buFont typeface="Arial" panose="020B0604020202020204" pitchFamily="34" charset="0"/>
              <a:buChar char="•"/>
            </a:pPr>
            <a:r>
              <a:rPr lang="sl-SI" sz="1800">
                <a:latin typeface="+mn-lt"/>
              </a:rPr>
              <a:t>Časovna omejitev je lahko pravičnejša od plačljivega parkiranja.</a:t>
            </a:r>
          </a:p>
          <a:p>
            <a:pPr marL="285750" indent="-285750">
              <a:spcAft>
                <a:spcPts val="0"/>
              </a:spcAft>
              <a:buFont typeface="Arial" panose="020B0604020202020204" pitchFamily="34" charset="0"/>
              <a:buChar char="•"/>
            </a:pPr>
            <a:endParaRPr lang="en-US" sz="1800" kern="0" dirty="0">
              <a:latin typeface="+mn-lt"/>
            </a:endParaRPr>
          </a:p>
          <a:p>
            <a:pPr marL="285750" indent="-285750">
              <a:spcAft>
                <a:spcPts val="0"/>
              </a:spcAft>
              <a:buFont typeface="Arial" panose="020B0604020202020204" pitchFamily="34" charset="0"/>
              <a:buChar char="•"/>
            </a:pPr>
            <a:r>
              <a:rPr lang="sl-SI" sz="1800">
                <a:latin typeface="+mn-lt"/>
              </a:rPr>
              <a:t>Nasičenost parkirišč in vsi negativni vplivi se ne preprečijo samodejno samo s časovno omejitvijo.  </a:t>
            </a:r>
          </a:p>
          <a:p>
            <a:pPr marL="285750" indent="-285750">
              <a:spcAft>
                <a:spcPts val="0"/>
              </a:spcAft>
              <a:buFont typeface="Arial" panose="020B0604020202020204" pitchFamily="34" charset="0"/>
              <a:buChar char="•"/>
            </a:pPr>
            <a:endParaRPr lang="en-US" sz="1800" kern="0" dirty="0">
              <a:latin typeface="+mn-lt"/>
            </a:endParaRPr>
          </a:p>
          <a:p>
            <a:pPr marL="285750" indent="-285750">
              <a:spcAft>
                <a:spcPts val="0"/>
              </a:spcAft>
              <a:buFont typeface="Arial" panose="020B0604020202020204" pitchFamily="34" charset="0"/>
              <a:buChar char="•"/>
            </a:pPr>
            <a:r>
              <a:rPr lang="sl-SI" sz="1800">
                <a:latin typeface="+mn-lt"/>
              </a:rPr>
              <a:t>Omejitve dostopa delujejo, vendar dajejo prednost eni posebni skupini (večinoma prebivalcem)</a:t>
            </a:r>
          </a:p>
          <a:p>
            <a:pPr marL="285750" indent="-285750">
              <a:spcAft>
                <a:spcPts val="0"/>
              </a:spcAft>
              <a:buFont typeface="Arial" panose="020B0604020202020204" pitchFamily="34" charset="0"/>
              <a:buChar char="•"/>
            </a:pPr>
            <a:endParaRPr lang="en-US" sz="1800" kern="0" dirty="0">
              <a:latin typeface="+mn-lt"/>
            </a:endParaRPr>
          </a:p>
        </p:txBody>
      </p:sp>
      <p:sp>
        <p:nvSpPr>
          <p:cNvPr id="5" name="Ellipse 4">
            <a:extLst>
              <a:ext uri="{FF2B5EF4-FFF2-40B4-BE49-F238E27FC236}">
                <a16:creationId xmlns:a16="http://schemas.microsoft.com/office/drawing/2014/main" xmlns="" id="{CF2D0A6C-8CAE-41DD-8C87-89686D12165A}"/>
              </a:ext>
            </a:extLst>
          </p:cNvPr>
          <p:cNvSpPr/>
          <p:nvPr/>
        </p:nvSpPr>
        <p:spPr>
          <a:xfrm>
            <a:off x="2275367" y="1881963"/>
            <a:ext cx="1547037" cy="154703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 name="Ellipse 5">
            <a:extLst>
              <a:ext uri="{FF2B5EF4-FFF2-40B4-BE49-F238E27FC236}">
                <a16:creationId xmlns:a16="http://schemas.microsoft.com/office/drawing/2014/main" xmlns="" id="{29309F5D-D93F-4C8E-8CE4-FE8C696EB615}"/>
              </a:ext>
            </a:extLst>
          </p:cNvPr>
          <p:cNvSpPr/>
          <p:nvPr/>
        </p:nvSpPr>
        <p:spPr>
          <a:xfrm>
            <a:off x="3353685" y="1729563"/>
            <a:ext cx="1547037" cy="154703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 name="Ellipse 6">
            <a:extLst>
              <a:ext uri="{FF2B5EF4-FFF2-40B4-BE49-F238E27FC236}">
                <a16:creationId xmlns:a16="http://schemas.microsoft.com/office/drawing/2014/main" xmlns="" id="{B267DAAC-258D-4086-96F0-594974EEE6DB}"/>
              </a:ext>
            </a:extLst>
          </p:cNvPr>
          <p:cNvSpPr/>
          <p:nvPr/>
        </p:nvSpPr>
        <p:spPr>
          <a:xfrm>
            <a:off x="2814526" y="2503081"/>
            <a:ext cx="1547037" cy="154703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Rechteck 7">
            <a:extLst>
              <a:ext uri="{FF2B5EF4-FFF2-40B4-BE49-F238E27FC236}">
                <a16:creationId xmlns:a16="http://schemas.microsoft.com/office/drawing/2014/main" xmlns="" id="{9FC1EA6E-8E21-4089-97F3-9FA02B9D2A00}"/>
              </a:ext>
            </a:extLst>
          </p:cNvPr>
          <p:cNvSpPr/>
          <p:nvPr/>
        </p:nvSpPr>
        <p:spPr>
          <a:xfrm>
            <a:off x="5098747" y="2189165"/>
            <a:ext cx="2178802" cy="461665"/>
          </a:xfrm>
          <a:prstGeom prst="rect">
            <a:avLst/>
          </a:prstGeom>
        </p:spPr>
        <p:txBody>
          <a:bodyPr wrap="none">
            <a:spAutoFit/>
          </a:bodyPr>
          <a:lstStyle/>
          <a:p>
            <a:r>
              <a:rPr lang="sl-SI"/>
              <a:t>Časovna omejitev </a:t>
            </a:r>
          </a:p>
        </p:txBody>
      </p:sp>
      <p:sp>
        <p:nvSpPr>
          <p:cNvPr id="9" name="Rechteck 8">
            <a:extLst>
              <a:ext uri="{FF2B5EF4-FFF2-40B4-BE49-F238E27FC236}">
                <a16:creationId xmlns:a16="http://schemas.microsoft.com/office/drawing/2014/main" xmlns="" id="{2964D6A7-27EF-4245-8A60-673759183466}"/>
              </a:ext>
            </a:extLst>
          </p:cNvPr>
          <p:cNvSpPr/>
          <p:nvPr/>
        </p:nvSpPr>
        <p:spPr>
          <a:xfrm>
            <a:off x="489164" y="1872660"/>
            <a:ext cx="1747594" cy="461665"/>
          </a:xfrm>
          <a:prstGeom prst="rect">
            <a:avLst/>
          </a:prstGeom>
        </p:spPr>
        <p:txBody>
          <a:bodyPr wrap="none">
            <a:spAutoFit/>
          </a:bodyPr>
          <a:lstStyle/>
          <a:p>
            <a:r>
              <a:rPr lang="sl-SI"/>
              <a:t>Plačljivo parkiranje</a:t>
            </a:r>
          </a:p>
        </p:txBody>
      </p:sp>
      <p:sp>
        <p:nvSpPr>
          <p:cNvPr id="10" name="Rechteck 9">
            <a:extLst>
              <a:ext uri="{FF2B5EF4-FFF2-40B4-BE49-F238E27FC236}">
                <a16:creationId xmlns:a16="http://schemas.microsoft.com/office/drawing/2014/main" xmlns="" id="{17DCF2B0-A3E2-4CE9-BD38-A580DA1A3BF2}"/>
              </a:ext>
            </a:extLst>
          </p:cNvPr>
          <p:cNvSpPr/>
          <p:nvPr/>
        </p:nvSpPr>
        <p:spPr>
          <a:xfrm>
            <a:off x="4186117" y="3588453"/>
            <a:ext cx="2576346" cy="461665"/>
          </a:xfrm>
          <a:prstGeom prst="rect">
            <a:avLst/>
          </a:prstGeom>
        </p:spPr>
        <p:txBody>
          <a:bodyPr wrap="none">
            <a:spAutoFit/>
          </a:bodyPr>
          <a:lstStyle/>
          <a:p>
            <a:r>
              <a:rPr lang="sl-SI"/>
              <a:t>Omejitve dostopa </a:t>
            </a:r>
          </a:p>
        </p:txBody>
      </p:sp>
      <p:sp>
        <p:nvSpPr>
          <p:cNvPr id="11" name="Textfeld 10">
            <a:extLst>
              <a:ext uri="{FF2B5EF4-FFF2-40B4-BE49-F238E27FC236}">
                <a16:creationId xmlns:a16="http://schemas.microsoft.com/office/drawing/2014/main" xmlns="" id="{F6B43763-4A5C-4D6C-98DD-8D3FD657D557}"/>
              </a:ext>
            </a:extLst>
          </p:cNvPr>
          <p:cNvSpPr txBox="1"/>
          <p:nvPr/>
        </p:nvSpPr>
        <p:spPr>
          <a:xfrm>
            <a:off x="285750" y="6166305"/>
            <a:ext cx="5751896" cy="261610"/>
          </a:xfrm>
          <a:prstGeom prst="rect">
            <a:avLst/>
          </a:prstGeom>
          <a:noFill/>
        </p:spPr>
        <p:txBody>
          <a:bodyPr wrap="none" rtlCol="0">
            <a:spAutoFit/>
          </a:bodyPr>
          <a:lstStyle/>
          <a:p>
            <a:r>
              <a:rPr lang="sl-SI" sz="1100"/>
              <a:t>Vir: On-Street Parking Managemenet – GIZ Sustainable Urban Transport Tech. Dokument 14</a:t>
            </a:r>
          </a:p>
        </p:txBody>
      </p:sp>
    </p:spTree>
    <p:extLst>
      <p:ext uri="{BB962C8B-B14F-4D97-AF65-F5344CB8AC3E}">
        <p14:creationId xmlns:p14="http://schemas.microsoft.com/office/powerpoint/2010/main" val="1538149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F1EB6820-67F7-4706-AF5D-91D69BA5683A}"/>
              </a:ext>
            </a:extLst>
          </p:cNvPr>
          <p:cNvSpPr txBox="1">
            <a:spLocks/>
          </p:cNvSpPr>
          <p:nvPr/>
        </p:nvSpPr>
        <p:spPr>
          <a:xfrm>
            <a:off x="283535" y="475416"/>
            <a:ext cx="7343775" cy="1152525"/>
          </a:xfrm>
          <a:prstGeom prst="rect">
            <a:avLst/>
          </a:prstGeom>
        </p:spPr>
        <p:txBody>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pPr marL="0" indent="0" eaLnBrk="1" hangingPunct="1">
              <a:buFontTx/>
              <a:buNone/>
            </a:pPr>
            <a:r>
              <a:rPr lang="sl-SI">
                <a:solidFill>
                  <a:srgbClr val="134095"/>
                </a:solidFill>
              </a:rPr>
              <a:t>Strategije za uvedbo parkirnin (ali povečanje), ki jih sprejema javnost</a:t>
            </a:r>
          </a:p>
        </p:txBody>
      </p:sp>
      <p:sp>
        <p:nvSpPr>
          <p:cNvPr id="4" name="Rechteck 3">
            <a:extLst>
              <a:ext uri="{FF2B5EF4-FFF2-40B4-BE49-F238E27FC236}">
                <a16:creationId xmlns:a16="http://schemas.microsoft.com/office/drawing/2014/main" xmlns="" id="{C1C91FA4-C679-4D20-AB0E-E4B9F572A8C7}"/>
              </a:ext>
            </a:extLst>
          </p:cNvPr>
          <p:cNvSpPr/>
          <p:nvPr/>
        </p:nvSpPr>
        <p:spPr>
          <a:xfrm>
            <a:off x="372139" y="1721793"/>
            <a:ext cx="8484781" cy="5170646"/>
          </a:xfrm>
          <a:prstGeom prst="rect">
            <a:avLst/>
          </a:prstGeom>
        </p:spPr>
        <p:txBody>
          <a:bodyPr wrap="square">
            <a:spAutoFit/>
          </a:bodyPr>
          <a:lstStyle/>
          <a:p>
            <a:pPr marL="285750" indent="-285750">
              <a:spcAft>
                <a:spcPts val="0"/>
              </a:spcAft>
              <a:buFont typeface="Arial" panose="020B0604020202020204" pitchFamily="34" charset="0"/>
              <a:buChar char="•"/>
            </a:pPr>
            <a:r>
              <a:rPr lang="sl-SI" sz="1800">
                <a:latin typeface="+mn-lt"/>
              </a:rPr>
              <a:t>Poudariti, da je plačljivo parkiranje v glavnem orodje za doseganje ciljev upravljanja parkirišč, </a:t>
            </a:r>
            <a:r>
              <a:rPr lang="sl-SI" sz="1800" b="1">
                <a:latin typeface="+mn-lt"/>
              </a:rPr>
              <a:t>VENDAR</a:t>
            </a:r>
            <a:r>
              <a:rPr lang="sl-SI" sz="1800">
                <a:latin typeface="+mn-lt"/>
              </a:rPr>
              <a:t> ne primarno za pridobivanje prihodkov!</a:t>
            </a:r>
          </a:p>
          <a:p>
            <a:pPr marL="285750" indent="-285750">
              <a:spcAft>
                <a:spcPts val="0"/>
              </a:spcAft>
              <a:buFont typeface="Arial" panose="020B0604020202020204" pitchFamily="34" charset="0"/>
              <a:buChar char="•"/>
            </a:pPr>
            <a:endParaRPr lang="en-US" sz="1800" kern="0" dirty="0">
              <a:latin typeface="+mn-lt"/>
            </a:endParaRPr>
          </a:p>
          <a:p>
            <a:pPr marL="285750" indent="-285750">
              <a:spcAft>
                <a:spcPts val="0"/>
              </a:spcAft>
              <a:buFont typeface="Arial" panose="020B0604020202020204" pitchFamily="34" charset="0"/>
              <a:buChar char="•"/>
            </a:pPr>
            <a:r>
              <a:rPr lang="sl-SI" sz="1800">
                <a:latin typeface="+mn-lt"/>
              </a:rPr>
              <a:t>Poskrbite, da dokažete, da je plačljivo parkiranje privedlo do </a:t>
            </a:r>
            <a:r>
              <a:rPr lang="sl-SI" sz="1800" b="1">
                <a:latin typeface="+mn-lt"/>
              </a:rPr>
              <a:t>izboljšanja razmer</a:t>
            </a:r>
            <a:r>
              <a:rPr lang="sl-SI" sz="1800">
                <a:latin typeface="+mn-lt"/>
              </a:rPr>
              <a:t>, za katere je bilo uvedeno (npr. zmanjšanje zastojev ali nasičenosti parkirnih mest ali prometa ob iskanju parkirišč itd.), zlasti za ključne skupine zainteresiranih strani (npr. prebivalce, lokalna podjetja itd.). </a:t>
            </a:r>
          </a:p>
          <a:p>
            <a:pPr marL="285750" indent="-285750">
              <a:spcAft>
                <a:spcPts val="0"/>
              </a:spcAft>
              <a:buFont typeface="Arial" panose="020B0604020202020204" pitchFamily="34" charset="0"/>
              <a:buChar char="•"/>
            </a:pPr>
            <a:endParaRPr lang="en-US" sz="1800" kern="0" dirty="0">
              <a:latin typeface="+mn-lt"/>
            </a:endParaRPr>
          </a:p>
          <a:p>
            <a:pPr marL="285750" indent="-285750">
              <a:spcAft>
                <a:spcPts val="0"/>
              </a:spcAft>
              <a:buFont typeface="Arial" panose="020B0604020202020204" pitchFamily="34" charset="0"/>
              <a:buChar char="•"/>
            </a:pPr>
            <a:r>
              <a:rPr lang="sl-SI" sz="1800">
                <a:latin typeface="+mn-lt"/>
              </a:rPr>
              <a:t>Uporabite prihodke na zelo pregleden način za izboljšanje razmer na </a:t>
            </a:r>
            <a:r>
              <a:rPr lang="sl-SI" sz="1800" b="1">
                <a:latin typeface="+mn-lt"/>
              </a:rPr>
              <a:t>območju</a:t>
            </a:r>
            <a:r>
              <a:rPr lang="sl-SI" sz="1800">
                <a:latin typeface="+mn-lt"/>
              </a:rPr>
              <a:t>, kjer se uvede (zviša) plačljivo parkiranje. Lahko bi bila namenjena tudi za kaj drugega kot le za transport, če nacionalna zakonodaja to dovoljuje (npr. za igrišča, javni prostor, kjer ljudje niso prisiljeni porabljati itd.)</a:t>
            </a:r>
          </a:p>
          <a:p>
            <a:pPr marL="285750" indent="-285750">
              <a:spcAft>
                <a:spcPts val="0"/>
              </a:spcAft>
              <a:buFont typeface="Arial" panose="020B0604020202020204" pitchFamily="34" charset="0"/>
              <a:buChar char="•"/>
            </a:pPr>
            <a:endParaRPr lang="en-US" sz="1800" kern="0" dirty="0">
              <a:latin typeface="+mn-lt"/>
            </a:endParaRPr>
          </a:p>
          <a:p>
            <a:pPr marL="285750" indent="-285750">
              <a:spcAft>
                <a:spcPts val="0"/>
              </a:spcAft>
              <a:buFont typeface="Arial" panose="020B0604020202020204" pitchFamily="34" charset="0"/>
              <a:buChar char="•"/>
            </a:pPr>
            <a:r>
              <a:rPr lang="sl-SI" sz="1800">
                <a:latin typeface="+mn-lt"/>
              </a:rPr>
              <a:t>Omogočiti lokalnim zainteresiranim stranem, da predstavijo zamisli za uporabo presežka prihodkov (</a:t>
            </a:r>
            <a:r>
              <a:rPr lang="sl-SI" sz="1800" b="1">
                <a:latin typeface="+mn-lt"/>
              </a:rPr>
              <a:t>postopek soustvarjanja</a:t>
            </a:r>
            <a:r>
              <a:rPr lang="sl-SI" sz="1800">
                <a:latin typeface="+mn-lt"/>
              </a:rPr>
              <a:t>)</a:t>
            </a:r>
          </a:p>
          <a:p>
            <a:pPr marL="285750" indent="-285750">
              <a:spcAft>
                <a:spcPts val="0"/>
              </a:spcAft>
              <a:buFont typeface="Arial" panose="020B0604020202020204" pitchFamily="34" charset="0"/>
              <a:buChar char="•"/>
            </a:pPr>
            <a:endParaRPr lang="en-US" sz="1800" kern="0" dirty="0">
              <a:latin typeface="+mn-lt"/>
            </a:endParaRPr>
          </a:p>
          <a:p>
            <a:pPr marL="285750" indent="-285750">
              <a:spcAft>
                <a:spcPts val="0"/>
              </a:spcAft>
              <a:buFont typeface="Arial" panose="020B0604020202020204" pitchFamily="34" charset="0"/>
              <a:buChar char="•"/>
            </a:pPr>
            <a:endParaRPr lang="en-US" sz="1800" kern="0" dirty="0">
              <a:latin typeface="+mn-lt"/>
            </a:endParaRPr>
          </a:p>
          <a:p>
            <a:pPr>
              <a:spcAft>
                <a:spcPts val="0"/>
              </a:spcAft>
            </a:pPr>
            <a:endParaRPr lang="de-AT" kern="0" dirty="0"/>
          </a:p>
        </p:txBody>
      </p:sp>
      <p:sp>
        <p:nvSpPr>
          <p:cNvPr id="5" name="Textfeld 4">
            <a:extLst>
              <a:ext uri="{FF2B5EF4-FFF2-40B4-BE49-F238E27FC236}">
                <a16:creationId xmlns:a16="http://schemas.microsoft.com/office/drawing/2014/main" xmlns="" id="{40522582-6175-4929-9A31-A8AAFDAF4458}"/>
              </a:ext>
            </a:extLst>
          </p:cNvPr>
          <p:cNvSpPr txBox="1"/>
          <p:nvPr/>
        </p:nvSpPr>
        <p:spPr>
          <a:xfrm>
            <a:off x="285750" y="6166305"/>
            <a:ext cx="5751896" cy="261610"/>
          </a:xfrm>
          <a:prstGeom prst="rect">
            <a:avLst/>
          </a:prstGeom>
          <a:noFill/>
        </p:spPr>
        <p:txBody>
          <a:bodyPr wrap="none" rtlCol="0">
            <a:spAutoFit/>
          </a:bodyPr>
          <a:lstStyle/>
          <a:p>
            <a:r>
              <a:rPr lang="sl-SI" sz="1100"/>
              <a:t>Vir: On-Street Parking Managemenet – GIZ Sustainable Urban Transport Tech. Dokument 14</a:t>
            </a:r>
          </a:p>
        </p:txBody>
      </p:sp>
    </p:spTree>
    <p:extLst>
      <p:ext uri="{BB962C8B-B14F-4D97-AF65-F5344CB8AC3E}">
        <p14:creationId xmlns:p14="http://schemas.microsoft.com/office/powerpoint/2010/main" val="20650782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F1EB6820-67F7-4706-AF5D-91D69BA5683A}"/>
              </a:ext>
            </a:extLst>
          </p:cNvPr>
          <p:cNvSpPr txBox="1">
            <a:spLocks/>
          </p:cNvSpPr>
          <p:nvPr/>
        </p:nvSpPr>
        <p:spPr>
          <a:xfrm>
            <a:off x="283535" y="475416"/>
            <a:ext cx="7343775" cy="1152525"/>
          </a:xfrm>
          <a:prstGeom prst="rect">
            <a:avLst/>
          </a:prstGeom>
        </p:spPr>
        <p:txBody>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pPr marL="0" indent="0" eaLnBrk="1" hangingPunct="1">
              <a:buFontTx/>
              <a:buNone/>
            </a:pPr>
            <a:r>
              <a:rPr lang="sl-SI">
                <a:solidFill>
                  <a:srgbClr val="134095"/>
                </a:solidFill>
              </a:rPr>
              <a:t>Strategije za uvedbo parkirnin (ali povečanje), ki jih sprejema javnost (2)</a:t>
            </a:r>
          </a:p>
        </p:txBody>
      </p:sp>
      <p:sp>
        <p:nvSpPr>
          <p:cNvPr id="4" name="Rechteck 3">
            <a:extLst>
              <a:ext uri="{FF2B5EF4-FFF2-40B4-BE49-F238E27FC236}">
                <a16:creationId xmlns:a16="http://schemas.microsoft.com/office/drawing/2014/main" xmlns="" id="{C1C91FA4-C679-4D20-AB0E-E4B9F572A8C7}"/>
              </a:ext>
            </a:extLst>
          </p:cNvPr>
          <p:cNvSpPr/>
          <p:nvPr/>
        </p:nvSpPr>
        <p:spPr>
          <a:xfrm>
            <a:off x="372139" y="1721793"/>
            <a:ext cx="8484781" cy="4616648"/>
          </a:xfrm>
          <a:prstGeom prst="rect">
            <a:avLst/>
          </a:prstGeom>
        </p:spPr>
        <p:txBody>
          <a:bodyPr wrap="square">
            <a:spAutoFit/>
          </a:bodyPr>
          <a:lstStyle/>
          <a:p>
            <a:pPr marL="285750" indent="-285750">
              <a:spcAft>
                <a:spcPts val="0"/>
              </a:spcAft>
              <a:buFont typeface="Arial" panose="020B0604020202020204" pitchFamily="34" charset="0"/>
              <a:buChar char="•"/>
            </a:pPr>
            <a:r>
              <a:rPr lang="sl-SI" sz="1800">
                <a:latin typeface="+mn-lt"/>
              </a:rPr>
              <a:t>Prilagoditve cen bi morale potekati redno, vendar v manjših korakih in ne redko, vendar z velikimi povečanji.</a:t>
            </a:r>
          </a:p>
          <a:p>
            <a:pPr marL="285750" indent="-285750">
              <a:spcAft>
                <a:spcPts val="0"/>
              </a:spcAft>
              <a:buFont typeface="Arial" panose="020B0604020202020204" pitchFamily="34" charset="0"/>
              <a:buChar char="•"/>
            </a:pPr>
            <a:endParaRPr lang="en-US" sz="1800" kern="0" dirty="0">
              <a:latin typeface="+mn-lt"/>
            </a:endParaRPr>
          </a:p>
          <a:p>
            <a:pPr marL="285750" indent="-285750">
              <a:spcAft>
                <a:spcPts val="0"/>
              </a:spcAft>
              <a:buFont typeface="Arial" panose="020B0604020202020204" pitchFamily="34" charset="0"/>
              <a:buChar char="•"/>
            </a:pPr>
            <a:r>
              <a:rPr lang="sl-SI" sz="1800">
                <a:latin typeface="+mn-lt"/>
              </a:rPr>
              <a:t>Obveščajte uporabnike avtomobilov in jih spodbujajte k izbiri alternativnih načinov (če je mogoče, uvedite nekatere izboljšave za te alternative ob uvedbi/zvišanju cen plačljivegaparkiranja).</a:t>
            </a:r>
          </a:p>
          <a:p>
            <a:pPr marL="285750" indent="-285750">
              <a:spcAft>
                <a:spcPts val="0"/>
              </a:spcAft>
              <a:buFont typeface="Arial" panose="020B0604020202020204" pitchFamily="34" charset="0"/>
              <a:buChar char="•"/>
            </a:pPr>
            <a:endParaRPr lang="en-US" sz="1800" kern="0" dirty="0">
              <a:latin typeface="+mn-lt"/>
            </a:endParaRPr>
          </a:p>
          <a:p>
            <a:pPr marL="285750" indent="-285750">
              <a:spcAft>
                <a:spcPts val="0"/>
              </a:spcAft>
              <a:buFont typeface="Arial" panose="020B0604020202020204" pitchFamily="34" charset="0"/>
              <a:buChar char="•"/>
            </a:pPr>
            <a:r>
              <a:rPr lang="sl-SI" sz="1800">
                <a:latin typeface="+mn-lt"/>
              </a:rPr>
              <a:t>Obveščajte (in/ali izboljšajte dostop do) o cenejših parkirnih možnostih – tudi če so bolj oddaljene. </a:t>
            </a:r>
          </a:p>
          <a:p>
            <a:pPr marL="285750" indent="-285750">
              <a:spcAft>
                <a:spcPts val="0"/>
              </a:spcAft>
              <a:buFont typeface="Arial" panose="020B0604020202020204" pitchFamily="34" charset="0"/>
              <a:buChar char="•"/>
            </a:pPr>
            <a:endParaRPr lang="en-US" sz="1800" kern="0" dirty="0">
              <a:latin typeface="+mn-lt"/>
            </a:endParaRPr>
          </a:p>
          <a:p>
            <a:pPr marL="285750" indent="-285750">
              <a:spcAft>
                <a:spcPts val="0"/>
              </a:spcAft>
              <a:buFont typeface="Arial" panose="020B0604020202020204" pitchFamily="34" charset="0"/>
              <a:buChar char="•"/>
            </a:pPr>
            <a:r>
              <a:rPr lang="sl-SI" sz="1800">
                <a:latin typeface="+mn-lt"/>
              </a:rPr>
              <a:t>Izvedite plačljivo parkiranje na podlagi preskusne faze, ki bi jo lahko prilagodili po oceni (vendar to preskusno fazo določite za najmanj eno leto). </a:t>
            </a:r>
          </a:p>
          <a:p>
            <a:pPr marL="285750" indent="-285750">
              <a:spcAft>
                <a:spcPts val="0"/>
              </a:spcAft>
              <a:buFont typeface="Arial" panose="020B0604020202020204" pitchFamily="34" charset="0"/>
              <a:buChar char="•"/>
            </a:pPr>
            <a:endParaRPr lang="en-US" sz="1800" kern="0" dirty="0">
              <a:latin typeface="+mn-lt"/>
            </a:endParaRPr>
          </a:p>
          <a:p>
            <a:pPr marL="285750" indent="-285750">
              <a:spcAft>
                <a:spcPts val="0"/>
              </a:spcAft>
              <a:buFont typeface="Arial" panose="020B0604020202020204" pitchFamily="34" charset="0"/>
              <a:buChar char="•"/>
            </a:pPr>
            <a:endParaRPr lang="en-US" sz="1800" kern="0" dirty="0">
              <a:latin typeface="+mn-lt"/>
            </a:endParaRPr>
          </a:p>
          <a:p>
            <a:pPr marL="285750" indent="-285750">
              <a:spcAft>
                <a:spcPts val="0"/>
              </a:spcAft>
              <a:buFont typeface="Arial" panose="020B0604020202020204" pitchFamily="34" charset="0"/>
              <a:buChar char="•"/>
            </a:pPr>
            <a:endParaRPr lang="en-US" sz="1800" kern="0" dirty="0">
              <a:latin typeface="+mn-lt"/>
            </a:endParaRPr>
          </a:p>
          <a:p>
            <a:pPr>
              <a:spcAft>
                <a:spcPts val="0"/>
              </a:spcAft>
            </a:pPr>
            <a:endParaRPr lang="de-AT" kern="0" dirty="0"/>
          </a:p>
        </p:txBody>
      </p:sp>
      <p:sp>
        <p:nvSpPr>
          <p:cNvPr id="5" name="Textfeld 4">
            <a:extLst>
              <a:ext uri="{FF2B5EF4-FFF2-40B4-BE49-F238E27FC236}">
                <a16:creationId xmlns:a16="http://schemas.microsoft.com/office/drawing/2014/main" xmlns="" id="{40522582-6175-4929-9A31-A8AAFDAF4458}"/>
              </a:ext>
            </a:extLst>
          </p:cNvPr>
          <p:cNvSpPr txBox="1"/>
          <p:nvPr/>
        </p:nvSpPr>
        <p:spPr>
          <a:xfrm>
            <a:off x="285750" y="6166305"/>
            <a:ext cx="5751896" cy="261610"/>
          </a:xfrm>
          <a:prstGeom prst="rect">
            <a:avLst/>
          </a:prstGeom>
          <a:noFill/>
        </p:spPr>
        <p:txBody>
          <a:bodyPr wrap="none" rtlCol="0">
            <a:spAutoFit/>
          </a:bodyPr>
          <a:lstStyle/>
          <a:p>
            <a:r>
              <a:rPr lang="sl-SI" sz="1100"/>
              <a:t>Vir: On-Street Parking Managemenet – GIZ Sustainable Urban Transport Tech. Dokument 14</a:t>
            </a:r>
          </a:p>
        </p:txBody>
      </p:sp>
    </p:spTree>
    <p:extLst>
      <p:ext uri="{BB962C8B-B14F-4D97-AF65-F5344CB8AC3E}">
        <p14:creationId xmlns:p14="http://schemas.microsoft.com/office/powerpoint/2010/main" val="13581800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F87214F-6BA8-485E-9A15-0E7FB8BCF633}"/>
              </a:ext>
            </a:extLst>
          </p:cNvPr>
          <p:cNvSpPr>
            <a:spLocks noGrp="1"/>
          </p:cNvSpPr>
          <p:nvPr>
            <p:ph type="title"/>
          </p:nvPr>
        </p:nvSpPr>
        <p:spPr/>
        <p:txBody>
          <a:bodyPr/>
          <a:lstStyle/>
          <a:p>
            <a:r>
              <a:rPr lang="sl-SI">
                <a:solidFill>
                  <a:srgbClr val="134095"/>
                </a:solidFill>
              </a:rPr>
              <a:t>Načela za določanje cen za parkiranje na ulici</a:t>
            </a:r>
          </a:p>
        </p:txBody>
      </p:sp>
      <p:sp>
        <p:nvSpPr>
          <p:cNvPr id="3" name="Rechteck 2">
            <a:extLst>
              <a:ext uri="{FF2B5EF4-FFF2-40B4-BE49-F238E27FC236}">
                <a16:creationId xmlns:a16="http://schemas.microsoft.com/office/drawing/2014/main" xmlns="" id="{3E01151A-BD29-4407-958A-A820CBF789E3}"/>
              </a:ext>
            </a:extLst>
          </p:cNvPr>
          <p:cNvSpPr/>
          <p:nvPr/>
        </p:nvSpPr>
        <p:spPr>
          <a:xfrm>
            <a:off x="323850" y="1599373"/>
            <a:ext cx="8394848" cy="4493538"/>
          </a:xfrm>
          <a:prstGeom prst="rect">
            <a:avLst/>
          </a:prstGeom>
        </p:spPr>
        <p:txBody>
          <a:bodyPr wrap="square">
            <a:spAutoFit/>
          </a:bodyPr>
          <a:lstStyle/>
          <a:p>
            <a:r>
              <a:rPr lang="sl-SI" sz="2200" b="1">
                <a:latin typeface="+mj-lt"/>
                <a:ea typeface="Calibri" panose="020F0502020204030204" pitchFamily="34" charset="0"/>
                <a:cs typeface="Times New Roman" panose="02020603050405020304" pitchFamily="18" charset="0"/>
              </a:rPr>
              <a:t>Glavni namen naj bodo cilji upravljanja parkirišč </a:t>
            </a:r>
            <a:r>
              <a:rPr lang="sl-SI" sz="2200">
                <a:latin typeface="+mj-lt"/>
                <a:ea typeface="Calibri" panose="020F0502020204030204" pitchFamily="34" charset="0"/>
                <a:cs typeface="Times New Roman" panose="02020603050405020304" pitchFamily="18" charset="0"/>
              </a:rPr>
              <a:t>in ne pridobivanje prihodkov ter to načelo sporočite javnosti!</a:t>
            </a:r>
          </a:p>
          <a:p>
            <a:endParaRPr lang="en-US" sz="2200" dirty="0">
              <a:latin typeface="+mj-lt"/>
              <a:ea typeface="Calibri" panose="020F0502020204030204" pitchFamily="34" charset="0"/>
              <a:cs typeface="Times New Roman" panose="02020603050405020304" pitchFamily="18" charset="0"/>
            </a:endParaRPr>
          </a:p>
          <a:p>
            <a:r>
              <a:rPr lang="sl-SI" sz="2200" b="1">
                <a:latin typeface="+mj-lt"/>
              </a:rPr>
              <a:t>Prilagajanje cen</a:t>
            </a:r>
            <a:r>
              <a:rPr lang="sl-SI" sz="2200">
                <a:latin typeface="+mj-lt"/>
              </a:rPr>
              <a:t> </a:t>
            </a:r>
            <a:r>
              <a:rPr lang="sl-SI" sz="2200" b="1">
                <a:latin typeface="+mj-lt"/>
              </a:rPr>
              <a:t>za redno</a:t>
            </a:r>
            <a:r>
              <a:rPr lang="sl-SI" sz="2200">
                <a:latin typeface="+mj-lt"/>
              </a:rPr>
              <a:t> parkiranje namesto ohranjanja stabilnosti in skokovito prilagajanje šele po več letih</a:t>
            </a:r>
          </a:p>
          <a:p>
            <a:endParaRPr lang="en-US" sz="2200" dirty="0">
              <a:latin typeface="+mj-lt"/>
              <a:ea typeface="Calibri" panose="020F0502020204030204" pitchFamily="34" charset="0"/>
              <a:cs typeface="Times New Roman" panose="02020603050405020304" pitchFamily="18" charset="0"/>
            </a:endParaRPr>
          </a:p>
          <a:p>
            <a:r>
              <a:rPr lang="sl-SI" sz="2200" b="1">
                <a:latin typeface="+mj-lt"/>
                <a:ea typeface="Calibri" panose="020F0502020204030204" pitchFamily="34" charset="0"/>
                <a:cs typeface="Times New Roman" panose="02020603050405020304" pitchFamily="18" charset="0"/>
              </a:rPr>
              <a:t>Razmislite o ciljih</a:t>
            </a:r>
            <a:r>
              <a:rPr lang="sl-SI" sz="2200">
                <a:latin typeface="+mj-lt"/>
                <a:ea typeface="Calibri" panose="020F0502020204030204" pitchFamily="34" charset="0"/>
                <a:cs typeface="Times New Roman" panose="02020603050405020304" pitchFamily="18" charset="0"/>
              </a:rPr>
              <a:t>, katere težave/namene želite rešiti – npr. </a:t>
            </a:r>
          </a:p>
          <a:p>
            <a:pPr marL="342900" indent="-342900">
              <a:buFont typeface="Arial" panose="020B0604020202020204" pitchFamily="34" charset="0"/>
              <a:buChar char="•"/>
            </a:pPr>
            <a:r>
              <a:rPr lang="sl-SI" sz="1800">
                <a:latin typeface="+mj-lt"/>
                <a:ea typeface="Calibri" panose="020F0502020204030204" pitchFamily="34" charset="0"/>
                <a:cs typeface="Times New Roman" panose="02020603050405020304" pitchFamily="18" charset="0"/>
              </a:rPr>
              <a:t>ali se želite boriti proti zastojem ali zmanjšati zasedenost;ali</a:t>
            </a:r>
          </a:p>
          <a:p>
            <a:pPr marL="342900" indent="-342900">
              <a:buFont typeface="Arial" panose="020B0604020202020204" pitchFamily="34" charset="0"/>
              <a:buChar char="•"/>
            </a:pPr>
            <a:r>
              <a:rPr lang="sl-SI" sz="1800">
                <a:latin typeface="+mj-lt"/>
                <a:ea typeface="Calibri" panose="020F0502020204030204" pitchFamily="34" charset="0"/>
                <a:cs typeface="Times New Roman" panose="02020603050405020304" pitchFamily="18" charset="0"/>
              </a:rPr>
              <a:t>želite zaščititi prebivalce; ali </a:t>
            </a:r>
          </a:p>
          <a:p>
            <a:pPr marL="342900" indent="-342900">
              <a:buFont typeface="Arial" panose="020B0604020202020204" pitchFamily="34" charset="0"/>
              <a:buChar char="•"/>
            </a:pPr>
            <a:r>
              <a:rPr lang="sl-SI" sz="1800">
                <a:latin typeface="+mj-lt"/>
                <a:ea typeface="Calibri" panose="020F0502020204030204" pitchFamily="34" charset="0"/>
                <a:cs typeface="Times New Roman" panose="02020603050405020304" pitchFamily="18" charset="0"/>
              </a:rPr>
              <a:t>želite podpreti lokalna podjetja/trgovine; ali </a:t>
            </a:r>
          </a:p>
          <a:p>
            <a:pPr marL="342900" indent="-342900">
              <a:buFont typeface="Arial" panose="020B0604020202020204" pitchFamily="34" charset="0"/>
              <a:buChar char="•"/>
            </a:pPr>
            <a:r>
              <a:rPr lang="sl-SI" sz="1800">
                <a:latin typeface="+mj-lt"/>
                <a:ea typeface="Calibri" panose="020F0502020204030204" pitchFamily="34" charset="0"/>
                <a:cs typeface="Times New Roman" panose="02020603050405020304" pitchFamily="18" charset="0"/>
              </a:rPr>
              <a:t>se želite izogniti enodnevnemu parkiranju potnikov; ali</a:t>
            </a:r>
          </a:p>
          <a:p>
            <a:pPr marL="342900" indent="-342900">
              <a:buFont typeface="Arial" panose="020B0604020202020204" pitchFamily="34" charset="0"/>
              <a:buChar char="•"/>
            </a:pPr>
            <a:r>
              <a:rPr lang="sl-SI" sz="1800">
                <a:latin typeface="+mj-lt"/>
                <a:ea typeface="Calibri" panose="020F0502020204030204" pitchFamily="34" charset="0"/>
                <a:cs typeface="Times New Roman" panose="02020603050405020304" pitchFamily="18" charset="0"/>
              </a:rPr>
              <a:t>želite sprostiti javni prostor glede parkiranih avtomobilov in avtomobile preusmeriti na parkirišča zunaj ulice itd. </a:t>
            </a:r>
          </a:p>
          <a:p>
            <a:endParaRPr lang="de-AT" dirty="0"/>
          </a:p>
        </p:txBody>
      </p:sp>
    </p:spTree>
    <p:extLst>
      <p:ext uri="{BB962C8B-B14F-4D97-AF65-F5344CB8AC3E}">
        <p14:creationId xmlns:p14="http://schemas.microsoft.com/office/powerpoint/2010/main" val="32520734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F87214F-6BA8-485E-9A15-0E7FB8BCF633}"/>
              </a:ext>
            </a:extLst>
          </p:cNvPr>
          <p:cNvSpPr>
            <a:spLocks noGrp="1"/>
          </p:cNvSpPr>
          <p:nvPr>
            <p:ph type="title"/>
          </p:nvPr>
        </p:nvSpPr>
        <p:spPr/>
        <p:txBody>
          <a:bodyPr/>
          <a:lstStyle/>
          <a:p>
            <a:r>
              <a:rPr lang="sl-SI">
                <a:solidFill>
                  <a:srgbClr val="134095"/>
                </a:solidFill>
              </a:rPr>
              <a:t>Določanje cen za cestno parkiranje na podlagi ciljne zasedenosti</a:t>
            </a:r>
          </a:p>
        </p:txBody>
      </p:sp>
      <p:sp>
        <p:nvSpPr>
          <p:cNvPr id="3" name="Rechteck 2">
            <a:extLst>
              <a:ext uri="{FF2B5EF4-FFF2-40B4-BE49-F238E27FC236}">
                <a16:creationId xmlns:a16="http://schemas.microsoft.com/office/drawing/2014/main" xmlns="" id="{3E01151A-BD29-4407-958A-A820CBF789E3}"/>
              </a:ext>
            </a:extLst>
          </p:cNvPr>
          <p:cNvSpPr/>
          <p:nvPr/>
        </p:nvSpPr>
        <p:spPr>
          <a:xfrm>
            <a:off x="238790" y="1418620"/>
            <a:ext cx="8394848" cy="4862870"/>
          </a:xfrm>
          <a:prstGeom prst="rect">
            <a:avLst/>
          </a:prstGeom>
        </p:spPr>
        <p:txBody>
          <a:bodyPr wrap="square">
            <a:spAutoFit/>
          </a:bodyPr>
          <a:lstStyle/>
          <a:p>
            <a:r>
              <a:rPr lang="sl-SI" sz="2200">
                <a:latin typeface="+mj-lt"/>
                <a:ea typeface="Calibri" panose="020F0502020204030204" pitchFamily="34" charset="0"/>
                <a:cs typeface="Times New Roman" panose="02020603050405020304" pitchFamily="18" charset="0"/>
              </a:rPr>
              <a:t>Usmerjenost na zasedenost območij se je izkazala za najprimernejšo rešitev.  </a:t>
            </a:r>
          </a:p>
          <a:p>
            <a:endParaRPr lang="en-US" sz="2200" dirty="0">
              <a:latin typeface="+mj-lt"/>
              <a:ea typeface="Calibri" panose="020F0502020204030204" pitchFamily="34" charset="0"/>
              <a:cs typeface="Times New Roman" panose="02020603050405020304" pitchFamily="18" charset="0"/>
            </a:endParaRPr>
          </a:p>
          <a:p>
            <a:r>
              <a:rPr lang="sl-SI" sz="2200">
                <a:latin typeface="+mj-lt"/>
                <a:ea typeface="Calibri" panose="020F0502020204030204" pitchFamily="34" charset="0"/>
                <a:cs typeface="Times New Roman" panose="02020603050405020304" pitchFamily="18" charset="0"/>
              </a:rPr>
              <a:t>Postopno izvajanje:</a:t>
            </a:r>
          </a:p>
          <a:p>
            <a:endParaRPr lang="en-US" sz="2200" dirty="0">
              <a:latin typeface="+mj-lt"/>
              <a:ea typeface="Calibri" panose="020F0502020204030204" pitchFamily="34" charset="0"/>
              <a:cs typeface="Times New Roman" panose="02020603050405020304" pitchFamily="18" charset="0"/>
            </a:endParaRPr>
          </a:p>
          <a:p>
            <a:pPr marL="457200" indent="-457200">
              <a:buFont typeface="+mj-lt"/>
              <a:buAutoNum type="arabicPeriod"/>
            </a:pPr>
            <a:r>
              <a:rPr lang="sl-SI" sz="2200">
                <a:latin typeface="+mj-lt"/>
              </a:rPr>
              <a:t>Izvedite podrobno anketo o zasedenosti</a:t>
            </a:r>
          </a:p>
          <a:p>
            <a:pPr marL="457200" indent="-457200">
              <a:buFont typeface="+mj-lt"/>
              <a:buAutoNum type="arabicPeriod"/>
            </a:pPr>
            <a:r>
              <a:rPr lang="sl-SI" sz="2200">
                <a:latin typeface="+mj-lt"/>
              </a:rPr>
              <a:t>Oblikujte cenovna območja na podlagi raziskave</a:t>
            </a:r>
          </a:p>
          <a:p>
            <a:pPr marL="457200" indent="-457200">
              <a:buFont typeface="+mj-lt"/>
              <a:buAutoNum type="arabicPeriod"/>
            </a:pPr>
            <a:r>
              <a:rPr lang="sl-SI" sz="2200">
                <a:latin typeface="+mj-lt"/>
              </a:rPr>
              <a:t>Oblikujte ure oblikovanja cen na območje</a:t>
            </a:r>
          </a:p>
          <a:p>
            <a:pPr marL="457200" indent="-457200">
              <a:buFont typeface="+mj-lt"/>
              <a:buAutoNum type="arabicPeriod"/>
            </a:pPr>
            <a:r>
              <a:rPr lang="sl-SI" sz="2200">
                <a:latin typeface="+mj-lt"/>
              </a:rPr>
              <a:t>Odločite samo ob delovnih dnevih ali tudi ob vikendih ali obratno </a:t>
            </a:r>
          </a:p>
          <a:p>
            <a:pPr marL="457200" indent="-457200">
              <a:buFont typeface="+mj-lt"/>
              <a:buAutoNum type="arabicPeriod"/>
            </a:pPr>
            <a:r>
              <a:rPr lang="sl-SI" sz="2200">
                <a:latin typeface="+mj-lt"/>
              </a:rPr>
              <a:t>Opredelite ravni cen</a:t>
            </a:r>
          </a:p>
          <a:p>
            <a:pPr marL="457200" indent="-457200">
              <a:buFont typeface="+mj-lt"/>
              <a:buAutoNum type="arabicPeriod"/>
            </a:pPr>
            <a:r>
              <a:rPr lang="sl-SI" sz="2200">
                <a:latin typeface="+mj-lt"/>
              </a:rPr>
              <a:t>Naredite časovni razpored rednih pregledov cen</a:t>
            </a:r>
          </a:p>
          <a:p>
            <a:pPr marL="457200" indent="-457200">
              <a:buFont typeface="+mj-lt"/>
              <a:buAutoNum type="arabicPeriod"/>
            </a:pPr>
            <a:r>
              <a:rPr lang="sl-SI" sz="2200">
                <a:latin typeface="+mj-lt"/>
              </a:rPr>
              <a:t>Spremembe po potrebi po izvedbi in spremljanje</a:t>
            </a:r>
          </a:p>
          <a:p>
            <a:pPr marL="457200" indent="-457200">
              <a:buFont typeface="+mj-lt"/>
              <a:buAutoNum type="arabicPeriod"/>
            </a:pPr>
            <a:endParaRPr lang="de-AT" dirty="0"/>
          </a:p>
        </p:txBody>
      </p:sp>
      <p:sp>
        <p:nvSpPr>
          <p:cNvPr id="4" name="Textfeld 3">
            <a:extLst>
              <a:ext uri="{FF2B5EF4-FFF2-40B4-BE49-F238E27FC236}">
                <a16:creationId xmlns:a16="http://schemas.microsoft.com/office/drawing/2014/main" xmlns="" id="{FFF62621-9F71-4B70-AE03-882AAA6F92FA}"/>
              </a:ext>
            </a:extLst>
          </p:cNvPr>
          <p:cNvSpPr txBox="1"/>
          <p:nvPr/>
        </p:nvSpPr>
        <p:spPr>
          <a:xfrm>
            <a:off x="2975787" y="6123775"/>
            <a:ext cx="5751896" cy="261610"/>
          </a:xfrm>
          <a:prstGeom prst="rect">
            <a:avLst/>
          </a:prstGeom>
          <a:noFill/>
        </p:spPr>
        <p:txBody>
          <a:bodyPr wrap="none" rtlCol="0">
            <a:spAutoFit/>
          </a:bodyPr>
          <a:lstStyle/>
          <a:p>
            <a:r>
              <a:rPr lang="sl-SI" sz="1100"/>
              <a:t>Vir: On-Street Parking Managemenet – GIZ Sustainable Urban Transport Tech. Dokument 14</a:t>
            </a:r>
          </a:p>
        </p:txBody>
      </p:sp>
    </p:spTree>
    <p:extLst>
      <p:ext uri="{BB962C8B-B14F-4D97-AF65-F5344CB8AC3E}">
        <p14:creationId xmlns:p14="http://schemas.microsoft.com/office/powerpoint/2010/main" val="3689942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F87214F-6BA8-485E-9A15-0E7FB8BCF633}"/>
              </a:ext>
            </a:extLst>
          </p:cNvPr>
          <p:cNvSpPr>
            <a:spLocks noGrp="1"/>
          </p:cNvSpPr>
          <p:nvPr>
            <p:ph type="title"/>
          </p:nvPr>
        </p:nvSpPr>
        <p:spPr/>
        <p:txBody>
          <a:bodyPr/>
          <a:lstStyle/>
          <a:p>
            <a:r>
              <a:rPr lang="sl-SI">
                <a:solidFill>
                  <a:srgbClr val="134095"/>
                </a:solidFill>
              </a:rPr>
              <a:t>Oprostitve parkirnine?</a:t>
            </a:r>
          </a:p>
        </p:txBody>
      </p:sp>
      <p:sp>
        <p:nvSpPr>
          <p:cNvPr id="3" name="Rechteck 2">
            <a:extLst>
              <a:ext uri="{FF2B5EF4-FFF2-40B4-BE49-F238E27FC236}">
                <a16:creationId xmlns:a16="http://schemas.microsoft.com/office/drawing/2014/main" xmlns="" id="{3E01151A-BD29-4407-958A-A820CBF789E3}"/>
              </a:ext>
            </a:extLst>
          </p:cNvPr>
          <p:cNvSpPr/>
          <p:nvPr/>
        </p:nvSpPr>
        <p:spPr>
          <a:xfrm>
            <a:off x="238790" y="1843163"/>
            <a:ext cx="8394848" cy="4154984"/>
          </a:xfrm>
          <a:prstGeom prst="rect">
            <a:avLst/>
          </a:prstGeom>
        </p:spPr>
        <p:txBody>
          <a:bodyPr wrap="square">
            <a:spAutoFit/>
          </a:bodyPr>
          <a:lstStyle/>
          <a:p>
            <a:r>
              <a:rPr lang="sl-SI" sz="2200">
                <a:latin typeface="+mj-lt"/>
                <a:ea typeface="Calibri" panose="020F0502020204030204" pitchFamily="34" charset="0"/>
                <a:cs typeface="Times New Roman" panose="02020603050405020304" pitchFamily="18" charset="0"/>
              </a:rPr>
              <a:t>Uporaba javnega prostora za zasebno rabo ne bi smela biti brezplačna. To je privilegij, ne pravica.</a:t>
            </a:r>
          </a:p>
          <a:p>
            <a:endParaRPr lang="en-US" sz="2200" dirty="0">
              <a:latin typeface="+mj-lt"/>
              <a:ea typeface="Calibri" panose="020F0502020204030204" pitchFamily="34" charset="0"/>
              <a:cs typeface="Times New Roman" panose="02020603050405020304" pitchFamily="18" charset="0"/>
            </a:endParaRPr>
          </a:p>
          <a:p>
            <a:r>
              <a:rPr lang="sl-SI" sz="2200">
                <a:latin typeface="+mj-lt"/>
                <a:ea typeface="Calibri" panose="020F0502020204030204" pitchFamily="34" charset="0"/>
                <a:cs typeface="Times New Roman" panose="02020603050405020304" pitchFamily="18" charset="0"/>
              </a:rPr>
              <a:t>Parkirnine so predvsem orodje upravljanja za usmerjanje vedenja mobilnosti, obvladovanje zasedenosti/zasičenosti in uravnoteženje modalnega deleža. </a:t>
            </a:r>
          </a:p>
          <a:p>
            <a:endParaRPr lang="en-US" sz="2200" dirty="0">
              <a:latin typeface="+mj-lt"/>
              <a:ea typeface="Calibri" panose="020F0502020204030204" pitchFamily="34" charset="0"/>
              <a:cs typeface="Times New Roman" panose="02020603050405020304" pitchFamily="18" charset="0"/>
            </a:endParaRPr>
          </a:p>
          <a:p>
            <a:r>
              <a:rPr lang="sl-SI" sz="2200">
                <a:latin typeface="+mj-lt"/>
                <a:ea typeface="Calibri" panose="020F0502020204030204" pitchFamily="34" charset="0"/>
                <a:cs typeface="Times New Roman" panose="02020603050405020304" pitchFamily="18" charset="0"/>
              </a:rPr>
              <a:t>V nekaterih primerih/mestih obstajajo izjeme za nekatere skupine uporabnikov, kot so prebivalci, osebe z omejeno mobilnostjo ali uporabniki elektronskih vozil, vendar se je treba takim predpisom izogibati. </a:t>
            </a:r>
          </a:p>
          <a:p>
            <a:endParaRPr lang="de-AT" sz="2200" dirty="0">
              <a:latin typeface="+mj-lt"/>
              <a:ea typeface="Calibri" panose="020F0502020204030204" pitchFamily="34" charset="0"/>
              <a:cs typeface="Times New Roman" panose="02020603050405020304" pitchFamily="18" charset="0"/>
            </a:endParaRPr>
          </a:p>
          <a:p>
            <a:endParaRPr lang="en-US" sz="220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1312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85750" y="115888"/>
            <a:ext cx="7343775" cy="1152525"/>
          </a:xfrm>
        </p:spPr>
        <p:txBody>
          <a:bodyPr/>
          <a:lstStyle/>
          <a:p>
            <a:pPr eaLnBrk="1" hangingPunct="1"/>
            <a:r>
              <a:rPr lang="en-US" altLang="en-US" dirty="0" err="1"/>
              <a:t>Categorisation</a:t>
            </a:r>
            <a:r>
              <a:rPr lang="en-US" altLang="en-US" dirty="0"/>
              <a:t> of parking</a:t>
            </a:r>
          </a:p>
        </p:txBody>
      </p:sp>
      <p:sp>
        <p:nvSpPr>
          <p:cNvPr id="5123" name="Content Placeholder 2"/>
          <p:cNvSpPr>
            <a:spLocks noGrp="1"/>
          </p:cNvSpPr>
          <p:nvPr>
            <p:ph idx="1"/>
          </p:nvPr>
        </p:nvSpPr>
        <p:spPr/>
        <p:txBody>
          <a:bodyPr/>
          <a:lstStyle/>
          <a:p>
            <a:pPr marL="0" indent="0" eaLnBrk="1" hangingPunct="1">
              <a:buNone/>
            </a:pPr>
            <a:r>
              <a:rPr lang="en-US" altLang="en-US" sz="1800" dirty="0">
                <a:ea typeface="ＭＳ Ｐゴシック" panose="020B0600070205080204" pitchFamily="34" charset="-128"/>
              </a:rPr>
              <a:t>Parking Type and the sector controlling and/or supplying it </a:t>
            </a:r>
          </a:p>
          <a:p>
            <a:pPr marL="0" indent="0" eaLnBrk="1" hangingPunct="1">
              <a:buFontTx/>
              <a:buNone/>
            </a:pPr>
            <a:endParaRPr lang="en-GB" altLang="en-US" sz="1800" dirty="0"/>
          </a:p>
          <a:p>
            <a:pPr marL="0" indent="0" eaLnBrk="1" hangingPunct="1">
              <a:buFontTx/>
              <a:buNone/>
            </a:pPr>
            <a:endParaRPr lang="en-GB" altLang="en-US" sz="1800" dirty="0"/>
          </a:p>
          <a:p>
            <a:pPr marL="0" indent="0" eaLnBrk="1" hangingPunct="1">
              <a:buFontTx/>
              <a:buNone/>
            </a:pPr>
            <a:endParaRPr lang="en-GB" altLang="en-US" sz="1800" dirty="0"/>
          </a:p>
        </p:txBody>
      </p:sp>
      <p:sp>
        <p:nvSpPr>
          <p:cNvPr id="5124" name="Footer Placeholder 3"/>
          <p:cNvSpPr>
            <a:spLocks noGrp="1"/>
          </p:cNvSpPr>
          <p:nvPr>
            <p:ph type="ftr" sz="quarter" idx="10"/>
          </p:nvPr>
        </p:nvSpPr>
        <p:spPr>
          <a:noFill/>
        </p:spPr>
        <p:txBody>
          <a:bodyPr/>
          <a:lstStyle/>
          <a:p>
            <a:endParaRPr lang="de-DE" alt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492375"/>
            <a:ext cx="8047038"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6796839" y="6107669"/>
            <a:ext cx="2023311" cy="246221"/>
          </a:xfrm>
          <a:prstGeom prst="rect">
            <a:avLst/>
          </a:prstGeom>
          <a:noFill/>
        </p:spPr>
        <p:txBody>
          <a:bodyPr wrap="none" rtlCol="0">
            <a:spAutoFit/>
          </a:bodyPr>
          <a:lstStyle/>
          <a:p>
            <a:r>
              <a:rPr lang="de-AT" sz="1000" dirty="0"/>
              <a:t>Source: http://push-pull-parking.eu/</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xmlns="" id="{3605C439-1EA6-4A6D-862B-9234BDB900D4}"/>
              </a:ext>
            </a:extLst>
          </p:cNvPr>
          <p:cNvSpPr/>
          <p:nvPr/>
        </p:nvSpPr>
        <p:spPr>
          <a:xfrm>
            <a:off x="361507" y="1828295"/>
            <a:ext cx="8782493" cy="3591111"/>
          </a:xfrm>
          <a:prstGeom prst="rect">
            <a:avLst/>
          </a:prstGeom>
        </p:spPr>
        <p:txBody>
          <a:bodyPr wrap="square">
            <a:spAutoFit/>
          </a:bodyPr>
          <a:lstStyle/>
          <a:p>
            <a:pPr>
              <a:lnSpc>
                <a:spcPct val="115000"/>
              </a:lnSpc>
              <a:spcAft>
                <a:spcPts val="1000"/>
              </a:spcAft>
            </a:pPr>
            <a:r>
              <a:rPr lang="sl-SI">
                <a:latin typeface="Arial" panose="020B0604020202020204" pitchFamily="34" charset="0"/>
                <a:ea typeface="Times New Roman" panose="02020603050405020304" pitchFamily="18" charset="0"/>
                <a:cs typeface="Times New Roman" panose="02020603050405020304" pitchFamily="18" charset="0"/>
              </a:rPr>
              <a:t>Pravilo palca, ki mu sledi veliko strokovnjakov za parkiranje, je, da največja zasedenost ne sme presegati 85 % oz. če preseže, je treba zvišati cene. „Pravilo“ 85 odstotkov – če je doseženo – pomeni, da se kar najbolj zmanjša promet, ki išče parkirno mesto (in posledično se kar najbolj zmanjšajo zastoji). </a:t>
            </a:r>
          </a:p>
          <a:p>
            <a:pPr>
              <a:lnSpc>
                <a:spcPct val="115000"/>
              </a:lnSpc>
              <a:spcAft>
                <a:spcPts val="1000"/>
              </a:spcAft>
            </a:pPr>
            <a:r>
              <a:rPr lang="sl-SI">
                <a:latin typeface="Arial" panose="020B0604020202020204" pitchFamily="34" charset="0"/>
                <a:ea typeface="Times New Roman" panose="02020603050405020304" pitchFamily="18" charset="0"/>
                <a:cs typeface="Times New Roman" panose="02020603050405020304" pitchFamily="18" charset="0"/>
              </a:rPr>
              <a:t>(uporablja se samo za parkirišča na ulici, kjer je ponudba stalna, in ne za izračun števila parkirnih mest, ki se zagotovijo z novimi stavbami). </a:t>
            </a:r>
          </a:p>
        </p:txBody>
      </p:sp>
      <p:sp>
        <p:nvSpPr>
          <p:cNvPr id="4" name="Rechteck 3">
            <a:extLst>
              <a:ext uri="{FF2B5EF4-FFF2-40B4-BE49-F238E27FC236}">
                <a16:creationId xmlns:a16="http://schemas.microsoft.com/office/drawing/2014/main" xmlns="" id="{D9A53D6D-6BDF-42EA-8738-882A24F555D1}"/>
              </a:ext>
            </a:extLst>
          </p:cNvPr>
          <p:cNvSpPr/>
          <p:nvPr/>
        </p:nvSpPr>
        <p:spPr>
          <a:xfrm>
            <a:off x="361507" y="322867"/>
            <a:ext cx="7240772" cy="769441"/>
          </a:xfrm>
          <a:prstGeom prst="rect">
            <a:avLst/>
          </a:prstGeom>
        </p:spPr>
        <p:txBody>
          <a:bodyPr wrap="square">
            <a:spAutoFit/>
          </a:bodyPr>
          <a:lstStyle/>
          <a:p>
            <a:pPr>
              <a:spcBef>
                <a:spcPct val="50000"/>
              </a:spcBef>
            </a:pPr>
            <a:r>
              <a:rPr lang="sl-SI" sz="2200" b="1">
                <a:solidFill>
                  <a:srgbClr val="134095"/>
                </a:solidFill>
                <a:latin typeface="+mj-lt"/>
              </a:rPr>
              <a:t>Načelo: Poskrbite, da bodo prednostni uporabniki zlahka našli prostor.</a:t>
            </a:r>
          </a:p>
        </p:txBody>
      </p:sp>
    </p:spTree>
    <p:extLst>
      <p:ext uri="{BB962C8B-B14F-4D97-AF65-F5344CB8AC3E}">
        <p14:creationId xmlns:p14="http://schemas.microsoft.com/office/powerpoint/2010/main" val="41269764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xmlns="" id="{D8D63D7E-784A-4E0A-A825-009C96031936}"/>
              </a:ext>
            </a:extLst>
          </p:cNvPr>
          <p:cNvSpPr/>
          <p:nvPr/>
        </p:nvSpPr>
        <p:spPr>
          <a:xfrm>
            <a:off x="0" y="1403498"/>
            <a:ext cx="9144000" cy="5121127"/>
          </a:xfrm>
          <a:prstGeom prst="rect">
            <a:avLst/>
          </a:prstGeom>
          <a:solidFill>
            <a:srgbClr val="ACC0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 name="Rechteck 3">
            <a:extLst>
              <a:ext uri="{FF2B5EF4-FFF2-40B4-BE49-F238E27FC236}">
                <a16:creationId xmlns:a16="http://schemas.microsoft.com/office/drawing/2014/main" xmlns="" id="{8F7F5700-3981-46B9-9BA1-0E82798C05F4}"/>
              </a:ext>
            </a:extLst>
          </p:cNvPr>
          <p:cNvSpPr/>
          <p:nvPr/>
        </p:nvSpPr>
        <p:spPr>
          <a:xfrm>
            <a:off x="255182" y="3429000"/>
            <a:ext cx="8718698" cy="1200329"/>
          </a:xfrm>
          <a:prstGeom prst="rect">
            <a:avLst/>
          </a:prstGeom>
        </p:spPr>
        <p:txBody>
          <a:bodyPr wrap="square">
            <a:spAutoFit/>
          </a:bodyPr>
          <a:lstStyle/>
          <a:p>
            <a:r>
              <a:rPr lang="sl-SI" sz="3600" b="1">
                <a:solidFill>
                  <a:schemeClr val="bg1"/>
                </a:solidFill>
                <a:latin typeface="+mj-lt"/>
              </a:rPr>
              <a:t>Regulativni ukrepi/časovne omejitve</a:t>
            </a:r>
          </a:p>
          <a:p>
            <a:endParaRPr lang="en-US" sz="3600" b="1" dirty="0">
              <a:solidFill>
                <a:schemeClr val="bg1"/>
              </a:solidFill>
              <a:latin typeface="+mj-lt"/>
            </a:endParaRPr>
          </a:p>
        </p:txBody>
      </p:sp>
    </p:spTree>
    <p:extLst>
      <p:ext uri="{BB962C8B-B14F-4D97-AF65-F5344CB8AC3E}">
        <p14:creationId xmlns:p14="http://schemas.microsoft.com/office/powerpoint/2010/main" val="822436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xmlns="" id="{714E5BA9-CA26-4774-AF28-DD5D252CCD3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8655" y="1584251"/>
            <a:ext cx="8323093" cy="4338084"/>
          </a:xfrm>
          <a:prstGeom prst="rect">
            <a:avLst/>
          </a:prstGeom>
          <a:noFill/>
        </p:spPr>
      </p:pic>
      <p:sp>
        <p:nvSpPr>
          <p:cNvPr id="4" name="Title 1">
            <a:extLst>
              <a:ext uri="{FF2B5EF4-FFF2-40B4-BE49-F238E27FC236}">
                <a16:creationId xmlns:a16="http://schemas.microsoft.com/office/drawing/2014/main" xmlns="" id="{ECA6F171-4B01-43A3-AF84-D0C5C8F772C5}"/>
              </a:ext>
            </a:extLst>
          </p:cNvPr>
          <p:cNvSpPr txBox="1">
            <a:spLocks/>
          </p:cNvSpPr>
          <p:nvPr/>
        </p:nvSpPr>
        <p:spPr>
          <a:xfrm>
            <a:off x="251637" y="368521"/>
            <a:ext cx="7343775" cy="1152525"/>
          </a:xfrm>
          <a:prstGeom prst="rect">
            <a:avLst/>
          </a:prstGeom>
        </p:spPr>
        <p:txBody>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pPr marL="0" indent="0" eaLnBrk="1" hangingPunct="1">
              <a:buFontTx/>
              <a:buNone/>
            </a:pPr>
            <a:r>
              <a:rPr lang="sl-SI">
                <a:solidFill>
                  <a:srgbClr val="134095"/>
                </a:solidFill>
              </a:rPr>
              <a:t>Primeri za predpise o parkiranju na ulici</a:t>
            </a:r>
          </a:p>
        </p:txBody>
      </p:sp>
      <p:sp>
        <p:nvSpPr>
          <p:cNvPr id="5" name="Textfeld 4">
            <a:extLst>
              <a:ext uri="{FF2B5EF4-FFF2-40B4-BE49-F238E27FC236}">
                <a16:creationId xmlns:a16="http://schemas.microsoft.com/office/drawing/2014/main" xmlns="" id="{945D8518-2E09-403B-AF02-A3EF2ABA4D62}"/>
              </a:ext>
            </a:extLst>
          </p:cNvPr>
          <p:cNvSpPr txBox="1"/>
          <p:nvPr/>
        </p:nvSpPr>
        <p:spPr>
          <a:xfrm>
            <a:off x="251637" y="6093738"/>
            <a:ext cx="3087705" cy="430887"/>
          </a:xfrm>
          <a:prstGeom prst="rect">
            <a:avLst/>
          </a:prstGeom>
          <a:noFill/>
        </p:spPr>
        <p:txBody>
          <a:bodyPr wrap="none" rtlCol="0">
            <a:spAutoFit/>
          </a:bodyPr>
          <a:lstStyle/>
          <a:p>
            <a:r>
              <a:rPr lang="sl-SI" sz="1100"/>
              <a:t>Vir: Učenje o prometu – upravljanje parkirišč</a:t>
            </a:r>
          </a:p>
          <a:p>
            <a:endParaRPr lang="de-AT" sz="1100" dirty="0"/>
          </a:p>
        </p:txBody>
      </p:sp>
    </p:spTree>
    <p:extLst>
      <p:ext uri="{BB962C8B-B14F-4D97-AF65-F5344CB8AC3E}">
        <p14:creationId xmlns:p14="http://schemas.microsoft.com/office/powerpoint/2010/main" val="24292608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xmlns="" id="{218FCC8A-7F90-4AC4-8358-E62025A54F18}"/>
              </a:ext>
            </a:extLst>
          </p:cNvPr>
          <p:cNvSpPr/>
          <p:nvPr/>
        </p:nvSpPr>
        <p:spPr>
          <a:xfrm>
            <a:off x="334925" y="1626378"/>
            <a:ext cx="8474149" cy="3054682"/>
          </a:xfrm>
          <a:prstGeom prst="rect">
            <a:avLst/>
          </a:prstGeom>
        </p:spPr>
        <p:txBody>
          <a:bodyPr wrap="square">
            <a:spAutoFit/>
          </a:bodyPr>
          <a:lstStyle/>
          <a:p>
            <a:pPr>
              <a:spcAft>
                <a:spcPts val="0"/>
              </a:spcAft>
            </a:pPr>
            <a:r>
              <a:rPr lang="sl-SI" sz="1250">
                <a:latin typeface="Arial" panose="020B0604020202020204" pitchFamily="34" charset="0"/>
                <a:ea typeface="Times New Roman" panose="02020603050405020304" pitchFamily="18" charset="0"/>
              </a:rPr>
              <a:t> </a:t>
            </a:r>
          </a:p>
          <a:p>
            <a:pPr marL="285750" indent="-285750">
              <a:spcAft>
                <a:spcPts val="0"/>
              </a:spcAft>
              <a:buFont typeface="Arial" panose="020B0604020202020204" pitchFamily="34" charset="0"/>
              <a:buChar char="•"/>
            </a:pPr>
            <a:r>
              <a:rPr lang="sl-SI" sz="1800">
                <a:latin typeface="Arial" panose="020B0604020202020204" pitchFamily="34" charset="0"/>
                <a:ea typeface="Times New Roman" panose="02020603050405020304" pitchFamily="18" charset="0"/>
              </a:rPr>
              <a:t>Dobro delujejo za zmanjševanje števila voznikov, ki parkirajo za cel dan (vozačev.</a:t>
            </a:r>
          </a:p>
          <a:p>
            <a:pPr marL="285750" indent="-285750">
              <a:spcAft>
                <a:spcPts val="0"/>
              </a:spcAft>
              <a:buFont typeface="Arial" panose="020B0604020202020204" pitchFamily="34" charset="0"/>
              <a:buChar char="•"/>
            </a:pPr>
            <a:r>
              <a:rPr lang="sl-SI" sz="1800">
                <a:latin typeface="Arial" panose="020B0604020202020204" pitchFamily="34" charset="0"/>
                <a:ea typeface="Times New Roman" panose="02020603050405020304" pitchFamily="18" charset="0"/>
              </a:rPr>
              <a:t>Podpirajo lokalna podjetja, ker spodbujajo večji promet (če časovne omejitve niso prekratke) in podpirajo nalaganje.</a:t>
            </a:r>
          </a:p>
          <a:p>
            <a:pPr marL="285750" indent="-285750">
              <a:spcAft>
                <a:spcPts val="0"/>
              </a:spcAft>
              <a:buFont typeface="Arial" panose="020B0604020202020204" pitchFamily="34" charset="0"/>
              <a:buChar char="•"/>
            </a:pPr>
            <a:r>
              <a:rPr lang="sl-SI" sz="1800">
                <a:latin typeface="Arial" panose="020B0604020202020204" pitchFamily="34" charset="0"/>
                <a:ea typeface="Times New Roman" panose="02020603050405020304" pitchFamily="18" charset="0"/>
              </a:rPr>
              <a:t>Državljani in politiki jih sprejemajo bolje kot cenovne ukrepe.</a:t>
            </a:r>
          </a:p>
          <a:p>
            <a:pPr marL="285750" indent="-285750">
              <a:spcAft>
                <a:spcPts val="0"/>
              </a:spcAft>
              <a:buFont typeface="Arial" panose="020B0604020202020204" pitchFamily="34" charset="0"/>
              <a:buChar char="•"/>
            </a:pPr>
            <a:r>
              <a:rPr lang="sl-SI" sz="1800">
                <a:latin typeface="Arial" panose="020B0604020202020204" pitchFamily="34" charset="0"/>
                <a:ea typeface="Times New Roman" panose="02020603050405020304" pitchFamily="18" charset="0"/>
              </a:rPr>
              <a:t>Lahko bi podprli cenovne ukrepe </a:t>
            </a:r>
          </a:p>
          <a:p>
            <a:pPr marL="285750" indent="-285750">
              <a:spcAft>
                <a:spcPts val="0"/>
              </a:spcAft>
              <a:buFont typeface="Arial" panose="020B0604020202020204" pitchFamily="34" charset="0"/>
              <a:buChar char="•"/>
            </a:pPr>
            <a:r>
              <a:rPr lang="sl-SI" sz="1800">
                <a:latin typeface="Arial" panose="020B0604020202020204" pitchFamily="34" charset="0"/>
                <a:ea typeface="Times New Roman" panose="02020603050405020304" pitchFamily="18" charset="0"/>
              </a:rPr>
              <a:t>Lahko bi dodali težave na zelo prometnih ulicah (dodatni zastoji zaradi povečanega števila parkirnih operacij)</a:t>
            </a:r>
          </a:p>
          <a:p>
            <a:pPr marL="285750" indent="-285750">
              <a:spcAft>
                <a:spcPts val="0"/>
              </a:spcAft>
              <a:buFont typeface="Arial" panose="020B0604020202020204" pitchFamily="34" charset="0"/>
              <a:buChar char="•"/>
            </a:pPr>
            <a:r>
              <a:rPr lang="sl-SI" sz="1800">
                <a:latin typeface="Arial" panose="020B0604020202020204" pitchFamily="34" charset="0"/>
                <a:ea typeface="Times New Roman" panose="02020603050405020304" pitchFamily="18" charset="0"/>
              </a:rPr>
              <a:t>Pogosto povzročajo več truda za uveljavljanje. </a:t>
            </a:r>
          </a:p>
          <a:p>
            <a:pPr>
              <a:spcAft>
                <a:spcPts val="0"/>
              </a:spcAft>
            </a:pPr>
            <a:r>
              <a:rPr lang="sl-SI" sz="1800">
                <a:latin typeface="Arial" panose="020B0604020202020204" pitchFamily="34" charset="0"/>
                <a:ea typeface="Times New Roman" panose="02020603050405020304" pitchFamily="18" charset="0"/>
              </a:rPr>
              <a:t> </a:t>
            </a:r>
          </a:p>
        </p:txBody>
      </p:sp>
      <p:sp>
        <p:nvSpPr>
          <p:cNvPr id="7" name="Title 1">
            <a:extLst>
              <a:ext uri="{FF2B5EF4-FFF2-40B4-BE49-F238E27FC236}">
                <a16:creationId xmlns:a16="http://schemas.microsoft.com/office/drawing/2014/main" xmlns="" id="{7042753B-2045-4E01-BBB9-445195A782B5}"/>
              </a:ext>
            </a:extLst>
          </p:cNvPr>
          <p:cNvSpPr txBox="1">
            <a:spLocks/>
          </p:cNvSpPr>
          <p:nvPr/>
        </p:nvSpPr>
        <p:spPr>
          <a:xfrm>
            <a:off x="304800" y="517946"/>
            <a:ext cx="7343775" cy="1152525"/>
          </a:xfrm>
          <a:prstGeom prst="rect">
            <a:avLst/>
          </a:prstGeom>
        </p:spPr>
        <p:txBody>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pPr marL="0" indent="0" eaLnBrk="1" hangingPunct="1">
              <a:buFontTx/>
              <a:buNone/>
            </a:pPr>
            <a:r>
              <a:rPr lang="sl-SI">
                <a:solidFill>
                  <a:srgbClr val="134095"/>
                </a:solidFill>
              </a:rPr>
              <a:t>Časovne omejitve: Kdaj so smiselne?</a:t>
            </a:r>
          </a:p>
        </p:txBody>
      </p:sp>
      <p:sp>
        <p:nvSpPr>
          <p:cNvPr id="8" name="Textfeld 7">
            <a:extLst>
              <a:ext uri="{FF2B5EF4-FFF2-40B4-BE49-F238E27FC236}">
                <a16:creationId xmlns:a16="http://schemas.microsoft.com/office/drawing/2014/main" xmlns="" id="{A2047466-4342-4E29-B011-0DC4324D43B5}"/>
              </a:ext>
            </a:extLst>
          </p:cNvPr>
          <p:cNvSpPr txBox="1"/>
          <p:nvPr/>
        </p:nvSpPr>
        <p:spPr>
          <a:xfrm>
            <a:off x="2975787" y="6123775"/>
            <a:ext cx="5751896" cy="261610"/>
          </a:xfrm>
          <a:prstGeom prst="rect">
            <a:avLst/>
          </a:prstGeom>
          <a:noFill/>
        </p:spPr>
        <p:txBody>
          <a:bodyPr wrap="none" rtlCol="0">
            <a:spAutoFit/>
          </a:bodyPr>
          <a:lstStyle/>
          <a:p>
            <a:r>
              <a:rPr lang="sl-SI" sz="1100"/>
              <a:t>Vir: On-Street Parking Managemenet – GIZ Sustainable Urban Transport Tech. Dokument 14</a:t>
            </a:r>
          </a:p>
        </p:txBody>
      </p:sp>
    </p:spTree>
    <p:extLst>
      <p:ext uri="{BB962C8B-B14F-4D97-AF65-F5344CB8AC3E}">
        <p14:creationId xmlns:p14="http://schemas.microsoft.com/office/powerpoint/2010/main" val="2878811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xmlns="" id="{218FCC8A-7F90-4AC4-8358-E62025A54F18}"/>
              </a:ext>
            </a:extLst>
          </p:cNvPr>
          <p:cNvSpPr/>
          <p:nvPr/>
        </p:nvSpPr>
        <p:spPr>
          <a:xfrm>
            <a:off x="334925" y="1626378"/>
            <a:ext cx="8474149" cy="3139321"/>
          </a:xfrm>
          <a:prstGeom prst="rect">
            <a:avLst/>
          </a:prstGeom>
        </p:spPr>
        <p:txBody>
          <a:bodyPr wrap="square">
            <a:spAutoFit/>
          </a:bodyPr>
          <a:lstStyle/>
          <a:p>
            <a:pPr>
              <a:spcAft>
                <a:spcPts val="0"/>
              </a:spcAft>
            </a:pPr>
            <a:r>
              <a:rPr lang="sl-SI" sz="1800">
                <a:latin typeface="Arial" panose="020B0604020202020204" pitchFamily="34" charset="0"/>
                <a:ea typeface="Times New Roman" panose="02020603050405020304" pitchFamily="18" charset="0"/>
              </a:rPr>
              <a:t>Dve vrsti dostopa (prek sistema dovoljenj)</a:t>
            </a:r>
          </a:p>
          <a:p>
            <a:pPr>
              <a:spcAft>
                <a:spcPts val="0"/>
              </a:spcAft>
            </a:pPr>
            <a:endParaRPr lang="de-DE" sz="1800" dirty="0">
              <a:latin typeface="Arial" panose="020B0604020202020204" pitchFamily="34" charset="0"/>
              <a:ea typeface="Times New Roman" panose="02020603050405020304" pitchFamily="18" charset="0"/>
            </a:endParaRPr>
          </a:p>
          <a:p>
            <a:pPr marL="285750" indent="-285750">
              <a:spcAft>
                <a:spcPts val="0"/>
              </a:spcAft>
              <a:buFont typeface="Arial" panose="020B0604020202020204" pitchFamily="34" charset="0"/>
              <a:buChar char="•"/>
            </a:pPr>
            <a:r>
              <a:rPr lang="sl-SI" sz="1800">
                <a:latin typeface="Arial" panose="020B0604020202020204" pitchFamily="34" charset="0"/>
                <a:ea typeface="Times New Roman" panose="02020603050405020304" pitchFamily="18" charset="0"/>
              </a:rPr>
              <a:t>Omejen dostop: samo za skupino z omejenimi možnostmi (npr. prebivalci na prebivališču – parkirne ulice)</a:t>
            </a:r>
          </a:p>
          <a:p>
            <a:pPr>
              <a:spcAft>
                <a:spcPts val="0"/>
              </a:spcAft>
            </a:pPr>
            <a:endParaRPr lang="de-DE" sz="1800" dirty="0">
              <a:latin typeface="Arial" panose="020B0604020202020204" pitchFamily="34" charset="0"/>
              <a:ea typeface="Times New Roman" panose="02020603050405020304" pitchFamily="18" charset="0"/>
            </a:endParaRPr>
          </a:p>
          <a:p>
            <a:pPr marL="285750" indent="-285750">
              <a:spcAft>
                <a:spcPts val="0"/>
              </a:spcAft>
              <a:buFont typeface="Arial" panose="020B0604020202020204" pitchFamily="34" charset="0"/>
              <a:buChar char="•"/>
            </a:pPr>
            <a:r>
              <a:rPr lang="sl-SI" sz="1800">
                <a:latin typeface="Arial" panose="020B0604020202020204" pitchFamily="34" charset="0"/>
                <a:ea typeface="Times New Roman" panose="02020603050405020304" pitchFamily="18" charset="0"/>
              </a:rPr>
              <a:t>Prednostni dostop – posebna obravnava za eno skupino (npr. vsi lahko parkirajo, vendar so prebivalci oproščeni določanja cen in/ali časovnih omejitev)</a:t>
            </a:r>
          </a:p>
          <a:p>
            <a:pPr marL="285750" indent="-285750">
              <a:spcAft>
                <a:spcPts val="0"/>
              </a:spcAft>
              <a:buFont typeface="Arial" panose="020B0604020202020204" pitchFamily="34" charset="0"/>
              <a:buChar char="•"/>
            </a:pPr>
            <a:endParaRPr lang="de-DE" sz="1800" dirty="0">
              <a:latin typeface="Arial" panose="020B0604020202020204" pitchFamily="34" charset="0"/>
              <a:ea typeface="Times New Roman" panose="02020603050405020304" pitchFamily="18" charset="0"/>
            </a:endParaRPr>
          </a:p>
          <a:p>
            <a:pPr marL="285750" indent="-285750">
              <a:spcAft>
                <a:spcPts val="0"/>
              </a:spcAft>
              <a:buFont typeface="Arial" panose="020B0604020202020204" pitchFamily="34" charset="0"/>
              <a:buChar char="•"/>
            </a:pPr>
            <a:r>
              <a:rPr lang="sl-SI" sz="1800">
                <a:latin typeface="Arial" panose="020B0604020202020204" pitchFamily="34" charset="0"/>
                <a:ea typeface="Times New Roman" panose="02020603050405020304" pitchFamily="18" charset="0"/>
              </a:rPr>
              <a:t>Kombinacija obeh (npr. omejeno za prebivalce samo ponoči)</a:t>
            </a:r>
          </a:p>
          <a:p>
            <a:pPr marL="285750" indent="-285750">
              <a:spcAft>
                <a:spcPts val="0"/>
              </a:spcAft>
              <a:buFont typeface="Arial" panose="020B0604020202020204" pitchFamily="34" charset="0"/>
              <a:buChar char="•"/>
            </a:pPr>
            <a:endParaRPr lang="de-DE" sz="1800" dirty="0">
              <a:latin typeface="Arial" panose="020B0604020202020204" pitchFamily="34" charset="0"/>
              <a:ea typeface="Times New Roman" panose="02020603050405020304" pitchFamily="18" charset="0"/>
            </a:endParaRPr>
          </a:p>
          <a:p>
            <a:pPr marL="285750" indent="-285750">
              <a:spcAft>
                <a:spcPts val="0"/>
              </a:spcAft>
              <a:buFont typeface="Arial" panose="020B0604020202020204" pitchFamily="34" charset="0"/>
              <a:buChar char="•"/>
            </a:pPr>
            <a:endParaRPr lang="de-AT" sz="1800" dirty="0">
              <a:ea typeface="Times New Roman" panose="02020603050405020304" pitchFamily="18" charset="0"/>
            </a:endParaRPr>
          </a:p>
        </p:txBody>
      </p:sp>
      <p:sp>
        <p:nvSpPr>
          <p:cNvPr id="7" name="Title 1">
            <a:extLst>
              <a:ext uri="{FF2B5EF4-FFF2-40B4-BE49-F238E27FC236}">
                <a16:creationId xmlns:a16="http://schemas.microsoft.com/office/drawing/2014/main" xmlns="" id="{7042753B-2045-4E01-BBB9-445195A782B5}"/>
              </a:ext>
            </a:extLst>
          </p:cNvPr>
          <p:cNvSpPr txBox="1">
            <a:spLocks/>
          </p:cNvSpPr>
          <p:nvPr/>
        </p:nvSpPr>
        <p:spPr>
          <a:xfrm>
            <a:off x="304800" y="517946"/>
            <a:ext cx="7343775" cy="1152525"/>
          </a:xfrm>
          <a:prstGeom prst="rect">
            <a:avLst/>
          </a:prstGeom>
        </p:spPr>
        <p:txBody>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pPr marL="0" indent="0" eaLnBrk="1" hangingPunct="1">
              <a:buFontTx/>
              <a:buNone/>
            </a:pPr>
            <a:r>
              <a:rPr lang="sl-SI">
                <a:solidFill>
                  <a:srgbClr val="134095"/>
                </a:solidFill>
              </a:rPr>
              <a:t>Dostop: omejen ali prednostni?</a:t>
            </a:r>
          </a:p>
        </p:txBody>
      </p:sp>
      <p:sp>
        <p:nvSpPr>
          <p:cNvPr id="8" name="Textfeld 7">
            <a:extLst>
              <a:ext uri="{FF2B5EF4-FFF2-40B4-BE49-F238E27FC236}">
                <a16:creationId xmlns:a16="http://schemas.microsoft.com/office/drawing/2014/main" xmlns="" id="{A2047466-4342-4E29-B011-0DC4324D43B5}"/>
              </a:ext>
            </a:extLst>
          </p:cNvPr>
          <p:cNvSpPr txBox="1"/>
          <p:nvPr/>
        </p:nvSpPr>
        <p:spPr>
          <a:xfrm>
            <a:off x="2975787" y="6123775"/>
            <a:ext cx="5751896" cy="261610"/>
          </a:xfrm>
          <a:prstGeom prst="rect">
            <a:avLst/>
          </a:prstGeom>
          <a:noFill/>
        </p:spPr>
        <p:txBody>
          <a:bodyPr wrap="none" rtlCol="0">
            <a:spAutoFit/>
          </a:bodyPr>
          <a:lstStyle/>
          <a:p>
            <a:r>
              <a:rPr lang="sl-SI" sz="1100"/>
              <a:t>Vir: On-Street Parking Managemenet – GIZ Sustainable Urban Transport Tech. Dokument 14</a:t>
            </a:r>
          </a:p>
        </p:txBody>
      </p:sp>
      <p:sp>
        <p:nvSpPr>
          <p:cNvPr id="6" name="Rechteck 5">
            <a:extLst>
              <a:ext uri="{FF2B5EF4-FFF2-40B4-BE49-F238E27FC236}">
                <a16:creationId xmlns:a16="http://schemas.microsoft.com/office/drawing/2014/main" xmlns="" id="{39C4E522-372B-4CC1-8C16-CD55A854E1E7}"/>
              </a:ext>
            </a:extLst>
          </p:cNvPr>
          <p:cNvSpPr/>
          <p:nvPr/>
        </p:nvSpPr>
        <p:spPr>
          <a:xfrm>
            <a:off x="334925" y="4429075"/>
            <a:ext cx="8474149" cy="2308324"/>
          </a:xfrm>
          <a:prstGeom prst="rect">
            <a:avLst/>
          </a:prstGeom>
        </p:spPr>
        <p:txBody>
          <a:bodyPr wrap="square">
            <a:spAutoFit/>
          </a:bodyPr>
          <a:lstStyle/>
          <a:p>
            <a:pPr>
              <a:spcAft>
                <a:spcPts val="0"/>
              </a:spcAft>
            </a:pPr>
            <a:r>
              <a:rPr lang="sl-SI" sz="1800">
                <a:latin typeface="Arial" panose="020B0604020202020204" pitchFamily="34" charset="0"/>
                <a:ea typeface="Times New Roman" panose="02020603050405020304" pitchFamily="18" charset="0"/>
              </a:rPr>
              <a:t>Katere skupine bi lahko dobile posebno obravnavo?</a:t>
            </a:r>
          </a:p>
          <a:p>
            <a:pPr>
              <a:spcAft>
                <a:spcPts val="0"/>
              </a:spcAft>
            </a:pPr>
            <a:endParaRPr lang="de-DE" sz="1800" dirty="0">
              <a:latin typeface="Arial" panose="020B0604020202020204" pitchFamily="34" charset="0"/>
              <a:ea typeface="Times New Roman" panose="02020603050405020304" pitchFamily="18" charset="0"/>
            </a:endParaRPr>
          </a:p>
          <a:p>
            <a:pPr marL="285750" indent="-285750">
              <a:spcAft>
                <a:spcPts val="0"/>
              </a:spcAft>
              <a:buFont typeface="Arial" panose="020B0604020202020204" pitchFamily="34" charset="0"/>
              <a:buChar char="•"/>
            </a:pPr>
            <a:r>
              <a:rPr lang="sl-SI" sz="1800">
                <a:latin typeface="Arial" panose="020B0604020202020204" pitchFamily="34" charset="0"/>
                <a:ea typeface="Times New Roman" panose="02020603050405020304" pitchFamily="18" charset="0"/>
              </a:rPr>
              <a:t>Prebivalci (v številnih mestih), obiskovalci prebivalcev z določenim številom dovoljenj/leto (npr. v Rotterdamu), lastniki podjetij (npr. na Dunaju), osebe z omejeno mobilnostjo (npr. Beograd)</a:t>
            </a:r>
          </a:p>
          <a:p>
            <a:pPr>
              <a:spcAft>
                <a:spcPts val="0"/>
              </a:spcAft>
            </a:pPr>
            <a:endParaRPr lang="de-DE" sz="1800" dirty="0">
              <a:latin typeface="Arial" panose="020B0604020202020204" pitchFamily="34" charset="0"/>
              <a:ea typeface="Times New Roman" panose="02020603050405020304" pitchFamily="18" charset="0"/>
            </a:endParaRPr>
          </a:p>
          <a:p>
            <a:pPr marL="285750" indent="-285750">
              <a:spcAft>
                <a:spcPts val="0"/>
              </a:spcAft>
              <a:buFont typeface="Arial" panose="020B0604020202020204" pitchFamily="34" charset="0"/>
              <a:buChar char="•"/>
            </a:pPr>
            <a:endParaRPr lang="de-DE" sz="1800" dirty="0">
              <a:latin typeface="Arial" panose="020B0604020202020204" pitchFamily="34" charset="0"/>
              <a:ea typeface="Times New Roman" panose="02020603050405020304" pitchFamily="18" charset="0"/>
            </a:endParaRPr>
          </a:p>
          <a:p>
            <a:pPr marL="285750" indent="-285750">
              <a:spcAft>
                <a:spcPts val="0"/>
              </a:spcAft>
              <a:buFont typeface="Arial" panose="020B0604020202020204" pitchFamily="34" charset="0"/>
              <a:buChar char="•"/>
            </a:pPr>
            <a:endParaRPr lang="de-AT" sz="1800" dirty="0">
              <a:ea typeface="Times New Roman" panose="02020603050405020304" pitchFamily="18" charset="0"/>
            </a:endParaRPr>
          </a:p>
        </p:txBody>
      </p:sp>
    </p:spTree>
    <p:extLst>
      <p:ext uri="{BB962C8B-B14F-4D97-AF65-F5344CB8AC3E}">
        <p14:creationId xmlns:p14="http://schemas.microsoft.com/office/powerpoint/2010/main" val="16823131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xmlns="" id="{38043FD8-CB5B-4092-9391-0BF3AD544012}"/>
              </a:ext>
            </a:extLst>
          </p:cNvPr>
          <p:cNvSpPr/>
          <p:nvPr/>
        </p:nvSpPr>
        <p:spPr>
          <a:xfrm>
            <a:off x="0" y="1403498"/>
            <a:ext cx="9144000" cy="5121127"/>
          </a:xfrm>
          <a:prstGeom prst="rect">
            <a:avLst/>
          </a:prstGeom>
          <a:solidFill>
            <a:srgbClr val="ACC0E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 name="Rechteck 3">
            <a:extLst>
              <a:ext uri="{FF2B5EF4-FFF2-40B4-BE49-F238E27FC236}">
                <a16:creationId xmlns:a16="http://schemas.microsoft.com/office/drawing/2014/main" xmlns="" id="{7B90B000-AE99-40BE-B4EA-DEE5DC00F2EE}"/>
              </a:ext>
            </a:extLst>
          </p:cNvPr>
          <p:cNvSpPr/>
          <p:nvPr/>
        </p:nvSpPr>
        <p:spPr>
          <a:xfrm>
            <a:off x="660676" y="3429000"/>
            <a:ext cx="7303109" cy="1200329"/>
          </a:xfrm>
          <a:prstGeom prst="rect">
            <a:avLst/>
          </a:prstGeom>
        </p:spPr>
        <p:txBody>
          <a:bodyPr wrap="square">
            <a:spAutoFit/>
          </a:bodyPr>
          <a:lstStyle/>
          <a:p>
            <a:r>
              <a:rPr lang="sl-SI" sz="3600" b="1">
                <a:solidFill>
                  <a:schemeClr val="bg1"/>
                </a:solidFill>
                <a:latin typeface="+mj-lt"/>
              </a:rPr>
              <a:t>Infrastrukturni ukrepi</a:t>
            </a:r>
          </a:p>
          <a:p>
            <a:endParaRPr lang="en-US" sz="3600" b="1" dirty="0">
              <a:solidFill>
                <a:schemeClr val="bg1"/>
              </a:solidFill>
              <a:latin typeface="+mj-lt"/>
            </a:endParaRPr>
          </a:p>
        </p:txBody>
      </p:sp>
    </p:spTree>
    <p:extLst>
      <p:ext uri="{BB962C8B-B14F-4D97-AF65-F5344CB8AC3E}">
        <p14:creationId xmlns:p14="http://schemas.microsoft.com/office/powerpoint/2010/main" val="7529583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xmlns="" id="{218FCC8A-7F90-4AC4-8358-E62025A54F18}"/>
              </a:ext>
            </a:extLst>
          </p:cNvPr>
          <p:cNvSpPr/>
          <p:nvPr/>
        </p:nvSpPr>
        <p:spPr>
          <a:xfrm>
            <a:off x="334925" y="1626378"/>
            <a:ext cx="8474149" cy="4439677"/>
          </a:xfrm>
          <a:prstGeom prst="rect">
            <a:avLst/>
          </a:prstGeom>
        </p:spPr>
        <p:txBody>
          <a:bodyPr wrap="square">
            <a:spAutoFit/>
          </a:bodyPr>
          <a:lstStyle/>
          <a:p>
            <a:pPr>
              <a:spcAft>
                <a:spcPts val="0"/>
              </a:spcAft>
            </a:pPr>
            <a:r>
              <a:rPr lang="sl-SI" sz="1250">
                <a:latin typeface="Arial" panose="020B0604020202020204" pitchFamily="34" charset="0"/>
                <a:ea typeface="Times New Roman" panose="02020603050405020304" pitchFamily="18" charset="0"/>
              </a:rPr>
              <a:t> </a:t>
            </a:r>
          </a:p>
          <a:p>
            <a:pPr marL="285750" indent="-285750">
              <a:spcAft>
                <a:spcPts val="0"/>
              </a:spcAft>
              <a:buFont typeface="Arial" panose="020B0604020202020204" pitchFamily="34" charset="0"/>
              <a:buChar char="•"/>
            </a:pPr>
            <a:r>
              <a:rPr lang="sl-SI" sz="1800" b="1">
                <a:latin typeface="Arial" panose="020B0604020202020204" pitchFamily="34" charset="0"/>
                <a:ea typeface="Times New Roman" panose="02020603050405020304" pitchFamily="18" charset="0"/>
              </a:rPr>
              <a:t>Stebrički:</a:t>
            </a:r>
            <a:r>
              <a:rPr lang="sl-SI" sz="1800">
                <a:latin typeface="Arial" panose="020B0604020202020204" pitchFamily="34" charset="0"/>
                <a:ea typeface="Times New Roman" panose="02020603050405020304" pitchFamily="18" charset="0"/>
              </a:rPr>
              <a:t> Namestite stebričke po vsem mestu, da preprečite, da bi vozila blokirala območja za pešce in vdrla na javne prostore. Zagotovite reševalnim vozilom in dostavnim vozilom prožnost, ki jo potrebujejo za vstop.</a:t>
            </a:r>
          </a:p>
          <a:p>
            <a:pPr marL="285750" indent="-285750">
              <a:spcAft>
                <a:spcPts val="0"/>
              </a:spcAft>
              <a:buFont typeface="Arial" panose="020B0604020202020204" pitchFamily="34" charset="0"/>
              <a:buChar char="•"/>
            </a:pPr>
            <a:r>
              <a:rPr lang="sl-SI" sz="1800" b="1">
                <a:latin typeface="Arial" panose="020B0604020202020204" pitchFamily="34" charset="0"/>
                <a:ea typeface="Times New Roman" panose="02020603050405020304" pitchFamily="18" charset="0"/>
              </a:rPr>
              <a:t>Črte:</a:t>
            </a:r>
            <a:r>
              <a:rPr lang="sl-SI" sz="1800">
                <a:latin typeface="Arial" panose="020B0604020202020204" pitchFamily="34" charset="0"/>
                <a:ea typeface="Times New Roman" panose="02020603050405020304" pitchFamily="18" charset="0"/>
              </a:rPr>
              <a:t> To so pobarvane bele črte za razmejitev krajev, kjer je parkiranje dovoljeno na določenih ulicah. (vizualno orodje za organizacijo parkiranja in razlikovanje prostora od drugih funkcij).</a:t>
            </a:r>
          </a:p>
          <a:p>
            <a:pPr marL="285750" indent="-285750">
              <a:spcAft>
                <a:spcPts val="0"/>
              </a:spcAft>
              <a:buFont typeface="Arial" panose="020B0604020202020204" pitchFamily="34" charset="0"/>
              <a:buChar char="•"/>
            </a:pPr>
            <a:r>
              <a:rPr lang="sl-SI" sz="1800" b="1">
                <a:latin typeface="Arial" panose="020B0604020202020204" pitchFamily="34" charset="0"/>
                <a:ea typeface="Times New Roman" panose="02020603050405020304" pitchFamily="18" charset="0"/>
              </a:rPr>
              <a:t>Preoblikovanje javnih prostorov: </a:t>
            </a:r>
            <a:r>
              <a:rPr lang="sl-SI" sz="1800">
                <a:latin typeface="Arial" panose="020B0604020202020204" pitchFamily="34" charset="0"/>
                <a:ea typeface="Times New Roman" panose="02020603050405020304" pitchFamily="18" charset="0"/>
              </a:rPr>
              <a:t>izboljšana vidljivost na križiščih; skrajšan čas, potreben za pešce, da prečkajo križišča, zahvaljujoč razširjenim pločnikom na prehodih; preoblikovanje zelene krajine javnih cest; razširjen prostor, ki je na voljo za kavarne na ozkih ulicah; in dodatne klopi za spodbujanje življenja skupnosti</a:t>
            </a:r>
          </a:p>
          <a:p>
            <a:pPr marL="285750" indent="-285750">
              <a:spcAft>
                <a:spcPts val="0"/>
              </a:spcAft>
              <a:buFont typeface="Arial" panose="020B0604020202020204" pitchFamily="34" charset="0"/>
              <a:buChar char="•"/>
            </a:pPr>
            <a:r>
              <a:rPr lang="sl-SI" sz="1800" b="1">
                <a:latin typeface="Arial" panose="020B0604020202020204" pitchFamily="34" charset="0"/>
                <a:ea typeface="Times New Roman" panose="02020603050405020304" pitchFamily="18" charset="0"/>
              </a:rPr>
              <a:t>Parkirno okolje: </a:t>
            </a:r>
            <a:r>
              <a:rPr lang="sl-SI" sz="1800">
                <a:latin typeface="Arial" panose="020B0604020202020204" pitchFamily="34" charset="0"/>
                <a:ea typeface="Times New Roman" panose="02020603050405020304" pitchFamily="18" charset="0"/>
              </a:rPr>
              <a:t>če je treba zgraditi parkirišče (enonivojsko ali večnivojsko), mora imeti območje fasado s „človeško“ dejavnostjo (trgovine ali druge dejavnosti ali uporabe in mora vključevati tudi parkirišče za kolesa. </a:t>
            </a:r>
          </a:p>
          <a:p>
            <a:pPr>
              <a:spcAft>
                <a:spcPts val="0"/>
              </a:spcAft>
            </a:pPr>
            <a:r>
              <a:rPr lang="sl-SI" sz="1800">
                <a:latin typeface="Arial" panose="020B0604020202020204" pitchFamily="34" charset="0"/>
                <a:ea typeface="Times New Roman" panose="02020603050405020304" pitchFamily="18" charset="0"/>
              </a:rPr>
              <a:t> </a:t>
            </a:r>
          </a:p>
        </p:txBody>
      </p:sp>
      <p:sp>
        <p:nvSpPr>
          <p:cNvPr id="6" name="Textfeld 5">
            <a:extLst>
              <a:ext uri="{FF2B5EF4-FFF2-40B4-BE49-F238E27FC236}">
                <a16:creationId xmlns:a16="http://schemas.microsoft.com/office/drawing/2014/main" xmlns="" id="{9AC10081-68EB-470C-89D7-20A1988A429A}"/>
              </a:ext>
            </a:extLst>
          </p:cNvPr>
          <p:cNvSpPr txBox="1"/>
          <p:nvPr/>
        </p:nvSpPr>
        <p:spPr>
          <a:xfrm>
            <a:off x="285750" y="6166305"/>
            <a:ext cx="2476960" cy="261610"/>
          </a:xfrm>
          <a:prstGeom prst="rect">
            <a:avLst/>
          </a:prstGeom>
          <a:noFill/>
        </p:spPr>
        <p:txBody>
          <a:bodyPr wrap="none" rtlCol="0">
            <a:spAutoFit/>
          </a:bodyPr>
          <a:lstStyle/>
          <a:p>
            <a:r>
              <a:rPr lang="sl-SI" sz="1100"/>
              <a:t>Vir: Kodransky in Hermann (2011).</a:t>
            </a:r>
          </a:p>
        </p:txBody>
      </p:sp>
      <p:sp>
        <p:nvSpPr>
          <p:cNvPr id="7" name="Title 1">
            <a:extLst>
              <a:ext uri="{FF2B5EF4-FFF2-40B4-BE49-F238E27FC236}">
                <a16:creationId xmlns:a16="http://schemas.microsoft.com/office/drawing/2014/main" xmlns="" id="{7042753B-2045-4E01-BBB9-445195A782B5}"/>
              </a:ext>
            </a:extLst>
          </p:cNvPr>
          <p:cNvSpPr txBox="1">
            <a:spLocks/>
          </p:cNvSpPr>
          <p:nvPr/>
        </p:nvSpPr>
        <p:spPr>
          <a:xfrm>
            <a:off x="304800" y="517946"/>
            <a:ext cx="7343775" cy="1152525"/>
          </a:xfrm>
          <a:prstGeom prst="rect">
            <a:avLst/>
          </a:prstGeom>
        </p:spPr>
        <p:txBody>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pPr marL="0" indent="0" eaLnBrk="1" hangingPunct="1">
              <a:buFontTx/>
              <a:buNone/>
            </a:pPr>
            <a:r>
              <a:rPr lang="sl-SI">
                <a:solidFill>
                  <a:srgbClr val="134095"/>
                </a:solidFill>
              </a:rPr>
              <a:t>Infrastrukturni mehanizem</a:t>
            </a:r>
          </a:p>
        </p:txBody>
      </p:sp>
    </p:spTree>
    <p:extLst>
      <p:ext uri="{BB962C8B-B14F-4D97-AF65-F5344CB8AC3E}">
        <p14:creationId xmlns:p14="http://schemas.microsoft.com/office/powerpoint/2010/main" val="7303377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04800" y="1456373"/>
            <a:ext cx="8439150" cy="982027"/>
          </a:xfrm>
          <a:prstGeom prst="rect">
            <a:avLst/>
          </a:prstGeom>
        </p:spPr>
        <p:txBody>
          <a:bodyPr/>
          <a:lstStyle>
            <a:lvl1pPr marL="342900" indent="-342900" algn="l" rtl="0" eaLnBrk="0" fontAlgn="base" hangingPunct="0">
              <a:spcBef>
                <a:spcPct val="20000"/>
              </a:spcBef>
              <a:spcAft>
                <a:spcPct val="0"/>
              </a:spcAft>
              <a:buClr>
                <a:srgbClr val="134095"/>
              </a:buClr>
              <a:buSzPct val="135000"/>
              <a:buChar char="•"/>
              <a:defRPr sz="3200" b="1">
                <a:solidFill>
                  <a:schemeClr val="tx1"/>
                </a:solidFill>
                <a:latin typeface="+mn-lt"/>
                <a:ea typeface="MS PGothic" pitchFamily="34" charset="-128"/>
                <a:cs typeface="MS PGothic"/>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itchFamily="34" charset="-128"/>
                <a:cs typeface="MS PGothic"/>
              </a:defRPr>
            </a:lvl2pPr>
            <a:lvl3pPr marL="987425" indent="-228600" algn="l" rtl="0" eaLnBrk="0" fontAlgn="base" hangingPunct="0">
              <a:spcBef>
                <a:spcPct val="30000"/>
              </a:spcBef>
              <a:spcAft>
                <a:spcPct val="0"/>
              </a:spcAft>
              <a:buChar char="–"/>
              <a:defRPr sz="1600">
                <a:solidFill>
                  <a:schemeClr val="tx1"/>
                </a:solidFill>
                <a:latin typeface="+mn-lt"/>
                <a:ea typeface="MS PGothic" pitchFamily="34" charset="-128"/>
                <a:cs typeface="MS PGothic"/>
              </a:defRPr>
            </a:lvl3pPr>
            <a:lvl4pPr marL="1695450" indent="-228600" algn="l" rtl="0" eaLnBrk="0" fontAlgn="base" hangingPunct="0">
              <a:spcBef>
                <a:spcPct val="20000"/>
              </a:spcBef>
              <a:spcAft>
                <a:spcPct val="0"/>
              </a:spcAft>
              <a:buChar char="–"/>
              <a:defRPr sz="2000">
                <a:solidFill>
                  <a:schemeClr val="tx1"/>
                </a:solidFill>
                <a:latin typeface="Times New Roman" pitchFamily="1" charset="0"/>
                <a:ea typeface="MS PGothic" pitchFamily="34" charset="-128"/>
                <a:cs typeface="MS PGothic"/>
              </a:defRPr>
            </a:lvl4pPr>
            <a:lvl5pPr marL="2114550" indent="-228600" algn="l" rtl="0" eaLnBrk="0" fontAlgn="base" hangingPunct="0">
              <a:spcBef>
                <a:spcPct val="20000"/>
              </a:spcBef>
              <a:spcAft>
                <a:spcPct val="0"/>
              </a:spcAft>
              <a:buChar char="»"/>
              <a:defRPr sz="1600">
                <a:solidFill>
                  <a:schemeClr val="tx1"/>
                </a:solidFill>
                <a:latin typeface="Times New Roman" pitchFamily="1" charset="0"/>
                <a:ea typeface="MS PGothic" pitchFamily="34" charset="-128"/>
                <a:cs typeface="MS PGothic"/>
              </a:defRPr>
            </a:lvl5pPr>
            <a:lvl6pPr marL="2571750" indent="-228600" algn="l" rtl="0" eaLnBrk="1" fontAlgn="base" hangingPunct="1">
              <a:spcBef>
                <a:spcPct val="20000"/>
              </a:spcBef>
              <a:spcAft>
                <a:spcPct val="0"/>
              </a:spcAft>
              <a:buChar char="»"/>
              <a:defRPr sz="1600">
                <a:solidFill>
                  <a:schemeClr val="tx1"/>
                </a:solidFill>
                <a:latin typeface="Times New Roman" pitchFamily="1" charset="0"/>
              </a:defRPr>
            </a:lvl6pPr>
            <a:lvl7pPr marL="3028950" indent="-228600" algn="l" rtl="0" eaLnBrk="1" fontAlgn="base" hangingPunct="1">
              <a:spcBef>
                <a:spcPct val="20000"/>
              </a:spcBef>
              <a:spcAft>
                <a:spcPct val="0"/>
              </a:spcAft>
              <a:buChar char="»"/>
              <a:defRPr sz="1600">
                <a:solidFill>
                  <a:schemeClr val="tx1"/>
                </a:solidFill>
                <a:latin typeface="Times New Roman" pitchFamily="1" charset="0"/>
              </a:defRPr>
            </a:lvl7pPr>
            <a:lvl8pPr marL="3486150" indent="-228600" algn="l" rtl="0" eaLnBrk="1" fontAlgn="base" hangingPunct="1">
              <a:spcBef>
                <a:spcPct val="20000"/>
              </a:spcBef>
              <a:spcAft>
                <a:spcPct val="0"/>
              </a:spcAft>
              <a:buChar char="»"/>
              <a:defRPr sz="1600">
                <a:solidFill>
                  <a:schemeClr val="tx1"/>
                </a:solidFill>
                <a:latin typeface="Times New Roman" pitchFamily="1" charset="0"/>
              </a:defRPr>
            </a:lvl8pPr>
            <a:lvl9pPr marL="3943350" indent="-228600" algn="l" rtl="0" eaLnBrk="1" fontAlgn="base" hangingPunct="1">
              <a:spcBef>
                <a:spcPct val="20000"/>
              </a:spcBef>
              <a:spcAft>
                <a:spcPct val="0"/>
              </a:spcAft>
              <a:buChar char="»"/>
              <a:defRPr sz="1600">
                <a:solidFill>
                  <a:schemeClr val="tx1"/>
                </a:solidFill>
                <a:latin typeface="Times New Roman" pitchFamily="1" charset="0"/>
              </a:defRPr>
            </a:lvl9pPr>
          </a:lstStyle>
          <a:p>
            <a:pPr marL="0" indent="0" eaLnBrk="1" hangingPunct="1">
              <a:buFontTx/>
              <a:buNone/>
            </a:pPr>
            <a:r>
              <a:rPr lang="en-GB" altLang="en-US" sz="1800" b="0" kern="0" dirty="0"/>
              <a:t>Searching for a parking space (cruising) is sometimes responsible for 30% of the entire traffic flow of cars in cities. </a:t>
            </a:r>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592" y="2455797"/>
            <a:ext cx="5580888" cy="3929191"/>
          </a:xfrm>
          <a:prstGeom prst="rect">
            <a:avLst/>
          </a:prstGeom>
        </p:spPr>
      </p:pic>
      <p:sp>
        <p:nvSpPr>
          <p:cNvPr id="6" name="Textfeld 5"/>
          <p:cNvSpPr txBox="1"/>
          <p:nvPr/>
        </p:nvSpPr>
        <p:spPr>
          <a:xfrm>
            <a:off x="260985" y="2208705"/>
            <a:ext cx="6532622" cy="369332"/>
          </a:xfrm>
          <a:prstGeom prst="rect">
            <a:avLst/>
          </a:prstGeom>
          <a:noFill/>
        </p:spPr>
        <p:txBody>
          <a:bodyPr wrap="none" rtlCol="0">
            <a:spAutoFit/>
          </a:bodyPr>
          <a:lstStyle/>
          <a:p>
            <a:r>
              <a:rPr lang="de-AT" sz="1800" b="1" dirty="0">
                <a:latin typeface="+mj-lt"/>
              </a:rPr>
              <a:t>Average time </a:t>
            </a:r>
            <a:r>
              <a:rPr lang="de-AT" sz="1800" b="1" dirty="0" err="1">
                <a:latin typeface="+mj-lt"/>
              </a:rPr>
              <a:t>to</a:t>
            </a:r>
            <a:r>
              <a:rPr lang="de-AT" sz="1800" b="1" dirty="0">
                <a:latin typeface="+mj-lt"/>
              </a:rPr>
              <a:t> find a </a:t>
            </a:r>
            <a:r>
              <a:rPr lang="de-AT" sz="1800" b="1" dirty="0" err="1">
                <a:latin typeface="+mj-lt"/>
              </a:rPr>
              <a:t>parking</a:t>
            </a:r>
            <a:r>
              <a:rPr lang="de-AT" sz="1800" b="1" dirty="0">
                <a:latin typeface="+mj-lt"/>
              </a:rPr>
              <a:t> </a:t>
            </a:r>
            <a:r>
              <a:rPr lang="de-AT" sz="1800" b="1" dirty="0" err="1">
                <a:latin typeface="+mj-lt"/>
              </a:rPr>
              <a:t>space</a:t>
            </a:r>
            <a:r>
              <a:rPr lang="de-AT" sz="1800" b="1" dirty="0">
                <a:latin typeface="+mj-lt"/>
              </a:rPr>
              <a:t> </a:t>
            </a:r>
            <a:r>
              <a:rPr lang="de-AT" sz="1800" dirty="0">
                <a:latin typeface="+mj-lt"/>
              </a:rPr>
              <a:t>(Vienna </a:t>
            </a:r>
            <a:r>
              <a:rPr lang="de-AT" sz="1800" dirty="0" err="1">
                <a:latin typeface="+mj-lt"/>
              </a:rPr>
              <a:t>districts</a:t>
            </a:r>
            <a:r>
              <a:rPr lang="de-AT" sz="1800" dirty="0">
                <a:latin typeface="+mj-lt"/>
              </a:rPr>
              <a:t> 6-9)</a:t>
            </a:r>
          </a:p>
        </p:txBody>
      </p:sp>
      <p:sp>
        <p:nvSpPr>
          <p:cNvPr id="7" name="Textfeld 6"/>
          <p:cNvSpPr txBox="1"/>
          <p:nvPr/>
        </p:nvSpPr>
        <p:spPr>
          <a:xfrm>
            <a:off x="7010400" y="6123378"/>
            <a:ext cx="1553630" cy="261610"/>
          </a:xfrm>
          <a:prstGeom prst="rect">
            <a:avLst/>
          </a:prstGeom>
          <a:noFill/>
        </p:spPr>
        <p:txBody>
          <a:bodyPr wrap="none" rtlCol="0">
            <a:spAutoFit/>
          </a:bodyPr>
          <a:lstStyle/>
          <a:p>
            <a:r>
              <a:rPr lang="de-AT" sz="1100" dirty="0"/>
              <a:t>Source: </a:t>
            </a:r>
            <a:r>
              <a:rPr lang="de-AT" sz="1100" dirty="0" err="1"/>
              <a:t>Cost</a:t>
            </a:r>
            <a:r>
              <a:rPr lang="de-AT" sz="1100" dirty="0"/>
              <a:t> 342 - 2005</a:t>
            </a:r>
          </a:p>
        </p:txBody>
      </p:sp>
      <p:sp>
        <p:nvSpPr>
          <p:cNvPr id="8" name="Title 1"/>
          <p:cNvSpPr txBox="1">
            <a:spLocks/>
          </p:cNvSpPr>
          <p:nvPr/>
        </p:nvSpPr>
        <p:spPr>
          <a:xfrm>
            <a:off x="304800" y="517946"/>
            <a:ext cx="7343775" cy="1152525"/>
          </a:xfrm>
          <a:prstGeom prst="rect">
            <a:avLst/>
          </a:prstGeom>
        </p:spPr>
        <p:txBody>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pPr marL="0" indent="0" eaLnBrk="1" hangingPunct="1">
              <a:buFontTx/>
              <a:buNone/>
            </a:pPr>
            <a:r>
              <a:rPr lang="en-GB" altLang="en-US" dirty="0">
                <a:solidFill>
                  <a:srgbClr val="134095"/>
                </a:solidFill>
              </a:rPr>
              <a:t>The impact of saturated on-street parking</a:t>
            </a:r>
          </a:p>
        </p:txBody>
      </p:sp>
    </p:spTree>
    <p:extLst>
      <p:ext uri="{BB962C8B-B14F-4D97-AF65-F5344CB8AC3E}">
        <p14:creationId xmlns:p14="http://schemas.microsoft.com/office/powerpoint/2010/main" val="31017967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xmlns=""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xmlns="" id="{60BC1FCC-C924-4829-95DB-92A0ED306018}"/>
              </a:ext>
            </a:extLst>
          </p:cNvPr>
          <p:cNvSpPr/>
          <p:nvPr/>
        </p:nvSpPr>
        <p:spPr>
          <a:xfrm>
            <a:off x="660676" y="3429000"/>
            <a:ext cx="7303109" cy="1754326"/>
          </a:xfrm>
          <a:prstGeom prst="rect">
            <a:avLst/>
          </a:prstGeom>
        </p:spPr>
        <p:txBody>
          <a:bodyPr wrap="square">
            <a:spAutoFit/>
          </a:bodyPr>
          <a:lstStyle/>
          <a:p>
            <a:r>
              <a:rPr lang="sl-SI" sz="3600" b="1">
                <a:solidFill>
                  <a:schemeClr val="bg1"/>
                </a:solidFill>
                <a:latin typeface="+mj-lt"/>
              </a:rPr>
              <a:t>Sprejetje upravljanja parkirišč – (politična) vključitev</a:t>
            </a:r>
          </a:p>
          <a:p>
            <a:endParaRPr lang="en-US" sz="3600" b="1" dirty="0">
              <a:solidFill>
                <a:schemeClr val="bg1"/>
              </a:solidFill>
              <a:latin typeface="+mj-lt"/>
            </a:endParaRPr>
          </a:p>
        </p:txBody>
      </p:sp>
    </p:spTree>
    <p:extLst>
      <p:ext uri="{BB962C8B-B14F-4D97-AF65-F5344CB8AC3E}">
        <p14:creationId xmlns:p14="http://schemas.microsoft.com/office/powerpoint/2010/main" val="25044290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11480" y="1913573"/>
            <a:ext cx="8439150" cy="982027"/>
          </a:xfrm>
          <a:prstGeom prst="rect">
            <a:avLst/>
          </a:prstGeom>
        </p:spPr>
        <p:txBody>
          <a:bodyPr/>
          <a:lstStyle>
            <a:lvl1pPr marL="342900" indent="-342900" algn="l" rtl="0" eaLnBrk="0" fontAlgn="base" hangingPunct="0">
              <a:spcBef>
                <a:spcPct val="20000"/>
              </a:spcBef>
              <a:spcAft>
                <a:spcPct val="0"/>
              </a:spcAft>
              <a:buClr>
                <a:srgbClr val="134095"/>
              </a:buClr>
              <a:buSzPct val="135000"/>
              <a:buChar char="•"/>
              <a:defRPr sz="3200" b="1">
                <a:solidFill>
                  <a:schemeClr val="tx1"/>
                </a:solidFill>
                <a:latin typeface="+mn-lt"/>
                <a:ea typeface="MS PGothic" pitchFamily="34" charset="-128"/>
                <a:cs typeface="MS PGothic"/>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itchFamily="34" charset="-128"/>
                <a:cs typeface="MS PGothic"/>
              </a:defRPr>
            </a:lvl2pPr>
            <a:lvl3pPr marL="987425" indent="-228600" algn="l" rtl="0" eaLnBrk="0" fontAlgn="base" hangingPunct="0">
              <a:spcBef>
                <a:spcPct val="30000"/>
              </a:spcBef>
              <a:spcAft>
                <a:spcPct val="0"/>
              </a:spcAft>
              <a:buChar char="–"/>
              <a:defRPr sz="1600">
                <a:solidFill>
                  <a:schemeClr val="tx1"/>
                </a:solidFill>
                <a:latin typeface="+mn-lt"/>
                <a:ea typeface="MS PGothic" pitchFamily="34" charset="-128"/>
                <a:cs typeface="MS PGothic"/>
              </a:defRPr>
            </a:lvl3pPr>
            <a:lvl4pPr marL="1695450" indent="-228600" algn="l" rtl="0" eaLnBrk="0" fontAlgn="base" hangingPunct="0">
              <a:spcBef>
                <a:spcPct val="20000"/>
              </a:spcBef>
              <a:spcAft>
                <a:spcPct val="0"/>
              </a:spcAft>
              <a:buChar char="–"/>
              <a:defRPr sz="2000">
                <a:solidFill>
                  <a:schemeClr val="tx1"/>
                </a:solidFill>
                <a:latin typeface="Times New Roman" pitchFamily="1" charset="0"/>
                <a:ea typeface="MS PGothic" pitchFamily="34" charset="-128"/>
                <a:cs typeface="MS PGothic"/>
              </a:defRPr>
            </a:lvl4pPr>
            <a:lvl5pPr marL="2114550" indent="-228600" algn="l" rtl="0" eaLnBrk="0" fontAlgn="base" hangingPunct="0">
              <a:spcBef>
                <a:spcPct val="20000"/>
              </a:spcBef>
              <a:spcAft>
                <a:spcPct val="0"/>
              </a:spcAft>
              <a:buChar char="»"/>
              <a:defRPr sz="1600">
                <a:solidFill>
                  <a:schemeClr val="tx1"/>
                </a:solidFill>
                <a:latin typeface="Times New Roman" pitchFamily="1" charset="0"/>
                <a:ea typeface="MS PGothic" pitchFamily="34" charset="-128"/>
                <a:cs typeface="MS PGothic"/>
              </a:defRPr>
            </a:lvl5pPr>
            <a:lvl6pPr marL="2571750" indent="-228600" algn="l" rtl="0" eaLnBrk="1" fontAlgn="base" hangingPunct="1">
              <a:spcBef>
                <a:spcPct val="20000"/>
              </a:spcBef>
              <a:spcAft>
                <a:spcPct val="0"/>
              </a:spcAft>
              <a:buChar char="»"/>
              <a:defRPr sz="1600">
                <a:solidFill>
                  <a:schemeClr val="tx1"/>
                </a:solidFill>
                <a:latin typeface="Times New Roman" pitchFamily="1" charset="0"/>
              </a:defRPr>
            </a:lvl6pPr>
            <a:lvl7pPr marL="3028950" indent="-228600" algn="l" rtl="0" eaLnBrk="1" fontAlgn="base" hangingPunct="1">
              <a:spcBef>
                <a:spcPct val="20000"/>
              </a:spcBef>
              <a:spcAft>
                <a:spcPct val="0"/>
              </a:spcAft>
              <a:buChar char="»"/>
              <a:defRPr sz="1600">
                <a:solidFill>
                  <a:schemeClr val="tx1"/>
                </a:solidFill>
                <a:latin typeface="Times New Roman" pitchFamily="1" charset="0"/>
              </a:defRPr>
            </a:lvl7pPr>
            <a:lvl8pPr marL="3486150" indent="-228600" algn="l" rtl="0" eaLnBrk="1" fontAlgn="base" hangingPunct="1">
              <a:spcBef>
                <a:spcPct val="20000"/>
              </a:spcBef>
              <a:spcAft>
                <a:spcPct val="0"/>
              </a:spcAft>
              <a:buChar char="»"/>
              <a:defRPr sz="1600">
                <a:solidFill>
                  <a:schemeClr val="tx1"/>
                </a:solidFill>
                <a:latin typeface="Times New Roman" pitchFamily="1" charset="0"/>
              </a:defRPr>
            </a:lvl8pPr>
            <a:lvl9pPr marL="3943350" indent="-228600" algn="l" rtl="0" eaLnBrk="1" fontAlgn="base" hangingPunct="1">
              <a:spcBef>
                <a:spcPct val="20000"/>
              </a:spcBef>
              <a:spcAft>
                <a:spcPct val="0"/>
              </a:spcAft>
              <a:buChar char="»"/>
              <a:defRPr sz="1600">
                <a:solidFill>
                  <a:schemeClr val="tx1"/>
                </a:solidFill>
                <a:latin typeface="Times New Roman" pitchFamily="1" charset="0"/>
              </a:defRPr>
            </a:lvl9pPr>
          </a:lstStyle>
          <a:p>
            <a:pPr marL="0" indent="0" eaLnBrk="1" hangingPunct="1">
              <a:buFontTx/>
              <a:buNone/>
            </a:pPr>
            <a:r>
              <a:rPr lang="sl-SI" sz="1800" b="0"/>
              <a:t>Lokalni prebivalci</a:t>
            </a:r>
          </a:p>
          <a:p>
            <a:pPr marL="0" indent="0" eaLnBrk="1" hangingPunct="1">
              <a:buFontTx/>
              <a:buNone/>
            </a:pPr>
            <a:endParaRPr lang="en-GB" altLang="en-US" sz="1800" b="0" kern="0" dirty="0"/>
          </a:p>
          <a:p>
            <a:pPr marL="0" indent="0" eaLnBrk="1" hangingPunct="1">
              <a:buFontTx/>
              <a:buNone/>
            </a:pPr>
            <a:r>
              <a:rPr lang="sl-SI" sz="1800" b="0"/>
              <a:t>Lokalna maloprodajna podjetja</a:t>
            </a:r>
          </a:p>
          <a:p>
            <a:pPr marL="0" indent="0" eaLnBrk="1" hangingPunct="1">
              <a:buFontTx/>
              <a:buNone/>
            </a:pPr>
            <a:endParaRPr lang="en-GB" altLang="en-US" sz="1800" b="0" kern="0" dirty="0"/>
          </a:p>
          <a:p>
            <a:pPr marL="0" indent="0" eaLnBrk="1" hangingPunct="1">
              <a:buFontTx/>
              <a:buNone/>
            </a:pPr>
            <a:r>
              <a:rPr lang="sl-SI" sz="1800" b="0"/>
              <a:t>Lastniki nepremičnin</a:t>
            </a:r>
          </a:p>
          <a:p>
            <a:pPr marL="0" indent="0" eaLnBrk="1" hangingPunct="1">
              <a:buFontTx/>
              <a:buNone/>
            </a:pPr>
            <a:endParaRPr lang="en-GB" altLang="en-US" sz="1800" b="0" kern="0" dirty="0"/>
          </a:p>
          <a:p>
            <a:pPr marL="0" indent="0" eaLnBrk="1" hangingPunct="1">
              <a:buFontTx/>
              <a:buNone/>
            </a:pPr>
            <a:r>
              <a:rPr lang="sl-SI" sz="1800" b="0"/>
              <a:t>Velike institucije v okviru enotnega upravljanja</a:t>
            </a:r>
          </a:p>
          <a:p>
            <a:pPr marL="0" indent="0" eaLnBrk="1" hangingPunct="1">
              <a:buFontTx/>
              <a:buNone/>
            </a:pPr>
            <a:endParaRPr lang="en-GB" altLang="en-US" sz="1800" b="0" kern="0" dirty="0"/>
          </a:p>
          <a:p>
            <a:pPr marL="0" indent="0" eaLnBrk="1" hangingPunct="1">
              <a:buFontTx/>
              <a:buNone/>
            </a:pPr>
            <a:r>
              <a:rPr lang="sl-SI" sz="1800" b="0"/>
              <a:t>Lokalni zaposleni</a:t>
            </a:r>
          </a:p>
        </p:txBody>
      </p:sp>
      <p:sp>
        <p:nvSpPr>
          <p:cNvPr id="4" name="Title 1"/>
          <p:cNvSpPr txBox="1">
            <a:spLocks/>
          </p:cNvSpPr>
          <p:nvPr/>
        </p:nvSpPr>
        <p:spPr>
          <a:xfrm>
            <a:off x="304800" y="517946"/>
            <a:ext cx="7343775" cy="1152525"/>
          </a:xfrm>
          <a:prstGeom prst="rect">
            <a:avLst/>
          </a:prstGeom>
        </p:spPr>
        <p:txBody>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pPr marL="0" indent="0" eaLnBrk="1" hangingPunct="1">
              <a:buFontTx/>
              <a:buNone/>
            </a:pPr>
            <a:r>
              <a:rPr lang="sl-SI">
                <a:solidFill>
                  <a:srgbClr val="134095"/>
                </a:solidFill>
              </a:rPr>
              <a:t>Zmagovalne zainteresirane strani</a:t>
            </a:r>
          </a:p>
        </p:txBody>
      </p:sp>
      <p:sp>
        <p:nvSpPr>
          <p:cNvPr id="5" name="Textfeld 4"/>
          <p:cNvSpPr txBox="1"/>
          <p:nvPr/>
        </p:nvSpPr>
        <p:spPr>
          <a:xfrm>
            <a:off x="285750" y="6166305"/>
            <a:ext cx="5751896" cy="261610"/>
          </a:xfrm>
          <a:prstGeom prst="rect">
            <a:avLst/>
          </a:prstGeom>
          <a:noFill/>
        </p:spPr>
        <p:txBody>
          <a:bodyPr wrap="none" rtlCol="0">
            <a:spAutoFit/>
          </a:bodyPr>
          <a:lstStyle/>
          <a:p>
            <a:r>
              <a:rPr lang="sl-SI" sz="1100"/>
              <a:t>Vir: On-Street Parking Managemenet – GIZ Sustainable Urban Transport Tech. Dokument 14</a:t>
            </a:r>
          </a:p>
        </p:txBody>
      </p:sp>
      <p:pic>
        <p:nvPicPr>
          <p:cNvPr id="6" name="Grafik 5">
            <a:extLst>
              <a:ext uri="{FF2B5EF4-FFF2-40B4-BE49-F238E27FC236}">
                <a16:creationId xmlns:a16="http://schemas.microsoft.com/office/drawing/2014/main" xmlns="" id="{05E3D2BB-DE9A-4CF8-A5D1-5C16EADF6768}"/>
              </a:ext>
            </a:extLst>
          </p:cNvPr>
          <p:cNvPicPr>
            <a:picLocks noChangeAspect="1"/>
          </p:cNvPicPr>
          <p:nvPr/>
        </p:nvPicPr>
        <p:blipFill>
          <a:blip r:embed="rId2"/>
          <a:stretch>
            <a:fillRect/>
          </a:stretch>
        </p:blipFill>
        <p:spPr>
          <a:xfrm>
            <a:off x="5755499" y="1628152"/>
            <a:ext cx="3095131" cy="4441444"/>
          </a:xfrm>
          <a:prstGeom prst="rect">
            <a:avLst/>
          </a:prstGeom>
        </p:spPr>
      </p:pic>
    </p:spTree>
    <p:extLst>
      <p:ext uri="{BB962C8B-B14F-4D97-AF65-F5344CB8AC3E}">
        <p14:creationId xmlns:p14="http://schemas.microsoft.com/office/powerpoint/2010/main" val="3040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xmlns="" id="{3AFD076A-9A58-4EE5-B731-59B73ED1B0E6}"/>
              </a:ext>
            </a:extLst>
          </p:cNvPr>
          <p:cNvSpPr>
            <a:spLocks noGrp="1"/>
          </p:cNvSpPr>
          <p:nvPr>
            <p:ph type="title"/>
          </p:nvPr>
        </p:nvSpPr>
        <p:spPr/>
        <p:txBody>
          <a:bodyPr/>
          <a:lstStyle/>
          <a:p>
            <a:r>
              <a:rPr lang="sl-SI"/>
              <a:t>Parkirna politika je ključna za upravljanje mobilnosti</a:t>
            </a:r>
          </a:p>
        </p:txBody>
      </p:sp>
      <p:sp>
        <p:nvSpPr>
          <p:cNvPr id="38915" name="Content Placeholder 2">
            <a:extLst>
              <a:ext uri="{FF2B5EF4-FFF2-40B4-BE49-F238E27FC236}">
                <a16:creationId xmlns:a16="http://schemas.microsoft.com/office/drawing/2014/main" xmlns="" id="{A04FDEEF-EFC5-4349-9593-548A35923983}"/>
              </a:ext>
            </a:extLst>
          </p:cNvPr>
          <p:cNvSpPr>
            <a:spLocks noGrp="1"/>
          </p:cNvSpPr>
          <p:nvPr>
            <p:ph idx="1"/>
          </p:nvPr>
        </p:nvSpPr>
        <p:spPr/>
        <p:txBody>
          <a:bodyPr/>
          <a:lstStyle/>
          <a:p>
            <a:pPr marL="857250" lvl="1" eaLnBrk="1" hangingPunct="1">
              <a:buFontTx/>
              <a:buChar char="•"/>
            </a:pPr>
            <a:r>
              <a:rPr lang="sl-SI"/>
              <a:t>Skoraj vsak izlet se konča na parkirišču</a:t>
            </a:r>
          </a:p>
          <a:p>
            <a:pPr marL="857250" lvl="1" eaLnBrk="1" hangingPunct="1">
              <a:buFontTx/>
              <a:buChar char="•"/>
            </a:pPr>
            <a:r>
              <a:rPr lang="sl-SI"/>
              <a:t>Skladno s tem upravljanje parkirišča pomeni upravljanje povpraševanja po uporabi avtomobilov in zastojev</a:t>
            </a:r>
          </a:p>
          <a:p>
            <a:pPr marL="857250" lvl="1" eaLnBrk="1" hangingPunct="1">
              <a:buFontTx/>
              <a:buChar char="•"/>
            </a:pPr>
            <a:r>
              <a:rPr lang="sl-SI"/>
              <a:t>V primerjavi z drugimi prometnimi politikami ima parkirna politika dve glavni prednosti:</a:t>
            </a:r>
          </a:p>
          <a:p>
            <a:pPr marL="190500" lvl="1" indent="0">
              <a:buNone/>
            </a:pPr>
            <a:r>
              <a:rPr lang="sl-SI"/>
              <a:t>		- Običajno ne zahteva velikih naložb;</a:t>
            </a:r>
          </a:p>
          <a:p>
            <a:pPr marL="190500" lvl="1" indent="0">
              <a:buNone/>
            </a:pPr>
            <a:r>
              <a:rPr lang="sl-SI"/>
              <a:t>		- Ima večjo javno sprejemljivost (ker se že uporablja vveč mestih)</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304800" y="1517778"/>
            <a:ext cx="8439150" cy="982027"/>
          </a:xfrm>
          <a:prstGeom prst="rect">
            <a:avLst/>
          </a:prstGeom>
        </p:spPr>
        <p:txBody>
          <a:bodyPr/>
          <a:lstStyle>
            <a:lvl1pPr marL="342900" indent="-342900" algn="l" rtl="0" eaLnBrk="0" fontAlgn="base" hangingPunct="0">
              <a:spcBef>
                <a:spcPct val="20000"/>
              </a:spcBef>
              <a:spcAft>
                <a:spcPct val="0"/>
              </a:spcAft>
              <a:buClr>
                <a:srgbClr val="134095"/>
              </a:buClr>
              <a:buSzPct val="135000"/>
              <a:buChar char="•"/>
              <a:defRPr sz="3200" b="1">
                <a:solidFill>
                  <a:schemeClr val="tx1"/>
                </a:solidFill>
                <a:latin typeface="+mn-lt"/>
                <a:ea typeface="MS PGothic" pitchFamily="34" charset="-128"/>
                <a:cs typeface="MS PGothic"/>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itchFamily="34" charset="-128"/>
                <a:cs typeface="MS PGothic"/>
              </a:defRPr>
            </a:lvl2pPr>
            <a:lvl3pPr marL="987425" indent="-228600" algn="l" rtl="0" eaLnBrk="0" fontAlgn="base" hangingPunct="0">
              <a:spcBef>
                <a:spcPct val="30000"/>
              </a:spcBef>
              <a:spcAft>
                <a:spcPct val="0"/>
              </a:spcAft>
              <a:buChar char="–"/>
              <a:defRPr sz="1600">
                <a:solidFill>
                  <a:schemeClr val="tx1"/>
                </a:solidFill>
                <a:latin typeface="+mn-lt"/>
                <a:ea typeface="MS PGothic" pitchFamily="34" charset="-128"/>
                <a:cs typeface="MS PGothic"/>
              </a:defRPr>
            </a:lvl3pPr>
            <a:lvl4pPr marL="1695450" indent="-228600" algn="l" rtl="0" eaLnBrk="0" fontAlgn="base" hangingPunct="0">
              <a:spcBef>
                <a:spcPct val="20000"/>
              </a:spcBef>
              <a:spcAft>
                <a:spcPct val="0"/>
              </a:spcAft>
              <a:buChar char="–"/>
              <a:defRPr sz="2000">
                <a:solidFill>
                  <a:schemeClr val="tx1"/>
                </a:solidFill>
                <a:latin typeface="Times New Roman" pitchFamily="1" charset="0"/>
                <a:ea typeface="MS PGothic" pitchFamily="34" charset="-128"/>
                <a:cs typeface="MS PGothic"/>
              </a:defRPr>
            </a:lvl4pPr>
            <a:lvl5pPr marL="2114550" indent="-228600" algn="l" rtl="0" eaLnBrk="0" fontAlgn="base" hangingPunct="0">
              <a:spcBef>
                <a:spcPct val="20000"/>
              </a:spcBef>
              <a:spcAft>
                <a:spcPct val="0"/>
              </a:spcAft>
              <a:buChar char="»"/>
              <a:defRPr sz="1600">
                <a:solidFill>
                  <a:schemeClr val="tx1"/>
                </a:solidFill>
                <a:latin typeface="Times New Roman" pitchFamily="1" charset="0"/>
                <a:ea typeface="MS PGothic" pitchFamily="34" charset="-128"/>
                <a:cs typeface="MS PGothic"/>
              </a:defRPr>
            </a:lvl5pPr>
            <a:lvl6pPr marL="2571750" indent="-228600" algn="l" rtl="0" eaLnBrk="1" fontAlgn="base" hangingPunct="1">
              <a:spcBef>
                <a:spcPct val="20000"/>
              </a:spcBef>
              <a:spcAft>
                <a:spcPct val="0"/>
              </a:spcAft>
              <a:buChar char="»"/>
              <a:defRPr sz="1600">
                <a:solidFill>
                  <a:schemeClr val="tx1"/>
                </a:solidFill>
                <a:latin typeface="Times New Roman" pitchFamily="1" charset="0"/>
              </a:defRPr>
            </a:lvl6pPr>
            <a:lvl7pPr marL="3028950" indent="-228600" algn="l" rtl="0" eaLnBrk="1" fontAlgn="base" hangingPunct="1">
              <a:spcBef>
                <a:spcPct val="20000"/>
              </a:spcBef>
              <a:spcAft>
                <a:spcPct val="0"/>
              </a:spcAft>
              <a:buChar char="»"/>
              <a:defRPr sz="1600">
                <a:solidFill>
                  <a:schemeClr val="tx1"/>
                </a:solidFill>
                <a:latin typeface="Times New Roman" pitchFamily="1" charset="0"/>
              </a:defRPr>
            </a:lvl7pPr>
            <a:lvl8pPr marL="3486150" indent="-228600" algn="l" rtl="0" eaLnBrk="1" fontAlgn="base" hangingPunct="1">
              <a:spcBef>
                <a:spcPct val="20000"/>
              </a:spcBef>
              <a:spcAft>
                <a:spcPct val="0"/>
              </a:spcAft>
              <a:buChar char="»"/>
              <a:defRPr sz="1600">
                <a:solidFill>
                  <a:schemeClr val="tx1"/>
                </a:solidFill>
                <a:latin typeface="Times New Roman" pitchFamily="1" charset="0"/>
              </a:defRPr>
            </a:lvl8pPr>
            <a:lvl9pPr marL="3943350" indent="-228600" algn="l" rtl="0" eaLnBrk="1" fontAlgn="base" hangingPunct="1">
              <a:spcBef>
                <a:spcPct val="20000"/>
              </a:spcBef>
              <a:spcAft>
                <a:spcPct val="0"/>
              </a:spcAft>
              <a:buChar char="»"/>
              <a:defRPr sz="1600">
                <a:solidFill>
                  <a:schemeClr val="tx1"/>
                </a:solidFill>
                <a:latin typeface="Times New Roman" pitchFamily="1" charset="0"/>
              </a:defRPr>
            </a:lvl9pPr>
          </a:lstStyle>
          <a:p>
            <a:pPr eaLnBrk="1" hangingPunct="1"/>
            <a:r>
              <a:rPr lang="sl-SI" sz="1800" b="0"/>
              <a:t>Vidno dopolnilno izboljšanje z roko v roki z upravljanjem parkirišč </a:t>
            </a:r>
          </a:p>
          <a:p>
            <a:pPr marL="0" indent="0" eaLnBrk="1" hangingPunct="1">
              <a:buFontTx/>
              <a:buNone/>
            </a:pPr>
            <a:endParaRPr lang="en-GB" altLang="en-US" sz="1800" b="0" kern="0" dirty="0"/>
          </a:p>
          <a:p>
            <a:pPr eaLnBrk="1" hangingPunct="1"/>
            <a:r>
              <a:rPr lang="sl-SI" sz="1800" b="0"/>
              <a:t>Posebne ureditve za ključne interesne skupine, kot so npr. prebivalci</a:t>
            </a:r>
          </a:p>
          <a:p>
            <a:pPr marL="0" indent="0" eaLnBrk="1" hangingPunct="1">
              <a:buFontTx/>
              <a:buNone/>
            </a:pPr>
            <a:endParaRPr lang="en-GB" altLang="en-US" sz="1800" b="0" kern="0" dirty="0"/>
          </a:p>
          <a:p>
            <a:pPr eaLnBrk="1" hangingPunct="1"/>
            <a:r>
              <a:rPr lang="sl-SI" sz="1800" b="0"/>
              <a:t>Uporaba prihodkov od plačljivega parkiranja za lokalne potrebe (npr. tudi z vključevanjem zainteresiranih strani v postopek soustvarjanja/soodločanja). 
</a:t>
            </a:r>
            <a:br>
              <a:rPr lang="sl-SI" sz="1800" b="0"/>
            </a:br>
            <a:r>
              <a:rPr lang="sl-SI" sz="1800" b="0"/>
              <a:t>Primer: parkirna območja z ugodnostmi</a:t>
            </a:r>
          </a:p>
          <a:p>
            <a:pPr marL="0" indent="0" eaLnBrk="1" hangingPunct="1">
              <a:buFontTx/>
              <a:buNone/>
            </a:pPr>
            <a:endParaRPr lang="en-GB" altLang="en-US" sz="1800" b="0" kern="0" dirty="0"/>
          </a:p>
        </p:txBody>
      </p:sp>
      <p:sp>
        <p:nvSpPr>
          <p:cNvPr id="4" name="Title 1"/>
          <p:cNvSpPr txBox="1">
            <a:spLocks/>
          </p:cNvSpPr>
          <p:nvPr/>
        </p:nvSpPr>
        <p:spPr>
          <a:xfrm>
            <a:off x="304800" y="517946"/>
            <a:ext cx="7343775" cy="1152525"/>
          </a:xfrm>
          <a:prstGeom prst="rect">
            <a:avLst/>
          </a:prstGeom>
        </p:spPr>
        <p:txBody>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pPr marL="0" indent="0" eaLnBrk="1" hangingPunct="1">
              <a:buFontTx/>
              <a:buNone/>
            </a:pPr>
            <a:r>
              <a:rPr lang="sl-SI">
                <a:solidFill>
                  <a:srgbClr val="134095"/>
                </a:solidFill>
              </a:rPr>
              <a:t>Strategije zmagovalnih zainteresiranih strani</a:t>
            </a:r>
          </a:p>
        </p:txBody>
      </p:sp>
      <p:sp>
        <p:nvSpPr>
          <p:cNvPr id="5" name="Textfeld 4"/>
          <p:cNvSpPr txBox="1"/>
          <p:nvPr/>
        </p:nvSpPr>
        <p:spPr>
          <a:xfrm>
            <a:off x="285750" y="6166305"/>
            <a:ext cx="5751896" cy="261610"/>
          </a:xfrm>
          <a:prstGeom prst="rect">
            <a:avLst/>
          </a:prstGeom>
          <a:noFill/>
        </p:spPr>
        <p:txBody>
          <a:bodyPr wrap="none" rtlCol="0">
            <a:spAutoFit/>
          </a:bodyPr>
          <a:lstStyle/>
          <a:p>
            <a:r>
              <a:rPr lang="sl-SI" sz="1100"/>
              <a:t>Vir: On-Street Parking Managemenet – GIZ Sustainable Urban Transport Tech. Dokument 14</a:t>
            </a:r>
          </a:p>
        </p:txBody>
      </p:sp>
      <p:sp>
        <p:nvSpPr>
          <p:cNvPr id="7" name="Rechteck 6"/>
          <p:cNvSpPr/>
          <p:nvPr/>
        </p:nvSpPr>
        <p:spPr>
          <a:xfrm>
            <a:off x="706153" y="4742808"/>
            <a:ext cx="4911090" cy="1200329"/>
          </a:xfrm>
          <a:prstGeom prst="rect">
            <a:avLst/>
          </a:prstGeom>
        </p:spPr>
        <p:txBody>
          <a:bodyPr wrap="square">
            <a:spAutoFit/>
          </a:bodyPr>
          <a:lstStyle/>
          <a:p>
            <a:pPr>
              <a:spcBef>
                <a:spcPct val="20000"/>
              </a:spcBef>
              <a:buClr>
                <a:srgbClr val="134095"/>
              </a:buClr>
              <a:buSzPct val="135000"/>
            </a:pPr>
            <a:r>
              <a:rPr lang="sl-SI" sz="1800">
                <a:latin typeface="+mn-lt"/>
                <a:cs typeface="MS PGothic"/>
              </a:rPr>
              <a:t>Primer Sofija: </a:t>
            </a:r>
            <a:br>
              <a:rPr lang="sl-SI" sz="1800">
                <a:latin typeface="+mn-lt"/>
                <a:cs typeface="MS PGothic"/>
              </a:rPr>
            </a:br>
            <a:r>
              <a:rPr lang="sl-SI" sz="1800">
                <a:latin typeface="+mn-lt"/>
                <a:cs typeface="MS PGothic"/>
              </a:rPr>
              <a:t/>
            </a:r>
            <a:br>
              <a:rPr lang="sl-SI" sz="1800">
                <a:latin typeface="+mn-lt"/>
                <a:cs typeface="MS PGothic"/>
              </a:rPr>
            </a:br>
            <a:r>
              <a:rPr lang="sl-SI" sz="1800">
                <a:latin typeface="+mn-lt"/>
                <a:cs typeface="MS PGothic"/>
              </a:rPr>
              <a:t>kadar se izvaja plačljivo parkiranje, se pločnik ob strani prenovi z uporabo prihodkov plačljivega parkiranja).</a:t>
            </a:r>
          </a:p>
        </p:txBody>
      </p:sp>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0200" y="3677105"/>
            <a:ext cx="3733800" cy="2489200"/>
          </a:xfrm>
          <a:prstGeom prst="rect">
            <a:avLst/>
          </a:prstGeom>
        </p:spPr>
      </p:pic>
      <p:sp>
        <p:nvSpPr>
          <p:cNvPr id="9" name="Textfeld 8">
            <a:extLst>
              <a:ext uri="{FF2B5EF4-FFF2-40B4-BE49-F238E27FC236}">
                <a16:creationId xmlns:a16="http://schemas.microsoft.com/office/drawing/2014/main" xmlns="" id="{3807A68A-1D03-4363-9A66-C785AA49C26F}"/>
              </a:ext>
            </a:extLst>
          </p:cNvPr>
          <p:cNvSpPr txBox="1"/>
          <p:nvPr/>
        </p:nvSpPr>
        <p:spPr>
          <a:xfrm>
            <a:off x="7648575" y="3415495"/>
            <a:ext cx="1364476" cy="261610"/>
          </a:xfrm>
          <a:prstGeom prst="rect">
            <a:avLst/>
          </a:prstGeom>
          <a:noFill/>
        </p:spPr>
        <p:txBody>
          <a:bodyPr wrap="none" rtlCol="0">
            <a:spAutoFit/>
          </a:bodyPr>
          <a:lstStyle/>
          <a:p>
            <a:r>
              <a:rPr lang="sl-SI" sz="1100"/>
              <a:t>Fotografija: FGM-AMOR</a:t>
            </a:r>
          </a:p>
        </p:txBody>
      </p:sp>
    </p:spTree>
    <p:extLst>
      <p:ext uri="{BB962C8B-B14F-4D97-AF65-F5344CB8AC3E}">
        <p14:creationId xmlns:p14="http://schemas.microsoft.com/office/powerpoint/2010/main" val="18841499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789EEE6A-70C1-4710-A340-F83CE130DC94}"/>
              </a:ext>
            </a:extLst>
          </p:cNvPr>
          <p:cNvSpPr txBox="1">
            <a:spLocks/>
          </p:cNvSpPr>
          <p:nvPr/>
        </p:nvSpPr>
        <p:spPr>
          <a:xfrm>
            <a:off x="304800" y="517946"/>
            <a:ext cx="7343775" cy="1152525"/>
          </a:xfrm>
          <a:prstGeom prst="rect">
            <a:avLst/>
          </a:prstGeom>
        </p:spPr>
        <p:txBody>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pPr marL="0" indent="0" eaLnBrk="1" hangingPunct="1">
              <a:buFontTx/>
              <a:buNone/>
            </a:pPr>
            <a:r>
              <a:rPr lang="sl-SI">
                <a:solidFill>
                  <a:srgbClr val="134095"/>
                </a:solidFill>
              </a:rPr>
              <a:t>Parkiranje na ulici je privilegij, ne pravica.</a:t>
            </a:r>
          </a:p>
        </p:txBody>
      </p:sp>
      <p:sp>
        <p:nvSpPr>
          <p:cNvPr id="9" name="Rechteck 8">
            <a:extLst>
              <a:ext uri="{FF2B5EF4-FFF2-40B4-BE49-F238E27FC236}">
                <a16:creationId xmlns:a16="http://schemas.microsoft.com/office/drawing/2014/main" xmlns="" id="{59FAD028-29A2-4260-897B-78599022A11A}"/>
              </a:ext>
            </a:extLst>
          </p:cNvPr>
          <p:cNvSpPr/>
          <p:nvPr/>
        </p:nvSpPr>
        <p:spPr>
          <a:xfrm>
            <a:off x="304800" y="1647075"/>
            <a:ext cx="8764772" cy="369332"/>
          </a:xfrm>
          <a:prstGeom prst="rect">
            <a:avLst/>
          </a:prstGeom>
        </p:spPr>
        <p:txBody>
          <a:bodyPr wrap="square">
            <a:spAutoFit/>
          </a:bodyPr>
          <a:lstStyle/>
          <a:p>
            <a:pPr>
              <a:spcBef>
                <a:spcPct val="20000"/>
              </a:spcBef>
              <a:buClr>
                <a:srgbClr val="134095"/>
              </a:buClr>
              <a:buSzPct val="135000"/>
            </a:pPr>
            <a:r>
              <a:rPr lang="sl-SI" sz="1800" b="1">
                <a:solidFill>
                  <a:srgbClr val="134095"/>
                </a:solidFill>
                <a:latin typeface="+mn-lt"/>
                <a:cs typeface="+mj-cs"/>
              </a:rPr>
              <a:t>Na splošno parkirišče velja za javno dobro in bi moralo biti kot tako brezplačno. </a:t>
            </a:r>
          </a:p>
        </p:txBody>
      </p:sp>
      <p:sp>
        <p:nvSpPr>
          <p:cNvPr id="10" name="Textfeld 9">
            <a:extLst>
              <a:ext uri="{FF2B5EF4-FFF2-40B4-BE49-F238E27FC236}">
                <a16:creationId xmlns:a16="http://schemas.microsoft.com/office/drawing/2014/main" xmlns="" id="{9BA0C212-7329-4709-99BF-52A54C0B613D}"/>
              </a:ext>
            </a:extLst>
          </p:cNvPr>
          <p:cNvSpPr txBox="1"/>
          <p:nvPr/>
        </p:nvSpPr>
        <p:spPr>
          <a:xfrm>
            <a:off x="5578398" y="5889858"/>
            <a:ext cx="3395481" cy="430887"/>
          </a:xfrm>
          <a:prstGeom prst="rect">
            <a:avLst/>
          </a:prstGeom>
          <a:noFill/>
        </p:spPr>
        <p:txBody>
          <a:bodyPr wrap="none" rtlCol="0">
            <a:spAutoFit/>
          </a:bodyPr>
          <a:lstStyle/>
          <a:p>
            <a:r>
              <a:rPr lang="sl-SI" sz="1100"/>
              <a:t>Vir Ilustracija: IDTP Parkirni priročnik za Peking</a:t>
            </a:r>
          </a:p>
          <a:p>
            <a:endParaRPr lang="de-AT" sz="1100" dirty="0"/>
          </a:p>
        </p:txBody>
      </p:sp>
      <p:pic>
        <p:nvPicPr>
          <p:cNvPr id="11" name="Grafik 10" descr="Ein Bild, das Frau, geparkt, Bus enthält.&#10;&#10;Automatisch generierte Beschreibung">
            <a:extLst>
              <a:ext uri="{FF2B5EF4-FFF2-40B4-BE49-F238E27FC236}">
                <a16:creationId xmlns:a16="http://schemas.microsoft.com/office/drawing/2014/main" xmlns="" id="{672F6581-A7B0-4DC3-AA11-8AFF2D2CCA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234" y="2257441"/>
            <a:ext cx="8531752" cy="3671626"/>
          </a:xfrm>
          <a:prstGeom prst="rect">
            <a:avLst/>
          </a:prstGeom>
        </p:spPr>
      </p:pic>
      <p:sp>
        <p:nvSpPr>
          <p:cNvPr id="13" name="Textfeld 12">
            <a:extLst>
              <a:ext uri="{FF2B5EF4-FFF2-40B4-BE49-F238E27FC236}">
                <a16:creationId xmlns:a16="http://schemas.microsoft.com/office/drawing/2014/main" xmlns="" id="{F78B89D0-EF10-46A5-B6E8-6CD63C46BD97}"/>
              </a:ext>
            </a:extLst>
          </p:cNvPr>
          <p:cNvSpPr txBox="1"/>
          <p:nvPr/>
        </p:nvSpPr>
        <p:spPr>
          <a:xfrm>
            <a:off x="5578398" y="5889858"/>
            <a:ext cx="3395481" cy="430887"/>
          </a:xfrm>
          <a:prstGeom prst="rect">
            <a:avLst/>
          </a:prstGeom>
          <a:noFill/>
        </p:spPr>
        <p:txBody>
          <a:bodyPr wrap="none" rtlCol="0">
            <a:spAutoFit/>
          </a:bodyPr>
          <a:lstStyle/>
          <a:p>
            <a:r>
              <a:rPr lang="sl-SI" sz="1100"/>
              <a:t>Vir Ilustracija: IDTP Parkirni priročnik za Peking</a:t>
            </a:r>
          </a:p>
          <a:p>
            <a:endParaRPr lang="de-AT" sz="1100" dirty="0"/>
          </a:p>
        </p:txBody>
      </p:sp>
      <p:sp>
        <p:nvSpPr>
          <p:cNvPr id="14" name="Sprechblase: rechteckig mit abgerundeten Ecken 13">
            <a:extLst>
              <a:ext uri="{FF2B5EF4-FFF2-40B4-BE49-F238E27FC236}">
                <a16:creationId xmlns:a16="http://schemas.microsoft.com/office/drawing/2014/main" xmlns="" id="{E6701BB7-61E4-4299-BB7B-7F105F4A3975}"/>
              </a:ext>
            </a:extLst>
          </p:cNvPr>
          <p:cNvSpPr/>
          <p:nvPr/>
        </p:nvSpPr>
        <p:spPr>
          <a:xfrm>
            <a:off x="442127" y="2059414"/>
            <a:ext cx="4129873" cy="1567363"/>
          </a:xfrm>
          <a:prstGeom prst="wedgeRoundRectCallout">
            <a:avLst>
              <a:gd name="adj1" fmla="val -2342"/>
              <a:gd name="adj2" fmla="val 7320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a:t>Kupil sem avto, a mi vlada ni dala brezplačnega parkirišča.</a:t>
            </a:r>
          </a:p>
        </p:txBody>
      </p:sp>
      <p:sp>
        <p:nvSpPr>
          <p:cNvPr id="15" name="Sprechblase: rechteckig mit abgerundeten Ecken 14">
            <a:extLst>
              <a:ext uri="{FF2B5EF4-FFF2-40B4-BE49-F238E27FC236}">
                <a16:creationId xmlns:a16="http://schemas.microsoft.com/office/drawing/2014/main" xmlns="" id="{691DD3D0-EE40-44BA-A7C1-E1AD288E399F}"/>
              </a:ext>
            </a:extLst>
          </p:cNvPr>
          <p:cNvSpPr/>
          <p:nvPr/>
        </p:nvSpPr>
        <p:spPr>
          <a:xfrm>
            <a:off x="4919602" y="2059414"/>
            <a:ext cx="4054277" cy="1477607"/>
          </a:xfrm>
          <a:prstGeom prst="wedgeRoundRectCallout">
            <a:avLst>
              <a:gd name="adj1" fmla="val -25046"/>
              <a:gd name="adj2" fmla="val 6493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a:t>Kupil sem klimatsko napravo, vendar mi vlada ni dala brezplačne hiše, v katero bi jo namestil!</a:t>
            </a:r>
          </a:p>
        </p:txBody>
      </p:sp>
    </p:spTree>
    <p:extLst>
      <p:ext uri="{BB962C8B-B14F-4D97-AF65-F5344CB8AC3E}">
        <p14:creationId xmlns:p14="http://schemas.microsoft.com/office/powerpoint/2010/main" val="36978870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304800" y="1517778"/>
            <a:ext cx="8439150" cy="982027"/>
          </a:xfrm>
          <a:prstGeom prst="rect">
            <a:avLst/>
          </a:prstGeom>
        </p:spPr>
        <p:txBody>
          <a:bodyPr/>
          <a:lstStyle>
            <a:lvl1pPr marL="342900" indent="-342900" algn="l" rtl="0" eaLnBrk="0" fontAlgn="base" hangingPunct="0">
              <a:spcBef>
                <a:spcPct val="20000"/>
              </a:spcBef>
              <a:spcAft>
                <a:spcPct val="0"/>
              </a:spcAft>
              <a:buClr>
                <a:srgbClr val="134095"/>
              </a:buClr>
              <a:buSzPct val="135000"/>
              <a:buChar char="•"/>
              <a:defRPr sz="3200" b="1">
                <a:solidFill>
                  <a:schemeClr val="tx1"/>
                </a:solidFill>
                <a:latin typeface="+mn-lt"/>
                <a:ea typeface="MS PGothic" pitchFamily="34" charset="-128"/>
                <a:cs typeface="MS PGothic"/>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itchFamily="34" charset="-128"/>
                <a:cs typeface="MS PGothic"/>
              </a:defRPr>
            </a:lvl2pPr>
            <a:lvl3pPr marL="987425" indent="-228600" algn="l" rtl="0" eaLnBrk="0" fontAlgn="base" hangingPunct="0">
              <a:spcBef>
                <a:spcPct val="30000"/>
              </a:spcBef>
              <a:spcAft>
                <a:spcPct val="0"/>
              </a:spcAft>
              <a:buChar char="–"/>
              <a:defRPr sz="1600">
                <a:solidFill>
                  <a:schemeClr val="tx1"/>
                </a:solidFill>
                <a:latin typeface="+mn-lt"/>
                <a:ea typeface="MS PGothic" pitchFamily="34" charset="-128"/>
                <a:cs typeface="MS PGothic"/>
              </a:defRPr>
            </a:lvl3pPr>
            <a:lvl4pPr marL="1695450" indent="-228600" algn="l" rtl="0" eaLnBrk="0" fontAlgn="base" hangingPunct="0">
              <a:spcBef>
                <a:spcPct val="20000"/>
              </a:spcBef>
              <a:spcAft>
                <a:spcPct val="0"/>
              </a:spcAft>
              <a:buChar char="–"/>
              <a:defRPr sz="2000">
                <a:solidFill>
                  <a:schemeClr val="tx1"/>
                </a:solidFill>
                <a:latin typeface="Times New Roman" pitchFamily="1" charset="0"/>
                <a:ea typeface="MS PGothic" pitchFamily="34" charset="-128"/>
                <a:cs typeface="MS PGothic"/>
              </a:defRPr>
            </a:lvl4pPr>
            <a:lvl5pPr marL="2114550" indent="-228600" algn="l" rtl="0" eaLnBrk="0" fontAlgn="base" hangingPunct="0">
              <a:spcBef>
                <a:spcPct val="20000"/>
              </a:spcBef>
              <a:spcAft>
                <a:spcPct val="0"/>
              </a:spcAft>
              <a:buChar char="»"/>
              <a:defRPr sz="1600">
                <a:solidFill>
                  <a:schemeClr val="tx1"/>
                </a:solidFill>
                <a:latin typeface="Times New Roman" pitchFamily="1" charset="0"/>
                <a:ea typeface="MS PGothic" pitchFamily="34" charset="-128"/>
                <a:cs typeface="MS PGothic"/>
              </a:defRPr>
            </a:lvl5pPr>
            <a:lvl6pPr marL="2571750" indent="-228600" algn="l" rtl="0" eaLnBrk="1" fontAlgn="base" hangingPunct="1">
              <a:spcBef>
                <a:spcPct val="20000"/>
              </a:spcBef>
              <a:spcAft>
                <a:spcPct val="0"/>
              </a:spcAft>
              <a:buChar char="»"/>
              <a:defRPr sz="1600">
                <a:solidFill>
                  <a:schemeClr val="tx1"/>
                </a:solidFill>
                <a:latin typeface="Times New Roman" pitchFamily="1" charset="0"/>
              </a:defRPr>
            </a:lvl6pPr>
            <a:lvl7pPr marL="3028950" indent="-228600" algn="l" rtl="0" eaLnBrk="1" fontAlgn="base" hangingPunct="1">
              <a:spcBef>
                <a:spcPct val="20000"/>
              </a:spcBef>
              <a:spcAft>
                <a:spcPct val="0"/>
              </a:spcAft>
              <a:buChar char="»"/>
              <a:defRPr sz="1600">
                <a:solidFill>
                  <a:schemeClr val="tx1"/>
                </a:solidFill>
                <a:latin typeface="Times New Roman" pitchFamily="1" charset="0"/>
              </a:defRPr>
            </a:lvl7pPr>
            <a:lvl8pPr marL="3486150" indent="-228600" algn="l" rtl="0" eaLnBrk="1" fontAlgn="base" hangingPunct="1">
              <a:spcBef>
                <a:spcPct val="20000"/>
              </a:spcBef>
              <a:spcAft>
                <a:spcPct val="0"/>
              </a:spcAft>
              <a:buChar char="»"/>
              <a:defRPr sz="1600">
                <a:solidFill>
                  <a:schemeClr val="tx1"/>
                </a:solidFill>
                <a:latin typeface="Times New Roman" pitchFamily="1" charset="0"/>
              </a:defRPr>
            </a:lvl8pPr>
            <a:lvl9pPr marL="3943350" indent="-228600" algn="l" rtl="0" eaLnBrk="1" fontAlgn="base" hangingPunct="1">
              <a:spcBef>
                <a:spcPct val="20000"/>
              </a:spcBef>
              <a:spcAft>
                <a:spcPct val="0"/>
              </a:spcAft>
              <a:buChar char="»"/>
              <a:defRPr sz="1600">
                <a:solidFill>
                  <a:schemeClr val="tx1"/>
                </a:solidFill>
                <a:latin typeface="Times New Roman" pitchFamily="1" charset="0"/>
              </a:defRPr>
            </a:lvl9pPr>
          </a:lstStyle>
          <a:p>
            <a:pPr eaLnBrk="1" hangingPunct="1"/>
            <a:r>
              <a:rPr lang="sl-SI" sz="1800"/>
              <a:t>Časovni razpored</a:t>
            </a:r>
            <a:r>
              <a:rPr lang="sl-SI" sz="1800" b="0"/>
              <a:t>: Pametno je združiti nove načine upravljanja parkirišč z izboljšanjem trajnostnih načinov prevoza ali nove ponudbe na javnem prostoru. 
</a:t>
            </a:r>
            <a:br>
              <a:rPr lang="sl-SI" sz="1800" b="0"/>
            </a:br>
            <a:r>
              <a:rPr lang="sl-SI" sz="1800" b="0"/>
              <a:t>Npr. v španskem kraju Vitoria Gasteiz se je potrojitev parkirnine izvajedla skupaj z novim sistemom javnega transporta (vključno s tramvaji).</a:t>
            </a:r>
          </a:p>
          <a:p>
            <a:pPr eaLnBrk="1" hangingPunct="1"/>
            <a:r>
              <a:rPr lang="sl-SI" sz="1800"/>
              <a:t>Pridobivanje prihodkov </a:t>
            </a:r>
            <a:r>
              <a:rPr lang="sl-SI" sz="1800" b="0"/>
              <a:t>od plačljivega parkiranja </a:t>
            </a:r>
            <a:r>
              <a:rPr lang="sl-SI" sz="1800"/>
              <a:t>ne bi smelo biti omenjeno kot glavni cilj</a:t>
            </a:r>
            <a:r>
              <a:rPr lang="sl-SI" sz="1800" b="0"/>
              <a:t>. Bolje je ugovarjati ciljem prometne politike.</a:t>
            </a:r>
          </a:p>
          <a:p>
            <a:pPr eaLnBrk="1" hangingPunct="1"/>
            <a:r>
              <a:rPr lang="sl-SI" sz="1800" b="0"/>
              <a:t>Sistem mora </a:t>
            </a:r>
            <a:r>
              <a:rPr lang="sl-SI" sz="1800"/>
              <a:t>biti popolnoma zakonit </a:t>
            </a:r>
            <a:r>
              <a:rPr lang="sl-SI" sz="1800" b="0"/>
              <a:t>brez kakršne koli nejasnosti. </a:t>
            </a:r>
          </a:p>
          <a:p>
            <a:pPr eaLnBrk="1" hangingPunct="1"/>
            <a:r>
              <a:rPr lang="sl-SI" sz="1800" b="0"/>
              <a:t>Zelo se priporoča preglednost</a:t>
            </a:r>
            <a:r>
              <a:rPr lang="sl-SI" sz="1800"/>
              <a:t> porabe prihodkov.</a:t>
            </a:r>
          </a:p>
          <a:p>
            <a:pPr eaLnBrk="1" hangingPunct="1"/>
            <a:r>
              <a:rPr lang="sl-SI" sz="1800" b="0"/>
              <a:t>Zagotoviti </a:t>
            </a:r>
            <a:r>
              <a:rPr lang="sl-SI" sz="1800"/>
              <a:t>dobro uravnoteženo razmerje </a:t>
            </a:r>
            <a:r>
              <a:rPr lang="sl-SI" sz="1800" b="0"/>
              <a:t>med </a:t>
            </a:r>
            <a:br>
              <a:rPr lang="sl-SI" sz="1800" b="0"/>
            </a:br>
            <a:r>
              <a:rPr lang="sl-SI" sz="1800" b="0"/>
              <a:t/>
            </a:r>
            <a:br>
              <a:rPr lang="sl-SI" sz="1800" b="0"/>
            </a:br>
            <a:r>
              <a:rPr lang="sl-SI" sz="1800" b="0"/>
              <a:t>posledicami izvrševanja in prekrškom.  </a:t>
            </a:r>
          </a:p>
          <a:p>
            <a:pPr eaLnBrk="1" hangingPunct="1"/>
            <a:r>
              <a:rPr lang="sl-SI" sz="1800"/>
              <a:t>Sporočanje</a:t>
            </a:r>
            <a:r>
              <a:rPr lang="sl-SI" sz="1800" b="0"/>
              <a:t> mora biti </a:t>
            </a:r>
            <a:r>
              <a:rPr lang="sl-SI" sz="1800"/>
              <a:t>jasno</a:t>
            </a:r>
            <a:r>
              <a:rPr lang="sl-SI" sz="1800" b="0"/>
              <a:t> in brez 
</a:t>
            </a:r>
            <a:br>
              <a:rPr lang="sl-SI" sz="1800" b="0"/>
            </a:br>
            <a:r>
              <a:rPr lang="sl-SI" sz="1800" b="0"/>
              <a:t>nesporazumov</a:t>
            </a:r>
          </a:p>
          <a:p>
            <a:pPr eaLnBrk="1" hangingPunct="1"/>
            <a:r>
              <a:rPr lang="sl-SI" sz="1800"/>
              <a:t>Pravila morajo biti povezana z </a:t>
            </a:r>
            <a:r>
              <a:rPr lang="sl-SI" sz="1800" b="0"/>
              <a:t>upravljanjem parkirišč ali 
</a:t>
            </a:r>
            <a:br>
              <a:rPr lang="sl-SI" sz="1800" b="0"/>
            </a:br>
            <a:r>
              <a:rPr lang="sl-SI" sz="1800" b="0"/>
              <a:t>celo s splošnimi politikami mobilnosti. </a:t>
            </a:r>
          </a:p>
          <a:p>
            <a:pPr eaLnBrk="1" hangingPunct="1"/>
            <a:endParaRPr lang="en-GB" altLang="en-US" sz="1800" b="0" kern="0" dirty="0"/>
          </a:p>
          <a:p>
            <a:pPr eaLnBrk="1" hangingPunct="1"/>
            <a:endParaRPr lang="en-GB" altLang="en-US" sz="1800" b="0" kern="0" dirty="0"/>
          </a:p>
        </p:txBody>
      </p:sp>
      <p:sp>
        <p:nvSpPr>
          <p:cNvPr id="4" name="Title 1"/>
          <p:cNvSpPr txBox="1">
            <a:spLocks/>
          </p:cNvSpPr>
          <p:nvPr/>
        </p:nvSpPr>
        <p:spPr>
          <a:xfrm>
            <a:off x="304800" y="517946"/>
            <a:ext cx="7343775" cy="1152525"/>
          </a:xfrm>
          <a:prstGeom prst="rect">
            <a:avLst/>
          </a:prstGeom>
        </p:spPr>
        <p:txBody>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pPr marL="0" indent="0" eaLnBrk="1" hangingPunct="1">
              <a:buFontTx/>
              <a:buNone/>
            </a:pPr>
            <a:r>
              <a:rPr lang="sl-SI">
                <a:solidFill>
                  <a:srgbClr val="134095"/>
                </a:solidFill>
              </a:rPr>
              <a:t>Povečanje sprejemljivosti za upravljanje parkirišč</a:t>
            </a:r>
          </a:p>
        </p:txBody>
      </p:sp>
      <p:sp>
        <p:nvSpPr>
          <p:cNvPr id="5" name="Textfeld 4"/>
          <p:cNvSpPr txBox="1"/>
          <p:nvPr/>
        </p:nvSpPr>
        <p:spPr>
          <a:xfrm>
            <a:off x="285750" y="6166305"/>
            <a:ext cx="5751896" cy="261610"/>
          </a:xfrm>
          <a:prstGeom prst="rect">
            <a:avLst/>
          </a:prstGeom>
          <a:noFill/>
        </p:spPr>
        <p:txBody>
          <a:bodyPr wrap="none" rtlCol="0">
            <a:spAutoFit/>
          </a:bodyPr>
          <a:lstStyle/>
          <a:p>
            <a:r>
              <a:rPr lang="sl-SI" sz="1100"/>
              <a:t>Vir: On-Street Parking Managemenet – GIZ Sustainable Urban Transport Tech. Dokument 14</a:t>
            </a: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2225" y="4056698"/>
            <a:ext cx="2641854" cy="2109607"/>
          </a:xfrm>
          <a:prstGeom prst="rect">
            <a:avLst/>
          </a:prstGeom>
        </p:spPr>
      </p:pic>
    </p:spTree>
    <p:extLst>
      <p:ext uri="{BB962C8B-B14F-4D97-AF65-F5344CB8AC3E}">
        <p14:creationId xmlns:p14="http://schemas.microsoft.com/office/powerpoint/2010/main" val="42469615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xmlns="" id="{BC1AE858-70FB-460D-B7F8-A68D40075E01}"/>
              </a:ext>
            </a:extLst>
          </p:cNvPr>
          <p:cNvPicPr/>
          <p:nvPr/>
        </p:nvPicPr>
        <p:blipFill>
          <a:blip r:embed="rId2"/>
          <a:stretch>
            <a:fillRect/>
          </a:stretch>
        </p:blipFill>
        <p:spPr>
          <a:xfrm>
            <a:off x="489097" y="1594884"/>
            <a:ext cx="7187608" cy="4816549"/>
          </a:xfrm>
          <a:prstGeom prst="rect">
            <a:avLst/>
          </a:prstGeom>
        </p:spPr>
      </p:pic>
      <p:sp>
        <p:nvSpPr>
          <p:cNvPr id="4" name="Rechteck 3">
            <a:extLst>
              <a:ext uri="{FF2B5EF4-FFF2-40B4-BE49-F238E27FC236}">
                <a16:creationId xmlns:a16="http://schemas.microsoft.com/office/drawing/2014/main" xmlns="" id="{92025BA2-EDEC-4A1A-8C8E-506AD8F81F7B}"/>
              </a:ext>
            </a:extLst>
          </p:cNvPr>
          <p:cNvSpPr/>
          <p:nvPr/>
        </p:nvSpPr>
        <p:spPr>
          <a:xfrm>
            <a:off x="308343" y="346913"/>
            <a:ext cx="5473026" cy="769441"/>
          </a:xfrm>
          <a:prstGeom prst="rect">
            <a:avLst/>
          </a:prstGeom>
        </p:spPr>
        <p:txBody>
          <a:bodyPr wrap="square">
            <a:spAutoFit/>
          </a:bodyPr>
          <a:lstStyle/>
          <a:p>
            <a:pPr>
              <a:spcAft>
                <a:spcPts val="0"/>
              </a:spcAft>
            </a:pPr>
            <a:r>
              <a:rPr lang="sl-SI" sz="2200" b="1">
                <a:solidFill>
                  <a:srgbClr val="134095"/>
                </a:solidFill>
                <a:latin typeface="+mj-lt"/>
              </a:rPr>
              <a:t>Upravljanje parkirišč ima dobro razmerje vpliv – sprejemljivost!</a:t>
            </a:r>
          </a:p>
        </p:txBody>
      </p:sp>
    </p:spTree>
    <p:extLst>
      <p:ext uri="{BB962C8B-B14F-4D97-AF65-F5344CB8AC3E}">
        <p14:creationId xmlns:p14="http://schemas.microsoft.com/office/powerpoint/2010/main" val="19706651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xmlns="" id="{248723EE-0610-4CE6-87A9-395D32401698}"/>
              </a:ext>
            </a:extLst>
          </p:cNvPr>
          <p:cNvPicPr/>
          <p:nvPr/>
        </p:nvPicPr>
        <p:blipFill>
          <a:blip r:embed="rId2"/>
          <a:stretch>
            <a:fillRect/>
          </a:stretch>
        </p:blipFill>
        <p:spPr>
          <a:xfrm>
            <a:off x="1414130" y="1509823"/>
            <a:ext cx="6400800" cy="4894077"/>
          </a:xfrm>
          <a:prstGeom prst="rect">
            <a:avLst/>
          </a:prstGeom>
        </p:spPr>
      </p:pic>
      <p:sp>
        <p:nvSpPr>
          <p:cNvPr id="4" name="Rechteck 3">
            <a:extLst>
              <a:ext uri="{FF2B5EF4-FFF2-40B4-BE49-F238E27FC236}">
                <a16:creationId xmlns:a16="http://schemas.microsoft.com/office/drawing/2014/main" xmlns="" id="{CDFBFE6B-A4CA-4758-B5D2-A17AF4D29E90}"/>
              </a:ext>
            </a:extLst>
          </p:cNvPr>
          <p:cNvSpPr/>
          <p:nvPr/>
        </p:nvSpPr>
        <p:spPr>
          <a:xfrm>
            <a:off x="308342" y="346913"/>
            <a:ext cx="7368363" cy="769441"/>
          </a:xfrm>
          <a:prstGeom prst="rect">
            <a:avLst/>
          </a:prstGeom>
        </p:spPr>
        <p:txBody>
          <a:bodyPr wrap="square">
            <a:spAutoFit/>
          </a:bodyPr>
          <a:lstStyle/>
          <a:p>
            <a:pPr>
              <a:spcAft>
                <a:spcPts val="0"/>
              </a:spcAft>
            </a:pPr>
            <a:r>
              <a:rPr lang="en-US" sz="2200" b="1" dirty="0">
                <a:solidFill>
                  <a:srgbClr val="134095"/>
                </a:solidFill>
                <a:latin typeface="+mj-lt"/>
              </a:rPr>
              <a:t>Acceptance of parking space management – before –after analysis</a:t>
            </a:r>
            <a:endParaRPr lang="de-AT" sz="2200" b="1" dirty="0">
              <a:solidFill>
                <a:srgbClr val="134095"/>
              </a:solidFill>
              <a:latin typeface="+mj-lt"/>
            </a:endParaRPr>
          </a:p>
        </p:txBody>
      </p:sp>
    </p:spTree>
    <p:extLst>
      <p:ext uri="{BB962C8B-B14F-4D97-AF65-F5344CB8AC3E}">
        <p14:creationId xmlns:p14="http://schemas.microsoft.com/office/powerpoint/2010/main" val="10076513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304800" y="1517778"/>
            <a:ext cx="8439150" cy="982027"/>
          </a:xfrm>
          <a:prstGeom prst="rect">
            <a:avLst/>
          </a:prstGeom>
        </p:spPr>
        <p:txBody>
          <a:bodyPr/>
          <a:lstStyle>
            <a:lvl1pPr marL="342900" indent="-342900" algn="l" rtl="0" eaLnBrk="0" fontAlgn="base" hangingPunct="0">
              <a:spcBef>
                <a:spcPct val="20000"/>
              </a:spcBef>
              <a:spcAft>
                <a:spcPct val="0"/>
              </a:spcAft>
              <a:buClr>
                <a:srgbClr val="134095"/>
              </a:buClr>
              <a:buSzPct val="135000"/>
              <a:buChar char="•"/>
              <a:defRPr sz="3200" b="1">
                <a:solidFill>
                  <a:schemeClr val="tx1"/>
                </a:solidFill>
                <a:latin typeface="+mn-lt"/>
                <a:ea typeface="MS PGothic" pitchFamily="34" charset="-128"/>
                <a:cs typeface="MS PGothic"/>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itchFamily="34" charset="-128"/>
                <a:cs typeface="MS PGothic"/>
              </a:defRPr>
            </a:lvl2pPr>
            <a:lvl3pPr marL="987425" indent="-228600" algn="l" rtl="0" eaLnBrk="0" fontAlgn="base" hangingPunct="0">
              <a:spcBef>
                <a:spcPct val="30000"/>
              </a:spcBef>
              <a:spcAft>
                <a:spcPct val="0"/>
              </a:spcAft>
              <a:buChar char="–"/>
              <a:defRPr sz="1600">
                <a:solidFill>
                  <a:schemeClr val="tx1"/>
                </a:solidFill>
                <a:latin typeface="+mn-lt"/>
                <a:ea typeface="MS PGothic" pitchFamily="34" charset="-128"/>
                <a:cs typeface="MS PGothic"/>
              </a:defRPr>
            </a:lvl3pPr>
            <a:lvl4pPr marL="1695450" indent="-228600" algn="l" rtl="0" eaLnBrk="0" fontAlgn="base" hangingPunct="0">
              <a:spcBef>
                <a:spcPct val="20000"/>
              </a:spcBef>
              <a:spcAft>
                <a:spcPct val="0"/>
              </a:spcAft>
              <a:buChar char="–"/>
              <a:defRPr sz="2000">
                <a:solidFill>
                  <a:schemeClr val="tx1"/>
                </a:solidFill>
                <a:latin typeface="Times New Roman" pitchFamily="1" charset="0"/>
                <a:ea typeface="MS PGothic" pitchFamily="34" charset="-128"/>
                <a:cs typeface="MS PGothic"/>
              </a:defRPr>
            </a:lvl4pPr>
            <a:lvl5pPr marL="2114550" indent="-228600" algn="l" rtl="0" eaLnBrk="0" fontAlgn="base" hangingPunct="0">
              <a:spcBef>
                <a:spcPct val="20000"/>
              </a:spcBef>
              <a:spcAft>
                <a:spcPct val="0"/>
              </a:spcAft>
              <a:buChar char="»"/>
              <a:defRPr sz="1600">
                <a:solidFill>
                  <a:schemeClr val="tx1"/>
                </a:solidFill>
                <a:latin typeface="Times New Roman" pitchFamily="1" charset="0"/>
                <a:ea typeface="MS PGothic" pitchFamily="34" charset="-128"/>
                <a:cs typeface="MS PGothic"/>
              </a:defRPr>
            </a:lvl5pPr>
            <a:lvl6pPr marL="2571750" indent="-228600" algn="l" rtl="0" eaLnBrk="1" fontAlgn="base" hangingPunct="1">
              <a:spcBef>
                <a:spcPct val="20000"/>
              </a:spcBef>
              <a:spcAft>
                <a:spcPct val="0"/>
              </a:spcAft>
              <a:buChar char="»"/>
              <a:defRPr sz="1600">
                <a:solidFill>
                  <a:schemeClr val="tx1"/>
                </a:solidFill>
                <a:latin typeface="Times New Roman" pitchFamily="1" charset="0"/>
              </a:defRPr>
            </a:lvl6pPr>
            <a:lvl7pPr marL="3028950" indent="-228600" algn="l" rtl="0" eaLnBrk="1" fontAlgn="base" hangingPunct="1">
              <a:spcBef>
                <a:spcPct val="20000"/>
              </a:spcBef>
              <a:spcAft>
                <a:spcPct val="0"/>
              </a:spcAft>
              <a:buChar char="»"/>
              <a:defRPr sz="1600">
                <a:solidFill>
                  <a:schemeClr val="tx1"/>
                </a:solidFill>
                <a:latin typeface="Times New Roman" pitchFamily="1" charset="0"/>
              </a:defRPr>
            </a:lvl7pPr>
            <a:lvl8pPr marL="3486150" indent="-228600" algn="l" rtl="0" eaLnBrk="1" fontAlgn="base" hangingPunct="1">
              <a:spcBef>
                <a:spcPct val="20000"/>
              </a:spcBef>
              <a:spcAft>
                <a:spcPct val="0"/>
              </a:spcAft>
              <a:buChar char="»"/>
              <a:defRPr sz="1600">
                <a:solidFill>
                  <a:schemeClr val="tx1"/>
                </a:solidFill>
                <a:latin typeface="Times New Roman" pitchFamily="1" charset="0"/>
              </a:defRPr>
            </a:lvl8pPr>
            <a:lvl9pPr marL="3943350" indent="-228600" algn="l" rtl="0" eaLnBrk="1" fontAlgn="base" hangingPunct="1">
              <a:spcBef>
                <a:spcPct val="20000"/>
              </a:spcBef>
              <a:spcAft>
                <a:spcPct val="0"/>
              </a:spcAft>
              <a:buChar char="»"/>
              <a:defRPr sz="1600">
                <a:solidFill>
                  <a:schemeClr val="tx1"/>
                </a:solidFill>
                <a:latin typeface="Times New Roman" pitchFamily="1" charset="0"/>
              </a:defRPr>
            </a:lvl9pPr>
          </a:lstStyle>
          <a:p>
            <a:pPr marL="0" indent="0" eaLnBrk="1" hangingPunct="1">
              <a:buNone/>
            </a:pPr>
            <a:r>
              <a:rPr lang="sl-SI" sz="1800"/>
              <a:t>Ponovno je treba preveriti nacionalno in regionalno zakonodajo, ali imajo lokalne oblasti dovolj pravnih pooblastil, da spremenijo naslednje ukrepe:</a:t>
            </a:r>
          </a:p>
          <a:p>
            <a:pPr marL="0" indent="0" eaLnBrk="1" hangingPunct="1">
              <a:buNone/>
            </a:pPr>
            <a:endParaRPr lang="en-GB" altLang="en-US" sz="1800" b="0" kern="0" dirty="0"/>
          </a:p>
          <a:p>
            <a:pPr marL="0" indent="0" eaLnBrk="1" hangingPunct="1">
              <a:buNone/>
            </a:pPr>
            <a:r>
              <a:rPr lang="sl-SI" sz="1800" b="0"/>
              <a:t>Ali se lahko lokalna vlada odloči za </a:t>
            </a:r>
          </a:p>
          <a:p>
            <a:pPr eaLnBrk="1" hangingPunct="1"/>
            <a:r>
              <a:rPr lang="sl-SI" sz="1800" b="0"/>
              <a:t>znesek </a:t>
            </a:r>
            <a:r>
              <a:rPr lang="sl-SI" sz="1800"/>
              <a:t>parkirnine </a:t>
            </a:r>
            <a:r>
              <a:rPr lang="sl-SI" sz="1800" b="0"/>
              <a:t>(tudi za stanovanjska dovoljenja)?</a:t>
            </a:r>
          </a:p>
          <a:p>
            <a:pPr eaLnBrk="1" hangingPunct="1"/>
            <a:r>
              <a:rPr lang="sl-SI" sz="1800" b="0"/>
              <a:t>porabo </a:t>
            </a:r>
            <a:r>
              <a:rPr lang="sl-SI" sz="1800"/>
              <a:t>prihodkov </a:t>
            </a:r>
            <a:r>
              <a:rPr lang="sl-SI" sz="1800" b="0"/>
              <a:t>od plačljivega parkiranja?</a:t>
            </a:r>
          </a:p>
          <a:p>
            <a:pPr eaLnBrk="1" hangingPunct="1"/>
            <a:r>
              <a:rPr lang="sl-SI" sz="1800" b="0"/>
              <a:t>uporabo </a:t>
            </a:r>
            <a:r>
              <a:rPr lang="sl-SI" sz="1800"/>
              <a:t>parkirnin/glob</a:t>
            </a:r>
            <a:r>
              <a:rPr lang="sl-SI" sz="1800" b="0"/>
              <a:t>?</a:t>
            </a:r>
          </a:p>
          <a:p>
            <a:pPr eaLnBrk="1" hangingPunct="1"/>
            <a:r>
              <a:rPr lang="sl-SI" sz="1800" b="0"/>
              <a:t>predajo izvrševanja</a:t>
            </a:r>
            <a:r>
              <a:rPr lang="sl-SI" sz="1800"/>
              <a:t> sami sebi ali zasebnim subjektom?</a:t>
            </a:r>
          </a:p>
          <a:p>
            <a:pPr eaLnBrk="1" hangingPunct="1"/>
            <a:r>
              <a:rPr lang="sl-SI" sz="1800" b="0"/>
              <a:t>izvajanje </a:t>
            </a:r>
            <a:r>
              <a:rPr lang="sl-SI" sz="1800"/>
              <a:t>omejitev trajanja parkiranja</a:t>
            </a:r>
            <a:r>
              <a:rPr lang="sl-SI" sz="1800" b="0"/>
              <a:t>?</a:t>
            </a:r>
          </a:p>
          <a:p>
            <a:pPr eaLnBrk="1" hangingPunct="1"/>
            <a:r>
              <a:rPr lang="sl-SI" sz="1800"/>
              <a:t>odreditev plačanega parkiranja na vseh ulicah </a:t>
            </a:r>
            <a:r>
              <a:rPr lang="sl-SI" sz="1800" b="0"/>
              <a:t>(ali samo na manj prometnih ulicah)?</a:t>
            </a:r>
          </a:p>
          <a:p>
            <a:pPr eaLnBrk="1" hangingPunct="1"/>
            <a:r>
              <a:rPr lang="sl-SI" sz="1800"/>
              <a:t>vleko </a:t>
            </a:r>
            <a:r>
              <a:rPr lang="sl-SI" sz="1800" b="0"/>
              <a:t>nezakonito parkiranih avtomobilov?</a:t>
            </a:r>
          </a:p>
          <a:p>
            <a:pPr eaLnBrk="1" hangingPunct="1"/>
            <a:endParaRPr lang="en-GB" altLang="en-US" sz="1800" b="0" kern="0" dirty="0"/>
          </a:p>
          <a:p>
            <a:pPr eaLnBrk="1" hangingPunct="1"/>
            <a:endParaRPr lang="en-GB" altLang="en-US" sz="1800" b="0" kern="0" dirty="0"/>
          </a:p>
          <a:p>
            <a:pPr marL="0" indent="0" eaLnBrk="1" hangingPunct="1">
              <a:buFontTx/>
              <a:buNone/>
            </a:pPr>
            <a:endParaRPr lang="en-GB" altLang="en-US" sz="1800" b="0" kern="0" dirty="0"/>
          </a:p>
          <a:p>
            <a:pPr marL="0" indent="0" eaLnBrk="1" hangingPunct="1">
              <a:buFontTx/>
              <a:buNone/>
            </a:pPr>
            <a:endParaRPr lang="en-GB" altLang="en-US" sz="1800" b="0" kern="0" dirty="0"/>
          </a:p>
        </p:txBody>
      </p:sp>
      <p:sp>
        <p:nvSpPr>
          <p:cNvPr id="4" name="Title 1"/>
          <p:cNvSpPr txBox="1">
            <a:spLocks/>
          </p:cNvSpPr>
          <p:nvPr/>
        </p:nvSpPr>
        <p:spPr>
          <a:xfrm>
            <a:off x="304800" y="517946"/>
            <a:ext cx="7343775" cy="1152525"/>
          </a:xfrm>
          <a:prstGeom prst="rect">
            <a:avLst/>
          </a:prstGeom>
        </p:spPr>
        <p:txBody>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pPr marL="0" indent="0" eaLnBrk="1" hangingPunct="1">
              <a:buFontTx/>
              <a:buNone/>
            </a:pPr>
            <a:r>
              <a:rPr lang="sl-SI">
                <a:solidFill>
                  <a:srgbClr val="134095"/>
                </a:solidFill>
              </a:rPr>
              <a:t>Preveriti je treba zakonodajo o upravljanju parkirišč.</a:t>
            </a:r>
          </a:p>
        </p:txBody>
      </p:sp>
      <p:pic>
        <p:nvPicPr>
          <p:cNvPr id="7" name="Grafik 6"/>
          <p:cNvPicPr>
            <a:picLocks noChangeAspect="1"/>
          </p:cNvPicPr>
          <p:nvPr/>
        </p:nvPicPr>
        <p:blipFill>
          <a:blip r:embed="rId2"/>
          <a:stretch>
            <a:fillRect/>
          </a:stretch>
        </p:blipFill>
        <p:spPr>
          <a:xfrm>
            <a:off x="7499885" y="2470793"/>
            <a:ext cx="1428949" cy="2057687"/>
          </a:xfrm>
          <a:prstGeom prst="rect">
            <a:avLst/>
          </a:prstGeom>
        </p:spPr>
      </p:pic>
    </p:spTree>
    <p:extLst>
      <p:ext uri="{BB962C8B-B14F-4D97-AF65-F5344CB8AC3E}">
        <p14:creationId xmlns:p14="http://schemas.microsoft.com/office/powerpoint/2010/main" val="35383620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04800" y="517946"/>
            <a:ext cx="7343775" cy="1152525"/>
          </a:xfrm>
          <a:prstGeom prst="rect">
            <a:avLst/>
          </a:prstGeom>
        </p:spPr>
        <p:txBody>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pPr marL="0" indent="0" eaLnBrk="1" hangingPunct="1">
              <a:buFontTx/>
              <a:buNone/>
            </a:pPr>
            <a:r>
              <a:rPr lang="sl-SI">
                <a:solidFill>
                  <a:srgbClr val="134095"/>
                </a:solidFill>
              </a:rPr>
              <a:t>Institucionalizacija </a:t>
            </a:r>
          </a:p>
        </p:txBody>
      </p:sp>
      <p:sp>
        <p:nvSpPr>
          <p:cNvPr id="5" name="Content Placeholder 2"/>
          <p:cNvSpPr txBox="1">
            <a:spLocks/>
          </p:cNvSpPr>
          <p:nvPr/>
        </p:nvSpPr>
        <p:spPr>
          <a:xfrm>
            <a:off x="304800" y="1670471"/>
            <a:ext cx="8656320" cy="982027"/>
          </a:xfrm>
          <a:prstGeom prst="rect">
            <a:avLst/>
          </a:prstGeom>
        </p:spPr>
        <p:txBody>
          <a:bodyPr/>
          <a:lstStyle>
            <a:lvl1pPr marL="342900" indent="-342900" algn="l" rtl="0" eaLnBrk="0" fontAlgn="base" hangingPunct="0">
              <a:spcBef>
                <a:spcPct val="20000"/>
              </a:spcBef>
              <a:spcAft>
                <a:spcPct val="0"/>
              </a:spcAft>
              <a:buClr>
                <a:srgbClr val="134095"/>
              </a:buClr>
              <a:buSzPct val="135000"/>
              <a:buChar char="•"/>
              <a:defRPr sz="3200" b="1">
                <a:solidFill>
                  <a:schemeClr val="tx1"/>
                </a:solidFill>
                <a:latin typeface="+mn-lt"/>
                <a:ea typeface="MS PGothic" pitchFamily="34" charset="-128"/>
                <a:cs typeface="MS PGothic"/>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itchFamily="34" charset="-128"/>
                <a:cs typeface="MS PGothic"/>
              </a:defRPr>
            </a:lvl2pPr>
            <a:lvl3pPr marL="987425" indent="-228600" algn="l" rtl="0" eaLnBrk="0" fontAlgn="base" hangingPunct="0">
              <a:spcBef>
                <a:spcPct val="30000"/>
              </a:spcBef>
              <a:spcAft>
                <a:spcPct val="0"/>
              </a:spcAft>
              <a:buChar char="–"/>
              <a:defRPr sz="1600">
                <a:solidFill>
                  <a:schemeClr val="tx1"/>
                </a:solidFill>
                <a:latin typeface="+mn-lt"/>
                <a:ea typeface="MS PGothic" pitchFamily="34" charset="-128"/>
                <a:cs typeface="MS PGothic"/>
              </a:defRPr>
            </a:lvl3pPr>
            <a:lvl4pPr marL="1695450" indent="-228600" algn="l" rtl="0" eaLnBrk="0" fontAlgn="base" hangingPunct="0">
              <a:spcBef>
                <a:spcPct val="20000"/>
              </a:spcBef>
              <a:spcAft>
                <a:spcPct val="0"/>
              </a:spcAft>
              <a:buChar char="–"/>
              <a:defRPr sz="2000">
                <a:solidFill>
                  <a:schemeClr val="tx1"/>
                </a:solidFill>
                <a:latin typeface="Times New Roman" pitchFamily="1" charset="0"/>
                <a:ea typeface="MS PGothic" pitchFamily="34" charset="-128"/>
                <a:cs typeface="MS PGothic"/>
              </a:defRPr>
            </a:lvl4pPr>
            <a:lvl5pPr marL="2114550" indent="-228600" algn="l" rtl="0" eaLnBrk="0" fontAlgn="base" hangingPunct="0">
              <a:spcBef>
                <a:spcPct val="20000"/>
              </a:spcBef>
              <a:spcAft>
                <a:spcPct val="0"/>
              </a:spcAft>
              <a:buChar char="»"/>
              <a:defRPr sz="1600">
                <a:solidFill>
                  <a:schemeClr val="tx1"/>
                </a:solidFill>
                <a:latin typeface="Times New Roman" pitchFamily="1" charset="0"/>
                <a:ea typeface="MS PGothic" pitchFamily="34" charset="-128"/>
                <a:cs typeface="MS PGothic"/>
              </a:defRPr>
            </a:lvl5pPr>
            <a:lvl6pPr marL="2571750" indent="-228600" algn="l" rtl="0" eaLnBrk="1" fontAlgn="base" hangingPunct="1">
              <a:spcBef>
                <a:spcPct val="20000"/>
              </a:spcBef>
              <a:spcAft>
                <a:spcPct val="0"/>
              </a:spcAft>
              <a:buChar char="»"/>
              <a:defRPr sz="1600">
                <a:solidFill>
                  <a:schemeClr val="tx1"/>
                </a:solidFill>
                <a:latin typeface="Times New Roman" pitchFamily="1" charset="0"/>
              </a:defRPr>
            </a:lvl6pPr>
            <a:lvl7pPr marL="3028950" indent="-228600" algn="l" rtl="0" eaLnBrk="1" fontAlgn="base" hangingPunct="1">
              <a:spcBef>
                <a:spcPct val="20000"/>
              </a:spcBef>
              <a:spcAft>
                <a:spcPct val="0"/>
              </a:spcAft>
              <a:buChar char="»"/>
              <a:defRPr sz="1600">
                <a:solidFill>
                  <a:schemeClr val="tx1"/>
                </a:solidFill>
                <a:latin typeface="Times New Roman" pitchFamily="1" charset="0"/>
              </a:defRPr>
            </a:lvl7pPr>
            <a:lvl8pPr marL="3486150" indent="-228600" algn="l" rtl="0" eaLnBrk="1" fontAlgn="base" hangingPunct="1">
              <a:spcBef>
                <a:spcPct val="20000"/>
              </a:spcBef>
              <a:spcAft>
                <a:spcPct val="0"/>
              </a:spcAft>
              <a:buChar char="»"/>
              <a:defRPr sz="1600">
                <a:solidFill>
                  <a:schemeClr val="tx1"/>
                </a:solidFill>
                <a:latin typeface="Times New Roman" pitchFamily="1" charset="0"/>
              </a:defRPr>
            </a:lvl8pPr>
            <a:lvl9pPr marL="3943350" indent="-228600" algn="l" rtl="0" eaLnBrk="1" fontAlgn="base" hangingPunct="1">
              <a:spcBef>
                <a:spcPct val="20000"/>
              </a:spcBef>
              <a:spcAft>
                <a:spcPct val="0"/>
              </a:spcAft>
              <a:buChar char="»"/>
              <a:defRPr sz="1600">
                <a:solidFill>
                  <a:schemeClr val="tx1"/>
                </a:solidFill>
                <a:latin typeface="Times New Roman" pitchFamily="1" charset="0"/>
              </a:defRPr>
            </a:lvl9pPr>
          </a:lstStyle>
          <a:p>
            <a:pPr marL="0" indent="0" eaLnBrk="1" hangingPunct="1">
              <a:buNone/>
            </a:pPr>
            <a:r>
              <a:rPr lang="sl-SI" sz="1800" b="0"/>
              <a:t>Upravljanje parkirišč v občini/organu oblasti bi lahko izpolnjevalo različne naloge:</a:t>
            </a:r>
          </a:p>
          <a:p>
            <a:pPr eaLnBrk="1" hangingPunct="1"/>
            <a:r>
              <a:rPr lang="sl-SI" sz="1800" b="0"/>
              <a:t>Čista operativna naloga </a:t>
            </a:r>
          </a:p>
          <a:p>
            <a:pPr eaLnBrk="1" hangingPunct="1"/>
            <a:r>
              <a:rPr lang="sl-SI" sz="1800" b="0"/>
              <a:t>Naloga politike</a:t>
            </a:r>
          </a:p>
          <a:p>
            <a:pPr marL="0" indent="0" eaLnBrk="1" hangingPunct="1">
              <a:buNone/>
            </a:pPr>
            <a:r>
              <a:rPr lang="sl-SI" sz="1800" b="0"/>
              <a:t>Gre za odgovornosti (načrtovanje, vzdrževanje, oblikovanje politike, izvrševanje itd.).</a:t>
            </a:r>
          </a:p>
          <a:p>
            <a:pPr marL="0" indent="0" eaLnBrk="1" hangingPunct="1">
              <a:buNone/>
            </a:pPr>
            <a:endParaRPr lang="en-GB" altLang="en-US" sz="1800" b="0" kern="0" dirty="0"/>
          </a:p>
          <a:p>
            <a:pPr marL="0" indent="0" eaLnBrk="1" hangingPunct="1">
              <a:buNone/>
            </a:pPr>
            <a:endParaRPr lang="en-GB" altLang="en-US" sz="1800" b="0" kern="0" dirty="0"/>
          </a:p>
          <a:p>
            <a:pPr marL="0" indent="0" eaLnBrk="1" hangingPunct="1">
              <a:buNone/>
            </a:pPr>
            <a:endParaRPr lang="en-GB" altLang="en-US" sz="1800" b="0" kern="0" dirty="0"/>
          </a:p>
          <a:p>
            <a:pPr marL="0" indent="0" eaLnBrk="1" hangingPunct="1">
              <a:buNone/>
            </a:pPr>
            <a:endParaRPr lang="en-GB" altLang="en-US" sz="1800" b="0" kern="0" dirty="0"/>
          </a:p>
          <a:p>
            <a:pPr marL="0" indent="0" eaLnBrk="1" hangingPunct="1">
              <a:buNone/>
            </a:pPr>
            <a:r>
              <a:rPr lang="sl-SI" sz="1800" b="0"/>
              <a:t>
</a:t>
            </a:r>
            <a:br>
              <a:rPr lang="sl-SI" sz="1800" b="0"/>
            </a:br>
            <a:endParaRPr lang="sl-SI" sz="1800" b="0"/>
          </a:p>
          <a:p>
            <a:pPr eaLnBrk="1" hangingPunct="1"/>
            <a:endParaRPr lang="en-GB" altLang="en-US" sz="1800" b="0" kern="0" dirty="0"/>
          </a:p>
          <a:p>
            <a:pPr marL="0" indent="0" eaLnBrk="1" hangingPunct="1">
              <a:buFontTx/>
              <a:buNone/>
            </a:pPr>
            <a:endParaRPr lang="en-GB" altLang="en-US" sz="1800" b="0" kern="0" dirty="0"/>
          </a:p>
          <a:p>
            <a:pPr marL="0" indent="0" eaLnBrk="1" hangingPunct="1">
              <a:buFontTx/>
              <a:buNone/>
            </a:pPr>
            <a:endParaRPr lang="en-GB" altLang="en-US" sz="1800" b="0" kern="0" dirty="0"/>
          </a:p>
        </p:txBody>
      </p:sp>
      <p:sp>
        <p:nvSpPr>
          <p:cNvPr id="6" name="Content Placeholder 2"/>
          <p:cNvSpPr txBox="1">
            <a:spLocks/>
          </p:cNvSpPr>
          <p:nvPr/>
        </p:nvSpPr>
        <p:spPr>
          <a:xfrm>
            <a:off x="304800" y="3484031"/>
            <a:ext cx="8439150" cy="982027"/>
          </a:xfrm>
          <a:prstGeom prst="rect">
            <a:avLst/>
          </a:prstGeom>
        </p:spPr>
        <p:txBody>
          <a:bodyPr/>
          <a:lstStyle>
            <a:lvl1pPr marL="342900" indent="-342900" algn="l" rtl="0" eaLnBrk="0" fontAlgn="base" hangingPunct="0">
              <a:spcBef>
                <a:spcPct val="20000"/>
              </a:spcBef>
              <a:spcAft>
                <a:spcPct val="0"/>
              </a:spcAft>
              <a:buClr>
                <a:srgbClr val="134095"/>
              </a:buClr>
              <a:buSzPct val="135000"/>
              <a:buChar char="•"/>
              <a:defRPr sz="3200" b="1">
                <a:solidFill>
                  <a:schemeClr val="tx1"/>
                </a:solidFill>
                <a:latin typeface="+mn-lt"/>
                <a:ea typeface="MS PGothic" pitchFamily="34" charset="-128"/>
                <a:cs typeface="MS PGothic"/>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itchFamily="34" charset="-128"/>
                <a:cs typeface="MS PGothic"/>
              </a:defRPr>
            </a:lvl2pPr>
            <a:lvl3pPr marL="987425" indent="-228600" algn="l" rtl="0" eaLnBrk="0" fontAlgn="base" hangingPunct="0">
              <a:spcBef>
                <a:spcPct val="30000"/>
              </a:spcBef>
              <a:spcAft>
                <a:spcPct val="0"/>
              </a:spcAft>
              <a:buChar char="–"/>
              <a:defRPr sz="1600">
                <a:solidFill>
                  <a:schemeClr val="tx1"/>
                </a:solidFill>
                <a:latin typeface="+mn-lt"/>
                <a:ea typeface="MS PGothic" pitchFamily="34" charset="-128"/>
                <a:cs typeface="MS PGothic"/>
              </a:defRPr>
            </a:lvl3pPr>
            <a:lvl4pPr marL="1695450" indent="-228600" algn="l" rtl="0" eaLnBrk="0" fontAlgn="base" hangingPunct="0">
              <a:spcBef>
                <a:spcPct val="20000"/>
              </a:spcBef>
              <a:spcAft>
                <a:spcPct val="0"/>
              </a:spcAft>
              <a:buChar char="–"/>
              <a:defRPr sz="2000">
                <a:solidFill>
                  <a:schemeClr val="tx1"/>
                </a:solidFill>
                <a:latin typeface="Times New Roman" pitchFamily="1" charset="0"/>
                <a:ea typeface="MS PGothic" pitchFamily="34" charset="-128"/>
                <a:cs typeface="MS PGothic"/>
              </a:defRPr>
            </a:lvl4pPr>
            <a:lvl5pPr marL="2114550" indent="-228600" algn="l" rtl="0" eaLnBrk="0" fontAlgn="base" hangingPunct="0">
              <a:spcBef>
                <a:spcPct val="20000"/>
              </a:spcBef>
              <a:spcAft>
                <a:spcPct val="0"/>
              </a:spcAft>
              <a:buChar char="»"/>
              <a:defRPr sz="1600">
                <a:solidFill>
                  <a:schemeClr val="tx1"/>
                </a:solidFill>
                <a:latin typeface="Times New Roman" pitchFamily="1" charset="0"/>
                <a:ea typeface="MS PGothic" pitchFamily="34" charset="-128"/>
                <a:cs typeface="MS PGothic"/>
              </a:defRPr>
            </a:lvl5pPr>
            <a:lvl6pPr marL="2571750" indent="-228600" algn="l" rtl="0" eaLnBrk="1" fontAlgn="base" hangingPunct="1">
              <a:spcBef>
                <a:spcPct val="20000"/>
              </a:spcBef>
              <a:spcAft>
                <a:spcPct val="0"/>
              </a:spcAft>
              <a:buChar char="»"/>
              <a:defRPr sz="1600">
                <a:solidFill>
                  <a:schemeClr val="tx1"/>
                </a:solidFill>
                <a:latin typeface="Times New Roman" pitchFamily="1" charset="0"/>
              </a:defRPr>
            </a:lvl6pPr>
            <a:lvl7pPr marL="3028950" indent="-228600" algn="l" rtl="0" eaLnBrk="1" fontAlgn="base" hangingPunct="1">
              <a:spcBef>
                <a:spcPct val="20000"/>
              </a:spcBef>
              <a:spcAft>
                <a:spcPct val="0"/>
              </a:spcAft>
              <a:buChar char="»"/>
              <a:defRPr sz="1600">
                <a:solidFill>
                  <a:schemeClr val="tx1"/>
                </a:solidFill>
                <a:latin typeface="Times New Roman" pitchFamily="1" charset="0"/>
              </a:defRPr>
            </a:lvl7pPr>
            <a:lvl8pPr marL="3486150" indent="-228600" algn="l" rtl="0" eaLnBrk="1" fontAlgn="base" hangingPunct="1">
              <a:spcBef>
                <a:spcPct val="20000"/>
              </a:spcBef>
              <a:spcAft>
                <a:spcPct val="0"/>
              </a:spcAft>
              <a:buChar char="»"/>
              <a:defRPr sz="1600">
                <a:solidFill>
                  <a:schemeClr val="tx1"/>
                </a:solidFill>
                <a:latin typeface="Times New Roman" pitchFamily="1" charset="0"/>
              </a:defRPr>
            </a:lvl8pPr>
            <a:lvl9pPr marL="3943350" indent="-228600" algn="l" rtl="0" eaLnBrk="1" fontAlgn="base" hangingPunct="1">
              <a:spcBef>
                <a:spcPct val="20000"/>
              </a:spcBef>
              <a:spcAft>
                <a:spcPct val="0"/>
              </a:spcAft>
              <a:buChar char="»"/>
              <a:defRPr sz="1600">
                <a:solidFill>
                  <a:schemeClr val="tx1"/>
                </a:solidFill>
                <a:latin typeface="Times New Roman" pitchFamily="1" charset="0"/>
              </a:defRPr>
            </a:lvl9pPr>
          </a:lstStyle>
          <a:p>
            <a:pPr marL="0" indent="0" eaLnBrk="1" hangingPunct="1">
              <a:buNone/>
            </a:pPr>
            <a:r>
              <a:rPr lang="sl-SI" sz="1800" b="0"/>
              <a:t>Zdi se, da je kombinacija operativnih in političnih vidikov rešitev, ki koristi vsem. </a:t>
            </a:r>
          </a:p>
          <a:p>
            <a:pPr marL="0" indent="0" eaLnBrk="1" hangingPunct="1">
              <a:buNone/>
            </a:pPr>
            <a:r>
              <a:rPr lang="sl-SI" sz="1800" b="0"/>
              <a:t>Koristi so:</a:t>
            </a:r>
          </a:p>
          <a:p>
            <a:pPr eaLnBrk="1" hangingPunct="1"/>
            <a:r>
              <a:rPr lang="sl-SI" sz="1800" b="0"/>
              <a:t>podpiranje obeh nalog</a:t>
            </a:r>
          </a:p>
          <a:p>
            <a:pPr eaLnBrk="1" hangingPunct="1"/>
            <a:r>
              <a:rPr lang="sl-SI" sz="1800" b="0"/>
              <a:t>izgradnja sinergij</a:t>
            </a:r>
          </a:p>
          <a:p>
            <a:pPr eaLnBrk="1" hangingPunct="1"/>
            <a:r>
              <a:rPr lang="sl-SI" sz="1800" b="0"/>
              <a:t>bolj trajnostno usmerjanje mobilnosti v občini</a:t>
            </a:r>
          </a:p>
          <a:p>
            <a:pPr marL="0" indent="0" eaLnBrk="1" hangingPunct="1">
              <a:buNone/>
            </a:pPr>
            <a:endParaRPr lang="en-GB" altLang="en-US" sz="1800" b="0" kern="0" dirty="0"/>
          </a:p>
          <a:p>
            <a:pPr marL="0" indent="0" eaLnBrk="1" hangingPunct="1">
              <a:buNone/>
            </a:pPr>
            <a:endParaRPr lang="en-GB" altLang="en-US" sz="1800" b="0" kern="0" dirty="0"/>
          </a:p>
          <a:p>
            <a:pPr marL="0" indent="0" eaLnBrk="1" hangingPunct="1">
              <a:buNone/>
            </a:pPr>
            <a:r>
              <a:rPr lang="sl-SI" sz="1800" b="0"/>
              <a:t>Primer Gent, BE ali Sofia, BG.</a:t>
            </a:r>
          </a:p>
          <a:p>
            <a:pPr marL="0" indent="0" eaLnBrk="1" hangingPunct="1">
              <a:buNone/>
            </a:pPr>
            <a:endParaRPr lang="en-GB" altLang="en-US" sz="1800" b="0" kern="0" dirty="0"/>
          </a:p>
          <a:p>
            <a:pPr marL="0" indent="0" eaLnBrk="1" hangingPunct="1">
              <a:buNone/>
            </a:pPr>
            <a:endParaRPr lang="en-GB" altLang="en-US" sz="1800" b="0" kern="0" dirty="0"/>
          </a:p>
          <a:p>
            <a:pPr marL="0" indent="0" eaLnBrk="1" hangingPunct="1">
              <a:buNone/>
            </a:pPr>
            <a:r>
              <a:rPr lang="sl-SI" sz="1800" b="0"/>
              <a:t>
</a:t>
            </a:r>
            <a:br>
              <a:rPr lang="sl-SI" sz="1800" b="0"/>
            </a:br>
            <a:endParaRPr lang="sl-SI" sz="1800" b="0"/>
          </a:p>
          <a:p>
            <a:pPr eaLnBrk="1" hangingPunct="1"/>
            <a:endParaRPr lang="en-GB" altLang="en-US" sz="1800" b="0" kern="0" dirty="0"/>
          </a:p>
          <a:p>
            <a:pPr marL="0" indent="0" eaLnBrk="1" hangingPunct="1">
              <a:buFontTx/>
              <a:buNone/>
            </a:pPr>
            <a:endParaRPr lang="en-GB" altLang="en-US" sz="1800" b="0" kern="0" dirty="0"/>
          </a:p>
          <a:p>
            <a:pPr marL="0" indent="0" eaLnBrk="1" hangingPunct="1">
              <a:buFontTx/>
              <a:buNone/>
            </a:pPr>
            <a:endParaRPr lang="en-GB" altLang="en-US" sz="1800" b="0" kern="0" dirty="0"/>
          </a:p>
        </p:txBody>
      </p:sp>
    </p:spTree>
    <p:extLst>
      <p:ext uri="{BB962C8B-B14F-4D97-AF65-F5344CB8AC3E}">
        <p14:creationId xmlns:p14="http://schemas.microsoft.com/office/powerpoint/2010/main" val="3230488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012839C-1400-4FCF-84DE-1A890ED77E8A}"/>
              </a:ext>
            </a:extLst>
          </p:cNvPr>
          <p:cNvSpPr>
            <a:spLocks noGrp="1"/>
          </p:cNvSpPr>
          <p:nvPr>
            <p:ph type="title"/>
          </p:nvPr>
        </p:nvSpPr>
        <p:spPr/>
        <p:txBody>
          <a:bodyPr/>
          <a:lstStyle/>
          <a:p>
            <a:pPr marL="0" indent="0">
              <a:buNone/>
            </a:pPr>
            <a:r>
              <a:rPr lang="sl-SI" sz="2400"/>
              <a:t>Primer: Podjetje za mobilnost mesta</a:t>
            </a:r>
            <a:r>
              <a:rPr lang="sl-SI" sz="2400" b="0"/>
              <a:t> Gent, Belgija </a:t>
            </a:r>
          </a:p>
        </p:txBody>
      </p:sp>
      <p:sp>
        <p:nvSpPr>
          <p:cNvPr id="6" name="Rectangle 3">
            <a:extLst>
              <a:ext uri="{FF2B5EF4-FFF2-40B4-BE49-F238E27FC236}">
                <a16:creationId xmlns:a16="http://schemas.microsoft.com/office/drawing/2014/main" xmlns="" id="{DE520FD2-0F6A-4DD2-98E9-7569E7AEB65C}"/>
              </a:ext>
            </a:extLst>
          </p:cNvPr>
          <p:cNvSpPr txBox="1">
            <a:spLocks noChangeArrowheads="1"/>
          </p:cNvSpPr>
          <p:nvPr/>
        </p:nvSpPr>
        <p:spPr bwMode="auto">
          <a:xfrm>
            <a:off x="280915" y="1537769"/>
            <a:ext cx="8673514" cy="1572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134095"/>
              </a:buClr>
              <a:buSzPct val="135000"/>
              <a:buChar char="•"/>
              <a:defRPr sz="3200" b="1">
                <a:solidFill>
                  <a:srgbClr val="134095"/>
                </a:solidFill>
                <a:latin typeface="+mn-lt"/>
                <a:ea typeface="MS PGothic" pitchFamily="34" charset="-128"/>
                <a:cs typeface="MS PGothic"/>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itchFamily="34" charset="-128"/>
                <a:cs typeface="MS PGothic"/>
              </a:defRPr>
            </a:lvl2pPr>
            <a:lvl3pPr marL="987425" indent="-228600" algn="l" rtl="0" eaLnBrk="0" fontAlgn="base" hangingPunct="0">
              <a:spcBef>
                <a:spcPct val="30000"/>
              </a:spcBef>
              <a:spcAft>
                <a:spcPct val="0"/>
              </a:spcAft>
              <a:buChar char="–"/>
              <a:defRPr sz="1600">
                <a:solidFill>
                  <a:schemeClr val="tx1"/>
                </a:solidFill>
                <a:latin typeface="+mn-lt"/>
                <a:ea typeface="MS PGothic" pitchFamily="34" charset="-128"/>
                <a:cs typeface="MS PGothic"/>
              </a:defRPr>
            </a:lvl3pPr>
            <a:lvl4pPr marL="1695450" indent="-228600" algn="l" rtl="0" eaLnBrk="0" fontAlgn="base" hangingPunct="0">
              <a:spcBef>
                <a:spcPct val="20000"/>
              </a:spcBef>
              <a:spcAft>
                <a:spcPct val="0"/>
              </a:spcAft>
              <a:buChar char="–"/>
              <a:defRPr sz="2000">
                <a:solidFill>
                  <a:schemeClr val="tx1"/>
                </a:solidFill>
                <a:latin typeface="Times New Roman" pitchFamily="1" charset="0"/>
                <a:ea typeface="MS PGothic" pitchFamily="34" charset="-128"/>
                <a:cs typeface="MS PGothic"/>
              </a:defRPr>
            </a:lvl4pPr>
            <a:lvl5pPr marL="2114550" indent="-228600" algn="l" rtl="0" eaLnBrk="0" fontAlgn="base" hangingPunct="0">
              <a:spcBef>
                <a:spcPct val="20000"/>
              </a:spcBef>
              <a:spcAft>
                <a:spcPct val="0"/>
              </a:spcAft>
              <a:buChar char="»"/>
              <a:defRPr sz="1600">
                <a:solidFill>
                  <a:schemeClr val="tx1"/>
                </a:solidFill>
                <a:latin typeface="Times New Roman" pitchFamily="1" charset="0"/>
                <a:ea typeface="MS PGothic" pitchFamily="34" charset="-128"/>
                <a:cs typeface="MS PGothic"/>
              </a:defRPr>
            </a:lvl5pPr>
            <a:lvl6pPr marL="2571750" indent="-228600" algn="l" rtl="0" eaLnBrk="1" fontAlgn="base" hangingPunct="1">
              <a:spcBef>
                <a:spcPct val="20000"/>
              </a:spcBef>
              <a:spcAft>
                <a:spcPct val="0"/>
              </a:spcAft>
              <a:buChar char="»"/>
              <a:defRPr sz="1600">
                <a:solidFill>
                  <a:schemeClr val="tx1"/>
                </a:solidFill>
                <a:latin typeface="Times New Roman" pitchFamily="1" charset="0"/>
              </a:defRPr>
            </a:lvl6pPr>
            <a:lvl7pPr marL="3028950" indent="-228600" algn="l" rtl="0" eaLnBrk="1" fontAlgn="base" hangingPunct="1">
              <a:spcBef>
                <a:spcPct val="20000"/>
              </a:spcBef>
              <a:spcAft>
                <a:spcPct val="0"/>
              </a:spcAft>
              <a:buChar char="»"/>
              <a:defRPr sz="1600">
                <a:solidFill>
                  <a:schemeClr val="tx1"/>
                </a:solidFill>
                <a:latin typeface="Times New Roman" pitchFamily="1" charset="0"/>
              </a:defRPr>
            </a:lvl7pPr>
            <a:lvl8pPr marL="3486150" indent="-228600" algn="l" rtl="0" eaLnBrk="1" fontAlgn="base" hangingPunct="1">
              <a:spcBef>
                <a:spcPct val="20000"/>
              </a:spcBef>
              <a:spcAft>
                <a:spcPct val="0"/>
              </a:spcAft>
              <a:buChar char="»"/>
              <a:defRPr sz="1600">
                <a:solidFill>
                  <a:schemeClr val="tx1"/>
                </a:solidFill>
                <a:latin typeface="Times New Roman" pitchFamily="1" charset="0"/>
              </a:defRPr>
            </a:lvl8pPr>
            <a:lvl9pPr marL="3943350" indent="-228600" algn="l" rtl="0" eaLnBrk="1" fontAlgn="base" hangingPunct="1">
              <a:spcBef>
                <a:spcPct val="20000"/>
              </a:spcBef>
              <a:spcAft>
                <a:spcPct val="0"/>
              </a:spcAft>
              <a:buChar char="»"/>
              <a:defRPr sz="1600">
                <a:solidFill>
                  <a:schemeClr val="tx1"/>
                </a:solidFill>
                <a:latin typeface="Times New Roman" pitchFamily="1" charset="0"/>
              </a:defRPr>
            </a:lvl9pPr>
          </a:lstStyle>
          <a:p>
            <a:pPr marL="0" indent="0">
              <a:buNone/>
            </a:pPr>
            <a:r>
              <a:rPr lang="sl-SI" sz="2000" b="0"/>
              <a:t>Ustanovitev podjetja za mobilnost v mestu Gent (kot združitev parkirnega podjetja in oddelka za mobilnost), ki mestu omogoča celostno delo pri načrtovanju mobilnosti na različnih ravneh, od strateške do operativne ravni.</a:t>
            </a:r>
          </a:p>
          <a:p>
            <a:pPr marL="0" indent="0">
              <a:buNone/>
            </a:pPr>
            <a:r>
              <a:rPr lang="sl-SI" sz="2000" b="0"/>
              <a:t> </a:t>
            </a:r>
          </a:p>
          <a:p>
            <a:pPr marL="0" indent="0">
              <a:buNone/>
            </a:pPr>
            <a:endParaRPr lang="en-GB" sz="2000" b="0" kern="0" dirty="0"/>
          </a:p>
        </p:txBody>
      </p:sp>
      <p:pic>
        <p:nvPicPr>
          <p:cNvPr id="6146" name="Picture 4" descr="3">
            <a:extLst>
              <a:ext uri="{FF2B5EF4-FFF2-40B4-BE49-F238E27FC236}">
                <a16:creationId xmlns:a16="http://schemas.microsoft.com/office/drawing/2014/main" xmlns="" id="{8F7E115C-195A-45B0-BFBF-54D031EABEE6}"/>
              </a:ext>
            </a:extLst>
          </p:cNvPr>
          <p:cNvPicPr>
            <a:picLocks noGrp="1"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15" y="3110269"/>
            <a:ext cx="4195392" cy="30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hteck 2">
            <a:extLst>
              <a:ext uri="{FF2B5EF4-FFF2-40B4-BE49-F238E27FC236}">
                <a16:creationId xmlns:a16="http://schemas.microsoft.com/office/drawing/2014/main" xmlns="" id="{8398DCFA-E322-4884-B1C5-4DEE9412E430}"/>
              </a:ext>
            </a:extLst>
          </p:cNvPr>
          <p:cNvSpPr/>
          <p:nvPr/>
        </p:nvSpPr>
        <p:spPr>
          <a:xfrm>
            <a:off x="4617672" y="4566388"/>
            <a:ext cx="4572000" cy="276999"/>
          </a:xfrm>
          <a:prstGeom prst="rect">
            <a:avLst/>
          </a:prstGeom>
        </p:spPr>
        <p:txBody>
          <a:bodyPr>
            <a:spAutoFit/>
          </a:bodyPr>
          <a:lstStyle/>
          <a:p>
            <a:r>
              <a:rPr lang="sl-SI" sz="1200">
                <a:solidFill>
                  <a:srgbClr val="034EA2"/>
                </a:solidFill>
              </a:rPr>
              <a:t>https://park4sump.eu/resources-tools/videos/ghent-mobility-company</a:t>
            </a:r>
          </a:p>
        </p:txBody>
      </p:sp>
      <p:sp>
        <p:nvSpPr>
          <p:cNvPr id="4" name="Rechteck 3">
            <a:extLst>
              <a:ext uri="{FF2B5EF4-FFF2-40B4-BE49-F238E27FC236}">
                <a16:creationId xmlns:a16="http://schemas.microsoft.com/office/drawing/2014/main" xmlns="" id="{D5747963-B53F-456C-B343-476BC3DF9CAA}"/>
              </a:ext>
            </a:extLst>
          </p:cNvPr>
          <p:cNvSpPr/>
          <p:nvPr/>
        </p:nvSpPr>
        <p:spPr>
          <a:xfrm>
            <a:off x="4572000" y="4166278"/>
            <a:ext cx="4304383" cy="400110"/>
          </a:xfrm>
          <a:prstGeom prst="rect">
            <a:avLst/>
          </a:prstGeom>
        </p:spPr>
        <p:txBody>
          <a:bodyPr wrap="none">
            <a:spAutoFit/>
          </a:bodyPr>
          <a:lstStyle/>
          <a:p>
            <a:pPr marL="0" indent="0">
              <a:buNone/>
            </a:pPr>
            <a:r>
              <a:rPr lang="sl-SI" sz="2000">
                <a:solidFill>
                  <a:srgbClr val="134095"/>
                </a:solidFill>
                <a:latin typeface="+mn-lt"/>
              </a:rPr>
              <a:t>Glejte tudi videoposnetek Park4SUMP </a:t>
            </a:r>
          </a:p>
        </p:txBody>
      </p:sp>
    </p:spTree>
    <p:extLst>
      <p:ext uri="{BB962C8B-B14F-4D97-AF65-F5344CB8AC3E}">
        <p14:creationId xmlns:p14="http://schemas.microsoft.com/office/powerpoint/2010/main" val="6093916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xmlns=""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xmlns="" id="{60BC1FCC-C924-4829-95DB-92A0ED306018}"/>
              </a:ext>
            </a:extLst>
          </p:cNvPr>
          <p:cNvSpPr/>
          <p:nvPr/>
        </p:nvSpPr>
        <p:spPr>
          <a:xfrm>
            <a:off x="1947215" y="3429000"/>
            <a:ext cx="7303109" cy="646331"/>
          </a:xfrm>
          <a:prstGeom prst="rect">
            <a:avLst/>
          </a:prstGeom>
        </p:spPr>
        <p:txBody>
          <a:bodyPr wrap="square">
            <a:spAutoFit/>
          </a:bodyPr>
          <a:lstStyle/>
          <a:p>
            <a:r>
              <a:rPr lang="sl-SI" sz="3600" b="1">
                <a:solidFill>
                  <a:schemeClr val="bg1"/>
                </a:solidFill>
                <a:latin typeface="+mj-lt"/>
              </a:rPr>
              <a:t>Parkirišče in SUMP</a:t>
            </a:r>
          </a:p>
        </p:txBody>
      </p:sp>
    </p:spTree>
    <p:extLst>
      <p:ext uri="{BB962C8B-B14F-4D97-AF65-F5344CB8AC3E}">
        <p14:creationId xmlns:p14="http://schemas.microsoft.com/office/powerpoint/2010/main" val="26174288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xmlns="" id="{1E7B95CD-9698-415F-B5A3-2108A9F048F0}"/>
              </a:ext>
            </a:extLst>
          </p:cNvPr>
          <p:cNvSpPr>
            <a:spLocks noGrp="1"/>
          </p:cNvSpPr>
          <p:nvPr>
            <p:ph type="title"/>
          </p:nvPr>
        </p:nvSpPr>
        <p:spPr/>
        <p:txBody>
          <a:bodyPr/>
          <a:lstStyle/>
          <a:p>
            <a:r>
              <a:rPr lang="sl-SI"/>
              <a:t>Parkirna politika in mestni prostor</a:t>
            </a:r>
          </a:p>
        </p:txBody>
      </p:sp>
      <p:sp>
        <p:nvSpPr>
          <p:cNvPr id="39939" name="Content Placeholder 2">
            <a:extLst>
              <a:ext uri="{FF2B5EF4-FFF2-40B4-BE49-F238E27FC236}">
                <a16:creationId xmlns:a16="http://schemas.microsoft.com/office/drawing/2014/main" xmlns="" id="{6694D352-B99E-4714-87A9-4CD66ADB2E17}"/>
              </a:ext>
            </a:extLst>
          </p:cNvPr>
          <p:cNvSpPr>
            <a:spLocks noGrp="1"/>
          </p:cNvSpPr>
          <p:nvPr>
            <p:ph idx="1"/>
          </p:nvPr>
        </p:nvSpPr>
        <p:spPr/>
        <p:txBody>
          <a:bodyPr/>
          <a:lstStyle/>
          <a:p>
            <a:pPr eaLnBrk="1" hangingPunct="1">
              <a:buFontTx/>
              <a:buChar char="•"/>
            </a:pPr>
            <a:r>
              <a:rPr lang="sl-SI" sz="1800" b="0">
                <a:solidFill>
                  <a:schemeClr val="tx1"/>
                </a:solidFill>
              </a:rPr>
              <a:t>Vsako parkirno mesto porabi od 15 m2 do 30 m2, povprečni voznik pa vsak dan porabi dve do pet različnih parkirnih mest</a:t>
            </a:r>
          </a:p>
          <a:p>
            <a:pPr eaLnBrk="1" hangingPunct="1">
              <a:buFontTx/>
              <a:buChar char="•"/>
            </a:pPr>
            <a:r>
              <a:rPr lang="sl-SI" sz="1800" b="0">
                <a:solidFill>
                  <a:schemeClr val="tx1"/>
                </a:solidFill>
              </a:rPr>
              <a:t>Prostora je malo, zlasti v mestnih območjih. V skladu s tem ga je treba upravljati na dober način!</a:t>
            </a:r>
          </a:p>
          <a:p>
            <a:pPr eaLnBrk="1" hangingPunct="1">
              <a:buFontTx/>
              <a:buChar char="•"/>
            </a:pPr>
            <a:r>
              <a:rPr lang="sl-SI" sz="1800" b="0">
                <a:solidFill>
                  <a:schemeClr val="tx1"/>
                </a:solidFill>
              </a:rPr>
              <a:t>Povečano pomanjkanje prostora, višje vrednosti zemljišč in trend k boljši kakovosti življenjskega okolja so sprva povzročili premik od parkirišča na ulici k parkirišču zunaj ulice in pozneje od nadzemnega k podzemnemu parkiranju.</a:t>
            </a:r>
          </a:p>
          <a:p>
            <a:pPr eaLnBrk="1" hangingPunct="1">
              <a:buFontTx/>
              <a:buChar char="•"/>
            </a:pPr>
            <a:r>
              <a:rPr lang="sl-SI" sz="1800" b="0">
                <a:solidFill>
                  <a:schemeClr val="tx1"/>
                </a:solidFill>
              </a:rPr>
              <a:t>Ampak podzemno parkiranje je lahko zelo drago!!! (do 50.000 EUR na parkirno mesto)</a:t>
            </a:r>
          </a:p>
        </p:txBody>
      </p:sp>
      <p:sp>
        <p:nvSpPr>
          <p:cNvPr id="4" name="Textfeld 3">
            <a:extLst>
              <a:ext uri="{FF2B5EF4-FFF2-40B4-BE49-F238E27FC236}">
                <a16:creationId xmlns:a16="http://schemas.microsoft.com/office/drawing/2014/main" xmlns="" id="{469DB574-6F49-4615-9E57-DC415D91EBAB}"/>
              </a:ext>
            </a:extLst>
          </p:cNvPr>
          <p:cNvSpPr txBox="1"/>
          <p:nvPr/>
        </p:nvSpPr>
        <p:spPr>
          <a:xfrm>
            <a:off x="6958764" y="1501004"/>
            <a:ext cx="2023311" cy="246221"/>
          </a:xfrm>
          <a:prstGeom prst="rect">
            <a:avLst/>
          </a:prstGeom>
          <a:noFill/>
        </p:spPr>
        <p:txBody>
          <a:bodyPr wrap="none" rtlCol="0">
            <a:spAutoFit/>
          </a:bodyPr>
          <a:lstStyle/>
          <a:p>
            <a:r>
              <a:rPr lang="sl-SI" sz="1000"/>
              <a:t>Vir: http://push-pull-parking.eu/</a:t>
            </a:r>
          </a:p>
        </p:txBody>
      </p:sp>
      <p:pic>
        <p:nvPicPr>
          <p:cNvPr id="3" name="Grafik 2" descr="Ein Bild, das Gebäude, Straße, Boden, Mann enthält.&#10;&#10;Automatisch generierte Beschreibung">
            <a:extLst>
              <a:ext uri="{FF2B5EF4-FFF2-40B4-BE49-F238E27FC236}">
                <a16:creationId xmlns:a16="http://schemas.microsoft.com/office/drawing/2014/main" xmlns="" id="{19DE9EAE-ED95-4ABB-96B3-C4DCEEE6C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1312" y="4572809"/>
            <a:ext cx="2902688" cy="1935125"/>
          </a:xfrm>
          <a:prstGeom prst="rect">
            <a:avLst/>
          </a:prstGeom>
        </p:spPr>
      </p:pic>
      <p:pic>
        <p:nvPicPr>
          <p:cNvPr id="8" name="Grafik 7" descr="Ein Bild, das Gebäude, Person, draußen, Personen enthält.&#10;&#10;Automatisch generierte Beschreibung">
            <a:extLst>
              <a:ext uri="{FF2B5EF4-FFF2-40B4-BE49-F238E27FC236}">
                <a16:creationId xmlns:a16="http://schemas.microsoft.com/office/drawing/2014/main" xmlns="" id="{C85092BF-3A44-4909-A1E2-304BBE135A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6599" y="4572808"/>
            <a:ext cx="2902688" cy="1935125"/>
          </a:xfrm>
          <a:prstGeom prst="rect">
            <a:avLst/>
          </a:prstGeom>
        </p:spPr>
      </p:pic>
      <p:pic>
        <p:nvPicPr>
          <p:cNvPr id="10" name="Grafik 9" descr="Ein Bild, das Gebäude, draußen, Stadt, Straße enthält.&#10;&#10;Automatisch generierte Beschreibung">
            <a:extLst>
              <a:ext uri="{FF2B5EF4-FFF2-40B4-BE49-F238E27FC236}">
                <a16:creationId xmlns:a16="http://schemas.microsoft.com/office/drawing/2014/main" xmlns="" id="{14C3E731-DBF0-4C37-9D92-DE359CD6D6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63140"/>
            <a:ext cx="2902688" cy="1935125"/>
          </a:xfrm>
          <a:prstGeom prst="rect">
            <a:avLst/>
          </a:prstGeom>
        </p:spPr>
      </p:pic>
      <p:sp>
        <p:nvSpPr>
          <p:cNvPr id="9" name="Textfeld 8">
            <a:extLst>
              <a:ext uri="{FF2B5EF4-FFF2-40B4-BE49-F238E27FC236}">
                <a16:creationId xmlns:a16="http://schemas.microsoft.com/office/drawing/2014/main" xmlns="" id="{6B856B29-0EFB-4D27-B61B-D6000A5F0003}"/>
              </a:ext>
            </a:extLst>
          </p:cNvPr>
          <p:cNvSpPr txBox="1"/>
          <p:nvPr/>
        </p:nvSpPr>
        <p:spPr>
          <a:xfrm>
            <a:off x="7007097" y="4242795"/>
            <a:ext cx="2143536" cy="261610"/>
          </a:xfrm>
          <a:prstGeom prst="rect">
            <a:avLst/>
          </a:prstGeom>
          <a:noFill/>
        </p:spPr>
        <p:txBody>
          <a:bodyPr wrap="none" rtlCol="0">
            <a:spAutoFit/>
          </a:bodyPr>
          <a:lstStyle/>
          <a:p>
            <a:r>
              <a:rPr lang="sl-SI" sz="1100"/>
              <a:t>Fotografije: FGM-AMOR, eltis.org (2)</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85750" y="114300"/>
            <a:ext cx="7343775" cy="1152525"/>
          </a:xfrm>
        </p:spPr>
        <p:txBody>
          <a:bodyPr/>
          <a:lstStyle/>
          <a:p>
            <a:pPr marL="0" indent="0" eaLnBrk="1" hangingPunct="1">
              <a:buFontTx/>
              <a:buNone/>
            </a:pPr>
            <a:r>
              <a:rPr lang="sl-SI" sz="2400"/>
              <a:t>Koristi upravljanja parkirišč na ulici</a:t>
            </a:r>
          </a:p>
        </p:txBody>
      </p:sp>
      <p:sp>
        <p:nvSpPr>
          <p:cNvPr id="6147" name="Content Placeholder 2"/>
          <p:cNvSpPr>
            <a:spLocks noGrp="1"/>
          </p:cNvSpPr>
          <p:nvPr>
            <p:ph idx="1"/>
          </p:nvPr>
        </p:nvSpPr>
        <p:spPr>
          <a:xfrm>
            <a:off x="381000" y="1700213"/>
            <a:ext cx="5842819" cy="4608512"/>
          </a:xfrm>
        </p:spPr>
        <p:txBody>
          <a:bodyPr/>
          <a:lstStyle/>
          <a:p>
            <a:pPr marL="0" indent="0" eaLnBrk="1" hangingPunct="1">
              <a:buFontTx/>
              <a:buNone/>
            </a:pPr>
            <a:r>
              <a:rPr lang="sl-SI" sz="1800"/>
              <a:t>Koristi upravljanja parkirišč na ulici</a:t>
            </a:r>
          </a:p>
          <a:p>
            <a:pPr marL="857250" lvl="1" eaLnBrk="1" hangingPunct="1"/>
            <a:r>
              <a:rPr lang="sl-SI"/>
              <a:t>Prispevek k bolj trajnostni mobilnosti v mestih</a:t>
            </a:r>
          </a:p>
          <a:p>
            <a:pPr marL="857250" lvl="1" eaLnBrk="1" hangingPunct="1"/>
            <a:r>
              <a:rPr lang="sl-SI"/>
              <a:t>Podpora sistemu za parkiranje zunaj ulic (vključno z morda nepotrebnimi naložbami)</a:t>
            </a:r>
          </a:p>
          <a:p>
            <a:pPr marL="857250" lvl="1" eaLnBrk="1" hangingPunct="1"/>
            <a:r>
              <a:rPr lang="sl-SI"/>
              <a:t>Nizki stroški</a:t>
            </a:r>
          </a:p>
          <a:p>
            <a:pPr marL="857250" lvl="1" eaLnBrk="1" hangingPunct="1"/>
            <a:r>
              <a:rPr lang="sl-SI"/>
              <a:t>Prihodki od dobička</a:t>
            </a:r>
          </a:p>
          <a:p>
            <a:pPr marL="857250" lvl="1" eaLnBrk="1" hangingPunct="1"/>
            <a:r>
              <a:rPr lang="sl-SI"/>
              <a:t>Prispeva k pravičnejši uporabi javnega prostora</a:t>
            </a:r>
          </a:p>
          <a:p>
            <a:pPr marL="857250" lvl="1" eaLnBrk="1" hangingPunct="1"/>
            <a:r>
              <a:rPr lang="sl-SI"/>
              <a:t>Povečanje varnosti</a:t>
            </a:r>
          </a:p>
          <a:p>
            <a:pPr marL="857250" lvl="1" eaLnBrk="1" hangingPunct="1"/>
            <a:r>
              <a:rPr lang="sl-SI"/>
              <a:t>Podpira lokalno gospodarstvo</a:t>
            </a:r>
          </a:p>
          <a:p>
            <a:pPr marL="857250" lvl="1" eaLnBrk="1" hangingPunct="1"/>
            <a:r>
              <a:rPr lang="sl-SI"/>
              <a:t>Izboljšanje življenjske sposobnosti</a:t>
            </a:r>
          </a:p>
          <a:p>
            <a:pPr marL="857250" lvl="1" eaLnBrk="1" hangingPunct="1"/>
            <a:r>
              <a:rPr lang="sl-SI"/>
              <a:t>Zmanjševanje konfliktov glede parkiranja</a:t>
            </a:r>
          </a:p>
          <a:p>
            <a:pPr marL="857250" lvl="1" eaLnBrk="1" hangingPunct="1"/>
            <a:endParaRPr lang="en-GB" altLang="en-US" dirty="0"/>
          </a:p>
        </p:txBody>
      </p:sp>
      <p:pic>
        <p:nvPicPr>
          <p:cNvPr id="3" name="Grafik 2" descr="Ein Bild, das draußen, Gebäude, Person, Straße enthält.&#10;&#10;Automatisch generierte Beschreibung">
            <a:extLst>
              <a:ext uri="{FF2B5EF4-FFF2-40B4-BE49-F238E27FC236}">
                <a16:creationId xmlns:a16="http://schemas.microsoft.com/office/drawing/2014/main" xmlns="" id="{F2A36BA8-130B-4F1A-98AA-A6CC5178E9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2225" y="1870075"/>
            <a:ext cx="2771775" cy="1847850"/>
          </a:xfrm>
          <a:prstGeom prst="rect">
            <a:avLst/>
          </a:prstGeom>
        </p:spPr>
      </p:pic>
      <p:pic>
        <p:nvPicPr>
          <p:cNvPr id="5" name="Grafik 4" descr="Ein Bild, das Gebäude, Auto, Tisch, grün enthält.&#10;&#10;Automatisch generierte Beschreibung">
            <a:extLst>
              <a:ext uri="{FF2B5EF4-FFF2-40B4-BE49-F238E27FC236}">
                <a16:creationId xmlns:a16="http://schemas.microsoft.com/office/drawing/2014/main" xmlns="" id="{080E4CC0-6121-407D-8ABD-3CA0386AB6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2225" y="3887787"/>
            <a:ext cx="2771777" cy="1847851"/>
          </a:xfrm>
          <a:prstGeom prst="rect">
            <a:avLst/>
          </a:prstGeom>
        </p:spPr>
      </p:pic>
    </p:spTree>
    <p:extLst>
      <p:ext uri="{BB962C8B-B14F-4D97-AF65-F5344CB8AC3E}">
        <p14:creationId xmlns:p14="http://schemas.microsoft.com/office/powerpoint/2010/main" val="33983296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6096BF0-7DC7-45B3-869A-50FB3EDCB65F}"/>
              </a:ext>
            </a:extLst>
          </p:cNvPr>
          <p:cNvSpPr>
            <a:spLocks noGrp="1"/>
          </p:cNvSpPr>
          <p:nvPr>
            <p:ph type="title"/>
          </p:nvPr>
        </p:nvSpPr>
        <p:spPr/>
        <p:txBody>
          <a:bodyPr/>
          <a:lstStyle/>
          <a:p>
            <a:r>
              <a:rPr lang="en-US" sz="2400" dirty="0"/>
              <a:t>Realize the value of public space !</a:t>
            </a:r>
            <a:endParaRPr lang="de-AT" dirty="0"/>
          </a:p>
        </p:txBody>
      </p:sp>
      <p:pic>
        <p:nvPicPr>
          <p:cNvPr id="6" name="Grafik 5">
            <a:extLst>
              <a:ext uri="{FF2B5EF4-FFF2-40B4-BE49-F238E27FC236}">
                <a16:creationId xmlns:a16="http://schemas.microsoft.com/office/drawing/2014/main" xmlns="" id="{DD005084-D9D9-4368-9B49-D9946DE26821}"/>
              </a:ext>
            </a:extLst>
          </p:cNvPr>
          <p:cNvPicPr>
            <a:picLocks noChangeAspect="1"/>
          </p:cNvPicPr>
          <p:nvPr/>
        </p:nvPicPr>
        <p:blipFill>
          <a:blip r:embed="rId2"/>
          <a:stretch>
            <a:fillRect/>
          </a:stretch>
        </p:blipFill>
        <p:spPr>
          <a:xfrm>
            <a:off x="958788" y="1500539"/>
            <a:ext cx="6045694" cy="4854627"/>
          </a:xfrm>
          <a:prstGeom prst="rect">
            <a:avLst/>
          </a:prstGeom>
        </p:spPr>
      </p:pic>
    </p:spTree>
    <p:extLst>
      <p:ext uri="{BB962C8B-B14F-4D97-AF65-F5344CB8AC3E}">
        <p14:creationId xmlns:p14="http://schemas.microsoft.com/office/powerpoint/2010/main" val="27548773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04800" y="517946"/>
            <a:ext cx="7343775" cy="1152525"/>
          </a:xfrm>
          <a:prstGeom prst="rect">
            <a:avLst/>
          </a:prstGeom>
        </p:spPr>
        <p:txBody>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pPr marL="0" indent="0" eaLnBrk="1" hangingPunct="1">
              <a:buFontTx/>
              <a:buNone/>
            </a:pPr>
            <a:r>
              <a:rPr lang="sl-SI">
                <a:solidFill>
                  <a:srgbClr val="134095"/>
                </a:solidFill>
              </a:rPr>
              <a:t>Ocenjevanje javnega prostora </a:t>
            </a:r>
          </a:p>
        </p:txBody>
      </p:sp>
      <p:sp>
        <p:nvSpPr>
          <p:cNvPr id="5" name="Content Placeholder 2"/>
          <p:cNvSpPr txBox="1">
            <a:spLocks/>
          </p:cNvSpPr>
          <p:nvPr/>
        </p:nvSpPr>
        <p:spPr>
          <a:xfrm>
            <a:off x="304800" y="1670471"/>
            <a:ext cx="8656320" cy="982027"/>
          </a:xfrm>
          <a:prstGeom prst="rect">
            <a:avLst/>
          </a:prstGeom>
        </p:spPr>
        <p:txBody>
          <a:bodyPr/>
          <a:lstStyle>
            <a:lvl1pPr marL="342900" indent="-342900" algn="l" rtl="0" eaLnBrk="0" fontAlgn="base" hangingPunct="0">
              <a:spcBef>
                <a:spcPct val="20000"/>
              </a:spcBef>
              <a:spcAft>
                <a:spcPct val="0"/>
              </a:spcAft>
              <a:buClr>
                <a:srgbClr val="134095"/>
              </a:buClr>
              <a:buSzPct val="135000"/>
              <a:buChar char="•"/>
              <a:defRPr sz="3200" b="1">
                <a:solidFill>
                  <a:schemeClr val="tx1"/>
                </a:solidFill>
                <a:latin typeface="+mn-lt"/>
                <a:ea typeface="MS PGothic" pitchFamily="34" charset="-128"/>
                <a:cs typeface="MS PGothic"/>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itchFamily="34" charset="-128"/>
                <a:cs typeface="MS PGothic"/>
              </a:defRPr>
            </a:lvl2pPr>
            <a:lvl3pPr marL="987425" indent="-228600" algn="l" rtl="0" eaLnBrk="0" fontAlgn="base" hangingPunct="0">
              <a:spcBef>
                <a:spcPct val="30000"/>
              </a:spcBef>
              <a:spcAft>
                <a:spcPct val="0"/>
              </a:spcAft>
              <a:buChar char="–"/>
              <a:defRPr sz="1600">
                <a:solidFill>
                  <a:schemeClr val="tx1"/>
                </a:solidFill>
                <a:latin typeface="+mn-lt"/>
                <a:ea typeface="MS PGothic" pitchFamily="34" charset="-128"/>
                <a:cs typeface="MS PGothic"/>
              </a:defRPr>
            </a:lvl3pPr>
            <a:lvl4pPr marL="1695450" indent="-228600" algn="l" rtl="0" eaLnBrk="0" fontAlgn="base" hangingPunct="0">
              <a:spcBef>
                <a:spcPct val="20000"/>
              </a:spcBef>
              <a:spcAft>
                <a:spcPct val="0"/>
              </a:spcAft>
              <a:buChar char="–"/>
              <a:defRPr sz="2000">
                <a:solidFill>
                  <a:schemeClr val="tx1"/>
                </a:solidFill>
                <a:latin typeface="Times New Roman" pitchFamily="1" charset="0"/>
                <a:ea typeface="MS PGothic" pitchFamily="34" charset="-128"/>
                <a:cs typeface="MS PGothic"/>
              </a:defRPr>
            </a:lvl4pPr>
            <a:lvl5pPr marL="2114550" indent="-228600" algn="l" rtl="0" eaLnBrk="0" fontAlgn="base" hangingPunct="0">
              <a:spcBef>
                <a:spcPct val="20000"/>
              </a:spcBef>
              <a:spcAft>
                <a:spcPct val="0"/>
              </a:spcAft>
              <a:buChar char="»"/>
              <a:defRPr sz="1600">
                <a:solidFill>
                  <a:schemeClr val="tx1"/>
                </a:solidFill>
                <a:latin typeface="Times New Roman" pitchFamily="1" charset="0"/>
                <a:ea typeface="MS PGothic" pitchFamily="34" charset="-128"/>
                <a:cs typeface="MS PGothic"/>
              </a:defRPr>
            </a:lvl5pPr>
            <a:lvl6pPr marL="2571750" indent="-228600" algn="l" rtl="0" eaLnBrk="1" fontAlgn="base" hangingPunct="1">
              <a:spcBef>
                <a:spcPct val="20000"/>
              </a:spcBef>
              <a:spcAft>
                <a:spcPct val="0"/>
              </a:spcAft>
              <a:buChar char="»"/>
              <a:defRPr sz="1600">
                <a:solidFill>
                  <a:schemeClr val="tx1"/>
                </a:solidFill>
                <a:latin typeface="Times New Roman" pitchFamily="1" charset="0"/>
              </a:defRPr>
            </a:lvl6pPr>
            <a:lvl7pPr marL="3028950" indent="-228600" algn="l" rtl="0" eaLnBrk="1" fontAlgn="base" hangingPunct="1">
              <a:spcBef>
                <a:spcPct val="20000"/>
              </a:spcBef>
              <a:spcAft>
                <a:spcPct val="0"/>
              </a:spcAft>
              <a:buChar char="»"/>
              <a:defRPr sz="1600">
                <a:solidFill>
                  <a:schemeClr val="tx1"/>
                </a:solidFill>
                <a:latin typeface="Times New Roman" pitchFamily="1" charset="0"/>
              </a:defRPr>
            </a:lvl7pPr>
            <a:lvl8pPr marL="3486150" indent="-228600" algn="l" rtl="0" eaLnBrk="1" fontAlgn="base" hangingPunct="1">
              <a:spcBef>
                <a:spcPct val="20000"/>
              </a:spcBef>
              <a:spcAft>
                <a:spcPct val="0"/>
              </a:spcAft>
              <a:buChar char="»"/>
              <a:defRPr sz="1600">
                <a:solidFill>
                  <a:schemeClr val="tx1"/>
                </a:solidFill>
                <a:latin typeface="Times New Roman" pitchFamily="1" charset="0"/>
              </a:defRPr>
            </a:lvl8pPr>
            <a:lvl9pPr marL="3943350" indent="-228600" algn="l" rtl="0" eaLnBrk="1" fontAlgn="base" hangingPunct="1">
              <a:spcBef>
                <a:spcPct val="20000"/>
              </a:spcBef>
              <a:spcAft>
                <a:spcPct val="0"/>
              </a:spcAft>
              <a:buChar char="»"/>
              <a:defRPr sz="1600">
                <a:solidFill>
                  <a:schemeClr val="tx1"/>
                </a:solidFill>
                <a:latin typeface="Times New Roman" pitchFamily="1" charset="0"/>
              </a:defRPr>
            </a:lvl9pPr>
          </a:lstStyle>
          <a:p>
            <a:pPr marL="0" indent="0" eaLnBrk="1" hangingPunct="1">
              <a:buNone/>
            </a:pPr>
            <a:r>
              <a:rPr lang="sl-SI" sz="1800" b="0"/>
              <a:t>Pogosto imajo ulice več funkcionalnosti kot le zagotavljanje priložnosti, da pripeljejo ljudi od točke A do točke B ali parkirajo avto. To so</a:t>
            </a:r>
          </a:p>
          <a:p>
            <a:pPr eaLnBrk="1" hangingPunct="1"/>
            <a:r>
              <a:rPr lang="sl-SI" sz="1800" b="0"/>
              <a:t>Srečanje/preživljanje časa za ljudi</a:t>
            </a:r>
          </a:p>
          <a:p>
            <a:pPr eaLnBrk="1" hangingPunct="1"/>
            <a:r>
              <a:rPr lang="sl-SI" sz="1800" b="0"/>
              <a:t>Bivanje</a:t>
            </a:r>
          </a:p>
          <a:p>
            <a:pPr eaLnBrk="1" hangingPunct="1"/>
            <a:r>
              <a:rPr lang="sl-SI" sz="1800" b="0"/>
              <a:t>Podjetja</a:t>
            </a:r>
          </a:p>
          <a:p>
            <a:pPr eaLnBrk="1" hangingPunct="1"/>
            <a:r>
              <a:rPr lang="sl-SI" sz="1800" b="0"/>
              <a:t>Počivanje in uživanje </a:t>
            </a:r>
          </a:p>
          <a:p>
            <a:pPr eaLnBrk="1" hangingPunct="1"/>
            <a:r>
              <a:rPr lang="sl-SI" sz="1800" b="0"/>
              <a:t>itn.</a:t>
            </a:r>
          </a:p>
          <a:p>
            <a:pPr marL="0" indent="0" eaLnBrk="1" hangingPunct="1">
              <a:buNone/>
            </a:pPr>
            <a:r>
              <a:rPr lang="sl-SI" sz="1800" b="0"/>
              <a:t>Pogosto imajo te druge funkcije večjo 
</a:t>
            </a:r>
            <a:br>
              <a:rPr lang="sl-SI" sz="1800" b="0"/>
            </a:br>
            <a:r>
              <a:rPr lang="sl-SI" sz="1800" b="0"/>
              <a:t>prednost kot samo parkiranje.</a:t>
            </a:r>
          </a:p>
          <a:p>
            <a:pPr marL="0" indent="0" eaLnBrk="1" hangingPunct="1">
              <a:buNone/>
            </a:pPr>
            <a:endParaRPr lang="en-GB" altLang="en-US" sz="1800" b="0" kern="0" dirty="0"/>
          </a:p>
          <a:p>
            <a:pPr marL="0" indent="0" eaLnBrk="1" hangingPunct="1">
              <a:buNone/>
            </a:pPr>
            <a:r>
              <a:rPr lang="sl-SI" sz="1800"/>
              <a:t>Primeri:</a:t>
            </a:r>
          </a:p>
          <a:p>
            <a:pPr marL="0" indent="0" eaLnBrk="1" hangingPunct="1">
              <a:buNone/>
            </a:pPr>
            <a:r>
              <a:rPr lang="sl-SI" sz="1800" b="0"/>
              <a:t>Parkirišča s parki</a:t>
            </a:r>
          </a:p>
          <a:p>
            <a:pPr marL="0" indent="0" eaLnBrk="1" hangingPunct="1">
              <a:buNone/>
            </a:pPr>
            <a:r>
              <a:rPr lang="sl-SI" sz="1800" b="0"/>
              <a:t>Terase</a:t>
            </a:r>
          </a:p>
          <a:p>
            <a:pPr marL="0" indent="0" eaLnBrk="1" hangingPunct="1">
              <a:buNone/>
            </a:pPr>
            <a:r>
              <a:rPr lang="sl-SI" sz="1800" b="0"/>
              <a:t>Področja, kjer ni treba trošiti</a:t>
            </a:r>
          </a:p>
          <a:p>
            <a:pPr marL="0" indent="0" eaLnBrk="1" hangingPunct="1">
              <a:buNone/>
            </a:pPr>
            <a:r>
              <a:rPr lang="sl-SI" sz="1800" b="0"/>
              <a:t> </a:t>
            </a:r>
          </a:p>
          <a:p>
            <a:pPr marL="0" indent="0" eaLnBrk="1" hangingPunct="1">
              <a:buNone/>
            </a:pPr>
            <a:endParaRPr lang="en-GB" altLang="en-US" sz="1800" b="0" kern="0" dirty="0"/>
          </a:p>
          <a:p>
            <a:pPr marL="0" indent="0" eaLnBrk="1" hangingPunct="1">
              <a:buNone/>
            </a:pPr>
            <a:endParaRPr lang="en-GB" altLang="en-US" sz="1800" b="0" kern="0" dirty="0"/>
          </a:p>
          <a:p>
            <a:pPr marL="0" indent="0" eaLnBrk="1" hangingPunct="1">
              <a:buNone/>
            </a:pPr>
            <a:endParaRPr lang="en-GB" altLang="en-US" sz="1800" b="0" kern="0" dirty="0"/>
          </a:p>
          <a:p>
            <a:pPr marL="0" indent="0" eaLnBrk="1" hangingPunct="1">
              <a:buNone/>
            </a:pPr>
            <a:endParaRPr lang="en-GB" altLang="en-US" sz="1800" b="0" kern="0" dirty="0"/>
          </a:p>
          <a:p>
            <a:pPr marL="0" indent="0" eaLnBrk="1" hangingPunct="1">
              <a:buNone/>
            </a:pPr>
            <a:endParaRPr lang="en-GB" altLang="en-US" sz="1800" b="0" kern="0" dirty="0"/>
          </a:p>
          <a:p>
            <a:pPr marL="0" indent="0" eaLnBrk="1" hangingPunct="1">
              <a:buNone/>
            </a:pPr>
            <a:r>
              <a:rPr lang="sl-SI" sz="1800" b="0"/>
              <a:t>
</a:t>
            </a:r>
            <a:br>
              <a:rPr lang="sl-SI" sz="1800" b="0"/>
            </a:br>
            <a:endParaRPr lang="sl-SI" sz="1800" b="0"/>
          </a:p>
          <a:p>
            <a:pPr eaLnBrk="1" hangingPunct="1"/>
            <a:endParaRPr lang="en-GB" altLang="en-US" sz="1800" b="0" kern="0" dirty="0"/>
          </a:p>
          <a:p>
            <a:pPr marL="0" indent="0" eaLnBrk="1" hangingPunct="1">
              <a:buFontTx/>
              <a:buNone/>
            </a:pPr>
            <a:endParaRPr lang="en-GB" altLang="en-US" sz="1800" b="0" kern="0" dirty="0"/>
          </a:p>
          <a:p>
            <a:pPr marL="0" indent="0" eaLnBrk="1" hangingPunct="1">
              <a:buFontTx/>
              <a:buNone/>
            </a:pPr>
            <a:endParaRPr lang="en-GB" altLang="en-US" sz="1800" b="0" kern="0" dirty="0"/>
          </a:p>
        </p:txBody>
      </p:sp>
      <p:pic>
        <p:nvPicPr>
          <p:cNvPr id="3" name="Grafik 2" descr="Ein Bild, das Gebäude, draußen, Straße, Person enthält.&#10;&#10;Automatisch generierte Beschreibung">
            <a:extLst>
              <a:ext uri="{FF2B5EF4-FFF2-40B4-BE49-F238E27FC236}">
                <a16:creationId xmlns:a16="http://schemas.microsoft.com/office/drawing/2014/main" xmlns="" id="{6A8B17BF-6762-4EEB-B480-4CE65BD2A7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2242" y="2581939"/>
            <a:ext cx="4231758" cy="2821172"/>
          </a:xfrm>
          <a:prstGeom prst="rect">
            <a:avLst/>
          </a:prstGeom>
        </p:spPr>
      </p:pic>
      <p:sp>
        <p:nvSpPr>
          <p:cNvPr id="6" name="Textfeld 5">
            <a:extLst>
              <a:ext uri="{FF2B5EF4-FFF2-40B4-BE49-F238E27FC236}">
                <a16:creationId xmlns:a16="http://schemas.microsoft.com/office/drawing/2014/main" xmlns="" id="{95F44066-5830-4437-9721-8356904B1FBC}"/>
              </a:ext>
            </a:extLst>
          </p:cNvPr>
          <p:cNvSpPr txBox="1"/>
          <p:nvPr/>
        </p:nvSpPr>
        <p:spPr>
          <a:xfrm>
            <a:off x="7648575" y="5517719"/>
            <a:ext cx="1364476" cy="261610"/>
          </a:xfrm>
          <a:prstGeom prst="rect">
            <a:avLst/>
          </a:prstGeom>
          <a:noFill/>
        </p:spPr>
        <p:txBody>
          <a:bodyPr wrap="none" rtlCol="0">
            <a:spAutoFit/>
          </a:bodyPr>
          <a:lstStyle/>
          <a:p>
            <a:r>
              <a:rPr lang="sl-SI" sz="1100"/>
              <a:t>Fotografija: FGM-AMOR</a:t>
            </a:r>
          </a:p>
        </p:txBody>
      </p:sp>
    </p:spTree>
    <p:extLst>
      <p:ext uri="{BB962C8B-B14F-4D97-AF65-F5344CB8AC3E}">
        <p14:creationId xmlns:p14="http://schemas.microsoft.com/office/powerpoint/2010/main" val="40353141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A0A6704-2B9C-46F3-ACF4-D6DA859781EF}"/>
              </a:ext>
            </a:extLst>
          </p:cNvPr>
          <p:cNvSpPr>
            <a:spLocks noGrp="1"/>
          </p:cNvSpPr>
          <p:nvPr>
            <p:ph type="title"/>
          </p:nvPr>
        </p:nvSpPr>
        <p:spPr/>
        <p:txBody>
          <a:bodyPr/>
          <a:lstStyle/>
          <a:p>
            <a:r>
              <a:rPr lang="sl-SI"/>
              <a:t>Primer: Rotterdam – preoblikovanje parkirišč v
</a:t>
            </a:r>
            <a:br>
              <a:rPr lang="sl-SI"/>
            </a:br>
            <a:r>
              <a:rPr lang="sl-SI"/>
              <a:t>terase ali parkirišča za kolesa (faza preskušanja)</a:t>
            </a:r>
          </a:p>
        </p:txBody>
      </p:sp>
      <p:pic>
        <p:nvPicPr>
          <p:cNvPr id="33" name="Afbeelding 2" descr="Fietsvlonder Hoogstraat bij kruispunt met Mariniersweg. ">
            <a:extLst>
              <a:ext uri="{FF2B5EF4-FFF2-40B4-BE49-F238E27FC236}">
                <a16:creationId xmlns:a16="http://schemas.microsoft.com/office/drawing/2014/main" xmlns="" id="{CC6E0204-8C34-42FD-97FE-3E9D7255339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4288" y="2434662"/>
            <a:ext cx="4447712" cy="2687753"/>
          </a:xfrm>
          <a:prstGeom prst="rect">
            <a:avLst/>
          </a:prstGeom>
          <a:noFill/>
          <a:ln>
            <a:noFill/>
          </a:ln>
        </p:spPr>
      </p:pic>
      <p:pic>
        <p:nvPicPr>
          <p:cNvPr id="3" name="Grafik 2">
            <a:extLst>
              <a:ext uri="{FF2B5EF4-FFF2-40B4-BE49-F238E27FC236}">
                <a16:creationId xmlns:a16="http://schemas.microsoft.com/office/drawing/2014/main" xmlns="" id="{F9D98AD5-9821-459F-9063-5F809CC8DDA3}"/>
              </a:ext>
            </a:extLst>
          </p:cNvPr>
          <p:cNvPicPr>
            <a:picLocks noChangeAspect="1"/>
          </p:cNvPicPr>
          <p:nvPr/>
        </p:nvPicPr>
        <p:blipFill>
          <a:blip r:embed="rId3"/>
          <a:stretch>
            <a:fillRect/>
          </a:stretch>
        </p:blipFill>
        <p:spPr>
          <a:xfrm>
            <a:off x="4678327" y="2434662"/>
            <a:ext cx="4192572" cy="2687753"/>
          </a:xfrm>
          <a:prstGeom prst="rect">
            <a:avLst/>
          </a:prstGeom>
        </p:spPr>
      </p:pic>
      <p:sp>
        <p:nvSpPr>
          <p:cNvPr id="5" name="Textfeld 4">
            <a:extLst>
              <a:ext uri="{FF2B5EF4-FFF2-40B4-BE49-F238E27FC236}">
                <a16:creationId xmlns:a16="http://schemas.microsoft.com/office/drawing/2014/main" xmlns="" id="{252188E0-B349-40FA-8ECF-9AA658413D16}"/>
              </a:ext>
            </a:extLst>
          </p:cNvPr>
          <p:cNvSpPr txBox="1"/>
          <p:nvPr/>
        </p:nvSpPr>
        <p:spPr>
          <a:xfrm>
            <a:off x="7537155" y="5251905"/>
            <a:ext cx="1418978" cy="261610"/>
          </a:xfrm>
          <a:prstGeom prst="rect">
            <a:avLst/>
          </a:prstGeom>
          <a:noFill/>
        </p:spPr>
        <p:txBody>
          <a:bodyPr wrap="none" rtlCol="0">
            <a:spAutoFit/>
          </a:bodyPr>
          <a:lstStyle/>
          <a:p>
            <a:r>
              <a:rPr lang="sl-SI" sz="1100"/>
              <a:t>Fotografije: FGM-AMOR</a:t>
            </a:r>
          </a:p>
        </p:txBody>
      </p:sp>
    </p:spTree>
    <p:extLst>
      <p:ext uri="{BB962C8B-B14F-4D97-AF65-F5344CB8AC3E}">
        <p14:creationId xmlns:p14="http://schemas.microsoft.com/office/powerpoint/2010/main" val="37097252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xmlns="" id="{DE520FD2-0F6A-4DD2-98E9-7569E7AEB65C}"/>
              </a:ext>
            </a:extLst>
          </p:cNvPr>
          <p:cNvSpPr txBox="1">
            <a:spLocks noChangeArrowheads="1"/>
          </p:cNvSpPr>
          <p:nvPr/>
        </p:nvSpPr>
        <p:spPr bwMode="auto">
          <a:xfrm>
            <a:off x="280915" y="1537769"/>
            <a:ext cx="8673514" cy="1572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134095"/>
              </a:buClr>
              <a:buSzPct val="135000"/>
              <a:buChar char="•"/>
              <a:defRPr sz="3200" b="1">
                <a:solidFill>
                  <a:srgbClr val="134095"/>
                </a:solidFill>
                <a:latin typeface="+mn-lt"/>
                <a:ea typeface="MS PGothic" pitchFamily="34" charset="-128"/>
                <a:cs typeface="MS PGothic"/>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itchFamily="34" charset="-128"/>
                <a:cs typeface="MS PGothic"/>
              </a:defRPr>
            </a:lvl2pPr>
            <a:lvl3pPr marL="987425" indent="-228600" algn="l" rtl="0" eaLnBrk="0" fontAlgn="base" hangingPunct="0">
              <a:spcBef>
                <a:spcPct val="30000"/>
              </a:spcBef>
              <a:spcAft>
                <a:spcPct val="0"/>
              </a:spcAft>
              <a:buChar char="–"/>
              <a:defRPr sz="1600">
                <a:solidFill>
                  <a:schemeClr val="tx1"/>
                </a:solidFill>
                <a:latin typeface="+mn-lt"/>
                <a:ea typeface="MS PGothic" pitchFamily="34" charset="-128"/>
                <a:cs typeface="MS PGothic"/>
              </a:defRPr>
            </a:lvl3pPr>
            <a:lvl4pPr marL="1695450" indent="-228600" algn="l" rtl="0" eaLnBrk="0" fontAlgn="base" hangingPunct="0">
              <a:spcBef>
                <a:spcPct val="20000"/>
              </a:spcBef>
              <a:spcAft>
                <a:spcPct val="0"/>
              </a:spcAft>
              <a:buChar char="–"/>
              <a:defRPr sz="2000">
                <a:solidFill>
                  <a:schemeClr val="tx1"/>
                </a:solidFill>
                <a:latin typeface="Times New Roman" pitchFamily="1" charset="0"/>
                <a:ea typeface="MS PGothic" pitchFamily="34" charset="-128"/>
                <a:cs typeface="MS PGothic"/>
              </a:defRPr>
            </a:lvl4pPr>
            <a:lvl5pPr marL="2114550" indent="-228600" algn="l" rtl="0" eaLnBrk="0" fontAlgn="base" hangingPunct="0">
              <a:spcBef>
                <a:spcPct val="20000"/>
              </a:spcBef>
              <a:spcAft>
                <a:spcPct val="0"/>
              </a:spcAft>
              <a:buChar char="»"/>
              <a:defRPr sz="1600">
                <a:solidFill>
                  <a:schemeClr val="tx1"/>
                </a:solidFill>
                <a:latin typeface="Times New Roman" pitchFamily="1" charset="0"/>
                <a:ea typeface="MS PGothic" pitchFamily="34" charset="-128"/>
                <a:cs typeface="MS PGothic"/>
              </a:defRPr>
            </a:lvl5pPr>
            <a:lvl6pPr marL="2571750" indent="-228600" algn="l" rtl="0" eaLnBrk="1" fontAlgn="base" hangingPunct="1">
              <a:spcBef>
                <a:spcPct val="20000"/>
              </a:spcBef>
              <a:spcAft>
                <a:spcPct val="0"/>
              </a:spcAft>
              <a:buChar char="»"/>
              <a:defRPr sz="1600">
                <a:solidFill>
                  <a:schemeClr val="tx1"/>
                </a:solidFill>
                <a:latin typeface="Times New Roman" pitchFamily="1" charset="0"/>
              </a:defRPr>
            </a:lvl6pPr>
            <a:lvl7pPr marL="3028950" indent="-228600" algn="l" rtl="0" eaLnBrk="1" fontAlgn="base" hangingPunct="1">
              <a:spcBef>
                <a:spcPct val="20000"/>
              </a:spcBef>
              <a:spcAft>
                <a:spcPct val="0"/>
              </a:spcAft>
              <a:buChar char="»"/>
              <a:defRPr sz="1600">
                <a:solidFill>
                  <a:schemeClr val="tx1"/>
                </a:solidFill>
                <a:latin typeface="Times New Roman" pitchFamily="1" charset="0"/>
              </a:defRPr>
            </a:lvl7pPr>
            <a:lvl8pPr marL="3486150" indent="-228600" algn="l" rtl="0" eaLnBrk="1" fontAlgn="base" hangingPunct="1">
              <a:spcBef>
                <a:spcPct val="20000"/>
              </a:spcBef>
              <a:spcAft>
                <a:spcPct val="0"/>
              </a:spcAft>
              <a:buChar char="»"/>
              <a:defRPr sz="1600">
                <a:solidFill>
                  <a:schemeClr val="tx1"/>
                </a:solidFill>
                <a:latin typeface="Times New Roman" pitchFamily="1" charset="0"/>
              </a:defRPr>
            </a:lvl8pPr>
            <a:lvl9pPr marL="3943350" indent="-228600" algn="l" rtl="0" eaLnBrk="1" fontAlgn="base" hangingPunct="1">
              <a:spcBef>
                <a:spcPct val="20000"/>
              </a:spcBef>
              <a:spcAft>
                <a:spcPct val="0"/>
              </a:spcAft>
              <a:buChar char="»"/>
              <a:defRPr sz="1600">
                <a:solidFill>
                  <a:schemeClr val="tx1"/>
                </a:solidFill>
                <a:latin typeface="Times New Roman" pitchFamily="1" charset="0"/>
              </a:defRPr>
            </a:lvl9pPr>
          </a:lstStyle>
          <a:p>
            <a:pPr marL="0" indent="0">
              <a:buNone/>
            </a:pPr>
            <a:r>
              <a:rPr lang="sl-SI" sz="1800"/>
              <a:t>Primer: </a:t>
            </a:r>
            <a:r>
              <a:rPr lang="sl-SI" sz="1800" b="0"/>
              <a:t>Zgodovinski kompromis v Zürichu v Švici</a:t>
            </a:r>
          </a:p>
          <a:p>
            <a:pPr marL="0" indent="0">
              <a:buNone/>
            </a:pPr>
            <a:r>
              <a:rPr lang="sl-SI" sz="1800" b="0"/>
              <a:t>Doseči ravnovesje med zahtevami po večji frekvenci peščev in zahtevami podjetij po stalni ponudbi parkirnih mest. </a:t>
            </a:r>
            <a:r>
              <a:rPr lang="sl-SI" sz="1800"/>
              <a:t>Pri gradnji novega parkirišča zunaj ulice se število parkirnih mest na ulici zmanjša za enako število. </a:t>
            </a:r>
            <a:r>
              <a:rPr lang="sl-SI" sz="1800" b="0"/>
              <a:t>Namesto tega se prostor na ulici uporablja za kolesarske objekte, pešce in zelene površine.</a:t>
            </a:r>
          </a:p>
          <a:p>
            <a:pPr marL="0" indent="0">
              <a:buNone/>
            </a:pPr>
            <a:r>
              <a:rPr lang="sl-SI" sz="1800" b="0"/>
              <a:t> </a:t>
            </a:r>
          </a:p>
          <a:p>
            <a:pPr marL="0" indent="0">
              <a:buNone/>
            </a:pPr>
            <a:endParaRPr lang="en-GB" sz="2000" b="0" kern="0" dirty="0"/>
          </a:p>
        </p:txBody>
      </p:sp>
      <p:sp>
        <p:nvSpPr>
          <p:cNvPr id="8" name="Titel 7">
            <a:extLst>
              <a:ext uri="{FF2B5EF4-FFF2-40B4-BE49-F238E27FC236}">
                <a16:creationId xmlns:a16="http://schemas.microsoft.com/office/drawing/2014/main" xmlns="" id="{3DE8E8B4-676D-409D-8858-61CF86EB15B6}"/>
              </a:ext>
            </a:extLst>
          </p:cNvPr>
          <p:cNvSpPr>
            <a:spLocks noGrp="1"/>
          </p:cNvSpPr>
          <p:nvPr>
            <p:ph type="title"/>
          </p:nvPr>
        </p:nvSpPr>
        <p:spPr/>
        <p:txBody>
          <a:bodyPr/>
          <a:lstStyle/>
          <a:p>
            <a:r>
              <a:rPr lang="sl-SI"/>
              <a:t>Zgornje meje za oskrbo parkirišč</a:t>
            </a:r>
          </a:p>
        </p:txBody>
      </p:sp>
      <p:sp>
        <p:nvSpPr>
          <p:cNvPr id="9" name="Content Placeholder 2">
            <a:extLst>
              <a:ext uri="{FF2B5EF4-FFF2-40B4-BE49-F238E27FC236}">
                <a16:creationId xmlns:a16="http://schemas.microsoft.com/office/drawing/2014/main" xmlns="" id="{FDB362F3-4253-4E30-B174-AFA4E250D4C2}"/>
              </a:ext>
            </a:extLst>
          </p:cNvPr>
          <p:cNvSpPr>
            <a:spLocks noGrp="1"/>
          </p:cNvSpPr>
          <p:nvPr>
            <p:ph idx="1"/>
          </p:nvPr>
        </p:nvSpPr>
        <p:spPr>
          <a:xfrm>
            <a:off x="280915" y="3338329"/>
            <a:ext cx="9013429" cy="2131199"/>
          </a:xfrm>
        </p:spPr>
        <p:txBody>
          <a:bodyPr/>
          <a:lstStyle/>
          <a:p>
            <a:pPr marL="0" indent="0">
              <a:buNone/>
            </a:pPr>
            <a:r>
              <a:rPr lang="sl-SI" sz="1800" b="0"/>
              <a:t>Leta 1996 je bil cilj poiskati ravnovesje med povpraševanjem po več conah za pešce in interesi podjetij, da se zagotovi dovolj parkirnih mest.</a:t>
            </a:r>
          </a:p>
          <a:p>
            <a:pPr>
              <a:buFontTx/>
              <a:buChar char="•"/>
            </a:pPr>
            <a:endParaRPr lang="en-GB" altLang="en-US" dirty="0"/>
          </a:p>
          <a:p>
            <a:pPr>
              <a:buFontTx/>
              <a:buChar char="•"/>
            </a:pPr>
            <a:endParaRPr lang="en-GB" altLang="en-US" dirty="0"/>
          </a:p>
        </p:txBody>
      </p:sp>
      <p:sp>
        <p:nvSpPr>
          <p:cNvPr id="10" name="Rechteck 9">
            <a:extLst>
              <a:ext uri="{FF2B5EF4-FFF2-40B4-BE49-F238E27FC236}">
                <a16:creationId xmlns:a16="http://schemas.microsoft.com/office/drawing/2014/main" xmlns="" id="{1D909E5A-7A16-425B-86CD-4F462F0D9587}"/>
              </a:ext>
            </a:extLst>
          </p:cNvPr>
          <p:cNvSpPr/>
          <p:nvPr/>
        </p:nvSpPr>
        <p:spPr>
          <a:xfrm>
            <a:off x="300457" y="3939302"/>
            <a:ext cx="3654006" cy="2585323"/>
          </a:xfrm>
          <a:prstGeom prst="rect">
            <a:avLst/>
          </a:prstGeom>
        </p:spPr>
        <p:txBody>
          <a:bodyPr wrap="square">
            <a:spAutoFit/>
          </a:bodyPr>
          <a:lstStyle/>
          <a:p>
            <a:r>
              <a:rPr lang="sl-SI" sz="1800">
                <a:solidFill>
                  <a:srgbClr val="134095"/>
                </a:solidFill>
                <a:latin typeface="+mn-lt"/>
              </a:rPr>
              <a:t>V obdobju 1996–2013 je bilo odstranjenih in nadgrajenih približno 800 parkirnih mest na ulici, ki so primernejša za bivanje.</a:t>
            </a:r>
          </a:p>
          <a:p>
            <a:endParaRPr lang="en-US" altLang="en-US" sz="1800" dirty="0">
              <a:solidFill>
                <a:srgbClr val="134095"/>
              </a:solidFill>
              <a:latin typeface="+mn-lt"/>
            </a:endParaRPr>
          </a:p>
          <a:p>
            <a:r>
              <a:rPr lang="sl-SI" sz="1800">
                <a:solidFill>
                  <a:srgbClr val="134095"/>
                </a:solidFill>
                <a:latin typeface="+mn-lt"/>
              </a:rPr>
              <a:t>Leta 2019 želi oblast brez nadomestila odstraniti še 700 parkirnih mest. </a:t>
            </a:r>
          </a:p>
        </p:txBody>
      </p:sp>
      <p:pic>
        <p:nvPicPr>
          <p:cNvPr id="3" name="Grafik 2" descr="Ein Bild, das Gebäude, draußen, Straße, Auto enthält.&#10;&#10;Automatisch generierte Beschreibung">
            <a:extLst>
              <a:ext uri="{FF2B5EF4-FFF2-40B4-BE49-F238E27FC236}">
                <a16:creationId xmlns:a16="http://schemas.microsoft.com/office/drawing/2014/main" xmlns="" id="{7F8478C1-0D8F-4EED-BC7F-321EE50628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65888" y="4110763"/>
            <a:ext cx="2692881" cy="2019299"/>
          </a:xfrm>
          <a:prstGeom prst="rect">
            <a:avLst/>
          </a:prstGeom>
        </p:spPr>
      </p:pic>
      <p:pic>
        <p:nvPicPr>
          <p:cNvPr id="12" name="Grafik 11" descr="Ein Bild, das Gebäude, Person, draußen, Personen enthält.&#10;&#10;Automatisch generierte Beschreibung">
            <a:extLst>
              <a:ext uri="{FF2B5EF4-FFF2-40B4-BE49-F238E27FC236}">
                <a16:creationId xmlns:a16="http://schemas.microsoft.com/office/drawing/2014/main" xmlns="" id="{A6A643F7-F64B-410D-A246-EF13FF7E24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1603" y="4110763"/>
            <a:ext cx="2692397" cy="2019298"/>
          </a:xfrm>
          <a:prstGeom prst="rect">
            <a:avLst/>
          </a:prstGeom>
        </p:spPr>
      </p:pic>
      <p:sp>
        <p:nvSpPr>
          <p:cNvPr id="13" name="Textfeld 12">
            <a:extLst>
              <a:ext uri="{FF2B5EF4-FFF2-40B4-BE49-F238E27FC236}">
                <a16:creationId xmlns:a16="http://schemas.microsoft.com/office/drawing/2014/main" xmlns="" id="{24A95849-1972-4E70-8F6B-4CA6FA81EE6D}"/>
              </a:ext>
            </a:extLst>
          </p:cNvPr>
          <p:cNvSpPr txBox="1"/>
          <p:nvPr/>
        </p:nvSpPr>
        <p:spPr>
          <a:xfrm>
            <a:off x="5051861" y="6170718"/>
            <a:ext cx="1399742" cy="261610"/>
          </a:xfrm>
          <a:prstGeom prst="rect">
            <a:avLst/>
          </a:prstGeom>
          <a:noFill/>
        </p:spPr>
        <p:txBody>
          <a:bodyPr wrap="none" rtlCol="0">
            <a:spAutoFit/>
          </a:bodyPr>
          <a:lstStyle/>
          <a:p>
            <a:r>
              <a:rPr lang="sl-SI" sz="1100"/>
              <a:t>Fotografije: mesto Zürich</a:t>
            </a:r>
          </a:p>
        </p:txBody>
      </p:sp>
    </p:spTree>
    <p:extLst>
      <p:ext uri="{BB962C8B-B14F-4D97-AF65-F5344CB8AC3E}">
        <p14:creationId xmlns:p14="http://schemas.microsoft.com/office/powerpoint/2010/main" val="33047007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83DFA29-B0C8-43C3-BF3E-330E55FAE5AE}"/>
              </a:ext>
            </a:extLst>
          </p:cNvPr>
          <p:cNvSpPr>
            <a:spLocks noGrp="1"/>
          </p:cNvSpPr>
          <p:nvPr>
            <p:ph type="title"/>
          </p:nvPr>
        </p:nvSpPr>
        <p:spPr/>
        <p:txBody>
          <a:bodyPr/>
          <a:lstStyle/>
          <a:p>
            <a:r>
              <a:rPr lang="sl-SI">
                <a:latin typeface="Arial" panose="020B0604020202020204" pitchFamily="34" charset="0"/>
                <a:ea typeface="Times New Roman" panose="02020603050405020304" pitchFamily="18" charset="0"/>
              </a:rPr>
              <a:t>Parkiranje v stanovanjskih območjih</a:t>
            </a:r>
          </a:p>
        </p:txBody>
      </p:sp>
      <p:sp>
        <p:nvSpPr>
          <p:cNvPr id="5" name="Rechteck 4">
            <a:extLst>
              <a:ext uri="{FF2B5EF4-FFF2-40B4-BE49-F238E27FC236}">
                <a16:creationId xmlns:a16="http://schemas.microsoft.com/office/drawing/2014/main" xmlns="" id="{879D2381-0188-4197-AD19-E73BD8137B03}"/>
              </a:ext>
            </a:extLst>
          </p:cNvPr>
          <p:cNvSpPr/>
          <p:nvPr/>
        </p:nvSpPr>
        <p:spPr>
          <a:xfrm>
            <a:off x="323850" y="1803093"/>
            <a:ext cx="4864838" cy="2585323"/>
          </a:xfrm>
          <a:prstGeom prst="rect">
            <a:avLst/>
          </a:prstGeom>
        </p:spPr>
        <p:txBody>
          <a:bodyPr wrap="square">
            <a:spAutoFit/>
          </a:bodyPr>
          <a:lstStyle/>
          <a:p>
            <a:pPr>
              <a:spcAft>
                <a:spcPts val="0"/>
              </a:spcAft>
            </a:pPr>
            <a:r>
              <a:rPr lang="sl-SI" sz="1800">
                <a:solidFill>
                  <a:srgbClr val="134095"/>
                </a:solidFill>
                <a:latin typeface="+mn-lt"/>
              </a:rPr>
              <a:t>Primerjava dovoljenj </a:t>
            </a:r>
          </a:p>
          <a:p>
            <a:pPr marL="285750" indent="-285750">
              <a:spcAft>
                <a:spcPts val="0"/>
              </a:spcAft>
              <a:buFont typeface="Arial" panose="020B0604020202020204" pitchFamily="34" charset="0"/>
              <a:buChar char="•"/>
            </a:pPr>
            <a:r>
              <a:rPr lang="sl-SI" sz="1800">
                <a:solidFill>
                  <a:srgbClr val="134095"/>
                </a:solidFill>
                <a:latin typeface="+mn-lt"/>
              </a:rPr>
              <a:t>samo za prebivalce (tudi če morajo plačati za dovoljenje), kjer ni bilo mogoče parkirati nobenega drugega avtomobila </a:t>
            </a:r>
          </a:p>
          <a:p>
            <a:pPr>
              <a:spcAft>
                <a:spcPts val="0"/>
              </a:spcAft>
            </a:pPr>
            <a:endParaRPr lang="en-US" sz="1800" dirty="0">
              <a:solidFill>
                <a:srgbClr val="134095"/>
              </a:solidFill>
              <a:latin typeface="+mn-lt"/>
            </a:endParaRPr>
          </a:p>
          <a:p>
            <a:pPr>
              <a:spcAft>
                <a:spcPts val="0"/>
              </a:spcAft>
            </a:pPr>
            <a:r>
              <a:rPr lang="sl-SI" sz="1800">
                <a:solidFill>
                  <a:srgbClr val="134095"/>
                </a:solidFill>
                <a:latin typeface="+mn-lt"/>
              </a:rPr>
              <a:t>z </a:t>
            </a:r>
          </a:p>
          <a:p>
            <a:pPr>
              <a:spcAft>
                <a:spcPts val="0"/>
              </a:spcAft>
            </a:pPr>
            <a:endParaRPr lang="en-US" sz="1800" dirty="0">
              <a:solidFill>
                <a:srgbClr val="134095"/>
              </a:solidFill>
              <a:latin typeface="+mn-lt"/>
            </a:endParaRPr>
          </a:p>
          <a:p>
            <a:pPr marL="285750" indent="-285750">
              <a:spcAft>
                <a:spcPts val="0"/>
              </a:spcAft>
              <a:buFont typeface="Arial" panose="020B0604020202020204" pitchFamily="34" charset="0"/>
              <a:buChar char="•"/>
            </a:pPr>
            <a:r>
              <a:rPr lang="sl-SI" sz="1800">
                <a:solidFill>
                  <a:srgbClr val="134095"/>
                </a:solidFill>
                <a:latin typeface="+mn-lt"/>
              </a:rPr>
              <a:t>rednim sistemom modre cone z izjemami za prebivalce. </a:t>
            </a:r>
          </a:p>
        </p:txBody>
      </p:sp>
      <p:pic>
        <p:nvPicPr>
          <p:cNvPr id="7" name="Grafik 6" descr="Ein Bild, das draußen, Straße, Gebäude, geparkt enthält.&#10;&#10;Automatisch generierte Beschreibung">
            <a:extLst>
              <a:ext uri="{FF2B5EF4-FFF2-40B4-BE49-F238E27FC236}">
                <a16:creationId xmlns:a16="http://schemas.microsoft.com/office/drawing/2014/main" xmlns="" id="{802D7BA3-99E3-40FF-84D5-1C09C96299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8688" y="3681621"/>
            <a:ext cx="3955312" cy="2636875"/>
          </a:xfrm>
          <a:prstGeom prst="rect">
            <a:avLst/>
          </a:prstGeom>
        </p:spPr>
      </p:pic>
      <p:sp>
        <p:nvSpPr>
          <p:cNvPr id="6" name="Textfeld 5">
            <a:extLst>
              <a:ext uri="{FF2B5EF4-FFF2-40B4-BE49-F238E27FC236}">
                <a16:creationId xmlns:a16="http://schemas.microsoft.com/office/drawing/2014/main" xmlns="" id="{26CEAA87-5B43-4594-89D2-C9DEFDD242F7}"/>
              </a:ext>
            </a:extLst>
          </p:cNvPr>
          <p:cNvSpPr txBox="1"/>
          <p:nvPr/>
        </p:nvSpPr>
        <p:spPr>
          <a:xfrm>
            <a:off x="7725022" y="3344687"/>
            <a:ext cx="1364476" cy="261610"/>
          </a:xfrm>
          <a:prstGeom prst="rect">
            <a:avLst/>
          </a:prstGeom>
          <a:noFill/>
        </p:spPr>
        <p:txBody>
          <a:bodyPr wrap="none" rtlCol="0">
            <a:spAutoFit/>
          </a:bodyPr>
          <a:lstStyle/>
          <a:p>
            <a:r>
              <a:rPr lang="sl-SI" sz="1100"/>
              <a:t>Fotografija: FGM-AMOR</a:t>
            </a:r>
          </a:p>
        </p:txBody>
      </p:sp>
    </p:spTree>
    <p:extLst>
      <p:ext uri="{BB962C8B-B14F-4D97-AF65-F5344CB8AC3E}">
        <p14:creationId xmlns:p14="http://schemas.microsoft.com/office/powerpoint/2010/main" val="9503505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6F2C162-8D02-483A-8380-8BCD88BE92F4}"/>
              </a:ext>
            </a:extLst>
          </p:cNvPr>
          <p:cNvSpPr>
            <a:spLocks noGrp="1"/>
          </p:cNvSpPr>
          <p:nvPr>
            <p:ph type="title"/>
          </p:nvPr>
        </p:nvSpPr>
        <p:spPr/>
        <p:txBody>
          <a:bodyPr/>
          <a:lstStyle/>
          <a:p>
            <a:r>
              <a:rPr lang="sl-SI"/>
              <a:t>Parkiraj in se pelji</a:t>
            </a:r>
          </a:p>
        </p:txBody>
      </p:sp>
      <p:sp>
        <p:nvSpPr>
          <p:cNvPr id="5" name="Title 1">
            <a:extLst>
              <a:ext uri="{FF2B5EF4-FFF2-40B4-BE49-F238E27FC236}">
                <a16:creationId xmlns:a16="http://schemas.microsoft.com/office/drawing/2014/main" xmlns="" id="{A47FA725-03DD-41AB-BD3F-696BE5E0ABAC}"/>
              </a:ext>
            </a:extLst>
          </p:cNvPr>
          <p:cNvSpPr>
            <a:spLocks noGrp="1"/>
          </p:cNvSpPr>
          <p:nvPr/>
        </p:nvSpPr>
        <p:spPr bwMode="auto">
          <a:xfrm>
            <a:off x="533400" y="1604962"/>
            <a:ext cx="807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algn="l" rtl="0" eaLnBrk="0" fontAlgn="base" hangingPunct="0">
              <a:spcBef>
                <a:spcPct val="0"/>
              </a:spcBef>
              <a:spcAft>
                <a:spcPct val="0"/>
              </a:spcAft>
              <a:defRPr sz="3000" b="1">
                <a:solidFill>
                  <a:srgbClr val="00618E"/>
                </a:solidFill>
                <a:latin typeface="+mj-lt"/>
                <a:ea typeface="+mj-ea"/>
                <a:cs typeface="+mj-cs"/>
              </a:defRPr>
            </a:lvl1pPr>
            <a:lvl2pPr algn="l" rtl="0" eaLnBrk="0" fontAlgn="base" hangingPunct="0">
              <a:spcBef>
                <a:spcPct val="0"/>
              </a:spcBef>
              <a:spcAft>
                <a:spcPct val="0"/>
              </a:spcAft>
              <a:defRPr sz="3000" b="1">
                <a:solidFill>
                  <a:srgbClr val="00618E"/>
                </a:solidFill>
                <a:latin typeface="Arial" charset="0"/>
              </a:defRPr>
            </a:lvl2pPr>
            <a:lvl3pPr algn="l" rtl="0" eaLnBrk="0" fontAlgn="base" hangingPunct="0">
              <a:spcBef>
                <a:spcPct val="0"/>
              </a:spcBef>
              <a:spcAft>
                <a:spcPct val="0"/>
              </a:spcAft>
              <a:defRPr sz="3000" b="1">
                <a:solidFill>
                  <a:srgbClr val="00618E"/>
                </a:solidFill>
                <a:latin typeface="Arial" charset="0"/>
              </a:defRPr>
            </a:lvl3pPr>
            <a:lvl4pPr algn="l" rtl="0" eaLnBrk="0" fontAlgn="base" hangingPunct="0">
              <a:spcBef>
                <a:spcPct val="0"/>
              </a:spcBef>
              <a:spcAft>
                <a:spcPct val="0"/>
              </a:spcAft>
              <a:defRPr sz="3000" b="1">
                <a:solidFill>
                  <a:srgbClr val="00618E"/>
                </a:solidFill>
                <a:latin typeface="Arial" charset="0"/>
              </a:defRPr>
            </a:lvl4pPr>
            <a:lvl5pPr algn="l" rtl="0" eaLnBrk="0" fontAlgn="base" hangingPunct="0">
              <a:spcBef>
                <a:spcPct val="0"/>
              </a:spcBef>
              <a:spcAft>
                <a:spcPct val="0"/>
              </a:spcAft>
              <a:defRPr sz="3000" b="1">
                <a:solidFill>
                  <a:srgbClr val="00618E"/>
                </a:solidFill>
                <a:latin typeface="Arial" charset="0"/>
              </a:defRPr>
            </a:lvl5pPr>
            <a:lvl6pPr marL="457200" algn="l" rtl="0" fontAlgn="base">
              <a:spcBef>
                <a:spcPct val="0"/>
              </a:spcBef>
              <a:spcAft>
                <a:spcPct val="0"/>
              </a:spcAft>
              <a:defRPr sz="3000" b="1">
                <a:solidFill>
                  <a:srgbClr val="00618E"/>
                </a:solidFill>
                <a:latin typeface="Arial" charset="0"/>
              </a:defRPr>
            </a:lvl6pPr>
            <a:lvl7pPr marL="914400" algn="l" rtl="0" fontAlgn="base">
              <a:spcBef>
                <a:spcPct val="0"/>
              </a:spcBef>
              <a:spcAft>
                <a:spcPct val="0"/>
              </a:spcAft>
              <a:defRPr sz="3000" b="1">
                <a:solidFill>
                  <a:srgbClr val="00618E"/>
                </a:solidFill>
                <a:latin typeface="Arial" charset="0"/>
              </a:defRPr>
            </a:lvl7pPr>
            <a:lvl8pPr marL="1371600" algn="l" rtl="0" fontAlgn="base">
              <a:spcBef>
                <a:spcPct val="0"/>
              </a:spcBef>
              <a:spcAft>
                <a:spcPct val="0"/>
              </a:spcAft>
              <a:defRPr sz="3000" b="1">
                <a:solidFill>
                  <a:srgbClr val="00618E"/>
                </a:solidFill>
                <a:latin typeface="Arial" charset="0"/>
              </a:defRPr>
            </a:lvl8pPr>
            <a:lvl9pPr marL="1828800" algn="l" rtl="0" fontAlgn="base">
              <a:spcBef>
                <a:spcPct val="0"/>
              </a:spcBef>
              <a:spcAft>
                <a:spcPct val="0"/>
              </a:spcAft>
              <a:defRPr sz="3000" b="1">
                <a:solidFill>
                  <a:srgbClr val="00618E"/>
                </a:solidFill>
                <a:latin typeface="Arial" charset="0"/>
              </a:defRPr>
            </a:lvl9pPr>
          </a:lstStyle>
          <a:p>
            <a:r>
              <a:rPr lang="sl-SI" sz="1800">
                <a:solidFill>
                  <a:srgbClr val="134095"/>
                </a:solidFill>
                <a:latin typeface="+mn-lt"/>
                <a:ea typeface="MS PGothic" pitchFamily="34" charset="-128"/>
              </a:rPr>
              <a:t>Parkiraj in se pelji (P in R)</a:t>
            </a:r>
          </a:p>
        </p:txBody>
      </p:sp>
      <p:sp>
        <p:nvSpPr>
          <p:cNvPr id="6" name="Content Placeholder 2">
            <a:extLst>
              <a:ext uri="{FF2B5EF4-FFF2-40B4-BE49-F238E27FC236}">
                <a16:creationId xmlns:a16="http://schemas.microsoft.com/office/drawing/2014/main" xmlns="" id="{3A40A4C7-8CA2-46F3-9161-B5A90121D4B8}"/>
              </a:ext>
            </a:extLst>
          </p:cNvPr>
          <p:cNvSpPr>
            <a:spLocks noGrp="1"/>
          </p:cNvSpPr>
          <p:nvPr/>
        </p:nvSpPr>
        <p:spPr bwMode="auto">
          <a:xfrm>
            <a:off x="458972" y="2083280"/>
            <a:ext cx="6305622"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0618E"/>
              </a:buClr>
              <a:buSzPct val="110000"/>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Char char="•"/>
            </a:pPr>
            <a:r>
              <a:rPr lang="sl-SI" sz="1800">
                <a:ea typeface="MS PGothic" pitchFamily="34" charset="-128"/>
              </a:rPr>
              <a:t>P in R so parkirišča v bližini postaj javnega prevoza, rezervirana za potnike</a:t>
            </a:r>
          </a:p>
          <a:p>
            <a:pPr>
              <a:buFontTx/>
              <a:buChar char="•"/>
            </a:pPr>
            <a:r>
              <a:rPr lang="sl-SI" sz="1800">
                <a:ea typeface="MS PGothic" pitchFamily="34" charset="-128"/>
              </a:rPr>
              <a:t>Glavni cilj P in R je prestrezanje voznikov zunaj mestnega območja. </a:t>
            </a:r>
          </a:p>
          <a:p>
            <a:pPr>
              <a:buFontTx/>
              <a:buChar char="•"/>
            </a:pPr>
            <a:r>
              <a:rPr lang="sl-SI" sz="1800">
                <a:ea typeface="MS PGothic" pitchFamily="34" charset="-128"/>
              </a:rPr>
              <a:t>Pogosto P in R povzroči nekaj nenamernih učinkov, kot je odvzem iz javnega prevoza, 
</a:t>
            </a:r>
            <a:br>
              <a:rPr lang="sl-SI" sz="1800">
                <a:ea typeface="MS PGothic" pitchFamily="34" charset="-128"/>
              </a:rPr>
            </a:br>
            <a:r>
              <a:rPr lang="sl-SI" sz="1800">
                <a:ea typeface="MS PGothic" pitchFamily="34" charset="-128"/>
              </a:rPr>
              <a:t>tj. „niso vsi uporabniki P in R vozili avtomobilov 
</a:t>
            </a:r>
            <a:br>
              <a:rPr lang="sl-SI" sz="1800">
                <a:ea typeface="MS PGothic" pitchFamily="34" charset="-128"/>
              </a:rPr>
            </a:br>
            <a:r>
              <a:rPr lang="sl-SI" sz="1800">
                <a:ea typeface="MS PGothic" pitchFamily="34" charset="-128"/>
              </a:rPr>
              <a:t>v mestno središče pred zagotavljanjem 
</a:t>
            </a:r>
            <a:br>
              <a:rPr lang="sl-SI" sz="1800">
                <a:ea typeface="MS PGothic" pitchFamily="34" charset="-128"/>
              </a:rPr>
            </a:br>
            <a:r>
              <a:rPr lang="sl-SI" sz="1800">
                <a:ea typeface="MS PGothic" pitchFamily="34" charset="-128"/>
              </a:rPr>
              <a:t>teh možnosti, delno zato, ker 
</a:t>
            </a:r>
            <a:br>
              <a:rPr lang="sl-SI" sz="1800">
                <a:ea typeface="MS PGothic" pitchFamily="34" charset="-128"/>
              </a:rPr>
            </a:br>
            <a:r>
              <a:rPr lang="sl-SI" sz="1800">
                <a:ea typeface="MS PGothic" pitchFamily="34" charset="-128"/>
              </a:rPr>
              <a:t>je delež uporabnikov ta 
</a:t>
            </a:r>
            <a:br>
              <a:rPr lang="sl-SI" sz="1800">
                <a:ea typeface="MS PGothic" pitchFamily="34" charset="-128"/>
              </a:rPr>
            </a:br>
            <a:r>
              <a:rPr lang="sl-SI" sz="1800">
                <a:ea typeface="MS PGothic" pitchFamily="34" charset="-128"/>
              </a:rPr>
              <a:t>način prevoza začel uporabljati namesto storitev javnega prevoza“ (Mingardo, 2013)</a:t>
            </a:r>
          </a:p>
        </p:txBody>
      </p:sp>
      <p:sp>
        <p:nvSpPr>
          <p:cNvPr id="7" name="Textfeld 6">
            <a:extLst>
              <a:ext uri="{FF2B5EF4-FFF2-40B4-BE49-F238E27FC236}">
                <a16:creationId xmlns:a16="http://schemas.microsoft.com/office/drawing/2014/main" xmlns="" id="{F65D8276-B838-4DE1-A7DF-F82225BE848B}"/>
              </a:ext>
            </a:extLst>
          </p:cNvPr>
          <p:cNvSpPr txBox="1"/>
          <p:nvPr/>
        </p:nvSpPr>
        <p:spPr>
          <a:xfrm>
            <a:off x="533400" y="6155388"/>
            <a:ext cx="2023311" cy="246221"/>
          </a:xfrm>
          <a:prstGeom prst="rect">
            <a:avLst/>
          </a:prstGeom>
          <a:noFill/>
        </p:spPr>
        <p:txBody>
          <a:bodyPr wrap="none" rtlCol="0">
            <a:spAutoFit/>
          </a:bodyPr>
          <a:lstStyle/>
          <a:p>
            <a:r>
              <a:rPr lang="sl-SI" sz="1000"/>
              <a:t>Vir: http://push-pull-parking.eu/</a:t>
            </a:r>
          </a:p>
        </p:txBody>
      </p:sp>
      <p:pic>
        <p:nvPicPr>
          <p:cNvPr id="8" name="Grafik 7">
            <a:extLst>
              <a:ext uri="{FF2B5EF4-FFF2-40B4-BE49-F238E27FC236}">
                <a16:creationId xmlns:a16="http://schemas.microsoft.com/office/drawing/2014/main" xmlns="" id="{D18A263E-3F57-48DC-AACD-376ED35DBBAC}"/>
              </a:ext>
            </a:extLst>
          </p:cNvPr>
          <p:cNvPicPr>
            <a:picLocks noChangeAspect="1"/>
          </p:cNvPicPr>
          <p:nvPr/>
        </p:nvPicPr>
        <p:blipFill>
          <a:blip r:embed="rId2"/>
          <a:stretch>
            <a:fillRect/>
          </a:stretch>
        </p:blipFill>
        <p:spPr>
          <a:xfrm>
            <a:off x="4921934" y="3636334"/>
            <a:ext cx="4222065" cy="2501555"/>
          </a:xfrm>
          <a:prstGeom prst="rect">
            <a:avLst/>
          </a:prstGeom>
        </p:spPr>
      </p:pic>
      <p:sp>
        <p:nvSpPr>
          <p:cNvPr id="9" name="Textfeld 8">
            <a:extLst>
              <a:ext uri="{FF2B5EF4-FFF2-40B4-BE49-F238E27FC236}">
                <a16:creationId xmlns:a16="http://schemas.microsoft.com/office/drawing/2014/main" xmlns="" id="{1DED4245-04F9-42A9-A12E-1BC3E3885B0C}"/>
              </a:ext>
            </a:extLst>
          </p:cNvPr>
          <p:cNvSpPr txBox="1"/>
          <p:nvPr/>
        </p:nvSpPr>
        <p:spPr>
          <a:xfrm>
            <a:off x="7725021" y="3298195"/>
            <a:ext cx="1364476" cy="261610"/>
          </a:xfrm>
          <a:prstGeom prst="rect">
            <a:avLst/>
          </a:prstGeom>
          <a:noFill/>
        </p:spPr>
        <p:txBody>
          <a:bodyPr wrap="none" rtlCol="0">
            <a:spAutoFit/>
          </a:bodyPr>
          <a:lstStyle/>
          <a:p>
            <a:r>
              <a:rPr lang="sl-SI" sz="1100"/>
              <a:t>Fotografija: FGM-AMOR</a:t>
            </a:r>
          </a:p>
        </p:txBody>
      </p:sp>
    </p:spTree>
    <p:extLst>
      <p:ext uri="{BB962C8B-B14F-4D97-AF65-F5344CB8AC3E}">
        <p14:creationId xmlns:p14="http://schemas.microsoft.com/office/powerpoint/2010/main" val="9872083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ihandform: Form 5">
            <a:extLst>
              <a:ext uri="{FF2B5EF4-FFF2-40B4-BE49-F238E27FC236}">
                <a16:creationId xmlns:a16="http://schemas.microsoft.com/office/drawing/2014/main" xmlns="" id="{36B2FC61-AF3E-4311-9571-90B1B1EF51C0}"/>
              </a:ext>
            </a:extLst>
          </p:cNvPr>
          <p:cNvSpPr/>
          <p:nvPr/>
        </p:nvSpPr>
        <p:spPr>
          <a:xfrm>
            <a:off x="1339177" y="2423604"/>
            <a:ext cx="4049569" cy="3701808"/>
          </a:xfrm>
          <a:custGeom>
            <a:avLst/>
            <a:gdLst>
              <a:gd name="connsiteX0" fmla="*/ 1031161 w 4650385"/>
              <a:gd name="connsiteY0" fmla="*/ 1254056 h 4405731"/>
              <a:gd name="connsiteX1" fmla="*/ 152272 w 4650385"/>
              <a:gd name="connsiteY1" fmla="*/ 2044169 h 4405731"/>
              <a:gd name="connsiteX2" fmla="*/ 1351 w 4650385"/>
              <a:gd name="connsiteY2" fmla="*/ 2399276 h 4405731"/>
              <a:gd name="connsiteX3" fmla="*/ 161149 w 4650385"/>
              <a:gd name="connsiteY3" fmla="*/ 2692239 h 4405731"/>
              <a:gd name="connsiteX4" fmla="*/ 249926 w 4650385"/>
              <a:gd name="connsiteY4" fmla="*/ 2772138 h 4405731"/>
              <a:gd name="connsiteX5" fmla="*/ 525134 w 4650385"/>
              <a:gd name="connsiteY5" fmla="*/ 3189388 h 4405731"/>
              <a:gd name="connsiteX6" fmla="*/ 720443 w 4650385"/>
              <a:gd name="connsiteY6" fmla="*/ 3207144 h 4405731"/>
              <a:gd name="connsiteX7" fmla="*/ 1164326 w 4650385"/>
              <a:gd name="connsiteY7" fmla="*/ 3544495 h 4405731"/>
              <a:gd name="connsiteX8" fmla="*/ 1270858 w 4650385"/>
              <a:gd name="connsiteY8" fmla="*/ 3766437 h 4405731"/>
              <a:gd name="connsiteX9" fmla="*/ 1865662 w 4650385"/>
              <a:gd name="connsiteY9" fmla="*/ 4378996 h 4405731"/>
              <a:gd name="connsiteX10" fmla="*/ 2220769 w 4650385"/>
              <a:gd name="connsiteY10" fmla="*/ 4290219 h 4405731"/>
              <a:gd name="connsiteX11" fmla="*/ 2646897 w 4650385"/>
              <a:gd name="connsiteY11" fmla="*/ 4236953 h 4405731"/>
              <a:gd name="connsiteX12" fmla="*/ 3197312 w 4650385"/>
              <a:gd name="connsiteY12" fmla="*/ 4112666 h 4405731"/>
              <a:gd name="connsiteX13" fmla="*/ 3703340 w 4650385"/>
              <a:gd name="connsiteY13" fmla="*/ 4032767 h 4405731"/>
              <a:gd name="connsiteX14" fmla="*/ 4218244 w 4650385"/>
              <a:gd name="connsiteY14" fmla="*/ 3526740 h 4405731"/>
              <a:gd name="connsiteX15" fmla="*/ 4236000 w 4650385"/>
              <a:gd name="connsiteY15" fmla="*/ 3224899 h 4405731"/>
              <a:gd name="connsiteX16" fmla="*/ 4404676 w 4650385"/>
              <a:gd name="connsiteY16" fmla="*/ 1955392 h 4405731"/>
              <a:gd name="connsiteX17" fmla="*/ 4626617 w 4650385"/>
              <a:gd name="connsiteY17" fmla="*/ 313023 h 4405731"/>
              <a:gd name="connsiteX18" fmla="*/ 4537841 w 4650385"/>
              <a:gd name="connsiteY18" fmla="*/ 11182 h 4405731"/>
              <a:gd name="connsiteX19" fmla="*/ 3685584 w 4650385"/>
              <a:gd name="connsiteY19" fmla="*/ 490577 h 4405731"/>
              <a:gd name="connsiteX20" fmla="*/ 3339355 w 4650385"/>
              <a:gd name="connsiteY20" fmla="*/ 517210 h 4405731"/>
              <a:gd name="connsiteX21" fmla="*/ 2859961 w 4650385"/>
              <a:gd name="connsiteY21" fmla="*/ 534965 h 4405731"/>
              <a:gd name="connsiteX22" fmla="*/ 2504854 w 4650385"/>
              <a:gd name="connsiteY22" fmla="*/ 552720 h 4405731"/>
              <a:gd name="connsiteX23" fmla="*/ 2007705 w 4650385"/>
              <a:gd name="connsiteY23" fmla="*/ 446188 h 4405731"/>
              <a:gd name="connsiteX24" fmla="*/ 1359635 w 4650385"/>
              <a:gd name="connsiteY24" fmla="*/ 534965 h 4405731"/>
              <a:gd name="connsiteX25" fmla="*/ 1031161 w 4650385"/>
              <a:gd name="connsiteY25" fmla="*/ 934460 h 4405731"/>
              <a:gd name="connsiteX26" fmla="*/ 1119938 w 4650385"/>
              <a:gd name="connsiteY26" fmla="*/ 1138647 h 4405731"/>
              <a:gd name="connsiteX27" fmla="*/ 1084427 w 4650385"/>
              <a:gd name="connsiteY27" fmla="*/ 1298445 h 4405731"/>
              <a:gd name="connsiteX28" fmla="*/ 1031161 w 4650385"/>
              <a:gd name="connsiteY28" fmla="*/ 1254056 h 440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50385" h="4405731">
                <a:moveTo>
                  <a:pt x="1031161" y="1254056"/>
                </a:moveTo>
                <a:cubicBezTo>
                  <a:pt x="875802" y="1378343"/>
                  <a:pt x="323907" y="1853299"/>
                  <a:pt x="152272" y="2044169"/>
                </a:cubicBezTo>
                <a:cubicBezTo>
                  <a:pt x="-19363" y="2235039"/>
                  <a:pt x="-129" y="2291264"/>
                  <a:pt x="1351" y="2399276"/>
                </a:cubicBezTo>
                <a:cubicBezTo>
                  <a:pt x="2830" y="2507288"/>
                  <a:pt x="119720" y="2630095"/>
                  <a:pt x="161149" y="2692239"/>
                </a:cubicBezTo>
                <a:cubicBezTo>
                  <a:pt x="202578" y="2754383"/>
                  <a:pt x="189262" y="2689280"/>
                  <a:pt x="249926" y="2772138"/>
                </a:cubicBezTo>
                <a:cubicBezTo>
                  <a:pt x="310590" y="2854996"/>
                  <a:pt x="446715" y="3116887"/>
                  <a:pt x="525134" y="3189388"/>
                </a:cubicBezTo>
                <a:cubicBezTo>
                  <a:pt x="603553" y="3261889"/>
                  <a:pt x="613911" y="3147960"/>
                  <a:pt x="720443" y="3207144"/>
                </a:cubicBezTo>
                <a:cubicBezTo>
                  <a:pt x="826975" y="3266328"/>
                  <a:pt x="1072590" y="3451280"/>
                  <a:pt x="1164326" y="3544495"/>
                </a:cubicBezTo>
                <a:cubicBezTo>
                  <a:pt x="1256062" y="3637710"/>
                  <a:pt x="1153969" y="3627354"/>
                  <a:pt x="1270858" y="3766437"/>
                </a:cubicBezTo>
                <a:cubicBezTo>
                  <a:pt x="1387747" y="3905521"/>
                  <a:pt x="1707344" y="4291699"/>
                  <a:pt x="1865662" y="4378996"/>
                </a:cubicBezTo>
                <a:cubicBezTo>
                  <a:pt x="2023980" y="4466293"/>
                  <a:pt x="2090563" y="4313893"/>
                  <a:pt x="2220769" y="4290219"/>
                </a:cubicBezTo>
                <a:cubicBezTo>
                  <a:pt x="2350975" y="4266545"/>
                  <a:pt x="2484140" y="4266545"/>
                  <a:pt x="2646897" y="4236953"/>
                </a:cubicBezTo>
                <a:cubicBezTo>
                  <a:pt x="2809654" y="4207361"/>
                  <a:pt x="3021238" y="4146697"/>
                  <a:pt x="3197312" y="4112666"/>
                </a:cubicBezTo>
                <a:cubicBezTo>
                  <a:pt x="3373386" y="4078635"/>
                  <a:pt x="3533185" y="4130421"/>
                  <a:pt x="3703340" y="4032767"/>
                </a:cubicBezTo>
                <a:cubicBezTo>
                  <a:pt x="3873495" y="3935113"/>
                  <a:pt x="4129467" y="3661385"/>
                  <a:pt x="4218244" y="3526740"/>
                </a:cubicBezTo>
                <a:cubicBezTo>
                  <a:pt x="4307021" y="3392095"/>
                  <a:pt x="4204928" y="3486790"/>
                  <a:pt x="4236000" y="3224899"/>
                </a:cubicBezTo>
                <a:cubicBezTo>
                  <a:pt x="4267072" y="2963008"/>
                  <a:pt x="4339573" y="2440705"/>
                  <a:pt x="4404676" y="1955392"/>
                </a:cubicBezTo>
                <a:cubicBezTo>
                  <a:pt x="4469779" y="1470079"/>
                  <a:pt x="4604423" y="637058"/>
                  <a:pt x="4626617" y="313023"/>
                </a:cubicBezTo>
                <a:cubicBezTo>
                  <a:pt x="4648811" y="-11012"/>
                  <a:pt x="4694680" y="-18410"/>
                  <a:pt x="4537841" y="11182"/>
                </a:cubicBezTo>
                <a:cubicBezTo>
                  <a:pt x="4381002" y="40774"/>
                  <a:pt x="3885332" y="406239"/>
                  <a:pt x="3685584" y="490577"/>
                </a:cubicBezTo>
                <a:cubicBezTo>
                  <a:pt x="3485836" y="574915"/>
                  <a:pt x="3476959" y="509812"/>
                  <a:pt x="3339355" y="517210"/>
                </a:cubicBezTo>
                <a:cubicBezTo>
                  <a:pt x="3201751" y="524608"/>
                  <a:pt x="2859961" y="534965"/>
                  <a:pt x="2859961" y="534965"/>
                </a:cubicBezTo>
                <a:cubicBezTo>
                  <a:pt x="2720877" y="540883"/>
                  <a:pt x="2646897" y="567516"/>
                  <a:pt x="2504854" y="552720"/>
                </a:cubicBezTo>
                <a:cubicBezTo>
                  <a:pt x="2362811" y="537924"/>
                  <a:pt x="2198575" y="449147"/>
                  <a:pt x="2007705" y="446188"/>
                </a:cubicBezTo>
                <a:cubicBezTo>
                  <a:pt x="1816835" y="443229"/>
                  <a:pt x="1522392" y="453586"/>
                  <a:pt x="1359635" y="534965"/>
                </a:cubicBezTo>
                <a:cubicBezTo>
                  <a:pt x="1196878" y="616344"/>
                  <a:pt x="1071111" y="833846"/>
                  <a:pt x="1031161" y="934460"/>
                </a:cubicBezTo>
                <a:cubicBezTo>
                  <a:pt x="991211" y="1035074"/>
                  <a:pt x="1111060" y="1077983"/>
                  <a:pt x="1119938" y="1138647"/>
                </a:cubicBezTo>
                <a:cubicBezTo>
                  <a:pt x="1128816" y="1199311"/>
                  <a:pt x="1094784" y="1276251"/>
                  <a:pt x="1084427" y="1298445"/>
                </a:cubicBezTo>
                <a:cubicBezTo>
                  <a:pt x="1074070" y="1320639"/>
                  <a:pt x="1186520" y="1129769"/>
                  <a:pt x="1031161" y="125405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extLst>
              <a:ext uri="{FF2B5EF4-FFF2-40B4-BE49-F238E27FC236}">
                <a16:creationId xmlns:a16="http://schemas.microsoft.com/office/drawing/2014/main" xmlns="" id="{E2033F73-C6B2-457F-9225-7651F641DCDE}"/>
              </a:ext>
            </a:extLst>
          </p:cNvPr>
          <p:cNvSpPr txBox="1"/>
          <p:nvPr/>
        </p:nvSpPr>
        <p:spPr>
          <a:xfrm>
            <a:off x="2920753" y="4043675"/>
            <a:ext cx="1212191" cy="461665"/>
          </a:xfrm>
          <a:prstGeom prst="rect">
            <a:avLst/>
          </a:prstGeom>
          <a:noFill/>
        </p:spPr>
        <p:txBody>
          <a:bodyPr wrap="none" rtlCol="0">
            <a:spAutoFit/>
          </a:bodyPr>
          <a:lstStyle/>
          <a:p>
            <a:r>
              <a:rPr lang="sl-SI" b="1">
                <a:latin typeface="+mj-lt"/>
              </a:rPr>
              <a:t>10.000 </a:t>
            </a:r>
          </a:p>
        </p:txBody>
      </p:sp>
      <p:sp>
        <p:nvSpPr>
          <p:cNvPr id="10" name="Pfeil: nach rechts 9">
            <a:extLst>
              <a:ext uri="{FF2B5EF4-FFF2-40B4-BE49-F238E27FC236}">
                <a16:creationId xmlns:a16="http://schemas.microsoft.com/office/drawing/2014/main" xmlns="" id="{515885BD-2E91-4891-A641-2ABD5EAA951E}"/>
              </a:ext>
            </a:extLst>
          </p:cNvPr>
          <p:cNvSpPr/>
          <p:nvPr/>
        </p:nvSpPr>
        <p:spPr>
          <a:xfrm rot="8280049">
            <a:off x="4969489" y="2089383"/>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Pfeil: nach rechts 10">
            <a:extLst>
              <a:ext uri="{FF2B5EF4-FFF2-40B4-BE49-F238E27FC236}">
                <a16:creationId xmlns:a16="http://schemas.microsoft.com/office/drawing/2014/main" xmlns="" id="{29B57AC3-62B4-41B7-8B97-A9EC1761FD0F}"/>
              </a:ext>
            </a:extLst>
          </p:cNvPr>
          <p:cNvSpPr/>
          <p:nvPr/>
        </p:nvSpPr>
        <p:spPr>
          <a:xfrm rot="2438141">
            <a:off x="1902501" y="3099274"/>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Pfeil: nach rechts 11">
            <a:extLst>
              <a:ext uri="{FF2B5EF4-FFF2-40B4-BE49-F238E27FC236}">
                <a16:creationId xmlns:a16="http://schemas.microsoft.com/office/drawing/2014/main" xmlns="" id="{AB9149D3-15FE-482B-A3FD-7FA796AAE89C}"/>
              </a:ext>
            </a:extLst>
          </p:cNvPr>
          <p:cNvSpPr/>
          <p:nvPr/>
        </p:nvSpPr>
        <p:spPr>
          <a:xfrm rot="19759588">
            <a:off x="1565622" y="5084655"/>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Pfeil: nach rechts 12">
            <a:extLst>
              <a:ext uri="{FF2B5EF4-FFF2-40B4-BE49-F238E27FC236}">
                <a16:creationId xmlns:a16="http://schemas.microsoft.com/office/drawing/2014/main" xmlns="" id="{B72F4AA3-7D67-4291-AD67-66B6BEE24575}"/>
              </a:ext>
            </a:extLst>
          </p:cNvPr>
          <p:cNvSpPr/>
          <p:nvPr/>
        </p:nvSpPr>
        <p:spPr>
          <a:xfrm rot="12090247">
            <a:off x="4550157" y="5084654"/>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Titel 1">
            <a:extLst>
              <a:ext uri="{FF2B5EF4-FFF2-40B4-BE49-F238E27FC236}">
                <a16:creationId xmlns:a16="http://schemas.microsoft.com/office/drawing/2014/main" xmlns="" id="{1483A191-2B1C-4DC0-97AC-3B17D830F772}"/>
              </a:ext>
            </a:extLst>
          </p:cNvPr>
          <p:cNvSpPr>
            <a:spLocks noGrp="1"/>
          </p:cNvSpPr>
          <p:nvPr>
            <p:ph type="title"/>
          </p:nvPr>
        </p:nvSpPr>
        <p:spPr>
          <a:xfrm>
            <a:off x="323850" y="115888"/>
            <a:ext cx="7343775" cy="1152525"/>
          </a:xfrm>
        </p:spPr>
        <p:txBody>
          <a:bodyPr/>
          <a:lstStyle/>
          <a:p>
            <a:r>
              <a:rPr lang="sl-SI"/>
              <a:t>Rešiti problem zastojev v centru zaradi 
</a:t>
            </a:r>
            <a:br>
              <a:rPr lang="sl-SI"/>
            </a:br>
            <a:r>
              <a:rPr lang="sl-SI"/>
              <a:t>velikega povpraševanja po parkirišču z zagotavljanjem P in R</a:t>
            </a:r>
          </a:p>
        </p:txBody>
      </p:sp>
    </p:spTree>
    <p:extLst>
      <p:ext uri="{BB962C8B-B14F-4D97-AF65-F5344CB8AC3E}">
        <p14:creationId xmlns:p14="http://schemas.microsoft.com/office/powerpoint/2010/main" val="2036584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ihandform: Form 5">
            <a:extLst>
              <a:ext uri="{FF2B5EF4-FFF2-40B4-BE49-F238E27FC236}">
                <a16:creationId xmlns:a16="http://schemas.microsoft.com/office/drawing/2014/main" xmlns="" id="{36B2FC61-AF3E-4311-9571-90B1B1EF51C0}"/>
              </a:ext>
            </a:extLst>
          </p:cNvPr>
          <p:cNvSpPr/>
          <p:nvPr/>
        </p:nvSpPr>
        <p:spPr>
          <a:xfrm>
            <a:off x="1339177" y="2423604"/>
            <a:ext cx="4049569" cy="3701808"/>
          </a:xfrm>
          <a:custGeom>
            <a:avLst/>
            <a:gdLst>
              <a:gd name="connsiteX0" fmla="*/ 1031161 w 4650385"/>
              <a:gd name="connsiteY0" fmla="*/ 1254056 h 4405731"/>
              <a:gd name="connsiteX1" fmla="*/ 152272 w 4650385"/>
              <a:gd name="connsiteY1" fmla="*/ 2044169 h 4405731"/>
              <a:gd name="connsiteX2" fmla="*/ 1351 w 4650385"/>
              <a:gd name="connsiteY2" fmla="*/ 2399276 h 4405731"/>
              <a:gd name="connsiteX3" fmla="*/ 161149 w 4650385"/>
              <a:gd name="connsiteY3" fmla="*/ 2692239 h 4405731"/>
              <a:gd name="connsiteX4" fmla="*/ 249926 w 4650385"/>
              <a:gd name="connsiteY4" fmla="*/ 2772138 h 4405731"/>
              <a:gd name="connsiteX5" fmla="*/ 525134 w 4650385"/>
              <a:gd name="connsiteY5" fmla="*/ 3189388 h 4405731"/>
              <a:gd name="connsiteX6" fmla="*/ 720443 w 4650385"/>
              <a:gd name="connsiteY6" fmla="*/ 3207144 h 4405731"/>
              <a:gd name="connsiteX7" fmla="*/ 1164326 w 4650385"/>
              <a:gd name="connsiteY7" fmla="*/ 3544495 h 4405731"/>
              <a:gd name="connsiteX8" fmla="*/ 1270858 w 4650385"/>
              <a:gd name="connsiteY8" fmla="*/ 3766437 h 4405731"/>
              <a:gd name="connsiteX9" fmla="*/ 1865662 w 4650385"/>
              <a:gd name="connsiteY9" fmla="*/ 4378996 h 4405731"/>
              <a:gd name="connsiteX10" fmla="*/ 2220769 w 4650385"/>
              <a:gd name="connsiteY10" fmla="*/ 4290219 h 4405731"/>
              <a:gd name="connsiteX11" fmla="*/ 2646897 w 4650385"/>
              <a:gd name="connsiteY11" fmla="*/ 4236953 h 4405731"/>
              <a:gd name="connsiteX12" fmla="*/ 3197312 w 4650385"/>
              <a:gd name="connsiteY12" fmla="*/ 4112666 h 4405731"/>
              <a:gd name="connsiteX13" fmla="*/ 3703340 w 4650385"/>
              <a:gd name="connsiteY13" fmla="*/ 4032767 h 4405731"/>
              <a:gd name="connsiteX14" fmla="*/ 4218244 w 4650385"/>
              <a:gd name="connsiteY14" fmla="*/ 3526740 h 4405731"/>
              <a:gd name="connsiteX15" fmla="*/ 4236000 w 4650385"/>
              <a:gd name="connsiteY15" fmla="*/ 3224899 h 4405731"/>
              <a:gd name="connsiteX16" fmla="*/ 4404676 w 4650385"/>
              <a:gd name="connsiteY16" fmla="*/ 1955392 h 4405731"/>
              <a:gd name="connsiteX17" fmla="*/ 4626617 w 4650385"/>
              <a:gd name="connsiteY17" fmla="*/ 313023 h 4405731"/>
              <a:gd name="connsiteX18" fmla="*/ 4537841 w 4650385"/>
              <a:gd name="connsiteY18" fmla="*/ 11182 h 4405731"/>
              <a:gd name="connsiteX19" fmla="*/ 3685584 w 4650385"/>
              <a:gd name="connsiteY19" fmla="*/ 490577 h 4405731"/>
              <a:gd name="connsiteX20" fmla="*/ 3339355 w 4650385"/>
              <a:gd name="connsiteY20" fmla="*/ 517210 h 4405731"/>
              <a:gd name="connsiteX21" fmla="*/ 2859961 w 4650385"/>
              <a:gd name="connsiteY21" fmla="*/ 534965 h 4405731"/>
              <a:gd name="connsiteX22" fmla="*/ 2504854 w 4650385"/>
              <a:gd name="connsiteY22" fmla="*/ 552720 h 4405731"/>
              <a:gd name="connsiteX23" fmla="*/ 2007705 w 4650385"/>
              <a:gd name="connsiteY23" fmla="*/ 446188 h 4405731"/>
              <a:gd name="connsiteX24" fmla="*/ 1359635 w 4650385"/>
              <a:gd name="connsiteY24" fmla="*/ 534965 h 4405731"/>
              <a:gd name="connsiteX25" fmla="*/ 1031161 w 4650385"/>
              <a:gd name="connsiteY25" fmla="*/ 934460 h 4405731"/>
              <a:gd name="connsiteX26" fmla="*/ 1119938 w 4650385"/>
              <a:gd name="connsiteY26" fmla="*/ 1138647 h 4405731"/>
              <a:gd name="connsiteX27" fmla="*/ 1084427 w 4650385"/>
              <a:gd name="connsiteY27" fmla="*/ 1298445 h 4405731"/>
              <a:gd name="connsiteX28" fmla="*/ 1031161 w 4650385"/>
              <a:gd name="connsiteY28" fmla="*/ 1254056 h 440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50385" h="4405731">
                <a:moveTo>
                  <a:pt x="1031161" y="1254056"/>
                </a:moveTo>
                <a:cubicBezTo>
                  <a:pt x="875802" y="1378343"/>
                  <a:pt x="323907" y="1853299"/>
                  <a:pt x="152272" y="2044169"/>
                </a:cubicBezTo>
                <a:cubicBezTo>
                  <a:pt x="-19363" y="2235039"/>
                  <a:pt x="-129" y="2291264"/>
                  <a:pt x="1351" y="2399276"/>
                </a:cubicBezTo>
                <a:cubicBezTo>
                  <a:pt x="2830" y="2507288"/>
                  <a:pt x="119720" y="2630095"/>
                  <a:pt x="161149" y="2692239"/>
                </a:cubicBezTo>
                <a:cubicBezTo>
                  <a:pt x="202578" y="2754383"/>
                  <a:pt x="189262" y="2689280"/>
                  <a:pt x="249926" y="2772138"/>
                </a:cubicBezTo>
                <a:cubicBezTo>
                  <a:pt x="310590" y="2854996"/>
                  <a:pt x="446715" y="3116887"/>
                  <a:pt x="525134" y="3189388"/>
                </a:cubicBezTo>
                <a:cubicBezTo>
                  <a:pt x="603553" y="3261889"/>
                  <a:pt x="613911" y="3147960"/>
                  <a:pt x="720443" y="3207144"/>
                </a:cubicBezTo>
                <a:cubicBezTo>
                  <a:pt x="826975" y="3266328"/>
                  <a:pt x="1072590" y="3451280"/>
                  <a:pt x="1164326" y="3544495"/>
                </a:cubicBezTo>
                <a:cubicBezTo>
                  <a:pt x="1256062" y="3637710"/>
                  <a:pt x="1153969" y="3627354"/>
                  <a:pt x="1270858" y="3766437"/>
                </a:cubicBezTo>
                <a:cubicBezTo>
                  <a:pt x="1387747" y="3905521"/>
                  <a:pt x="1707344" y="4291699"/>
                  <a:pt x="1865662" y="4378996"/>
                </a:cubicBezTo>
                <a:cubicBezTo>
                  <a:pt x="2023980" y="4466293"/>
                  <a:pt x="2090563" y="4313893"/>
                  <a:pt x="2220769" y="4290219"/>
                </a:cubicBezTo>
                <a:cubicBezTo>
                  <a:pt x="2350975" y="4266545"/>
                  <a:pt x="2484140" y="4266545"/>
                  <a:pt x="2646897" y="4236953"/>
                </a:cubicBezTo>
                <a:cubicBezTo>
                  <a:pt x="2809654" y="4207361"/>
                  <a:pt x="3021238" y="4146697"/>
                  <a:pt x="3197312" y="4112666"/>
                </a:cubicBezTo>
                <a:cubicBezTo>
                  <a:pt x="3373386" y="4078635"/>
                  <a:pt x="3533185" y="4130421"/>
                  <a:pt x="3703340" y="4032767"/>
                </a:cubicBezTo>
                <a:cubicBezTo>
                  <a:pt x="3873495" y="3935113"/>
                  <a:pt x="4129467" y="3661385"/>
                  <a:pt x="4218244" y="3526740"/>
                </a:cubicBezTo>
                <a:cubicBezTo>
                  <a:pt x="4307021" y="3392095"/>
                  <a:pt x="4204928" y="3486790"/>
                  <a:pt x="4236000" y="3224899"/>
                </a:cubicBezTo>
                <a:cubicBezTo>
                  <a:pt x="4267072" y="2963008"/>
                  <a:pt x="4339573" y="2440705"/>
                  <a:pt x="4404676" y="1955392"/>
                </a:cubicBezTo>
                <a:cubicBezTo>
                  <a:pt x="4469779" y="1470079"/>
                  <a:pt x="4604423" y="637058"/>
                  <a:pt x="4626617" y="313023"/>
                </a:cubicBezTo>
                <a:cubicBezTo>
                  <a:pt x="4648811" y="-11012"/>
                  <a:pt x="4694680" y="-18410"/>
                  <a:pt x="4537841" y="11182"/>
                </a:cubicBezTo>
                <a:cubicBezTo>
                  <a:pt x="4381002" y="40774"/>
                  <a:pt x="3885332" y="406239"/>
                  <a:pt x="3685584" y="490577"/>
                </a:cubicBezTo>
                <a:cubicBezTo>
                  <a:pt x="3485836" y="574915"/>
                  <a:pt x="3476959" y="509812"/>
                  <a:pt x="3339355" y="517210"/>
                </a:cubicBezTo>
                <a:cubicBezTo>
                  <a:pt x="3201751" y="524608"/>
                  <a:pt x="2859961" y="534965"/>
                  <a:pt x="2859961" y="534965"/>
                </a:cubicBezTo>
                <a:cubicBezTo>
                  <a:pt x="2720877" y="540883"/>
                  <a:pt x="2646897" y="567516"/>
                  <a:pt x="2504854" y="552720"/>
                </a:cubicBezTo>
                <a:cubicBezTo>
                  <a:pt x="2362811" y="537924"/>
                  <a:pt x="2198575" y="449147"/>
                  <a:pt x="2007705" y="446188"/>
                </a:cubicBezTo>
                <a:cubicBezTo>
                  <a:pt x="1816835" y="443229"/>
                  <a:pt x="1522392" y="453586"/>
                  <a:pt x="1359635" y="534965"/>
                </a:cubicBezTo>
                <a:cubicBezTo>
                  <a:pt x="1196878" y="616344"/>
                  <a:pt x="1071111" y="833846"/>
                  <a:pt x="1031161" y="934460"/>
                </a:cubicBezTo>
                <a:cubicBezTo>
                  <a:pt x="991211" y="1035074"/>
                  <a:pt x="1111060" y="1077983"/>
                  <a:pt x="1119938" y="1138647"/>
                </a:cubicBezTo>
                <a:cubicBezTo>
                  <a:pt x="1128816" y="1199311"/>
                  <a:pt x="1094784" y="1276251"/>
                  <a:pt x="1084427" y="1298445"/>
                </a:cubicBezTo>
                <a:cubicBezTo>
                  <a:pt x="1074070" y="1320639"/>
                  <a:pt x="1186520" y="1129769"/>
                  <a:pt x="1031161" y="125405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8" name="Grafik 7">
            <a:extLst>
              <a:ext uri="{FF2B5EF4-FFF2-40B4-BE49-F238E27FC236}">
                <a16:creationId xmlns:a16="http://schemas.microsoft.com/office/drawing/2014/main" xmlns="" id="{FD47C4C9-8870-4E60-B2CA-B4CEFF8BFBE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647037" y="2530175"/>
            <a:ext cx="809553" cy="809553"/>
          </a:xfrm>
          <a:prstGeom prst="rect">
            <a:avLst/>
          </a:prstGeom>
        </p:spPr>
      </p:pic>
      <p:sp>
        <p:nvSpPr>
          <p:cNvPr id="9" name="Textfeld 8">
            <a:extLst>
              <a:ext uri="{FF2B5EF4-FFF2-40B4-BE49-F238E27FC236}">
                <a16:creationId xmlns:a16="http://schemas.microsoft.com/office/drawing/2014/main" xmlns="" id="{E2033F73-C6B2-457F-9225-7651F641DCDE}"/>
              </a:ext>
            </a:extLst>
          </p:cNvPr>
          <p:cNvSpPr txBox="1"/>
          <p:nvPr/>
        </p:nvSpPr>
        <p:spPr>
          <a:xfrm>
            <a:off x="6456590" y="2704118"/>
            <a:ext cx="784189" cy="461665"/>
          </a:xfrm>
          <a:prstGeom prst="rect">
            <a:avLst/>
          </a:prstGeom>
          <a:noFill/>
        </p:spPr>
        <p:txBody>
          <a:bodyPr wrap="none" rtlCol="0">
            <a:spAutoFit/>
          </a:bodyPr>
          <a:lstStyle/>
          <a:p>
            <a:r>
              <a:rPr lang="sl-SI" b="1">
                <a:latin typeface="+mj-lt"/>
              </a:rPr>
              <a:t>400 </a:t>
            </a:r>
          </a:p>
        </p:txBody>
      </p:sp>
      <p:sp>
        <p:nvSpPr>
          <p:cNvPr id="7" name="Textfeld 6">
            <a:extLst>
              <a:ext uri="{FF2B5EF4-FFF2-40B4-BE49-F238E27FC236}">
                <a16:creationId xmlns:a16="http://schemas.microsoft.com/office/drawing/2014/main" xmlns="" id="{E42C02AB-AC67-4F5C-A13A-36922687F968}"/>
              </a:ext>
            </a:extLst>
          </p:cNvPr>
          <p:cNvSpPr txBox="1"/>
          <p:nvPr/>
        </p:nvSpPr>
        <p:spPr>
          <a:xfrm>
            <a:off x="2920753" y="4043675"/>
            <a:ext cx="1212191" cy="461665"/>
          </a:xfrm>
          <a:prstGeom prst="rect">
            <a:avLst/>
          </a:prstGeom>
          <a:noFill/>
        </p:spPr>
        <p:txBody>
          <a:bodyPr wrap="none" rtlCol="0">
            <a:spAutoFit/>
          </a:bodyPr>
          <a:lstStyle/>
          <a:p>
            <a:r>
              <a:rPr lang="sl-SI" b="1">
                <a:latin typeface="+mj-lt"/>
              </a:rPr>
              <a:t>10.000 </a:t>
            </a:r>
          </a:p>
        </p:txBody>
      </p:sp>
      <p:sp>
        <p:nvSpPr>
          <p:cNvPr id="10" name="Pfeil: nach rechts 9">
            <a:extLst>
              <a:ext uri="{FF2B5EF4-FFF2-40B4-BE49-F238E27FC236}">
                <a16:creationId xmlns:a16="http://schemas.microsoft.com/office/drawing/2014/main" xmlns="" id="{FDAEA08B-ECFC-4B0C-BF93-DE9895E2877E}"/>
              </a:ext>
            </a:extLst>
          </p:cNvPr>
          <p:cNvSpPr/>
          <p:nvPr/>
        </p:nvSpPr>
        <p:spPr>
          <a:xfrm rot="8185091">
            <a:off x="4911596" y="2151476"/>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Pfeil: nach rechts 10">
            <a:extLst>
              <a:ext uri="{FF2B5EF4-FFF2-40B4-BE49-F238E27FC236}">
                <a16:creationId xmlns:a16="http://schemas.microsoft.com/office/drawing/2014/main" xmlns="" id="{92D6FB6F-15B6-4520-8C8B-1230A8626DAC}"/>
              </a:ext>
            </a:extLst>
          </p:cNvPr>
          <p:cNvSpPr/>
          <p:nvPr/>
        </p:nvSpPr>
        <p:spPr>
          <a:xfrm rot="2438141">
            <a:off x="1637312" y="3049668"/>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Pfeil: nach rechts 11">
            <a:extLst>
              <a:ext uri="{FF2B5EF4-FFF2-40B4-BE49-F238E27FC236}">
                <a16:creationId xmlns:a16="http://schemas.microsoft.com/office/drawing/2014/main" xmlns="" id="{8EF02967-FB25-4390-B94B-C567EB51139F}"/>
              </a:ext>
            </a:extLst>
          </p:cNvPr>
          <p:cNvSpPr/>
          <p:nvPr/>
        </p:nvSpPr>
        <p:spPr>
          <a:xfrm rot="19759588">
            <a:off x="1382294" y="4967624"/>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Pfeil: nach rechts 12">
            <a:extLst>
              <a:ext uri="{FF2B5EF4-FFF2-40B4-BE49-F238E27FC236}">
                <a16:creationId xmlns:a16="http://schemas.microsoft.com/office/drawing/2014/main" xmlns="" id="{4C22771C-A027-46F5-A8F5-19268A7833E2}"/>
              </a:ext>
            </a:extLst>
          </p:cNvPr>
          <p:cNvSpPr/>
          <p:nvPr/>
        </p:nvSpPr>
        <p:spPr>
          <a:xfrm rot="12090247">
            <a:off x="4636091" y="5372400"/>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Titel 1">
            <a:extLst>
              <a:ext uri="{FF2B5EF4-FFF2-40B4-BE49-F238E27FC236}">
                <a16:creationId xmlns:a16="http://schemas.microsoft.com/office/drawing/2014/main" xmlns="" id="{422A6756-D9F7-445E-B296-4A6E17338922}"/>
              </a:ext>
            </a:extLst>
          </p:cNvPr>
          <p:cNvSpPr txBox="1">
            <a:spLocks/>
          </p:cNvSpPr>
          <p:nvPr/>
        </p:nvSpPr>
        <p:spPr bwMode="auto">
          <a:xfrm>
            <a:off x="285295" y="83700"/>
            <a:ext cx="7343775" cy="11525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50000"/>
              </a:spcBef>
              <a:spcAft>
                <a:spcPct val="0"/>
              </a:spcAft>
              <a:defRPr sz="2200" b="1" baseline="0">
                <a:solidFill>
                  <a:srgbClr val="134095"/>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r>
              <a:rPr lang="sl-SI"/>
              <a:t>Rešiti problem zastojev v centru zaradi 
</a:t>
            </a:r>
            <a:br>
              <a:rPr lang="sl-SI"/>
            </a:br>
            <a:r>
              <a:rPr lang="sl-SI"/>
              <a:t>velikega povpraševanja po parkirišču z zagotavljanjem P in R</a:t>
            </a:r>
          </a:p>
        </p:txBody>
      </p:sp>
    </p:spTree>
    <p:extLst>
      <p:ext uri="{BB962C8B-B14F-4D97-AF65-F5344CB8AC3E}">
        <p14:creationId xmlns:p14="http://schemas.microsoft.com/office/powerpoint/2010/main" val="16479305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78114BA-9DF2-4EB9-AB59-94E2A125DB61}"/>
              </a:ext>
            </a:extLst>
          </p:cNvPr>
          <p:cNvSpPr>
            <a:spLocks noGrp="1"/>
          </p:cNvSpPr>
          <p:nvPr>
            <p:ph type="title"/>
          </p:nvPr>
        </p:nvSpPr>
        <p:spPr/>
        <p:txBody>
          <a:bodyPr/>
          <a:lstStyle/>
          <a:p>
            <a:r>
              <a:rPr lang="sl-SI"/>
              <a:t>Rešiti problem zastojev v centru zaradi 
</a:t>
            </a:r>
            <a:br>
              <a:rPr lang="sl-SI"/>
            </a:br>
            <a:r>
              <a:rPr lang="sl-SI"/>
              <a:t>velikega povpraševanja po parkirišču z zagotavljanjem P in R</a:t>
            </a:r>
          </a:p>
        </p:txBody>
      </p:sp>
      <p:grpSp>
        <p:nvGrpSpPr>
          <p:cNvPr id="3" name="Gruppieren 2">
            <a:extLst>
              <a:ext uri="{FF2B5EF4-FFF2-40B4-BE49-F238E27FC236}">
                <a16:creationId xmlns:a16="http://schemas.microsoft.com/office/drawing/2014/main" xmlns="" id="{8D46BBE9-EA35-492E-9F35-79C0F835BDB9}"/>
              </a:ext>
            </a:extLst>
          </p:cNvPr>
          <p:cNvGrpSpPr/>
          <p:nvPr/>
        </p:nvGrpSpPr>
        <p:grpSpPr>
          <a:xfrm>
            <a:off x="603116" y="2924081"/>
            <a:ext cx="3075220" cy="2121583"/>
            <a:chOff x="1339177" y="2151476"/>
            <a:chExt cx="5349471" cy="3973936"/>
          </a:xfrm>
        </p:grpSpPr>
        <p:sp>
          <p:nvSpPr>
            <p:cNvPr id="6" name="Freihandform: Form 5">
              <a:extLst>
                <a:ext uri="{FF2B5EF4-FFF2-40B4-BE49-F238E27FC236}">
                  <a16:creationId xmlns:a16="http://schemas.microsoft.com/office/drawing/2014/main" xmlns="" id="{36B2FC61-AF3E-4311-9571-90B1B1EF51C0}"/>
                </a:ext>
              </a:extLst>
            </p:cNvPr>
            <p:cNvSpPr/>
            <p:nvPr/>
          </p:nvSpPr>
          <p:spPr>
            <a:xfrm>
              <a:off x="1339177" y="2423604"/>
              <a:ext cx="4049569" cy="3701808"/>
            </a:xfrm>
            <a:custGeom>
              <a:avLst/>
              <a:gdLst>
                <a:gd name="connsiteX0" fmla="*/ 1031161 w 4650385"/>
                <a:gd name="connsiteY0" fmla="*/ 1254056 h 4405731"/>
                <a:gd name="connsiteX1" fmla="*/ 152272 w 4650385"/>
                <a:gd name="connsiteY1" fmla="*/ 2044169 h 4405731"/>
                <a:gd name="connsiteX2" fmla="*/ 1351 w 4650385"/>
                <a:gd name="connsiteY2" fmla="*/ 2399276 h 4405731"/>
                <a:gd name="connsiteX3" fmla="*/ 161149 w 4650385"/>
                <a:gd name="connsiteY3" fmla="*/ 2692239 h 4405731"/>
                <a:gd name="connsiteX4" fmla="*/ 249926 w 4650385"/>
                <a:gd name="connsiteY4" fmla="*/ 2772138 h 4405731"/>
                <a:gd name="connsiteX5" fmla="*/ 525134 w 4650385"/>
                <a:gd name="connsiteY5" fmla="*/ 3189388 h 4405731"/>
                <a:gd name="connsiteX6" fmla="*/ 720443 w 4650385"/>
                <a:gd name="connsiteY6" fmla="*/ 3207144 h 4405731"/>
                <a:gd name="connsiteX7" fmla="*/ 1164326 w 4650385"/>
                <a:gd name="connsiteY7" fmla="*/ 3544495 h 4405731"/>
                <a:gd name="connsiteX8" fmla="*/ 1270858 w 4650385"/>
                <a:gd name="connsiteY8" fmla="*/ 3766437 h 4405731"/>
                <a:gd name="connsiteX9" fmla="*/ 1865662 w 4650385"/>
                <a:gd name="connsiteY9" fmla="*/ 4378996 h 4405731"/>
                <a:gd name="connsiteX10" fmla="*/ 2220769 w 4650385"/>
                <a:gd name="connsiteY10" fmla="*/ 4290219 h 4405731"/>
                <a:gd name="connsiteX11" fmla="*/ 2646897 w 4650385"/>
                <a:gd name="connsiteY11" fmla="*/ 4236953 h 4405731"/>
                <a:gd name="connsiteX12" fmla="*/ 3197312 w 4650385"/>
                <a:gd name="connsiteY12" fmla="*/ 4112666 h 4405731"/>
                <a:gd name="connsiteX13" fmla="*/ 3703340 w 4650385"/>
                <a:gd name="connsiteY13" fmla="*/ 4032767 h 4405731"/>
                <a:gd name="connsiteX14" fmla="*/ 4218244 w 4650385"/>
                <a:gd name="connsiteY14" fmla="*/ 3526740 h 4405731"/>
                <a:gd name="connsiteX15" fmla="*/ 4236000 w 4650385"/>
                <a:gd name="connsiteY15" fmla="*/ 3224899 h 4405731"/>
                <a:gd name="connsiteX16" fmla="*/ 4404676 w 4650385"/>
                <a:gd name="connsiteY16" fmla="*/ 1955392 h 4405731"/>
                <a:gd name="connsiteX17" fmla="*/ 4626617 w 4650385"/>
                <a:gd name="connsiteY17" fmla="*/ 313023 h 4405731"/>
                <a:gd name="connsiteX18" fmla="*/ 4537841 w 4650385"/>
                <a:gd name="connsiteY18" fmla="*/ 11182 h 4405731"/>
                <a:gd name="connsiteX19" fmla="*/ 3685584 w 4650385"/>
                <a:gd name="connsiteY19" fmla="*/ 490577 h 4405731"/>
                <a:gd name="connsiteX20" fmla="*/ 3339355 w 4650385"/>
                <a:gd name="connsiteY20" fmla="*/ 517210 h 4405731"/>
                <a:gd name="connsiteX21" fmla="*/ 2859961 w 4650385"/>
                <a:gd name="connsiteY21" fmla="*/ 534965 h 4405731"/>
                <a:gd name="connsiteX22" fmla="*/ 2504854 w 4650385"/>
                <a:gd name="connsiteY22" fmla="*/ 552720 h 4405731"/>
                <a:gd name="connsiteX23" fmla="*/ 2007705 w 4650385"/>
                <a:gd name="connsiteY23" fmla="*/ 446188 h 4405731"/>
                <a:gd name="connsiteX24" fmla="*/ 1359635 w 4650385"/>
                <a:gd name="connsiteY24" fmla="*/ 534965 h 4405731"/>
                <a:gd name="connsiteX25" fmla="*/ 1031161 w 4650385"/>
                <a:gd name="connsiteY25" fmla="*/ 934460 h 4405731"/>
                <a:gd name="connsiteX26" fmla="*/ 1119938 w 4650385"/>
                <a:gd name="connsiteY26" fmla="*/ 1138647 h 4405731"/>
                <a:gd name="connsiteX27" fmla="*/ 1084427 w 4650385"/>
                <a:gd name="connsiteY27" fmla="*/ 1298445 h 4405731"/>
                <a:gd name="connsiteX28" fmla="*/ 1031161 w 4650385"/>
                <a:gd name="connsiteY28" fmla="*/ 1254056 h 440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50385" h="4405731">
                  <a:moveTo>
                    <a:pt x="1031161" y="1254056"/>
                  </a:moveTo>
                  <a:cubicBezTo>
                    <a:pt x="875802" y="1378343"/>
                    <a:pt x="323907" y="1853299"/>
                    <a:pt x="152272" y="2044169"/>
                  </a:cubicBezTo>
                  <a:cubicBezTo>
                    <a:pt x="-19363" y="2235039"/>
                    <a:pt x="-129" y="2291264"/>
                    <a:pt x="1351" y="2399276"/>
                  </a:cubicBezTo>
                  <a:cubicBezTo>
                    <a:pt x="2830" y="2507288"/>
                    <a:pt x="119720" y="2630095"/>
                    <a:pt x="161149" y="2692239"/>
                  </a:cubicBezTo>
                  <a:cubicBezTo>
                    <a:pt x="202578" y="2754383"/>
                    <a:pt x="189262" y="2689280"/>
                    <a:pt x="249926" y="2772138"/>
                  </a:cubicBezTo>
                  <a:cubicBezTo>
                    <a:pt x="310590" y="2854996"/>
                    <a:pt x="446715" y="3116887"/>
                    <a:pt x="525134" y="3189388"/>
                  </a:cubicBezTo>
                  <a:cubicBezTo>
                    <a:pt x="603553" y="3261889"/>
                    <a:pt x="613911" y="3147960"/>
                    <a:pt x="720443" y="3207144"/>
                  </a:cubicBezTo>
                  <a:cubicBezTo>
                    <a:pt x="826975" y="3266328"/>
                    <a:pt x="1072590" y="3451280"/>
                    <a:pt x="1164326" y="3544495"/>
                  </a:cubicBezTo>
                  <a:cubicBezTo>
                    <a:pt x="1256062" y="3637710"/>
                    <a:pt x="1153969" y="3627354"/>
                    <a:pt x="1270858" y="3766437"/>
                  </a:cubicBezTo>
                  <a:cubicBezTo>
                    <a:pt x="1387747" y="3905521"/>
                    <a:pt x="1707344" y="4291699"/>
                    <a:pt x="1865662" y="4378996"/>
                  </a:cubicBezTo>
                  <a:cubicBezTo>
                    <a:pt x="2023980" y="4466293"/>
                    <a:pt x="2090563" y="4313893"/>
                    <a:pt x="2220769" y="4290219"/>
                  </a:cubicBezTo>
                  <a:cubicBezTo>
                    <a:pt x="2350975" y="4266545"/>
                    <a:pt x="2484140" y="4266545"/>
                    <a:pt x="2646897" y="4236953"/>
                  </a:cubicBezTo>
                  <a:cubicBezTo>
                    <a:pt x="2809654" y="4207361"/>
                    <a:pt x="3021238" y="4146697"/>
                    <a:pt x="3197312" y="4112666"/>
                  </a:cubicBezTo>
                  <a:cubicBezTo>
                    <a:pt x="3373386" y="4078635"/>
                    <a:pt x="3533185" y="4130421"/>
                    <a:pt x="3703340" y="4032767"/>
                  </a:cubicBezTo>
                  <a:cubicBezTo>
                    <a:pt x="3873495" y="3935113"/>
                    <a:pt x="4129467" y="3661385"/>
                    <a:pt x="4218244" y="3526740"/>
                  </a:cubicBezTo>
                  <a:cubicBezTo>
                    <a:pt x="4307021" y="3392095"/>
                    <a:pt x="4204928" y="3486790"/>
                    <a:pt x="4236000" y="3224899"/>
                  </a:cubicBezTo>
                  <a:cubicBezTo>
                    <a:pt x="4267072" y="2963008"/>
                    <a:pt x="4339573" y="2440705"/>
                    <a:pt x="4404676" y="1955392"/>
                  </a:cubicBezTo>
                  <a:cubicBezTo>
                    <a:pt x="4469779" y="1470079"/>
                    <a:pt x="4604423" y="637058"/>
                    <a:pt x="4626617" y="313023"/>
                  </a:cubicBezTo>
                  <a:cubicBezTo>
                    <a:pt x="4648811" y="-11012"/>
                    <a:pt x="4694680" y="-18410"/>
                    <a:pt x="4537841" y="11182"/>
                  </a:cubicBezTo>
                  <a:cubicBezTo>
                    <a:pt x="4381002" y="40774"/>
                    <a:pt x="3885332" y="406239"/>
                    <a:pt x="3685584" y="490577"/>
                  </a:cubicBezTo>
                  <a:cubicBezTo>
                    <a:pt x="3485836" y="574915"/>
                    <a:pt x="3476959" y="509812"/>
                    <a:pt x="3339355" y="517210"/>
                  </a:cubicBezTo>
                  <a:cubicBezTo>
                    <a:pt x="3201751" y="524608"/>
                    <a:pt x="2859961" y="534965"/>
                    <a:pt x="2859961" y="534965"/>
                  </a:cubicBezTo>
                  <a:cubicBezTo>
                    <a:pt x="2720877" y="540883"/>
                    <a:pt x="2646897" y="567516"/>
                    <a:pt x="2504854" y="552720"/>
                  </a:cubicBezTo>
                  <a:cubicBezTo>
                    <a:pt x="2362811" y="537924"/>
                    <a:pt x="2198575" y="449147"/>
                    <a:pt x="2007705" y="446188"/>
                  </a:cubicBezTo>
                  <a:cubicBezTo>
                    <a:pt x="1816835" y="443229"/>
                    <a:pt x="1522392" y="453586"/>
                    <a:pt x="1359635" y="534965"/>
                  </a:cubicBezTo>
                  <a:cubicBezTo>
                    <a:pt x="1196878" y="616344"/>
                    <a:pt x="1071111" y="833846"/>
                    <a:pt x="1031161" y="934460"/>
                  </a:cubicBezTo>
                  <a:cubicBezTo>
                    <a:pt x="991211" y="1035074"/>
                    <a:pt x="1111060" y="1077983"/>
                    <a:pt x="1119938" y="1138647"/>
                  </a:cubicBezTo>
                  <a:cubicBezTo>
                    <a:pt x="1128816" y="1199311"/>
                    <a:pt x="1094784" y="1276251"/>
                    <a:pt x="1084427" y="1298445"/>
                  </a:cubicBezTo>
                  <a:cubicBezTo>
                    <a:pt x="1074070" y="1320639"/>
                    <a:pt x="1186520" y="1129769"/>
                    <a:pt x="1031161" y="125405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8" name="Grafik 7">
              <a:extLst>
                <a:ext uri="{FF2B5EF4-FFF2-40B4-BE49-F238E27FC236}">
                  <a16:creationId xmlns:a16="http://schemas.microsoft.com/office/drawing/2014/main" xmlns="" id="{FD47C4C9-8870-4E60-B2CA-B4CEFF8BFBE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647037" y="2530175"/>
              <a:ext cx="809553" cy="809553"/>
            </a:xfrm>
            <a:prstGeom prst="rect">
              <a:avLst/>
            </a:prstGeom>
          </p:spPr>
        </p:pic>
        <p:sp>
          <p:nvSpPr>
            <p:cNvPr id="9" name="Textfeld 8">
              <a:extLst>
                <a:ext uri="{FF2B5EF4-FFF2-40B4-BE49-F238E27FC236}">
                  <a16:creationId xmlns:a16="http://schemas.microsoft.com/office/drawing/2014/main" xmlns="" id="{E2033F73-C6B2-457F-9225-7651F641DCDE}"/>
                </a:ext>
              </a:extLst>
            </p:cNvPr>
            <p:cNvSpPr txBox="1"/>
            <p:nvPr/>
          </p:nvSpPr>
          <p:spPr>
            <a:xfrm>
              <a:off x="5509521" y="3336672"/>
              <a:ext cx="1179127" cy="749446"/>
            </a:xfrm>
            <a:prstGeom prst="rect">
              <a:avLst/>
            </a:prstGeom>
            <a:noFill/>
          </p:spPr>
          <p:txBody>
            <a:bodyPr wrap="square" rtlCol="0">
              <a:spAutoFit/>
            </a:bodyPr>
            <a:lstStyle/>
            <a:p>
              <a:r>
                <a:rPr lang="sl-SI" sz="2000" b="1">
                  <a:latin typeface="+mj-lt"/>
                </a:rPr>
                <a:t>400 </a:t>
              </a:r>
            </a:p>
          </p:txBody>
        </p:sp>
        <p:sp>
          <p:nvSpPr>
            <p:cNvPr id="7" name="Textfeld 6">
              <a:extLst>
                <a:ext uri="{FF2B5EF4-FFF2-40B4-BE49-F238E27FC236}">
                  <a16:creationId xmlns:a16="http://schemas.microsoft.com/office/drawing/2014/main" xmlns="" id="{E42C02AB-AC67-4F5C-A13A-36922687F968}"/>
                </a:ext>
              </a:extLst>
            </p:cNvPr>
            <p:cNvSpPr txBox="1"/>
            <p:nvPr/>
          </p:nvSpPr>
          <p:spPr>
            <a:xfrm>
              <a:off x="2480804" y="3727993"/>
              <a:ext cx="2156630" cy="864744"/>
            </a:xfrm>
            <a:prstGeom prst="rect">
              <a:avLst/>
            </a:prstGeom>
            <a:noFill/>
          </p:spPr>
          <p:txBody>
            <a:bodyPr wrap="square" rtlCol="0">
              <a:spAutoFit/>
            </a:bodyPr>
            <a:lstStyle/>
            <a:p>
              <a:r>
                <a:rPr lang="sl-SI" sz="2000" b="1">
                  <a:latin typeface="+mj-lt"/>
                </a:rPr>
                <a:t>10.000</a:t>
              </a:r>
              <a:r>
                <a:rPr lang="sl-SI" b="1">
                  <a:latin typeface="+mj-lt"/>
                </a:rPr>
                <a:t> </a:t>
              </a:r>
            </a:p>
          </p:txBody>
        </p:sp>
        <p:sp>
          <p:nvSpPr>
            <p:cNvPr id="10" name="Pfeil: nach rechts 9">
              <a:extLst>
                <a:ext uri="{FF2B5EF4-FFF2-40B4-BE49-F238E27FC236}">
                  <a16:creationId xmlns:a16="http://schemas.microsoft.com/office/drawing/2014/main" xmlns="" id="{FDAEA08B-ECFC-4B0C-BF93-DE9895E2877E}"/>
                </a:ext>
              </a:extLst>
            </p:cNvPr>
            <p:cNvSpPr/>
            <p:nvPr/>
          </p:nvSpPr>
          <p:spPr>
            <a:xfrm rot="8185091">
              <a:off x="4911596" y="2151476"/>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Pfeil: nach rechts 10">
              <a:extLst>
                <a:ext uri="{FF2B5EF4-FFF2-40B4-BE49-F238E27FC236}">
                  <a16:creationId xmlns:a16="http://schemas.microsoft.com/office/drawing/2014/main" xmlns="" id="{92D6FB6F-15B6-4520-8C8B-1230A8626DAC}"/>
                </a:ext>
              </a:extLst>
            </p:cNvPr>
            <p:cNvSpPr/>
            <p:nvPr/>
          </p:nvSpPr>
          <p:spPr>
            <a:xfrm rot="2438141">
              <a:off x="1637312" y="3049668"/>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Pfeil: nach rechts 11">
              <a:extLst>
                <a:ext uri="{FF2B5EF4-FFF2-40B4-BE49-F238E27FC236}">
                  <a16:creationId xmlns:a16="http://schemas.microsoft.com/office/drawing/2014/main" xmlns="" id="{8EF02967-FB25-4390-B94B-C567EB51139F}"/>
                </a:ext>
              </a:extLst>
            </p:cNvPr>
            <p:cNvSpPr/>
            <p:nvPr/>
          </p:nvSpPr>
          <p:spPr>
            <a:xfrm rot="19759588">
              <a:off x="1382294" y="4967624"/>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Pfeil: nach rechts 12">
              <a:extLst>
                <a:ext uri="{FF2B5EF4-FFF2-40B4-BE49-F238E27FC236}">
                  <a16:creationId xmlns:a16="http://schemas.microsoft.com/office/drawing/2014/main" xmlns="" id="{4C22771C-A027-46F5-A8F5-19268A7833E2}"/>
                </a:ext>
              </a:extLst>
            </p:cNvPr>
            <p:cNvSpPr/>
            <p:nvPr/>
          </p:nvSpPr>
          <p:spPr>
            <a:xfrm rot="12090247">
              <a:off x="4636091" y="5372400"/>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sp>
        <p:nvSpPr>
          <p:cNvPr id="5" name="Textfeld 4">
            <a:extLst>
              <a:ext uri="{FF2B5EF4-FFF2-40B4-BE49-F238E27FC236}">
                <a16:creationId xmlns:a16="http://schemas.microsoft.com/office/drawing/2014/main" xmlns="" id="{07C83753-5E44-47B7-A950-247C7C49D0BA}"/>
              </a:ext>
            </a:extLst>
          </p:cNvPr>
          <p:cNvSpPr txBox="1"/>
          <p:nvPr/>
        </p:nvSpPr>
        <p:spPr>
          <a:xfrm>
            <a:off x="758066" y="1564220"/>
            <a:ext cx="3185487" cy="1015663"/>
          </a:xfrm>
          <a:prstGeom prst="rect">
            <a:avLst/>
          </a:prstGeom>
          <a:noFill/>
        </p:spPr>
        <p:txBody>
          <a:bodyPr wrap="square" rtlCol="0">
            <a:spAutoFit/>
          </a:bodyPr>
          <a:lstStyle/>
          <a:p>
            <a:r>
              <a:rPr lang="sl-SI" b="1">
                <a:latin typeface="+mj-lt"/>
              </a:rPr>
              <a:t>Past 
</a:t>
            </a:r>
            <a:br>
              <a:rPr lang="sl-SI" b="1">
                <a:latin typeface="+mj-lt"/>
              </a:rPr>
            </a:br>
            <a:r>
              <a:rPr lang="sl-SI" b="1">
                <a:latin typeface="+mj-lt"/>
              </a:rPr>
              <a:t>Dodatna ponudba parkirišč</a:t>
            </a:r>
            <a:r>
              <a:rPr lang="sl-SI" sz="1800" b="1">
                <a:latin typeface="+mj-lt"/>
              </a:rPr>
              <a:t> vodi do dodatnih potovanj z avtomobilom</a:t>
            </a:r>
          </a:p>
        </p:txBody>
      </p:sp>
      <p:cxnSp>
        <p:nvCxnSpPr>
          <p:cNvPr id="25" name="Gerader Verbinder 24">
            <a:extLst>
              <a:ext uri="{FF2B5EF4-FFF2-40B4-BE49-F238E27FC236}">
                <a16:creationId xmlns:a16="http://schemas.microsoft.com/office/drawing/2014/main" xmlns="" id="{4110F4BC-51F5-4A1A-8902-62202B328E03}"/>
              </a:ext>
            </a:extLst>
          </p:cNvPr>
          <p:cNvCxnSpPr/>
          <p:nvPr/>
        </p:nvCxnSpPr>
        <p:spPr>
          <a:xfrm>
            <a:off x="4438834" y="1702794"/>
            <a:ext cx="0" cy="468741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6" name="Textfeld 25">
            <a:extLst>
              <a:ext uri="{FF2B5EF4-FFF2-40B4-BE49-F238E27FC236}">
                <a16:creationId xmlns:a16="http://schemas.microsoft.com/office/drawing/2014/main" xmlns="" id="{6D7C354A-7C4F-464B-856F-CC58997B1FEB}"/>
              </a:ext>
            </a:extLst>
          </p:cNvPr>
          <p:cNvSpPr txBox="1"/>
          <p:nvPr/>
        </p:nvSpPr>
        <p:spPr>
          <a:xfrm>
            <a:off x="327290" y="5203054"/>
            <a:ext cx="3863707" cy="800219"/>
          </a:xfrm>
          <a:prstGeom prst="rect">
            <a:avLst/>
          </a:prstGeom>
          <a:noFill/>
        </p:spPr>
        <p:txBody>
          <a:bodyPr wrap="square" rtlCol="0">
            <a:spAutoFit/>
          </a:bodyPr>
          <a:lstStyle/>
          <a:p>
            <a:r>
              <a:rPr lang="sl-SI" sz="2800" b="1">
                <a:latin typeface="+mj-lt"/>
              </a:rPr>
              <a:t>10.000</a:t>
            </a:r>
            <a:r>
              <a:rPr lang="sl-SI" sz="2800" b="1"/>
              <a:t> </a:t>
            </a:r>
            <a:r>
              <a:rPr lang="sl-SI" sz="2800" b="1">
                <a:solidFill>
                  <a:srgbClr val="FF0000"/>
                </a:solidFill>
                <a:latin typeface="+mj-lt"/>
              </a:rPr>
              <a:t>+ 400 = 10.400</a:t>
            </a:r>
          </a:p>
          <a:p>
            <a:r>
              <a:rPr lang="sl-SI" sz="1800" b="1">
                <a:solidFill>
                  <a:srgbClr val="FF0000"/>
                </a:solidFill>
              </a:rPr>
              <a:t>                        v P in R</a:t>
            </a:r>
          </a:p>
        </p:txBody>
      </p:sp>
    </p:spTree>
    <p:extLst>
      <p:ext uri="{BB962C8B-B14F-4D97-AF65-F5344CB8AC3E}">
        <p14:creationId xmlns:p14="http://schemas.microsoft.com/office/powerpoint/2010/main" val="41348896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78114BA-9DF2-4EB9-AB59-94E2A125DB61}"/>
              </a:ext>
            </a:extLst>
          </p:cNvPr>
          <p:cNvSpPr>
            <a:spLocks noGrp="1"/>
          </p:cNvSpPr>
          <p:nvPr>
            <p:ph type="title"/>
          </p:nvPr>
        </p:nvSpPr>
        <p:spPr/>
        <p:txBody>
          <a:bodyPr/>
          <a:lstStyle/>
          <a:p>
            <a:r>
              <a:rPr lang="sl-SI"/>
              <a:t>Rešiti problem zastojev v centru zaradi 
</a:t>
            </a:r>
            <a:br>
              <a:rPr lang="sl-SI"/>
            </a:br>
            <a:r>
              <a:rPr lang="sl-SI"/>
              <a:t>velikega povpraševanja po parkirišču z zagotavljanjem P in R</a:t>
            </a:r>
          </a:p>
        </p:txBody>
      </p:sp>
      <p:grpSp>
        <p:nvGrpSpPr>
          <p:cNvPr id="3" name="Gruppieren 2">
            <a:extLst>
              <a:ext uri="{FF2B5EF4-FFF2-40B4-BE49-F238E27FC236}">
                <a16:creationId xmlns:a16="http://schemas.microsoft.com/office/drawing/2014/main" xmlns="" id="{8D46BBE9-EA35-492E-9F35-79C0F835BDB9}"/>
              </a:ext>
            </a:extLst>
          </p:cNvPr>
          <p:cNvGrpSpPr/>
          <p:nvPr/>
        </p:nvGrpSpPr>
        <p:grpSpPr>
          <a:xfrm>
            <a:off x="603116" y="3038381"/>
            <a:ext cx="3075220" cy="2121583"/>
            <a:chOff x="1339177" y="2151476"/>
            <a:chExt cx="5349471" cy="3973936"/>
          </a:xfrm>
        </p:grpSpPr>
        <p:sp>
          <p:nvSpPr>
            <p:cNvPr id="6" name="Freihandform: Form 5">
              <a:extLst>
                <a:ext uri="{FF2B5EF4-FFF2-40B4-BE49-F238E27FC236}">
                  <a16:creationId xmlns:a16="http://schemas.microsoft.com/office/drawing/2014/main" xmlns="" id="{36B2FC61-AF3E-4311-9571-90B1B1EF51C0}"/>
                </a:ext>
              </a:extLst>
            </p:cNvPr>
            <p:cNvSpPr/>
            <p:nvPr/>
          </p:nvSpPr>
          <p:spPr>
            <a:xfrm>
              <a:off x="1339177" y="2423604"/>
              <a:ext cx="4049569" cy="3701808"/>
            </a:xfrm>
            <a:custGeom>
              <a:avLst/>
              <a:gdLst>
                <a:gd name="connsiteX0" fmla="*/ 1031161 w 4650385"/>
                <a:gd name="connsiteY0" fmla="*/ 1254056 h 4405731"/>
                <a:gd name="connsiteX1" fmla="*/ 152272 w 4650385"/>
                <a:gd name="connsiteY1" fmla="*/ 2044169 h 4405731"/>
                <a:gd name="connsiteX2" fmla="*/ 1351 w 4650385"/>
                <a:gd name="connsiteY2" fmla="*/ 2399276 h 4405731"/>
                <a:gd name="connsiteX3" fmla="*/ 161149 w 4650385"/>
                <a:gd name="connsiteY3" fmla="*/ 2692239 h 4405731"/>
                <a:gd name="connsiteX4" fmla="*/ 249926 w 4650385"/>
                <a:gd name="connsiteY4" fmla="*/ 2772138 h 4405731"/>
                <a:gd name="connsiteX5" fmla="*/ 525134 w 4650385"/>
                <a:gd name="connsiteY5" fmla="*/ 3189388 h 4405731"/>
                <a:gd name="connsiteX6" fmla="*/ 720443 w 4650385"/>
                <a:gd name="connsiteY6" fmla="*/ 3207144 h 4405731"/>
                <a:gd name="connsiteX7" fmla="*/ 1164326 w 4650385"/>
                <a:gd name="connsiteY7" fmla="*/ 3544495 h 4405731"/>
                <a:gd name="connsiteX8" fmla="*/ 1270858 w 4650385"/>
                <a:gd name="connsiteY8" fmla="*/ 3766437 h 4405731"/>
                <a:gd name="connsiteX9" fmla="*/ 1865662 w 4650385"/>
                <a:gd name="connsiteY9" fmla="*/ 4378996 h 4405731"/>
                <a:gd name="connsiteX10" fmla="*/ 2220769 w 4650385"/>
                <a:gd name="connsiteY10" fmla="*/ 4290219 h 4405731"/>
                <a:gd name="connsiteX11" fmla="*/ 2646897 w 4650385"/>
                <a:gd name="connsiteY11" fmla="*/ 4236953 h 4405731"/>
                <a:gd name="connsiteX12" fmla="*/ 3197312 w 4650385"/>
                <a:gd name="connsiteY12" fmla="*/ 4112666 h 4405731"/>
                <a:gd name="connsiteX13" fmla="*/ 3703340 w 4650385"/>
                <a:gd name="connsiteY13" fmla="*/ 4032767 h 4405731"/>
                <a:gd name="connsiteX14" fmla="*/ 4218244 w 4650385"/>
                <a:gd name="connsiteY14" fmla="*/ 3526740 h 4405731"/>
                <a:gd name="connsiteX15" fmla="*/ 4236000 w 4650385"/>
                <a:gd name="connsiteY15" fmla="*/ 3224899 h 4405731"/>
                <a:gd name="connsiteX16" fmla="*/ 4404676 w 4650385"/>
                <a:gd name="connsiteY16" fmla="*/ 1955392 h 4405731"/>
                <a:gd name="connsiteX17" fmla="*/ 4626617 w 4650385"/>
                <a:gd name="connsiteY17" fmla="*/ 313023 h 4405731"/>
                <a:gd name="connsiteX18" fmla="*/ 4537841 w 4650385"/>
                <a:gd name="connsiteY18" fmla="*/ 11182 h 4405731"/>
                <a:gd name="connsiteX19" fmla="*/ 3685584 w 4650385"/>
                <a:gd name="connsiteY19" fmla="*/ 490577 h 4405731"/>
                <a:gd name="connsiteX20" fmla="*/ 3339355 w 4650385"/>
                <a:gd name="connsiteY20" fmla="*/ 517210 h 4405731"/>
                <a:gd name="connsiteX21" fmla="*/ 2859961 w 4650385"/>
                <a:gd name="connsiteY21" fmla="*/ 534965 h 4405731"/>
                <a:gd name="connsiteX22" fmla="*/ 2504854 w 4650385"/>
                <a:gd name="connsiteY22" fmla="*/ 552720 h 4405731"/>
                <a:gd name="connsiteX23" fmla="*/ 2007705 w 4650385"/>
                <a:gd name="connsiteY23" fmla="*/ 446188 h 4405731"/>
                <a:gd name="connsiteX24" fmla="*/ 1359635 w 4650385"/>
                <a:gd name="connsiteY24" fmla="*/ 534965 h 4405731"/>
                <a:gd name="connsiteX25" fmla="*/ 1031161 w 4650385"/>
                <a:gd name="connsiteY25" fmla="*/ 934460 h 4405731"/>
                <a:gd name="connsiteX26" fmla="*/ 1119938 w 4650385"/>
                <a:gd name="connsiteY26" fmla="*/ 1138647 h 4405731"/>
                <a:gd name="connsiteX27" fmla="*/ 1084427 w 4650385"/>
                <a:gd name="connsiteY27" fmla="*/ 1298445 h 4405731"/>
                <a:gd name="connsiteX28" fmla="*/ 1031161 w 4650385"/>
                <a:gd name="connsiteY28" fmla="*/ 1254056 h 440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50385" h="4405731">
                  <a:moveTo>
                    <a:pt x="1031161" y="1254056"/>
                  </a:moveTo>
                  <a:cubicBezTo>
                    <a:pt x="875802" y="1378343"/>
                    <a:pt x="323907" y="1853299"/>
                    <a:pt x="152272" y="2044169"/>
                  </a:cubicBezTo>
                  <a:cubicBezTo>
                    <a:pt x="-19363" y="2235039"/>
                    <a:pt x="-129" y="2291264"/>
                    <a:pt x="1351" y="2399276"/>
                  </a:cubicBezTo>
                  <a:cubicBezTo>
                    <a:pt x="2830" y="2507288"/>
                    <a:pt x="119720" y="2630095"/>
                    <a:pt x="161149" y="2692239"/>
                  </a:cubicBezTo>
                  <a:cubicBezTo>
                    <a:pt x="202578" y="2754383"/>
                    <a:pt x="189262" y="2689280"/>
                    <a:pt x="249926" y="2772138"/>
                  </a:cubicBezTo>
                  <a:cubicBezTo>
                    <a:pt x="310590" y="2854996"/>
                    <a:pt x="446715" y="3116887"/>
                    <a:pt x="525134" y="3189388"/>
                  </a:cubicBezTo>
                  <a:cubicBezTo>
                    <a:pt x="603553" y="3261889"/>
                    <a:pt x="613911" y="3147960"/>
                    <a:pt x="720443" y="3207144"/>
                  </a:cubicBezTo>
                  <a:cubicBezTo>
                    <a:pt x="826975" y="3266328"/>
                    <a:pt x="1072590" y="3451280"/>
                    <a:pt x="1164326" y="3544495"/>
                  </a:cubicBezTo>
                  <a:cubicBezTo>
                    <a:pt x="1256062" y="3637710"/>
                    <a:pt x="1153969" y="3627354"/>
                    <a:pt x="1270858" y="3766437"/>
                  </a:cubicBezTo>
                  <a:cubicBezTo>
                    <a:pt x="1387747" y="3905521"/>
                    <a:pt x="1707344" y="4291699"/>
                    <a:pt x="1865662" y="4378996"/>
                  </a:cubicBezTo>
                  <a:cubicBezTo>
                    <a:pt x="2023980" y="4466293"/>
                    <a:pt x="2090563" y="4313893"/>
                    <a:pt x="2220769" y="4290219"/>
                  </a:cubicBezTo>
                  <a:cubicBezTo>
                    <a:pt x="2350975" y="4266545"/>
                    <a:pt x="2484140" y="4266545"/>
                    <a:pt x="2646897" y="4236953"/>
                  </a:cubicBezTo>
                  <a:cubicBezTo>
                    <a:pt x="2809654" y="4207361"/>
                    <a:pt x="3021238" y="4146697"/>
                    <a:pt x="3197312" y="4112666"/>
                  </a:cubicBezTo>
                  <a:cubicBezTo>
                    <a:pt x="3373386" y="4078635"/>
                    <a:pt x="3533185" y="4130421"/>
                    <a:pt x="3703340" y="4032767"/>
                  </a:cubicBezTo>
                  <a:cubicBezTo>
                    <a:pt x="3873495" y="3935113"/>
                    <a:pt x="4129467" y="3661385"/>
                    <a:pt x="4218244" y="3526740"/>
                  </a:cubicBezTo>
                  <a:cubicBezTo>
                    <a:pt x="4307021" y="3392095"/>
                    <a:pt x="4204928" y="3486790"/>
                    <a:pt x="4236000" y="3224899"/>
                  </a:cubicBezTo>
                  <a:cubicBezTo>
                    <a:pt x="4267072" y="2963008"/>
                    <a:pt x="4339573" y="2440705"/>
                    <a:pt x="4404676" y="1955392"/>
                  </a:cubicBezTo>
                  <a:cubicBezTo>
                    <a:pt x="4469779" y="1470079"/>
                    <a:pt x="4604423" y="637058"/>
                    <a:pt x="4626617" y="313023"/>
                  </a:cubicBezTo>
                  <a:cubicBezTo>
                    <a:pt x="4648811" y="-11012"/>
                    <a:pt x="4694680" y="-18410"/>
                    <a:pt x="4537841" y="11182"/>
                  </a:cubicBezTo>
                  <a:cubicBezTo>
                    <a:pt x="4381002" y="40774"/>
                    <a:pt x="3885332" y="406239"/>
                    <a:pt x="3685584" y="490577"/>
                  </a:cubicBezTo>
                  <a:cubicBezTo>
                    <a:pt x="3485836" y="574915"/>
                    <a:pt x="3476959" y="509812"/>
                    <a:pt x="3339355" y="517210"/>
                  </a:cubicBezTo>
                  <a:cubicBezTo>
                    <a:pt x="3201751" y="524608"/>
                    <a:pt x="2859961" y="534965"/>
                    <a:pt x="2859961" y="534965"/>
                  </a:cubicBezTo>
                  <a:cubicBezTo>
                    <a:pt x="2720877" y="540883"/>
                    <a:pt x="2646897" y="567516"/>
                    <a:pt x="2504854" y="552720"/>
                  </a:cubicBezTo>
                  <a:cubicBezTo>
                    <a:pt x="2362811" y="537924"/>
                    <a:pt x="2198575" y="449147"/>
                    <a:pt x="2007705" y="446188"/>
                  </a:cubicBezTo>
                  <a:cubicBezTo>
                    <a:pt x="1816835" y="443229"/>
                    <a:pt x="1522392" y="453586"/>
                    <a:pt x="1359635" y="534965"/>
                  </a:cubicBezTo>
                  <a:cubicBezTo>
                    <a:pt x="1196878" y="616344"/>
                    <a:pt x="1071111" y="833846"/>
                    <a:pt x="1031161" y="934460"/>
                  </a:cubicBezTo>
                  <a:cubicBezTo>
                    <a:pt x="991211" y="1035074"/>
                    <a:pt x="1111060" y="1077983"/>
                    <a:pt x="1119938" y="1138647"/>
                  </a:cubicBezTo>
                  <a:cubicBezTo>
                    <a:pt x="1128816" y="1199311"/>
                    <a:pt x="1094784" y="1276251"/>
                    <a:pt x="1084427" y="1298445"/>
                  </a:cubicBezTo>
                  <a:cubicBezTo>
                    <a:pt x="1074070" y="1320639"/>
                    <a:pt x="1186520" y="1129769"/>
                    <a:pt x="1031161" y="125405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8" name="Grafik 7">
              <a:extLst>
                <a:ext uri="{FF2B5EF4-FFF2-40B4-BE49-F238E27FC236}">
                  <a16:creationId xmlns:a16="http://schemas.microsoft.com/office/drawing/2014/main" xmlns="" id="{FD47C4C9-8870-4E60-B2CA-B4CEFF8BFBE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647037" y="2530175"/>
              <a:ext cx="809553" cy="809553"/>
            </a:xfrm>
            <a:prstGeom prst="rect">
              <a:avLst/>
            </a:prstGeom>
          </p:spPr>
        </p:pic>
        <p:sp>
          <p:nvSpPr>
            <p:cNvPr id="9" name="Textfeld 8">
              <a:extLst>
                <a:ext uri="{FF2B5EF4-FFF2-40B4-BE49-F238E27FC236}">
                  <a16:creationId xmlns:a16="http://schemas.microsoft.com/office/drawing/2014/main" xmlns="" id="{E2033F73-C6B2-457F-9225-7651F641DCDE}"/>
                </a:ext>
              </a:extLst>
            </p:cNvPr>
            <p:cNvSpPr txBox="1"/>
            <p:nvPr/>
          </p:nvSpPr>
          <p:spPr>
            <a:xfrm>
              <a:off x="5509521" y="3336672"/>
              <a:ext cx="1179127" cy="749446"/>
            </a:xfrm>
            <a:prstGeom prst="rect">
              <a:avLst/>
            </a:prstGeom>
            <a:noFill/>
          </p:spPr>
          <p:txBody>
            <a:bodyPr wrap="square" rtlCol="0">
              <a:spAutoFit/>
            </a:bodyPr>
            <a:lstStyle/>
            <a:p>
              <a:r>
                <a:rPr lang="sl-SI" sz="2000" b="1">
                  <a:latin typeface="+mj-lt"/>
                </a:rPr>
                <a:t>400 </a:t>
              </a:r>
            </a:p>
          </p:txBody>
        </p:sp>
        <p:sp>
          <p:nvSpPr>
            <p:cNvPr id="7" name="Textfeld 6">
              <a:extLst>
                <a:ext uri="{FF2B5EF4-FFF2-40B4-BE49-F238E27FC236}">
                  <a16:creationId xmlns:a16="http://schemas.microsoft.com/office/drawing/2014/main" xmlns="" id="{E42C02AB-AC67-4F5C-A13A-36922687F968}"/>
                </a:ext>
              </a:extLst>
            </p:cNvPr>
            <p:cNvSpPr txBox="1"/>
            <p:nvPr/>
          </p:nvSpPr>
          <p:spPr>
            <a:xfrm>
              <a:off x="2480804" y="3727993"/>
              <a:ext cx="2156630" cy="864744"/>
            </a:xfrm>
            <a:prstGeom prst="rect">
              <a:avLst/>
            </a:prstGeom>
            <a:noFill/>
          </p:spPr>
          <p:txBody>
            <a:bodyPr wrap="square" rtlCol="0">
              <a:spAutoFit/>
            </a:bodyPr>
            <a:lstStyle/>
            <a:p>
              <a:r>
                <a:rPr lang="sl-SI" sz="2000" b="1">
                  <a:latin typeface="+mj-lt"/>
                </a:rPr>
                <a:t>10.000</a:t>
              </a:r>
              <a:r>
                <a:rPr lang="sl-SI" b="1">
                  <a:latin typeface="+mj-lt"/>
                </a:rPr>
                <a:t> </a:t>
              </a:r>
            </a:p>
          </p:txBody>
        </p:sp>
        <p:sp>
          <p:nvSpPr>
            <p:cNvPr id="10" name="Pfeil: nach rechts 9">
              <a:extLst>
                <a:ext uri="{FF2B5EF4-FFF2-40B4-BE49-F238E27FC236}">
                  <a16:creationId xmlns:a16="http://schemas.microsoft.com/office/drawing/2014/main" xmlns="" id="{FDAEA08B-ECFC-4B0C-BF93-DE9895E2877E}"/>
                </a:ext>
              </a:extLst>
            </p:cNvPr>
            <p:cNvSpPr/>
            <p:nvPr/>
          </p:nvSpPr>
          <p:spPr>
            <a:xfrm rot="8185091">
              <a:off x="4911596" y="2151476"/>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Pfeil: nach rechts 10">
              <a:extLst>
                <a:ext uri="{FF2B5EF4-FFF2-40B4-BE49-F238E27FC236}">
                  <a16:creationId xmlns:a16="http://schemas.microsoft.com/office/drawing/2014/main" xmlns="" id="{92D6FB6F-15B6-4520-8C8B-1230A8626DAC}"/>
                </a:ext>
              </a:extLst>
            </p:cNvPr>
            <p:cNvSpPr/>
            <p:nvPr/>
          </p:nvSpPr>
          <p:spPr>
            <a:xfrm rot="2438141">
              <a:off x="1637312" y="3049668"/>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Pfeil: nach rechts 11">
              <a:extLst>
                <a:ext uri="{FF2B5EF4-FFF2-40B4-BE49-F238E27FC236}">
                  <a16:creationId xmlns:a16="http://schemas.microsoft.com/office/drawing/2014/main" xmlns="" id="{8EF02967-FB25-4390-B94B-C567EB51139F}"/>
                </a:ext>
              </a:extLst>
            </p:cNvPr>
            <p:cNvSpPr/>
            <p:nvPr/>
          </p:nvSpPr>
          <p:spPr>
            <a:xfrm rot="19759588">
              <a:off x="1382294" y="4967624"/>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Pfeil: nach rechts 12">
              <a:extLst>
                <a:ext uri="{FF2B5EF4-FFF2-40B4-BE49-F238E27FC236}">
                  <a16:creationId xmlns:a16="http://schemas.microsoft.com/office/drawing/2014/main" xmlns="" id="{4C22771C-A027-46F5-A8F5-19268A7833E2}"/>
                </a:ext>
              </a:extLst>
            </p:cNvPr>
            <p:cNvSpPr/>
            <p:nvPr/>
          </p:nvSpPr>
          <p:spPr>
            <a:xfrm rot="12090247">
              <a:off x="4636091" y="5372400"/>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grpSp>
        <p:nvGrpSpPr>
          <p:cNvPr id="14" name="Gruppieren 13">
            <a:extLst>
              <a:ext uri="{FF2B5EF4-FFF2-40B4-BE49-F238E27FC236}">
                <a16:creationId xmlns:a16="http://schemas.microsoft.com/office/drawing/2014/main" xmlns="" id="{A2DBB7C9-2CD3-4CC4-A0DE-6F630B00EA99}"/>
              </a:ext>
            </a:extLst>
          </p:cNvPr>
          <p:cNvGrpSpPr/>
          <p:nvPr/>
        </p:nvGrpSpPr>
        <p:grpSpPr>
          <a:xfrm>
            <a:off x="5235257" y="3245431"/>
            <a:ext cx="3075220" cy="1976301"/>
            <a:chOff x="1339177" y="2423604"/>
            <a:chExt cx="5349471" cy="3701808"/>
          </a:xfrm>
        </p:grpSpPr>
        <p:sp>
          <p:nvSpPr>
            <p:cNvPr id="15" name="Freihandform: Form 14">
              <a:extLst>
                <a:ext uri="{FF2B5EF4-FFF2-40B4-BE49-F238E27FC236}">
                  <a16:creationId xmlns:a16="http://schemas.microsoft.com/office/drawing/2014/main" xmlns="" id="{AF6763EB-0FF2-473A-81CF-6BA3A26E2699}"/>
                </a:ext>
              </a:extLst>
            </p:cNvPr>
            <p:cNvSpPr/>
            <p:nvPr/>
          </p:nvSpPr>
          <p:spPr>
            <a:xfrm>
              <a:off x="1339177" y="2423604"/>
              <a:ext cx="4049569" cy="3701808"/>
            </a:xfrm>
            <a:custGeom>
              <a:avLst/>
              <a:gdLst>
                <a:gd name="connsiteX0" fmla="*/ 1031161 w 4650385"/>
                <a:gd name="connsiteY0" fmla="*/ 1254056 h 4405731"/>
                <a:gd name="connsiteX1" fmla="*/ 152272 w 4650385"/>
                <a:gd name="connsiteY1" fmla="*/ 2044169 h 4405731"/>
                <a:gd name="connsiteX2" fmla="*/ 1351 w 4650385"/>
                <a:gd name="connsiteY2" fmla="*/ 2399276 h 4405731"/>
                <a:gd name="connsiteX3" fmla="*/ 161149 w 4650385"/>
                <a:gd name="connsiteY3" fmla="*/ 2692239 h 4405731"/>
                <a:gd name="connsiteX4" fmla="*/ 249926 w 4650385"/>
                <a:gd name="connsiteY4" fmla="*/ 2772138 h 4405731"/>
                <a:gd name="connsiteX5" fmla="*/ 525134 w 4650385"/>
                <a:gd name="connsiteY5" fmla="*/ 3189388 h 4405731"/>
                <a:gd name="connsiteX6" fmla="*/ 720443 w 4650385"/>
                <a:gd name="connsiteY6" fmla="*/ 3207144 h 4405731"/>
                <a:gd name="connsiteX7" fmla="*/ 1164326 w 4650385"/>
                <a:gd name="connsiteY7" fmla="*/ 3544495 h 4405731"/>
                <a:gd name="connsiteX8" fmla="*/ 1270858 w 4650385"/>
                <a:gd name="connsiteY8" fmla="*/ 3766437 h 4405731"/>
                <a:gd name="connsiteX9" fmla="*/ 1865662 w 4650385"/>
                <a:gd name="connsiteY9" fmla="*/ 4378996 h 4405731"/>
                <a:gd name="connsiteX10" fmla="*/ 2220769 w 4650385"/>
                <a:gd name="connsiteY10" fmla="*/ 4290219 h 4405731"/>
                <a:gd name="connsiteX11" fmla="*/ 2646897 w 4650385"/>
                <a:gd name="connsiteY11" fmla="*/ 4236953 h 4405731"/>
                <a:gd name="connsiteX12" fmla="*/ 3197312 w 4650385"/>
                <a:gd name="connsiteY12" fmla="*/ 4112666 h 4405731"/>
                <a:gd name="connsiteX13" fmla="*/ 3703340 w 4650385"/>
                <a:gd name="connsiteY13" fmla="*/ 4032767 h 4405731"/>
                <a:gd name="connsiteX14" fmla="*/ 4218244 w 4650385"/>
                <a:gd name="connsiteY14" fmla="*/ 3526740 h 4405731"/>
                <a:gd name="connsiteX15" fmla="*/ 4236000 w 4650385"/>
                <a:gd name="connsiteY15" fmla="*/ 3224899 h 4405731"/>
                <a:gd name="connsiteX16" fmla="*/ 4404676 w 4650385"/>
                <a:gd name="connsiteY16" fmla="*/ 1955392 h 4405731"/>
                <a:gd name="connsiteX17" fmla="*/ 4626617 w 4650385"/>
                <a:gd name="connsiteY17" fmla="*/ 313023 h 4405731"/>
                <a:gd name="connsiteX18" fmla="*/ 4537841 w 4650385"/>
                <a:gd name="connsiteY18" fmla="*/ 11182 h 4405731"/>
                <a:gd name="connsiteX19" fmla="*/ 3685584 w 4650385"/>
                <a:gd name="connsiteY19" fmla="*/ 490577 h 4405731"/>
                <a:gd name="connsiteX20" fmla="*/ 3339355 w 4650385"/>
                <a:gd name="connsiteY20" fmla="*/ 517210 h 4405731"/>
                <a:gd name="connsiteX21" fmla="*/ 2859961 w 4650385"/>
                <a:gd name="connsiteY21" fmla="*/ 534965 h 4405731"/>
                <a:gd name="connsiteX22" fmla="*/ 2504854 w 4650385"/>
                <a:gd name="connsiteY22" fmla="*/ 552720 h 4405731"/>
                <a:gd name="connsiteX23" fmla="*/ 2007705 w 4650385"/>
                <a:gd name="connsiteY23" fmla="*/ 446188 h 4405731"/>
                <a:gd name="connsiteX24" fmla="*/ 1359635 w 4650385"/>
                <a:gd name="connsiteY24" fmla="*/ 534965 h 4405731"/>
                <a:gd name="connsiteX25" fmla="*/ 1031161 w 4650385"/>
                <a:gd name="connsiteY25" fmla="*/ 934460 h 4405731"/>
                <a:gd name="connsiteX26" fmla="*/ 1119938 w 4650385"/>
                <a:gd name="connsiteY26" fmla="*/ 1138647 h 4405731"/>
                <a:gd name="connsiteX27" fmla="*/ 1084427 w 4650385"/>
                <a:gd name="connsiteY27" fmla="*/ 1298445 h 4405731"/>
                <a:gd name="connsiteX28" fmla="*/ 1031161 w 4650385"/>
                <a:gd name="connsiteY28" fmla="*/ 1254056 h 4405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650385" h="4405731">
                  <a:moveTo>
                    <a:pt x="1031161" y="1254056"/>
                  </a:moveTo>
                  <a:cubicBezTo>
                    <a:pt x="875802" y="1378343"/>
                    <a:pt x="323907" y="1853299"/>
                    <a:pt x="152272" y="2044169"/>
                  </a:cubicBezTo>
                  <a:cubicBezTo>
                    <a:pt x="-19363" y="2235039"/>
                    <a:pt x="-129" y="2291264"/>
                    <a:pt x="1351" y="2399276"/>
                  </a:cubicBezTo>
                  <a:cubicBezTo>
                    <a:pt x="2830" y="2507288"/>
                    <a:pt x="119720" y="2630095"/>
                    <a:pt x="161149" y="2692239"/>
                  </a:cubicBezTo>
                  <a:cubicBezTo>
                    <a:pt x="202578" y="2754383"/>
                    <a:pt x="189262" y="2689280"/>
                    <a:pt x="249926" y="2772138"/>
                  </a:cubicBezTo>
                  <a:cubicBezTo>
                    <a:pt x="310590" y="2854996"/>
                    <a:pt x="446715" y="3116887"/>
                    <a:pt x="525134" y="3189388"/>
                  </a:cubicBezTo>
                  <a:cubicBezTo>
                    <a:pt x="603553" y="3261889"/>
                    <a:pt x="613911" y="3147960"/>
                    <a:pt x="720443" y="3207144"/>
                  </a:cubicBezTo>
                  <a:cubicBezTo>
                    <a:pt x="826975" y="3266328"/>
                    <a:pt x="1072590" y="3451280"/>
                    <a:pt x="1164326" y="3544495"/>
                  </a:cubicBezTo>
                  <a:cubicBezTo>
                    <a:pt x="1256062" y="3637710"/>
                    <a:pt x="1153969" y="3627354"/>
                    <a:pt x="1270858" y="3766437"/>
                  </a:cubicBezTo>
                  <a:cubicBezTo>
                    <a:pt x="1387747" y="3905521"/>
                    <a:pt x="1707344" y="4291699"/>
                    <a:pt x="1865662" y="4378996"/>
                  </a:cubicBezTo>
                  <a:cubicBezTo>
                    <a:pt x="2023980" y="4466293"/>
                    <a:pt x="2090563" y="4313893"/>
                    <a:pt x="2220769" y="4290219"/>
                  </a:cubicBezTo>
                  <a:cubicBezTo>
                    <a:pt x="2350975" y="4266545"/>
                    <a:pt x="2484140" y="4266545"/>
                    <a:pt x="2646897" y="4236953"/>
                  </a:cubicBezTo>
                  <a:cubicBezTo>
                    <a:pt x="2809654" y="4207361"/>
                    <a:pt x="3021238" y="4146697"/>
                    <a:pt x="3197312" y="4112666"/>
                  </a:cubicBezTo>
                  <a:cubicBezTo>
                    <a:pt x="3373386" y="4078635"/>
                    <a:pt x="3533185" y="4130421"/>
                    <a:pt x="3703340" y="4032767"/>
                  </a:cubicBezTo>
                  <a:cubicBezTo>
                    <a:pt x="3873495" y="3935113"/>
                    <a:pt x="4129467" y="3661385"/>
                    <a:pt x="4218244" y="3526740"/>
                  </a:cubicBezTo>
                  <a:cubicBezTo>
                    <a:pt x="4307021" y="3392095"/>
                    <a:pt x="4204928" y="3486790"/>
                    <a:pt x="4236000" y="3224899"/>
                  </a:cubicBezTo>
                  <a:cubicBezTo>
                    <a:pt x="4267072" y="2963008"/>
                    <a:pt x="4339573" y="2440705"/>
                    <a:pt x="4404676" y="1955392"/>
                  </a:cubicBezTo>
                  <a:cubicBezTo>
                    <a:pt x="4469779" y="1470079"/>
                    <a:pt x="4604423" y="637058"/>
                    <a:pt x="4626617" y="313023"/>
                  </a:cubicBezTo>
                  <a:cubicBezTo>
                    <a:pt x="4648811" y="-11012"/>
                    <a:pt x="4694680" y="-18410"/>
                    <a:pt x="4537841" y="11182"/>
                  </a:cubicBezTo>
                  <a:cubicBezTo>
                    <a:pt x="4381002" y="40774"/>
                    <a:pt x="3885332" y="406239"/>
                    <a:pt x="3685584" y="490577"/>
                  </a:cubicBezTo>
                  <a:cubicBezTo>
                    <a:pt x="3485836" y="574915"/>
                    <a:pt x="3476959" y="509812"/>
                    <a:pt x="3339355" y="517210"/>
                  </a:cubicBezTo>
                  <a:cubicBezTo>
                    <a:pt x="3201751" y="524608"/>
                    <a:pt x="2859961" y="534965"/>
                    <a:pt x="2859961" y="534965"/>
                  </a:cubicBezTo>
                  <a:cubicBezTo>
                    <a:pt x="2720877" y="540883"/>
                    <a:pt x="2646897" y="567516"/>
                    <a:pt x="2504854" y="552720"/>
                  </a:cubicBezTo>
                  <a:cubicBezTo>
                    <a:pt x="2362811" y="537924"/>
                    <a:pt x="2198575" y="449147"/>
                    <a:pt x="2007705" y="446188"/>
                  </a:cubicBezTo>
                  <a:cubicBezTo>
                    <a:pt x="1816835" y="443229"/>
                    <a:pt x="1522392" y="453586"/>
                    <a:pt x="1359635" y="534965"/>
                  </a:cubicBezTo>
                  <a:cubicBezTo>
                    <a:pt x="1196878" y="616344"/>
                    <a:pt x="1071111" y="833846"/>
                    <a:pt x="1031161" y="934460"/>
                  </a:cubicBezTo>
                  <a:cubicBezTo>
                    <a:pt x="991211" y="1035074"/>
                    <a:pt x="1111060" y="1077983"/>
                    <a:pt x="1119938" y="1138647"/>
                  </a:cubicBezTo>
                  <a:cubicBezTo>
                    <a:pt x="1128816" y="1199311"/>
                    <a:pt x="1094784" y="1276251"/>
                    <a:pt x="1084427" y="1298445"/>
                  </a:cubicBezTo>
                  <a:cubicBezTo>
                    <a:pt x="1074070" y="1320639"/>
                    <a:pt x="1186520" y="1129769"/>
                    <a:pt x="1031161" y="125405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6" name="Grafik 15">
              <a:extLst>
                <a:ext uri="{FF2B5EF4-FFF2-40B4-BE49-F238E27FC236}">
                  <a16:creationId xmlns:a16="http://schemas.microsoft.com/office/drawing/2014/main" xmlns="" id="{D5FFD973-6FD4-4873-8B62-0EF829A37AC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647037" y="2530175"/>
              <a:ext cx="809553" cy="809553"/>
            </a:xfrm>
            <a:prstGeom prst="rect">
              <a:avLst/>
            </a:prstGeom>
          </p:spPr>
        </p:pic>
        <p:sp>
          <p:nvSpPr>
            <p:cNvPr id="17" name="Textfeld 16">
              <a:extLst>
                <a:ext uri="{FF2B5EF4-FFF2-40B4-BE49-F238E27FC236}">
                  <a16:creationId xmlns:a16="http://schemas.microsoft.com/office/drawing/2014/main" xmlns="" id="{FE69B978-D063-4810-91C2-00A16DD378DD}"/>
                </a:ext>
              </a:extLst>
            </p:cNvPr>
            <p:cNvSpPr txBox="1"/>
            <p:nvPr/>
          </p:nvSpPr>
          <p:spPr>
            <a:xfrm>
              <a:off x="5509521" y="3336672"/>
              <a:ext cx="1179127" cy="749446"/>
            </a:xfrm>
            <a:prstGeom prst="rect">
              <a:avLst/>
            </a:prstGeom>
            <a:noFill/>
          </p:spPr>
          <p:txBody>
            <a:bodyPr wrap="square" rtlCol="0">
              <a:spAutoFit/>
            </a:bodyPr>
            <a:lstStyle/>
            <a:p>
              <a:r>
                <a:rPr lang="sl-SI" sz="2000" b="1">
                  <a:latin typeface="+mj-lt"/>
                </a:rPr>
                <a:t>400 </a:t>
              </a:r>
            </a:p>
          </p:txBody>
        </p:sp>
        <p:sp>
          <p:nvSpPr>
            <p:cNvPr id="18" name="Textfeld 17">
              <a:extLst>
                <a:ext uri="{FF2B5EF4-FFF2-40B4-BE49-F238E27FC236}">
                  <a16:creationId xmlns:a16="http://schemas.microsoft.com/office/drawing/2014/main" xmlns="" id="{16A9B03F-75C3-46D0-9BFF-F0CA8CF31570}"/>
                </a:ext>
              </a:extLst>
            </p:cNvPr>
            <p:cNvSpPr txBox="1"/>
            <p:nvPr/>
          </p:nvSpPr>
          <p:spPr>
            <a:xfrm>
              <a:off x="2480804" y="3727993"/>
              <a:ext cx="2156630" cy="864744"/>
            </a:xfrm>
            <a:prstGeom prst="rect">
              <a:avLst/>
            </a:prstGeom>
            <a:noFill/>
          </p:spPr>
          <p:txBody>
            <a:bodyPr wrap="square" rtlCol="0">
              <a:spAutoFit/>
            </a:bodyPr>
            <a:lstStyle/>
            <a:p>
              <a:r>
                <a:rPr lang="sl-SI" sz="2000" b="1">
                  <a:latin typeface="+mj-lt"/>
                </a:rPr>
                <a:t>9.600</a:t>
              </a:r>
              <a:r>
                <a:rPr lang="sl-SI" b="1">
                  <a:latin typeface="+mj-lt"/>
                </a:rPr>
                <a:t> </a:t>
              </a:r>
            </a:p>
          </p:txBody>
        </p:sp>
        <p:sp>
          <p:nvSpPr>
            <p:cNvPr id="20" name="Pfeil: nach rechts 19">
              <a:extLst>
                <a:ext uri="{FF2B5EF4-FFF2-40B4-BE49-F238E27FC236}">
                  <a16:creationId xmlns:a16="http://schemas.microsoft.com/office/drawing/2014/main" xmlns="" id="{EB937BAD-4E8D-4AF2-B53B-08CB2CFEB385}"/>
                </a:ext>
              </a:extLst>
            </p:cNvPr>
            <p:cNvSpPr/>
            <p:nvPr/>
          </p:nvSpPr>
          <p:spPr>
            <a:xfrm rot="2438141">
              <a:off x="1637312" y="3049668"/>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 name="Pfeil: nach rechts 20">
              <a:extLst>
                <a:ext uri="{FF2B5EF4-FFF2-40B4-BE49-F238E27FC236}">
                  <a16:creationId xmlns:a16="http://schemas.microsoft.com/office/drawing/2014/main" xmlns="" id="{14147772-51EC-44D8-8E9D-596283940654}"/>
                </a:ext>
              </a:extLst>
            </p:cNvPr>
            <p:cNvSpPr/>
            <p:nvPr/>
          </p:nvSpPr>
          <p:spPr>
            <a:xfrm rot="19759588">
              <a:off x="1382294" y="4967624"/>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2" name="Pfeil: nach rechts 21">
              <a:extLst>
                <a:ext uri="{FF2B5EF4-FFF2-40B4-BE49-F238E27FC236}">
                  <a16:creationId xmlns:a16="http://schemas.microsoft.com/office/drawing/2014/main" xmlns="" id="{905D2511-5BA2-4A73-902E-2E7BB6DAEEFC}"/>
                </a:ext>
              </a:extLst>
            </p:cNvPr>
            <p:cNvSpPr/>
            <p:nvPr/>
          </p:nvSpPr>
          <p:spPr>
            <a:xfrm rot="12090247">
              <a:off x="4636091" y="5372400"/>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sp>
        <p:nvSpPr>
          <p:cNvPr id="5" name="Textfeld 4">
            <a:extLst>
              <a:ext uri="{FF2B5EF4-FFF2-40B4-BE49-F238E27FC236}">
                <a16:creationId xmlns:a16="http://schemas.microsoft.com/office/drawing/2014/main" xmlns="" id="{07C83753-5E44-47B7-A950-247C7C49D0BA}"/>
              </a:ext>
            </a:extLst>
          </p:cNvPr>
          <p:cNvSpPr txBox="1"/>
          <p:nvPr/>
        </p:nvSpPr>
        <p:spPr>
          <a:xfrm>
            <a:off x="758066" y="1678520"/>
            <a:ext cx="3185487" cy="1015663"/>
          </a:xfrm>
          <a:prstGeom prst="rect">
            <a:avLst/>
          </a:prstGeom>
          <a:noFill/>
        </p:spPr>
        <p:txBody>
          <a:bodyPr wrap="square" rtlCol="0">
            <a:spAutoFit/>
          </a:bodyPr>
          <a:lstStyle/>
          <a:p>
            <a:r>
              <a:rPr lang="sl-SI" b="1">
                <a:latin typeface="+mj-lt"/>
              </a:rPr>
              <a:t>Past 
</a:t>
            </a:r>
            <a:br>
              <a:rPr lang="sl-SI" b="1">
                <a:latin typeface="+mj-lt"/>
              </a:rPr>
            </a:br>
            <a:r>
              <a:rPr lang="sl-SI" b="1">
                <a:latin typeface="+mj-lt"/>
              </a:rPr>
              <a:t>Dodatna ponudba parkirišč </a:t>
            </a:r>
            <a:r>
              <a:rPr lang="sl-SI" sz="1800" b="1">
                <a:latin typeface="+mj-lt"/>
              </a:rPr>
              <a:t>vodi do dodatnih potovanj z avtomobilom</a:t>
            </a:r>
          </a:p>
        </p:txBody>
      </p:sp>
      <p:sp>
        <p:nvSpPr>
          <p:cNvPr id="23" name="Textfeld 22">
            <a:extLst>
              <a:ext uri="{FF2B5EF4-FFF2-40B4-BE49-F238E27FC236}">
                <a16:creationId xmlns:a16="http://schemas.microsoft.com/office/drawing/2014/main" xmlns="" id="{AF07FBDE-4B7B-4708-8AB7-DA7F89E3EB10}"/>
              </a:ext>
            </a:extLst>
          </p:cNvPr>
          <p:cNvSpPr txBox="1"/>
          <p:nvPr/>
        </p:nvSpPr>
        <p:spPr>
          <a:xfrm>
            <a:off x="5151487" y="1662279"/>
            <a:ext cx="2888081" cy="1015663"/>
          </a:xfrm>
          <a:prstGeom prst="rect">
            <a:avLst/>
          </a:prstGeom>
          <a:noFill/>
        </p:spPr>
        <p:txBody>
          <a:bodyPr wrap="square" rtlCol="0">
            <a:spAutoFit/>
          </a:bodyPr>
          <a:lstStyle/>
          <a:p>
            <a:r>
              <a:rPr lang="sl-SI" b="1">
                <a:latin typeface="+mj-lt"/>
              </a:rPr>
              <a:t>Pravilno</a:t>
            </a:r>
          </a:p>
          <a:p>
            <a:r>
              <a:rPr lang="sl-SI" sz="1800" b="1">
                <a:latin typeface="+mj-lt"/>
              </a:rPr>
              <a:t>Zmanjšati je treba ponudbo parkirišč v centru</a:t>
            </a:r>
          </a:p>
        </p:txBody>
      </p:sp>
      <p:cxnSp>
        <p:nvCxnSpPr>
          <p:cNvPr id="25" name="Gerader Verbinder 24">
            <a:extLst>
              <a:ext uri="{FF2B5EF4-FFF2-40B4-BE49-F238E27FC236}">
                <a16:creationId xmlns:a16="http://schemas.microsoft.com/office/drawing/2014/main" xmlns="" id="{4110F4BC-51F5-4A1A-8902-62202B328E03}"/>
              </a:ext>
            </a:extLst>
          </p:cNvPr>
          <p:cNvCxnSpPr/>
          <p:nvPr/>
        </p:nvCxnSpPr>
        <p:spPr>
          <a:xfrm>
            <a:off x="4438834" y="1702794"/>
            <a:ext cx="0" cy="468741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5" name="Pfeil: nach rechts 34">
            <a:extLst>
              <a:ext uri="{FF2B5EF4-FFF2-40B4-BE49-F238E27FC236}">
                <a16:creationId xmlns:a16="http://schemas.microsoft.com/office/drawing/2014/main" xmlns="" id="{7DC2FFE1-F48D-4F81-B096-5A58565E1F9D}"/>
              </a:ext>
            </a:extLst>
          </p:cNvPr>
          <p:cNvSpPr/>
          <p:nvPr/>
        </p:nvSpPr>
        <p:spPr>
          <a:xfrm rot="8185091" flipV="1">
            <a:off x="7323409" y="2992727"/>
            <a:ext cx="1027184" cy="457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6" name="Pfeil: nach rechts 35">
            <a:extLst>
              <a:ext uri="{FF2B5EF4-FFF2-40B4-BE49-F238E27FC236}">
                <a16:creationId xmlns:a16="http://schemas.microsoft.com/office/drawing/2014/main" xmlns="" id="{086ACD57-DDD5-47CE-9E8B-A1E81C680973}"/>
              </a:ext>
            </a:extLst>
          </p:cNvPr>
          <p:cNvSpPr/>
          <p:nvPr/>
        </p:nvSpPr>
        <p:spPr>
          <a:xfrm rot="5971549" flipV="1">
            <a:off x="7872211" y="2957835"/>
            <a:ext cx="542398" cy="4571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7" name="Textfeld 36">
            <a:extLst>
              <a:ext uri="{FF2B5EF4-FFF2-40B4-BE49-F238E27FC236}">
                <a16:creationId xmlns:a16="http://schemas.microsoft.com/office/drawing/2014/main" xmlns="" id="{92C7D2D9-01B2-49B9-A772-B979F3E5CDD3}"/>
              </a:ext>
            </a:extLst>
          </p:cNvPr>
          <p:cNvSpPr txBox="1"/>
          <p:nvPr/>
        </p:nvSpPr>
        <p:spPr>
          <a:xfrm>
            <a:off x="310845" y="5671824"/>
            <a:ext cx="3668447" cy="830997"/>
          </a:xfrm>
          <a:prstGeom prst="rect">
            <a:avLst/>
          </a:prstGeom>
          <a:noFill/>
        </p:spPr>
        <p:txBody>
          <a:bodyPr wrap="square" rtlCol="0">
            <a:spAutoFit/>
          </a:bodyPr>
          <a:lstStyle/>
          <a:p>
            <a:r>
              <a:rPr lang="sl-SI" b="1">
                <a:latin typeface="+mj-lt"/>
              </a:rPr>
              <a:t>10.000</a:t>
            </a:r>
            <a:r>
              <a:rPr lang="sl-SI" b="1"/>
              <a:t> </a:t>
            </a:r>
            <a:r>
              <a:rPr lang="sl-SI" b="1">
                <a:solidFill>
                  <a:srgbClr val="FF0000"/>
                </a:solidFill>
                <a:latin typeface="+mj-lt"/>
              </a:rPr>
              <a:t>+ 400 = 10.400</a:t>
            </a:r>
          </a:p>
          <a:p>
            <a:r>
              <a:rPr lang="sl-SI" b="1">
                <a:solidFill>
                  <a:srgbClr val="FF0000"/>
                </a:solidFill>
                <a:latin typeface="+mj-lt"/>
              </a:rPr>
              <a:t>	</a:t>
            </a:r>
            <a:r>
              <a:rPr lang="sl-SI" sz="1800" b="1">
                <a:solidFill>
                  <a:srgbClr val="FF0000"/>
                </a:solidFill>
                <a:latin typeface="+mj-lt"/>
              </a:rPr>
              <a:t>   v P in R</a:t>
            </a:r>
          </a:p>
        </p:txBody>
      </p:sp>
      <p:sp>
        <p:nvSpPr>
          <p:cNvPr id="38" name="Textfeld 37">
            <a:extLst>
              <a:ext uri="{FF2B5EF4-FFF2-40B4-BE49-F238E27FC236}">
                <a16:creationId xmlns:a16="http://schemas.microsoft.com/office/drawing/2014/main" xmlns="" id="{AC170C9E-25B9-4126-A056-935F204C9705}"/>
              </a:ext>
            </a:extLst>
          </p:cNvPr>
          <p:cNvSpPr txBox="1"/>
          <p:nvPr/>
        </p:nvSpPr>
        <p:spPr>
          <a:xfrm>
            <a:off x="4756235" y="5658680"/>
            <a:ext cx="4192192" cy="830997"/>
          </a:xfrm>
          <a:prstGeom prst="rect">
            <a:avLst/>
          </a:prstGeom>
          <a:noFill/>
        </p:spPr>
        <p:txBody>
          <a:bodyPr wrap="square" rtlCol="0">
            <a:spAutoFit/>
          </a:bodyPr>
          <a:lstStyle/>
          <a:p>
            <a:r>
              <a:rPr lang="sl-SI" b="1">
                <a:latin typeface="+mj-lt"/>
              </a:rPr>
              <a:t>10.000</a:t>
            </a:r>
            <a:r>
              <a:rPr lang="sl-SI" b="1"/>
              <a:t> </a:t>
            </a:r>
            <a:r>
              <a:rPr lang="sl-SI" b="1">
                <a:solidFill>
                  <a:srgbClr val="00B050"/>
                </a:solidFill>
                <a:latin typeface="+mj-lt"/>
              </a:rPr>
              <a:t>– 400 </a:t>
            </a:r>
            <a:r>
              <a:rPr lang="sl-SI" b="1">
                <a:solidFill>
                  <a:srgbClr val="FF0000"/>
                </a:solidFill>
                <a:latin typeface="+mj-lt"/>
              </a:rPr>
              <a:t>+ 400 </a:t>
            </a:r>
            <a:r>
              <a:rPr lang="sl-SI" b="1">
                <a:latin typeface="+mj-lt"/>
              </a:rPr>
              <a:t>= 10.000</a:t>
            </a:r>
          </a:p>
          <a:p>
            <a:r>
              <a:rPr lang="sl-SI" b="1">
                <a:latin typeface="+mj-lt"/>
              </a:rPr>
              <a:t>	</a:t>
            </a:r>
            <a:r>
              <a:rPr lang="sl-SI" sz="1800" b="1">
                <a:solidFill>
                  <a:srgbClr val="00B050"/>
                </a:solidFill>
                <a:latin typeface="+mj-lt"/>
              </a:rPr>
              <a:t>v centru </a:t>
            </a:r>
            <a:r>
              <a:rPr lang="sl-SI" sz="1800" b="1">
                <a:solidFill>
                  <a:srgbClr val="FF0000"/>
                </a:solidFill>
                <a:latin typeface="+mj-lt"/>
              </a:rPr>
              <a:t>v P in R</a:t>
            </a:r>
          </a:p>
        </p:txBody>
      </p:sp>
    </p:spTree>
    <p:extLst>
      <p:ext uri="{BB962C8B-B14F-4D97-AF65-F5344CB8AC3E}">
        <p14:creationId xmlns:p14="http://schemas.microsoft.com/office/powerpoint/2010/main" val="2189070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xmlns="" id="{7ED1566A-CBD3-402B-93FD-E8CDF4BFB281}"/>
              </a:ext>
            </a:extLst>
          </p:cNvPr>
          <p:cNvPicPr/>
          <p:nvPr/>
        </p:nvPicPr>
        <p:blipFill>
          <a:blip r:embed="rId2"/>
          <a:stretch>
            <a:fillRect/>
          </a:stretch>
        </p:blipFill>
        <p:spPr>
          <a:xfrm>
            <a:off x="618491" y="1499138"/>
            <a:ext cx="6760504" cy="4827237"/>
          </a:xfrm>
          <a:prstGeom prst="rect">
            <a:avLst/>
          </a:prstGeom>
        </p:spPr>
      </p:pic>
      <p:sp>
        <p:nvSpPr>
          <p:cNvPr id="5" name="Title 1">
            <a:extLst>
              <a:ext uri="{FF2B5EF4-FFF2-40B4-BE49-F238E27FC236}">
                <a16:creationId xmlns:a16="http://schemas.microsoft.com/office/drawing/2014/main" xmlns="" id="{0C05A4B6-1525-4715-B1DB-28CE4EC54AC8}"/>
              </a:ext>
            </a:extLst>
          </p:cNvPr>
          <p:cNvSpPr txBox="1">
            <a:spLocks/>
          </p:cNvSpPr>
          <p:nvPr/>
        </p:nvSpPr>
        <p:spPr>
          <a:xfrm>
            <a:off x="618491" y="531625"/>
            <a:ext cx="7343775" cy="1152525"/>
          </a:xfrm>
          <a:prstGeom prst="rect">
            <a:avLst/>
          </a:prstGeom>
        </p:spPr>
        <p:txBody>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pPr eaLnBrk="1" hangingPunct="1"/>
            <a:r>
              <a:rPr lang="en-US" altLang="en-US" dirty="0">
                <a:solidFill>
                  <a:srgbClr val="134095"/>
                </a:solidFill>
              </a:rPr>
              <a:t>Impacts of parking management</a:t>
            </a:r>
          </a:p>
        </p:txBody>
      </p:sp>
    </p:spTree>
    <p:extLst>
      <p:ext uri="{BB962C8B-B14F-4D97-AF65-F5344CB8AC3E}">
        <p14:creationId xmlns:p14="http://schemas.microsoft.com/office/powerpoint/2010/main" val="37429143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490BF227-4389-442F-B63B-E69142FB9700}"/>
              </a:ext>
            </a:extLst>
          </p:cNvPr>
          <p:cNvSpPr>
            <a:spLocks noGrp="1"/>
          </p:cNvSpPr>
          <p:nvPr/>
        </p:nvSpPr>
        <p:spPr bwMode="auto">
          <a:xfrm>
            <a:off x="533400" y="1614487"/>
            <a:ext cx="807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algn="l" rtl="0" eaLnBrk="0" fontAlgn="base" hangingPunct="0">
              <a:spcBef>
                <a:spcPct val="0"/>
              </a:spcBef>
              <a:spcAft>
                <a:spcPct val="0"/>
              </a:spcAft>
              <a:defRPr sz="3000" b="1">
                <a:solidFill>
                  <a:srgbClr val="00618E"/>
                </a:solidFill>
                <a:latin typeface="+mj-lt"/>
                <a:ea typeface="+mj-ea"/>
                <a:cs typeface="+mj-cs"/>
              </a:defRPr>
            </a:lvl1pPr>
            <a:lvl2pPr algn="l" rtl="0" eaLnBrk="0" fontAlgn="base" hangingPunct="0">
              <a:spcBef>
                <a:spcPct val="0"/>
              </a:spcBef>
              <a:spcAft>
                <a:spcPct val="0"/>
              </a:spcAft>
              <a:defRPr sz="3000" b="1">
                <a:solidFill>
                  <a:srgbClr val="00618E"/>
                </a:solidFill>
                <a:latin typeface="Arial" charset="0"/>
              </a:defRPr>
            </a:lvl2pPr>
            <a:lvl3pPr algn="l" rtl="0" eaLnBrk="0" fontAlgn="base" hangingPunct="0">
              <a:spcBef>
                <a:spcPct val="0"/>
              </a:spcBef>
              <a:spcAft>
                <a:spcPct val="0"/>
              </a:spcAft>
              <a:defRPr sz="3000" b="1">
                <a:solidFill>
                  <a:srgbClr val="00618E"/>
                </a:solidFill>
                <a:latin typeface="Arial" charset="0"/>
              </a:defRPr>
            </a:lvl3pPr>
            <a:lvl4pPr algn="l" rtl="0" eaLnBrk="0" fontAlgn="base" hangingPunct="0">
              <a:spcBef>
                <a:spcPct val="0"/>
              </a:spcBef>
              <a:spcAft>
                <a:spcPct val="0"/>
              </a:spcAft>
              <a:defRPr sz="3000" b="1">
                <a:solidFill>
                  <a:srgbClr val="00618E"/>
                </a:solidFill>
                <a:latin typeface="Arial" charset="0"/>
              </a:defRPr>
            </a:lvl4pPr>
            <a:lvl5pPr algn="l" rtl="0" eaLnBrk="0" fontAlgn="base" hangingPunct="0">
              <a:spcBef>
                <a:spcPct val="0"/>
              </a:spcBef>
              <a:spcAft>
                <a:spcPct val="0"/>
              </a:spcAft>
              <a:defRPr sz="3000" b="1">
                <a:solidFill>
                  <a:srgbClr val="00618E"/>
                </a:solidFill>
                <a:latin typeface="Arial" charset="0"/>
              </a:defRPr>
            </a:lvl5pPr>
            <a:lvl6pPr marL="457200" algn="l" rtl="0" fontAlgn="base">
              <a:spcBef>
                <a:spcPct val="0"/>
              </a:spcBef>
              <a:spcAft>
                <a:spcPct val="0"/>
              </a:spcAft>
              <a:defRPr sz="3000" b="1">
                <a:solidFill>
                  <a:srgbClr val="00618E"/>
                </a:solidFill>
                <a:latin typeface="Arial" charset="0"/>
              </a:defRPr>
            </a:lvl6pPr>
            <a:lvl7pPr marL="914400" algn="l" rtl="0" fontAlgn="base">
              <a:spcBef>
                <a:spcPct val="0"/>
              </a:spcBef>
              <a:spcAft>
                <a:spcPct val="0"/>
              </a:spcAft>
              <a:defRPr sz="3000" b="1">
                <a:solidFill>
                  <a:srgbClr val="00618E"/>
                </a:solidFill>
                <a:latin typeface="Arial" charset="0"/>
              </a:defRPr>
            </a:lvl7pPr>
            <a:lvl8pPr marL="1371600" algn="l" rtl="0" fontAlgn="base">
              <a:spcBef>
                <a:spcPct val="0"/>
              </a:spcBef>
              <a:spcAft>
                <a:spcPct val="0"/>
              </a:spcAft>
              <a:defRPr sz="3000" b="1">
                <a:solidFill>
                  <a:srgbClr val="00618E"/>
                </a:solidFill>
                <a:latin typeface="Arial" charset="0"/>
              </a:defRPr>
            </a:lvl8pPr>
            <a:lvl9pPr marL="1828800" algn="l" rtl="0" fontAlgn="base">
              <a:spcBef>
                <a:spcPct val="0"/>
              </a:spcBef>
              <a:spcAft>
                <a:spcPct val="0"/>
              </a:spcAft>
              <a:defRPr sz="3000" b="1">
                <a:solidFill>
                  <a:srgbClr val="00618E"/>
                </a:solidFill>
                <a:latin typeface="Arial" charset="0"/>
              </a:defRPr>
            </a:lvl9pPr>
          </a:lstStyle>
          <a:p>
            <a:r>
              <a:rPr lang="sl-SI" sz="1800">
                <a:solidFill>
                  <a:srgbClr val="134095"/>
                </a:solidFill>
                <a:latin typeface="+mn-lt"/>
                <a:ea typeface="MS PGothic" pitchFamily="34" charset="-128"/>
              </a:rPr>
              <a:t>Večkratna uporaba parkirišč</a:t>
            </a:r>
          </a:p>
        </p:txBody>
      </p:sp>
      <p:sp>
        <p:nvSpPr>
          <p:cNvPr id="4" name="Content Placeholder 7">
            <a:extLst>
              <a:ext uri="{FF2B5EF4-FFF2-40B4-BE49-F238E27FC236}">
                <a16:creationId xmlns:a16="http://schemas.microsoft.com/office/drawing/2014/main" xmlns="" id="{D4D92037-DC09-427C-A445-B77019872347}"/>
              </a:ext>
            </a:extLst>
          </p:cNvPr>
          <p:cNvSpPr>
            <a:spLocks noGrp="1"/>
          </p:cNvSpPr>
          <p:nvPr/>
        </p:nvSpPr>
        <p:spPr bwMode="auto">
          <a:xfrm>
            <a:off x="533400" y="2333625"/>
            <a:ext cx="8077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0618E"/>
              </a:buClr>
              <a:buSzPct val="110000"/>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Clr>
                <a:srgbClr val="134095"/>
              </a:buClr>
              <a:buSzPct val="135000"/>
              <a:defRPr/>
            </a:pPr>
            <a:r>
              <a:rPr lang="sl-SI" sz="1800">
                <a:ea typeface="MS PGothic" pitchFamily="34" charset="-128"/>
              </a:rPr>
              <a:t>Ta koncept je znan tudi kot „skupno parkirišče“; parkirna mesta si deli več kot en uporabnik, kar omogoča učinkovitejšo uporabo parkirišč, t.j.:</a:t>
            </a:r>
          </a:p>
          <a:p>
            <a:pPr marL="0" indent="0">
              <a:defRPr/>
            </a:pPr>
            <a:endParaRPr lang="en-GB" sz="2000" dirty="0"/>
          </a:p>
          <a:p>
            <a:pPr marL="342900" lvl="2" indent="-342900">
              <a:buClr>
                <a:srgbClr val="134095"/>
              </a:buClr>
              <a:buSzPct val="135000"/>
              <a:buFont typeface="Times New Roman" panose="02020603050405020304" pitchFamily="18" charset="0"/>
              <a:buChar char="•"/>
              <a:defRPr/>
            </a:pPr>
            <a:r>
              <a:rPr lang="sl-SI" sz="1800"/>
              <a:t>parkirišče gledališča podnevi uporabljajo zaposleni v podjetjih, ki se nahajajo v bližini, zvečer pa obiskovalci gledališča</a:t>
            </a:r>
          </a:p>
          <a:p>
            <a:pPr marL="342900" lvl="2" indent="-342900">
              <a:buClr>
                <a:srgbClr val="134095"/>
              </a:buClr>
              <a:buSzPct val="135000"/>
              <a:buFont typeface="Times New Roman" panose="02020603050405020304" pitchFamily="18" charset="0"/>
              <a:buChar char="•"/>
              <a:defRPr/>
            </a:pPr>
            <a:endParaRPr lang="en-GB" sz="1800" kern="0" dirty="0"/>
          </a:p>
          <a:p>
            <a:pPr marL="342900" lvl="2" indent="-342900">
              <a:buClr>
                <a:srgbClr val="134095"/>
              </a:buClr>
              <a:buSzPct val="135000"/>
              <a:buFont typeface="Times New Roman" panose="02020603050405020304" pitchFamily="18" charset="0"/>
              <a:buChar char="•"/>
              <a:defRPr/>
            </a:pPr>
            <a:r>
              <a:rPr lang="sl-SI" sz="1800"/>
              <a:t>Garaža v centru mesta se lahko uporablja podnevi za obiskovalce mesta in ponoči za lokalne prebivalce</a:t>
            </a:r>
          </a:p>
        </p:txBody>
      </p:sp>
      <p:sp>
        <p:nvSpPr>
          <p:cNvPr id="5" name="Textfeld 4">
            <a:extLst>
              <a:ext uri="{FF2B5EF4-FFF2-40B4-BE49-F238E27FC236}">
                <a16:creationId xmlns:a16="http://schemas.microsoft.com/office/drawing/2014/main" xmlns="" id="{5D221B23-A999-4DA7-BDC1-AD797E67A216}"/>
              </a:ext>
            </a:extLst>
          </p:cNvPr>
          <p:cNvSpPr txBox="1"/>
          <p:nvPr/>
        </p:nvSpPr>
        <p:spPr>
          <a:xfrm>
            <a:off x="533400" y="6155388"/>
            <a:ext cx="2023311" cy="246221"/>
          </a:xfrm>
          <a:prstGeom prst="rect">
            <a:avLst/>
          </a:prstGeom>
          <a:noFill/>
        </p:spPr>
        <p:txBody>
          <a:bodyPr wrap="none" rtlCol="0">
            <a:spAutoFit/>
          </a:bodyPr>
          <a:lstStyle/>
          <a:p>
            <a:r>
              <a:rPr lang="sl-SI" sz="1000"/>
              <a:t>Vir: http://push-pull-parking.eu/</a:t>
            </a:r>
          </a:p>
        </p:txBody>
      </p:sp>
      <p:sp>
        <p:nvSpPr>
          <p:cNvPr id="6" name="Title 1">
            <a:extLst>
              <a:ext uri="{FF2B5EF4-FFF2-40B4-BE49-F238E27FC236}">
                <a16:creationId xmlns:a16="http://schemas.microsoft.com/office/drawing/2014/main" xmlns="" id="{C27BACC3-3C5F-460B-A494-8036535C8912}"/>
              </a:ext>
            </a:extLst>
          </p:cNvPr>
          <p:cNvSpPr>
            <a:spLocks noGrp="1"/>
          </p:cNvSpPr>
          <p:nvPr/>
        </p:nvSpPr>
        <p:spPr bwMode="auto">
          <a:xfrm>
            <a:off x="533400" y="456391"/>
            <a:ext cx="8077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t" anchorCtr="0" compatLnSpc="1">
            <a:prstTxWarp prst="textNoShape">
              <a:avLst/>
            </a:prstTxWarp>
          </a:bodyPr>
          <a:lstStyle>
            <a:lvl1pPr algn="l" rtl="0" eaLnBrk="0" fontAlgn="base" hangingPunct="0">
              <a:spcBef>
                <a:spcPct val="0"/>
              </a:spcBef>
              <a:spcAft>
                <a:spcPct val="0"/>
              </a:spcAft>
              <a:defRPr sz="3000" b="1">
                <a:solidFill>
                  <a:srgbClr val="00618E"/>
                </a:solidFill>
                <a:latin typeface="+mj-lt"/>
                <a:ea typeface="+mj-ea"/>
                <a:cs typeface="+mj-cs"/>
              </a:defRPr>
            </a:lvl1pPr>
            <a:lvl2pPr algn="l" rtl="0" eaLnBrk="0" fontAlgn="base" hangingPunct="0">
              <a:spcBef>
                <a:spcPct val="0"/>
              </a:spcBef>
              <a:spcAft>
                <a:spcPct val="0"/>
              </a:spcAft>
              <a:defRPr sz="3000" b="1">
                <a:solidFill>
                  <a:srgbClr val="00618E"/>
                </a:solidFill>
                <a:latin typeface="Arial" charset="0"/>
              </a:defRPr>
            </a:lvl2pPr>
            <a:lvl3pPr algn="l" rtl="0" eaLnBrk="0" fontAlgn="base" hangingPunct="0">
              <a:spcBef>
                <a:spcPct val="0"/>
              </a:spcBef>
              <a:spcAft>
                <a:spcPct val="0"/>
              </a:spcAft>
              <a:defRPr sz="3000" b="1">
                <a:solidFill>
                  <a:srgbClr val="00618E"/>
                </a:solidFill>
                <a:latin typeface="Arial" charset="0"/>
              </a:defRPr>
            </a:lvl3pPr>
            <a:lvl4pPr algn="l" rtl="0" eaLnBrk="0" fontAlgn="base" hangingPunct="0">
              <a:spcBef>
                <a:spcPct val="0"/>
              </a:spcBef>
              <a:spcAft>
                <a:spcPct val="0"/>
              </a:spcAft>
              <a:defRPr sz="3000" b="1">
                <a:solidFill>
                  <a:srgbClr val="00618E"/>
                </a:solidFill>
                <a:latin typeface="Arial" charset="0"/>
              </a:defRPr>
            </a:lvl4pPr>
            <a:lvl5pPr algn="l" rtl="0" eaLnBrk="0" fontAlgn="base" hangingPunct="0">
              <a:spcBef>
                <a:spcPct val="0"/>
              </a:spcBef>
              <a:spcAft>
                <a:spcPct val="0"/>
              </a:spcAft>
              <a:defRPr sz="3000" b="1">
                <a:solidFill>
                  <a:srgbClr val="00618E"/>
                </a:solidFill>
                <a:latin typeface="Arial" charset="0"/>
              </a:defRPr>
            </a:lvl5pPr>
            <a:lvl6pPr marL="457200" algn="l" rtl="0" fontAlgn="base">
              <a:spcBef>
                <a:spcPct val="0"/>
              </a:spcBef>
              <a:spcAft>
                <a:spcPct val="0"/>
              </a:spcAft>
              <a:defRPr sz="3000" b="1">
                <a:solidFill>
                  <a:srgbClr val="00618E"/>
                </a:solidFill>
                <a:latin typeface="Arial" charset="0"/>
              </a:defRPr>
            </a:lvl6pPr>
            <a:lvl7pPr marL="914400" algn="l" rtl="0" fontAlgn="base">
              <a:spcBef>
                <a:spcPct val="0"/>
              </a:spcBef>
              <a:spcAft>
                <a:spcPct val="0"/>
              </a:spcAft>
              <a:defRPr sz="3000" b="1">
                <a:solidFill>
                  <a:srgbClr val="00618E"/>
                </a:solidFill>
                <a:latin typeface="Arial" charset="0"/>
              </a:defRPr>
            </a:lvl7pPr>
            <a:lvl8pPr marL="1371600" algn="l" rtl="0" fontAlgn="base">
              <a:spcBef>
                <a:spcPct val="0"/>
              </a:spcBef>
              <a:spcAft>
                <a:spcPct val="0"/>
              </a:spcAft>
              <a:defRPr sz="3000" b="1">
                <a:solidFill>
                  <a:srgbClr val="00618E"/>
                </a:solidFill>
                <a:latin typeface="Arial" charset="0"/>
              </a:defRPr>
            </a:lvl8pPr>
            <a:lvl9pPr marL="1828800" algn="l" rtl="0" fontAlgn="base">
              <a:spcBef>
                <a:spcPct val="0"/>
              </a:spcBef>
              <a:spcAft>
                <a:spcPct val="0"/>
              </a:spcAft>
              <a:defRPr sz="3000" b="1">
                <a:solidFill>
                  <a:srgbClr val="00618E"/>
                </a:solidFill>
                <a:latin typeface="Arial" charset="0"/>
              </a:defRPr>
            </a:lvl9pPr>
          </a:lstStyle>
          <a:p>
            <a:r>
              <a:rPr lang="sl-SI" sz="1800">
                <a:solidFill>
                  <a:srgbClr val="134095"/>
                </a:solidFill>
                <a:latin typeface="+mn-lt"/>
                <a:ea typeface="MS PGothic" pitchFamily="34" charset="-128"/>
              </a:rPr>
              <a:t>Večkratna uporaba parkirišč</a:t>
            </a:r>
          </a:p>
        </p:txBody>
      </p:sp>
    </p:spTree>
    <p:extLst>
      <p:ext uri="{BB962C8B-B14F-4D97-AF65-F5344CB8AC3E}">
        <p14:creationId xmlns:p14="http://schemas.microsoft.com/office/powerpoint/2010/main" val="23733725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8B87991-A41E-4965-A76C-8A308164072F}"/>
              </a:ext>
            </a:extLst>
          </p:cNvPr>
          <p:cNvSpPr>
            <a:spLocks noGrp="1"/>
          </p:cNvSpPr>
          <p:nvPr>
            <p:ph type="title"/>
          </p:nvPr>
        </p:nvSpPr>
        <p:spPr>
          <a:xfrm>
            <a:off x="532771" y="152741"/>
            <a:ext cx="7343775" cy="1152525"/>
          </a:xfrm>
        </p:spPr>
        <p:txBody>
          <a:bodyPr/>
          <a:lstStyle/>
          <a:p>
            <a:r>
              <a:rPr lang="sl-SI"/>
              <a:t>Primer: večkratna uporaba parkirišč v Københavnu in Sint Niklaasu</a:t>
            </a:r>
          </a:p>
        </p:txBody>
      </p:sp>
      <p:sp>
        <p:nvSpPr>
          <p:cNvPr id="6" name="Content Placeholder 2">
            <a:extLst>
              <a:ext uri="{FF2B5EF4-FFF2-40B4-BE49-F238E27FC236}">
                <a16:creationId xmlns:a16="http://schemas.microsoft.com/office/drawing/2014/main" xmlns="" id="{952F4369-46F7-49B7-AB52-8F100C4D31CE}"/>
              </a:ext>
            </a:extLst>
          </p:cNvPr>
          <p:cNvSpPr>
            <a:spLocks noGrp="1"/>
          </p:cNvSpPr>
          <p:nvPr>
            <p:ph idx="1"/>
          </p:nvPr>
        </p:nvSpPr>
        <p:spPr>
          <a:xfrm>
            <a:off x="532771" y="1595068"/>
            <a:ext cx="7956550" cy="1368425"/>
          </a:xfrm>
        </p:spPr>
        <p:txBody>
          <a:bodyPr/>
          <a:lstStyle/>
          <a:p>
            <a:pPr marL="0" indent="0">
              <a:buClr>
                <a:srgbClr val="00618E"/>
              </a:buClr>
              <a:buSzPct val="120000"/>
              <a:buNone/>
            </a:pPr>
            <a:r>
              <a:rPr lang="sl-SI" sz="1800" b="0">
                <a:solidFill>
                  <a:schemeClr val="tx1"/>
                </a:solidFill>
                <a:cs typeface="+mn-cs"/>
              </a:rPr>
              <a:t>København je leta 2011 uvedel pilotni projekt s prilagodljivim parkiriščem na ulici: parkirna mesta pred srednjo šolo so namenjena parkiranju koles med 7:00 in 17:00 ter parkiranju avtomobilov v preostalem obdobju</a:t>
            </a:r>
          </a:p>
        </p:txBody>
      </p:sp>
      <p:pic>
        <p:nvPicPr>
          <p:cNvPr id="7" name="Picture 4">
            <a:extLst>
              <a:ext uri="{FF2B5EF4-FFF2-40B4-BE49-F238E27FC236}">
                <a16:creationId xmlns:a16="http://schemas.microsoft.com/office/drawing/2014/main" xmlns="" id="{9C21EED5-B31E-4258-9625-C14D4B7C6A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337" y="2659102"/>
            <a:ext cx="4165601" cy="3121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1">
            <a:extLst>
              <a:ext uri="{FF2B5EF4-FFF2-40B4-BE49-F238E27FC236}">
                <a16:creationId xmlns:a16="http://schemas.microsoft.com/office/drawing/2014/main" xmlns="" id="{85326954-AF45-4036-AD29-9991AB7BCAF7}"/>
              </a:ext>
            </a:extLst>
          </p:cNvPr>
          <p:cNvSpPr txBox="1">
            <a:spLocks noChangeArrowheads="1"/>
          </p:cNvSpPr>
          <p:nvPr/>
        </p:nvSpPr>
        <p:spPr bwMode="auto">
          <a:xfrm>
            <a:off x="469899" y="5890645"/>
            <a:ext cx="352583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sl-SI" sz="1100" i="1"/>
              <a:t>Vir slike: </a:t>
            </a:r>
            <a:r>
              <a:rPr lang="sl-SI" sz="1100" i="1">
                <a:hlinkClick r:id="rId3"/>
              </a:rPr>
              <a:t>http://www.cycling-embassy.dk</a:t>
            </a:r>
            <a:r>
              <a:rPr lang="sl-SI" sz="1100" i="1"/>
              <a:t> (2015) </a:t>
            </a:r>
          </a:p>
        </p:txBody>
      </p:sp>
      <p:pic>
        <p:nvPicPr>
          <p:cNvPr id="3" name="Grafik 2">
            <a:extLst>
              <a:ext uri="{FF2B5EF4-FFF2-40B4-BE49-F238E27FC236}">
                <a16:creationId xmlns:a16="http://schemas.microsoft.com/office/drawing/2014/main" xmlns="" id="{3D03767F-BE2C-4D6C-9D95-42C4EE0CE039}"/>
              </a:ext>
            </a:extLst>
          </p:cNvPr>
          <p:cNvPicPr>
            <a:picLocks noChangeAspect="1"/>
          </p:cNvPicPr>
          <p:nvPr/>
        </p:nvPicPr>
        <p:blipFill>
          <a:blip r:embed="rId4"/>
          <a:stretch>
            <a:fillRect/>
          </a:stretch>
        </p:blipFill>
        <p:spPr>
          <a:xfrm>
            <a:off x="4859079" y="2657928"/>
            <a:ext cx="3944679" cy="2505404"/>
          </a:xfrm>
          <a:prstGeom prst="rect">
            <a:avLst/>
          </a:prstGeom>
        </p:spPr>
      </p:pic>
      <p:sp>
        <p:nvSpPr>
          <p:cNvPr id="9" name="Content Placeholder 2">
            <a:extLst>
              <a:ext uri="{FF2B5EF4-FFF2-40B4-BE49-F238E27FC236}">
                <a16:creationId xmlns:a16="http://schemas.microsoft.com/office/drawing/2014/main" xmlns="" id="{20AA59D7-F6C5-46F3-9498-7B4BA55CC4B4}"/>
              </a:ext>
            </a:extLst>
          </p:cNvPr>
          <p:cNvSpPr txBox="1">
            <a:spLocks/>
          </p:cNvSpPr>
          <p:nvPr/>
        </p:nvSpPr>
        <p:spPr bwMode="auto">
          <a:xfrm>
            <a:off x="4827420" y="5110986"/>
            <a:ext cx="4050766" cy="6695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134095"/>
              </a:buClr>
              <a:buSzPct val="135000"/>
              <a:buChar char="•"/>
              <a:defRPr sz="3200" b="1">
                <a:solidFill>
                  <a:srgbClr val="134095"/>
                </a:solidFill>
                <a:latin typeface="+mn-lt"/>
                <a:ea typeface="MS PGothic" pitchFamily="34" charset="-128"/>
                <a:cs typeface="MS PGothic"/>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itchFamily="34" charset="-128"/>
                <a:cs typeface="MS PGothic"/>
              </a:defRPr>
            </a:lvl2pPr>
            <a:lvl3pPr marL="987425" indent="-228600" algn="l" rtl="0" eaLnBrk="0" fontAlgn="base" hangingPunct="0">
              <a:spcBef>
                <a:spcPct val="30000"/>
              </a:spcBef>
              <a:spcAft>
                <a:spcPct val="0"/>
              </a:spcAft>
              <a:buChar char="–"/>
              <a:defRPr sz="1600">
                <a:solidFill>
                  <a:schemeClr val="tx1"/>
                </a:solidFill>
                <a:latin typeface="+mn-lt"/>
                <a:ea typeface="MS PGothic" pitchFamily="34" charset="-128"/>
                <a:cs typeface="MS PGothic"/>
              </a:defRPr>
            </a:lvl3pPr>
            <a:lvl4pPr marL="1695450" indent="-228600" algn="l" rtl="0" eaLnBrk="0" fontAlgn="base" hangingPunct="0">
              <a:spcBef>
                <a:spcPct val="20000"/>
              </a:spcBef>
              <a:spcAft>
                <a:spcPct val="0"/>
              </a:spcAft>
              <a:buChar char="–"/>
              <a:defRPr sz="2000">
                <a:solidFill>
                  <a:schemeClr val="tx1"/>
                </a:solidFill>
                <a:latin typeface="Times New Roman" pitchFamily="1" charset="0"/>
                <a:ea typeface="MS PGothic" pitchFamily="34" charset="-128"/>
                <a:cs typeface="MS PGothic"/>
              </a:defRPr>
            </a:lvl4pPr>
            <a:lvl5pPr marL="2114550" indent="-228600" algn="l" rtl="0" eaLnBrk="0" fontAlgn="base" hangingPunct="0">
              <a:spcBef>
                <a:spcPct val="20000"/>
              </a:spcBef>
              <a:spcAft>
                <a:spcPct val="0"/>
              </a:spcAft>
              <a:buChar char="»"/>
              <a:defRPr sz="1600">
                <a:solidFill>
                  <a:schemeClr val="tx1"/>
                </a:solidFill>
                <a:latin typeface="Times New Roman" pitchFamily="1" charset="0"/>
                <a:ea typeface="MS PGothic" pitchFamily="34" charset="-128"/>
                <a:cs typeface="MS PGothic"/>
              </a:defRPr>
            </a:lvl5pPr>
            <a:lvl6pPr marL="2571750" indent="-228600" algn="l" rtl="0" eaLnBrk="1" fontAlgn="base" hangingPunct="1">
              <a:spcBef>
                <a:spcPct val="20000"/>
              </a:spcBef>
              <a:spcAft>
                <a:spcPct val="0"/>
              </a:spcAft>
              <a:buChar char="»"/>
              <a:defRPr sz="1600">
                <a:solidFill>
                  <a:schemeClr val="tx1"/>
                </a:solidFill>
                <a:latin typeface="Times New Roman" pitchFamily="1" charset="0"/>
              </a:defRPr>
            </a:lvl6pPr>
            <a:lvl7pPr marL="3028950" indent="-228600" algn="l" rtl="0" eaLnBrk="1" fontAlgn="base" hangingPunct="1">
              <a:spcBef>
                <a:spcPct val="20000"/>
              </a:spcBef>
              <a:spcAft>
                <a:spcPct val="0"/>
              </a:spcAft>
              <a:buChar char="»"/>
              <a:defRPr sz="1600">
                <a:solidFill>
                  <a:schemeClr val="tx1"/>
                </a:solidFill>
                <a:latin typeface="Times New Roman" pitchFamily="1" charset="0"/>
              </a:defRPr>
            </a:lvl7pPr>
            <a:lvl8pPr marL="3486150" indent="-228600" algn="l" rtl="0" eaLnBrk="1" fontAlgn="base" hangingPunct="1">
              <a:spcBef>
                <a:spcPct val="20000"/>
              </a:spcBef>
              <a:spcAft>
                <a:spcPct val="0"/>
              </a:spcAft>
              <a:buChar char="»"/>
              <a:defRPr sz="1600">
                <a:solidFill>
                  <a:schemeClr val="tx1"/>
                </a:solidFill>
                <a:latin typeface="Times New Roman" pitchFamily="1" charset="0"/>
              </a:defRPr>
            </a:lvl8pPr>
            <a:lvl9pPr marL="3943350" indent="-228600" algn="l" rtl="0" eaLnBrk="1" fontAlgn="base" hangingPunct="1">
              <a:spcBef>
                <a:spcPct val="20000"/>
              </a:spcBef>
              <a:spcAft>
                <a:spcPct val="0"/>
              </a:spcAft>
              <a:buChar char="»"/>
              <a:defRPr sz="1600">
                <a:solidFill>
                  <a:schemeClr val="tx1"/>
                </a:solidFill>
                <a:latin typeface="Times New Roman" pitchFamily="1" charset="0"/>
              </a:defRPr>
            </a:lvl9pPr>
          </a:lstStyle>
          <a:p>
            <a:pPr marL="0" indent="0">
              <a:buClr>
                <a:srgbClr val="00618E"/>
              </a:buClr>
              <a:buSzPct val="120000"/>
              <a:buFontTx/>
              <a:buNone/>
            </a:pPr>
            <a:r>
              <a:rPr lang="sl-SI" sz="1800" b="0">
                <a:solidFill>
                  <a:schemeClr val="tx1"/>
                </a:solidFill>
                <a:cs typeface="+mn-cs"/>
              </a:rPr>
              <a:t>Sint Niklaas ima na nakladalnih območjih fleksibilno parkirišče za kolesa na ulici</a:t>
            </a:r>
          </a:p>
        </p:txBody>
      </p:sp>
      <p:sp>
        <p:nvSpPr>
          <p:cNvPr id="11" name="Rechteck 10">
            <a:extLst>
              <a:ext uri="{FF2B5EF4-FFF2-40B4-BE49-F238E27FC236}">
                <a16:creationId xmlns:a16="http://schemas.microsoft.com/office/drawing/2014/main" xmlns="" id="{1C462222-B11E-4CFB-AAFC-7AB4D28DECB6}"/>
              </a:ext>
            </a:extLst>
          </p:cNvPr>
          <p:cNvSpPr/>
          <p:nvPr/>
        </p:nvSpPr>
        <p:spPr>
          <a:xfrm>
            <a:off x="4827420" y="5690590"/>
            <a:ext cx="3063659" cy="307777"/>
          </a:xfrm>
          <a:prstGeom prst="rect">
            <a:avLst/>
          </a:prstGeom>
        </p:spPr>
        <p:txBody>
          <a:bodyPr wrap="none">
            <a:spAutoFit/>
          </a:bodyPr>
          <a:lstStyle/>
          <a:p>
            <a:pPr marL="0" indent="0">
              <a:buNone/>
            </a:pPr>
            <a:r>
              <a:rPr lang="sl-SI" sz="1400">
                <a:solidFill>
                  <a:srgbClr val="134095"/>
                </a:solidFill>
                <a:latin typeface="+mn-lt"/>
              </a:rPr>
              <a:t>Glejte tudi videoposnetek Park4SUMP </a:t>
            </a:r>
          </a:p>
        </p:txBody>
      </p:sp>
      <p:sp>
        <p:nvSpPr>
          <p:cNvPr id="4" name="Rechteck 3">
            <a:extLst>
              <a:ext uri="{FF2B5EF4-FFF2-40B4-BE49-F238E27FC236}">
                <a16:creationId xmlns:a16="http://schemas.microsoft.com/office/drawing/2014/main" xmlns="" id="{2B66E752-E4B1-4AE4-A476-7AEEED75364A}"/>
              </a:ext>
            </a:extLst>
          </p:cNvPr>
          <p:cNvSpPr/>
          <p:nvPr/>
        </p:nvSpPr>
        <p:spPr>
          <a:xfrm>
            <a:off x="4859079" y="5910558"/>
            <a:ext cx="3060062" cy="461665"/>
          </a:xfrm>
          <a:prstGeom prst="rect">
            <a:avLst/>
          </a:prstGeom>
        </p:spPr>
        <p:txBody>
          <a:bodyPr wrap="square">
            <a:spAutoFit/>
          </a:bodyPr>
          <a:lstStyle/>
          <a:p>
            <a:r>
              <a:rPr lang="sl-SI" sz="1200"/>
              <a:t>https://park4sump.eu/resources-tools/videos/parking-management-sint-niklaas</a:t>
            </a:r>
          </a:p>
        </p:txBody>
      </p:sp>
      <p:sp>
        <p:nvSpPr>
          <p:cNvPr id="12" name="Textfeld 11">
            <a:extLst>
              <a:ext uri="{FF2B5EF4-FFF2-40B4-BE49-F238E27FC236}">
                <a16:creationId xmlns:a16="http://schemas.microsoft.com/office/drawing/2014/main" xmlns="" id="{35E18465-A504-43B6-9931-4A01183B1AD7}"/>
              </a:ext>
            </a:extLst>
          </p:cNvPr>
          <p:cNvSpPr txBox="1"/>
          <p:nvPr/>
        </p:nvSpPr>
        <p:spPr>
          <a:xfrm>
            <a:off x="7459208" y="2407204"/>
            <a:ext cx="1418978" cy="261610"/>
          </a:xfrm>
          <a:prstGeom prst="rect">
            <a:avLst/>
          </a:prstGeom>
          <a:noFill/>
        </p:spPr>
        <p:txBody>
          <a:bodyPr wrap="none" rtlCol="0">
            <a:spAutoFit/>
          </a:bodyPr>
          <a:lstStyle/>
          <a:p>
            <a:r>
              <a:rPr lang="sl-SI" sz="1100"/>
              <a:t>Fotografije: FGM-AMOR</a:t>
            </a:r>
          </a:p>
        </p:txBody>
      </p:sp>
    </p:spTree>
    <p:extLst>
      <p:ext uri="{BB962C8B-B14F-4D97-AF65-F5344CB8AC3E}">
        <p14:creationId xmlns:p14="http://schemas.microsoft.com/office/powerpoint/2010/main" val="29472019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FA0B38F-89DF-475D-8652-E9361A4DF4AA}"/>
              </a:ext>
            </a:extLst>
          </p:cNvPr>
          <p:cNvSpPr>
            <a:spLocks noGrp="1"/>
          </p:cNvSpPr>
          <p:nvPr>
            <p:ph type="title"/>
          </p:nvPr>
        </p:nvSpPr>
        <p:spPr>
          <a:xfrm>
            <a:off x="279461" y="142521"/>
            <a:ext cx="7343775" cy="1152525"/>
          </a:xfrm>
        </p:spPr>
        <p:txBody>
          <a:bodyPr/>
          <a:lstStyle/>
          <a:p>
            <a:r>
              <a:rPr lang="sl-SI"/>
              <a:t>Primer: Sint Niklaas – večkratna uporaba parkirnih mest supermarketa za sprostitev cestnega prostora za kolesarski pas. </a:t>
            </a:r>
          </a:p>
        </p:txBody>
      </p:sp>
      <p:pic>
        <p:nvPicPr>
          <p:cNvPr id="7" name="Grafik 6">
            <a:extLst>
              <a:ext uri="{FF2B5EF4-FFF2-40B4-BE49-F238E27FC236}">
                <a16:creationId xmlns:a16="http://schemas.microsoft.com/office/drawing/2014/main" xmlns="" id="{74E84D7F-8BD3-493B-8A01-EF08EB434A0E}"/>
              </a:ext>
            </a:extLst>
          </p:cNvPr>
          <p:cNvPicPr>
            <a:picLocks noChangeAspect="1"/>
          </p:cNvPicPr>
          <p:nvPr/>
        </p:nvPicPr>
        <p:blipFill>
          <a:blip r:embed="rId2"/>
          <a:stretch>
            <a:fillRect/>
          </a:stretch>
        </p:blipFill>
        <p:spPr>
          <a:xfrm>
            <a:off x="4980373" y="2907115"/>
            <a:ext cx="3932809" cy="2287712"/>
          </a:xfrm>
          <a:prstGeom prst="rect">
            <a:avLst/>
          </a:prstGeom>
        </p:spPr>
      </p:pic>
      <p:pic>
        <p:nvPicPr>
          <p:cNvPr id="8" name="Picture 8">
            <a:extLst>
              <a:ext uri="{FF2B5EF4-FFF2-40B4-BE49-F238E27FC236}">
                <a16:creationId xmlns:a16="http://schemas.microsoft.com/office/drawing/2014/main" xmlns="" id="{2794EED2-6F84-43BC-87C3-36A29CC7F5F2}"/>
              </a:ext>
            </a:extLst>
          </p:cNvPr>
          <p:cNvPicPr>
            <a:picLocks noChangeAspect="1" noChangeArrowheads="1"/>
          </p:cNvPicPr>
          <p:nvPr/>
        </p:nvPicPr>
        <p:blipFill>
          <a:blip r:embed="rId3" cstate="print">
            <a:clrChange>
              <a:clrFrom>
                <a:srgbClr val="FFFFFF"/>
              </a:clrFrom>
              <a:clrTo>
                <a:srgbClr val="FFFFFF">
                  <a:alpha val="0"/>
                </a:srgbClr>
              </a:clrTo>
            </a:clrChange>
          </a:blip>
          <a:srcRect l="3249" b="4939"/>
          <a:stretch>
            <a:fillRect/>
          </a:stretch>
        </p:blipFill>
        <p:spPr bwMode="auto">
          <a:xfrm>
            <a:off x="745724" y="2907115"/>
            <a:ext cx="3826276" cy="2287712"/>
          </a:xfrm>
          <a:prstGeom prst="rect">
            <a:avLst/>
          </a:prstGeom>
          <a:noFill/>
          <a:ln w="9525">
            <a:noFill/>
            <a:miter lim="800000"/>
            <a:headEnd/>
            <a:tailEnd/>
          </a:ln>
        </p:spPr>
      </p:pic>
      <p:sp>
        <p:nvSpPr>
          <p:cNvPr id="5" name="Textfeld 4">
            <a:extLst>
              <a:ext uri="{FF2B5EF4-FFF2-40B4-BE49-F238E27FC236}">
                <a16:creationId xmlns:a16="http://schemas.microsoft.com/office/drawing/2014/main" xmlns="" id="{E33F604B-0404-40B2-9F87-C98EC5548A22}"/>
              </a:ext>
            </a:extLst>
          </p:cNvPr>
          <p:cNvSpPr txBox="1"/>
          <p:nvPr/>
        </p:nvSpPr>
        <p:spPr>
          <a:xfrm>
            <a:off x="7537155" y="5251905"/>
            <a:ext cx="1418978" cy="261610"/>
          </a:xfrm>
          <a:prstGeom prst="rect">
            <a:avLst/>
          </a:prstGeom>
          <a:noFill/>
        </p:spPr>
        <p:txBody>
          <a:bodyPr wrap="none" rtlCol="0">
            <a:spAutoFit/>
          </a:bodyPr>
          <a:lstStyle/>
          <a:p>
            <a:r>
              <a:rPr lang="sl-SI" sz="1100"/>
              <a:t>Fotografije: FGM-AMOR</a:t>
            </a:r>
          </a:p>
        </p:txBody>
      </p:sp>
    </p:spTree>
    <p:extLst>
      <p:ext uri="{BB962C8B-B14F-4D97-AF65-F5344CB8AC3E}">
        <p14:creationId xmlns:p14="http://schemas.microsoft.com/office/powerpoint/2010/main" val="34962237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xmlns=""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xmlns="" id="{60BC1FCC-C924-4829-95DB-92A0ED306018}"/>
              </a:ext>
            </a:extLst>
          </p:cNvPr>
          <p:cNvSpPr/>
          <p:nvPr/>
        </p:nvSpPr>
        <p:spPr>
          <a:xfrm>
            <a:off x="1298629" y="3146178"/>
            <a:ext cx="7303109" cy="2308324"/>
          </a:xfrm>
          <a:prstGeom prst="rect">
            <a:avLst/>
          </a:prstGeom>
        </p:spPr>
        <p:txBody>
          <a:bodyPr wrap="square">
            <a:spAutoFit/>
          </a:bodyPr>
          <a:lstStyle/>
          <a:p>
            <a:r>
              <a:rPr lang="sl-SI" sz="3600" b="1">
                <a:solidFill>
                  <a:schemeClr val="bg1"/>
                </a:solidFill>
                <a:latin typeface="+mj-lt"/>
              </a:rPr>
              <a:t>Razmerje med parkiriščem in lokalnim gospodarstvom</a:t>
            </a:r>
          </a:p>
          <a:p>
            <a:endParaRPr lang="en-US" sz="3600" dirty="0"/>
          </a:p>
          <a:p>
            <a:endParaRPr lang="en-US" sz="3600" b="1" dirty="0">
              <a:solidFill>
                <a:schemeClr val="bg1"/>
              </a:solidFill>
              <a:latin typeface="+mj-lt"/>
            </a:endParaRPr>
          </a:p>
        </p:txBody>
      </p:sp>
    </p:spTree>
    <p:extLst>
      <p:ext uri="{BB962C8B-B14F-4D97-AF65-F5344CB8AC3E}">
        <p14:creationId xmlns:p14="http://schemas.microsoft.com/office/powerpoint/2010/main" val="22220825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xmlns="" id="{001013A5-CA1D-4492-B676-722845930BAC}"/>
              </a:ext>
            </a:extLst>
          </p:cNvPr>
          <p:cNvSpPr>
            <a:spLocks noGrp="1"/>
          </p:cNvSpPr>
          <p:nvPr>
            <p:ph type="title"/>
          </p:nvPr>
        </p:nvSpPr>
        <p:spPr/>
        <p:txBody>
          <a:bodyPr/>
          <a:lstStyle/>
          <a:p>
            <a:r>
              <a:rPr lang="sl-SI"/>
              <a:t>Upravljanje parkirišč podpira lokalno gospodarstvo</a:t>
            </a:r>
          </a:p>
        </p:txBody>
      </p:sp>
      <p:sp>
        <p:nvSpPr>
          <p:cNvPr id="48131" name="Content Placeholder 2">
            <a:extLst>
              <a:ext uri="{FF2B5EF4-FFF2-40B4-BE49-F238E27FC236}">
                <a16:creationId xmlns:a16="http://schemas.microsoft.com/office/drawing/2014/main" xmlns="" id="{83129B65-4196-48E1-9019-EFD006A9CE30}"/>
              </a:ext>
            </a:extLst>
          </p:cNvPr>
          <p:cNvSpPr>
            <a:spLocks noGrp="1"/>
          </p:cNvSpPr>
          <p:nvPr>
            <p:ph idx="1"/>
          </p:nvPr>
        </p:nvSpPr>
        <p:spPr>
          <a:xfrm>
            <a:off x="453324" y="1828505"/>
            <a:ext cx="8077200" cy="3640138"/>
          </a:xfrm>
        </p:spPr>
        <p:txBody>
          <a:bodyPr/>
          <a:lstStyle/>
          <a:p>
            <a:pPr>
              <a:buFontTx/>
              <a:buChar char="•"/>
            </a:pPr>
            <a:r>
              <a:rPr lang="sl-SI" sz="1800" b="0">
                <a:solidFill>
                  <a:schemeClr val="tx1"/>
                </a:solidFill>
                <a:cs typeface="+mn-cs"/>
              </a:rPr>
              <a:t>V nasprotju s splošnimi prepričanji upravljanje parkirišč podpira lokalno gospodarstvo</a:t>
            </a:r>
          </a:p>
          <a:p>
            <a:pPr>
              <a:buFontTx/>
              <a:buChar char="•"/>
            </a:pPr>
            <a:r>
              <a:rPr lang="sl-SI" sz="1800" b="0">
                <a:solidFill>
                  <a:schemeClr val="tx1"/>
                </a:solidFill>
                <a:cs typeface="+mn-cs"/>
              </a:rPr>
              <a:t>Plačljivo parkiranje ne zmanjša števila obiskovalcev!</a:t>
            </a:r>
          </a:p>
          <a:p>
            <a:pPr>
              <a:buFontTx/>
              <a:buChar char="•"/>
            </a:pPr>
            <a:r>
              <a:rPr lang="sl-SI" sz="1800" b="0">
                <a:solidFill>
                  <a:schemeClr val="tx1"/>
                </a:solidFill>
                <a:cs typeface="+mn-cs"/>
              </a:rPr>
              <a:t>Nasprotno, z upravljanjem mobilnosti ohranja dostopnost mestnega središča </a:t>
            </a:r>
          </a:p>
          <a:p>
            <a:pPr>
              <a:buFontTx/>
              <a:buChar char="•"/>
            </a:pPr>
            <a:r>
              <a:rPr lang="sl-SI" sz="1800" b="0">
                <a:solidFill>
                  <a:schemeClr val="tx1"/>
                </a:solidFill>
                <a:cs typeface="+mn-cs"/>
              </a:rPr>
              <a:t>Ni neposredne povezave med prometom trgovin in načinom prevoza, ki ga uporabljajo kupci, in/ali količino parkirnih mest</a:t>
            </a:r>
          </a:p>
          <a:p>
            <a:endParaRPr lang="en-GB" altLang="en-US" dirty="0"/>
          </a:p>
        </p:txBody>
      </p:sp>
      <p:pic>
        <p:nvPicPr>
          <p:cNvPr id="7" name="Grafik 6" descr="Ein Bild, das Gebäude, Straße, draußen, Stadt enthält.&#10;&#10;Automatisch generierte Beschreibung">
            <a:extLst>
              <a:ext uri="{FF2B5EF4-FFF2-40B4-BE49-F238E27FC236}">
                <a16:creationId xmlns:a16="http://schemas.microsoft.com/office/drawing/2014/main" xmlns="" id="{85AD8DA8-20DB-4FAB-AEEC-F756F53564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10428"/>
            <a:ext cx="2796363" cy="1860572"/>
          </a:xfrm>
          <a:prstGeom prst="rect">
            <a:avLst/>
          </a:prstGeom>
        </p:spPr>
      </p:pic>
      <p:pic>
        <p:nvPicPr>
          <p:cNvPr id="9" name="Grafik 8" descr="Ein Bild, das Person, Gebäude, draußen, Fahrrad enthält.&#10;&#10;Automatisch generierte Beschreibung">
            <a:extLst>
              <a:ext uri="{FF2B5EF4-FFF2-40B4-BE49-F238E27FC236}">
                <a16:creationId xmlns:a16="http://schemas.microsoft.com/office/drawing/2014/main" xmlns="" id="{D1B1FDD5-32E4-41CC-81CA-630AA5DA4D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3818" y="4610427"/>
            <a:ext cx="2829858" cy="1881555"/>
          </a:xfrm>
          <a:prstGeom prst="rect">
            <a:avLst/>
          </a:prstGeom>
        </p:spPr>
      </p:pic>
      <p:pic>
        <p:nvPicPr>
          <p:cNvPr id="11" name="Grafik 10" descr="Ein Bild, das Person, Gebäude, draußen, Mann enthält.&#10;&#10;Automatisch generierte Beschreibung">
            <a:extLst>
              <a:ext uri="{FF2B5EF4-FFF2-40B4-BE49-F238E27FC236}">
                <a16:creationId xmlns:a16="http://schemas.microsoft.com/office/drawing/2014/main" xmlns="" id="{9548AF70-0017-4C86-87E1-52C852EF3A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4142" y="4610428"/>
            <a:ext cx="2829858" cy="1886572"/>
          </a:xfrm>
          <a:prstGeom prst="rect">
            <a:avLst/>
          </a:prstGeom>
        </p:spPr>
      </p:pic>
      <p:sp>
        <p:nvSpPr>
          <p:cNvPr id="8" name="Textfeld 7">
            <a:extLst>
              <a:ext uri="{FF2B5EF4-FFF2-40B4-BE49-F238E27FC236}">
                <a16:creationId xmlns:a16="http://schemas.microsoft.com/office/drawing/2014/main" xmlns="" id="{6EDBD55E-A923-4A6D-A090-4778553E94BA}"/>
              </a:ext>
            </a:extLst>
          </p:cNvPr>
          <p:cNvSpPr txBox="1"/>
          <p:nvPr/>
        </p:nvSpPr>
        <p:spPr>
          <a:xfrm>
            <a:off x="7665481" y="4348817"/>
            <a:ext cx="1418978" cy="261610"/>
          </a:xfrm>
          <a:prstGeom prst="rect">
            <a:avLst/>
          </a:prstGeom>
          <a:noFill/>
        </p:spPr>
        <p:txBody>
          <a:bodyPr wrap="none" rtlCol="0">
            <a:spAutoFit/>
          </a:bodyPr>
          <a:lstStyle/>
          <a:p>
            <a:r>
              <a:rPr lang="sl-SI" sz="1100"/>
              <a:t>Fotografije: FGM-AMOR</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Gebäude, draußen, LKW, Auto enthält.&#10;&#10;Automatisch generierte Beschreibung">
            <a:extLst>
              <a:ext uri="{FF2B5EF4-FFF2-40B4-BE49-F238E27FC236}">
                <a16:creationId xmlns:a16="http://schemas.microsoft.com/office/drawing/2014/main" xmlns="" id="{711351B3-73F8-4CE5-81A8-5521E5E59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60" y="1531088"/>
            <a:ext cx="8073743" cy="4865247"/>
          </a:xfrm>
          <a:prstGeom prst="rect">
            <a:avLst/>
          </a:prstGeom>
        </p:spPr>
      </p:pic>
      <p:sp>
        <p:nvSpPr>
          <p:cNvPr id="5" name="Title 1">
            <a:extLst>
              <a:ext uri="{FF2B5EF4-FFF2-40B4-BE49-F238E27FC236}">
                <a16:creationId xmlns:a16="http://schemas.microsoft.com/office/drawing/2014/main" xmlns="" id="{A0C10FBF-48D0-405F-828A-DEA9AC310814}"/>
              </a:ext>
            </a:extLst>
          </p:cNvPr>
          <p:cNvSpPr txBox="1">
            <a:spLocks/>
          </p:cNvSpPr>
          <p:nvPr/>
        </p:nvSpPr>
        <p:spPr>
          <a:xfrm>
            <a:off x="304800" y="517946"/>
            <a:ext cx="7343775" cy="1152525"/>
          </a:xfrm>
          <a:prstGeom prst="rect">
            <a:avLst/>
          </a:prstGeom>
        </p:spPr>
        <p:txBody>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pPr marL="0" indent="0" eaLnBrk="1" hangingPunct="1">
              <a:buFontTx/>
              <a:buNone/>
            </a:pPr>
            <a:r>
              <a:rPr lang="en-GB" altLang="en-US" dirty="0">
                <a:solidFill>
                  <a:srgbClr val="134095"/>
                </a:solidFill>
              </a:rPr>
              <a:t>Shop owners claimed for the first paid parking</a:t>
            </a:r>
          </a:p>
        </p:txBody>
      </p:sp>
    </p:spTree>
    <p:extLst>
      <p:ext uri="{BB962C8B-B14F-4D97-AF65-F5344CB8AC3E}">
        <p14:creationId xmlns:p14="http://schemas.microsoft.com/office/powerpoint/2010/main" val="11659821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C2CCC16-CC53-426A-924D-35FCE9B7D5D2}"/>
              </a:ext>
            </a:extLst>
          </p:cNvPr>
          <p:cNvSpPr>
            <a:spLocks noGrp="1"/>
          </p:cNvSpPr>
          <p:nvPr>
            <p:ph type="title"/>
          </p:nvPr>
        </p:nvSpPr>
        <p:spPr/>
        <p:txBody>
          <a:bodyPr/>
          <a:lstStyle/>
          <a:p>
            <a:r>
              <a:rPr lang="sl-SI"/>
              <a:t>Trgovci na drobno precenjujejo 
</a:t>
            </a:r>
            <a:br>
              <a:rPr lang="sl-SI"/>
            </a:br>
            <a:r>
              <a:rPr lang="sl-SI"/>
              <a:t>pomembnost avtomobila za potovanje strank</a:t>
            </a:r>
          </a:p>
        </p:txBody>
      </p:sp>
      <p:grpSp>
        <p:nvGrpSpPr>
          <p:cNvPr id="6" name="Gruppieren 5">
            <a:extLst>
              <a:ext uri="{FF2B5EF4-FFF2-40B4-BE49-F238E27FC236}">
                <a16:creationId xmlns:a16="http://schemas.microsoft.com/office/drawing/2014/main" xmlns="" id="{5F620FA8-3437-451B-81C3-4328FA9CF184}"/>
              </a:ext>
            </a:extLst>
          </p:cNvPr>
          <p:cNvGrpSpPr/>
          <p:nvPr/>
        </p:nvGrpSpPr>
        <p:grpSpPr>
          <a:xfrm>
            <a:off x="369902" y="1455275"/>
            <a:ext cx="8001000" cy="4945063"/>
            <a:chOff x="369902" y="1455275"/>
            <a:chExt cx="8001000" cy="4945063"/>
          </a:xfrm>
        </p:grpSpPr>
        <p:pic>
          <p:nvPicPr>
            <p:cNvPr id="7" name="Picture 4">
              <a:extLst>
                <a:ext uri="{FF2B5EF4-FFF2-40B4-BE49-F238E27FC236}">
                  <a16:creationId xmlns:a16="http://schemas.microsoft.com/office/drawing/2014/main" xmlns="" id="{FCCC1520-06C2-4AD8-B8D9-E1FB4826EBBD}"/>
                </a:ext>
              </a:extLst>
            </p:cNvPr>
            <p:cNvPicPr>
              <a:picLocks noChangeAspect="1" noChangeArrowheads="1"/>
            </p:cNvPicPr>
            <p:nvPr/>
          </p:nvPicPr>
          <p:blipFill>
            <a:blip r:embed="rId2"/>
            <a:srcRect l="28787" t="18098" r="3787" b="10800"/>
            <a:stretch>
              <a:fillRect/>
            </a:stretch>
          </p:blipFill>
          <p:spPr bwMode="auto">
            <a:xfrm>
              <a:off x="369902" y="1455275"/>
              <a:ext cx="8001000" cy="4945063"/>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38100">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 name="Rechteck 7">
              <a:extLst>
                <a:ext uri="{FF2B5EF4-FFF2-40B4-BE49-F238E27FC236}">
                  <a16:creationId xmlns:a16="http://schemas.microsoft.com/office/drawing/2014/main" xmlns="" id="{DB7DE307-B611-4A4E-8D5C-F55D7F890699}"/>
                </a:ext>
              </a:extLst>
            </p:cNvPr>
            <p:cNvSpPr/>
            <p:nvPr/>
          </p:nvSpPr>
          <p:spPr>
            <a:xfrm>
              <a:off x="2158409" y="2349795"/>
              <a:ext cx="5018568" cy="2445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sp>
        <p:nvSpPr>
          <p:cNvPr id="9" name="Textfeld 8">
            <a:extLst>
              <a:ext uri="{FF2B5EF4-FFF2-40B4-BE49-F238E27FC236}">
                <a16:creationId xmlns:a16="http://schemas.microsoft.com/office/drawing/2014/main" xmlns="" id="{5C9823FC-2DD5-47F0-B120-86281C726770}"/>
              </a:ext>
            </a:extLst>
          </p:cNvPr>
          <p:cNvSpPr txBox="1"/>
          <p:nvPr/>
        </p:nvSpPr>
        <p:spPr>
          <a:xfrm>
            <a:off x="4451882" y="6153483"/>
            <a:ext cx="3848682" cy="276999"/>
          </a:xfrm>
          <a:prstGeom prst="rect">
            <a:avLst/>
          </a:prstGeom>
          <a:noFill/>
        </p:spPr>
        <p:txBody>
          <a:bodyPr wrap="none" rtlCol="0">
            <a:spAutoFit/>
          </a:bodyPr>
          <a:lstStyle/>
          <a:p>
            <a:r>
              <a:rPr lang="sl-SI" sz="1200"/>
              <a:t>Vir: Sustrans, Od omejitve prometa in vitalnosti trgovine na drobno</a:t>
            </a:r>
          </a:p>
        </p:txBody>
      </p:sp>
    </p:spTree>
    <p:extLst>
      <p:ext uri="{BB962C8B-B14F-4D97-AF65-F5344CB8AC3E}">
        <p14:creationId xmlns:p14="http://schemas.microsoft.com/office/powerpoint/2010/main" val="31058250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62DBE8E-2E0E-41F9-B732-3B8F91355001}"/>
              </a:ext>
            </a:extLst>
          </p:cNvPr>
          <p:cNvSpPr>
            <a:spLocks noGrp="1"/>
          </p:cNvSpPr>
          <p:nvPr>
            <p:ph type="title"/>
          </p:nvPr>
        </p:nvSpPr>
        <p:spPr/>
        <p:txBody>
          <a:bodyPr/>
          <a:lstStyle/>
          <a:p>
            <a:r>
              <a:rPr lang="sl-SI"/>
              <a:t>Uporabniki avtomobilov NISO najboljše stranke</a:t>
            </a:r>
          </a:p>
        </p:txBody>
      </p:sp>
      <p:sp>
        <p:nvSpPr>
          <p:cNvPr id="7" name="Textfeld 6">
            <a:extLst>
              <a:ext uri="{FF2B5EF4-FFF2-40B4-BE49-F238E27FC236}">
                <a16:creationId xmlns:a16="http://schemas.microsoft.com/office/drawing/2014/main" xmlns="" id="{450FDFAA-79DD-41F9-8935-7950475B30F4}"/>
              </a:ext>
            </a:extLst>
          </p:cNvPr>
          <p:cNvSpPr txBox="1"/>
          <p:nvPr/>
        </p:nvSpPr>
        <p:spPr>
          <a:xfrm>
            <a:off x="358494" y="6154983"/>
            <a:ext cx="8427011" cy="430887"/>
          </a:xfrm>
          <a:prstGeom prst="rect">
            <a:avLst/>
          </a:prstGeom>
          <a:noFill/>
        </p:spPr>
        <p:txBody>
          <a:bodyPr wrap="square" rtlCol="0">
            <a:spAutoFit/>
          </a:bodyPr>
          <a:lstStyle/>
          <a:p>
            <a:r>
              <a:rPr lang="sl-SI" sz="1100"/>
              <a:t>Vir: ORODJE ZA REŠEVANJE M&amp;E – anketa o potrošnikih (2017 + 2018), ki jo je predstavil G. Mingardo</a:t>
            </a:r>
          </a:p>
          <a:p>
            <a:endParaRPr lang="de-AT" sz="1100" dirty="0"/>
          </a:p>
        </p:txBody>
      </p:sp>
      <p:pic>
        <p:nvPicPr>
          <p:cNvPr id="4" name="Grafik 3" descr="Ein Bild, das Screenshot enthält.&#10;&#10;Automatisch generierte Beschreibung">
            <a:extLst>
              <a:ext uri="{FF2B5EF4-FFF2-40B4-BE49-F238E27FC236}">
                <a16:creationId xmlns:a16="http://schemas.microsoft.com/office/drawing/2014/main" xmlns="" id="{9FF580D0-DFE4-40F1-A036-D5AE54E5D5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494" y="1532106"/>
            <a:ext cx="7891654" cy="4498825"/>
          </a:xfrm>
          <a:prstGeom prst="rect">
            <a:avLst/>
          </a:prstGeom>
        </p:spPr>
      </p:pic>
    </p:spTree>
    <p:extLst>
      <p:ext uri="{BB962C8B-B14F-4D97-AF65-F5344CB8AC3E}">
        <p14:creationId xmlns:p14="http://schemas.microsoft.com/office/powerpoint/2010/main" val="2903951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xmlns="" id="{33420410-29B7-4D5F-BB8B-06CC652485D0}"/>
              </a:ext>
            </a:extLst>
          </p:cNvPr>
          <p:cNvSpPr>
            <a:spLocks noGrp="1"/>
          </p:cNvSpPr>
          <p:nvPr>
            <p:ph type="title"/>
          </p:nvPr>
        </p:nvSpPr>
        <p:spPr/>
        <p:txBody>
          <a:bodyPr/>
          <a:lstStyle/>
          <a:p>
            <a:r>
              <a:rPr lang="sl-SI">
                <a:solidFill>
                  <a:srgbClr val="134095"/>
                </a:solidFill>
              </a:rPr>
              <a:t>Parkirna zmogljivost v primerjavi s prodajo na drobno (ZK)</a:t>
            </a:r>
          </a:p>
        </p:txBody>
      </p:sp>
      <p:pic>
        <p:nvPicPr>
          <p:cNvPr id="49155" name="Picture 3">
            <a:extLst>
              <a:ext uri="{FF2B5EF4-FFF2-40B4-BE49-F238E27FC236}">
                <a16:creationId xmlns:a16="http://schemas.microsoft.com/office/drawing/2014/main" xmlns="" id="{2FC13F04-A409-433B-BF89-1AEA374C82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9138" y="1413210"/>
            <a:ext cx="6755550" cy="4058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xmlns="" id="{2265F18B-362F-4AE0-93DC-1A95BA4583DB}"/>
              </a:ext>
            </a:extLst>
          </p:cNvPr>
          <p:cNvSpPr/>
          <p:nvPr/>
        </p:nvSpPr>
        <p:spPr>
          <a:xfrm>
            <a:off x="839990" y="5616911"/>
            <a:ext cx="7464019" cy="81172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l-SI">
                <a:ln w="0"/>
                <a:solidFill>
                  <a:schemeClr val="bg1"/>
                </a:solidFill>
                <a:effectLst>
                  <a:outerShdw blurRad="38100" dist="19050" dir="2700000" algn="tl" rotWithShape="0">
                    <a:schemeClr val="dk1">
                      <a:alpha val="40000"/>
                    </a:schemeClr>
                  </a:outerShdw>
                </a:effectLst>
              </a:rPr>
              <a:t>Količina parkirišča na m2 ne vpliva na maloprodajo</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85750" y="114300"/>
            <a:ext cx="7343775" cy="1152525"/>
          </a:xfrm>
        </p:spPr>
        <p:txBody>
          <a:bodyPr/>
          <a:lstStyle/>
          <a:p>
            <a:pPr eaLnBrk="1" hangingPunct="1"/>
            <a:r>
              <a:rPr lang="sl-SI"/>
              <a:t>Upoštevanje upravljanja parkirišč na visokih ulicah</a:t>
            </a:r>
          </a:p>
        </p:txBody>
      </p:sp>
      <p:sp>
        <p:nvSpPr>
          <p:cNvPr id="6147" name="Content Placeholder 2"/>
          <p:cNvSpPr>
            <a:spLocks noGrp="1"/>
          </p:cNvSpPr>
          <p:nvPr>
            <p:ph idx="1"/>
          </p:nvPr>
        </p:nvSpPr>
        <p:spPr/>
        <p:txBody>
          <a:bodyPr/>
          <a:lstStyle/>
          <a:p>
            <a:pPr marL="0" indent="0" eaLnBrk="1" hangingPunct="1">
              <a:buFontTx/>
              <a:buNone/>
            </a:pPr>
            <a:r>
              <a:rPr lang="sl-SI" sz="1800"/>
              <a:t>Upravljanje parkirišč na prometnih/nakupovalnih ulicah</a:t>
            </a:r>
          </a:p>
          <a:p>
            <a:pPr marL="479425" lvl="1" indent="0" eaLnBrk="1" hangingPunct="1">
              <a:buNone/>
            </a:pPr>
            <a:endParaRPr lang="en-GB" altLang="en-US" dirty="0"/>
          </a:p>
          <a:p>
            <a:pPr marL="479425" lvl="1" indent="0" eaLnBrk="1" hangingPunct="1">
              <a:buNone/>
            </a:pPr>
            <a:r>
              <a:rPr lang="sl-SI"/>
              <a:t>Cilji:</a:t>
            </a:r>
          </a:p>
          <a:p>
            <a:pPr marL="857250" lvl="1" eaLnBrk="1" hangingPunct="1"/>
            <a:r>
              <a:rPr lang="sl-SI"/>
              <a:t>Dajanje prednosti strankam</a:t>
            </a:r>
          </a:p>
          <a:p>
            <a:pPr marL="857250" lvl="1" eaLnBrk="1" hangingPunct="1"/>
            <a:r>
              <a:rPr lang="sl-SI"/>
              <a:t>Preprečevanje dolgoročnega (trajanja) parkiranja npr. 
</a:t>
            </a:r>
            <a:br>
              <a:rPr lang="sl-SI"/>
            </a:br>
            <a:r>
              <a:rPr lang="sl-SI"/>
              <a:t>zaposlenih</a:t>
            </a:r>
          </a:p>
          <a:p>
            <a:pPr marL="479425" lvl="1" indent="0" eaLnBrk="1" hangingPunct="1">
              <a:buNone/>
            </a:pPr>
            <a:endParaRPr lang="en-GB" altLang="en-US" dirty="0"/>
          </a:p>
          <a:p>
            <a:pPr marL="479425" lvl="1" indent="0" eaLnBrk="1" hangingPunct="1">
              <a:buNone/>
            </a:pPr>
            <a:r>
              <a:rPr lang="sl-SI"/>
              <a:t>Instrumenti:</a:t>
            </a:r>
          </a:p>
          <a:p>
            <a:pPr marL="857250" lvl="1" eaLnBrk="1" hangingPunct="1"/>
            <a:r>
              <a:rPr lang="sl-SI"/>
              <a:t>časovna omejitev (izogibanje dolgoročnemu parkiranju)</a:t>
            </a:r>
          </a:p>
          <a:p>
            <a:pPr marL="857250" lvl="1" eaLnBrk="1" hangingPunct="1"/>
            <a:r>
              <a:rPr lang="sl-SI"/>
              <a:t>Pristojbine </a:t>
            </a:r>
          </a:p>
        </p:txBody>
      </p:sp>
      <p:pic>
        <p:nvPicPr>
          <p:cNvPr id="3" name="Grafik 2" descr="Ein Bild, das Person, Frau, draußen, stehend enthält.&#10;&#10;Automatisch generierte Beschreibung">
            <a:extLst>
              <a:ext uri="{FF2B5EF4-FFF2-40B4-BE49-F238E27FC236}">
                <a16:creationId xmlns:a16="http://schemas.microsoft.com/office/drawing/2014/main" xmlns="" id="{64402296-1FE6-4888-A5EA-A86094A8AE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3116" y="3896817"/>
            <a:ext cx="3880884" cy="2587256"/>
          </a:xfrm>
          <a:prstGeom prst="rect">
            <a:avLst/>
          </a:prstGeom>
        </p:spPr>
      </p:pic>
      <p:sp>
        <p:nvSpPr>
          <p:cNvPr id="5" name="Textfeld 4">
            <a:extLst>
              <a:ext uri="{FF2B5EF4-FFF2-40B4-BE49-F238E27FC236}">
                <a16:creationId xmlns:a16="http://schemas.microsoft.com/office/drawing/2014/main" xmlns="" id="{984F6E49-06A2-48F9-896A-59CD5243EAA6}"/>
              </a:ext>
            </a:extLst>
          </p:cNvPr>
          <p:cNvSpPr txBox="1"/>
          <p:nvPr/>
        </p:nvSpPr>
        <p:spPr>
          <a:xfrm>
            <a:off x="7779524" y="3590664"/>
            <a:ext cx="1364476" cy="261610"/>
          </a:xfrm>
          <a:prstGeom prst="rect">
            <a:avLst/>
          </a:prstGeom>
          <a:noFill/>
        </p:spPr>
        <p:txBody>
          <a:bodyPr wrap="none" rtlCol="0">
            <a:spAutoFit/>
          </a:bodyPr>
          <a:lstStyle/>
          <a:p>
            <a:r>
              <a:rPr lang="sl-SI" sz="1100"/>
              <a:t>Fotografija: FGM-AMOR</a:t>
            </a:r>
          </a:p>
        </p:txBody>
      </p:sp>
    </p:spTree>
    <p:extLst>
      <p:ext uri="{BB962C8B-B14F-4D97-AF65-F5344CB8AC3E}">
        <p14:creationId xmlns:p14="http://schemas.microsoft.com/office/powerpoint/2010/main" val="3505568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7B148C4-9AE5-42DA-8B08-132FB3D4507A}"/>
              </a:ext>
            </a:extLst>
          </p:cNvPr>
          <p:cNvSpPr>
            <a:spLocks noGrp="1"/>
          </p:cNvSpPr>
          <p:nvPr>
            <p:ph type="title"/>
          </p:nvPr>
        </p:nvSpPr>
        <p:spPr/>
        <p:txBody>
          <a:bodyPr/>
          <a:lstStyle/>
          <a:p>
            <a:r>
              <a:rPr lang="de-AT" dirty="0"/>
              <a:t>The traditional </a:t>
            </a:r>
            <a:r>
              <a:rPr lang="de-AT" dirty="0" err="1"/>
              <a:t>development</a:t>
            </a:r>
            <a:r>
              <a:rPr lang="de-AT" dirty="0"/>
              <a:t> </a:t>
            </a:r>
            <a:r>
              <a:rPr lang="de-AT" dirty="0" err="1"/>
              <a:t>of</a:t>
            </a:r>
            <a:r>
              <a:rPr lang="de-AT" dirty="0"/>
              <a:t> </a:t>
            </a:r>
            <a:r>
              <a:rPr lang="de-AT" dirty="0" err="1"/>
              <a:t>parking</a:t>
            </a:r>
            <a:r>
              <a:rPr lang="de-AT" dirty="0"/>
              <a:t> </a:t>
            </a:r>
            <a:r>
              <a:rPr lang="de-AT" dirty="0" err="1"/>
              <a:t>policy</a:t>
            </a:r>
            <a:endParaRPr lang="de-AT" dirty="0"/>
          </a:p>
        </p:txBody>
      </p:sp>
      <p:pic>
        <p:nvPicPr>
          <p:cNvPr id="6" name="Grafik 5" descr="Ein Bild, das Screenshot enthält.&#10;&#10;Automatisch generierte Beschreibung">
            <a:extLst>
              <a:ext uri="{FF2B5EF4-FFF2-40B4-BE49-F238E27FC236}">
                <a16:creationId xmlns:a16="http://schemas.microsoft.com/office/drawing/2014/main" xmlns="" id="{076FFBA5-C00B-4F18-AF2C-C8A3C2FF33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615" y="1616148"/>
            <a:ext cx="7436770" cy="4757787"/>
          </a:xfrm>
          <a:prstGeom prst="rect">
            <a:avLst/>
          </a:prstGeom>
        </p:spPr>
      </p:pic>
    </p:spTree>
    <p:extLst>
      <p:ext uri="{BB962C8B-B14F-4D97-AF65-F5344CB8AC3E}">
        <p14:creationId xmlns:p14="http://schemas.microsoft.com/office/powerpoint/2010/main" val="12561088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xmlns=""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Rechteck 4">
            <a:extLst>
              <a:ext uri="{FF2B5EF4-FFF2-40B4-BE49-F238E27FC236}">
                <a16:creationId xmlns:a16="http://schemas.microsoft.com/office/drawing/2014/main" xmlns="" id="{60BC1FCC-C924-4829-95DB-92A0ED306018}"/>
              </a:ext>
            </a:extLst>
          </p:cNvPr>
          <p:cNvSpPr/>
          <p:nvPr/>
        </p:nvSpPr>
        <p:spPr>
          <a:xfrm>
            <a:off x="660677" y="3429000"/>
            <a:ext cx="6166884" cy="646331"/>
          </a:xfrm>
          <a:prstGeom prst="rect">
            <a:avLst/>
          </a:prstGeom>
        </p:spPr>
        <p:txBody>
          <a:bodyPr wrap="square">
            <a:spAutoFit/>
          </a:bodyPr>
          <a:lstStyle/>
          <a:p>
            <a:r>
              <a:rPr lang="sl-SI" sz="3600" b="1">
                <a:solidFill>
                  <a:schemeClr val="bg1"/>
                </a:solidFill>
                <a:latin typeface="+mj-lt"/>
              </a:rPr>
              <a:t>Poraba prihodkov</a:t>
            </a:r>
          </a:p>
        </p:txBody>
      </p:sp>
    </p:spTree>
    <p:extLst>
      <p:ext uri="{BB962C8B-B14F-4D97-AF65-F5344CB8AC3E}">
        <p14:creationId xmlns:p14="http://schemas.microsoft.com/office/powerpoint/2010/main" val="5762819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xmlns="" id="{2446C8B2-9E29-4D36-93BC-D2BA4B5CD28C}"/>
              </a:ext>
            </a:extLst>
          </p:cNvPr>
          <p:cNvSpPr/>
          <p:nvPr/>
        </p:nvSpPr>
        <p:spPr>
          <a:xfrm>
            <a:off x="253511" y="1436303"/>
            <a:ext cx="8332470" cy="4801314"/>
          </a:xfrm>
          <a:prstGeom prst="rect">
            <a:avLst/>
          </a:prstGeom>
        </p:spPr>
        <p:txBody>
          <a:bodyPr wrap="square">
            <a:spAutoFit/>
          </a:bodyPr>
          <a:lstStyle/>
          <a:p>
            <a:pPr>
              <a:spcAft>
                <a:spcPts val="0"/>
              </a:spcAft>
            </a:pPr>
            <a:r>
              <a:rPr lang="sl-SI" sz="1800" b="1">
                <a:solidFill>
                  <a:srgbClr val="134095"/>
                </a:solidFill>
                <a:latin typeface="+mn-lt"/>
              </a:rPr>
              <a:t>Ključna zahteva za preglednost porabe prihodkov je večja sprejemljivost parkirnin.</a:t>
            </a:r>
          </a:p>
          <a:p>
            <a:pPr>
              <a:spcAft>
                <a:spcPts val="0"/>
              </a:spcAft>
            </a:pPr>
            <a:endParaRPr lang="en-GB" sz="1800" dirty="0">
              <a:solidFill>
                <a:srgbClr val="134095"/>
              </a:solidFill>
              <a:latin typeface="+mn-lt"/>
            </a:endParaRPr>
          </a:p>
          <a:p>
            <a:pPr>
              <a:spcAft>
                <a:spcPts val="0"/>
              </a:spcAft>
            </a:pPr>
            <a:r>
              <a:rPr lang="sl-SI" sz="1800">
                <a:solidFill>
                  <a:srgbClr val="134095"/>
                </a:solidFill>
                <a:latin typeface="+mn-lt"/>
              </a:rPr>
              <a:t>Pomembna točka: za kaj se uporabljajo pristojbine in globe? Če popolnoma izginejo v splošnem proračunu mesta, se ti prihodki obravnavajo le kot dodaten davek. Bolje je, če je denar namenjen/omejen za trajnostne (prometne) izboljšave.</a:t>
            </a:r>
          </a:p>
          <a:p>
            <a:pPr>
              <a:spcAft>
                <a:spcPts val="0"/>
              </a:spcAft>
            </a:pPr>
            <a:endParaRPr lang="de-AT" sz="1800" dirty="0">
              <a:solidFill>
                <a:srgbClr val="134095"/>
              </a:solidFill>
              <a:latin typeface="+mn-lt"/>
            </a:endParaRPr>
          </a:p>
          <a:p>
            <a:pPr>
              <a:spcAft>
                <a:spcPts val="0"/>
              </a:spcAft>
            </a:pPr>
            <a:r>
              <a:rPr lang="sl-SI" sz="1800">
                <a:solidFill>
                  <a:srgbClr val="134095"/>
                </a:solidFill>
                <a:latin typeface="+mn-lt"/>
              </a:rPr>
              <a:t>Prebivalci na območju, ki jih ukrep zadeva, bi lahko uvedli lastne zamisli za uporabo (soustvarjanje), v tem primeru je sprejetje še večje. </a:t>
            </a:r>
          </a:p>
          <a:p>
            <a:pPr>
              <a:spcAft>
                <a:spcPts val="0"/>
              </a:spcAft>
            </a:pPr>
            <a:endParaRPr lang="de-AT" sz="1800" dirty="0">
              <a:solidFill>
                <a:srgbClr val="134095"/>
              </a:solidFill>
              <a:latin typeface="+mn-lt"/>
            </a:endParaRPr>
          </a:p>
          <a:p>
            <a:pPr>
              <a:spcAft>
                <a:spcPts val="0"/>
              </a:spcAft>
            </a:pPr>
            <a:r>
              <a:rPr lang="sl-SI" sz="1800">
                <a:solidFill>
                  <a:srgbClr val="134095"/>
                </a:solidFill>
                <a:latin typeface="+mn-lt"/>
              </a:rPr>
              <a:t>Pravilo palca za odločitev o uporabi prihodkov (skupni prihodki, razdeljeni navzgor):</a:t>
            </a:r>
          </a:p>
          <a:p>
            <a:pPr marL="285750" indent="-285750">
              <a:spcAft>
                <a:spcPts val="0"/>
              </a:spcAft>
              <a:buFont typeface="Arial" panose="020B0604020202020204" pitchFamily="34" charset="0"/>
              <a:buChar char="•"/>
            </a:pPr>
            <a:r>
              <a:rPr lang="sl-SI" sz="1800">
                <a:solidFill>
                  <a:srgbClr val="134095"/>
                </a:solidFill>
                <a:latin typeface="+mn-lt"/>
              </a:rPr>
              <a:t>% za operativne stroške parkiranja (upravljanje, infrastruktura in vzdrževanje)</a:t>
            </a:r>
          </a:p>
          <a:p>
            <a:pPr marL="285750" indent="-285750">
              <a:spcAft>
                <a:spcPts val="0"/>
              </a:spcAft>
              <a:buFont typeface="Arial" panose="020B0604020202020204" pitchFamily="34" charset="0"/>
              <a:buChar char="•"/>
            </a:pPr>
            <a:r>
              <a:rPr lang="sl-SI" sz="1800">
                <a:solidFill>
                  <a:srgbClr val="134095"/>
                </a:solidFill>
                <a:latin typeface="+mn-lt"/>
              </a:rPr>
              <a:t>% za trajnostne prometne rešitve (npr. kampanje, organizacijski ali manjši infrastrukturni ukrepi)</a:t>
            </a:r>
          </a:p>
          <a:p>
            <a:pPr marL="285750" indent="-285750">
              <a:spcAft>
                <a:spcPts val="0"/>
              </a:spcAft>
              <a:buFont typeface="Arial" panose="020B0604020202020204" pitchFamily="34" charset="0"/>
              <a:buChar char="•"/>
            </a:pPr>
            <a:r>
              <a:rPr lang="sl-SI" sz="1800">
                <a:solidFill>
                  <a:srgbClr val="134095"/>
                </a:solidFill>
                <a:latin typeface="+mn-lt"/>
              </a:rPr>
              <a:t>(% za splošni mestni proračun)</a:t>
            </a:r>
          </a:p>
        </p:txBody>
      </p:sp>
      <p:sp>
        <p:nvSpPr>
          <p:cNvPr id="6" name="Titel 5">
            <a:extLst>
              <a:ext uri="{FF2B5EF4-FFF2-40B4-BE49-F238E27FC236}">
                <a16:creationId xmlns:a16="http://schemas.microsoft.com/office/drawing/2014/main" xmlns="" id="{0BD68C4A-2D58-4E1F-80CB-F8C560977078}"/>
              </a:ext>
            </a:extLst>
          </p:cNvPr>
          <p:cNvSpPr>
            <a:spLocks noGrp="1"/>
          </p:cNvSpPr>
          <p:nvPr>
            <p:ph type="title"/>
          </p:nvPr>
        </p:nvSpPr>
        <p:spPr>
          <a:xfrm>
            <a:off x="323850" y="461318"/>
            <a:ext cx="7343775" cy="461665"/>
          </a:xfrm>
          <a:prstGeom prst="rect">
            <a:avLst/>
          </a:prstGeom>
        </p:spPr>
        <p:txBody>
          <a:bodyPr wrap="square">
            <a:spAutoFit/>
          </a:bodyPr>
          <a:lstStyle/>
          <a:p>
            <a:pPr marL="0" indent="0">
              <a:buNone/>
            </a:pPr>
            <a:r>
              <a:rPr lang="sl-SI" sz="2400" b="1">
                <a:solidFill>
                  <a:srgbClr val="134095"/>
                </a:solidFill>
                <a:latin typeface="+mn-lt"/>
                <a:cs typeface="MS PGothic"/>
              </a:rPr>
              <a:t>Poraba prihodkov</a:t>
            </a:r>
          </a:p>
        </p:txBody>
      </p:sp>
    </p:spTree>
    <p:extLst>
      <p:ext uri="{BB962C8B-B14F-4D97-AF65-F5344CB8AC3E}">
        <p14:creationId xmlns:p14="http://schemas.microsoft.com/office/powerpoint/2010/main" val="25489650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BE10180-A3F9-432B-9B5C-D481BC252E85}"/>
              </a:ext>
            </a:extLst>
          </p:cNvPr>
          <p:cNvSpPr>
            <a:spLocks noGrp="1"/>
          </p:cNvSpPr>
          <p:nvPr>
            <p:ph type="title"/>
          </p:nvPr>
        </p:nvSpPr>
        <p:spPr/>
        <p:txBody>
          <a:bodyPr/>
          <a:lstStyle/>
          <a:p>
            <a:r>
              <a:rPr lang="de-AT" sz="3200" dirty="0" err="1"/>
              <a:t>Parking</a:t>
            </a:r>
            <a:r>
              <a:rPr lang="de-AT" sz="3200" dirty="0"/>
              <a:t> </a:t>
            </a:r>
            <a:r>
              <a:rPr lang="de-AT" sz="3200" dirty="0" err="1"/>
              <a:t>management</a:t>
            </a:r>
            <a:r>
              <a:rPr lang="de-AT" sz="3200" dirty="0"/>
              <a:t> </a:t>
            </a:r>
            <a:r>
              <a:rPr lang="de-AT" sz="3200" dirty="0" err="1"/>
              <a:t>pays</a:t>
            </a:r>
            <a:r>
              <a:rPr lang="de-AT" sz="3200" dirty="0"/>
              <a:t> </a:t>
            </a:r>
            <a:r>
              <a:rPr lang="de-AT" sz="3200" dirty="0" err="1"/>
              <a:t>for</a:t>
            </a:r>
            <a:r>
              <a:rPr lang="de-AT" sz="3200" dirty="0"/>
              <a:t> </a:t>
            </a:r>
            <a:r>
              <a:rPr lang="de-AT" sz="3200" dirty="0" err="1"/>
              <a:t>itself</a:t>
            </a:r>
            <a:r>
              <a:rPr lang="de-AT" sz="3200" dirty="0"/>
              <a:t>!</a:t>
            </a:r>
          </a:p>
        </p:txBody>
      </p:sp>
      <p:pic>
        <p:nvPicPr>
          <p:cNvPr id="6" name="Grafik 5">
            <a:extLst>
              <a:ext uri="{FF2B5EF4-FFF2-40B4-BE49-F238E27FC236}">
                <a16:creationId xmlns:a16="http://schemas.microsoft.com/office/drawing/2014/main" xmlns="" id="{09A7D436-9CA3-4119-98C3-834834C8A6D1}"/>
              </a:ext>
            </a:extLst>
          </p:cNvPr>
          <p:cNvPicPr>
            <a:picLocks noChangeAspect="1"/>
          </p:cNvPicPr>
          <p:nvPr/>
        </p:nvPicPr>
        <p:blipFill>
          <a:blip r:embed="rId2"/>
          <a:stretch>
            <a:fillRect/>
          </a:stretch>
        </p:blipFill>
        <p:spPr>
          <a:xfrm>
            <a:off x="892948" y="1615689"/>
            <a:ext cx="7132466" cy="4686370"/>
          </a:xfrm>
          <a:prstGeom prst="rect">
            <a:avLst/>
          </a:prstGeom>
        </p:spPr>
      </p:pic>
    </p:spTree>
    <p:extLst>
      <p:ext uri="{BB962C8B-B14F-4D97-AF65-F5344CB8AC3E}">
        <p14:creationId xmlns:p14="http://schemas.microsoft.com/office/powerpoint/2010/main" val="39362706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1">
            <a:extLst>
              <a:ext uri="{FF2B5EF4-FFF2-40B4-BE49-F238E27FC236}">
                <a16:creationId xmlns:a16="http://schemas.microsoft.com/office/drawing/2014/main" xmlns="" id="{65ACAAD0-0E3C-46F9-B98E-6554BF50F8DF}"/>
              </a:ext>
            </a:extLst>
          </p:cNvPr>
          <p:cNvSpPr/>
          <p:nvPr/>
        </p:nvSpPr>
        <p:spPr>
          <a:xfrm>
            <a:off x="282605" y="1451688"/>
            <a:ext cx="8019068" cy="3731278"/>
          </a:xfrm>
          <a:prstGeom prst="rect">
            <a:avLst/>
          </a:prstGeom>
        </p:spPr>
        <p:txBody>
          <a:bodyPr wrap="square">
            <a:spAutoFit/>
          </a:bodyPr>
          <a:lstStyle/>
          <a:p>
            <a:pPr marL="0" marR="0" lvl="0" indent="0" algn="l" defTabSz="914400" rtl="0" eaLnBrk="1" fontAlgn="base" latinLnBrk="0" hangingPunct="1">
              <a:lnSpc>
                <a:spcPct val="107000"/>
              </a:lnSpc>
              <a:spcBef>
                <a:spcPct val="0"/>
              </a:spcBef>
              <a:spcAft>
                <a:spcPts val="0"/>
              </a:spcAft>
              <a:buClrTx/>
              <a:buSzTx/>
              <a:buFontTx/>
              <a:buNone/>
              <a:tabLst/>
              <a:defRPr/>
            </a:pPr>
            <a:r>
              <a:rPr kumimoji="0" lang="sl-SI" sz="2000" b="1" i="0" u="none" strike="noStrike" cap="none" normalizeH="0" baseline="0" noProof="0">
                <a:ln>
                  <a:noFill/>
                </a:ln>
                <a:solidFill>
                  <a:srgbClr val="000000"/>
                </a:solidFill>
                <a:uLnTx/>
                <a:uFillTx/>
                <a:latin typeface="Arial"/>
                <a:ea typeface="Calibri" panose="020F0502020204030204" pitchFamily="34" charset="0"/>
                <a:cs typeface="Times New Roman" panose="02020603050405020304" pitchFamily="18" charset="0"/>
              </a:rPr>
              <a:t>Nove uredbe (začnejo veljati leta 2020):</a:t>
            </a:r>
          </a:p>
          <a:p>
            <a:pPr marL="0" marR="0" lvl="0" indent="0" algn="l" defTabSz="914400" rtl="0" eaLnBrk="1" fontAlgn="base" latinLnBrk="0" hangingPunct="1">
              <a:lnSpc>
                <a:spcPct val="107000"/>
              </a:lnSpc>
              <a:spcBef>
                <a:spcPct val="0"/>
              </a:spcBef>
              <a:spcAft>
                <a:spcPts val="0"/>
              </a:spcAft>
              <a:buClrTx/>
              <a:buSzTx/>
              <a:buFontTx/>
              <a:buNone/>
              <a:tabLst/>
              <a:defRPr/>
            </a:pPr>
            <a:endParaRPr kumimoji="0" lang="pl-PL" sz="20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342900" marR="0" lvl="0" indent="-34290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r>
              <a:rPr kumimoji="0" lang="sl-SI" sz="2000" b="0" i="0" u="none" strike="noStrike" cap="none" normalizeH="0" baseline="0" noProof="0">
                <a:ln>
                  <a:noFill/>
                </a:ln>
                <a:solidFill>
                  <a:srgbClr val="000000"/>
                </a:solidFill>
                <a:uLnTx/>
                <a:uFillTx/>
                <a:latin typeface="Arial"/>
                <a:ea typeface="Calibri" panose="020F0502020204030204" pitchFamily="34" charset="0"/>
                <a:cs typeface="Times New Roman" panose="02020603050405020304" pitchFamily="18" charset="0"/>
              </a:rPr>
              <a:t>Ne manj </a:t>
            </a:r>
            <a:r>
              <a:rPr kumimoji="0" lang="sl-SI" sz="2000" i="0" u="none" strike="noStrike" cap="none" normalizeH="0" baseline="0" noProof="0">
                <a:ln>
                  <a:noFill/>
                </a:ln>
                <a:solidFill>
                  <a:srgbClr val="000000"/>
                </a:solidFill>
                <a:uLnTx/>
                <a:uFillTx/>
                <a:latin typeface="Arial"/>
                <a:ea typeface="Calibri" panose="020F0502020204030204" pitchFamily="34" charset="0"/>
                <a:cs typeface="Times New Roman" panose="02020603050405020304" pitchFamily="18" charset="0"/>
              </a:rPr>
              <a:t>kot </a:t>
            </a:r>
            <a:r>
              <a:rPr kumimoji="0" lang="sl-SI" sz="2000" b="1" i="0" u="none" strike="noStrike" cap="none" normalizeH="0" baseline="0" noProof="0">
                <a:ln>
                  <a:noFill/>
                </a:ln>
                <a:solidFill>
                  <a:srgbClr val="000000"/>
                </a:solidFill>
                <a:uLnTx/>
                <a:uFillTx/>
                <a:latin typeface="Arial"/>
                <a:ea typeface="Calibri" panose="020F0502020204030204" pitchFamily="34" charset="0"/>
                <a:cs typeface="Times New Roman" panose="02020603050405020304" pitchFamily="18" charset="0"/>
              </a:rPr>
              <a:t>69 % * prihodka </a:t>
            </a:r>
            <a:r>
              <a:rPr kumimoji="0" lang="sl-SI" sz="2000" b="0" i="0" u="none" strike="noStrike" cap="none" normalizeH="0" baseline="0" noProof="0">
                <a:ln>
                  <a:noFill/>
                </a:ln>
                <a:solidFill>
                  <a:srgbClr val="000000"/>
                </a:solidFill>
                <a:uLnTx/>
                <a:uFillTx/>
                <a:latin typeface="Arial"/>
                <a:ea typeface="Calibri" panose="020F0502020204030204" pitchFamily="34" charset="0"/>
                <a:cs typeface="Times New Roman" panose="02020603050405020304" pitchFamily="18" charset="0"/>
              </a:rPr>
              <a:t>od plačanih pristojbin za parkirno območje – za PT, pešce, kolesarje in zelene površine</a:t>
            </a:r>
          </a:p>
          <a:p>
            <a:pPr marL="342900" marR="0" lvl="0" indent="-342900" algn="l" defTabSz="914400" rtl="0" eaLnBrk="1" fontAlgn="base" latinLnBrk="0" hangingPunct="1">
              <a:lnSpc>
                <a:spcPct val="107000"/>
              </a:lnSpc>
              <a:spcBef>
                <a:spcPct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342900" marR="0" lvl="0" indent="-342900" algn="l" defTabSz="914400" rtl="0" eaLnBrk="1" fontAlgn="base" latinLnBrk="0" hangingPunct="1">
              <a:lnSpc>
                <a:spcPct val="107000"/>
              </a:lnSpc>
              <a:spcBef>
                <a:spcPct val="0"/>
              </a:spcBef>
              <a:spcAft>
                <a:spcPts val="800"/>
              </a:spcAft>
              <a:buClrTx/>
              <a:buSzTx/>
              <a:buFont typeface="Arial" panose="020B0604020202020204" pitchFamily="34" charset="0"/>
              <a:buChar char="•"/>
              <a:tabLst/>
              <a:defRPr/>
            </a:pPr>
            <a:r>
              <a:rPr kumimoji="0" lang="sl-SI" sz="2000" b="1" i="0" u="none" strike="noStrike" cap="none" normalizeH="0" baseline="0" noProof="0">
                <a:ln>
                  <a:noFill/>
                </a:ln>
                <a:solidFill>
                  <a:srgbClr val="000000"/>
                </a:solidFill>
                <a:uLnTx/>
                <a:uFillTx/>
                <a:latin typeface="Arial"/>
                <a:ea typeface="Calibri" panose="020F0502020204030204" pitchFamily="34" charset="0"/>
                <a:cs typeface="Times New Roman" panose="02020603050405020304" pitchFamily="18" charset="0"/>
              </a:rPr>
              <a:t>100 % denarnih kazni </a:t>
            </a:r>
            <a:r>
              <a:rPr kumimoji="0" lang="sl-SI" sz="2000" b="0" i="0" u="none" strike="noStrike" cap="none" normalizeH="0" baseline="0" noProof="0">
                <a:ln>
                  <a:noFill/>
                </a:ln>
                <a:solidFill>
                  <a:srgbClr val="000000"/>
                </a:solidFill>
                <a:uLnTx/>
                <a:uFillTx/>
                <a:latin typeface="Arial"/>
                <a:ea typeface="Calibri" panose="020F0502020204030204" pitchFamily="34" charset="0"/>
                <a:cs typeface="Times New Roman" panose="02020603050405020304" pitchFamily="18" charset="0"/>
              </a:rPr>
              <a:t>– za javni transport, hojo, kolesarjenje 
</a:t>
            </a:r>
            <a:br>
              <a:rPr kumimoji="0" lang="sl-SI" sz="2000" b="0" i="0" u="none" strike="noStrike" cap="none" normalizeH="0" baseline="0" noProof="0">
                <a:ln>
                  <a:noFill/>
                </a:ln>
                <a:solidFill>
                  <a:srgbClr val="000000"/>
                </a:solidFill>
                <a:uLnTx/>
                <a:uFillTx/>
                <a:latin typeface="Arial"/>
                <a:ea typeface="Calibri" panose="020F0502020204030204" pitchFamily="34" charset="0"/>
                <a:cs typeface="Times New Roman" panose="02020603050405020304" pitchFamily="18" charset="0"/>
              </a:rPr>
            </a:br>
            <a:r>
              <a:rPr kumimoji="0" lang="sl-SI" sz="2000" b="0" i="0" u="none" strike="noStrike" cap="none" normalizeH="0" baseline="0" noProof="0">
                <a:ln>
                  <a:noFill/>
                </a:ln>
                <a:solidFill>
                  <a:srgbClr val="000000"/>
                </a:solidFill>
                <a:uLnTx/>
                <a:uFillTx/>
                <a:latin typeface="Arial"/>
                <a:ea typeface="Calibri" panose="020F0502020204030204" pitchFamily="34" charset="0"/>
                <a:cs typeface="Times New Roman" panose="02020603050405020304" pitchFamily="18" charset="0"/>
              </a:rPr>
              <a:t>in zelene površine</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pl-PL" sz="20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sl-SI" sz="2000" b="0" i="0" u="none" strike="noStrike" cap="none" normalizeH="0" baseline="0" noProof="0">
                <a:ln>
                  <a:noFill/>
                </a:ln>
                <a:solidFill>
                  <a:srgbClr val="000000"/>
                </a:solidFill>
                <a:uLnTx/>
                <a:uFillTx/>
                <a:latin typeface="Arial"/>
                <a:ea typeface="Calibri" panose="020F0502020204030204" pitchFamily="34" charset="0"/>
                <a:cs typeface="Times New Roman" panose="02020603050405020304" pitchFamily="18" charset="0"/>
              </a:rPr>
              <a:t>Ločen </a:t>
            </a:r>
            <a:r>
              <a:rPr kumimoji="0" lang="sl-SI" sz="2000" b="1" i="0" u="none" strike="noStrike" cap="none" normalizeH="0" baseline="0" noProof="0">
                <a:ln>
                  <a:noFill/>
                </a:ln>
                <a:solidFill>
                  <a:srgbClr val="000000"/>
                </a:solidFill>
                <a:uLnTx/>
                <a:uFillTx/>
                <a:latin typeface="Arial"/>
                <a:ea typeface="Calibri" panose="020F0502020204030204" pitchFamily="34" charset="0"/>
                <a:cs typeface="Times New Roman" panose="02020603050405020304" pitchFamily="18" charset="0"/>
              </a:rPr>
              <a:t>bančni račun</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pl-PL" sz="2000" b="1" i="0" u="none" strike="noStrike" kern="1200" cap="none" spc="0" normalizeH="0" baseline="0" noProof="0" dirty="0">
              <a:ln>
                <a:noFill/>
              </a:ln>
              <a:solidFill>
                <a:srgbClr val="000000"/>
              </a:solidFill>
              <a:effectLst/>
              <a:uLnTx/>
              <a:uFillTx/>
              <a:latin typeface="Arial"/>
              <a:ea typeface="MS PGothic" pitchFamily="34" charset="-128"/>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sl-SI" sz="2000" b="0" i="1" u="none" strike="noStrike" cap="none" normalizeH="0" baseline="0" noProof="0">
                <a:ln>
                  <a:noFill/>
                </a:ln>
                <a:solidFill>
                  <a:srgbClr val="000000"/>
                </a:solidFill>
                <a:uLnTx/>
                <a:uFillTx/>
                <a:latin typeface="Arial"/>
                <a:ea typeface="MS PGothic" pitchFamily="34" charset="-128"/>
                <a:cs typeface="+mn-cs"/>
              </a:rPr>
              <a:t>* 65 %, kot zahteva nova nacionalna zakonodaja</a:t>
            </a:r>
          </a:p>
        </p:txBody>
      </p:sp>
      <p:pic>
        <p:nvPicPr>
          <p:cNvPr id="6" name="Obraz 7">
            <a:extLst>
              <a:ext uri="{FF2B5EF4-FFF2-40B4-BE49-F238E27FC236}">
                <a16:creationId xmlns:a16="http://schemas.microsoft.com/office/drawing/2014/main" xmlns="" id="{C04F3E3C-8256-46F7-8C84-2069D5A45F06}"/>
              </a:ext>
            </a:extLst>
          </p:cNvPr>
          <p:cNvPicPr>
            <a:picLocks noChangeAspect="1"/>
          </p:cNvPicPr>
          <p:nvPr/>
        </p:nvPicPr>
        <p:blipFill>
          <a:blip r:embed="rId2"/>
          <a:stretch>
            <a:fillRect/>
          </a:stretch>
        </p:blipFill>
        <p:spPr>
          <a:xfrm>
            <a:off x="6368041" y="2490870"/>
            <a:ext cx="2735246" cy="1875770"/>
          </a:xfrm>
          <a:prstGeom prst="rect">
            <a:avLst/>
          </a:prstGeom>
        </p:spPr>
      </p:pic>
      <p:pic>
        <p:nvPicPr>
          <p:cNvPr id="7" name="Obraz 5">
            <a:extLst>
              <a:ext uri="{FF2B5EF4-FFF2-40B4-BE49-F238E27FC236}">
                <a16:creationId xmlns:a16="http://schemas.microsoft.com/office/drawing/2014/main" xmlns="" id="{DDF2FAA4-FDA3-46B3-B641-6BAEB779148C}"/>
              </a:ext>
            </a:extLst>
          </p:cNvPr>
          <p:cNvPicPr>
            <a:picLocks noChangeAspect="1"/>
          </p:cNvPicPr>
          <p:nvPr/>
        </p:nvPicPr>
        <p:blipFill>
          <a:blip r:embed="rId3"/>
          <a:stretch>
            <a:fillRect/>
          </a:stretch>
        </p:blipFill>
        <p:spPr>
          <a:xfrm>
            <a:off x="5364568" y="3710763"/>
            <a:ext cx="2006946" cy="2813862"/>
          </a:xfrm>
          <a:prstGeom prst="rect">
            <a:avLst/>
          </a:prstGeom>
        </p:spPr>
      </p:pic>
      <p:sp>
        <p:nvSpPr>
          <p:cNvPr id="8" name="Tytuł 2">
            <a:extLst>
              <a:ext uri="{FF2B5EF4-FFF2-40B4-BE49-F238E27FC236}">
                <a16:creationId xmlns:a16="http://schemas.microsoft.com/office/drawing/2014/main" xmlns="" id="{FDD41AB0-122C-4FA6-AF72-9DBC77AE1AD8}"/>
              </a:ext>
            </a:extLst>
          </p:cNvPr>
          <p:cNvSpPr>
            <a:spLocks noGrp="1"/>
          </p:cNvSpPr>
          <p:nvPr>
            <p:ph type="title"/>
          </p:nvPr>
        </p:nvSpPr>
        <p:spPr>
          <a:xfrm>
            <a:off x="386428" y="242567"/>
            <a:ext cx="7272808" cy="1152525"/>
          </a:xfrm>
        </p:spPr>
        <p:txBody>
          <a:bodyPr/>
          <a:lstStyle/>
          <a:p>
            <a:r>
              <a:rPr lang="sl-SI" sz="2400"/>
              <a:t>
</a:t>
            </a:r>
            <a:br>
              <a:rPr lang="sl-SI" sz="2400"/>
            </a:br>
            <a:r>
              <a:rPr lang="sl-SI" sz="2400"/>
              <a:t>Primer: </a:t>
            </a:r>
            <a:r>
              <a:rPr lang="sl-SI" sz="2600"/>
              <a:t>uporaba prihodkov od plačanega parkiranja po zakonu v Krakovu</a:t>
            </a:r>
            <a:r>
              <a:rPr lang="sl-SI" sz="2400"/>
              <a:t>
</a:t>
            </a:r>
            <a:br>
              <a:rPr lang="sl-SI" sz="2400"/>
            </a:br>
            <a:r>
              <a:rPr lang="sl-SI" sz="2400"/>
              <a:t>
</a:t>
            </a:r>
            <a:br>
              <a:rPr lang="sl-SI" sz="2400"/>
            </a:br>
            <a:endParaRPr lang="sl-SI" sz="2400"/>
          </a:p>
        </p:txBody>
      </p:sp>
      <p:sp>
        <p:nvSpPr>
          <p:cNvPr id="9" name="Textfeld 8">
            <a:extLst>
              <a:ext uri="{FF2B5EF4-FFF2-40B4-BE49-F238E27FC236}">
                <a16:creationId xmlns:a16="http://schemas.microsoft.com/office/drawing/2014/main" xmlns="" id="{068E8615-0C7C-472A-9D6A-77033DA360A2}"/>
              </a:ext>
            </a:extLst>
          </p:cNvPr>
          <p:cNvSpPr txBox="1"/>
          <p:nvPr/>
        </p:nvSpPr>
        <p:spPr>
          <a:xfrm>
            <a:off x="282605" y="5714155"/>
            <a:ext cx="3320140" cy="430887"/>
          </a:xfrm>
          <a:prstGeom prst="rect">
            <a:avLst/>
          </a:prstGeom>
          <a:noFill/>
        </p:spPr>
        <p:txBody>
          <a:bodyPr wrap="none" rtlCol="0">
            <a:spAutoFit/>
          </a:bodyPr>
          <a:lstStyle/>
          <a:p>
            <a:r>
              <a:rPr lang="sl-SI" sz="1100">
                <a:solidFill>
                  <a:schemeClr val="tx1"/>
                </a:solidFill>
              </a:rPr>
              <a:t>Diapozitiv s predstavitve Tomasza Zwolinskega 
</a:t>
            </a:r>
            <a:br>
              <a:rPr lang="sl-SI" sz="1100">
                <a:solidFill>
                  <a:schemeClr val="tx1"/>
                </a:solidFill>
              </a:rPr>
            </a:br>
            <a:r>
              <a:rPr lang="sl-SI" sz="1100">
                <a:solidFill>
                  <a:schemeClr val="tx1"/>
                </a:solidFill>
              </a:rPr>
              <a:t>na forumu Civitas 2019 oktobra 2019</a:t>
            </a:r>
          </a:p>
        </p:txBody>
      </p:sp>
    </p:spTree>
    <p:extLst>
      <p:ext uri="{BB962C8B-B14F-4D97-AF65-F5344CB8AC3E}">
        <p14:creationId xmlns:p14="http://schemas.microsoft.com/office/powerpoint/2010/main" val="39249539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xmlns="" id="{2446C8B2-9E29-4D36-93BC-D2BA4B5CD28C}"/>
              </a:ext>
            </a:extLst>
          </p:cNvPr>
          <p:cNvSpPr/>
          <p:nvPr/>
        </p:nvSpPr>
        <p:spPr>
          <a:xfrm>
            <a:off x="323850" y="1647318"/>
            <a:ext cx="8332470" cy="4136517"/>
          </a:xfrm>
          <a:prstGeom prst="rect">
            <a:avLst/>
          </a:prstGeom>
        </p:spPr>
        <p:txBody>
          <a:bodyPr wrap="square">
            <a:spAutoFit/>
          </a:bodyPr>
          <a:lstStyle/>
          <a:p>
            <a:pPr>
              <a:spcAft>
                <a:spcPts val="0"/>
              </a:spcAft>
            </a:pPr>
            <a:r>
              <a:rPr lang="sl-SI" sz="1800" b="1">
                <a:solidFill>
                  <a:srgbClr val="134095"/>
                </a:solidFill>
                <a:latin typeface="+mn-lt"/>
              </a:rPr>
              <a:t>Kakšne so razmere v vaši državi glede ureditve in izvrševanja parkirišč na ulici?</a:t>
            </a:r>
          </a:p>
          <a:p>
            <a:pPr marL="342900" lvl="2" indent="-342900">
              <a:spcBef>
                <a:spcPct val="20000"/>
              </a:spcBef>
              <a:buClr>
                <a:srgbClr val="134095"/>
              </a:buClr>
              <a:buSzPct val="135000"/>
              <a:buFont typeface="Times New Roman" panose="02020603050405020304" pitchFamily="18" charset="0"/>
              <a:buChar char="•"/>
            </a:pPr>
            <a:r>
              <a:rPr lang="sl-SI" sz="1800">
                <a:latin typeface="+mn-lt"/>
              </a:rPr>
              <a:t>Kdo določa višino parkirnine na uro</a:t>
            </a:r>
          </a:p>
          <a:p>
            <a:pPr marL="342900" lvl="2" indent="-342900">
              <a:spcBef>
                <a:spcPct val="20000"/>
              </a:spcBef>
              <a:buClr>
                <a:srgbClr val="134095"/>
              </a:buClr>
              <a:buSzPct val="135000"/>
              <a:buFont typeface="Times New Roman" panose="02020603050405020304" pitchFamily="18" charset="0"/>
              <a:buChar char="•"/>
            </a:pPr>
            <a:r>
              <a:rPr lang="sl-SI" sz="1800">
                <a:latin typeface="+mn-lt"/>
              </a:rPr>
              <a:t>Kdo določa višino globe?</a:t>
            </a:r>
          </a:p>
          <a:p>
            <a:pPr marL="342900" lvl="2" indent="-342900">
              <a:spcBef>
                <a:spcPct val="20000"/>
              </a:spcBef>
              <a:buClr>
                <a:srgbClr val="134095"/>
              </a:buClr>
              <a:buSzPct val="135000"/>
              <a:buFont typeface="Times New Roman" panose="02020603050405020304" pitchFamily="18" charset="0"/>
              <a:buChar char="•"/>
            </a:pPr>
            <a:r>
              <a:rPr lang="sl-SI" sz="1800">
                <a:latin typeface="+mn-lt"/>
              </a:rPr>
              <a:t>Kdo pobira denar od parkirnine?</a:t>
            </a:r>
          </a:p>
          <a:p>
            <a:pPr marL="342900" lvl="2" indent="-342900">
              <a:spcBef>
                <a:spcPct val="20000"/>
              </a:spcBef>
              <a:buClr>
                <a:srgbClr val="134095"/>
              </a:buClr>
              <a:buSzPct val="135000"/>
              <a:buFont typeface="Times New Roman" panose="02020603050405020304" pitchFamily="18" charset="0"/>
              <a:buChar char="•"/>
            </a:pPr>
            <a:r>
              <a:rPr lang="sl-SI" sz="1800">
                <a:latin typeface="+mn-lt"/>
              </a:rPr>
              <a:t>Kdo je izvršilec?</a:t>
            </a:r>
          </a:p>
          <a:p>
            <a:pPr marL="342900" lvl="2" indent="-342900">
              <a:spcBef>
                <a:spcPct val="20000"/>
              </a:spcBef>
              <a:buClr>
                <a:srgbClr val="134095"/>
              </a:buClr>
              <a:buSzPct val="135000"/>
              <a:buFont typeface="Times New Roman" panose="02020603050405020304" pitchFamily="18" charset="0"/>
              <a:buChar char="•"/>
            </a:pPr>
            <a:r>
              <a:rPr lang="sl-SI" sz="1800">
                <a:latin typeface="+mn-lt"/>
              </a:rPr>
              <a:t>Ali so izvršilne odgovornosti razdeljene med različne institucije/organizacije?</a:t>
            </a:r>
          </a:p>
          <a:p>
            <a:pPr marL="342900" lvl="2" indent="-342900">
              <a:spcBef>
                <a:spcPct val="20000"/>
              </a:spcBef>
              <a:buClr>
                <a:srgbClr val="134095"/>
              </a:buClr>
              <a:buSzPct val="135000"/>
              <a:buFont typeface="Times New Roman" panose="02020603050405020304" pitchFamily="18" charset="0"/>
              <a:buChar char="•"/>
            </a:pPr>
            <a:r>
              <a:rPr lang="sl-SI" sz="1800">
                <a:latin typeface="+mn-lt"/>
              </a:rPr>
              <a:t>Kdo dobi denar od kazni?</a:t>
            </a:r>
          </a:p>
          <a:p>
            <a:pPr marL="342900" lvl="2" indent="-342900">
              <a:spcBef>
                <a:spcPct val="20000"/>
              </a:spcBef>
              <a:buClr>
                <a:srgbClr val="134095"/>
              </a:buClr>
              <a:buSzPct val="135000"/>
              <a:buFont typeface="Times New Roman" panose="02020603050405020304" pitchFamily="18" charset="0"/>
              <a:buChar char="•"/>
            </a:pPr>
            <a:r>
              <a:rPr lang="sl-SI" sz="1800">
                <a:latin typeface="+mn-lt"/>
              </a:rPr>
              <a:t>Kakšne težave in koristi prinaša sistem v vaši državi?</a:t>
            </a:r>
          </a:p>
          <a:p>
            <a:pPr marL="342900" lvl="2" indent="-342900">
              <a:spcBef>
                <a:spcPct val="20000"/>
              </a:spcBef>
              <a:buClr>
                <a:srgbClr val="134095"/>
              </a:buClr>
              <a:buSzPct val="135000"/>
              <a:buFont typeface="Times New Roman" panose="02020603050405020304" pitchFamily="18" charset="0"/>
              <a:buChar char="•"/>
            </a:pPr>
            <a:r>
              <a:rPr lang="sl-SI" sz="1800">
                <a:latin typeface="+mn-lt"/>
              </a:rPr>
              <a:t>Ali lahko države v vaši skupini kategorizirate v tiste z dobro organiziranimi, zmerno dobro organiziranimi in slabo organiziranimi sistemi izvrševanja?</a:t>
            </a:r>
          </a:p>
        </p:txBody>
      </p:sp>
      <p:sp>
        <p:nvSpPr>
          <p:cNvPr id="6" name="Titel 5">
            <a:extLst>
              <a:ext uri="{FF2B5EF4-FFF2-40B4-BE49-F238E27FC236}">
                <a16:creationId xmlns:a16="http://schemas.microsoft.com/office/drawing/2014/main" xmlns="" id="{0BD68C4A-2D58-4E1F-80CB-F8C560977078}"/>
              </a:ext>
            </a:extLst>
          </p:cNvPr>
          <p:cNvSpPr>
            <a:spLocks noGrp="1"/>
          </p:cNvSpPr>
          <p:nvPr>
            <p:ph type="title"/>
          </p:nvPr>
        </p:nvSpPr>
        <p:spPr>
          <a:xfrm>
            <a:off x="323850" y="507484"/>
            <a:ext cx="7343775" cy="369332"/>
          </a:xfrm>
          <a:prstGeom prst="rect">
            <a:avLst/>
          </a:prstGeom>
        </p:spPr>
        <p:txBody>
          <a:bodyPr wrap="square">
            <a:spAutoFit/>
          </a:bodyPr>
          <a:lstStyle/>
          <a:p>
            <a:pPr marL="0" indent="0">
              <a:buNone/>
            </a:pPr>
            <a:r>
              <a:rPr lang="sl-SI" sz="1800" b="1">
                <a:solidFill>
                  <a:srgbClr val="134095"/>
                </a:solidFill>
                <a:latin typeface="+mn-lt"/>
                <a:cs typeface="MS PGothic"/>
              </a:rPr>
              <a:t>VAJA – razprava (30 minut)</a:t>
            </a:r>
          </a:p>
        </p:txBody>
      </p:sp>
    </p:spTree>
    <p:extLst>
      <p:ext uri="{BB962C8B-B14F-4D97-AF65-F5344CB8AC3E}">
        <p14:creationId xmlns:p14="http://schemas.microsoft.com/office/powerpoint/2010/main" val="42157765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3">
            <a:extLst>
              <a:ext uri="{FF2B5EF4-FFF2-40B4-BE49-F238E27FC236}">
                <a16:creationId xmlns:a16="http://schemas.microsoft.com/office/drawing/2014/main" xmlns="" id="{6EF5F1AD-F9E9-4DDA-89C6-4F9FA77130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2942"/>
            <a:ext cx="9144000" cy="515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ytuł 2">
            <a:extLst>
              <a:ext uri="{FF2B5EF4-FFF2-40B4-BE49-F238E27FC236}">
                <a16:creationId xmlns:a16="http://schemas.microsoft.com/office/drawing/2014/main" xmlns="" id="{46EDDBD1-B4B6-4FF0-9151-CED4CC715FE5}"/>
              </a:ext>
            </a:extLst>
          </p:cNvPr>
          <p:cNvSpPr txBox="1">
            <a:spLocks/>
          </p:cNvSpPr>
          <p:nvPr/>
        </p:nvSpPr>
        <p:spPr>
          <a:xfrm>
            <a:off x="195509" y="81794"/>
            <a:ext cx="7491480" cy="1152525"/>
          </a:xfrm>
          <a:prstGeom prst="rect">
            <a:avLst/>
          </a:prstGeom>
        </p:spPr>
        <p:txBody>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r>
              <a:rPr lang="sl-SI" sz="2400"/>
              <a:t>
</a:t>
            </a:r>
            <a:br>
              <a:rPr lang="sl-SI" sz="2400"/>
            </a:br>
            <a:r>
              <a:rPr lang="sl-SI" sz="2400">
                <a:solidFill>
                  <a:schemeClr val="accent2"/>
                </a:solidFill>
              </a:rPr>
              <a:t>Primer Dunaj: </a:t>
            </a:r>
            <a:r>
              <a:rPr lang="sl-SI"/>
              <a:t>(</a:t>
            </a:r>
            <a:r>
              <a:rPr lang="sl-SI" sz="2600">
                <a:solidFill>
                  <a:schemeClr val="accent2"/>
                </a:solidFill>
              </a:rPr>
              <a:t>ne)sprejetje politik</a:t>
            </a:r>
            <a:r>
              <a:rPr lang="sl-SI" sz="2400"/>
              <a:t>
</a:t>
            </a:r>
            <a:br>
              <a:rPr lang="sl-SI" sz="2400"/>
            </a:br>
            <a:r>
              <a:rPr lang="sl-SI" sz="2400"/>
              <a:t>
</a:t>
            </a:r>
            <a:br>
              <a:rPr lang="sl-SI" sz="2400"/>
            </a:br>
            <a:endParaRPr lang="sl-SI" sz="2400"/>
          </a:p>
        </p:txBody>
      </p:sp>
      <p:sp>
        <p:nvSpPr>
          <p:cNvPr id="7" name="Rechteck 6">
            <a:extLst>
              <a:ext uri="{FF2B5EF4-FFF2-40B4-BE49-F238E27FC236}">
                <a16:creationId xmlns:a16="http://schemas.microsoft.com/office/drawing/2014/main" xmlns="" id="{71E8E7E5-2E78-41A9-AF58-A166CA14E41C}"/>
              </a:ext>
            </a:extLst>
          </p:cNvPr>
          <p:cNvSpPr/>
          <p:nvPr/>
        </p:nvSpPr>
        <p:spPr>
          <a:xfrm>
            <a:off x="195509" y="841965"/>
            <a:ext cx="2869696" cy="461665"/>
          </a:xfrm>
          <a:prstGeom prst="rect">
            <a:avLst/>
          </a:prstGeom>
        </p:spPr>
        <p:txBody>
          <a:bodyPr wrap="none">
            <a:spAutoFit/>
          </a:bodyPr>
          <a:lstStyle/>
          <a:p>
            <a:r>
              <a:rPr lang="sl-SI" b="1">
                <a:solidFill>
                  <a:schemeClr val="accent2"/>
                </a:solidFill>
                <a:latin typeface="+mj-lt"/>
              </a:rPr>
              <a:t>Mariahilfer Straße </a:t>
            </a:r>
          </a:p>
        </p:txBody>
      </p:sp>
      <p:sp>
        <p:nvSpPr>
          <p:cNvPr id="8" name="Rechteck 7">
            <a:extLst>
              <a:ext uri="{FF2B5EF4-FFF2-40B4-BE49-F238E27FC236}">
                <a16:creationId xmlns:a16="http://schemas.microsoft.com/office/drawing/2014/main" xmlns="" id="{E9CD0943-F630-45B1-9E50-5E44A3B09C7F}"/>
              </a:ext>
            </a:extLst>
          </p:cNvPr>
          <p:cNvSpPr/>
          <p:nvPr/>
        </p:nvSpPr>
        <p:spPr>
          <a:xfrm>
            <a:off x="4572000" y="1376624"/>
            <a:ext cx="4572000" cy="51347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2" name="Grafik 11" descr="Ein Bild, das Zeitung, jung, Schild enthält.&#10;&#10;Automatisch generierte Beschreibung">
            <a:extLst>
              <a:ext uri="{FF2B5EF4-FFF2-40B4-BE49-F238E27FC236}">
                <a16:creationId xmlns:a16="http://schemas.microsoft.com/office/drawing/2014/main" xmlns="" id="{1070E2B3-8332-46BB-BAEA-9965354A89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6200" y="2075474"/>
            <a:ext cx="2247900" cy="1257300"/>
          </a:xfrm>
          <a:prstGeom prst="rect">
            <a:avLst/>
          </a:prstGeom>
        </p:spPr>
      </p:pic>
      <p:pic>
        <p:nvPicPr>
          <p:cNvPr id="10" name="Grafik 9" descr="Ein Bild, das Zeitung, Text, Screenshot enthält.&#10;&#10;Automatisch generierte Beschreibung">
            <a:extLst>
              <a:ext uri="{FF2B5EF4-FFF2-40B4-BE49-F238E27FC236}">
                <a16:creationId xmlns:a16="http://schemas.microsoft.com/office/drawing/2014/main" xmlns="" id="{8EA4EEA6-74A5-4480-90D8-E67FC1B1E6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18182">
            <a:off x="6718818" y="1549772"/>
            <a:ext cx="2264290" cy="1275112"/>
          </a:xfrm>
          <a:prstGeom prst="rect">
            <a:avLst/>
          </a:prstGeom>
        </p:spPr>
      </p:pic>
      <p:pic>
        <p:nvPicPr>
          <p:cNvPr id="15" name="Picture 7">
            <a:extLst>
              <a:ext uri="{FF2B5EF4-FFF2-40B4-BE49-F238E27FC236}">
                <a16:creationId xmlns:a16="http://schemas.microsoft.com/office/drawing/2014/main" xmlns="" id="{635C1151-41AF-4223-9FE8-A49AF9C8EBE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0" y="3475079"/>
            <a:ext cx="2733152" cy="1807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Grafik 13" descr="Ein Bild, das Zeitung, Text, Gebäude, Straße enthält.&#10;&#10;Automatisch generierte Beschreibung">
            <a:extLst>
              <a:ext uri="{FF2B5EF4-FFF2-40B4-BE49-F238E27FC236}">
                <a16:creationId xmlns:a16="http://schemas.microsoft.com/office/drawing/2014/main" xmlns="" id="{AC1AE332-ED59-4083-9DEA-4AD572C755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76394">
            <a:off x="6248407" y="4440514"/>
            <a:ext cx="2695951" cy="1893693"/>
          </a:xfrm>
          <a:prstGeom prst="rect">
            <a:avLst/>
          </a:prstGeom>
        </p:spPr>
      </p:pic>
    </p:spTree>
    <p:extLst>
      <p:ext uri="{BB962C8B-B14F-4D97-AF65-F5344CB8AC3E}">
        <p14:creationId xmlns:p14="http://schemas.microsoft.com/office/powerpoint/2010/main" val="29918506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xmlns="" id="{3604F48B-99F0-470A-815C-9E15624E1E24}"/>
              </a:ext>
            </a:extLst>
          </p:cNvPr>
          <p:cNvSpPr/>
          <p:nvPr/>
        </p:nvSpPr>
        <p:spPr>
          <a:xfrm>
            <a:off x="0" y="1406769"/>
            <a:ext cx="9144000" cy="5117856"/>
          </a:xfrm>
          <a:prstGeom prst="rect">
            <a:avLst/>
          </a:prstGeom>
          <a:solidFill>
            <a:srgbClr val="034E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itel 2">
            <a:extLst>
              <a:ext uri="{FF2B5EF4-FFF2-40B4-BE49-F238E27FC236}">
                <a16:creationId xmlns:a16="http://schemas.microsoft.com/office/drawing/2014/main" xmlns="" id="{D3B98CFC-AAE2-44B1-BF62-1ED79015B314}"/>
              </a:ext>
            </a:extLst>
          </p:cNvPr>
          <p:cNvSpPr txBox="1">
            <a:spLocks noChangeArrowheads="1"/>
          </p:cNvSpPr>
          <p:nvPr/>
        </p:nvSpPr>
        <p:spPr>
          <a:xfrm>
            <a:off x="1406858" y="2241724"/>
            <a:ext cx="5832475" cy="3671888"/>
          </a:xfrm>
          <a:prstGeom prst="rect">
            <a:avLst/>
          </a:prstGeom>
        </p:spPr>
        <p:txBody>
          <a:bodyPr>
            <a:normAutofit fontScale="67500" lnSpcReduction="20000"/>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pPr>
              <a:defRPr/>
            </a:pPr>
            <a:r>
              <a:rPr lang="sl-SI"/>
              <a:t>PREJ:
</a:t>
            </a:r>
            <a:br>
              <a:rPr lang="sl-SI"/>
            </a:br>
            <a:r>
              <a:rPr lang="sl-SI"/>
              <a:t>skrajno nasprotovanje političnih strank (konzervativnih, desničarskih)
</a:t>
            </a:r>
            <a:br>
              <a:rPr lang="sl-SI"/>
            </a:br>
            <a:r>
              <a:rPr lang="sl-SI"/>
              <a:t>in bulvarskih medijev 
</a:t>
            </a:r>
            <a:br>
              <a:rPr lang="sl-SI"/>
            </a:br>
            <a:r>
              <a:rPr lang="sl-SI"/>
              <a:t>
</a:t>
            </a:r>
            <a:br>
              <a:rPr lang="sl-SI"/>
            </a:br>
            <a:r>
              <a:rPr lang="sl-SI"/>
              <a:t>PO izvajanju: zelo dobro se je izšlo,
</a:t>
            </a:r>
            <a:br>
              <a:rPr lang="sl-SI"/>
            </a:br>
            <a:r>
              <a:rPr lang="sl-SI"/>
              <a:t>da se nihče ni mogel spomniti, da bi bil kdaj proti temu
</a:t>
            </a:r>
            <a:br>
              <a:rPr lang="sl-SI"/>
            </a:br>
            <a:r>
              <a:rPr lang="sl-SI"/>
              <a:t>				</a:t>
            </a:r>
          </a:p>
        </p:txBody>
      </p:sp>
      <p:sp>
        <p:nvSpPr>
          <p:cNvPr id="5" name="Tytuł 2">
            <a:extLst>
              <a:ext uri="{FF2B5EF4-FFF2-40B4-BE49-F238E27FC236}">
                <a16:creationId xmlns:a16="http://schemas.microsoft.com/office/drawing/2014/main" xmlns="" id="{E86F6519-74ED-48F6-8E30-49DB83F881D7}"/>
              </a:ext>
            </a:extLst>
          </p:cNvPr>
          <p:cNvSpPr txBox="1">
            <a:spLocks/>
          </p:cNvSpPr>
          <p:nvPr/>
        </p:nvSpPr>
        <p:spPr>
          <a:xfrm>
            <a:off x="195509" y="81794"/>
            <a:ext cx="7491480" cy="1152525"/>
          </a:xfrm>
          <a:prstGeom prst="rect">
            <a:avLst/>
          </a:prstGeom>
        </p:spPr>
        <p:txBody>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r>
              <a:rPr lang="sl-SI" sz="2400"/>
              <a:t>
</a:t>
            </a:r>
            <a:br>
              <a:rPr lang="sl-SI" sz="2400"/>
            </a:br>
            <a:r>
              <a:rPr lang="sl-SI" sz="2400">
                <a:solidFill>
                  <a:schemeClr val="accent2"/>
                </a:solidFill>
              </a:rPr>
              <a:t>Primer Dunaj: </a:t>
            </a:r>
            <a:r>
              <a:rPr lang="sl-SI"/>
              <a:t>(</a:t>
            </a:r>
            <a:r>
              <a:rPr lang="sl-SI" sz="2600">
                <a:solidFill>
                  <a:schemeClr val="accent2"/>
                </a:solidFill>
              </a:rPr>
              <a:t>ne)sprejetje politik</a:t>
            </a:r>
            <a:r>
              <a:rPr lang="sl-SI" sz="2400"/>
              <a:t>
</a:t>
            </a:r>
            <a:br>
              <a:rPr lang="sl-SI" sz="2400"/>
            </a:br>
            <a:r>
              <a:rPr lang="sl-SI" sz="2400"/>
              <a:t>
</a:t>
            </a:r>
            <a:br>
              <a:rPr lang="sl-SI" sz="2400"/>
            </a:br>
            <a:endParaRPr lang="sl-SI" sz="2400"/>
          </a:p>
        </p:txBody>
      </p:sp>
    </p:spTree>
    <p:extLst>
      <p:ext uri="{BB962C8B-B14F-4D97-AF65-F5344CB8AC3E}">
        <p14:creationId xmlns:p14="http://schemas.microsoft.com/office/powerpoint/2010/main" val="77426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xmlns="" id="{6056E7B4-5046-4D3F-AC65-25ACAEC31A73}"/>
              </a:ext>
            </a:extLst>
          </p:cNvPr>
          <p:cNvSpPr/>
          <p:nvPr/>
        </p:nvSpPr>
        <p:spPr>
          <a:xfrm>
            <a:off x="0" y="1457011"/>
            <a:ext cx="9144000" cy="5117856"/>
          </a:xfrm>
          <a:prstGeom prst="rect">
            <a:avLst/>
          </a:prstGeom>
          <a:solidFill>
            <a:srgbClr val="034E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Inhaltsplatzhalter 2">
            <a:extLst>
              <a:ext uri="{FF2B5EF4-FFF2-40B4-BE49-F238E27FC236}">
                <a16:creationId xmlns:a16="http://schemas.microsoft.com/office/drawing/2014/main" xmlns="" id="{D2A4ADA3-404E-40C1-8BE9-1B391D719903}"/>
              </a:ext>
            </a:extLst>
          </p:cNvPr>
          <p:cNvSpPr txBox="1">
            <a:spLocks/>
          </p:cNvSpPr>
          <p:nvPr/>
        </p:nvSpPr>
        <p:spPr>
          <a:xfrm>
            <a:off x="457200" y="1600200"/>
            <a:ext cx="8229600" cy="4525963"/>
          </a:xfrm>
          <a:prstGeom prst="rect">
            <a:avLst/>
          </a:prstGeom>
        </p:spPr>
        <p:txBody>
          <a:bodyPr>
            <a:normAutofit fontScale="85000" lnSpcReduction="20000"/>
          </a:bodyPr>
          <a:lstStyle>
            <a:lvl1pPr marL="342900" indent="-342900" algn="l" rtl="0" eaLnBrk="0" fontAlgn="base" hangingPunct="0">
              <a:spcBef>
                <a:spcPct val="20000"/>
              </a:spcBef>
              <a:spcAft>
                <a:spcPct val="0"/>
              </a:spcAft>
              <a:buClr>
                <a:srgbClr val="134095"/>
              </a:buClr>
              <a:buSzPct val="135000"/>
              <a:buChar char="•"/>
              <a:defRPr sz="3200" b="1">
                <a:solidFill>
                  <a:schemeClr val="tx1"/>
                </a:solidFill>
                <a:latin typeface="+mn-lt"/>
                <a:ea typeface="MS PGothic" pitchFamily="34" charset="-128"/>
                <a:cs typeface="MS PGothic"/>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itchFamily="34" charset="-128"/>
                <a:cs typeface="MS PGothic"/>
              </a:defRPr>
            </a:lvl2pPr>
            <a:lvl3pPr marL="987425" indent="-228600" algn="l" rtl="0" eaLnBrk="0" fontAlgn="base" hangingPunct="0">
              <a:spcBef>
                <a:spcPct val="30000"/>
              </a:spcBef>
              <a:spcAft>
                <a:spcPct val="0"/>
              </a:spcAft>
              <a:buChar char="–"/>
              <a:defRPr sz="1600">
                <a:solidFill>
                  <a:schemeClr val="tx1"/>
                </a:solidFill>
                <a:latin typeface="+mn-lt"/>
                <a:ea typeface="MS PGothic" pitchFamily="34" charset="-128"/>
                <a:cs typeface="MS PGothic"/>
              </a:defRPr>
            </a:lvl3pPr>
            <a:lvl4pPr marL="1695450" indent="-228600" algn="l" rtl="0" eaLnBrk="0" fontAlgn="base" hangingPunct="0">
              <a:spcBef>
                <a:spcPct val="20000"/>
              </a:spcBef>
              <a:spcAft>
                <a:spcPct val="0"/>
              </a:spcAft>
              <a:buChar char="–"/>
              <a:defRPr sz="2000">
                <a:solidFill>
                  <a:schemeClr val="tx1"/>
                </a:solidFill>
                <a:latin typeface="Times New Roman" pitchFamily="1" charset="0"/>
                <a:ea typeface="MS PGothic" pitchFamily="34" charset="-128"/>
                <a:cs typeface="MS PGothic"/>
              </a:defRPr>
            </a:lvl4pPr>
            <a:lvl5pPr marL="2114550" indent="-228600" algn="l" rtl="0" eaLnBrk="0" fontAlgn="base" hangingPunct="0">
              <a:spcBef>
                <a:spcPct val="20000"/>
              </a:spcBef>
              <a:spcAft>
                <a:spcPct val="0"/>
              </a:spcAft>
              <a:buChar char="»"/>
              <a:defRPr sz="1600">
                <a:solidFill>
                  <a:schemeClr val="tx1"/>
                </a:solidFill>
                <a:latin typeface="Times New Roman" pitchFamily="1" charset="0"/>
                <a:ea typeface="MS PGothic" pitchFamily="34" charset="-128"/>
                <a:cs typeface="MS PGothic"/>
              </a:defRPr>
            </a:lvl5pPr>
            <a:lvl6pPr marL="2571750" indent="-228600" algn="l" rtl="0" eaLnBrk="1" fontAlgn="base" hangingPunct="1">
              <a:spcBef>
                <a:spcPct val="20000"/>
              </a:spcBef>
              <a:spcAft>
                <a:spcPct val="0"/>
              </a:spcAft>
              <a:buChar char="»"/>
              <a:defRPr sz="1600">
                <a:solidFill>
                  <a:schemeClr val="tx1"/>
                </a:solidFill>
                <a:latin typeface="Times New Roman" pitchFamily="1" charset="0"/>
              </a:defRPr>
            </a:lvl6pPr>
            <a:lvl7pPr marL="3028950" indent="-228600" algn="l" rtl="0" eaLnBrk="1" fontAlgn="base" hangingPunct="1">
              <a:spcBef>
                <a:spcPct val="20000"/>
              </a:spcBef>
              <a:spcAft>
                <a:spcPct val="0"/>
              </a:spcAft>
              <a:buChar char="»"/>
              <a:defRPr sz="1600">
                <a:solidFill>
                  <a:schemeClr val="tx1"/>
                </a:solidFill>
                <a:latin typeface="Times New Roman" pitchFamily="1" charset="0"/>
              </a:defRPr>
            </a:lvl7pPr>
            <a:lvl8pPr marL="3486150" indent="-228600" algn="l" rtl="0" eaLnBrk="1" fontAlgn="base" hangingPunct="1">
              <a:spcBef>
                <a:spcPct val="20000"/>
              </a:spcBef>
              <a:spcAft>
                <a:spcPct val="0"/>
              </a:spcAft>
              <a:buChar char="»"/>
              <a:defRPr sz="1600">
                <a:solidFill>
                  <a:schemeClr val="tx1"/>
                </a:solidFill>
                <a:latin typeface="Times New Roman" pitchFamily="1" charset="0"/>
              </a:defRPr>
            </a:lvl8pPr>
            <a:lvl9pPr marL="3943350" indent="-228600" algn="l" rtl="0" eaLnBrk="1" fontAlgn="base" hangingPunct="1">
              <a:spcBef>
                <a:spcPct val="20000"/>
              </a:spcBef>
              <a:spcAft>
                <a:spcPct val="0"/>
              </a:spcAft>
              <a:buChar char="»"/>
              <a:defRPr sz="1600">
                <a:solidFill>
                  <a:schemeClr val="tx1"/>
                </a:solidFill>
                <a:latin typeface="Times New Roman" pitchFamily="1" charset="0"/>
              </a:defRPr>
            </a:lvl9pPr>
          </a:lstStyle>
          <a:p>
            <a:pPr marL="0" indent="0">
              <a:buFontTx/>
              <a:buNone/>
            </a:pPr>
            <a:r>
              <a:rPr lang="sl-SI">
                <a:solidFill>
                  <a:schemeClr val="bg1"/>
                </a:solidFill>
              </a:rPr>
              <a:t>naknadno vrednotenje 2015:</a:t>
            </a:r>
          </a:p>
          <a:p>
            <a:pPr marL="0" indent="0">
              <a:buFontTx/>
              <a:buNone/>
            </a:pPr>
            <a:endParaRPr lang="en-US" kern="0" dirty="0">
              <a:solidFill>
                <a:schemeClr val="bg1"/>
              </a:solidFill>
            </a:endParaRPr>
          </a:p>
          <a:p>
            <a:pPr marL="0" indent="0">
              <a:buFontTx/>
              <a:buNone/>
            </a:pPr>
            <a:endParaRPr lang="en-US" kern="0" dirty="0">
              <a:solidFill>
                <a:schemeClr val="bg1"/>
              </a:solidFill>
            </a:endParaRPr>
          </a:p>
          <a:p>
            <a:pPr marL="0" indent="0" algn="ctr">
              <a:buFontTx/>
              <a:buNone/>
            </a:pPr>
            <a:r>
              <a:rPr lang="sl-SI" sz="4000">
                <a:solidFill>
                  <a:schemeClr val="bg1"/>
                </a:solidFill>
              </a:rPr>
              <a:t>Danes bi 71 % ljudi glasovalo
</a:t>
            </a:r>
            <a:br>
              <a:rPr lang="sl-SI" sz="4000">
                <a:solidFill>
                  <a:schemeClr val="bg1"/>
                </a:solidFill>
              </a:rPr>
            </a:br>
            <a:r>
              <a:rPr lang="sl-SI" sz="4000">
                <a:solidFill>
                  <a:schemeClr val="bg1"/>
                </a:solidFill>
              </a:rPr>
              <a:t>za preoblikovanje</a:t>
            </a:r>
          </a:p>
          <a:p>
            <a:pPr marL="0" indent="0" algn="ctr">
              <a:buFontTx/>
              <a:buNone/>
            </a:pPr>
            <a:endParaRPr lang="en-US" kern="0" dirty="0">
              <a:solidFill>
                <a:schemeClr val="bg1"/>
              </a:solidFill>
            </a:endParaRPr>
          </a:p>
          <a:p>
            <a:pPr marL="0" indent="0" algn="ctr">
              <a:buFontTx/>
              <a:buNone/>
            </a:pPr>
            <a:endParaRPr lang="en-US" kern="0" dirty="0">
              <a:solidFill>
                <a:schemeClr val="bg1"/>
              </a:solidFill>
            </a:endParaRPr>
          </a:p>
          <a:p>
            <a:pPr marL="0" indent="0" algn="ctr">
              <a:buFontTx/>
              <a:buNone/>
            </a:pPr>
            <a:r>
              <a:rPr lang="sl-SI">
                <a:solidFill>
                  <a:schemeClr val="bg1"/>
                </a:solidFill>
              </a:rPr>
              <a:t>55 % uporabnikov meni, da spoštljivo sožitje načinov deluje dobro ali izjemno dobro</a:t>
            </a:r>
          </a:p>
        </p:txBody>
      </p:sp>
      <p:sp>
        <p:nvSpPr>
          <p:cNvPr id="5" name="Tytuł 2">
            <a:extLst>
              <a:ext uri="{FF2B5EF4-FFF2-40B4-BE49-F238E27FC236}">
                <a16:creationId xmlns:a16="http://schemas.microsoft.com/office/drawing/2014/main" xmlns="" id="{5847FB27-C6D0-4846-BAD0-475EDB34E407}"/>
              </a:ext>
            </a:extLst>
          </p:cNvPr>
          <p:cNvSpPr txBox="1">
            <a:spLocks/>
          </p:cNvSpPr>
          <p:nvPr/>
        </p:nvSpPr>
        <p:spPr>
          <a:xfrm>
            <a:off x="195509" y="81794"/>
            <a:ext cx="7491480" cy="1152525"/>
          </a:xfrm>
          <a:prstGeom prst="rect">
            <a:avLst/>
          </a:prstGeom>
        </p:spPr>
        <p:txBody>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r>
              <a:rPr lang="sl-SI" sz="2400"/>
              <a:t>
</a:t>
            </a:r>
            <a:br>
              <a:rPr lang="sl-SI" sz="2400"/>
            </a:br>
            <a:r>
              <a:rPr lang="sl-SI" sz="2400">
                <a:solidFill>
                  <a:schemeClr val="accent2"/>
                </a:solidFill>
              </a:rPr>
              <a:t>Primer Dunaj: </a:t>
            </a:r>
            <a:r>
              <a:rPr lang="sl-SI"/>
              <a:t>(</a:t>
            </a:r>
            <a:r>
              <a:rPr lang="sl-SI" sz="2600">
                <a:solidFill>
                  <a:schemeClr val="accent2"/>
                </a:solidFill>
              </a:rPr>
              <a:t>ne)sprejetje politik</a:t>
            </a:r>
            <a:r>
              <a:rPr lang="sl-SI" sz="2400"/>
              <a:t>
</a:t>
            </a:r>
            <a:br>
              <a:rPr lang="sl-SI" sz="2400"/>
            </a:br>
            <a:r>
              <a:rPr lang="sl-SI" sz="2400"/>
              <a:t>
</a:t>
            </a:r>
            <a:br>
              <a:rPr lang="sl-SI" sz="2400"/>
            </a:br>
            <a:endParaRPr lang="sl-SI" sz="2400"/>
          </a:p>
        </p:txBody>
      </p:sp>
      <p:sp>
        <p:nvSpPr>
          <p:cNvPr id="6" name="Textfeld 5">
            <a:extLst>
              <a:ext uri="{FF2B5EF4-FFF2-40B4-BE49-F238E27FC236}">
                <a16:creationId xmlns:a16="http://schemas.microsoft.com/office/drawing/2014/main" xmlns="" id="{1984C763-203C-497E-AACB-B8FF06432C67}"/>
              </a:ext>
            </a:extLst>
          </p:cNvPr>
          <p:cNvSpPr txBox="1"/>
          <p:nvPr/>
        </p:nvSpPr>
        <p:spPr>
          <a:xfrm>
            <a:off x="6330688" y="6146040"/>
            <a:ext cx="2712602" cy="261610"/>
          </a:xfrm>
          <a:prstGeom prst="rect">
            <a:avLst/>
          </a:prstGeom>
          <a:noFill/>
        </p:spPr>
        <p:txBody>
          <a:bodyPr wrap="none" rtlCol="0">
            <a:spAutoFit/>
          </a:bodyPr>
          <a:lstStyle/>
          <a:p>
            <a:r>
              <a:rPr lang="sl-SI" sz="1100">
                <a:solidFill>
                  <a:schemeClr val="bg1"/>
                </a:solidFill>
              </a:rPr>
              <a:t>Vir: PROSPERITY, Gregor Stratil-Sauer</a:t>
            </a:r>
          </a:p>
        </p:txBody>
      </p:sp>
    </p:spTree>
    <p:extLst>
      <p:ext uri="{BB962C8B-B14F-4D97-AF65-F5344CB8AC3E}">
        <p14:creationId xmlns:p14="http://schemas.microsoft.com/office/powerpoint/2010/main" val="39060347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xmlns="" id="{978C9787-6546-46A1-B08D-5A2B6E3F8FD5}"/>
              </a:ext>
            </a:extLst>
          </p:cNvPr>
          <p:cNvSpPr txBox="1">
            <a:spLocks/>
          </p:cNvSpPr>
          <p:nvPr/>
        </p:nvSpPr>
        <p:spPr>
          <a:xfrm>
            <a:off x="215606" y="232519"/>
            <a:ext cx="7491480" cy="1152525"/>
          </a:xfrm>
          <a:prstGeom prst="rect">
            <a:avLst/>
          </a:prstGeom>
        </p:spPr>
        <p:txBody>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r>
              <a:rPr lang="sl-SI" sz="2400">
                <a:solidFill>
                  <a:schemeClr val="accent2"/>
                </a:solidFill>
              </a:rPr>
              <a:t>Primer Dunaj: (ne)sprejetje politik</a:t>
            </a:r>
          </a:p>
          <a:p>
            <a:r>
              <a:rPr lang="sl-SI" sz="2400">
                <a:solidFill>
                  <a:schemeClr val="accent2"/>
                </a:solidFill>
              </a:rPr>
              <a:t>Mariahilfer Straße danes</a:t>
            </a:r>
            <a:r>
              <a:rPr lang="sl-SI" sz="2400"/>
              <a:t>
</a:t>
            </a:r>
            <a:br>
              <a:rPr lang="sl-SI" sz="2400"/>
            </a:br>
            <a:r>
              <a:rPr lang="sl-SI" sz="2400"/>
              <a:t>
</a:t>
            </a:r>
            <a:br>
              <a:rPr lang="sl-SI" sz="2400"/>
            </a:br>
            <a:endParaRPr lang="sl-SI" sz="2400"/>
          </a:p>
        </p:txBody>
      </p:sp>
      <p:pic>
        <p:nvPicPr>
          <p:cNvPr id="5" name="Grafik 4" descr="Ein Bild, das draußen, Gebäude, gehen, Person enthält.&#10;&#10;Automatisch generierte Beschreibung">
            <a:extLst>
              <a:ext uri="{FF2B5EF4-FFF2-40B4-BE49-F238E27FC236}">
                <a16:creationId xmlns:a16="http://schemas.microsoft.com/office/drawing/2014/main" xmlns="" id="{BBC5FACA-16BE-449B-A492-6DC5F99CF6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659" y="1590359"/>
            <a:ext cx="7365442" cy="4910295"/>
          </a:xfrm>
          <a:prstGeom prst="rect">
            <a:avLst/>
          </a:prstGeom>
        </p:spPr>
      </p:pic>
    </p:spTree>
    <p:extLst>
      <p:ext uri="{BB962C8B-B14F-4D97-AF65-F5344CB8AC3E}">
        <p14:creationId xmlns:p14="http://schemas.microsoft.com/office/powerpoint/2010/main" val="33666685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xmlns="" id="{C8525660-E039-48E1-A0CA-DC8B46579B61}"/>
              </a:ext>
            </a:extLst>
          </p:cNvPr>
          <p:cNvSpPr txBox="1">
            <a:spLocks noChangeArrowheads="1"/>
          </p:cNvSpPr>
          <p:nvPr/>
        </p:nvSpPr>
        <p:spPr>
          <a:xfrm>
            <a:off x="195509" y="1567683"/>
            <a:ext cx="8218487" cy="1570038"/>
          </a:xfrm>
          <a:prstGeom prst="rect">
            <a:avLst/>
          </a:prstGeom>
        </p:spPr>
        <p:txBody>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r>
              <a:rPr lang="sl-SI" b="0">
                <a:solidFill>
                  <a:schemeClr val="accent2"/>
                </a:solidFill>
              </a:rPr>
              <a:t>Enako – protest proti kolesarskim ukrepom pred izvedbo s strani konzervativne stranke.
</a:t>
            </a:r>
            <a:br>
              <a:rPr lang="sl-SI" b="0">
                <a:solidFill>
                  <a:schemeClr val="accent2"/>
                </a:solidFill>
              </a:rPr>
            </a:br>
            <a:r>
              <a:rPr lang="sl-SI" b="0">
                <a:solidFill>
                  <a:schemeClr val="accent2"/>
                </a:solidFill>
              </a:rPr>
              <a:t>Čakamo …kdo se bo spomnil po izvedbi</a:t>
            </a:r>
          </a:p>
        </p:txBody>
      </p:sp>
      <p:pic>
        <p:nvPicPr>
          <p:cNvPr id="4" name="Grafik 3">
            <a:extLst>
              <a:ext uri="{FF2B5EF4-FFF2-40B4-BE49-F238E27FC236}">
                <a16:creationId xmlns:a16="http://schemas.microsoft.com/office/drawing/2014/main" xmlns="" id="{63085D94-C008-4FE7-A006-8E73D7834E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66415"/>
            <a:ext cx="4572000" cy="343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4">
            <a:extLst>
              <a:ext uri="{FF2B5EF4-FFF2-40B4-BE49-F238E27FC236}">
                <a16:creationId xmlns:a16="http://schemas.microsoft.com/office/drawing/2014/main" xmlns="" id="{1D92D2DF-2BB0-4689-91A3-331678884C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866415"/>
            <a:ext cx="4572000" cy="343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xmlns="" id="{078D6B81-6212-4828-B0FF-D1EB3BCE8B17}"/>
              </a:ext>
            </a:extLst>
          </p:cNvPr>
          <p:cNvSpPr/>
          <p:nvPr/>
        </p:nvSpPr>
        <p:spPr>
          <a:xfrm>
            <a:off x="5141302" y="5461139"/>
            <a:ext cx="2183946" cy="5853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1800"/>
              <a:t>To bi lahko bilo tvoje parkirno mesto!</a:t>
            </a:r>
          </a:p>
        </p:txBody>
      </p:sp>
      <p:sp>
        <p:nvSpPr>
          <p:cNvPr id="7" name="Pfeil: nach rechts 6">
            <a:extLst>
              <a:ext uri="{FF2B5EF4-FFF2-40B4-BE49-F238E27FC236}">
                <a16:creationId xmlns:a16="http://schemas.microsoft.com/office/drawing/2014/main" xmlns="" id="{F6CE171C-5596-4279-A805-93BE8BD96A22}"/>
              </a:ext>
            </a:extLst>
          </p:cNvPr>
          <p:cNvSpPr/>
          <p:nvPr/>
        </p:nvSpPr>
        <p:spPr>
          <a:xfrm rot="11877468">
            <a:off x="4530079" y="5552651"/>
            <a:ext cx="653143" cy="3767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Tytuł 2">
            <a:extLst>
              <a:ext uri="{FF2B5EF4-FFF2-40B4-BE49-F238E27FC236}">
                <a16:creationId xmlns:a16="http://schemas.microsoft.com/office/drawing/2014/main" xmlns="" id="{68480FD9-C412-4ADB-888D-4DF8A4B3D4EB}"/>
              </a:ext>
            </a:extLst>
          </p:cNvPr>
          <p:cNvSpPr txBox="1">
            <a:spLocks/>
          </p:cNvSpPr>
          <p:nvPr/>
        </p:nvSpPr>
        <p:spPr>
          <a:xfrm>
            <a:off x="195509" y="81794"/>
            <a:ext cx="7491480" cy="1152525"/>
          </a:xfrm>
          <a:prstGeom prst="rect">
            <a:avLst/>
          </a:prstGeom>
        </p:spPr>
        <p:txBody>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r>
              <a:rPr lang="sl-SI" sz="2400"/>
              <a:t>
</a:t>
            </a:r>
            <a:br>
              <a:rPr lang="sl-SI" sz="2400"/>
            </a:br>
            <a:r>
              <a:rPr lang="sl-SI" sz="2400">
                <a:solidFill>
                  <a:schemeClr val="accent2"/>
                </a:solidFill>
              </a:rPr>
              <a:t>Primer Dunaj: </a:t>
            </a:r>
            <a:r>
              <a:rPr lang="sl-SI"/>
              <a:t>(</a:t>
            </a:r>
            <a:r>
              <a:rPr lang="sl-SI" sz="2600">
                <a:solidFill>
                  <a:schemeClr val="accent2"/>
                </a:solidFill>
              </a:rPr>
              <a:t>ne)sprejetje politik</a:t>
            </a:r>
            <a:r>
              <a:rPr lang="sl-SI" sz="2400"/>
              <a:t>
</a:t>
            </a:r>
            <a:br>
              <a:rPr lang="sl-SI" sz="2400"/>
            </a:br>
            <a:r>
              <a:rPr lang="sl-SI" sz="2400"/>
              <a:t>
</a:t>
            </a:r>
            <a:br>
              <a:rPr lang="sl-SI" sz="2400"/>
            </a:br>
            <a:endParaRPr lang="sl-SI" sz="2400"/>
          </a:p>
        </p:txBody>
      </p:sp>
    </p:spTree>
    <p:extLst>
      <p:ext uri="{BB962C8B-B14F-4D97-AF65-F5344CB8AC3E}">
        <p14:creationId xmlns:p14="http://schemas.microsoft.com/office/powerpoint/2010/main" val="3905114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xmlns="" id="{59F39998-50A9-49D4-9BA6-A0386BF9F401}"/>
              </a:ext>
            </a:extLst>
          </p:cNvPr>
          <p:cNvSpPr/>
          <p:nvPr/>
        </p:nvSpPr>
        <p:spPr>
          <a:xfrm>
            <a:off x="296383" y="1817638"/>
            <a:ext cx="8304028" cy="923330"/>
          </a:xfrm>
          <a:prstGeom prst="rect">
            <a:avLst/>
          </a:prstGeom>
        </p:spPr>
        <p:txBody>
          <a:bodyPr wrap="square">
            <a:spAutoFit/>
          </a:bodyPr>
          <a:lstStyle/>
          <a:p>
            <a:pPr>
              <a:spcBef>
                <a:spcPct val="20000"/>
              </a:spcBef>
              <a:buClr>
                <a:srgbClr val="134095"/>
              </a:buClr>
              <a:buSzPct val="135000"/>
            </a:pPr>
            <a:r>
              <a:rPr lang="sl-SI" sz="1800">
                <a:solidFill>
                  <a:srgbClr val="134095"/>
                </a:solidFill>
                <a:latin typeface="+mn-lt"/>
              </a:rPr>
              <a:t>Učinkovite politike upoštevajo pomembnost združevanja ukrepov potiska in potega. Na primer, spodbujanje hoje brez oblikovanja ulic za nižje hitrosti ne bo doseglo želenih ciljev. </a:t>
            </a:r>
          </a:p>
        </p:txBody>
      </p:sp>
      <p:sp>
        <p:nvSpPr>
          <p:cNvPr id="4" name="Title 1">
            <a:extLst>
              <a:ext uri="{FF2B5EF4-FFF2-40B4-BE49-F238E27FC236}">
                <a16:creationId xmlns:a16="http://schemas.microsoft.com/office/drawing/2014/main" xmlns="" id="{3FDA433F-B325-44B1-A8AF-C0EEB26E2DBE}"/>
              </a:ext>
            </a:extLst>
          </p:cNvPr>
          <p:cNvSpPr txBox="1">
            <a:spLocks/>
          </p:cNvSpPr>
          <p:nvPr/>
        </p:nvSpPr>
        <p:spPr>
          <a:xfrm>
            <a:off x="381444" y="454541"/>
            <a:ext cx="7343775" cy="1152525"/>
          </a:xfrm>
          <a:prstGeom prst="rect">
            <a:avLst/>
          </a:prstGeom>
        </p:spPr>
        <p:txBody>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pPr eaLnBrk="1" hangingPunct="1"/>
            <a:r>
              <a:rPr lang="sl-SI">
                <a:solidFill>
                  <a:srgbClr val="134095"/>
                </a:solidFill>
              </a:rPr>
              <a:t>Potisni in potegni</a:t>
            </a:r>
          </a:p>
        </p:txBody>
      </p:sp>
      <p:pic>
        <p:nvPicPr>
          <p:cNvPr id="6" name="Grafik 5" descr="Ein Bild, das Zeichnung enthält.&#10;&#10;Automatisch generierte Beschreibung">
            <a:extLst>
              <a:ext uri="{FF2B5EF4-FFF2-40B4-BE49-F238E27FC236}">
                <a16:creationId xmlns:a16="http://schemas.microsoft.com/office/drawing/2014/main" xmlns="" id="{B56BDBE8-2E24-4F0E-8893-8BAF611158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383" y="3520804"/>
            <a:ext cx="7826891" cy="1211032"/>
          </a:xfrm>
          <a:prstGeom prst="rect">
            <a:avLst/>
          </a:prstGeom>
        </p:spPr>
      </p:pic>
    </p:spTree>
    <p:extLst>
      <p:ext uri="{BB962C8B-B14F-4D97-AF65-F5344CB8AC3E}">
        <p14:creationId xmlns:p14="http://schemas.microsoft.com/office/powerpoint/2010/main" val="6135044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xmlns="" id="{1EAD9B8F-402D-4CDF-BAEE-464315158FFE}"/>
              </a:ext>
            </a:extLst>
          </p:cNvPr>
          <p:cNvSpPr/>
          <p:nvPr/>
        </p:nvSpPr>
        <p:spPr>
          <a:xfrm>
            <a:off x="0" y="1406769"/>
            <a:ext cx="9144000" cy="5117856"/>
          </a:xfrm>
          <a:prstGeom prst="rect">
            <a:avLst/>
          </a:prstGeom>
          <a:solidFill>
            <a:srgbClr val="034E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Inhaltsplatzhalter 2">
            <a:extLst>
              <a:ext uri="{FF2B5EF4-FFF2-40B4-BE49-F238E27FC236}">
                <a16:creationId xmlns:a16="http://schemas.microsoft.com/office/drawing/2014/main" xmlns="" id="{A81D06A6-AB5F-47DA-A3C2-FE3FB1751430}"/>
              </a:ext>
            </a:extLst>
          </p:cNvPr>
          <p:cNvSpPr txBox="1">
            <a:spLocks/>
          </p:cNvSpPr>
          <p:nvPr/>
        </p:nvSpPr>
        <p:spPr>
          <a:xfrm>
            <a:off x="457200" y="2011710"/>
            <a:ext cx="8229600" cy="3268960"/>
          </a:xfrm>
          <a:prstGeom prst="rect">
            <a:avLst/>
          </a:prstGeom>
        </p:spPr>
        <p:txBody>
          <a:bodyPr>
            <a:normAutofit fontScale="77500" lnSpcReduction="20000"/>
          </a:bodyPr>
          <a:lstStyle>
            <a:lvl1pPr marL="342900" indent="-342900" algn="l" rtl="0" eaLnBrk="0" fontAlgn="base" hangingPunct="0">
              <a:spcBef>
                <a:spcPct val="20000"/>
              </a:spcBef>
              <a:spcAft>
                <a:spcPct val="0"/>
              </a:spcAft>
              <a:buClr>
                <a:srgbClr val="134095"/>
              </a:buClr>
              <a:buSzPct val="135000"/>
              <a:buChar char="•"/>
              <a:defRPr sz="3200" b="1">
                <a:solidFill>
                  <a:schemeClr val="tx1"/>
                </a:solidFill>
                <a:latin typeface="+mn-lt"/>
                <a:ea typeface="MS PGothic" pitchFamily="34" charset="-128"/>
                <a:cs typeface="MS PGothic"/>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itchFamily="34" charset="-128"/>
                <a:cs typeface="MS PGothic"/>
              </a:defRPr>
            </a:lvl2pPr>
            <a:lvl3pPr marL="987425" indent="-228600" algn="l" rtl="0" eaLnBrk="0" fontAlgn="base" hangingPunct="0">
              <a:spcBef>
                <a:spcPct val="30000"/>
              </a:spcBef>
              <a:spcAft>
                <a:spcPct val="0"/>
              </a:spcAft>
              <a:buChar char="–"/>
              <a:defRPr sz="1600">
                <a:solidFill>
                  <a:schemeClr val="tx1"/>
                </a:solidFill>
                <a:latin typeface="+mn-lt"/>
                <a:ea typeface="MS PGothic" pitchFamily="34" charset="-128"/>
                <a:cs typeface="MS PGothic"/>
              </a:defRPr>
            </a:lvl3pPr>
            <a:lvl4pPr marL="1695450" indent="-228600" algn="l" rtl="0" eaLnBrk="0" fontAlgn="base" hangingPunct="0">
              <a:spcBef>
                <a:spcPct val="20000"/>
              </a:spcBef>
              <a:spcAft>
                <a:spcPct val="0"/>
              </a:spcAft>
              <a:buChar char="–"/>
              <a:defRPr sz="2000">
                <a:solidFill>
                  <a:schemeClr val="tx1"/>
                </a:solidFill>
                <a:latin typeface="Times New Roman" pitchFamily="1" charset="0"/>
                <a:ea typeface="MS PGothic" pitchFamily="34" charset="-128"/>
                <a:cs typeface="MS PGothic"/>
              </a:defRPr>
            </a:lvl4pPr>
            <a:lvl5pPr marL="2114550" indent="-228600" algn="l" rtl="0" eaLnBrk="0" fontAlgn="base" hangingPunct="0">
              <a:spcBef>
                <a:spcPct val="20000"/>
              </a:spcBef>
              <a:spcAft>
                <a:spcPct val="0"/>
              </a:spcAft>
              <a:buChar char="»"/>
              <a:defRPr sz="1600">
                <a:solidFill>
                  <a:schemeClr val="tx1"/>
                </a:solidFill>
                <a:latin typeface="Times New Roman" pitchFamily="1" charset="0"/>
                <a:ea typeface="MS PGothic" pitchFamily="34" charset="-128"/>
                <a:cs typeface="MS PGothic"/>
              </a:defRPr>
            </a:lvl5pPr>
            <a:lvl6pPr marL="2571750" indent="-228600" algn="l" rtl="0" eaLnBrk="1" fontAlgn="base" hangingPunct="1">
              <a:spcBef>
                <a:spcPct val="20000"/>
              </a:spcBef>
              <a:spcAft>
                <a:spcPct val="0"/>
              </a:spcAft>
              <a:buChar char="»"/>
              <a:defRPr sz="1600">
                <a:solidFill>
                  <a:schemeClr val="tx1"/>
                </a:solidFill>
                <a:latin typeface="Times New Roman" pitchFamily="1" charset="0"/>
              </a:defRPr>
            </a:lvl6pPr>
            <a:lvl7pPr marL="3028950" indent="-228600" algn="l" rtl="0" eaLnBrk="1" fontAlgn="base" hangingPunct="1">
              <a:spcBef>
                <a:spcPct val="20000"/>
              </a:spcBef>
              <a:spcAft>
                <a:spcPct val="0"/>
              </a:spcAft>
              <a:buChar char="»"/>
              <a:defRPr sz="1600">
                <a:solidFill>
                  <a:schemeClr val="tx1"/>
                </a:solidFill>
                <a:latin typeface="Times New Roman" pitchFamily="1" charset="0"/>
              </a:defRPr>
            </a:lvl7pPr>
            <a:lvl8pPr marL="3486150" indent="-228600" algn="l" rtl="0" eaLnBrk="1" fontAlgn="base" hangingPunct="1">
              <a:spcBef>
                <a:spcPct val="20000"/>
              </a:spcBef>
              <a:spcAft>
                <a:spcPct val="0"/>
              </a:spcAft>
              <a:buChar char="»"/>
              <a:defRPr sz="1600">
                <a:solidFill>
                  <a:schemeClr val="tx1"/>
                </a:solidFill>
                <a:latin typeface="Times New Roman" pitchFamily="1" charset="0"/>
              </a:defRPr>
            </a:lvl8pPr>
            <a:lvl9pPr marL="3943350" indent="-228600" algn="l" rtl="0" eaLnBrk="1" fontAlgn="base" hangingPunct="1">
              <a:spcBef>
                <a:spcPct val="20000"/>
              </a:spcBef>
              <a:spcAft>
                <a:spcPct val="0"/>
              </a:spcAft>
              <a:buChar char="»"/>
              <a:defRPr sz="1600">
                <a:solidFill>
                  <a:schemeClr val="tx1"/>
                </a:solidFill>
                <a:latin typeface="Times New Roman" pitchFamily="1" charset="0"/>
              </a:defRPr>
            </a:lvl9pPr>
          </a:lstStyle>
          <a:p>
            <a:pPr marL="538163" indent="-538163">
              <a:buFont typeface="Wingdings" panose="05000000000000000000" pitchFamily="2" charset="2"/>
              <a:buChar char="§"/>
            </a:pPr>
            <a:r>
              <a:rPr lang="sl-SI">
                <a:solidFill>
                  <a:schemeClr val="bg1"/>
                </a:solidFill>
              </a:rPr>
              <a:t>Opravite testno fazo z možnostmi za spreminjanje! </a:t>
            </a:r>
          </a:p>
          <a:p>
            <a:pPr marL="538163" indent="-538163">
              <a:buFont typeface="Wingdings" panose="05000000000000000000" pitchFamily="2" charset="2"/>
              <a:buChar char="§"/>
            </a:pPr>
            <a:endParaRPr lang="en-US" kern="0" dirty="0">
              <a:solidFill>
                <a:schemeClr val="bg1"/>
              </a:solidFill>
            </a:endParaRPr>
          </a:p>
          <a:p>
            <a:pPr marL="538163" indent="-538163">
              <a:buFont typeface="Wingdings" panose="05000000000000000000" pitchFamily="2" charset="2"/>
              <a:buChar char="§"/>
            </a:pPr>
            <a:r>
              <a:rPr lang="sl-SI">
                <a:solidFill>
                  <a:schemeClr val="bg1"/>
                </a:solidFill>
              </a:rPr>
              <a:t>Ljudje potrebujejo čas, da sprejmejo spremembe.</a:t>
            </a:r>
          </a:p>
          <a:p>
            <a:pPr marL="0" indent="0">
              <a:buFontTx/>
              <a:buNone/>
            </a:pPr>
            <a:endParaRPr lang="en-US" kern="0" dirty="0">
              <a:solidFill>
                <a:schemeClr val="bg1"/>
              </a:solidFill>
            </a:endParaRPr>
          </a:p>
          <a:p>
            <a:pPr marL="538163" indent="-538163">
              <a:buFont typeface="Wingdings" panose="05000000000000000000" pitchFamily="2" charset="2"/>
              <a:buChar char="§"/>
            </a:pPr>
            <a:r>
              <a:rPr lang="sl-SI">
                <a:solidFill>
                  <a:schemeClr val="bg1"/>
                </a:solidFill>
              </a:rPr>
              <a:t>Nikoli ne moreš dovolj govoriti.</a:t>
            </a:r>
          </a:p>
          <a:p>
            <a:pPr marL="0" indent="0">
              <a:buFontTx/>
              <a:buNone/>
            </a:pPr>
            <a:endParaRPr lang="en-US" kern="0" dirty="0">
              <a:solidFill>
                <a:schemeClr val="bg1"/>
              </a:solidFill>
            </a:endParaRPr>
          </a:p>
          <a:p>
            <a:pPr marL="538163" indent="-538163">
              <a:buFont typeface="Wingdings" panose="05000000000000000000" pitchFamily="2" charset="2"/>
              <a:buChar char="§"/>
            </a:pPr>
            <a:r>
              <a:rPr lang="sl-SI">
                <a:solidFill>
                  <a:schemeClr val="bg1"/>
                </a:solidFill>
              </a:rPr>
              <a:t>Naredi to in bodi potrpežljiv !</a:t>
            </a:r>
          </a:p>
        </p:txBody>
      </p:sp>
      <p:sp>
        <p:nvSpPr>
          <p:cNvPr id="6" name="Tytuł 2">
            <a:extLst>
              <a:ext uri="{FF2B5EF4-FFF2-40B4-BE49-F238E27FC236}">
                <a16:creationId xmlns:a16="http://schemas.microsoft.com/office/drawing/2014/main" xmlns="" id="{CDB91D0D-891B-49EF-9739-1C9B9D182E7F}"/>
              </a:ext>
            </a:extLst>
          </p:cNvPr>
          <p:cNvSpPr txBox="1">
            <a:spLocks/>
          </p:cNvSpPr>
          <p:nvPr/>
        </p:nvSpPr>
        <p:spPr>
          <a:xfrm>
            <a:off x="275897" y="313813"/>
            <a:ext cx="7491480" cy="832606"/>
          </a:xfrm>
          <a:prstGeom prst="rect">
            <a:avLst/>
          </a:prstGeom>
        </p:spPr>
        <p:txBody>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r>
              <a:rPr lang="sl-SI" sz="2400">
                <a:solidFill>
                  <a:schemeClr val="accent2"/>
                </a:solidFill>
              </a:rPr>
              <a:t>Izkušnje, pridobljene za komunikacijo pri upravljanju parkirišč</a:t>
            </a:r>
            <a:r>
              <a:rPr lang="sl-SI" sz="2400"/>
              <a:t>
</a:t>
            </a:r>
            <a:br>
              <a:rPr lang="sl-SI" sz="2400"/>
            </a:br>
            <a:r>
              <a:rPr lang="sl-SI" sz="2400"/>
              <a:t>
</a:t>
            </a:r>
            <a:br>
              <a:rPr lang="sl-SI" sz="2400"/>
            </a:br>
            <a:endParaRPr lang="sl-SI" sz="2400"/>
          </a:p>
        </p:txBody>
      </p:sp>
      <p:sp>
        <p:nvSpPr>
          <p:cNvPr id="7" name="Textfeld 6">
            <a:extLst>
              <a:ext uri="{FF2B5EF4-FFF2-40B4-BE49-F238E27FC236}">
                <a16:creationId xmlns:a16="http://schemas.microsoft.com/office/drawing/2014/main" xmlns="" id="{B2EF3C51-9E12-4E8B-866B-436D0E6C55AE}"/>
              </a:ext>
            </a:extLst>
          </p:cNvPr>
          <p:cNvSpPr txBox="1"/>
          <p:nvPr/>
        </p:nvSpPr>
        <p:spPr>
          <a:xfrm>
            <a:off x="6330688" y="6146040"/>
            <a:ext cx="2712602" cy="261610"/>
          </a:xfrm>
          <a:prstGeom prst="rect">
            <a:avLst/>
          </a:prstGeom>
          <a:noFill/>
        </p:spPr>
        <p:txBody>
          <a:bodyPr wrap="none" rtlCol="0">
            <a:spAutoFit/>
          </a:bodyPr>
          <a:lstStyle/>
          <a:p>
            <a:r>
              <a:rPr lang="sl-SI" sz="1100">
                <a:solidFill>
                  <a:schemeClr val="bg1"/>
                </a:solidFill>
              </a:rPr>
              <a:t>Vir: PROSPERITY, Gregor Stratil-Sauer</a:t>
            </a:r>
          </a:p>
        </p:txBody>
      </p:sp>
    </p:spTree>
    <p:extLst>
      <p:ext uri="{BB962C8B-B14F-4D97-AF65-F5344CB8AC3E}">
        <p14:creationId xmlns:p14="http://schemas.microsoft.com/office/powerpoint/2010/main" val="42137936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xmlns="" id="{2C074B00-2B46-4AEF-B795-F444920B3135}"/>
              </a:ext>
            </a:extLst>
          </p:cNvPr>
          <p:cNvSpPr txBox="1">
            <a:spLocks/>
          </p:cNvSpPr>
          <p:nvPr/>
        </p:nvSpPr>
        <p:spPr>
          <a:xfrm>
            <a:off x="255800" y="430645"/>
            <a:ext cx="7491480" cy="832606"/>
          </a:xfrm>
          <a:prstGeom prst="rect">
            <a:avLst/>
          </a:prstGeom>
        </p:spPr>
        <p:txBody>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r>
              <a:rPr lang="sl-SI" sz="2400">
                <a:solidFill>
                  <a:schemeClr val="accent2"/>
                </a:solidFill>
              </a:rPr>
              <a:t>Dejavnosti na Dunaju za povečanje sprejemanja </a:t>
            </a:r>
            <a:r>
              <a:rPr lang="sl-SI" sz="2400"/>
              <a:t>
</a:t>
            </a:r>
            <a:br>
              <a:rPr lang="sl-SI" sz="2400"/>
            </a:br>
            <a:r>
              <a:rPr lang="sl-SI" sz="2400"/>
              <a:t>
</a:t>
            </a:r>
            <a:br>
              <a:rPr lang="sl-SI" sz="2400"/>
            </a:br>
            <a:endParaRPr lang="sl-SI" sz="2400"/>
          </a:p>
        </p:txBody>
      </p:sp>
      <p:sp>
        <p:nvSpPr>
          <p:cNvPr id="4" name="Content Placeholder 2">
            <a:extLst>
              <a:ext uri="{FF2B5EF4-FFF2-40B4-BE49-F238E27FC236}">
                <a16:creationId xmlns:a16="http://schemas.microsoft.com/office/drawing/2014/main" xmlns="" id="{1CE53C75-0434-4A28-B1FE-01E8D4AA9DA7}"/>
              </a:ext>
            </a:extLst>
          </p:cNvPr>
          <p:cNvSpPr txBox="1">
            <a:spLocks/>
          </p:cNvSpPr>
          <p:nvPr/>
        </p:nvSpPr>
        <p:spPr>
          <a:xfrm>
            <a:off x="350855" y="1589682"/>
            <a:ext cx="5283029" cy="4608512"/>
          </a:xfrm>
          <a:prstGeom prst="rect">
            <a:avLst/>
          </a:prstGeom>
        </p:spPr>
        <p:txBody>
          <a:bodyPr/>
          <a:lstStyle>
            <a:lvl1pPr marL="342900" indent="-342900" algn="l" rtl="0" eaLnBrk="0" fontAlgn="base" hangingPunct="0">
              <a:spcBef>
                <a:spcPct val="20000"/>
              </a:spcBef>
              <a:spcAft>
                <a:spcPct val="0"/>
              </a:spcAft>
              <a:buClr>
                <a:srgbClr val="134095"/>
              </a:buClr>
              <a:buSzPct val="135000"/>
              <a:buChar char="•"/>
              <a:defRPr sz="3200" b="1">
                <a:solidFill>
                  <a:schemeClr val="tx1"/>
                </a:solidFill>
                <a:latin typeface="+mn-lt"/>
                <a:ea typeface="MS PGothic" pitchFamily="34" charset="-128"/>
                <a:cs typeface="MS PGothic"/>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itchFamily="34" charset="-128"/>
                <a:cs typeface="MS PGothic"/>
              </a:defRPr>
            </a:lvl2pPr>
            <a:lvl3pPr marL="987425" indent="-228600" algn="l" rtl="0" eaLnBrk="0" fontAlgn="base" hangingPunct="0">
              <a:spcBef>
                <a:spcPct val="30000"/>
              </a:spcBef>
              <a:spcAft>
                <a:spcPct val="0"/>
              </a:spcAft>
              <a:buChar char="–"/>
              <a:defRPr sz="1600">
                <a:solidFill>
                  <a:schemeClr val="tx1"/>
                </a:solidFill>
                <a:latin typeface="+mn-lt"/>
                <a:ea typeface="MS PGothic" pitchFamily="34" charset="-128"/>
                <a:cs typeface="MS PGothic"/>
              </a:defRPr>
            </a:lvl3pPr>
            <a:lvl4pPr marL="1695450" indent="-228600" algn="l" rtl="0" eaLnBrk="0" fontAlgn="base" hangingPunct="0">
              <a:spcBef>
                <a:spcPct val="20000"/>
              </a:spcBef>
              <a:spcAft>
                <a:spcPct val="0"/>
              </a:spcAft>
              <a:buChar char="–"/>
              <a:defRPr sz="2000">
                <a:solidFill>
                  <a:schemeClr val="tx1"/>
                </a:solidFill>
                <a:latin typeface="Times New Roman" pitchFamily="1" charset="0"/>
                <a:ea typeface="MS PGothic" pitchFamily="34" charset="-128"/>
                <a:cs typeface="MS PGothic"/>
              </a:defRPr>
            </a:lvl4pPr>
            <a:lvl5pPr marL="2114550" indent="-228600" algn="l" rtl="0" eaLnBrk="0" fontAlgn="base" hangingPunct="0">
              <a:spcBef>
                <a:spcPct val="20000"/>
              </a:spcBef>
              <a:spcAft>
                <a:spcPct val="0"/>
              </a:spcAft>
              <a:buChar char="»"/>
              <a:defRPr sz="1600">
                <a:solidFill>
                  <a:schemeClr val="tx1"/>
                </a:solidFill>
                <a:latin typeface="Times New Roman" pitchFamily="1" charset="0"/>
                <a:ea typeface="MS PGothic" pitchFamily="34" charset="-128"/>
                <a:cs typeface="MS PGothic"/>
              </a:defRPr>
            </a:lvl5pPr>
            <a:lvl6pPr marL="2571750" indent="-228600" algn="l" rtl="0" eaLnBrk="1" fontAlgn="base" hangingPunct="1">
              <a:spcBef>
                <a:spcPct val="20000"/>
              </a:spcBef>
              <a:spcAft>
                <a:spcPct val="0"/>
              </a:spcAft>
              <a:buChar char="»"/>
              <a:defRPr sz="1600">
                <a:solidFill>
                  <a:schemeClr val="tx1"/>
                </a:solidFill>
                <a:latin typeface="Times New Roman" pitchFamily="1" charset="0"/>
              </a:defRPr>
            </a:lvl6pPr>
            <a:lvl7pPr marL="3028950" indent="-228600" algn="l" rtl="0" eaLnBrk="1" fontAlgn="base" hangingPunct="1">
              <a:spcBef>
                <a:spcPct val="20000"/>
              </a:spcBef>
              <a:spcAft>
                <a:spcPct val="0"/>
              </a:spcAft>
              <a:buChar char="»"/>
              <a:defRPr sz="1600">
                <a:solidFill>
                  <a:schemeClr val="tx1"/>
                </a:solidFill>
                <a:latin typeface="Times New Roman" pitchFamily="1" charset="0"/>
              </a:defRPr>
            </a:lvl7pPr>
            <a:lvl8pPr marL="3486150" indent="-228600" algn="l" rtl="0" eaLnBrk="1" fontAlgn="base" hangingPunct="1">
              <a:spcBef>
                <a:spcPct val="20000"/>
              </a:spcBef>
              <a:spcAft>
                <a:spcPct val="0"/>
              </a:spcAft>
              <a:buChar char="»"/>
              <a:defRPr sz="1600">
                <a:solidFill>
                  <a:schemeClr val="tx1"/>
                </a:solidFill>
                <a:latin typeface="Times New Roman" pitchFamily="1" charset="0"/>
              </a:defRPr>
            </a:lvl8pPr>
            <a:lvl9pPr marL="3943350" indent="-228600" algn="l" rtl="0" eaLnBrk="1" fontAlgn="base" hangingPunct="1">
              <a:spcBef>
                <a:spcPct val="20000"/>
              </a:spcBef>
              <a:spcAft>
                <a:spcPct val="0"/>
              </a:spcAft>
              <a:buChar char="»"/>
              <a:defRPr sz="1600">
                <a:solidFill>
                  <a:schemeClr val="tx1"/>
                </a:solidFill>
                <a:latin typeface="Times New Roman" pitchFamily="1" charset="0"/>
              </a:defRPr>
            </a:lvl9pPr>
          </a:lstStyle>
          <a:p>
            <a:pPr marL="0" indent="0" eaLnBrk="1" hangingPunct="1">
              <a:buFontTx/>
              <a:buNone/>
            </a:pPr>
            <a:r>
              <a:rPr lang="sl-SI" sz="1800" b="0"/>
              <a:t>Dunaj je uveljavil svoje prvo plačano parkirišče v mestnem okrožju. V obdobju 2012–2018 je bilo območje razširjeno po vsem okrožju.  </a:t>
            </a:r>
          </a:p>
          <a:p>
            <a:pPr marL="0" indent="0" eaLnBrk="1" hangingPunct="1">
              <a:buFontTx/>
              <a:buNone/>
            </a:pPr>
            <a:endParaRPr lang="en-GB" altLang="en-US" sz="1800" b="0" kern="0" dirty="0"/>
          </a:p>
          <a:p>
            <a:pPr marL="0" indent="0" eaLnBrk="1" hangingPunct="1">
              <a:buFontTx/>
              <a:buNone/>
            </a:pPr>
            <a:r>
              <a:rPr lang="sl-SI" sz="1800" b="0"/>
              <a:t>Izvoljeni voditelji okrožij imajo ključno vlogo, zato so kampanje vedno zelo različne. </a:t>
            </a:r>
          </a:p>
          <a:p>
            <a:pPr marL="0" indent="0" eaLnBrk="1" hangingPunct="1">
              <a:buFontTx/>
              <a:buNone/>
            </a:pPr>
            <a:endParaRPr lang="en-GB" altLang="en-US" sz="1800" b="0" kern="0" dirty="0"/>
          </a:p>
          <a:p>
            <a:pPr marL="0" indent="0" eaLnBrk="1" hangingPunct="1">
              <a:buFontTx/>
              <a:buNone/>
            </a:pPr>
            <a:r>
              <a:rPr lang="sl-SI" sz="1800" b="0"/>
              <a:t>Ankete javnega mnenja v nekaterih okrožjih </a:t>
            </a:r>
          </a:p>
          <a:p>
            <a:pPr eaLnBrk="1" hangingPunct="1"/>
            <a:r>
              <a:rPr lang="sl-SI" sz="1800" b="0"/>
              <a:t>Tudi ko je bil rezultat negativen, se je upravljanje parkirišč izvajalo v dveh okrožjih</a:t>
            </a:r>
          </a:p>
          <a:p>
            <a:pPr eaLnBrk="1" hangingPunct="1"/>
            <a:r>
              <a:rPr lang="sl-SI" sz="1800" b="0"/>
              <a:t>Samo eno okrožje je zavrnilo zamisel (po dveh negativnih anketah)</a:t>
            </a:r>
          </a:p>
          <a:p>
            <a:pPr marL="0" indent="0" eaLnBrk="1" hangingPunct="1">
              <a:buNone/>
            </a:pPr>
            <a:endParaRPr lang="en-GB" altLang="en-US" sz="1800" kern="0" dirty="0"/>
          </a:p>
          <a:p>
            <a:pPr marL="0" indent="0" eaLnBrk="1" hangingPunct="1">
              <a:buNone/>
            </a:pPr>
            <a:r>
              <a:rPr lang="sl-SI" sz="1800"/>
              <a:t>Izkušnje: Ankete javnega mnenja, kot na Dunaju z malo predhodnega znanja, dvomljiva formulacija vprašanja in nepravilno sporočeno področje, niso priporočljive!</a:t>
            </a:r>
          </a:p>
        </p:txBody>
      </p:sp>
      <p:pic>
        <p:nvPicPr>
          <p:cNvPr id="5" name="Grafik 4">
            <a:extLst>
              <a:ext uri="{FF2B5EF4-FFF2-40B4-BE49-F238E27FC236}">
                <a16:creationId xmlns:a16="http://schemas.microsoft.com/office/drawing/2014/main" xmlns="" id="{0972227C-75DE-4B24-A3A1-F290C0591AF6}"/>
              </a:ext>
            </a:extLst>
          </p:cNvPr>
          <p:cNvPicPr>
            <a:picLocks noChangeAspect="1"/>
          </p:cNvPicPr>
          <p:nvPr/>
        </p:nvPicPr>
        <p:blipFill>
          <a:blip r:embed="rId2"/>
          <a:stretch>
            <a:fillRect/>
          </a:stretch>
        </p:blipFill>
        <p:spPr>
          <a:xfrm>
            <a:off x="5563804" y="1589682"/>
            <a:ext cx="3622452" cy="2620577"/>
          </a:xfrm>
          <a:prstGeom prst="rect">
            <a:avLst/>
          </a:prstGeom>
        </p:spPr>
      </p:pic>
      <p:pic>
        <p:nvPicPr>
          <p:cNvPr id="2050" name="Picture 2" descr="Bildergebnis für flag of austria">
            <a:extLst>
              <a:ext uri="{FF2B5EF4-FFF2-40B4-BE49-F238E27FC236}">
                <a16:creationId xmlns:a16="http://schemas.microsoft.com/office/drawing/2014/main" xmlns="" id="{F070FDDB-5412-416B-91C1-FA9B045A2F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418" y="243502"/>
            <a:ext cx="1251185" cy="832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3444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xmlns="" id="{2C074B00-2B46-4AEF-B795-F444920B3135}"/>
              </a:ext>
            </a:extLst>
          </p:cNvPr>
          <p:cNvSpPr txBox="1">
            <a:spLocks/>
          </p:cNvSpPr>
          <p:nvPr/>
        </p:nvSpPr>
        <p:spPr>
          <a:xfrm>
            <a:off x="300585" y="421533"/>
            <a:ext cx="7491480" cy="832606"/>
          </a:xfrm>
          <a:prstGeom prst="rect">
            <a:avLst/>
          </a:prstGeom>
        </p:spPr>
        <p:txBody>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r>
              <a:rPr lang="sl-SI" sz="2400">
                <a:solidFill>
                  <a:schemeClr val="accent2"/>
                </a:solidFill>
              </a:rPr>
              <a:t>Dejavnosti na Dunaju za povečanje sprejemanja </a:t>
            </a:r>
            <a:r>
              <a:rPr lang="sl-SI" sz="2400"/>
              <a:t>
</a:t>
            </a:r>
            <a:br>
              <a:rPr lang="sl-SI" sz="2400"/>
            </a:br>
            <a:r>
              <a:rPr lang="sl-SI" sz="2400"/>
              <a:t>
</a:t>
            </a:r>
            <a:br>
              <a:rPr lang="sl-SI" sz="2400"/>
            </a:br>
            <a:endParaRPr lang="sl-SI" sz="2400"/>
          </a:p>
        </p:txBody>
      </p:sp>
      <p:sp>
        <p:nvSpPr>
          <p:cNvPr id="4" name="Content Placeholder 2">
            <a:extLst>
              <a:ext uri="{FF2B5EF4-FFF2-40B4-BE49-F238E27FC236}">
                <a16:creationId xmlns:a16="http://schemas.microsoft.com/office/drawing/2014/main" xmlns="" id="{1CE53C75-0434-4A28-B1FE-01E8D4AA9DA7}"/>
              </a:ext>
            </a:extLst>
          </p:cNvPr>
          <p:cNvSpPr txBox="1">
            <a:spLocks/>
          </p:cNvSpPr>
          <p:nvPr/>
        </p:nvSpPr>
        <p:spPr>
          <a:xfrm>
            <a:off x="300585" y="1752332"/>
            <a:ext cx="8439150" cy="4608512"/>
          </a:xfrm>
          <a:prstGeom prst="rect">
            <a:avLst/>
          </a:prstGeom>
        </p:spPr>
        <p:txBody>
          <a:bodyPr/>
          <a:lstStyle>
            <a:lvl1pPr marL="342900" indent="-342900" algn="l" rtl="0" eaLnBrk="0" fontAlgn="base" hangingPunct="0">
              <a:spcBef>
                <a:spcPct val="20000"/>
              </a:spcBef>
              <a:spcAft>
                <a:spcPct val="0"/>
              </a:spcAft>
              <a:buClr>
                <a:srgbClr val="134095"/>
              </a:buClr>
              <a:buSzPct val="135000"/>
              <a:buChar char="•"/>
              <a:defRPr sz="3200" b="1">
                <a:solidFill>
                  <a:schemeClr val="tx1"/>
                </a:solidFill>
                <a:latin typeface="+mn-lt"/>
                <a:ea typeface="MS PGothic" pitchFamily="34" charset="-128"/>
                <a:cs typeface="MS PGothic"/>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itchFamily="34" charset="-128"/>
                <a:cs typeface="MS PGothic"/>
              </a:defRPr>
            </a:lvl2pPr>
            <a:lvl3pPr marL="987425" indent="-228600" algn="l" rtl="0" eaLnBrk="0" fontAlgn="base" hangingPunct="0">
              <a:spcBef>
                <a:spcPct val="30000"/>
              </a:spcBef>
              <a:spcAft>
                <a:spcPct val="0"/>
              </a:spcAft>
              <a:buChar char="–"/>
              <a:defRPr sz="1600">
                <a:solidFill>
                  <a:schemeClr val="tx1"/>
                </a:solidFill>
                <a:latin typeface="+mn-lt"/>
                <a:ea typeface="MS PGothic" pitchFamily="34" charset="-128"/>
                <a:cs typeface="MS PGothic"/>
              </a:defRPr>
            </a:lvl3pPr>
            <a:lvl4pPr marL="1695450" indent="-228600" algn="l" rtl="0" eaLnBrk="0" fontAlgn="base" hangingPunct="0">
              <a:spcBef>
                <a:spcPct val="20000"/>
              </a:spcBef>
              <a:spcAft>
                <a:spcPct val="0"/>
              </a:spcAft>
              <a:buChar char="–"/>
              <a:defRPr sz="2000">
                <a:solidFill>
                  <a:schemeClr val="tx1"/>
                </a:solidFill>
                <a:latin typeface="Times New Roman" pitchFamily="1" charset="0"/>
                <a:ea typeface="MS PGothic" pitchFamily="34" charset="-128"/>
                <a:cs typeface="MS PGothic"/>
              </a:defRPr>
            </a:lvl4pPr>
            <a:lvl5pPr marL="2114550" indent="-228600" algn="l" rtl="0" eaLnBrk="0" fontAlgn="base" hangingPunct="0">
              <a:spcBef>
                <a:spcPct val="20000"/>
              </a:spcBef>
              <a:spcAft>
                <a:spcPct val="0"/>
              </a:spcAft>
              <a:buChar char="»"/>
              <a:defRPr sz="1600">
                <a:solidFill>
                  <a:schemeClr val="tx1"/>
                </a:solidFill>
                <a:latin typeface="Times New Roman" pitchFamily="1" charset="0"/>
                <a:ea typeface="MS PGothic" pitchFamily="34" charset="-128"/>
                <a:cs typeface="MS PGothic"/>
              </a:defRPr>
            </a:lvl5pPr>
            <a:lvl6pPr marL="2571750" indent="-228600" algn="l" rtl="0" eaLnBrk="1" fontAlgn="base" hangingPunct="1">
              <a:spcBef>
                <a:spcPct val="20000"/>
              </a:spcBef>
              <a:spcAft>
                <a:spcPct val="0"/>
              </a:spcAft>
              <a:buChar char="»"/>
              <a:defRPr sz="1600">
                <a:solidFill>
                  <a:schemeClr val="tx1"/>
                </a:solidFill>
                <a:latin typeface="Times New Roman" pitchFamily="1" charset="0"/>
              </a:defRPr>
            </a:lvl6pPr>
            <a:lvl7pPr marL="3028950" indent="-228600" algn="l" rtl="0" eaLnBrk="1" fontAlgn="base" hangingPunct="1">
              <a:spcBef>
                <a:spcPct val="20000"/>
              </a:spcBef>
              <a:spcAft>
                <a:spcPct val="0"/>
              </a:spcAft>
              <a:buChar char="»"/>
              <a:defRPr sz="1600">
                <a:solidFill>
                  <a:schemeClr val="tx1"/>
                </a:solidFill>
                <a:latin typeface="Times New Roman" pitchFamily="1" charset="0"/>
              </a:defRPr>
            </a:lvl7pPr>
            <a:lvl8pPr marL="3486150" indent="-228600" algn="l" rtl="0" eaLnBrk="1" fontAlgn="base" hangingPunct="1">
              <a:spcBef>
                <a:spcPct val="20000"/>
              </a:spcBef>
              <a:spcAft>
                <a:spcPct val="0"/>
              </a:spcAft>
              <a:buChar char="»"/>
              <a:defRPr sz="1600">
                <a:solidFill>
                  <a:schemeClr val="tx1"/>
                </a:solidFill>
                <a:latin typeface="Times New Roman" pitchFamily="1" charset="0"/>
              </a:defRPr>
            </a:lvl8pPr>
            <a:lvl9pPr marL="3943350" indent="-228600" algn="l" rtl="0" eaLnBrk="1" fontAlgn="base" hangingPunct="1">
              <a:spcBef>
                <a:spcPct val="20000"/>
              </a:spcBef>
              <a:spcAft>
                <a:spcPct val="0"/>
              </a:spcAft>
              <a:buChar char="»"/>
              <a:defRPr sz="1600">
                <a:solidFill>
                  <a:schemeClr val="tx1"/>
                </a:solidFill>
                <a:latin typeface="Times New Roman" pitchFamily="1" charset="0"/>
              </a:defRPr>
            </a:lvl9pPr>
          </a:lstStyle>
          <a:p>
            <a:pPr eaLnBrk="1" hangingPunct="1"/>
            <a:r>
              <a:rPr lang="sl-SI" sz="1800" b="0"/>
              <a:t>Mediji so imeli (in še vedno imajo) na Dunaju pomembno vlogo pri vsaki razširitvi upravljanja parkirišč (plačljivo parkiranje). </a:t>
            </a:r>
          </a:p>
          <a:p>
            <a:pPr eaLnBrk="1" hangingPunct="1"/>
            <a:r>
              <a:rPr lang="sl-SI" sz="1800" b="0"/>
              <a:t>Zlasti na začetku so zelo pogosto ustvarjali grozljive scenarije.</a:t>
            </a:r>
          </a:p>
          <a:p>
            <a:pPr eaLnBrk="1" hangingPunct="1"/>
            <a:r>
              <a:rPr lang="sl-SI" sz="1800" b="0"/>
              <a:t>Rezultat je bila pogosto široka zavrnitev – pogosto zlasti tistih zainteresiranih strani, ki imajo koristi od upravljanja parkirnih mest.</a:t>
            </a:r>
          </a:p>
          <a:p>
            <a:pPr eaLnBrk="1" hangingPunct="1"/>
            <a:r>
              <a:rPr lang="sl-SI" sz="1800" b="0"/>
              <a:t>Politiki so bili pogosto napadeni. </a:t>
            </a:r>
          </a:p>
          <a:p>
            <a:pPr eaLnBrk="1" hangingPunct="1"/>
            <a:r>
              <a:rPr lang="sl-SI" sz="1800" b="0"/>
              <a:t>Po izvedbi in ko so bili vidni pozitivni rezultati, so negativne reakcije večinoma izginile.  </a:t>
            </a:r>
          </a:p>
          <a:p>
            <a:pPr marL="0" indent="0" eaLnBrk="1" hangingPunct="1">
              <a:buFontTx/>
              <a:buNone/>
            </a:pPr>
            <a:endParaRPr lang="en-GB" altLang="en-US" sz="1800" b="0" kern="0" dirty="0"/>
          </a:p>
          <a:p>
            <a:pPr marL="0" indent="0" eaLnBrk="1" hangingPunct="1">
              <a:buNone/>
            </a:pPr>
            <a:r>
              <a:rPr lang="sl-SI" sz="1800"/>
              <a:t>Izkušnje, ki smo se jih naučili: ne obupajte. Ljudje/mediji pogosto ne morejo soditi situacije, ki je ne poznajo, ampak se odzovejo z zavrnitvijo na podlagi negativnih prihodnjih fantazijskih scenarijev. Dajte jim čas, da pridobijo pozitivne izkušnje, delajte z daljšo preskusno fazo.  </a:t>
            </a:r>
          </a:p>
        </p:txBody>
      </p:sp>
      <p:pic>
        <p:nvPicPr>
          <p:cNvPr id="5" name="Picture 2" descr="Bildergebnis für flag of austria">
            <a:extLst>
              <a:ext uri="{FF2B5EF4-FFF2-40B4-BE49-F238E27FC236}">
                <a16:creationId xmlns:a16="http://schemas.microsoft.com/office/drawing/2014/main" xmlns="" id="{10027C26-38B9-46BD-B2A9-7255439485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3418" y="243502"/>
            <a:ext cx="1251185" cy="832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0616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xmlns="" id="{2C074B00-2B46-4AEF-B795-F444920B3135}"/>
              </a:ext>
            </a:extLst>
          </p:cNvPr>
          <p:cNvSpPr txBox="1">
            <a:spLocks/>
          </p:cNvSpPr>
          <p:nvPr/>
        </p:nvSpPr>
        <p:spPr>
          <a:xfrm>
            <a:off x="300585" y="497156"/>
            <a:ext cx="7491480" cy="832606"/>
          </a:xfrm>
          <a:prstGeom prst="rect">
            <a:avLst/>
          </a:prstGeom>
        </p:spPr>
        <p:txBody>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r>
              <a:rPr lang="sl-SI" sz="2400">
                <a:solidFill>
                  <a:schemeClr val="accent2"/>
                </a:solidFill>
              </a:rPr>
              <a:t>Dejavnosti na Dunaju za povečanje sprejemanja </a:t>
            </a:r>
            <a:r>
              <a:rPr lang="sl-SI" sz="2400"/>
              <a:t>
</a:t>
            </a:r>
            <a:br>
              <a:rPr lang="sl-SI" sz="2400"/>
            </a:br>
            <a:r>
              <a:rPr lang="sl-SI" sz="2400"/>
              <a:t>
</a:t>
            </a:r>
            <a:br>
              <a:rPr lang="sl-SI" sz="2400"/>
            </a:br>
            <a:endParaRPr lang="sl-SI" sz="2400"/>
          </a:p>
        </p:txBody>
      </p:sp>
      <p:sp>
        <p:nvSpPr>
          <p:cNvPr id="4" name="Content Placeholder 2">
            <a:extLst>
              <a:ext uri="{FF2B5EF4-FFF2-40B4-BE49-F238E27FC236}">
                <a16:creationId xmlns:a16="http://schemas.microsoft.com/office/drawing/2014/main" xmlns="" id="{1CE53C75-0434-4A28-B1FE-01E8D4AA9DA7}"/>
              </a:ext>
            </a:extLst>
          </p:cNvPr>
          <p:cNvSpPr txBox="1">
            <a:spLocks/>
          </p:cNvSpPr>
          <p:nvPr/>
        </p:nvSpPr>
        <p:spPr>
          <a:xfrm>
            <a:off x="300585" y="1752332"/>
            <a:ext cx="8439150" cy="4608512"/>
          </a:xfrm>
          <a:prstGeom prst="rect">
            <a:avLst/>
          </a:prstGeom>
        </p:spPr>
        <p:txBody>
          <a:bodyPr/>
          <a:lstStyle>
            <a:lvl1pPr marL="342900" indent="-342900" algn="l" rtl="0" eaLnBrk="0" fontAlgn="base" hangingPunct="0">
              <a:spcBef>
                <a:spcPct val="20000"/>
              </a:spcBef>
              <a:spcAft>
                <a:spcPct val="0"/>
              </a:spcAft>
              <a:buClr>
                <a:srgbClr val="134095"/>
              </a:buClr>
              <a:buSzPct val="135000"/>
              <a:buChar char="•"/>
              <a:defRPr sz="3200" b="1">
                <a:solidFill>
                  <a:schemeClr val="tx1"/>
                </a:solidFill>
                <a:latin typeface="+mn-lt"/>
                <a:ea typeface="MS PGothic" pitchFamily="34" charset="-128"/>
                <a:cs typeface="MS PGothic"/>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itchFamily="34" charset="-128"/>
                <a:cs typeface="MS PGothic"/>
              </a:defRPr>
            </a:lvl2pPr>
            <a:lvl3pPr marL="987425" indent="-228600" algn="l" rtl="0" eaLnBrk="0" fontAlgn="base" hangingPunct="0">
              <a:spcBef>
                <a:spcPct val="30000"/>
              </a:spcBef>
              <a:spcAft>
                <a:spcPct val="0"/>
              </a:spcAft>
              <a:buChar char="–"/>
              <a:defRPr sz="1600">
                <a:solidFill>
                  <a:schemeClr val="tx1"/>
                </a:solidFill>
                <a:latin typeface="+mn-lt"/>
                <a:ea typeface="MS PGothic" pitchFamily="34" charset="-128"/>
                <a:cs typeface="MS PGothic"/>
              </a:defRPr>
            </a:lvl3pPr>
            <a:lvl4pPr marL="1695450" indent="-228600" algn="l" rtl="0" eaLnBrk="0" fontAlgn="base" hangingPunct="0">
              <a:spcBef>
                <a:spcPct val="20000"/>
              </a:spcBef>
              <a:spcAft>
                <a:spcPct val="0"/>
              </a:spcAft>
              <a:buChar char="–"/>
              <a:defRPr sz="2000">
                <a:solidFill>
                  <a:schemeClr val="tx1"/>
                </a:solidFill>
                <a:latin typeface="Times New Roman" pitchFamily="1" charset="0"/>
                <a:ea typeface="MS PGothic" pitchFamily="34" charset="-128"/>
                <a:cs typeface="MS PGothic"/>
              </a:defRPr>
            </a:lvl4pPr>
            <a:lvl5pPr marL="2114550" indent="-228600" algn="l" rtl="0" eaLnBrk="0" fontAlgn="base" hangingPunct="0">
              <a:spcBef>
                <a:spcPct val="20000"/>
              </a:spcBef>
              <a:spcAft>
                <a:spcPct val="0"/>
              </a:spcAft>
              <a:buChar char="»"/>
              <a:defRPr sz="1600">
                <a:solidFill>
                  <a:schemeClr val="tx1"/>
                </a:solidFill>
                <a:latin typeface="Times New Roman" pitchFamily="1" charset="0"/>
                <a:ea typeface="MS PGothic" pitchFamily="34" charset="-128"/>
                <a:cs typeface="MS PGothic"/>
              </a:defRPr>
            </a:lvl5pPr>
            <a:lvl6pPr marL="2571750" indent="-228600" algn="l" rtl="0" eaLnBrk="1" fontAlgn="base" hangingPunct="1">
              <a:spcBef>
                <a:spcPct val="20000"/>
              </a:spcBef>
              <a:spcAft>
                <a:spcPct val="0"/>
              </a:spcAft>
              <a:buChar char="»"/>
              <a:defRPr sz="1600">
                <a:solidFill>
                  <a:schemeClr val="tx1"/>
                </a:solidFill>
                <a:latin typeface="Times New Roman" pitchFamily="1" charset="0"/>
              </a:defRPr>
            </a:lvl6pPr>
            <a:lvl7pPr marL="3028950" indent="-228600" algn="l" rtl="0" eaLnBrk="1" fontAlgn="base" hangingPunct="1">
              <a:spcBef>
                <a:spcPct val="20000"/>
              </a:spcBef>
              <a:spcAft>
                <a:spcPct val="0"/>
              </a:spcAft>
              <a:buChar char="»"/>
              <a:defRPr sz="1600">
                <a:solidFill>
                  <a:schemeClr val="tx1"/>
                </a:solidFill>
                <a:latin typeface="Times New Roman" pitchFamily="1" charset="0"/>
              </a:defRPr>
            </a:lvl7pPr>
            <a:lvl8pPr marL="3486150" indent="-228600" algn="l" rtl="0" eaLnBrk="1" fontAlgn="base" hangingPunct="1">
              <a:spcBef>
                <a:spcPct val="20000"/>
              </a:spcBef>
              <a:spcAft>
                <a:spcPct val="0"/>
              </a:spcAft>
              <a:buChar char="»"/>
              <a:defRPr sz="1600">
                <a:solidFill>
                  <a:schemeClr val="tx1"/>
                </a:solidFill>
                <a:latin typeface="Times New Roman" pitchFamily="1" charset="0"/>
              </a:defRPr>
            </a:lvl8pPr>
            <a:lvl9pPr marL="3943350" indent="-228600" algn="l" rtl="0" eaLnBrk="1" fontAlgn="base" hangingPunct="1">
              <a:spcBef>
                <a:spcPct val="20000"/>
              </a:spcBef>
              <a:spcAft>
                <a:spcPct val="0"/>
              </a:spcAft>
              <a:buChar char="»"/>
              <a:defRPr sz="1600">
                <a:solidFill>
                  <a:schemeClr val="tx1"/>
                </a:solidFill>
                <a:latin typeface="Times New Roman" pitchFamily="1" charset="0"/>
              </a:defRPr>
            </a:lvl9pPr>
          </a:lstStyle>
          <a:p>
            <a:pPr marL="0" indent="0" eaLnBrk="1" hangingPunct="1">
              <a:buNone/>
            </a:pPr>
            <a:r>
              <a:rPr lang="sl-SI" sz="1800" b="0"/>
              <a:t>Dve dejavnosti sta bili resnično uspešni in spodbudni:</a:t>
            </a:r>
          </a:p>
          <a:p>
            <a:pPr marL="0" indent="0" eaLnBrk="1" hangingPunct="1">
              <a:buNone/>
            </a:pPr>
            <a:endParaRPr lang="en-GB" altLang="en-US" sz="1800" b="0" kern="0" dirty="0"/>
          </a:p>
          <a:p>
            <a:pPr marL="0" indent="0" eaLnBrk="1" hangingPunct="1">
              <a:buNone/>
            </a:pPr>
            <a:r>
              <a:rPr lang="sl-SI" sz="1800" b="0"/>
              <a:t>1) Pred – po raziskavah o vplivih</a:t>
            </a:r>
          </a:p>
          <a:p>
            <a:pPr marL="0" indent="0" eaLnBrk="1" hangingPunct="1">
              <a:buNone/>
            </a:pPr>
            <a:endParaRPr lang="en-GB" altLang="en-US" sz="1800" b="0" kern="0" dirty="0"/>
          </a:p>
          <a:p>
            <a:pPr marL="0" indent="0" eaLnBrk="1" hangingPunct="1">
              <a:buNone/>
            </a:pPr>
            <a:r>
              <a:rPr lang="sl-SI" sz="1800" b="0"/>
              <a:t>2) Dobra priprava na izvajanje, ki je vključevalo</a:t>
            </a:r>
          </a:p>
          <a:p>
            <a:pPr eaLnBrk="1" hangingPunct="1"/>
            <a:r>
              <a:rPr lang="sl-SI" sz="1800" b="0"/>
              <a:t>Informativne brošure za vsako gospodinjstvo v okrožju</a:t>
            </a:r>
          </a:p>
          <a:p>
            <a:pPr eaLnBrk="1" hangingPunct="1"/>
            <a:r>
              <a:rPr lang="sl-SI" sz="1800" b="0"/>
              <a:t>Okrožne skupščine (na zahtevo)</a:t>
            </a:r>
          </a:p>
          <a:p>
            <a:pPr eaLnBrk="1" hangingPunct="1"/>
            <a:r>
              <a:rPr lang="sl-SI" sz="1800" b="0"/>
              <a:t>Nasvet (tudi na lokalnem radiu) za pravočasno uporabo dovoljenj za stanovanjsko parkiranje</a:t>
            </a:r>
          </a:p>
          <a:p>
            <a:pPr eaLnBrk="1" hangingPunct="1"/>
            <a:r>
              <a:rPr lang="sl-SI" sz="1800" b="0"/>
              <a:t>Dobro usposobljeno osebje, ki se ukvarja s parkirnimi dovoljenji, ki zagotavljajo jasne informacije in kratke čakalne dobe</a:t>
            </a:r>
          </a:p>
          <a:p>
            <a:pPr eaLnBrk="1" hangingPunct="1"/>
            <a:r>
              <a:rPr lang="sl-SI" sz="1800" b="0"/>
              <a:t>Storitev spletne prijave za parkirna dovoljenja</a:t>
            </a:r>
          </a:p>
          <a:p>
            <a:pPr marL="0" indent="0" eaLnBrk="1" hangingPunct="1">
              <a:buFontTx/>
              <a:buNone/>
            </a:pPr>
            <a:endParaRPr lang="en-GB" altLang="en-US" sz="1800" b="0" kern="0" dirty="0"/>
          </a:p>
        </p:txBody>
      </p:sp>
      <p:pic>
        <p:nvPicPr>
          <p:cNvPr id="5" name="Picture 2" descr="Bildergebnis für flag of austria">
            <a:extLst>
              <a:ext uri="{FF2B5EF4-FFF2-40B4-BE49-F238E27FC236}">
                <a16:creationId xmlns:a16="http://schemas.microsoft.com/office/drawing/2014/main" xmlns="" id="{85875EC5-73B8-4B2C-9EB4-64F59C0EE2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3418" y="243502"/>
            <a:ext cx="1251185" cy="832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6912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xmlns="" id="{2C074B00-2B46-4AEF-B795-F444920B3135}"/>
              </a:ext>
            </a:extLst>
          </p:cNvPr>
          <p:cNvSpPr txBox="1">
            <a:spLocks/>
          </p:cNvSpPr>
          <p:nvPr/>
        </p:nvSpPr>
        <p:spPr>
          <a:xfrm>
            <a:off x="220197" y="255996"/>
            <a:ext cx="4864268" cy="832606"/>
          </a:xfrm>
          <a:prstGeom prst="rect">
            <a:avLst/>
          </a:prstGeom>
        </p:spPr>
        <p:txBody>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r>
              <a:rPr lang="sl-SI" sz="2400">
                <a:solidFill>
                  <a:schemeClr val="accent2"/>
                </a:solidFill>
              </a:rPr>
              <a:t>Izvajanje plačanega parkirišča 
</a:t>
            </a:r>
            <a:br>
              <a:rPr lang="sl-SI" sz="2400">
                <a:solidFill>
                  <a:schemeClr val="accent2"/>
                </a:solidFill>
              </a:rPr>
            </a:br>
            <a:r>
              <a:rPr lang="sl-SI" sz="2400">
                <a:solidFill>
                  <a:schemeClr val="accent2"/>
                </a:solidFill>
              </a:rPr>
              <a:t>v Sofiji, Bolgarija</a:t>
            </a:r>
            <a:r>
              <a:rPr lang="sl-SI" sz="2400"/>
              <a:t>
</a:t>
            </a:r>
            <a:br>
              <a:rPr lang="sl-SI" sz="2400"/>
            </a:br>
            <a:r>
              <a:rPr lang="sl-SI" sz="2400"/>
              <a:t>
</a:t>
            </a:r>
            <a:br>
              <a:rPr lang="sl-SI" sz="2400"/>
            </a:br>
            <a:endParaRPr lang="sl-SI" sz="2400"/>
          </a:p>
        </p:txBody>
      </p:sp>
      <p:sp>
        <p:nvSpPr>
          <p:cNvPr id="4" name="Content Placeholder 2">
            <a:extLst>
              <a:ext uri="{FF2B5EF4-FFF2-40B4-BE49-F238E27FC236}">
                <a16:creationId xmlns:a16="http://schemas.microsoft.com/office/drawing/2014/main" xmlns="" id="{1CE53C75-0434-4A28-B1FE-01E8D4AA9DA7}"/>
              </a:ext>
            </a:extLst>
          </p:cNvPr>
          <p:cNvSpPr txBox="1">
            <a:spLocks/>
          </p:cNvSpPr>
          <p:nvPr/>
        </p:nvSpPr>
        <p:spPr>
          <a:xfrm>
            <a:off x="220197" y="1450883"/>
            <a:ext cx="6602634" cy="4608512"/>
          </a:xfrm>
          <a:prstGeom prst="rect">
            <a:avLst/>
          </a:prstGeom>
        </p:spPr>
        <p:txBody>
          <a:bodyPr/>
          <a:lstStyle>
            <a:lvl1pPr marL="342900" indent="-342900" algn="l" rtl="0" eaLnBrk="0" fontAlgn="base" hangingPunct="0">
              <a:spcBef>
                <a:spcPct val="20000"/>
              </a:spcBef>
              <a:spcAft>
                <a:spcPct val="0"/>
              </a:spcAft>
              <a:buClr>
                <a:srgbClr val="134095"/>
              </a:buClr>
              <a:buSzPct val="135000"/>
              <a:buChar char="•"/>
              <a:defRPr sz="3200" b="1">
                <a:solidFill>
                  <a:schemeClr val="tx1"/>
                </a:solidFill>
                <a:latin typeface="+mn-lt"/>
                <a:ea typeface="MS PGothic" pitchFamily="34" charset="-128"/>
                <a:cs typeface="MS PGothic"/>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itchFamily="34" charset="-128"/>
                <a:cs typeface="MS PGothic"/>
              </a:defRPr>
            </a:lvl2pPr>
            <a:lvl3pPr marL="987425" indent="-228600" algn="l" rtl="0" eaLnBrk="0" fontAlgn="base" hangingPunct="0">
              <a:spcBef>
                <a:spcPct val="30000"/>
              </a:spcBef>
              <a:spcAft>
                <a:spcPct val="0"/>
              </a:spcAft>
              <a:buChar char="–"/>
              <a:defRPr sz="1600">
                <a:solidFill>
                  <a:schemeClr val="tx1"/>
                </a:solidFill>
                <a:latin typeface="+mn-lt"/>
                <a:ea typeface="MS PGothic" pitchFamily="34" charset="-128"/>
                <a:cs typeface="MS PGothic"/>
              </a:defRPr>
            </a:lvl3pPr>
            <a:lvl4pPr marL="1695450" indent="-228600" algn="l" rtl="0" eaLnBrk="0" fontAlgn="base" hangingPunct="0">
              <a:spcBef>
                <a:spcPct val="20000"/>
              </a:spcBef>
              <a:spcAft>
                <a:spcPct val="0"/>
              </a:spcAft>
              <a:buChar char="–"/>
              <a:defRPr sz="2000">
                <a:solidFill>
                  <a:schemeClr val="tx1"/>
                </a:solidFill>
                <a:latin typeface="Times New Roman" pitchFamily="1" charset="0"/>
                <a:ea typeface="MS PGothic" pitchFamily="34" charset="-128"/>
                <a:cs typeface="MS PGothic"/>
              </a:defRPr>
            </a:lvl4pPr>
            <a:lvl5pPr marL="2114550" indent="-228600" algn="l" rtl="0" eaLnBrk="0" fontAlgn="base" hangingPunct="0">
              <a:spcBef>
                <a:spcPct val="20000"/>
              </a:spcBef>
              <a:spcAft>
                <a:spcPct val="0"/>
              </a:spcAft>
              <a:buChar char="»"/>
              <a:defRPr sz="1600">
                <a:solidFill>
                  <a:schemeClr val="tx1"/>
                </a:solidFill>
                <a:latin typeface="Times New Roman" pitchFamily="1" charset="0"/>
                <a:ea typeface="MS PGothic" pitchFamily="34" charset="-128"/>
                <a:cs typeface="MS PGothic"/>
              </a:defRPr>
            </a:lvl5pPr>
            <a:lvl6pPr marL="2571750" indent="-228600" algn="l" rtl="0" eaLnBrk="1" fontAlgn="base" hangingPunct="1">
              <a:spcBef>
                <a:spcPct val="20000"/>
              </a:spcBef>
              <a:spcAft>
                <a:spcPct val="0"/>
              </a:spcAft>
              <a:buChar char="»"/>
              <a:defRPr sz="1600">
                <a:solidFill>
                  <a:schemeClr val="tx1"/>
                </a:solidFill>
                <a:latin typeface="Times New Roman" pitchFamily="1" charset="0"/>
              </a:defRPr>
            </a:lvl6pPr>
            <a:lvl7pPr marL="3028950" indent="-228600" algn="l" rtl="0" eaLnBrk="1" fontAlgn="base" hangingPunct="1">
              <a:spcBef>
                <a:spcPct val="20000"/>
              </a:spcBef>
              <a:spcAft>
                <a:spcPct val="0"/>
              </a:spcAft>
              <a:buChar char="»"/>
              <a:defRPr sz="1600">
                <a:solidFill>
                  <a:schemeClr val="tx1"/>
                </a:solidFill>
                <a:latin typeface="Times New Roman" pitchFamily="1" charset="0"/>
              </a:defRPr>
            </a:lvl7pPr>
            <a:lvl8pPr marL="3486150" indent="-228600" algn="l" rtl="0" eaLnBrk="1" fontAlgn="base" hangingPunct="1">
              <a:spcBef>
                <a:spcPct val="20000"/>
              </a:spcBef>
              <a:spcAft>
                <a:spcPct val="0"/>
              </a:spcAft>
              <a:buChar char="»"/>
              <a:defRPr sz="1600">
                <a:solidFill>
                  <a:schemeClr val="tx1"/>
                </a:solidFill>
                <a:latin typeface="Times New Roman" pitchFamily="1" charset="0"/>
              </a:defRPr>
            </a:lvl8pPr>
            <a:lvl9pPr marL="3943350" indent="-228600" algn="l" rtl="0" eaLnBrk="1" fontAlgn="base" hangingPunct="1">
              <a:spcBef>
                <a:spcPct val="20000"/>
              </a:spcBef>
              <a:spcAft>
                <a:spcPct val="0"/>
              </a:spcAft>
              <a:buChar char="»"/>
              <a:defRPr sz="1600">
                <a:solidFill>
                  <a:schemeClr val="tx1"/>
                </a:solidFill>
                <a:latin typeface="Times New Roman" pitchFamily="1" charset="0"/>
              </a:defRPr>
            </a:lvl9pPr>
          </a:lstStyle>
          <a:p>
            <a:pPr eaLnBrk="1" hangingPunct="1"/>
            <a:r>
              <a:rPr lang="sl-SI" sz="1800" b="0"/>
              <a:t>Leta 1990 so bila uvedena plačljiva parkirna mesta na ulici (samo 200 – ne območje). Parkirna mesta so se nahajala na bulevarjih in trgih s parkirnim pritiskom. Okoliške ulice so bile zastonj. Zato so državljani to sprejeli kot ukrep, ker so imeli še vedno možnost brezplačnega parkiranja.</a:t>
            </a:r>
          </a:p>
          <a:p>
            <a:pPr eaLnBrk="1" hangingPunct="1"/>
            <a:r>
              <a:rPr lang="sl-SI" sz="1800" b="0"/>
              <a:t>Do leta 2009 je bila politika povečati število teh parkirnih mesta Koncept še vedno ni bil koncept območja.</a:t>
            </a:r>
          </a:p>
          <a:p>
            <a:pPr eaLnBrk="1" hangingPunct="1"/>
            <a:r>
              <a:rPr lang="sl-SI" sz="1800" b="0"/>
              <a:t>Leta 2009 je bilo uvedeno plačljivo parkiranje za prebivalce, kar je povzročilo prve velike težave (sprejemanje s strani državljanov). Po številnih pritožbah je sodišče zavrnilo to uredbo. Ampak brez težav s kratkoročnim parkiranjem.</a:t>
            </a:r>
          </a:p>
          <a:p>
            <a:pPr eaLnBrk="1" hangingPunct="1"/>
            <a:r>
              <a:rPr lang="sl-SI" sz="1800" b="0"/>
              <a:t>V letu 2012 je bil odobren sedanji koncept – dve plačani parkirni coni in shema plačil za prebivalce znotraj cone. Takrat je bila ozaveščenost državljanov in politikov že na ravni, da so sprejeli ta ukrep. Povečana motorizacija in gost promet sta bila odgovorna za večjo ozaveščenost. </a:t>
            </a:r>
          </a:p>
          <a:p>
            <a:pPr marL="0" indent="0" eaLnBrk="1" hangingPunct="1">
              <a:buNone/>
            </a:pPr>
            <a:endParaRPr lang="en-US" sz="1800" dirty="0"/>
          </a:p>
          <a:p>
            <a:pPr marL="0" indent="0" eaLnBrk="1" hangingPunct="1">
              <a:buNone/>
            </a:pPr>
            <a:endParaRPr lang="en-GB" altLang="en-US" sz="1800" b="0" kern="0" dirty="0"/>
          </a:p>
        </p:txBody>
      </p:sp>
      <p:pic>
        <p:nvPicPr>
          <p:cNvPr id="6146" name="Picture 2" descr="Bildergebnis für flag of bulgaria">
            <a:extLst>
              <a:ext uri="{FF2B5EF4-FFF2-40B4-BE49-F238E27FC236}">
                <a16:creationId xmlns:a16="http://schemas.microsoft.com/office/drawing/2014/main" xmlns="" id="{D25FB2BA-9FC5-4BE4-BC62-82D109D544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7789" y="255996"/>
            <a:ext cx="1405323" cy="832606"/>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descr="Ein Bild, das Auto, Gebäude, draußen, Straße enthält.&#10;&#10;Automatisch generierte Beschreibung">
            <a:extLst>
              <a:ext uri="{FF2B5EF4-FFF2-40B4-BE49-F238E27FC236}">
                <a16:creationId xmlns:a16="http://schemas.microsoft.com/office/drawing/2014/main" xmlns="" id="{784CC1A2-3BCD-4C50-987E-E783528178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2830" y="4929554"/>
            <a:ext cx="2321169" cy="1547446"/>
          </a:xfrm>
          <a:prstGeom prst="rect">
            <a:avLst/>
          </a:prstGeom>
        </p:spPr>
      </p:pic>
      <p:pic>
        <p:nvPicPr>
          <p:cNvPr id="6" name="Grafik 5" descr="Ein Bild, das Gebäude, Tisch, LKW, sitzend enthält.&#10;&#10;Automatisch generierte Beschreibung">
            <a:extLst>
              <a:ext uri="{FF2B5EF4-FFF2-40B4-BE49-F238E27FC236}">
                <a16:creationId xmlns:a16="http://schemas.microsoft.com/office/drawing/2014/main" xmlns="" id="{A4A7D8E6-3B94-480C-A591-EB8E8E6133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6286500" y="2022383"/>
            <a:ext cx="3429000" cy="2286000"/>
          </a:xfrm>
          <a:prstGeom prst="rect">
            <a:avLst/>
          </a:prstGeom>
        </p:spPr>
      </p:pic>
    </p:spTree>
    <p:extLst>
      <p:ext uri="{BB962C8B-B14F-4D97-AF65-F5344CB8AC3E}">
        <p14:creationId xmlns:p14="http://schemas.microsoft.com/office/powerpoint/2010/main" val="1687295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xmlns="" id="{2C074B00-2B46-4AEF-B795-F444920B3135}"/>
              </a:ext>
            </a:extLst>
          </p:cNvPr>
          <p:cNvSpPr txBox="1">
            <a:spLocks/>
          </p:cNvSpPr>
          <p:nvPr/>
        </p:nvSpPr>
        <p:spPr>
          <a:xfrm>
            <a:off x="230245" y="220989"/>
            <a:ext cx="4753736" cy="832606"/>
          </a:xfrm>
          <a:prstGeom prst="rect">
            <a:avLst/>
          </a:prstGeom>
        </p:spPr>
        <p:txBody>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r>
              <a:rPr lang="sl-SI" sz="2400">
                <a:solidFill>
                  <a:schemeClr val="accent2"/>
                </a:solidFill>
              </a:rPr>
              <a:t>Izvajanje plačanega parkirišča v Sofiji, Bolgarija</a:t>
            </a:r>
            <a:r>
              <a:rPr lang="sl-SI" sz="2400"/>
              <a:t>
</a:t>
            </a:r>
            <a:br>
              <a:rPr lang="sl-SI" sz="2400"/>
            </a:br>
            <a:r>
              <a:rPr lang="sl-SI" sz="2400"/>
              <a:t>
</a:t>
            </a:r>
            <a:br>
              <a:rPr lang="sl-SI" sz="2400"/>
            </a:br>
            <a:endParaRPr lang="sl-SI" sz="2400"/>
          </a:p>
        </p:txBody>
      </p:sp>
      <p:sp>
        <p:nvSpPr>
          <p:cNvPr id="4" name="Content Placeholder 2">
            <a:extLst>
              <a:ext uri="{FF2B5EF4-FFF2-40B4-BE49-F238E27FC236}">
                <a16:creationId xmlns:a16="http://schemas.microsoft.com/office/drawing/2014/main" xmlns="" id="{1CE53C75-0434-4A28-B1FE-01E8D4AA9DA7}"/>
              </a:ext>
            </a:extLst>
          </p:cNvPr>
          <p:cNvSpPr txBox="1">
            <a:spLocks/>
          </p:cNvSpPr>
          <p:nvPr/>
        </p:nvSpPr>
        <p:spPr>
          <a:xfrm>
            <a:off x="230246" y="1470979"/>
            <a:ext cx="5075284" cy="4608512"/>
          </a:xfrm>
          <a:prstGeom prst="rect">
            <a:avLst/>
          </a:prstGeom>
        </p:spPr>
        <p:txBody>
          <a:bodyPr/>
          <a:lstStyle>
            <a:lvl1pPr marL="342900" indent="-342900" algn="l" rtl="0" eaLnBrk="0" fontAlgn="base" hangingPunct="0">
              <a:spcBef>
                <a:spcPct val="20000"/>
              </a:spcBef>
              <a:spcAft>
                <a:spcPct val="0"/>
              </a:spcAft>
              <a:buClr>
                <a:srgbClr val="134095"/>
              </a:buClr>
              <a:buSzPct val="135000"/>
              <a:buChar char="•"/>
              <a:defRPr sz="3200" b="1">
                <a:solidFill>
                  <a:schemeClr val="tx1"/>
                </a:solidFill>
                <a:latin typeface="+mn-lt"/>
                <a:ea typeface="MS PGothic" pitchFamily="34" charset="-128"/>
                <a:cs typeface="MS PGothic"/>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itchFamily="34" charset="-128"/>
                <a:cs typeface="MS PGothic"/>
              </a:defRPr>
            </a:lvl2pPr>
            <a:lvl3pPr marL="987425" indent="-228600" algn="l" rtl="0" eaLnBrk="0" fontAlgn="base" hangingPunct="0">
              <a:spcBef>
                <a:spcPct val="30000"/>
              </a:spcBef>
              <a:spcAft>
                <a:spcPct val="0"/>
              </a:spcAft>
              <a:buChar char="–"/>
              <a:defRPr sz="1600">
                <a:solidFill>
                  <a:schemeClr val="tx1"/>
                </a:solidFill>
                <a:latin typeface="+mn-lt"/>
                <a:ea typeface="MS PGothic" pitchFamily="34" charset="-128"/>
                <a:cs typeface="MS PGothic"/>
              </a:defRPr>
            </a:lvl3pPr>
            <a:lvl4pPr marL="1695450" indent="-228600" algn="l" rtl="0" eaLnBrk="0" fontAlgn="base" hangingPunct="0">
              <a:spcBef>
                <a:spcPct val="20000"/>
              </a:spcBef>
              <a:spcAft>
                <a:spcPct val="0"/>
              </a:spcAft>
              <a:buChar char="–"/>
              <a:defRPr sz="2000">
                <a:solidFill>
                  <a:schemeClr val="tx1"/>
                </a:solidFill>
                <a:latin typeface="Times New Roman" pitchFamily="1" charset="0"/>
                <a:ea typeface="MS PGothic" pitchFamily="34" charset="-128"/>
                <a:cs typeface="MS PGothic"/>
              </a:defRPr>
            </a:lvl4pPr>
            <a:lvl5pPr marL="2114550" indent="-228600" algn="l" rtl="0" eaLnBrk="0" fontAlgn="base" hangingPunct="0">
              <a:spcBef>
                <a:spcPct val="20000"/>
              </a:spcBef>
              <a:spcAft>
                <a:spcPct val="0"/>
              </a:spcAft>
              <a:buChar char="»"/>
              <a:defRPr sz="1600">
                <a:solidFill>
                  <a:schemeClr val="tx1"/>
                </a:solidFill>
                <a:latin typeface="Times New Roman" pitchFamily="1" charset="0"/>
                <a:ea typeface="MS PGothic" pitchFamily="34" charset="-128"/>
                <a:cs typeface="MS PGothic"/>
              </a:defRPr>
            </a:lvl5pPr>
            <a:lvl6pPr marL="2571750" indent="-228600" algn="l" rtl="0" eaLnBrk="1" fontAlgn="base" hangingPunct="1">
              <a:spcBef>
                <a:spcPct val="20000"/>
              </a:spcBef>
              <a:spcAft>
                <a:spcPct val="0"/>
              </a:spcAft>
              <a:buChar char="»"/>
              <a:defRPr sz="1600">
                <a:solidFill>
                  <a:schemeClr val="tx1"/>
                </a:solidFill>
                <a:latin typeface="Times New Roman" pitchFamily="1" charset="0"/>
              </a:defRPr>
            </a:lvl6pPr>
            <a:lvl7pPr marL="3028950" indent="-228600" algn="l" rtl="0" eaLnBrk="1" fontAlgn="base" hangingPunct="1">
              <a:spcBef>
                <a:spcPct val="20000"/>
              </a:spcBef>
              <a:spcAft>
                <a:spcPct val="0"/>
              </a:spcAft>
              <a:buChar char="»"/>
              <a:defRPr sz="1600">
                <a:solidFill>
                  <a:schemeClr val="tx1"/>
                </a:solidFill>
                <a:latin typeface="Times New Roman" pitchFamily="1" charset="0"/>
              </a:defRPr>
            </a:lvl7pPr>
            <a:lvl8pPr marL="3486150" indent="-228600" algn="l" rtl="0" eaLnBrk="1" fontAlgn="base" hangingPunct="1">
              <a:spcBef>
                <a:spcPct val="20000"/>
              </a:spcBef>
              <a:spcAft>
                <a:spcPct val="0"/>
              </a:spcAft>
              <a:buChar char="»"/>
              <a:defRPr sz="1600">
                <a:solidFill>
                  <a:schemeClr val="tx1"/>
                </a:solidFill>
                <a:latin typeface="Times New Roman" pitchFamily="1" charset="0"/>
              </a:defRPr>
            </a:lvl8pPr>
            <a:lvl9pPr marL="3943350" indent="-228600" algn="l" rtl="0" eaLnBrk="1" fontAlgn="base" hangingPunct="1">
              <a:spcBef>
                <a:spcPct val="20000"/>
              </a:spcBef>
              <a:spcAft>
                <a:spcPct val="0"/>
              </a:spcAft>
              <a:buChar char="»"/>
              <a:defRPr sz="1600">
                <a:solidFill>
                  <a:schemeClr val="tx1"/>
                </a:solidFill>
                <a:latin typeface="Times New Roman" pitchFamily="1" charset="0"/>
              </a:defRPr>
            </a:lvl9pPr>
          </a:lstStyle>
          <a:p>
            <a:pPr marL="0" indent="0">
              <a:buNone/>
            </a:pPr>
            <a:r>
              <a:rPr lang="sl-SI" sz="1800" b="0"/>
              <a:t>Politiki vedno sledijo javnemu mnenju in sprejemanju. Ko je bilo javno mnenje naklonjeno ukrepom upravljanja parkirišč, so jih preprosto izvedli. Še en kos sestavljanke za dvig ozaveščenosti med politiki: to posebno upravljanje parkirišč je ustvarilo prihodek za mesto.  </a:t>
            </a:r>
            <a:r>
              <a:rPr lang="sl-SI" sz="1800"/>
              <a:t> </a:t>
            </a:r>
          </a:p>
          <a:p>
            <a:pPr marL="0" indent="0">
              <a:buNone/>
            </a:pPr>
            <a:endParaRPr lang="en-US" sz="1800" dirty="0"/>
          </a:p>
          <a:p>
            <a:pPr marL="0" indent="0">
              <a:buNone/>
            </a:pPr>
            <a:r>
              <a:rPr lang="sl-SI" sz="1800" b="0"/>
              <a:t>Razširitev plačanega območja se izvede na podlagi predlogov županov okrožja na podlagi javnih razprav in predlogov prebivalcev. Ta pristop je povečal sprejemljivost med državljani. </a:t>
            </a:r>
          </a:p>
          <a:p>
            <a:pPr marL="0" indent="0">
              <a:buNone/>
            </a:pPr>
            <a:endParaRPr lang="en-US" sz="1800" dirty="0"/>
          </a:p>
          <a:p>
            <a:pPr marL="0" indent="0">
              <a:buNone/>
            </a:pPr>
            <a:r>
              <a:rPr lang="sl-SI" sz="1800"/>
              <a:t>
</a:t>
            </a:r>
            <a:br>
              <a:rPr lang="sl-SI" sz="1800"/>
            </a:br>
            <a:endParaRPr lang="sl-SI" sz="1800"/>
          </a:p>
          <a:p>
            <a:pPr marL="0" indent="0" eaLnBrk="1" hangingPunct="1">
              <a:buNone/>
            </a:pPr>
            <a:endParaRPr lang="en-US" sz="1800" b="0" dirty="0"/>
          </a:p>
          <a:p>
            <a:pPr marL="0" indent="0" eaLnBrk="1" hangingPunct="1">
              <a:buNone/>
            </a:pPr>
            <a:r>
              <a:rPr lang="sl-SI" sz="1800" b="0"/>
              <a:t> </a:t>
            </a:r>
          </a:p>
          <a:p>
            <a:pPr marL="0" indent="0" eaLnBrk="1" hangingPunct="1">
              <a:buNone/>
            </a:pPr>
            <a:endParaRPr lang="en-US" sz="1800" dirty="0"/>
          </a:p>
          <a:p>
            <a:pPr marL="0" indent="0" eaLnBrk="1" hangingPunct="1">
              <a:buNone/>
            </a:pPr>
            <a:endParaRPr lang="en-GB" altLang="en-US" sz="1800" b="0" kern="0" dirty="0"/>
          </a:p>
        </p:txBody>
      </p:sp>
      <p:pic>
        <p:nvPicPr>
          <p:cNvPr id="2" name="Grafik 1">
            <a:extLst>
              <a:ext uri="{FF2B5EF4-FFF2-40B4-BE49-F238E27FC236}">
                <a16:creationId xmlns:a16="http://schemas.microsoft.com/office/drawing/2014/main" xmlns="" id="{40097B41-6E4C-402E-B552-A1C9B5EAFD96}"/>
              </a:ext>
            </a:extLst>
          </p:cNvPr>
          <p:cNvPicPr>
            <a:picLocks noChangeAspect="1"/>
          </p:cNvPicPr>
          <p:nvPr/>
        </p:nvPicPr>
        <p:blipFill>
          <a:blip r:embed="rId2"/>
          <a:stretch>
            <a:fillRect/>
          </a:stretch>
        </p:blipFill>
        <p:spPr>
          <a:xfrm>
            <a:off x="5398965" y="1501123"/>
            <a:ext cx="3745035" cy="4864813"/>
          </a:xfrm>
          <a:prstGeom prst="rect">
            <a:avLst/>
          </a:prstGeom>
        </p:spPr>
      </p:pic>
      <p:sp>
        <p:nvSpPr>
          <p:cNvPr id="5" name="Rechteck 4">
            <a:extLst>
              <a:ext uri="{FF2B5EF4-FFF2-40B4-BE49-F238E27FC236}">
                <a16:creationId xmlns:a16="http://schemas.microsoft.com/office/drawing/2014/main" xmlns="" id="{C8454472-1AF0-40BA-89CE-F8A4ACF9FD58}"/>
              </a:ext>
            </a:extLst>
          </p:cNvPr>
          <p:cNvSpPr/>
          <p:nvPr/>
        </p:nvSpPr>
        <p:spPr>
          <a:xfrm>
            <a:off x="230245" y="5199787"/>
            <a:ext cx="5075283" cy="1020921"/>
          </a:xfrm>
          <a:prstGeom prst="rect">
            <a:avLst/>
          </a:prstGeom>
        </p:spPr>
        <p:txBody>
          <a:bodyPr wrap="square">
            <a:spAutoFit/>
          </a:bodyPr>
          <a:lstStyle/>
          <a:p>
            <a:pPr>
              <a:lnSpc>
                <a:spcPct val="115000"/>
              </a:lnSpc>
              <a:spcBef>
                <a:spcPts val="800"/>
              </a:spcBef>
              <a:spcAft>
                <a:spcPts val="800"/>
              </a:spcAft>
            </a:pPr>
            <a:r>
              <a:rPr lang="sl-SI" sz="1800">
                <a:latin typeface="+mn-lt"/>
              </a:rPr>
              <a:t>Ključ do uspeha so bili predlogi samih državljanov in javne razprave, ki so potekale v ustrezni soseski. </a:t>
            </a:r>
          </a:p>
        </p:txBody>
      </p:sp>
      <p:pic>
        <p:nvPicPr>
          <p:cNvPr id="3074" name="Picture 2" descr="Bildergebnis für flag of bulgaria">
            <a:extLst>
              <a:ext uri="{FF2B5EF4-FFF2-40B4-BE49-F238E27FC236}">
                <a16:creationId xmlns:a16="http://schemas.microsoft.com/office/drawing/2014/main" xmlns="" id="{7CDD75C2-2BE2-4555-A675-973FB1CF5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7705" y="220989"/>
            <a:ext cx="1416818" cy="839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2442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xmlns="" id="{2C074B00-2B46-4AEF-B795-F444920B3135}"/>
              </a:ext>
            </a:extLst>
          </p:cNvPr>
          <p:cNvSpPr txBox="1">
            <a:spLocks/>
          </p:cNvSpPr>
          <p:nvPr/>
        </p:nvSpPr>
        <p:spPr>
          <a:xfrm>
            <a:off x="300585" y="326334"/>
            <a:ext cx="4713542" cy="832606"/>
          </a:xfrm>
          <a:prstGeom prst="rect">
            <a:avLst/>
          </a:prstGeom>
        </p:spPr>
        <p:txBody>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r>
              <a:rPr lang="sl-SI" sz="2400">
                <a:solidFill>
                  <a:schemeClr val="accent2"/>
                </a:solidFill>
              </a:rPr>
              <a:t>Izvajanje plačljivega parkiranja 
</a:t>
            </a:r>
            <a:br>
              <a:rPr lang="sl-SI" sz="2400">
                <a:solidFill>
                  <a:schemeClr val="accent2"/>
                </a:solidFill>
              </a:rPr>
            </a:br>
            <a:r>
              <a:rPr lang="sl-SI" sz="2400">
                <a:solidFill>
                  <a:schemeClr val="accent2"/>
                </a:solidFill>
              </a:rPr>
              <a:t>v Krakovu, Poljska</a:t>
            </a:r>
            <a:r>
              <a:rPr lang="sl-SI" sz="2400"/>
              <a:t>
</a:t>
            </a:r>
            <a:br>
              <a:rPr lang="sl-SI" sz="2400"/>
            </a:br>
            <a:r>
              <a:rPr lang="sl-SI" sz="2400"/>
              <a:t>
</a:t>
            </a:r>
            <a:br>
              <a:rPr lang="sl-SI" sz="2400"/>
            </a:br>
            <a:endParaRPr lang="sl-SI" sz="2400"/>
          </a:p>
        </p:txBody>
      </p:sp>
      <p:sp>
        <p:nvSpPr>
          <p:cNvPr id="4" name="Content Placeholder 2">
            <a:extLst>
              <a:ext uri="{FF2B5EF4-FFF2-40B4-BE49-F238E27FC236}">
                <a16:creationId xmlns:a16="http://schemas.microsoft.com/office/drawing/2014/main" xmlns="" id="{1CE53C75-0434-4A28-B1FE-01E8D4AA9DA7}"/>
              </a:ext>
            </a:extLst>
          </p:cNvPr>
          <p:cNvSpPr txBox="1">
            <a:spLocks/>
          </p:cNvSpPr>
          <p:nvPr/>
        </p:nvSpPr>
        <p:spPr>
          <a:xfrm>
            <a:off x="190053" y="1609774"/>
            <a:ext cx="6602634" cy="4608512"/>
          </a:xfrm>
          <a:prstGeom prst="rect">
            <a:avLst/>
          </a:prstGeom>
        </p:spPr>
        <p:txBody>
          <a:bodyPr/>
          <a:lstStyle>
            <a:lvl1pPr marL="342900" indent="-342900" algn="l" rtl="0" eaLnBrk="0" fontAlgn="base" hangingPunct="0">
              <a:spcBef>
                <a:spcPct val="20000"/>
              </a:spcBef>
              <a:spcAft>
                <a:spcPct val="0"/>
              </a:spcAft>
              <a:buClr>
                <a:srgbClr val="134095"/>
              </a:buClr>
              <a:buSzPct val="135000"/>
              <a:buChar char="•"/>
              <a:defRPr sz="3200" b="1">
                <a:solidFill>
                  <a:schemeClr val="tx1"/>
                </a:solidFill>
                <a:latin typeface="+mn-lt"/>
                <a:ea typeface="MS PGothic" pitchFamily="34" charset="-128"/>
                <a:cs typeface="MS PGothic"/>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itchFamily="34" charset="-128"/>
                <a:cs typeface="MS PGothic"/>
              </a:defRPr>
            </a:lvl2pPr>
            <a:lvl3pPr marL="987425" indent="-228600" algn="l" rtl="0" eaLnBrk="0" fontAlgn="base" hangingPunct="0">
              <a:spcBef>
                <a:spcPct val="30000"/>
              </a:spcBef>
              <a:spcAft>
                <a:spcPct val="0"/>
              </a:spcAft>
              <a:buChar char="–"/>
              <a:defRPr sz="1600">
                <a:solidFill>
                  <a:schemeClr val="tx1"/>
                </a:solidFill>
                <a:latin typeface="+mn-lt"/>
                <a:ea typeface="MS PGothic" pitchFamily="34" charset="-128"/>
                <a:cs typeface="MS PGothic"/>
              </a:defRPr>
            </a:lvl3pPr>
            <a:lvl4pPr marL="1695450" indent="-228600" algn="l" rtl="0" eaLnBrk="0" fontAlgn="base" hangingPunct="0">
              <a:spcBef>
                <a:spcPct val="20000"/>
              </a:spcBef>
              <a:spcAft>
                <a:spcPct val="0"/>
              </a:spcAft>
              <a:buChar char="–"/>
              <a:defRPr sz="2000">
                <a:solidFill>
                  <a:schemeClr val="tx1"/>
                </a:solidFill>
                <a:latin typeface="Times New Roman" pitchFamily="1" charset="0"/>
                <a:ea typeface="MS PGothic" pitchFamily="34" charset="-128"/>
                <a:cs typeface="MS PGothic"/>
              </a:defRPr>
            </a:lvl4pPr>
            <a:lvl5pPr marL="2114550" indent="-228600" algn="l" rtl="0" eaLnBrk="0" fontAlgn="base" hangingPunct="0">
              <a:spcBef>
                <a:spcPct val="20000"/>
              </a:spcBef>
              <a:spcAft>
                <a:spcPct val="0"/>
              </a:spcAft>
              <a:buChar char="»"/>
              <a:defRPr sz="1600">
                <a:solidFill>
                  <a:schemeClr val="tx1"/>
                </a:solidFill>
                <a:latin typeface="Times New Roman" pitchFamily="1" charset="0"/>
                <a:ea typeface="MS PGothic" pitchFamily="34" charset="-128"/>
                <a:cs typeface="MS PGothic"/>
              </a:defRPr>
            </a:lvl5pPr>
            <a:lvl6pPr marL="2571750" indent="-228600" algn="l" rtl="0" eaLnBrk="1" fontAlgn="base" hangingPunct="1">
              <a:spcBef>
                <a:spcPct val="20000"/>
              </a:spcBef>
              <a:spcAft>
                <a:spcPct val="0"/>
              </a:spcAft>
              <a:buChar char="»"/>
              <a:defRPr sz="1600">
                <a:solidFill>
                  <a:schemeClr val="tx1"/>
                </a:solidFill>
                <a:latin typeface="Times New Roman" pitchFamily="1" charset="0"/>
              </a:defRPr>
            </a:lvl6pPr>
            <a:lvl7pPr marL="3028950" indent="-228600" algn="l" rtl="0" eaLnBrk="1" fontAlgn="base" hangingPunct="1">
              <a:spcBef>
                <a:spcPct val="20000"/>
              </a:spcBef>
              <a:spcAft>
                <a:spcPct val="0"/>
              </a:spcAft>
              <a:buChar char="»"/>
              <a:defRPr sz="1600">
                <a:solidFill>
                  <a:schemeClr val="tx1"/>
                </a:solidFill>
                <a:latin typeface="Times New Roman" pitchFamily="1" charset="0"/>
              </a:defRPr>
            </a:lvl7pPr>
            <a:lvl8pPr marL="3486150" indent="-228600" algn="l" rtl="0" eaLnBrk="1" fontAlgn="base" hangingPunct="1">
              <a:spcBef>
                <a:spcPct val="20000"/>
              </a:spcBef>
              <a:spcAft>
                <a:spcPct val="0"/>
              </a:spcAft>
              <a:buChar char="»"/>
              <a:defRPr sz="1600">
                <a:solidFill>
                  <a:schemeClr val="tx1"/>
                </a:solidFill>
                <a:latin typeface="Times New Roman" pitchFamily="1" charset="0"/>
              </a:defRPr>
            </a:lvl8pPr>
            <a:lvl9pPr marL="3943350" indent="-228600" algn="l" rtl="0" eaLnBrk="1" fontAlgn="base" hangingPunct="1">
              <a:spcBef>
                <a:spcPct val="20000"/>
              </a:spcBef>
              <a:spcAft>
                <a:spcPct val="0"/>
              </a:spcAft>
              <a:buChar char="»"/>
              <a:defRPr sz="1600">
                <a:solidFill>
                  <a:schemeClr val="tx1"/>
                </a:solidFill>
                <a:latin typeface="Times New Roman" pitchFamily="1" charset="0"/>
              </a:defRPr>
            </a:lvl9pPr>
          </a:lstStyle>
          <a:p>
            <a:pPr eaLnBrk="1" hangingPunct="1"/>
            <a:r>
              <a:rPr lang="sl-SI" sz="1800" b="0"/>
              <a:t>Prva zamisel o umirjanju prometa, vključno s plačljivim parkiranjem v Krakovu, je bila predstavljena leta 1981. Vzor je bil Freiburg, Nemčija. </a:t>
            </a:r>
          </a:p>
          <a:p>
            <a:pPr eaLnBrk="1" hangingPunct="1"/>
            <a:r>
              <a:rPr lang="sl-SI" sz="1800" b="0"/>
              <a:t>Pred začetkom postopka v mestnem svetu so morali idejo sprejeti politični organi (Centralni odbor PZPR (komunistična stranka).  </a:t>
            </a:r>
          </a:p>
          <a:p>
            <a:pPr eaLnBrk="1" hangingPunct="1"/>
            <a:r>
              <a:rPr lang="sl-SI" sz="1800" b="0"/>
              <a:t>Župan Krakova (Tadeusz Salwa) je zelo pomembno sodeloval. </a:t>
            </a:r>
          </a:p>
          <a:p>
            <a:pPr eaLnBrk="1" hangingPunct="1"/>
            <a:r>
              <a:rPr lang="sl-SI" sz="1800" b="0"/>
              <a:t>Posebna delovna skupina, ki jo je ustanovil župan in ki je pridobila informacije (od strokovnjakov in nevladnih organizacij: poljski ekološki klub, združenje pljskih inženirjev prometa, Krakovski reševalni odbor itd.)</a:t>
            </a:r>
          </a:p>
          <a:p>
            <a:pPr eaLnBrk="1" hangingPunct="1"/>
            <a:r>
              <a:rPr lang="sl-SI" sz="1800" b="0"/>
              <a:t>Strategija za spremembe: da bi jo bolj dojemali kot evolucijo, ne revolucijo. </a:t>
            </a:r>
          </a:p>
          <a:p>
            <a:pPr eaLnBrk="1" hangingPunct="1"/>
            <a:r>
              <a:rPr lang="sl-SI" sz="1800" b="0"/>
              <a:t>Pomembno gonilo: Krakov je bil sprejet kot Unescova svetovna dediščina leta 1978</a:t>
            </a:r>
          </a:p>
          <a:p>
            <a:pPr eaLnBrk="1" hangingPunct="1"/>
            <a:endParaRPr lang="en-US" sz="1800" b="0" dirty="0"/>
          </a:p>
          <a:p>
            <a:pPr eaLnBrk="1" hangingPunct="1"/>
            <a:endParaRPr lang="en-US" sz="1800" b="0" dirty="0"/>
          </a:p>
          <a:p>
            <a:pPr marL="0" indent="0" eaLnBrk="1" hangingPunct="1">
              <a:buNone/>
            </a:pPr>
            <a:endParaRPr lang="en-US" sz="1800" dirty="0"/>
          </a:p>
          <a:p>
            <a:pPr marL="0" indent="0" eaLnBrk="1" hangingPunct="1">
              <a:buNone/>
            </a:pPr>
            <a:endParaRPr lang="en-GB" altLang="en-US" sz="1800" b="0" kern="0" dirty="0"/>
          </a:p>
        </p:txBody>
      </p:sp>
      <p:pic>
        <p:nvPicPr>
          <p:cNvPr id="1027" name="Picture 3" descr="Bildergebnis für flag of poland">
            <a:extLst>
              <a:ext uri="{FF2B5EF4-FFF2-40B4-BE49-F238E27FC236}">
                <a16:creationId xmlns:a16="http://schemas.microsoft.com/office/drawing/2014/main" xmlns="" id="{979847AE-2904-47D1-9FCC-81748D81CA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1006" y="263952"/>
            <a:ext cx="1527489" cy="957370"/>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descr="Ein Bild, das draußen, Schild, Straße, Bürgersteig enthält.&#10;&#10;Automatisch generierte Beschreibung">
            <a:extLst>
              <a:ext uri="{FF2B5EF4-FFF2-40B4-BE49-F238E27FC236}">
                <a16:creationId xmlns:a16="http://schemas.microsoft.com/office/drawing/2014/main" xmlns="" id="{F0BCB4CD-1979-4CAC-97F6-A031E1563E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5165" y="2017404"/>
            <a:ext cx="2528835" cy="3793253"/>
          </a:xfrm>
          <a:prstGeom prst="rect">
            <a:avLst/>
          </a:prstGeom>
        </p:spPr>
      </p:pic>
    </p:spTree>
    <p:extLst>
      <p:ext uri="{BB962C8B-B14F-4D97-AF65-F5344CB8AC3E}">
        <p14:creationId xmlns:p14="http://schemas.microsoft.com/office/powerpoint/2010/main" val="23601315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xmlns="" id="{2C074B00-2B46-4AEF-B795-F444920B3135}"/>
              </a:ext>
            </a:extLst>
          </p:cNvPr>
          <p:cNvSpPr txBox="1">
            <a:spLocks/>
          </p:cNvSpPr>
          <p:nvPr/>
        </p:nvSpPr>
        <p:spPr>
          <a:xfrm>
            <a:off x="300585" y="326334"/>
            <a:ext cx="4713542" cy="832606"/>
          </a:xfrm>
          <a:prstGeom prst="rect">
            <a:avLst/>
          </a:prstGeom>
        </p:spPr>
        <p:txBody>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r>
              <a:rPr lang="sl-SI" sz="2400">
                <a:solidFill>
                  <a:schemeClr val="accent2"/>
                </a:solidFill>
              </a:rPr>
              <a:t>Izvajanje plačljivega parkiranja 
</a:t>
            </a:r>
            <a:br>
              <a:rPr lang="sl-SI" sz="2400">
                <a:solidFill>
                  <a:schemeClr val="accent2"/>
                </a:solidFill>
              </a:rPr>
            </a:br>
            <a:r>
              <a:rPr lang="sl-SI" sz="2400">
                <a:solidFill>
                  <a:schemeClr val="accent2"/>
                </a:solidFill>
              </a:rPr>
              <a:t>v Krakovu, Poljska</a:t>
            </a:r>
            <a:r>
              <a:rPr lang="sl-SI" sz="2400"/>
              <a:t>
</a:t>
            </a:r>
            <a:br>
              <a:rPr lang="sl-SI" sz="2400"/>
            </a:br>
            <a:r>
              <a:rPr lang="sl-SI" sz="2400"/>
              <a:t>
</a:t>
            </a:r>
            <a:br>
              <a:rPr lang="sl-SI" sz="2400"/>
            </a:br>
            <a:endParaRPr lang="sl-SI" sz="2400"/>
          </a:p>
        </p:txBody>
      </p:sp>
      <p:sp>
        <p:nvSpPr>
          <p:cNvPr id="4" name="Content Placeholder 2">
            <a:extLst>
              <a:ext uri="{FF2B5EF4-FFF2-40B4-BE49-F238E27FC236}">
                <a16:creationId xmlns:a16="http://schemas.microsoft.com/office/drawing/2014/main" xmlns="" id="{1CE53C75-0434-4A28-B1FE-01E8D4AA9DA7}"/>
              </a:ext>
            </a:extLst>
          </p:cNvPr>
          <p:cNvSpPr txBox="1">
            <a:spLocks/>
          </p:cNvSpPr>
          <p:nvPr/>
        </p:nvSpPr>
        <p:spPr>
          <a:xfrm>
            <a:off x="300585" y="1619823"/>
            <a:ext cx="5859055" cy="4608512"/>
          </a:xfrm>
          <a:prstGeom prst="rect">
            <a:avLst/>
          </a:prstGeom>
        </p:spPr>
        <p:txBody>
          <a:bodyPr/>
          <a:lstStyle>
            <a:lvl1pPr marL="342900" indent="-342900" algn="l" rtl="0" eaLnBrk="0" fontAlgn="base" hangingPunct="0">
              <a:spcBef>
                <a:spcPct val="20000"/>
              </a:spcBef>
              <a:spcAft>
                <a:spcPct val="0"/>
              </a:spcAft>
              <a:buClr>
                <a:srgbClr val="134095"/>
              </a:buClr>
              <a:buSzPct val="135000"/>
              <a:buChar char="•"/>
              <a:defRPr sz="3200" b="1">
                <a:solidFill>
                  <a:schemeClr val="tx1"/>
                </a:solidFill>
                <a:latin typeface="+mn-lt"/>
                <a:ea typeface="MS PGothic" pitchFamily="34" charset="-128"/>
                <a:cs typeface="MS PGothic"/>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itchFamily="34" charset="-128"/>
                <a:cs typeface="MS PGothic"/>
              </a:defRPr>
            </a:lvl2pPr>
            <a:lvl3pPr marL="987425" indent="-228600" algn="l" rtl="0" eaLnBrk="0" fontAlgn="base" hangingPunct="0">
              <a:spcBef>
                <a:spcPct val="30000"/>
              </a:spcBef>
              <a:spcAft>
                <a:spcPct val="0"/>
              </a:spcAft>
              <a:buChar char="–"/>
              <a:defRPr sz="1600">
                <a:solidFill>
                  <a:schemeClr val="tx1"/>
                </a:solidFill>
                <a:latin typeface="+mn-lt"/>
                <a:ea typeface="MS PGothic" pitchFamily="34" charset="-128"/>
                <a:cs typeface="MS PGothic"/>
              </a:defRPr>
            </a:lvl3pPr>
            <a:lvl4pPr marL="1695450" indent="-228600" algn="l" rtl="0" eaLnBrk="0" fontAlgn="base" hangingPunct="0">
              <a:spcBef>
                <a:spcPct val="20000"/>
              </a:spcBef>
              <a:spcAft>
                <a:spcPct val="0"/>
              </a:spcAft>
              <a:buChar char="–"/>
              <a:defRPr sz="2000">
                <a:solidFill>
                  <a:schemeClr val="tx1"/>
                </a:solidFill>
                <a:latin typeface="Times New Roman" pitchFamily="1" charset="0"/>
                <a:ea typeface="MS PGothic" pitchFamily="34" charset="-128"/>
                <a:cs typeface="MS PGothic"/>
              </a:defRPr>
            </a:lvl4pPr>
            <a:lvl5pPr marL="2114550" indent="-228600" algn="l" rtl="0" eaLnBrk="0" fontAlgn="base" hangingPunct="0">
              <a:spcBef>
                <a:spcPct val="20000"/>
              </a:spcBef>
              <a:spcAft>
                <a:spcPct val="0"/>
              </a:spcAft>
              <a:buChar char="»"/>
              <a:defRPr sz="1600">
                <a:solidFill>
                  <a:schemeClr val="tx1"/>
                </a:solidFill>
                <a:latin typeface="Times New Roman" pitchFamily="1" charset="0"/>
                <a:ea typeface="MS PGothic" pitchFamily="34" charset="-128"/>
                <a:cs typeface="MS PGothic"/>
              </a:defRPr>
            </a:lvl5pPr>
            <a:lvl6pPr marL="2571750" indent="-228600" algn="l" rtl="0" eaLnBrk="1" fontAlgn="base" hangingPunct="1">
              <a:spcBef>
                <a:spcPct val="20000"/>
              </a:spcBef>
              <a:spcAft>
                <a:spcPct val="0"/>
              </a:spcAft>
              <a:buChar char="»"/>
              <a:defRPr sz="1600">
                <a:solidFill>
                  <a:schemeClr val="tx1"/>
                </a:solidFill>
                <a:latin typeface="Times New Roman" pitchFamily="1" charset="0"/>
              </a:defRPr>
            </a:lvl6pPr>
            <a:lvl7pPr marL="3028950" indent="-228600" algn="l" rtl="0" eaLnBrk="1" fontAlgn="base" hangingPunct="1">
              <a:spcBef>
                <a:spcPct val="20000"/>
              </a:spcBef>
              <a:spcAft>
                <a:spcPct val="0"/>
              </a:spcAft>
              <a:buChar char="»"/>
              <a:defRPr sz="1600">
                <a:solidFill>
                  <a:schemeClr val="tx1"/>
                </a:solidFill>
                <a:latin typeface="Times New Roman" pitchFamily="1" charset="0"/>
              </a:defRPr>
            </a:lvl7pPr>
            <a:lvl8pPr marL="3486150" indent="-228600" algn="l" rtl="0" eaLnBrk="1" fontAlgn="base" hangingPunct="1">
              <a:spcBef>
                <a:spcPct val="20000"/>
              </a:spcBef>
              <a:spcAft>
                <a:spcPct val="0"/>
              </a:spcAft>
              <a:buChar char="»"/>
              <a:defRPr sz="1600">
                <a:solidFill>
                  <a:schemeClr val="tx1"/>
                </a:solidFill>
                <a:latin typeface="Times New Roman" pitchFamily="1" charset="0"/>
              </a:defRPr>
            </a:lvl8pPr>
            <a:lvl9pPr marL="3943350" indent="-228600" algn="l" rtl="0" eaLnBrk="1" fontAlgn="base" hangingPunct="1">
              <a:spcBef>
                <a:spcPct val="20000"/>
              </a:spcBef>
              <a:spcAft>
                <a:spcPct val="0"/>
              </a:spcAft>
              <a:buChar char="»"/>
              <a:defRPr sz="1600">
                <a:solidFill>
                  <a:schemeClr val="tx1"/>
                </a:solidFill>
                <a:latin typeface="Times New Roman" pitchFamily="1" charset="0"/>
              </a:defRPr>
            </a:lvl9pPr>
          </a:lstStyle>
          <a:p>
            <a:pPr eaLnBrk="1" hangingPunct="1"/>
            <a:r>
              <a:rPr lang="sl-SI" sz="1800" b="0"/>
              <a:t>Že pred izvedbo: izdelana je bila informativna brošura „Transport v Krakovu – kako se premikati, kje parkirati?“</a:t>
            </a:r>
          </a:p>
          <a:p>
            <a:pPr eaLnBrk="1" hangingPunct="1"/>
            <a:r>
              <a:rPr lang="sl-SI" sz="1800" b="0"/>
              <a:t>Takrat je bila izvedena raziskava. Glavni rezultati:</a:t>
            </a:r>
          </a:p>
          <a:p>
            <a:pPr marL="0" indent="0" eaLnBrk="1" hangingPunct="1">
              <a:buNone/>
            </a:pPr>
            <a:r>
              <a:rPr lang="sl-SI" sz="1800" b="0"/>
              <a:t>	</a:t>
            </a:r>
            <a:r>
              <a:rPr lang="sl-SI" sz="1600" b="0"/>
              <a:t>- </a:t>
            </a:r>
            <a:r>
              <a:rPr lang="sl-SI" sz="1600" b="0">
                <a:latin typeface="+mj-lt"/>
              </a:rPr>
              <a:t>24 % oseb je zavrnilo uporabo avtomobila, da bi prišli do centra</a:t>
            </a:r>
            <a:r>
              <a:rPr lang="sl-SI" sz="1600" b="0"/>
              <a:t>.</a:t>
            </a:r>
          </a:p>
          <a:p>
            <a:pPr marL="0" lvl="0" indent="457200">
              <a:spcBef>
                <a:spcPct val="0"/>
              </a:spcBef>
              <a:buClrTx/>
              <a:buSzTx/>
              <a:buNone/>
            </a:pPr>
            <a:r>
              <a:rPr lang="sl-SI" sz="1600" b="0">
                <a:latin typeface="+mj-lt"/>
              </a:rPr>
              <a:t>	- 40 % jih je za spremembe, 43 % proti</a:t>
            </a:r>
          </a:p>
          <a:p>
            <a:pPr marL="0" lvl="0" indent="457200">
              <a:spcBef>
                <a:spcPct val="0"/>
              </a:spcBef>
              <a:buClrTx/>
              <a:buSzTx/>
              <a:buNone/>
            </a:pPr>
            <a:r>
              <a:rPr lang="sl-SI" sz="1600" b="0">
                <a:latin typeface="+mj-lt"/>
              </a:rPr>
              <a:t>	- 60 % jih ni bilo zadovoljnih z informacijami o novih conah in predpisih
</a:t>
            </a:r>
            <a:br>
              <a:rPr lang="sl-SI" sz="1600" b="0">
                <a:latin typeface="+mj-lt"/>
              </a:rPr>
            </a:br>
            <a:r>
              <a:rPr lang="sl-SI" sz="1600" b="0">
                <a:latin typeface="+mj-lt"/>
              </a:rPr>
              <a:t>- 63 % ni bilo zadovoljnih z novimi storitvami javnega prevoza</a:t>
            </a:r>
          </a:p>
          <a:p>
            <a:pPr marL="0" lvl="0" indent="457200">
              <a:spcBef>
                <a:spcPct val="0"/>
              </a:spcBef>
              <a:buClrTx/>
              <a:buSzTx/>
              <a:buNone/>
            </a:pPr>
            <a:endParaRPr lang="de-DE" altLang="de-DE" sz="1600" b="0" dirty="0">
              <a:latin typeface="Lato"/>
            </a:endParaRPr>
          </a:p>
          <a:p>
            <a:pPr>
              <a:spcBef>
                <a:spcPct val="0"/>
              </a:spcBef>
              <a:buClrTx/>
              <a:buSzTx/>
            </a:pPr>
            <a:r>
              <a:rPr lang="sl-SI" sz="1800" b="0"/>
              <a:t>Po političnih spremembah (v začetku devetdesetih let prejšnjega stoletja) je bila ta zamisel kritizirana, kot da je bila sprejeta brez pravega demokratičnega pristopa – vendar so bile pomembne spremembe v organizaciji prometa in upravljanju parkirišč ohranjene zaradi podpore znanstvene skupnosti.</a:t>
            </a:r>
          </a:p>
          <a:p>
            <a:pPr eaLnBrk="1" hangingPunct="1"/>
            <a:endParaRPr lang="en-US" sz="1800" b="0" dirty="0"/>
          </a:p>
          <a:p>
            <a:pPr eaLnBrk="1" hangingPunct="1"/>
            <a:endParaRPr lang="en-US" sz="1800" b="0" dirty="0"/>
          </a:p>
          <a:p>
            <a:pPr eaLnBrk="1" hangingPunct="1"/>
            <a:endParaRPr lang="en-US" sz="1800" b="0" dirty="0"/>
          </a:p>
          <a:p>
            <a:pPr marL="0" indent="0" eaLnBrk="1" hangingPunct="1">
              <a:buNone/>
            </a:pPr>
            <a:endParaRPr lang="en-US" sz="1800" dirty="0"/>
          </a:p>
          <a:p>
            <a:pPr marL="0" indent="0" eaLnBrk="1" hangingPunct="1">
              <a:buNone/>
            </a:pPr>
            <a:endParaRPr lang="en-GB" altLang="en-US" sz="1800" b="0" kern="0" dirty="0"/>
          </a:p>
        </p:txBody>
      </p:sp>
      <p:pic>
        <p:nvPicPr>
          <p:cNvPr id="1027" name="Picture 3" descr="Bildergebnis für flag of poland">
            <a:extLst>
              <a:ext uri="{FF2B5EF4-FFF2-40B4-BE49-F238E27FC236}">
                <a16:creationId xmlns:a16="http://schemas.microsoft.com/office/drawing/2014/main" xmlns="" id="{979847AE-2904-47D1-9FCC-81748D81CA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1006" y="263952"/>
            <a:ext cx="1527489" cy="957370"/>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descr="Ein Bild, das Auto, draußen, Gebäude, geparkt enthält.&#10;&#10;Automatisch generierte Beschreibung">
            <a:extLst>
              <a:ext uri="{FF2B5EF4-FFF2-40B4-BE49-F238E27FC236}">
                <a16:creationId xmlns:a16="http://schemas.microsoft.com/office/drawing/2014/main" xmlns="" id="{AFF97EF2-2326-4190-A859-5CBFCA270E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2510" y="1548807"/>
            <a:ext cx="3141490" cy="2375272"/>
          </a:xfrm>
          <a:prstGeom prst="rect">
            <a:avLst/>
          </a:prstGeom>
        </p:spPr>
      </p:pic>
      <p:pic>
        <p:nvPicPr>
          <p:cNvPr id="8" name="Grafik 7">
            <a:extLst>
              <a:ext uri="{FF2B5EF4-FFF2-40B4-BE49-F238E27FC236}">
                <a16:creationId xmlns:a16="http://schemas.microsoft.com/office/drawing/2014/main" xmlns="" id="{2004E4EA-0093-4B48-8FEB-C7F84213E08F}"/>
              </a:ext>
            </a:extLst>
          </p:cNvPr>
          <p:cNvPicPr>
            <a:picLocks noChangeAspect="1"/>
          </p:cNvPicPr>
          <p:nvPr/>
        </p:nvPicPr>
        <p:blipFill>
          <a:blip r:embed="rId4"/>
          <a:stretch>
            <a:fillRect/>
          </a:stretch>
        </p:blipFill>
        <p:spPr>
          <a:xfrm>
            <a:off x="6002509" y="4141716"/>
            <a:ext cx="3141490" cy="1991085"/>
          </a:xfrm>
          <a:prstGeom prst="rect">
            <a:avLst/>
          </a:prstGeom>
        </p:spPr>
      </p:pic>
    </p:spTree>
    <p:extLst>
      <p:ext uri="{BB962C8B-B14F-4D97-AF65-F5344CB8AC3E}">
        <p14:creationId xmlns:p14="http://schemas.microsoft.com/office/powerpoint/2010/main" val="10336759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2">
            <a:extLst>
              <a:ext uri="{FF2B5EF4-FFF2-40B4-BE49-F238E27FC236}">
                <a16:creationId xmlns:a16="http://schemas.microsoft.com/office/drawing/2014/main" xmlns="" id="{F9913AA5-B9E4-4177-B517-5155A8CF65D3}"/>
              </a:ext>
            </a:extLst>
          </p:cNvPr>
          <p:cNvSpPr txBox="1">
            <a:spLocks/>
          </p:cNvSpPr>
          <p:nvPr/>
        </p:nvSpPr>
        <p:spPr>
          <a:xfrm>
            <a:off x="300585" y="326334"/>
            <a:ext cx="4713542" cy="832606"/>
          </a:xfrm>
          <a:prstGeom prst="rect">
            <a:avLst/>
          </a:prstGeom>
        </p:spPr>
        <p:txBody>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r>
              <a:rPr lang="sl-SI" sz="2400">
                <a:solidFill>
                  <a:schemeClr val="accent2"/>
                </a:solidFill>
              </a:rPr>
              <a:t>Izvajanje plačljivega parkiranja 
</a:t>
            </a:r>
            <a:br>
              <a:rPr lang="sl-SI" sz="2400">
                <a:solidFill>
                  <a:schemeClr val="accent2"/>
                </a:solidFill>
              </a:rPr>
            </a:br>
            <a:r>
              <a:rPr lang="sl-SI" sz="2400">
                <a:solidFill>
                  <a:schemeClr val="accent2"/>
                </a:solidFill>
              </a:rPr>
              <a:t>v Krakovu, Poljska</a:t>
            </a:r>
            <a:r>
              <a:rPr lang="sl-SI" sz="2400"/>
              <a:t>
</a:t>
            </a:r>
            <a:br>
              <a:rPr lang="sl-SI" sz="2400"/>
            </a:br>
            <a:r>
              <a:rPr lang="sl-SI" sz="2400"/>
              <a:t>
</a:t>
            </a:r>
            <a:br>
              <a:rPr lang="sl-SI" sz="2400"/>
            </a:br>
            <a:endParaRPr lang="sl-SI" sz="2400"/>
          </a:p>
        </p:txBody>
      </p:sp>
      <p:pic>
        <p:nvPicPr>
          <p:cNvPr id="5" name="Picture 3" descr="Bildergebnis für flag of poland">
            <a:extLst>
              <a:ext uri="{FF2B5EF4-FFF2-40B4-BE49-F238E27FC236}">
                <a16:creationId xmlns:a16="http://schemas.microsoft.com/office/drawing/2014/main" xmlns="" id="{BD3AA274-444F-446F-8513-9DE84C7541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1006" y="263952"/>
            <a:ext cx="1527489" cy="95737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xmlns="" id="{5741695B-C353-40F5-B600-0925F97CF516}"/>
              </a:ext>
            </a:extLst>
          </p:cNvPr>
          <p:cNvSpPr txBox="1">
            <a:spLocks/>
          </p:cNvSpPr>
          <p:nvPr/>
        </p:nvSpPr>
        <p:spPr>
          <a:xfrm>
            <a:off x="300585" y="1860979"/>
            <a:ext cx="6071640" cy="3233531"/>
          </a:xfrm>
          <a:prstGeom prst="rect">
            <a:avLst/>
          </a:prstGeom>
        </p:spPr>
        <p:txBody>
          <a:bodyPr/>
          <a:lstStyle>
            <a:lvl1pPr marL="342900" indent="-342900" algn="l" rtl="0" eaLnBrk="0" fontAlgn="base" hangingPunct="0">
              <a:spcBef>
                <a:spcPct val="20000"/>
              </a:spcBef>
              <a:spcAft>
                <a:spcPct val="0"/>
              </a:spcAft>
              <a:buClr>
                <a:srgbClr val="134095"/>
              </a:buClr>
              <a:buSzPct val="135000"/>
              <a:buChar char="•"/>
              <a:defRPr sz="3200" b="1">
                <a:solidFill>
                  <a:schemeClr val="tx1"/>
                </a:solidFill>
                <a:latin typeface="+mn-lt"/>
                <a:ea typeface="MS PGothic" pitchFamily="34" charset="-128"/>
                <a:cs typeface="MS PGothic"/>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itchFamily="34" charset="-128"/>
                <a:cs typeface="MS PGothic"/>
              </a:defRPr>
            </a:lvl2pPr>
            <a:lvl3pPr marL="987425" indent="-228600" algn="l" rtl="0" eaLnBrk="0" fontAlgn="base" hangingPunct="0">
              <a:spcBef>
                <a:spcPct val="30000"/>
              </a:spcBef>
              <a:spcAft>
                <a:spcPct val="0"/>
              </a:spcAft>
              <a:buChar char="–"/>
              <a:defRPr sz="1600">
                <a:solidFill>
                  <a:schemeClr val="tx1"/>
                </a:solidFill>
                <a:latin typeface="+mn-lt"/>
                <a:ea typeface="MS PGothic" pitchFamily="34" charset="-128"/>
                <a:cs typeface="MS PGothic"/>
              </a:defRPr>
            </a:lvl3pPr>
            <a:lvl4pPr marL="1695450" indent="-228600" algn="l" rtl="0" eaLnBrk="0" fontAlgn="base" hangingPunct="0">
              <a:spcBef>
                <a:spcPct val="20000"/>
              </a:spcBef>
              <a:spcAft>
                <a:spcPct val="0"/>
              </a:spcAft>
              <a:buChar char="–"/>
              <a:defRPr sz="2000">
                <a:solidFill>
                  <a:schemeClr val="tx1"/>
                </a:solidFill>
                <a:latin typeface="Times New Roman" pitchFamily="1" charset="0"/>
                <a:ea typeface="MS PGothic" pitchFamily="34" charset="-128"/>
                <a:cs typeface="MS PGothic"/>
              </a:defRPr>
            </a:lvl4pPr>
            <a:lvl5pPr marL="2114550" indent="-228600" algn="l" rtl="0" eaLnBrk="0" fontAlgn="base" hangingPunct="0">
              <a:spcBef>
                <a:spcPct val="20000"/>
              </a:spcBef>
              <a:spcAft>
                <a:spcPct val="0"/>
              </a:spcAft>
              <a:buChar char="»"/>
              <a:defRPr sz="1600">
                <a:solidFill>
                  <a:schemeClr val="tx1"/>
                </a:solidFill>
                <a:latin typeface="Times New Roman" pitchFamily="1" charset="0"/>
                <a:ea typeface="MS PGothic" pitchFamily="34" charset="-128"/>
                <a:cs typeface="MS PGothic"/>
              </a:defRPr>
            </a:lvl5pPr>
            <a:lvl6pPr marL="2571750" indent="-228600" algn="l" rtl="0" eaLnBrk="1" fontAlgn="base" hangingPunct="1">
              <a:spcBef>
                <a:spcPct val="20000"/>
              </a:spcBef>
              <a:spcAft>
                <a:spcPct val="0"/>
              </a:spcAft>
              <a:buChar char="»"/>
              <a:defRPr sz="1600">
                <a:solidFill>
                  <a:schemeClr val="tx1"/>
                </a:solidFill>
                <a:latin typeface="Times New Roman" pitchFamily="1" charset="0"/>
              </a:defRPr>
            </a:lvl6pPr>
            <a:lvl7pPr marL="3028950" indent="-228600" algn="l" rtl="0" eaLnBrk="1" fontAlgn="base" hangingPunct="1">
              <a:spcBef>
                <a:spcPct val="20000"/>
              </a:spcBef>
              <a:spcAft>
                <a:spcPct val="0"/>
              </a:spcAft>
              <a:buChar char="»"/>
              <a:defRPr sz="1600">
                <a:solidFill>
                  <a:schemeClr val="tx1"/>
                </a:solidFill>
                <a:latin typeface="Times New Roman" pitchFamily="1" charset="0"/>
              </a:defRPr>
            </a:lvl7pPr>
            <a:lvl8pPr marL="3486150" indent="-228600" algn="l" rtl="0" eaLnBrk="1" fontAlgn="base" hangingPunct="1">
              <a:spcBef>
                <a:spcPct val="20000"/>
              </a:spcBef>
              <a:spcAft>
                <a:spcPct val="0"/>
              </a:spcAft>
              <a:buChar char="»"/>
              <a:defRPr sz="1600">
                <a:solidFill>
                  <a:schemeClr val="tx1"/>
                </a:solidFill>
                <a:latin typeface="Times New Roman" pitchFamily="1" charset="0"/>
              </a:defRPr>
            </a:lvl8pPr>
            <a:lvl9pPr marL="3943350" indent="-228600" algn="l" rtl="0" eaLnBrk="1" fontAlgn="base" hangingPunct="1">
              <a:spcBef>
                <a:spcPct val="20000"/>
              </a:spcBef>
              <a:spcAft>
                <a:spcPct val="0"/>
              </a:spcAft>
              <a:buChar char="»"/>
              <a:defRPr sz="1600">
                <a:solidFill>
                  <a:schemeClr val="tx1"/>
                </a:solidFill>
                <a:latin typeface="Times New Roman" pitchFamily="1" charset="0"/>
              </a:defRPr>
            </a:lvl9pPr>
          </a:lstStyle>
          <a:p>
            <a:pPr eaLnBrk="1" hangingPunct="1"/>
            <a:r>
              <a:rPr lang="sl-SI" sz="1800" b="0"/>
              <a:t>Ozaveščanje o trajnostnem mestnem prometu in upravljanju parkirišč </a:t>
            </a:r>
            <a:r>
              <a:rPr lang="sl-SI" sz="1800"/>
              <a:t>z uporabo uveljavljenih dogodkov, </a:t>
            </a:r>
            <a:r>
              <a:rPr lang="sl-SI" sz="1800" b="0"/>
              <a:t>kot sta EMW ali kampanja „s kolesom v službo“</a:t>
            </a:r>
          </a:p>
          <a:p>
            <a:pPr eaLnBrk="1" hangingPunct="1"/>
            <a:r>
              <a:rPr lang="sl-SI" sz="1800" b="0"/>
              <a:t>V večini primerov so nova plačljiva parkirna območja </a:t>
            </a:r>
            <a:r>
              <a:rPr lang="sl-SI" sz="1800"/>
              <a:t>zahteve prebivalcev </a:t>
            </a:r>
            <a:r>
              <a:rPr lang="sl-SI" sz="1800" b="0"/>
              <a:t>teh območij, ki jih pogosto podpira okrožni svet.</a:t>
            </a:r>
          </a:p>
          <a:p>
            <a:pPr eaLnBrk="1" hangingPunct="1"/>
            <a:r>
              <a:rPr lang="sl-SI" sz="1800" b="0"/>
              <a:t>Postopek podaljšanja in (pred kratkim) zvišanja pristojbin poteka prek </a:t>
            </a:r>
            <a:r>
              <a:rPr lang="sl-SI" sz="1800"/>
              <a:t>javnega posvetovanja </a:t>
            </a:r>
            <a:r>
              <a:rPr lang="sl-SI" sz="1800" b="0"/>
              <a:t>(tj. spletne raziskave in možnost pošiljanja pripomb o načrtovanih spremembah ali neposrednih srečanjih v „dialoškem centru“ itd.)</a:t>
            </a:r>
          </a:p>
          <a:p>
            <a:pPr marL="0" indent="0" eaLnBrk="1" hangingPunct="1">
              <a:buNone/>
            </a:pPr>
            <a:endParaRPr lang="en-US" sz="1800" dirty="0"/>
          </a:p>
          <a:p>
            <a:pPr marL="0" indent="0" eaLnBrk="1" hangingPunct="1">
              <a:buNone/>
            </a:pPr>
            <a:endParaRPr lang="en-GB" altLang="en-US" sz="1800" b="0" kern="0" dirty="0"/>
          </a:p>
        </p:txBody>
      </p:sp>
      <p:sp>
        <p:nvSpPr>
          <p:cNvPr id="7" name="Textfeld 6">
            <a:extLst>
              <a:ext uri="{FF2B5EF4-FFF2-40B4-BE49-F238E27FC236}">
                <a16:creationId xmlns:a16="http://schemas.microsoft.com/office/drawing/2014/main" xmlns="" id="{E3190315-6245-4870-94C5-507A0FFCBDB7}"/>
              </a:ext>
            </a:extLst>
          </p:cNvPr>
          <p:cNvSpPr txBox="1"/>
          <p:nvPr/>
        </p:nvSpPr>
        <p:spPr>
          <a:xfrm>
            <a:off x="302316" y="5015690"/>
            <a:ext cx="8841684" cy="1846659"/>
          </a:xfrm>
          <a:prstGeom prst="rect">
            <a:avLst/>
          </a:prstGeom>
          <a:noFill/>
        </p:spPr>
        <p:txBody>
          <a:bodyPr wrap="square" rtlCol="0">
            <a:spAutoFit/>
          </a:bodyPr>
          <a:lstStyle/>
          <a:p>
            <a:pPr marL="285750" indent="-285750">
              <a:buFont typeface="Arial" panose="020B0604020202020204" pitchFamily="34" charset="0"/>
              <a:buChar char="•"/>
            </a:pPr>
            <a:r>
              <a:rPr lang="sl-SI" sz="1800" b="1">
                <a:latin typeface="+mn-lt"/>
              </a:rPr>
              <a:t>Težje je prepričati mestne svetnike</a:t>
            </a:r>
            <a:r>
              <a:rPr lang="sl-SI" sz="1800">
                <a:latin typeface="+mn-lt"/>
              </a:rPr>
              <a:t>, ki so končno glasovali za vse spremembe. Prvi uradni korak je usmerjanje izbranih skupin, tako imenovanih komisij sveta (tj. pristojnih za infrastrukturo, okolje, proračun itd.). Če se strinjajo, se pogosto strinja ves mestni svet.  Seveda obstaja več krogov razlag, razprav itd.</a:t>
            </a:r>
          </a:p>
          <a:p>
            <a:endParaRPr lang="de-AT" dirty="0"/>
          </a:p>
        </p:txBody>
      </p:sp>
      <p:sp>
        <p:nvSpPr>
          <p:cNvPr id="8" name="Textfeld 7">
            <a:extLst>
              <a:ext uri="{FF2B5EF4-FFF2-40B4-BE49-F238E27FC236}">
                <a16:creationId xmlns:a16="http://schemas.microsoft.com/office/drawing/2014/main" xmlns="" id="{421C367F-48AD-437D-9FA9-5B4652E9649C}"/>
              </a:ext>
            </a:extLst>
          </p:cNvPr>
          <p:cNvSpPr txBox="1"/>
          <p:nvPr/>
        </p:nvSpPr>
        <p:spPr>
          <a:xfrm>
            <a:off x="230247" y="1399314"/>
            <a:ext cx="3890809" cy="430887"/>
          </a:xfrm>
          <a:prstGeom prst="rect">
            <a:avLst/>
          </a:prstGeom>
          <a:noFill/>
        </p:spPr>
        <p:txBody>
          <a:bodyPr wrap="none" rtlCol="0">
            <a:spAutoFit/>
          </a:bodyPr>
          <a:lstStyle/>
          <a:p>
            <a:r>
              <a:rPr lang="sl-SI" sz="2200" b="1">
                <a:latin typeface="+mj-lt"/>
              </a:rPr>
              <a:t>Trenutne razmere v Krakovu</a:t>
            </a:r>
          </a:p>
        </p:txBody>
      </p:sp>
      <p:pic>
        <p:nvPicPr>
          <p:cNvPr id="10" name="Grafik 9" descr="Ein Bild, das Person, Szene, gehen, draußen enthält.&#10;&#10;Automatisch generierte Beschreibung">
            <a:extLst>
              <a:ext uri="{FF2B5EF4-FFF2-40B4-BE49-F238E27FC236}">
                <a16:creationId xmlns:a16="http://schemas.microsoft.com/office/drawing/2014/main" xmlns="" id="{B3546EA9-B129-493D-9852-BD27AC77D6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7207" y="2563704"/>
            <a:ext cx="2876793" cy="1917862"/>
          </a:xfrm>
          <a:prstGeom prst="rect">
            <a:avLst/>
          </a:prstGeom>
        </p:spPr>
      </p:pic>
    </p:spTree>
    <p:extLst>
      <p:ext uri="{BB962C8B-B14F-4D97-AF65-F5344CB8AC3E}">
        <p14:creationId xmlns:p14="http://schemas.microsoft.com/office/powerpoint/2010/main" val="40643534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19"/>
          <p:cNvSpPr>
            <a:spLocks noChangeArrowheads="1"/>
          </p:cNvSpPr>
          <p:nvPr/>
        </p:nvSpPr>
        <p:spPr bwMode="gray">
          <a:xfrm>
            <a:off x="6516688" y="-7938"/>
            <a:ext cx="2646362" cy="6865938"/>
          </a:xfrm>
          <a:prstGeom prst="rect">
            <a:avLst/>
          </a:prstGeom>
          <a:solidFill>
            <a:srgbClr val="EBEEF0"/>
          </a:solidFill>
          <a:ln w="9525">
            <a:noFill/>
            <a:miter lim="800000"/>
            <a:headEnd/>
            <a:tailEnd/>
          </a:ln>
        </p:spPr>
        <p:txBody>
          <a:bodyPr wrap="none" anchor="ctr"/>
          <a:lstStyle/>
          <a:p>
            <a:endParaRPr lang="nl-BE" altLang="en-US" sz="1800">
              <a:solidFill>
                <a:srgbClr val="000000"/>
              </a:solidFill>
            </a:endParaRPr>
          </a:p>
        </p:txBody>
      </p:sp>
      <p:sp>
        <p:nvSpPr>
          <p:cNvPr id="6146" name="Text Box 2"/>
          <p:cNvSpPr txBox="1">
            <a:spLocks noChangeArrowheads="1"/>
          </p:cNvSpPr>
          <p:nvPr/>
        </p:nvSpPr>
        <p:spPr bwMode="auto">
          <a:xfrm>
            <a:off x="1143000" y="1676400"/>
            <a:ext cx="5105400" cy="3386138"/>
          </a:xfrm>
          <a:prstGeom prst="rect">
            <a:avLst/>
          </a:prstGeom>
          <a:noFill/>
          <a:ln w="9525">
            <a:noFill/>
            <a:miter lim="800000"/>
            <a:headEnd/>
            <a:tailEnd/>
          </a:ln>
        </p:spPr>
        <p:txBody>
          <a:bodyPr>
            <a:spAutoFit/>
          </a:bodyPr>
          <a:lstStyle/>
          <a:p>
            <a:pPr>
              <a:spcBef>
                <a:spcPct val="50000"/>
              </a:spcBef>
              <a:defRPr/>
            </a:pPr>
            <a:r>
              <a:rPr lang="sl-SI" sz="2200" b="1">
                <a:solidFill>
                  <a:srgbClr val="134095"/>
                </a:solidFill>
                <a:latin typeface="Helvetica" charset="0"/>
              </a:rPr>
              <a:t>Hvala!</a:t>
            </a:r>
          </a:p>
          <a:p>
            <a:pPr>
              <a:spcBef>
                <a:spcPct val="50000"/>
              </a:spcBef>
              <a:defRPr/>
            </a:pPr>
            <a:endParaRPr lang="de-DE" sz="1600" dirty="0">
              <a:latin typeface="Helvetica" charset="0"/>
            </a:endParaRPr>
          </a:p>
          <a:p>
            <a:pPr>
              <a:spcBef>
                <a:spcPct val="50000"/>
              </a:spcBef>
              <a:defRPr/>
            </a:pPr>
            <a:r>
              <a:rPr lang="sl-SI" sz="1600">
                <a:latin typeface="Helvetica" charset="0"/>
              </a:rPr>
              <a:t>&lt;Speaker&gt;</a:t>
            </a:r>
          </a:p>
          <a:p>
            <a:pPr>
              <a:spcBef>
                <a:spcPct val="50000"/>
              </a:spcBef>
              <a:defRPr/>
            </a:pPr>
            <a:r>
              <a:rPr lang="sl-SI" sz="1600">
                <a:solidFill>
                  <a:srgbClr val="134095"/>
                </a:solidFill>
                <a:effectLst>
                  <a:outerShdw blurRad="38100" dist="38100" dir="2700000" algn="tl">
                    <a:srgbClr val="000000">
                      <a:alpha val="43137"/>
                    </a:srgbClr>
                  </a:outerShdw>
                </a:effectLst>
                <a:latin typeface="Helvetica" charset="0"/>
              </a:rPr>
              <a:t>Kontaktni podatki</a:t>
            </a:r>
          </a:p>
          <a:p>
            <a:pPr>
              <a:spcBef>
                <a:spcPct val="50000"/>
              </a:spcBef>
              <a:defRPr/>
            </a:pPr>
            <a:r>
              <a:rPr lang="sl-SI" sz="1600">
                <a:latin typeface="Helvetica" charset="0"/>
              </a:rPr>
              <a:t>&lt;Organization&gt;</a:t>
            </a:r>
          </a:p>
          <a:p>
            <a:pPr>
              <a:spcBef>
                <a:spcPct val="50000"/>
              </a:spcBef>
              <a:defRPr/>
            </a:pPr>
            <a:r>
              <a:rPr lang="sl-SI" sz="1600">
                <a:latin typeface="Helvetica" charset="0"/>
              </a:rPr>
              <a:t>&lt;Address&gt;</a:t>
            </a:r>
          </a:p>
          <a:p>
            <a:pPr>
              <a:spcBef>
                <a:spcPct val="50000"/>
              </a:spcBef>
              <a:defRPr/>
            </a:pPr>
            <a:r>
              <a:rPr lang="sl-SI" sz="1600">
                <a:latin typeface="Helvetica" charset="0"/>
              </a:rPr>
              <a:t>&lt;e-Mail&gt;</a:t>
            </a:r>
          </a:p>
          <a:p>
            <a:pPr>
              <a:spcBef>
                <a:spcPct val="50000"/>
              </a:spcBef>
              <a:defRPr/>
            </a:pPr>
            <a:r>
              <a:rPr lang="sl-SI" sz="1600" u="sng">
                <a:solidFill>
                  <a:srgbClr val="134095"/>
                </a:solidFill>
                <a:latin typeface="Helvetica" charset="0"/>
              </a:rPr>
              <a:t>http://www.civitas.eu </a:t>
            </a:r>
          </a:p>
          <a:p>
            <a:pPr>
              <a:spcBef>
                <a:spcPct val="50000"/>
              </a:spcBef>
              <a:defRPr/>
            </a:pPr>
            <a:endParaRPr lang="de-DE" sz="1600" dirty="0">
              <a:latin typeface="Helvetica" charset="0"/>
            </a:endParaRPr>
          </a:p>
        </p:txBody>
      </p:sp>
      <p:pic>
        <p:nvPicPr>
          <p:cNvPr id="7172" name="Picture 8"/>
          <p:cNvPicPr>
            <a:picLocks noChangeAspect="1" noChangeArrowheads="1"/>
          </p:cNvPicPr>
          <p:nvPr/>
        </p:nvPicPr>
        <p:blipFill>
          <a:blip r:embed="rId3" cstate="print">
            <a:clrChange>
              <a:clrFrom>
                <a:srgbClr val="FFFFFF"/>
              </a:clrFrom>
              <a:clrTo>
                <a:srgbClr val="FFFFFF">
                  <a:alpha val="0"/>
                </a:srgbClr>
              </a:clrTo>
            </a:clrChange>
          </a:blip>
          <a:srcRect l="3249" b="4939"/>
          <a:stretch>
            <a:fillRect/>
          </a:stretch>
        </p:blipFill>
        <p:spPr bwMode="auto">
          <a:xfrm>
            <a:off x="6815138" y="4533900"/>
            <a:ext cx="1992312" cy="2124075"/>
          </a:xfrm>
          <a:prstGeom prst="rect">
            <a:avLst/>
          </a:prstGeom>
          <a:noFill/>
          <a:ln w="9525">
            <a:noFill/>
            <a:miter lim="800000"/>
            <a:headEnd/>
            <a:tailEnd/>
          </a:ln>
        </p:spPr>
      </p:pic>
      <p:pic>
        <p:nvPicPr>
          <p:cNvPr id="6" name="Picture 2" descr="C:\Users\franzen.ICLEIV2\Downloads\SUMP Platform logo.png"/>
          <p:cNvPicPr>
            <a:picLocks noChangeAspect="1" noChangeArrowheads="1"/>
          </p:cNvPicPr>
          <p:nvPr/>
        </p:nvPicPr>
        <p:blipFill>
          <a:blip r:embed="rId4" cstate="print"/>
          <a:srcRect/>
          <a:stretch>
            <a:fillRect/>
          </a:stretch>
        </p:blipFill>
        <p:spPr bwMode="auto">
          <a:xfrm>
            <a:off x="7011752" y="3617912"/>
            <a:ext cx="1558090" cy="688273"/>
          </a:xfrm>
          <a:prstGeom prst="rect">
            <a:avLst/>
          </a:prstGeom>
          <a:noFill/>
        </p:spPr>
      </p:pic>
      <p:pic>
        <p:nvPicPr>
          <p:cNvPr id="8" name="Afbeelding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7159" y="1586943"/>
            <a:ext cx="1585201" cy="179356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p:cNvSpPr>
            <a:spLocks noGrp="1"/>
          </p:cNvSpPr>
          <p:nvPr>
            <p:ph idx="1"/>
          </p:nvPr>
        </p:nvSpPr>
        <p:spPr>
          <a:xfrm>
            <a:off x="381000" y="1700213"/>
            <a:ext cx="6245942" cy="4608512"/>
          </a:xfrm>
        </p:spPr>
        <p:txBody>
          <a:bodyPr/>
          <a:lstStyle/>
          <a:p>
            <a:pPr marL="0" indent="0" eaLnBrk="1" hangingPunct="1">
              <a:buFontTx/>
              <a:buNone/>
            </a:pPr>
            <a:r>
              <a:rPr lang="sl-SI" sz="1800"/>
              <a:t>Orodja in instrumenti za upravljanje parkirišč na ulici</a:t>
            </a:r>
          </a:p>
          <a:p>
            <a:pPr marL="857250" lvl="1" eaLnBrk="1" hangingPunct="1"/>
            <a:r>
              <a:rPr lang="sl-SI"/>
              <a:t>Nastavitev omejitev časa parkiranja</a:t>
            </a:r>
          </a:p>
          <a:p>
            <a:pPr marL="857250" lvl="1" eaLnBrk="1" hangingPunct="1"/>
            <a:r>
              <a:rPr lang="sl-SI"/>
              <a:t>Omejevanje dostopa do nekaterih skupin in drugih 
</a:t>
            </a:r>
            <a:br>
              <a:rPr lang="sl-SI"/>
            </a:br>
            <a:r>
              <a:rPr lang="sl-SI"/>
              <a:t>regulativnih mehanizmov</a:t>
            </a:r>
          </a:p>
          <a:p>
            <a:pPr marL="857250" lvl="1" eaLnBrk="1" hangingPunct="1"/>
            <a:r>
              <a:rPr lang="sl-SI"/>
              <a:t>Zaračunavanje pristojbin/določanje cen</a:t>
            </a:r>
          </a:p>
          <a:p>
            <a:pPr marL="857250" lvl="1" eaLnBrk="1" hangingPunct="1"/>
            <a:r>
              <a:rPr lang="sl-SI"/>
              <a:t>Označevanje območij, kjer je parkiranje prepovedano/dovoljeno</a:t>
            </a:r>
          </a:p>
          <a:p>
            <a:pPr marL="857250" lvl="1" eaLnBrk="1" hangingPunct="1"/>
            <a:r>
              <a:rPr lang="sl-SI"/>
              <a:t>Infrastrukturni mehanizem </a:t>
            </a:r>
          </a:p>
          <a:p>
            <a:pPr marL="857250" lvl="1" eaLnBrk="1" hangingPunct="1"/>
            <a:endParaRPr lang="en-GB" altLang="en-US" dirty="0"/>
          </a:p>
        </p:txBody>
      </p:sp>
      <p:pic>
        <p:nvPicPr>
          <p:cNvPr id="3" name="Grafik 2" descr="Ein Bild, das draußen, Schild, Text, Straße enthält.&#10;&#10;Automatisch generierte Beschreibung">
            <a:extLst>
              <a:ext uri="{FF2B5EF4-FFF2-40B4-BE49-F238E27FC236}">
                <a16:creationId xmlns:a16="http://schemas.microsoft.com/office/drawing/2014/main" xmlns="" id="{F8AAC232-7328-49C1-B792-451170F0AA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9804" y="4325604"/>
            <a:ext cx="3136606" cy="2091071"/>
          </a:xfrm>
          <a:prstGeom prst="rect">
            <a:avLst/>
          </a:prstGeom>
        </p:spPr>
      </p:pic>
      <p:pic>
        <p:nvPicPr>
          <p:cNvPr id="5" name="Grafik 4" descr="Ein Bild, das draußen, Schild, Gebäude, Straße enthält.&#10;&#10;Automatisch generierte Beschreibung">
            <a:extLst>
              <a:ext uri="{FF2B5EF4-FFF2-40B4-BE49-F238E27FC236}">
                <a16:creationId xmlns:a16="http://schemas.microsoft.com/office/drawing/2014/main" xmlns="" id="{372BBB92-F17F-4909-A386-58A833D085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9802" y="2144308"/>
            <a:ext cx="3136608" cy="2091072"/>
          </a:xfrm>
          <a:prstGeom prst="rect">
            <a:avLst/>
          </a:prstGeom>
        </p:spPr>
      </p:pic>
      <p:sp>
        <p:nvSpPr>
          <p:cNvPr id="11" name="Title 1">
            <a:extLst>
              <a:ext uri="{FF2B5EF4-FFF2-40B4-BE49-F238E27FC236}">
                <a16:creationId xmlns:a16="http://schemas.microsoft.com/office/drawing/2014/main" xmlns="" id="{51EC7491-1CB3-45D9-A716-AC43AC1C2F38}"/>
              </a:ext>
            </a:extLst>
          </p:cNvPr>
          <p:cNvSpPr txBox="1">
            <a:spLocks/>
          </p:cNvSpPr>
          <p:nvPr/>
        </p:nvSpPr>
        <p:spPr>
          <a:xfrm>
            <a:off x="381000" y="439738"/>
            <a:ext cx="7343775" cy="1152525"/>
          </a:xfrm>
          <a:prstGeom prst="rect">
            <a:avLst/>
          </a:prstGeom>
        </p:spPr>
        <p:txBody>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pPr marL="0" indent="0" eaLnBrk="1" hangingPunct="1">
              <a:buFontTx/>
              <a:buNone/>
            </a:pPr>
            <a:r>
              <a:rPr lang="sl-SI">
                <a:solidFill>
                  <a:srgbClr val="134095"/>
                </a:solidFill>
              </a:rPr>
              <a:t>Ključni elementi upravljanja parkirišč</a:t>
            </a:r>
          </a:p>
        </p:txBody>
      </p:sp>
    </p:spTree>
    <p:extLst>
      <p:ext uri="{BB962C8B-B14F-4D97-AF65-F5344CB8AC3E}">
        <p14:creationId xmlns:p14="http://schemas.microsoft.com/office/powerpoint/2010/main" val="646098830"/>
      </p:ext>
    </p:extLst>
  </p:cSld>
  <p:clrMapOvr>
    <a:masterClrMapping/>
  </p:clrMapOvr>
</p:sld>
</file>

<file path=ppt/theme/theme1.xml><?xml version="1.0" encoding="utf-8"?>
<a:theme xmlns:a="http://schemas.openxmlformats.org/drawingml/2006/main" name="Presentation_new WIKI LOGO">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A14820BCE05543AAA662213E5BE8AA" ma:contentTypeVersion="9" ma:contentTypeDescription="Create a new document." ma:contentTypeScope="" ma:versionID="9c05b35602e7ceeb4d8df6dea5ba02eb">
  <xsd:schema xmlns:xsd="http://www.w3.org/2001/XMLSchema" xmlns:xs="http://www.w3.org/2001/XMLSchema" xmlns:p="http://schemas.microsoft.com/office/2006/metadata/properties" xmlns:ns2="6f7dc085-b98d-49be-b5ff-f92ae1376e0e" xmlns:ns3="f6053dd3-0b41-4824-a1f2-2f5584b9227f" targetNamespace="http://schemas.microsoft.com/office/2006/metadata/properties" ma:root="true" ma:fieldsID="fc018eb53d7e903c671c6ab8b0f707ea" ns2:_="" ns3:_="">
    <xsd:import namespace="6f7dc085-b98d-49be-b5ff-f92ae1376e0e"/>
    <xsd:import namespace="f6053dd3-0b41-4824-a1f2-2f5584b9227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7dc085-b98d-49be-b5ff-f92ae1376e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6053dd3-0b41-4824-a1f2-2f5584b9227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SharedWithUsers xmlns="f6053dd3-0b41-4824-a1f2-2f5584b9227f">
      <UserInfo>
        <DisplayName>Patrick Auwerx</DisplayName>
        <AccountId>30</AccountId>
        <AccountType/>
      </UserInfo>
    </SharedWithUsers>
  </documentManagement>
</p:properties>
</file>

<file path=customXml/itemProps1.xml><?xml version="1.0" encoding="utf-8"?>
<ds:datastoreItem xmlns:ds="http://schemas.openxmlformats.org/officeDocument/2006/customXml" ds:itemID="{8567F0E6-6561-4EF1-900A-E0EF899B6A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7dc085-b98d-49be-b5ff-f92ae1376e0e"/>
    <ds:schemaRef ds:uri="f6053dd3-0b41-4824-a1f2-2f5584b922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CACC609-0F7B-4C94-8C5C-FA1876795E38}">
  <ds:schemaRefs>
    <ds:schemaRef ds:uri="http://schemas.microsoft.com/sharepoint/v3/contenttype/forms"/>
  </ds:schemaRefs>
</ds:datastoreItem>
</file>

<file path=customXml/itemProps3.xml><?xml version="1.0" encoding="utf-8"?>
<ds:datastoreItem xmlns:ds="http://schemas.openxmlformats.org/officeDocument/2006/customXml" ds:itemID="{691DF273-5B54-4122-A0E9-10A34460F635}">
  <ds:schemaRefs>
    <ds:schemaRef ds:uri="http://purl.org/dc/elements/1.1/"/>
    <ds:schemaRef ds:uri="http://schemas.openxmlformats.org/package/2006/metadata/core-properties"/>
    <ds:schemaRef ds:uri="f6053dd3-0b41-4824-a1f2-2f5584b9227f"/>
    <ds:schemaRef ds:uri="http://purl.org/dc/terms/"/>
    <ds:schemaRef ds:uri="http://schemas.microsoft.com/office/infopath/2007/PartnerControls"/>
    <ds:schemaRef ds:uri="http://schemas.microsoft.com/office/2006/documentManagement/types"/>
    <ds:schemaRef ds:uri="http://schemas.microsoft.com/office/2006/metadata/properties"/>
    <ds:schemaRef ds:uri="6f7dc085-b98d-49be-b5ff-f92ae1376e0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Presentation_new WIKI LOGO</Template>
  <TotalTime>16</TotalTime>
  <Words>4199</Words>
  <Application>Microsoft Office PowerPoint</Application>
  <PresentationFormat>On-screen Show (4:3)</PresentationFormat>
  <Paragraphs>556</Paragraphs>
  <Slides>89</Slides>
  <Notes>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89</vt:i4>
      </vt:variant>
    </vt:vector>
  </HeadingPairs>
  <TitlesOfParts>
    <vt:vector size="99" baseType="lpstr">
      <vt:lpstr>ＭＳ Ｐゴシック</vt:lpstr>
      <vt:lpstr>ＭＳ Ｐゴシック</vt:lpstr>
      <vt:lpstr>Arial</vt:lpstr>
      <vt:lpstr>Calibri</vt:lpstr>
      <vt:lpstr>Helvetica</vt:lpstr>
      <vt:lpstr>Lato</vt:lpstr>
      <vt:lpstr>Times New Roman</vt:lpstr>
      <vt:lpstr>Wingdings</vt:lpstr>
      <vt:lpstr>Presentation_new WIKI LOGO</vt:lpstr>
      <vt:lpstr>Custom Design</vt:lpstr>
      <vt:lpstr>PowerPoint Presentation</vt:lpstr>
      <vt:lpstr>PowerPoint Presentation</vt:lpstr>
      <vt:lpstr>Categorisation of parking</vt:lpstr>
      <vt:lpstr>Parkirna politika je ključna za upravljanje mobilnosti</vt:lpstr>
      <vt:lpstr>Koristi upravljanja parkirišč na ulici</vt:lpstr>
      <vt:lpstr>PowerPoint Presentation</vt:lpstr>
      <vt:lpstr>The traditional development of parking policy</vt:lpstr>
      <vt:lpstr>PowerPoint Presentation</vt:lpstr>
      <vt:lpstr>PowerPoint Presentation</vt:lpstr>
      <vt:lpstr>PowerPoint Presentation</vt:lpstr>
      <vt:lpstr>Najprej upravljanje, ne ponudba!</vt:lpstr>
      <vt:lpstr>Cilji ulice</vt:lpstr>
      <vt:lpstr>Cilji ulice</vt:lpstr>
      <vt:lpstr>PowerPoint Presentation</vt:lpstr>
      <vt:lpstr>Obnašanje voznikov</vt:lpstr>
      <vt:lpstr>Primerjava najdražjega enournega parkiranja z vozovnico za eno vožnjo z javnim transportom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Načela za določanje cen za parkiranje na ulici</vt:lpstr>
      <vt:lpstr>Določanje cen za cestno parkiranje na podlagi ciljne zasedenosti</vt:lpstr>
      <vt:lpstr>Oprostitve parkirnine?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Primer: Podjetje za mobilnost mesta Gent, Belgija </vt:lpstr>
      <vt:lpstr>PowerPoint Presentation</vt:lpstr>
      <vt:lpstr>Parkirna politika in mestni prostor</vt:lpstr>
      <vt:lpstr>Realize the value of public space !</vt:lpstr>
      <vt:lpstr>PowerPoint Presentation</vt:lpstr>
      <vt:lpstr>Primer: Rotterdam – preoblikovanje parkirišč v
 terase ali parkirišča za kolesa (faza preskušanja)</vt:lpstr>
      <vt:lpstr>Zgornje meje za oskrbo parkirišč</vt:lpstr>
      <vt:lpstr>Parkiranje v stanovanjskih območjih</vt:lpstr>
      <vt:lpstr>Parkiraj in se pelji</vt:lpstr>
      <vt:lpstr>Rešiti problem zastojev v centru zaradi 
 velikega povpraševanja po parkirišču z zagotavljanjem P in R</vt:lpstr>
      <vt:lpstr>PowerPoint Presentation</vt:lpstr>
      <vt:lpstr>Rešiti problem zastojev v centru zaradi 
 velikega povpraševanja po parkirišču z zagotavljanjem P in R</vt:lpstr>
      <vt:lpstr>Rešiti problem zastojev v centru zaradi 
 velikega povpraševanja po parkirišču z zagotavljanjem P in R</vt:lpstr>
      <vt:lpstr>PowerPoint Presentation</vt:lpstr>
      <vt:lpstr>Primer: večkratna uporaba parkirišč v Københavnu in Sint Niklaasu</vt:lpstr>
      <vt:lpstr>Primer: Sint Niklaas – večkratna uporaba parkirnih mest supermarketa za sprostitev cestnega prostora za kolesarski pas. </vt:lpstr>
      <vt:lpstr>PowerPoint Presentation</vt:lpstr>
      <vt:lpstr>Upravljanje parkirišč podpira lokalno gospodarstvo</vt:lpstr>
      <vt:lpstr>PowerPoint Presentation</vt:lpstr>
      <vt:lpstr>Trgovci na drobno precenjujejo 
 pomembnost avtomobila za potovanje strank</vt:lpstr>
      <vt:lpstr>Uporabniki avtomobilov NISO najboljše stranke</vt:lpstr>
      <vt:lpstr>Parkirna zmogljivost v primerjavi s prodajo na drobno (ZK)</vt:lpstr>
      <vt:lpstr>Upoštevanje upravljanja parkirišč na visokih ulicah</vt:lpstr>
      <vt:lpstr>PowerPoint Presentation</vt:lpstr>
      <vt:lpstr>Poraba prihodkov</vt:lpstr>
      <vt:lpstr>Parking management pays for itself!</vt:lpstr>
      <vt:lpstr>
 Primer: uporaba prihodkov od plačanega parkiranja po zakonu v Krakovu
 </vt:lpstr>
      <vt:lpstr>VAJA – razprava (30 minut)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rublova</dc:creator>
  <cp:lastModifiedBy>Amplexor</cp:lastModifiedBy>
  <cp:revision>177</cp:revision>
  <dcterms:created xsi:type="dcterms:W3CDTF">2014-04-09T13:24:47Z</dcterms:created>
  <dcterms:modified xsi:type="dcterms:W3CDTF">2020-07-07T12:28:13Z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0x0101008AA14820BCE05543AAA662213E5BE8AA</vt:lpwstr>
  </property>
</Properties>
</file>