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43"/>
  </p:notesMasterIdLst>
  <p:handoutMasterIdLst>
    <p:handoutMasterId r:id="rId44"/>
  </p:handoutMasterIdLst>
  <p:sldIdLst>
    <p:sldId id="265" r:id="rId6"/>
    <p:sldId id="452" r:id="rId7"/>
    <p:sldId id="263" r:id="rId8"/>
    <p:sldId id="528" r:id="rId9"/>
    <p:sldId id="530" r:id="rId10"/>
    <p:sldId id="508" r:id="rId11"/>
    <p:sldId id="509" r:id="rId12"/>
    <p:sldId id="535" r:id="rId13"/>
    <p:sldId id="543" r:id="rId14"/>
    <p:sldId id="529" r:id="rId15"/>
    <p:sldId id="507" r:id="rId16"/>
    <p:sldId id="332" r:id="rId17"/>
    <p:sldId id="547" r:id="rId18"/>
    <p:sldId id="510" r:id="rId19"/>
    <p:sldId id="511" r:id="rId20"/>
    <p:sldId id="512" r:id="rId21"/>
    <p:sldId id="536" r:id="rId22"/>
    <p:sldId id="514" r:id="rId23"/>
    <p:sldId id="515" r:id="rId24"/>
    <p:sldId id="518" r:id="rId25"/>
    <p:sldId id="516" r:id="rId26"/>
    <p:sldId id="522" r:id="rId27"/>
    <p:sldId id="326" r:id="rId28"/>
    <p:sldId id="327" r:id="rId29"/>
    <p:sldId id="537" r:id="rId30"/>
    <p:sldId id="521" r:id="rId31"/>
    <p:sldId id="526" r:id="rId32"/>
    <p:sldId id="527" r:id="rId33"/>
    <p:sldId id="534" r:id="rId34"/>
    <p:sldId id="533" r:id="rId35"/>
    <p:sldId id="542" r:id="rId36"/>
    <p:sldId id="546" r:id="rId37"/>
    <p:sldId id="453" r:id="rId38"/>
    <p:sldId id="539" r:id="rId39"/>
    <p:sldId id="538" r:id="rId40"/>
    <p:sldId id="545" r:id="rId41"/>
    <p:sldId id="258" r:id="rId42"/>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a Hertel" initials="M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1"/>
    <a:srgbClr val="FFFF00"/>
    <a:srgbClr val="164CAE"/>
    <a:srgbClr val="134095"/>
    <a:srgbClr val="2F2FBF"/>
    <a:srgbClr val="FF6565"/>
    <a:srgbClr val="FFFF89"/>
    <a:srgbClr val="FFD44B"/>
    <a:srgbClr val="A50021"/>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89651" autoAdjust="0"/>
  </p:normalViewPr>
  <p:slideViewPr>
    <p:cSldViewPr snapToGrid="0">
      <p:cViewPr varScale="1">
        <p:scale>
          <a:sx n="102" d="100"/>
          <a:sy n="102" d="100"/>
        </p:scale>
        <p:origin x="1866" y="108"/>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de-DE" dirty="1" sz="1800"/>
              <a:t>Die Wahl des Verkehrsmittels hängt von der Verfügbarkeit von Parkplätzen ab</a:t>
            </a:r>
          </a:p>
        </c:rich>
      </c:tx>
      <c:overlay val="0"/>
    </c:title>
    <c:autoTitleDeleted val="0"/>
    <c:plotArea>
      <c:layout>
        <c:manualLayout>
          <c:layoutTarget val="inner"/>
          <c:xMode val="edge"/>
          <c:yMode val="edge"/>
          <c:x val="0.2091798344620015"/>
          <c:y val="0.1692042898011332"/>
          <c:w val="0.56358164033107605"/>
          <c:h val="0.6612735303716254"/>
        </c:manualLayout>
      </c:layout>
      <c:barChart>
        <c:barDir val="col"/>
        <c:grouping val="percentStacked"/>
        <c:varyColors val="0"/>
        <c:ser>
          <c:idx val="0"/>
          <c:order val="0"/>
          <c:tx>
            <c:strRef>
              <c:f>Tabelle1!$B$1</c:f>
              <c:strCache>
                <c:ptCount val="1"/>
                <c:pt idx="0">
                  <c:v>pedestrian</c:v>
                </c:pt>
              </c:strCache>
            </c:strRef>
          </c:tx>
          <c:spPr>
            <a:solidFill>
              <a:srgbClr val="164CAE"/>
            </a:solidFill>
            <a:ln w="19050"/>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Tabelle1!$B$2:$B$3</c:f>
              <c:numCache>
                <c:formatCode>0%</c:formatCode>
                <c:ptCount val="2"/>
                <c:pt idx="0">
                  <c:v>0.05</c:v>
                </c:pt>
                <c:pt idx="1">
                  <c:v>0.11</c:v>
                </c:pt>
              </c:numCache>
            </c:numRef>
          </c:val>
          <c:extLst>
            <c:ext xmlns:c16="http://schemas.microsoft.com/office/drawing/2014/chart" uri="{C3380CC4-5D6E-409C-BE32-E72D297353CC}">
              <c16:uniqueId val="{00000000-99C7-4D0D-8251-5282440CD241}"/>
            </c:ext>
          </c:extLst>
        </c:ser>
        <c:ser>
          <c:idx val="1"/>
          <c:order val="1"/>
          <c:tx>
            <c:strRef>
              <c:f>Tabelle1!$C$1</c:f>
              <c:strCache>
                <c:ptCount val="1"/>
                <c:pt idx="0">
                  <c:v>cycling</c:v>
                </c:pt>
              </c:strCache>
            </c:strRef>
          </c:tx>
          <c:spPr>
            <a:solidFill>
              <a:srgbClr val="FFFF61"/>
            </a:solidFill>
            <a:ln w="19050">
              <a:solidFill>
                <a:schemeClr val="bg1"/>
              </a:solidFill>
            </a:ln>
          </c:spPr>
          <c:invertIfNegative val="0"/>
          <c:dLbls>
            <c:spPr>
              <a:noFill/>
              <a:ln>
                <a:noFill/>
              </a:ln>
              <a:effectLst/>
            </c:spPr>
            <c:txPr>
              <a:bodyPr/>
              <a:lstStyle/>
              <a:p>
                <a:pPr>
                  <a:defRPr sz="1300" b="1"/>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Tabelle1!$C$2:$C$3</c:f>
              <c:numCache>
                <c:formatCode>0%</c:formatCode>
                <c:ptCount val="2"/>
                <c:pt idx="0">
                  <c:v>0.05</c:v>
                </c:pt>
                <c:pt idx="1">
                  <c:v>0.09</c:v>
                </c:pt>
              </c:numCache>
            </c:numRef>
          </c:val>
          <c:extLst>
            <c:ext xmlns:c16="http://schemas.microsoft.com/office/drawing/2014/chart" uri="{C3380CC4-5D6E-409C-BE32-E72D297353CC}">
              <c16:uniqueId val="{00000001-99C7-4D0D-8251-5282440CD241}"/>
            </c:ext>
          </c:extLst>
        </c:ser>
        <c:ser>
          <c:idx val="2"/>
          <c:order val="2"/>
          <c:tx>
            <c:strRef>
              <c:f>Tabelle1!$D$1</c:f>
              <c:strCache>
                <c:ptCount val="1"/>
                <c:pt idx="0">
                  <c:v>public transport</c:v>
                </c:pt>
              </c:strCache>
            </c:strRef>
          </c:tx>
          <c:spPr>
            <a:solidFill>
              <a:schemeClr val="accent1">
                <a:lumMod val="75000"/>
              </a:schemeClr>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Tabelle1!$D$2:$D$3</c:f>
              <c:numCache>
                <c:formatCode>0%</c:formatCode>
                <c:ptCount val="2"/>
                <c:pt idx="0">
                  <c:v>0.08</c:v>
                </c:pt>
                <c:pt idx="1">
                  <c:v>0.44</c:v>
                </c:pt>
              </c:numCache>
            </c:numRef>
          </c:val>
          <c:extLst>
            <c:ext xmlns:c16="http://schemas.microsoft.com/office/drawing/2014/chart" uri="{C3380CC4-5D6E-409C-BE32-E72D297353CC}">
              <c16:uniqueId val="{00000002-99C7-4D0D-8251-5282440CD241}"/>
            </c:ext>
          </c:extLst>
        </c:ser>
        <c:ser>
          <c:idx val="3"/>
          <c:order val="3"/>
          <c:tx>
            <c:strRef>
              <c:f>Tabelle1!$E$1</c:f>
              <c:strCache>
                <c:ptCount val="1"/>
                <c:pt idx="0">
                  <c:v>car drivers</c:v>
                </c:pt>
              </c:strCache>
            </c:strRef>
          </c:tx>
          <c:spPr>
            <a:solidFill>
              <a:srgbClr val="FF5050"/>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Tabelle1!$E$2:$E$3</c:f>
              <c:numCache>
                <c:formatCode>0%</c:formatCode>
                <c:ptCount val="2"/>
                <c:pt idx="0">
                  <c:v>0.77</c:v>
                </c:pt>
                <c:pt idx="1">
                  <c:v>0.31</c:v>
                </c:pt>
              </c:numCache>
            </c:numRef>
          </c:val>
          <c:extLst>
            <c:ext xmlns:c16="http://schemas.microsoft.com/office/drawing/2014/chart" uri="{C3380CC4-5D6E-409C-BE32-E72D297353CC}">
              <c16:uniqueId val="{00000003-99C7-4D0D-8251-5282440CD241}"/>
            </c:ext>
          </c:extLst>
        </c:ser>
        <c:ser>
          <c:idx val="4"/>
          <c:order val="4"/>
          <c:tx>
            <c:strRef>
              <c:f>Tabelle1!$F$1</c:f>
              <c:strCache>
                <c:ptCount val="1"/>
                <c:pt idx="0">
                  <c:v>car passengers</c:v>
                </c:pt>
              </c:strCache>
            </c:strRef>
          </c:tx>
          <c:spPr>
            <a:solidFill>
              <a:srgbClr val="A50021"/>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Tabelle1!$A$2:$A$3</c:f>
              <c:strCache>
                <c:ptCount val="2"/>
                <c:pt idx="0">
                  <c:v>Parking available at workplace</c:v>
                </c:pt>
                <c:pt idx="1">
                  <c:v>No parking available at workplace</c:v>
                </c:pt>
              </c:strCache>
            </c:strRef>
          </c:cat>
          <c:val>
            <c:numRef>
              <c:f>Tabelle1!$F$2:$F$3</c:f>
              <c:numCache>
                <c:formatCode>0%</c:formatCode>
                <c:ptCount val="2"/>
                <c:pt idx="0">
                  <c:v>0.05</c:v>
                </c:pt>
                <c:pt idx="1">
                  <c:v>0.05</c:v>
                </c:pt>
              </c:numCache>
            </c:numRef>
          </c:val>
          <c:extLst>
            <c:ext xmlns:c16="http://schemas.microsoft.com/office/drawing/2014/chart" uri="{C3380CC4-5D6E-409C-BE32-E72D297353CC}">
              <c16:uniqueId val="{00000004-99C7-4D0D-8251-5282440CD241}"/>
            </c:ext>
          </c:extLst>
        </c:ser>
        <c:dLbls>
          <c:showLegendKey val="0"/>
          <c:showVal val="0"/>
          <c:showCatName val="0"/>
          <c:showSerName val="0"/>
          <c:showPercent val="0"/>
          <c:showBubbleSize val="0"/>
        </c:dLbls>
        <c:gapWidth val="350"/>
        <c:overlap val="100"/>
        <c:axId val="84126336"/>
        <c:axId val="84128128"/>
      </c:barChart>
      <c:catAx>
        <c:axId val="84126336"/>
        <c:scaling>
          <c:orientation val="minMax"/>
        </c:scaling>
        <c:delete val="0"/>
        <c:axPos val="b"/>
        <c:numFmt formatCode="General" sourceLinked="0"/>
        <c:majorTickMark val="out"/>
        <c:minorTickMark val="none"/>
        <c:tickLblPos val="nextTo"/>
        <c:spPr>
          <a:ln w="0">
            <a:noFill/>
          </a:ln>
        </c:spPr>
        <c:txPr>
          <a:bodyPr/>
          <a:lstStyle/>
          <a:p>
            <a:pPr>
              <a:defRPr sz="1400" b="1"/>
            </a:pPr>
            <a:endParaRPr lang="nl-BE"/>
          </a:p>
        </c:txPr>
        <c:crossAx val="84128128"/>
        <c:crosses val="autoZero"/>
        <c:auto val="1"/>
        <c:lblAlgn val="ctr"/>
        <c:lblOffset val="100"/>
        <c:noMultiLvlLbl val="0"/>
      </c:catAx>
      <c:valAx>
        <c:axId val="84128128"/>
        <c:scaling>
          <c:orientation val="minMax"/>
          <c:max val="1"/>
        </c:scaling>
        <c:delete val="1"/>
        <c:axPos val="l"/>
        <c:numFmt formatCode="0%" sourceLinked="0"/>
        <c:majorTickMark val="out"/>
        <c:minorTickMark val="none"/>
        <c:tickLblPos val="nextTo"/>
        <c:crossAx val="84126336"/>
        <c:crosses val="autoZero"/>
        <c:crossBetween val="between"/>
        <c:majorUnit val="0.2"/>
        <c:minorUnit val="5.000000000000001E-2"/>
      </c:valAx>
      <c:spPr>
        <a:noFill/>
        <a:ln w="25400">
          <a:noFill/>
        </a:ln>
      </c:spPr>
    </c:plotArea>
    <c:legend>
      <c:legendPos val="tr"/>
      <c:layout>
        <c:manualLayout>
          <c:xMode val="edge"/>
          <c:yMode val="edge"/>
          <c:x val="0.77610031816000435"/>
          <c:y val="0.56603519747805797"/>
          <c:w val="0.15066884698103483"/>
          <c:h val="0.26559982918564606"/>
        </c:manualLayout>
      </c:layout>
      <c:overlay val="0"/>
      <c:spPr>
        <a:ln>
          <a:solidFill>
            <a:schemeClr val="bg1">
              <a:lumMod val="75000"/>
            </a:schemeClr>
          </a:solidFill>
        </a:ln>
      </c:spPr>
      <c:txPr>
        <a:bodyPr/>
        <a:lstStyle/>
        <a:p>
          <a:pPr>
            <a:defRPr sz="1200"/>
          </a:pPr>
          <a:endParaRPr lang="nl-BE"/>
        </a:p>
      </c:txPr>
    </c:legend>
    <c:plotVisOnly val="1"/>
    <c:dispBlanksAs val="gap"/>
    <c:showDLblsOverMax val="0"/>
  </c:chart>
  <c:spPr>
    <a:noFill/>
  </c:spPr>
  <c:txPr>
    <a:bodyPr/>
    <a:lstStyle/>
    <a:p>
      <a:pPr>
        <a:defRPr sz="1800"/>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00"/>
            </a:pPr>
            <a:r>
              <a:rPr lang="de-DE" dirty="1" sz="1500"/>
              <a:t>Die modale Trennung hängt vom wirtschaftlichen Status des Haushalts ab</a:t>
            </a:r>
          </a:p>
        </c:rich>
      </c:tx>
      <c:layout>
        <c:manualLayout>
          <c:xMode val="edge"/>
          <c:yMode val="edge"/>
          <c:x val="0.15231552867290959"/>
          <c:y val="0.11639506748268293"/>
        </c:manualLayout>
      </c:layout>
      <c:overlay val="0"/>
    </c:title>
    <c:autoTitleDeleted val="0"/>
    <c:plotArea>
      <c:layout>
        <c:manualLayout>
          <c:layoutTarget val="inner"/>
          <c:xMode val="edge"/>
          <c:yMode val="edge"/>
          <c:x val="0.15246980127100546"/>
          <c:y val="0.23434646598692568"/>
          <c:w val="0.68817902067015069"/>
          <c:h val="0.63790373118264643"/>
        </c:manualLayout>
      </c:layout>
      <c:barChart>
        <c:barDir val="col"/>
        <c:grouping val="percentStacked"/>
        <c:varyColors val="0"/>
        <c:ser>
          <c:idx val="0"/>
          <c:order val="0"/>
          <c:tx>
            <c:strRef>
              <c:f>Tabelle1!$B$1</c:f>
              <c:strCache>
                <c:ptCount val="1"/>
                <c:pt idx="0">
                  <c:v>pedestrian</c:v>
                </c:pt>
              </c:strCache>
            </c:strRef>
          </c:tx>
          <c:spPr>
            <a:solidFill>
              <a:srgbClr val="164CAE"/>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Tabelle1!$B$2:$B$5</c:f>
              <c:numCache>
                <c:formatCode>0%</c:formatCode>
                <c:ptCount val="2"/>
                <c:pt idx="0">
                  <c:v>0.28000000000000003</c:v>
                </c:pt>
                <c:pt idx="1">
                  <c:v>0.2</c:v>
                </c:pt>
              </c:numCache>
            </c:numRef>
          </c:val>
          <c:extLst>
            <c:ext xmlns:c16="http://schemas.microsoft.com/office/drawing/2014/chart" uri="{C3380CC4-5D6E-409C-BE32-E72D297353CC}">
              <c16:uniqueId val="{00000000-30F5-4996-837A-575FF1C24B50}"/>
            </c:ext>
          </c:extLst>
        </c:ser>
        <c:ser>
          <c:idx val="1"/>
          <c:order val="1"/>
          <c:tx>
            <c:strRef>
              <c:f>Tabelle1!$C$1</c:f>
              <c:strCache>
                <c:ptCount val="1"/>
                <c:pt idx="0">
                  <c:v>cycling</c:v>
                </c:pt>
              </c:strCache>
            </c:strRef>
          </c:tx>
          <c:spPr>
            <a:solidFill>
              <a:srgbClr val="FFFF61"/>
            </a:solidFill>
            <a:ln w="19050">
              <a:solidFill>
                <a:schemeClr val="bg1"/>
              </a:solidFill>
            </a:ln>
          </c:spPr>
          <c:invertIfNegative val="0"/>
          <c:dLbls>
            <c:spPr>
              <a:noFill/>
              <a:ln>
                <a:noFill/>
              </a:ln>
              <a:effectLst/>
            </c:spPr>
            <c:txPr>
              <a:bodyPr/>
              <a:lstStyle/>
              <a:p>
                <a:pPr>
                  <a:defRPr sz="1300" b="1"/>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Tabelle1!$C$2:$C$5</c:f>
              <c:numCache>
                <c:formatCode>0%</c:formatCode>
                <c:ptCount val="2"/>
                <c:pt idx="0">
                  <c:v>0.12</c:v>
                </c:pt>
                <c:pt idx="1">
                  <c:v>0.12</c:v>
                </c:pt>
              </c:numCache>
            </c:numRef>
          </c:val>
          <c:extLst>
            <c:ext xmlns:c16="http://schemas.microsoft.com/office/drawing/2014/chart" uri="{C3380CC4-5D6E-409C-BE32-E72D297353CC}">
              <c16:uniqueId val="{00000001-30F5-4996-837A-575FF1C24B50}"/>
            </c:ext>
          </c:extLst>
        </c:ser>
        <c:ser>
          <c:idx val="2"/>
          <c:order val="2"/>
          <c:tx>
            <c:strRef>
              <c:f>Tabelle1!$D$1</c:f>
              <c:strCache>
                <c:ptCount val="1"/>
                <c:pt idx="0">
                  <c:v>public transport</c:v>
                </c:pt>
              </c:strCache>
            </c:strRef>
          </c:tx>
          <c:spPr>
            <a:solidFill>
              <a:schemeClr val="accent1">
                <a:lumMod val="75000"/>
              </a:schemeClr>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Tabelle1!$D$2:$D$5</c:f>
              <c:numCache>
                <c:formatCode>0%</c:formatCode>
                <c:ptCount val="2"/>
                <c:pt idx="0">
                  <c:v>0.15</c:v>
                </c:pt>
                <c:pt idx="1">
                  <c:v>0.1</c:v>
                </c:pt>
              </c:numCache>
            </c:numRef>
          </c:val>
          <c:extLst>
            <c:ext xmlns:c16="http://schemas.microsoft.com/office/drawing/2014/chart" uri="{C3380CC4-5D6E-409C-BE32-E72D297353CC}">
              <c16:uniqueId val="{00000002-30F5-4996-837A-575FF1C24B50}"/>
            </c:ext>
          </c:extLst>
        </c:ser>
        <c:ser>
          <c:idx val="3"/>
          <c:order val="3"/>
          <c:tx>
            <c:strRef>
              <c:f>Tabelle1!$E$1</c:f>
              <c:strCache>
                <c:ptCount val="1"/>
                <c:pt idx="0">
                  <c:v>car drivers</c:v>
                </c:pt>
              </c:strCache>
            </c:strRef>
          </c:tx>
          <c:spPr>
            <a:solidFill>
              <a:srgbClr val="FF5050"/>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Tabelle1!$E$2:$E$5</c:f>
              <c:numCache>
                <c:formatCode>0%</c:formatCode>
                <c:ptCount val="2"/>
                <c:pt idx="0">
                  <c:v>0.33</c:v>
                </c:pt>
                <c:pt idx="1">
                  <c:v>0.43</c:v>
                </c:pt>
              </c:numCache>
            </c:numRef>
          </c:val>
          <c:extLst>
            <c:ext xmlns:c16="http://schemas.microsoft.com/office/drawing/2014/chart" uri="{C3380CC4-5D6E-409C-BE32-E72D297353CC}">
              <c16:uniqueId val="{00000003-30F5-4996-837A-575FF1C24B50}"/>
            </c:ext>
          </c:extLst>
        </c:ser>
        <c:ser>
          <c:idx val="4"/>
          <c:order val="4"/>
          <c:tx>
            <c:strRef>
              <c:f>Tabelle1!$F$1</c:f>
              <c:strCache>
                <c:ptCount val="1"/>
                <c:pt idx="0">
                  <c:v>car passengers</c:v>
                </c:pt>
              </c:strCache>
            </c:strRef>
          </c:tx>
          <c:spPr>
            <a:solidFill>
              <a:srgbClr val="A50021"/>
            </a:solidFill>
            <a:ln w="19050">
              <a:solidFill>
                <a:schemeClr val="bg1"/>
              </a:solidFill>
            </a:ln>
          </c:spPr>
          <c:invertIfNegative val="0"/>
          <c:dLbls>
            <c:spPr>
              <a:noFill/>
              <a:ln>
                <a:noFill/>
              </a:ln>
              <a:effectLst/>
            </c:spPr>
            <c:txPr>
              <a:bodyPr/>
              <a:lstStyle/>
              <a:p>
                <a:pPr>
                  <a:defRPr sz="1300" b="1">
                    <a:solidFill>
                      <a:schemeClr val="bg1">
                        <a:lumMod val="95000"/>
                      </a:schemeClr>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2"/>
                <c:pt idx="0">
                  <c:v>very low</c:v>
                </c:pt>
                <c:pt idx="1">
                  <c:v>very high</c:v>
                </c:pt>
              </c:strCache>
            </c:strRef>
          </c:cat>
          <c:val>
            <c:numRef>
              <c:f>Tabelle1!$F$2:$F$5</c:f>
              <c:numCache>
                <c:formatCode>0%</c:formatCode>
                <c:ptCount val="2"/>
                <c:pt idx="0">
                  <c:v>0.12</c:v>
                </c:pt>
                <c:pt idx="1">
                  <c:v>0.15</c:v>
                </c:pt>
              </c:numCache>
            </c:numRef>
          </c:val>
          <c:extLst>
            <c:ext xmlns:c16="http://schemas.microsoft.com/office/drawing/2014/chart" uri="{C3380CC4-5D6E-409C-BE32-E72D297353CC}">
              <c16:uniqueId val="{00000004-30F5-4996-837A-575FF1C24B50}"/>
            </c:ext>
          </c:extLst>
        </c:ser>
        <c:dLbls>
          <c:showLegendKey val="0"/>
          <c:showVal val="0"/>
          <c:showCatName val="0"/>
          <c:showSerName val="0"/>
          <c:showPercent val="0"/>
          <c:showBubbleSize val="0"/>
        </c:dLbls>
        <c:gapWidth val="440"/>
        <c:overlap val="100"/>
        <c:axId val="85079168"/>
        <c:axId val="85080704"/>
      </c:barChart>
      <c:catAx>
        <c:axId val="85079168"/>
        <c:scaling>
          <c:orientation val="minMax"/>
        </c:scaling>
        <c:delete val="0"/>
        <c:axPos val="b"/>
        <c:numFmt formatCode="General" sourceLinked="0"/>
        <c:majorTickMark val="out"/>
        <c:minorTickMark val="none"/>
        <c:tickLblPos val="nextTo"/>
        <c:spPr>
          <a:ln>
            <a:noFill/>
          </a:ln>
        </c:spPr>
        <c:txPr>
          <a:bodyPr/>
          <a:lstStyle/>
          <a:p>
            <a:pPr>
              <a:defRPr sz="1600" b="1"/>
            </a:pPr>
            <a:endParaRPr lang="nl-BE"/>
          </a:p>
        </c:txPr>
        <c:crossAx val="85080704"/>
        <c:crosses val="autoZero"/>
        <c:auto val="1"/>
        <c:lblAlgn val="ctr"/>
        <c:lblOffset val="100"/>
        <c:noMultiLvlLbl val="0"/>
      </c:catAx>
      <c:valAx>
        <c:axId val="85080704"/>
        <c:scaling>
          <c:orientation val="minMax"/>
          <c:max val="1"/>
        </c:scaling>
        <c:delete val="1"/>
        <c:axPos val="l"/>
        <c:numFmt formatCode="0%" sourceLinked="0"/>
        <c:majorTickMark val="out"/>
        <c:minorTickMark val="none"/>
        <c:tickLblPos val="nextTo"/>
        <c:crossAx val="85079168"/>
        <c:crosses val="autoZero"/>
        <c:crossBetween val="between"/>
        <c:majorUnit val="0.2"/>
        <c:minorUnit val="5.000000000000001E-2"/>
      </c:valAx>
      <c:spPr>
        <a:noFill/>
        <a:ln>
          <a:noFill/>
        </a:ln>
      </c:spPr>
    </c:plotArea>
    <c:legend>
      <c:legendPos val="r"/>
      <c:layout>
        <c:manualLayout>
          <c:xMode val="edge"/>
          <c:yMode val="edge"/>
          <c:x val="0.82255705774682231"/>
          <c:y val="0.57913322882311846"/>
          <c:w val="0.16794540335019853"/>
          <c:h val="0.28872086950737569"/>
        </c:manualLayout>
      </c:layout>
      <c:overlay val="0"/>
      <c:spPr>
        <a:ln>
          <a:solidFill>
            <a:schemeClr val="bg1">
              <a:lumMod val="75000"/>
            </a:schemeClr>
          </a:solidFill>
        </a:ln>
      </c:spPr>
      <c:txPr>
        <a:bodyPr/>
        <a:lstStyle/>
        <a:p>
          <a:pPr>
            <a:defRPr sz="1200"/>
          </a:pPr>
          <a:endParaRPr lang="nl-BE"/>
        </a:p>
      </c:txPr>
    </c:legend>
    <c:plotVisOnly val="1"/>
    <c:dispBlanksAs val="gap"/>
    <c:showDLblsOverMax val="0"/>
  </c:chart>
  <c:spPr>
    <a:noFill/>
  </c:spPr>
  <c:txPr>
    <a:bodyPr/>
    <a:lstStyle/>
    <a:p>
      <a:pPr>
        <a:defRPr sz="1800"/>
      </a:pPr>
      <a:endParaRPr lang="nl-B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‹nr.›</a:t>
            </a:fld>
            <a:endParaRPr lang="de-DE"/>
          </a:p>
        </p:txBody>
      </p:sp>
    </p:spTree>
    <p:extLst>
      <p:ext uri="{BB962C8B-B14F-4D97-AF65-F5344CB8AC3E}">
        <p14:creationId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6EA048C7-1071-4C19-801C-2B4348B09DAC}" type="slidenum">
              <a:rPr lang="de-DE"/>
              <a:pPr>
                <a:defRPr/>
              </a:pPr>
              <a:t>‹nr.›</a:t>
            </a:fld>
            <a:endParaRPr lang="de-DE"/>
          </a:p>
        </p:txBody>
      </p:sp>
    </p:spTree>
    <p:extLst>
      <p:ext uri="{BB962C8B-B14F-4D97-AF65-F5344CB8AC3E}">
        <p14:creationId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AD738D3E-9D20-467E-972A-575B6528691C}" type="slidenum">
              <a:rPr lang="de-DE" altLang="en-US" smtClean="0"/>
              <a:pPr/>
              <a:t>1</a:t>
            </a:fld>
            <a:endParaRPr lang="de-DE"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49448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12</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457439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13</a:t>
            </a:fld>
            <a:endParaRPr lang="de-DE"/>
          </a:p>
        </p:txBody>
      </p:sp>
    </p:spTree>
    <p:extLst>
      <p:ext uri="{BB962C8B-B14F-4D97-AF65-F5344CB8AC3E}">
        <p14:creationId xmlns:p14="http://schemas.microsoft.com/office/powerpoint/2010/main" val="265566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15</a:t>
            </a:fld>
            <a:endParaRPr lang="de-DE"/>
          </a:p>
        </p:txBody>
      </p:sp>
    </p:spTree>
    <p:extLst>
      <p:ext uri="{BB962C8B-B14F-4D97-AF65-F5344CB8AC3E}">
        <p14:creationId xmlns:p14="http://schemas.microsoft.com/office/powerpoint/2010/main" val="3714224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Since 2015, the city of Mainz has been making use of the extended scope of action that the Rhineland-Palatinate State Building Regulations give the municipalities for determining the </a:t>
            </a:r>
            <a:r>
              <a:rPr lang="en-US" dirty="0" err="1"/>
              <a:t>nec-essary</a:t>
            </a:r>
            <a:r>
              <a:rPr lang="en-US" dirty="0"/>
              <a:t> number of parking spaces for new construction projects. The parking space statutes de-fine a public transport bonus based on the quality of access. The public transport bonus is used to divide the city area accordingly. This regulation is intended to take account of the actually lower parking space requirements with good public transport connections, and at the same time to contribute to reducing construction costs.</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18</a:t>
            </a:fld>
            <a:endParaRPr lang="de-DE"/>
          </a:p>
        </p:txBody>
      </p:sp>
    </p:spTree>
    <p:extLst>
      <p:ext uri="{BB962C8B-B14F-4D97-AF65-F5344CB8AC3E}">
        <p14:creationId xmlns:p14="http://schemas.microsoft.com/office/powerpoint/2010/main" val="408431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 charset="0"/>
                <a:ea typeface="MS PGothic" pitchFamily="34" charset="-128"/>
                <a:cs typeface="MS PGothic"/>
              </a:rPr>
              <a:t>Considering the optimal traffic policy differentiation between maximum standards for car parking and minimum standards for bike parking is France the only jurisdiction that scores highest marks for both categories. But it should be noted that this maximum car parking policy only applies to rental housing financed with a loan assisted by the state as well as certain types of developments providing accommodation for the elderly and for university residences (</a:t>
            </a:r>
            <a:r>
              <a:rPr lang="en-US" sz="1200" kern="1200" dirty="0" err="1">
                <a:solidFill>
                  <a:schemeClr val="tx1"/>
                </a:solidFill>
                <a:effectLst/>
                <a:latin typeface="Times New Roman" pitchFamily="1" charset="0"/>
                <a:ea typeface="MS PGothic" pitchFamily="34" charset="-128"/>
                <a:cs typeface="MS PGothic"/>
              </a:rPr>
              <a:t>Küster</a:t>
            </a:r>
            <a:r>
              <a:rPr lang="en-US" sz="1200" kern="1200" dirty="0">
                <a:solidFill>
                  <a:schemeClr val="tx1"/>
                </a:solidFill>
                <a:effectLst/>
                <a:latin typeface="Times New Roman" pitchFamily="1" charset="0"/>
                <a:ea typeface="MS PGothic" pitchFamily="34" charset="-128"/>
                <a:cs typeface="MS PGothic"/>
              </a:rPr>
              <a:t> / Peters 2018: 29).</a:t>
            </a:r>
            <a:endParaRPr lang="de-DE" sz="1200" kern="1200" dirty="0">
              <a:solidFill>
                <a:schemeClr val="tx1"/>
              </a:solidFill>
              <a:effectLst/>
              <a:latin typeface="Times New Roman" pitchFamily="1" charset="0"/>
              <a:ea typeface="MS PGothic" pitchFamily="34" charset="-128"/>
              <a:cs typeface="MS PGothic"/>
            </a:endParaRPr>
          </a:p>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21</a:t>
            </a:fld>
            <a:endParaRPr lang="de-DE"/>
          </a:p>
        </p:txBody>
      </p:sp>
    </p:spTree>
    <p:extLst>
      <p:ext uri="{BB962C8B-B14F-4D97-AF65-F5344CB8AC3E}">
        <p14:creationId xmlns:p14="http://schemas.microsoft.com/office/powerpoint/2010/main" val="177902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22</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endParaRPr lang="en-US" altLang="de-DE" dirty="0">
              <a:latin typeface="Arial" panose="020B0604020202020204" pitchFamily="34" charset="0"/>
            </a:endParaRPr>
          </a:p>
        </p:txBody>
      </p:sp>
    </p:spTree>
    <p:extLst>
      <p:ext uri="{BB962C8B-B14F-4D97-AF65-F5344CB8AC3E}">
        <p14:creationId xmlns:p14="http://schemas.microsoft.com/office/powerpoint/2010/main" val="3457439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9729EB62-E875-4C57-9800-6F40414D91C2}"/>
              </a:ext>
            </a:extLst>
          </p:cNvPr>
          <p:cNvSpPr>
            <a:spLocks noGrp="1" noChangeArrowheads="1"/>
          </p:cNvSpPr>
          <p:nvPr>
            <p:ph type="sldNum" sz="quarter" idx="5"/>
          </p:nvPr>
        </p:nvSpPr>
        <p:spPr>
          <a:noFill/>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7A1E0E43-2916-4FD9-9B11-47A7F6F1027E}" type="slidenum">
              <a:rPr lang="de-DE" altLang="de-DE" smtClean="0"/>
              <a:pPr/>
              <a:t>23</a:t>
            </a:fld>
            <a:endParaRPr lang="de-DE" altLang="de-DE"/>
          </a:p>
        </p:txBody>
      </p:sp>
      <p:sp>
        <p:nvSpPr>
          <p:cNvPr id="7171" name="Rectangle 2">
            <a:extLst>
              <a:ext uri="{FF2B5EF4-FFF2-40B4-BE49-F238E27FC236}">
                <a16:creationId xmlns:a16="http://schemas.microsoft.com/office/drawing/2014/main" id="{74A1C9AE-F18E-4A3F-B59F-C90D9174E3E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11CDE2B4-A80C-412E-B357-48CE04FC05E1}"/>
              </a:ext>
            </a:extLst>
          </p:cNvPr>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In the Green Parking Payoff project, property developers provide sustainable mobility services  in  exchange  for  lower  parking  requirements.  Examples  of  services  are:  provision  of  bicycle facilities such as service stations and dressing rooms; facilitation for carpooling, and; allocation of resources to a mobility management fund. </a:t>
            </a:r>
          </a:p>
          <a:p>
            <a:pPr eaLnBrk="1" hangingPunct="1"/>
            <a:r>
              <a:rPr lang="en-US" altLang="de-DE" dirty="0" err="1">
                <a:latin typeface="Arial" panose="020B0604020202020204" pitchFamily="34" charset="0"/>
              </a:rPr>
              <a:t>Umeå</a:t>
            </a:r>
            <a:r>
              <a:rPr lang="en-US" altLang="de-DE" dirty="0">
                <a:latin typeface="Arial" panose="020B0604020202020204" pitchFamily="34" charset="0"/>
              </a:rPr>
              <a:t> is one of Sweden’s fastest growing cities. This creates several challenges linked to urban development e.g. air quality deterioration and urban sprawl. </a:t>
            </a:r>
          </a:p>
          <a:p>
            <a:pPr eaLnBrk="1" hangingPunct="1"/>
            <a:r>
              <a:rPr lang="en-US" altLang="de-DE" dirty="0">
                <a:latin typeface="Arial" panose="020B0604020202020204" pitchFamily="34" charset="0"/>
              </a:rPr>
              <a:t>Based on an agreement between the City, the city parking company and property developers,  the  number  of  employee  parking  places  on  commercial  properties  can  be  reduced.  forecasts show that the full potential of the project is a 41 % shift from car to more sus-</a:t>
            </a:r>
            <a:r>
              <a:rPr lang="en-US" altLang="de-DE" dirty="0" err="1">
                <a:latin typeface="Arial" panose="020B0604020202020204" pitchFamily="34" charset="0"/>
              </a:rPr>
              <a:t>tainable</a:t>
            </a:r>
            <a:r>
              <a:rPr lang="en-US" altLang="de-DE" dirty="0">
                <a:latin typeface="Arial" panose="020B0604020202020204" pitchFamily="34" charset="0"/>
              </a:rPr>
              <a:t> transport modes at real estate level. The project aims at creating a clear win-win situation for </a:t>
            </a:r>
            <a:r>
              <a:rPr lang="en-US" altLang="de-DE" dirty="0" err="1">
                <a:latin typeface="Arial" panose="020B0604020202020204" pitchFamily="34" charset="0"/>
              </a:rPr>
              <a:t>Umeå</a:t>
            </a:r>
            <a:r>
              <a:rPr lang="en-US" altLang="de-DE" dirty="0">
                <a:latin typeface="Arial" panose="020B0604020202020204" pitchFamily="34" charset="0"/>
              </a:rPr>
              <a:t>, the real estate owner and the environment. So far the project has been a success and has been extended to incorporate more property developers including </a:t>
            </a:r>
            <a:r>
              <a:rPr lang="en-US" altLang="de-DE" dirty="0" err="1">
                <a:latin typeface="Arial" panose="020B0604020202020204" pitchFamily="34" charset="0"/>
              </a:rPr>
              <a:t>Umeå</a:t>
            </a:r>
            <a:r>
              <a:rPr lang="en-US" altLang="de-DE" dirty="0">
                <a:latin typeface="Arial" panose="020B0604020202020204" pitchFamily="34" charset="0"/>
              </a:rPr>
              <a:t> </a:t>
            </a:r>
            <a:r>
              <a:rPr lang="en-US" altLang="de-DE" dirty="0" err="1">
                <a:latin typeface="Arial" panose="020B0604020202020204" pitchFamily="34" charset="0"/>
              </a:rPr>
              <a:t>Municipality.Umeå</a:t>
            </a:r>
            <a:r>
              <a:rPr lang="en-US" altLang="de-DE" dirty="0">
                <a:latin typeface="Arial" panose="020B0604020202020204" pitchFamily="34" charset="0"/>
              </a:rPr>
              <a:t> Municipality wants to set a good example by participating in the Green Parking Payoff. </a:t>
            </a:r>
          </a:p>
          <a:p>
            <a:pPr eaLnBrk="1" hangingPunct="1"/>
            <a:r>
              <a:rPr lang="en-US" altLang="de-DE" dirty="0">
                <a:latin typeface="Arial" panose="020B0604020202020204" pitchFamily="34" charset="0"/>
              </a:rPr>
              <a:t>A rebuilt City Hall will result in 40 % fewer parking places than would otherwise have been requested. The  following  website  explains  the  initiative:  http://www.eltis.org/discover/case-studies/umeas-green-parking-purchase-model-sweden</a:t>
            </a:r>
          </a:p>
        </p:txBody>
      </p:sp>
    </p:spTree>
    <p:extLst>
      <p:ext uri="{BB962C8B-B14F-4D97-AF65-F5344CB8AC3E}">
        <p14:creationId xmlns:p14="http://schemas.microsoft.com/office/powerpoint/2010/main" val="345743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new  bicycle  parking  establishment  with  a  service  station  will  be  built  and  employees are encouraged to walk, cycle, take public transport or carshare. As a further development of the Green Parking Payoff, </a:t>
            </a:r>
            <a:r>
              <a:rPr lang="en-US" dirty="0" err="1"/>
              <a:t>Umeå</a:t>
            </a:r>
            <a:r>
              <a:rPr lang="en-US" dirty="0"/>
              <a:t> is examining the possibility of extending the project to include residential parking as well. This poses a greater challenge than workplace parking, but at the same time offers a greater impact on traffic and land use in the city. </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24</a:t>
            </a:fld>
            <a:endParaRPr lang="de-DE"/>
          </a:p>
        </p:txBody>
      </p:sp>
    </p:spTree>
    <p:extLst>
      <p:ext uri="{BB962C8B-B14F-4D97-AF65-F5344CB8AC3E}">
        <p14:creationId xmlns:p14="http://schemas.microsoft.com/office/powerpoint/2010/main" val="239496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1996, the parking limits were adjusted to make them even more restrictive. These gradual changes over time formed the basis for the current parking policy in Zurich, which was ratified by the population in a referendum in 2010: </a:t>
            </a:r>
          </a:p>
          <a:p>
            <a:r>
              <a:rPr lang="en-US" dirty="0"/>
              <a:t>Under this new system, there is a standard parking level for the entire city, which is then reduced depending on whether a particular location is well connected to the public transport network or not.</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26</a:t>
            </a:fld>
            <a:endParaRPr lang="de-DE"/>
          </a:p>
        </p:txBody>
      </p:sp>
    </p:spTree>
    <p:extLst>
      <p:ext uri="{BB962C8B-B14F-4D97-AF65-F5344CB8AC3E}">
        <p14:creationId xmlns:p14="http://schemas.microsoft.com/office/powerpoint/2010/main" val="561982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Vauban is still regarded as a model for a new urban quarter based on sustainability criteria. The traffic concept focuses on the use of parking space. Parking was separated from living not on-</a:t>
            </a:r>
            <a:r>
              <a:rPr lang="en-US" dirty="0" err="1"/>
              <a:t>ly</a:t>
            </a:r>
            <a:r>
              <a:rPr lang="en-US" dirty="0"/>
              <a:t> spatially but also in terms of financial burden. Parking spaces were offered at actual cost without cross-</a:t>
            </a:r>
            <a:r>
              <a:rPr lang="en-US" dirty="0" err="1"/>
              <a:t>subsidisation</a:t>
            </a:r>
            <a:r>
              <a:rPr lang="en-US" dirty="0"/>
              <a:t> from house building and were </a:t>
            </a:r>
            <a:r>
              <a:rPr lang="en-US" dirty="0" err="1"/>
              <a:t>realised</a:t>
            </a:r>
            <a:r>
              <a:rPr lang="en-US" dirty="0"/>
              <a:t> in the form of multi-</a:t>
            </a:r>
            <a:r>
              <a:rPr lang="en-US" dirty="0" err="1"/>
              <a:t>storey</a:t>
            </a:r>
            <a:r>
              <a:rPr lang="en-US" dirty="0"/>
              <a:t> car parks (high garages) on the edge of the Vauban </a:t>
            </a:r>
            <a:r>
              <a:rPr lang="en-US" dirty="0" err="1"/>
              <a:t>neighbourhood</a:t>
            </a:r>
            <a:r>
              <a:rPr lang="en-US" dirty="0"/>
              <a:t>. Vauban limits the number of parking spaces and separates them spatially from most of the residential units. However, driving on residential streets for loading and unloading is allowed. There are no public parking spaces in the residential streets and no parking spaces on private property. Residents of streets without parking spaces must purchase a parking space in one of the two car parks on the edge of the district. Along the main development axis (</a:t>
            </a:r>
            <a:r>
              <a:rPr lang="en-US" dirty="0" err="1"/>
              <a:t>Vaubanallee</a:t>
            </a:r>
            <a:r>
              <a:rPr lang="en-US" dirty="0"/>
              <a:t> and others), parking space is managed. This is also where some of the vehicles of the car-sharing providers are lo-</a:t>
            </a:r>
            <a:r>
              <a:rPr lang="en-US" dirty="0" err="1"/>
              <a:t>cated</a:t>
            </a:r>
            <a:r>
              <a:rPr lang="en-US" dirty="0"/>
              <a:t>.</a:t>
            </a:r>
          </a:p>
          <a:p>
            <a:r>
              <a:rPr lang="en-US" dirty="0"/>
              <a:t>Most of the residential complexes along </a:t>
            </a:r>
            <a:r>
              <a:rPr lang="en-US" dirty="0" err="1"/>
              <a:t>Vaubanallee</a:t>
            </a:r>
            <a:r>
              <a:rPr lang="en-US" dirty="0"/>
              <a:t> have no parking spaces, car owners must park their cars in one of the two car parks at the edge of the quarter. Residents who want to live there without a car must sign a declaration to this effect that they will not purchase a car. However, an area will be reserved to allow for an extension of parking in another private garage in the </a:t>
            </a:r>
            <a:r>
              <a:rPr lang="en-US" dirty="0" err="1"/>
              <a:t>neighbourhood</a:t>
            </a:r>
            <a:r>
              <a:rPr lang="en-US" dirty="0"/>
              <a:t> if necessary. Residents without a car finance this area with a one-off payment of 3,500 Euro. An association for car-free living was founded to administer the sys-</a:t>
            </a:r>
            <a:r>
              <a:rPr lang="en-US" dirty="0" err="1"/>
              <a:t>tem</a:t>
            </a:r>
            <a:r>
              <a:rPr lang="en-US" dirty="0"/>
              <a:t>.</a:t>
            </a:r>
          </a:p>
          <a:p>
            <a:r>
              <a:rPr lang="en-US" dirty="0"/>
              <a:t>The extension of the Freiburg tram to Vauban was put into operation in 2006. It connects the district with the city </a:t>
            </a:r>
            <a:r>
              <a:rPr lang="en-US" dirty="0" err="1"/>
              <a:t>centre</a:t>
            </a:r>
            <a:r>
              <a:rPr lang="en-US" dirty="0"/>
              <a:t> and the railway station in only 15 minutes. The integration into the cycle path network is also important for mobility.</a:t>
            </a:r>
          </a:p>
          <a:p>
            <a:r>
              <a:rPr lang="en-US" dirty="0"/>
              <a:t>With the greatly reduced construction of parking spaces and the separation of the costs of liv-</a:t>
            </a:r>
            <a:r>
              <a:rPr lang="en-US" dirty="0" err="1"/>
              <a:t>ing</a:t>
            </a:r>
            <a:r>
              <a:rPr lang="en-US" dirty="0"/>
              <a:t> from those of parking the car, Freiburg made progress at the time. Vauban gained </a:t>
            </a:r>
            <a:r>
              <a:rPr lang="en-US" dirty="0" err="1"/>
              <a:t>interna-tional</a:t>
            </a:r>
            <a:r>
              <a:rPr lang="en-US" dirty="0"/>
              <a:t> attention as a result. The concept still works today.</a:t>
            </a:r>
          </a:p>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29</a:t>
            </a:fld>
            <a:endParaRPr lang="de-DE"/>
          </a:p>
        </p:txBody>
      </p:sp>
    </p:spTree>
    <p:extLst>
      <p:ext uri="{BB962C8B-B14F-4D97-AF65-F5344CB8AC3E}">
        <p14:creationId xmlns:p14="http://schemas.microsoft.com/office/powerpoint/2010/main" val="35090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2</a:t>
            </a:fld>
            <a:endParaRPr lang="de-DE"/>
          </a:p>
        </p:txBody>
      </p:sp>
    </p:spTree>
    <p:extLst>
      <p:ext uri="{BB962C8B-B14F-4D97-AF65-F5344CB8AC3E}">
        <p14:creationId xmlns:p14="http://schemas.microsoft.com/office/powerpoint/2010/main" val="4276838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30</a:t>
            </a:fld>
            <a:endParaRPr lang="de-DE"/>
          </a:p>
        </p:txBody>
      </p:sp>
    </p:spTree>
    <p:extLst>
      <p:ext uri="{BB962C8B-B14F-4D97-AF65-F5344CB8AC3E}">
        <p14:creationId xmlns:p14="http://schemas.microsoft.com/office/powerpoint/2010/main" val="2721613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the fields of activities within the Park4SUMP Project is parking standards. </a:t>
            </a:r>
          </a:p>
          <a:p>
            <a:r>
              <a:rPr lang="en-US" dirty="0"/>
              <a:t>Parking standards are also known as parking requirements or parking norms. </a:t>
            </a:r>
          </a:p>
          <a:p>
            <a:r>
              <a:rPr lang="en-US" dirty="0"/>
              <a:t>In this training material we focus on parking standards for new developments. </a:t>
            </a:r>
          </a:p>
          <a:p>
            <a:r>
              <a:rPr lang="en-US" dirty="0"/>
              <a:t>New development is a broad term. It refers to new residential areas, but also to areas with mixed use of residential and commercial space, which is increasingly the focus of new urban expansion projects. Purely commercial areas are not discussed in greater detail for reasons of complexity</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34</a:t>
            </a:fld>
            <a:endParaRPr lang="de-DE"/>
          </a:p>
        </p:txBody>
      </p:sp>
    </p:spTree>
    <p:extLst>
      <p:ext uri="{BB962C8B-B14F-4D97-AF65-F5344CB8AC3E}">
        <p14:creationId xmlns:p14="http://schemas.microsoft.com/office/powerpoint/2010/main" val="25117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6D8E775F-E429-4A66-9504-5D5B75C05BB9}" type="slidenum">
              <a:rPr lang="de-DE" altLang="en-US" smtClean="0"/>
              <a:pPr/>
              <a:t>37</a:t>
            </a:fld>
            <a:endParaRPr lang="de-DE"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89504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One of the fields of activities within the Park4SUMP Project is parking standards. </a:t>
            </a:r>
          </a:p>
          <a:p>
            <a:r>
              <a:rPr lang="en-US" dirty="0"/>
              <a:t>Parking standards are also known as parking requirements or parking norms. </a:t>
            </a:r>
          </a:p>
          <a:p>
            <a:r>
              <a:rPr lang="en-US" dirty="0"/>
              <a:t>In this training material we focus on parking standards for new developments. </a:t>
            </a:r>
          </a:p>
          <a:p>
            <a:r>
              <a:rPr lang="en-US" dirty="0"/>
              <a:t>New development is a broad term. It refers to new residential areas, but also to areas with mixed use of residential and commercial space, which is increasingly the focus of new urban expansion projects. Purely commercial areas are not discussed in greater detail for reasons of complexity</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3</a:t>
            </a:fld>
            <a:endParaRPr lang="de-DE"/>
          </a:p>
        </p:txBody>
      </p:sp>
    </p:spTree>
    <p:extLst>
      <p:ext uri="{BB962C8B-B14F-4D97-AF65-F5344CB8AC3E}">
        <p14:creationId xmlns:p14="http://schemas.microsoft.com/office/powerpoint/2010/main" val="300338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 charset="0"/>
                <a:ea typeface="MS PGothic" pitchFamily="34" charset="-128"/>
                <a:cs typeface="MS PGothic"/>
              </a:rPr>
              <a:t>European cities were not built for cars so all new buildings and all new developed areas had to provide sufficient off street parking space. Each new apartment should have its ‘own’ parking space. Office buildings, shopping centers and other points of interest (restaurants, cinemas, sports locations etc.) should provide enough parking spaces for customers, deliveries and employees. The idea was to keep the streets free for the flowing traffic and “prevent that a (new) location, for example an office building, generates parking problems in its vicinity, for example residential areas” (</a:t>
            </a:r>
            <a:r>
              <a:rPr lang="en-US" sz="1200" kern="1200" dirty="0" err="1">
                <a:solidFill>
                  <a:schemeClr val="tx1"/>
                </a:solidFill>
                <a:effectLst/>
                <a:latin typeface="Times New Roman" pitchFamily="1" charset="0"/>
                <a:ea typeface="MS PGothic" pitchFamily="34" charset="-128"/>
                <a:cs typeface="MS PGothic"/>
              </a:rPr>
              <a:t>Mingardo</a:t>
            </a:r>
            <a:r>
              <a:rPr lang="en-US" sz="1200" kern="1200" dirty="0">
                <a:solidFill>
                  <a:schemeClr val="tx1"/>
                </a:solidFill>
                <a:effectLst/>
                <a:latin typeface="Times New Roman" pitchFamily="1" charset="0"/>
                <a:ea typeface="MS PGothic" pitchFamily="34" charset="-128"/>
                <a:cs typeface="MS PGothic"/>
              </a:rPr>
              <a:t> 2016: 16). </a:t>
            </a:r>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4</a:t>
            </a:fld>
            <a:endParaRPr lang="de-DE"/>
          </a:p>
        </p:txBody>
      </p:sp>
    </p:spTree>
    <p:extLst>
      <p:ext uri="{BB962C8B-B14F-4D97-AF65-F5344CB8AC3E}">
        <p14:creationId xmlns:p14="http://schemas.microsoft.com/office/powerpoint/2010/main" val="556628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the parking standards were fixed in local, regional or sometimes national regulations in a number of European countries. The most frequent rule was and still is “one car parking space per apartment”. In rural and suburban areas the rule was and still is much higher: Especially housing has the requirement for 1.5 cars per living unit in average.</a:t>
            </a:r>
          </a:p>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5</a:t>
            </a:fld>
            <a:endParaRPr lang="de-DE"/>
          </a:p>
        </p:txBody>
      </p:sp>
    </p:spTree>
    <p:extLst>
      <p:ext uri="{BB962C8B-B14F-4D97-AF65-F5344CB8AC3E}">
        <p14:creationId xmlns:p14="http://schemas.microsoft.com/office/powerpoint/2010/main" val="254596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7</a:t>
            </a:fld>
            <a:endParaRPr lang="de-DE"/>
          </a:p>
        </p:txBody>
      </p:sp>
    </p:spTree>
    <p:extLst>
      <p:ext uri="{BB962C8B-B14F-4D97-AF65-F5344CB8AC3E}">
        <p14:creationId xmlns:p14="http://schemas.microsoft.com/office/powerpoint/2010/main" val="62828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EA048C7-1071-4C19-801C-2B4348B09DAC}" type="slidenum">
              <a:rPr lang="de-DE" smtClean="0"/>
              <a:pPr>
                <a:defRPr/>
              </a:pPr>
              <a:t>9</a:t>
            </a:fld>
            <a:endParaRPr lang="de-DE"/>
          </a:p>
        </p:txBody>
      </p:sp>
    </p:spTree>
    <p:extLst>
      <p:ext uri="{BB962C8B-B14F-4D97-AF65-F5344CB8AC3E}">
        <p14:creationId xmlns:p14="http://schemas.microsoft.com/office/powerpoint/2010/main" val="394082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hangingPunct="1">
              <a:spcBef>
                <a:spcPct val="15000"/>
              </a:spcBef>
              <a:spcAft>
                <a:spcPct val="15000"/>
              </a:spcAft>
              <a:buClr>
                <a:srgbClr val="1E8EC6"/>
              </a:buClr>
              <a:buSzPct val="70000"/>
              <a:buFont typeface="Wingdings" panose="05000000000000000000" pitchFamily="2" charset="2"/>
              <a:buNone/>
              <a:tabLst/>
            </a:pPr>
            <a:r>
              <a:rPr lang="en-US" sz="2800" dirty="0">
                <a:solidFill>
                  <a:srgbClr val="054988"/>
                </a:solidFill>
                <a:latin typeface="" pitchFamily="16"/>
              </a:rPr>
              <a:t>The typical life cycle of a family implies differences in car ownership. As soon as children are in the house, for example, a car is purchased for the first time. If only one parent works one car may be enough. If both parents are going to work, two cars may be necessary depending on the location of the workplace. Children may get their own car.</a:t>
            </a:r>
            <a:r>
              <a:rPr lang="en-US" sz="2800" baseline="0" dirty="0">
                <a:solidFill>
                  <a:srgbClr val="054988"/>
                </a:solidFill>
                <a:latin typeface="" pitchFamily="16"/>
              </a:rPr>
              <a:t> </a:t>
            </a:r>
            <a:r>
              <a:rPr lang="en-US" sz="2800" dirty="0">
                <a:solidFill>
                  <a:srgbClr val="054988"/>
                </a:solidFill>
                <a:latin typeface="" pitchFamily="16"/>
              </a:rPr>
              <a:t>After the children move out and the parents are retired, there may again be no car in the household. The right number of parking spaces for each apartment is therefore not easy to determine, which is why flexible solutions such as neighborhood garages are becoming increasingly important. The figure shows a typical life cycle of a family.</a:t>
            </a:r>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10</a:t>
            </a:fld>
            <a:endParaRPr lang="de-DE"/>
          </a:p>
        </p:txBody>
      </p:sp>
    </p:spTree>
    <p:extLst>
      <p:ext uri="{BB962C8B-B14F-4D97-AF65-F5344CB8AC3E}">
        <p14:creationId xmlns:p14="http://schemas.microsoft.com/office/powerpoint/2010/main" val="62828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hangingPunct="1">
              <a:spcBef>
                <a:spcPct val="15000"/>
              </a:spcBef>
              <a:spcAft>
                <a:spcPct val="15000"/>
              </a:spcAft>
              <a:buClr>
                <a:srgbClr val="1E8EC6"/>
              </a:buClr>
              <a:buSzPct val="70000"/>
              <a:buFont typeface="Wingdings" panose="05000000000000000000" pitchFamily="2" charset="2"/>
              <a:buNone/>
              <a:tabLst/>
            </a:pPr>
            <a:r>
              <a:rPr lang="en-US" sz="1200" kern="1200" dirty="0">
                <a:solidFill>
                  <a:schemeClr val="tx1"/>
                </a:solidFill>
                <a:effectLst/>
                <a:latin typeface="Times New Roman" pitchFamily="1" charset="0"/>
                <a:ea typeface="MS PGothic" pitchFamily="34" charset="-128"/>
                <a:cs typeface="MS PGothic"/>
              </a:rPr>
              <a:t>High requirements to build the fixed standards affect construction and maintenance costs of (new) buildings, created land use conflicts and severe environmental problems. Most countries have so called “minimum requirements” , but building developers can build more if they want. Fix maximum car parking allowances are limiting how much parking is provided in new building in order to reduce costs and deal with all other named problems.</a:t>
            </a:r>
            <a:endParaRPr lang="de-DE" dirty="0"/>
          </a:p>
        </p:txBody>
      </p:sp>
      <p:sp>
        <p:nvSpPr>
          <p:cNvPr id="4" name="Foliennummernplatzhalter 3"/>
          <p:cNvSpPr>
            <a:spLocks noGrp="1"/>
          </p:cNvSpPr>
          <p:nvPr>
            <p:ph type="sldNum" sz="quarter" idx="10"/>
          </p:nvPr>
        </p:nvSpPr>
        <p:spPr/>
        <p:txBody>
          <a:bodyPr/>
          <a:lstStyle/>
          <a:p>
            <a:pPr>
              <a:defRPr/>
            </a:pPr>
            <a:fld id="{54B3E383-6749-4E3A-B547-22AAE1898893}" type="slidenum">
              <a:rPr lang="de-DE" smtClean="0"/>
              <a:pPr>
                <a:defRPr/>
              </a:pPr>
              <a:t>11</a:t>
            </a:fld>
            <a:endParaRPr lang="de-DE"/>
          </a:p>
        </p:txBody>
      </p:sp>
    </p:spTree>
    <p:extLst>
      <p:ext uri="{BB962C8B-B14F-4D97-AF65-F5344CB8AC3E}">
        <p14:creationId xmlns:p14="http://schemas.microsoft.com/office/powerpoint/2010/main" val="594711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417835"/>
            <a:ext cx="6136659" cy="1635916"/>
          </a:xfrm>
          <a:prstGeom prst="rect">
            <a:avLst/>
          </a:prstGeom>
        </p:spPr>
      </p:pic>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pic>
        <p:nvPicPr>
          <p:cNvPr id="4" name="Picture 12" descr="CIV_PLUS_II_CITIES_Power-Point_Footer_rgb.jpg"/>
          <p:cNvPicPr>
            <a:picLocks noChangeAspect="1"/>
          </p:cNvPicPr>
          <p:nvPr/>
        </p:nvPicPr>
        <p:blipFill>
          <a:blip r:embed="rId3" cstate="print"/>
          <a:srcRect l="71297"/>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11"/>
          <p:cNvPicPr>
            <a:picLocks noChangeAspect="1"/>
          </p:cNvPicPr>
          <p:nvPr userDrawn="1"/>
        </p:nvPicPr>
        <p:blipFill>
          <a:blip r:embed="rId4" cstate="print"/>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r>
              <a:rPr lang="en-US" noProof="0"/>
              <a:t>Click to edit Master subtitle style</a:t>
            </a:r>
            <a:endParaRPr lang="de-DE" dirty="0"/>
          </a:p>
        </p:txBody>
      </p:sp>
      <p:pic>
        <p:nvPicPr>
          <p:cNvPr id="10" name="Afbeelding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800" y="1559367"/>
            <a:ext cx="1182626" cy="1341123"/>
          </a:xfrm>
          <a:prstGeom prst="rect">
            <a:avLst/>
          </a:prstGeom>
        </p:spPr>
      </p:pic>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1308" y="1958197"/>
            <a:ext cx="4211033" cy="6814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8120AA3-A793-4185-B640-40E3AA5BB0A0}"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22A1ACF3-F432-42DE-ADA4-5562DEF51FFC}" type="slidenum">
              <a:rPr lang="el-GR"/>
              <a:pPr>
                <a:defRPr/>
              </a:pPr>
              <a:t>‹nr.›</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116C7E3B-D04C-4310-AC12-0C054CAFE087}"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26BEB11-A36A-4E5D-9F9D-D3071967A8E4}" type="slidenum">
              <a:rPr lang="el-GR"/>
              <a:pPr>
                <a:defRPr/>
              </a:pPr>
              <a:t>‹nr.›</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F3F1F56-F7B3-4D88-B4DA-A96F7347C301}"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C4F0CF4-64DD-4C99-9B70-3899494CD7DD}" type="slidenum">
              <a:rPr lang="el-GR"/>
              <a:pPr>
                <a:defRPr/>
              </a:pPr>
              <a:t>‹nr.›</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DE1F0FAD-A65A-43EA-A015-B7E249C83196}" type="datetimeFigureOut">
              <a:rPr lang="el-GR"/>
              <a:pPr>
                <a:defRPr/>
              </a:pPr>
              <a:t>10/8/2020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CF636FE-31A1-4622-9164-18AA3FBB7004}" type="slidenum">
              <a:rPr lang="el-GR"/>
              <a:pPr>
                <a:defRPr/>
              </a:pPr>
              <a:t>‹nr.›</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A695777F-E2BC-46DC-8C40-6EC361D54930}" type="datetimeFigureOut">
              <a:rPr lang="el-GR"/>
              <a:pPr>
                <a:defRPr/>
              </a:pPr>
              <a:t>10/8/2020</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EE8635C-0268-49D3-986E-494535E4FA89}" type="slidenum">
              <a:rPr lang="el-GR"/>
              <a:pPr>
                <a:defRPr/>
              </a:pPr>
              <a:t>‹nr.›</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58C1CCCB-013B-46A9-8E27-3D2B83D191A0}" type="datetimeFigureOut">
              <a:rPr lang="el-GR"/>
              <a:pPr>
                <a:defRPr/>
              </a:pPr>
              <a:t>10/8/2020</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6A99F34E-588E-4387-BFC3-E53D956A3CA3}" type="slidenum">
              <a:rPr lang="el-GR"/>
              <a:pPr>
                <a:defRPr/>
              </a:pPr>
              <a:t>‹nr.›</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C15F1-2705-4BD0-97EF-B82227033334}" type="datetimeFigureOut">
              <a:rPr lang="el-GR"/>
              <a:pPr>
                <a:defRPr/>
              </a:pPr>
              <a:t>10/8/2020</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5A73DA5-17F7-4A14-BA19-4859CC0DC732}" type="slidenum">
              <a:rPr lang="el-GR"/>
              <a:pPr>
                <a:defRPr/>
              </a:pPr>
              <a:t>‹nr.›</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782916-F388-445C-B001-80AD8F965EDE}" type="datetimeFigureOut">
              <a:rPr lang="el-GR"/>
              <a:pPr>
                <a:defRPr/>
              </a:pPr>
              <a:t>10/8/2020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8DAF82F-BDF6-435B-BFA2-3E26CCA851B4}" type="slidenum">
              <a:rPr lang="el-GR"/>
              <a:pPr>
                <a:defRPr/>
              </a:pPr>
              <a:t>‹nr.›</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79B3E2-ED51-4177-8769-3E6CC2A1F61E}" type="datetimeFigureOut">
              <a:rPr lang="el-GR"/>
              <a:pPr>
                <a:defRPr/>
              </a:pPr>
              <a:t>10/8/2020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B6414E3-57C2-49F6-892A-07AE665AE2E8}" type="slidenum">
              <a:rPr lang="el-GR"/>
              <a:pPr>
                <a:defRPr/>
              </a:pPr>
              <a:t>‹nr.›</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44C284D-A16E-45DF-9A7E-559FEA1A4D3D}"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2AB0732-5530-45A0-BC36-58E0A086A9B6}" type="slidenum">
              <a:rPr lang="el-GR"/>
              <a:pPr>
                <a:defRPr/>
              </a:pPr>
              <a:t>‹nr.›</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962CE5C1-27C0-4DCA-8056-8DBF6ED7D8EB}" type="datetimeFigureOut">
              <a:rPr lang="el-GR"/>
              <a:pPr>
                <a:defRPr/>
              </a:pPr>
              <a:t>10/8/2020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E49E953-6F52-4DBE-96AC-45F108E5979A}" type="slidenum">
              <a:rPr lang="el-GR"/>
              <a:pPr>
                <a:defRPr/>
              </a:pPr>
              <a:t>‹nr.›</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2"/>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ftr" sz="quarter" idx="13"/>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027" name="Picture 3"/>
          <p:cNvPicPr>
            <a:picLocks noChangeAspect="1"/>
          </p:cNvPicPr>
          <p:nvPr/>
        </p:nvPicPr>
        <p:blipFill>
          <a:blip r:embed="rId11" cstate="print"/>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defRPr/>
            </a:pPr>
            <a:endParaRPr lang="en-US"/>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Mastertextformat bearbeiten</a:t>
            </a:r>
          </a:p>
          <a:p>
            <a:pPr lvl="1"/>
            <a:r>
              <a:rPr lang="en-GB" altLang="en-US"/>
              <a:t>Zweite Ebene</a:t>
            </a:r>
          </a:p>
          <a:p>
            <a:pPr lvl="2"/>
            <a:r>
              <a:rPr lang="en-GB" altLang="en-US"/>
              <a:t>Dritte Ebene</a:t>
            </a:r>
          </a:p>
          <a:p>
            <a:pPr lvl="3"/>
            <a:r>
              <a:rPr lang="en-GB" altLang="en-US"/>
              <a:t>Vierte Ebene</a:t>
            </a:r>
          </a:p>
          <a:p>
            <a:pPr lvl="4"/>
            <a:r>
              <a:rPr lang="en-GB" altLang="en-US"/>
              <a:t>Fünfte Ebene</a:t>
            </a:r>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defRPr/>
            </a:pPr>
            <a:r>
              <a:rPr lang="en-GB"/>
              <a:t>&lt;Event&gt; • &lt;Date&gt; • &lt;Location&gt; • &lt;Speaker&gt;</a:t>
            </a:r>
            <a:endParaRPr lang="de-DE"/>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a:defRPr/>
            </a:pPr>
            <a:fld id="{F830608C-F087-4842-BFDD-721F1CAB1286}" type="slidenum">
              <a:rPr lang="en-US" sz="1200">
                <a:effectLst>
                  <a:outerShdw blurRad="38100" dist="38100" dir="2700000" algn="tl">
                    <a:srgbClr val="000000">
                      <a:alpha val="43137"/>
                    </a:srgbClr>
                  </a:outerShdw>
                </a:effectLst>
                <a:latin typeface="Arial" pitchFamily="34" charset="0"/>
              </a:rPr>
              <a:pPr algn="r">
                <a:defRPr/>
              </a:pPr>
              <a:t>‹nr.›</a:t>
            </a:fld>
            <a:endParaRPr lang="en-US" sz="1200" dirty="0">
              <a:effectLst>
                <a:outerShdw blurRad="38100" dist="38100" dir="2700000" algn="tl">
                  <a:srgbClr val="000000">
                    <a:alpha val="43137"/>
                  </a:srgbClr>
                </a:outerShdw>
              </a:effectLst>
              <a:latin typeface="Arial" pitchFamily="34" charset="0"/>
            </a:endParaRPr>
          </a:p>
        </p:txBody>
      </p:sp>
      <p:pic>
        <p:nvPicPr>
          <p:cNvPr id="14" name="Afbeelding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53947" y="94400"/>
            <a:ext cx="1091645" cy="1235136"/>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9"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l-GR"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l-G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02E44067-7F3B-45A7-816C-6E00D43D1C59}" type="datetimeFigureOut">
              <a:rPr lang="el-GR"/>
              <a:pPr>
                <a:defRPr/>
              </a:pPr>
              <a:t>10/8/2020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78861B92-95DF-4922-A1D5-5CA3DF0B1847}" type="slidenum">
              <a:rPr lang="el-GR"/>
              <a:pPr>
                <a:defRPr/>
              </a:pPr>
              <a:t>‹nr.›</a:t>
            </a:fld>
            <a:endParaRPr lang="el-GR"/>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353425" cy="2016125"/>
          </a:xfrm>
        </p:spPr>
        <p:txBody>
          <a:bodyPr/>
          <a:lstStyle/>
          <a:p>
            <a:pPr eaLnBrk="1" hangingPunct="1"/>
            <a:r>
              <a:rPr lang="de-DE" dirty="1" sz="1800" b="1">
                <a:solidFill>
                  <a:schemeClr val="tx1"/>
                </a:solidFill>
              </a:rPr>
              <a:t>Parkplatzstandards</a:t>
            </a:r>
          </a:p>
          <a:p>
            <a:pPr eaLnBrk="1" hangingPunct="1">
              <a:buFontTx/>
              <a:buNone/>
            </a:pPr>
            <a:r>
              <a:rPr lang="de-DE" dirty="1" sz="1800"/>
              <a:t>&lt;Veranstaltung&gt;</a:t>
            </a:r>
          </a:p>
          <a:p>
            <a:pPr eaLnBrk="1" hangingPunct="1">
              <a:buFontTx/>
              <a:buNone/>
            </a:pPr>
            <a:r>
              <a:rPr lang="de-DE" dirty="1" sz="1800"/>
              <a:t>&lt;Datum&gt;</a:t>
            </a:r>
          </a:p>
          <a:p>
            <a:pPr eaLnBrk="1" hangingPunct="1">
              <a:buFontTx/>
              <a:buNone/>
            </a:pPr>
            <a:r>
              <a:rPr lang="de-DE" dirty="1" sz="1800"/>
              <a:t>&lt;Ort&gt;</a:t>
            </a:r>
          </a:p>
          <a:p>
            <a:pPr eaLnBrk="1" hangingPunct="1">
              <a:buFontTx/>
              <a:buNone/>
            </a:pPr>
            <a:r>
              <a:rPr lang="de-DE" dirty="1" sz="1800"/>
              <a:t>&lt;Redner&gt;, &lt;Organisation&gt;</a:t>
            </a:r>
          </a:p>
        </p:txBody>
      </p:sp>
      <p:pic>
        <p:nvPicPr>
          <p:cNvPr id="3" name="Picture 2" descr="C:\Users\franzen.ICLEIV2\Downloads\SUMP Platform logo.png"/>
          <p:cNvPicPr>
            <a:picLocks noChangeAspect="1" noChangeArrowheads="1"/>
          </p:cNvPicPr>
          <p:nvPr/>
        </p:nvPicPr>
        <p:blipFill>
          <a:blip r:embed="rId3" cstate="print"/>
          <a:srcRect/>
          <a:stretch>
            <a:fillRect/>
          </a:stretch>
        </p:blipFill>
        <p:spPr bwMode="auto">
          <a:xfrm>
            <a:off x="116963" y="6456806"/>
            <a:ext cx="1004058" cy="401194"/>
          </a:xfrm>
          <a:prstGeom prst="rect">
            <a:avLst/>
          </a:prstGeom>
          <a:noFill/>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9248" y="5469919"/>
            <a:ext cx="1296000" cy="9656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de-DE" dirty="1" b="1"/>
              <a:t>Wie viel Parkraum kann jedoch als genug bewertet werden?</a:t>
            </a:r>
            <a:br>
              <a:rPr lang="de-DE" dirty="1" b="1"/>
            </a:b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47" y="2932260"/>
            <a:ext cx="8833607" cy="2954795"/>
          </a:xfrm>
          <a:prstGeom prst="rect">
            <a:avLst/>
          </a:prstGeom>
        </p:spPr>
      </p:pic>
      <p:sp>
        <p:nvSpPr>
          <p:cNvPr id="6" name="Rechteck 5"/>
          <p:cNvSpPr/>
          <p:nvPr/>
        </p:nvSpPr>
        <p:spPr>
          <a:xfrm>
            <a:off x="215260" y="6034497"/>
            <a:ext cx="8782117" cy="276999"/>
          </a:xfrm>
          <a:prstGeom prst="rect">
            <a:avLst/>
          </a:prstGeom>
        </p:spPr>
        <p:txBody>
          <a:bodyPr wrap="square">
            <a:spAutoFit/>
          </a:bodyPr>
          <a:lstStyle/>
          <a:p>
            <a:r>
              <a:rPr lang="de-DE" dirty="1" sz="1200" b="1">
                <a:solidFill>
                  <a:srgbClr val="034EA2"/>
                </a:solidFill>
                <a:latin typeface="Arial"/>
              </a:rPr>
              <a:t>Quelle: „Kommunale Stellplatzsatzungen - Leitfaden zur Musterstellplatzsatzung NRW“ Seite 17</a:t>
            </a:r>
          </a:p>
        </p:txBody>
      </p:sp>
      <p:sp>
        <p:nvSpPr>
          <p:cNvPr id="9" name="Content Placeholder 2"/>
          <p:cNvSpPr>
            <a:spLocks noGrp="1"/>
          </p:cNvSpPr>
          <p:nvPr>
            <p:ph idx="1"/>
          </p:nvPr>
        </p:nvSpPr>
        <p:spPr>
          <a:xfrm>
            <a:off x="352425" y="1586706"/>
            <a:ext cx="8791575" cy="1349720"/>
          </a:xfrm>
        </p:spPr>
        <p:txBody>
          <a:bodyPr/>
          <a:lstStyle/>
          <a:p>
            <a:pPr eaLnBrk="1" hangingPunct="1">
              <a:buFont typeface="Arial" panose="020B0604020202020204" pitchFamily="34" charset="0"/>
              <a:buChar char="•"/>
            </a:pPr>
            <a:r>
              <a:rPr lang="de-DE" dirty="1" sz="2400" b="0">
                <a:ea typeface="ＭＳ Ｐゴシック" panose="020B0600070205080204" pitchFamily="34" charset="-128"/>
              </a:rPr>
              <a:t>Der Bedarf an Parkplätzen im Lebenszyklus eines Wohnhauses verändert sich im Laufe der Zeit</a:t>
            </a:r>
          </a:p>
          <a:p>
            <a:pPr eaLnBrk="1" hangingPunct="1">
              <a:buFont typeface="Arial" panose="020B0604020202020204" pitchFamily="34" charset="0"/>
              <a:buChar char="•"/>
            </a:pPr>
            <a:r>
              <a:rPr lang="de-DE" dirty="1" sz="2400" b="0">
                <a:ea typeface="ＭＳ Ｐゴシック" panose="020B0600070205080204" pitchFamily="34" charset="-128"/>
              </a:rPr>
              <a:t>Wie sieht das beste Verhältnis aus?</a:t>
            </a:r>
          </a:p>
          <a:p>
            <a:pPr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3"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826699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de-DE" dirty="1" b="1"/>
              <a:t>Hohe Parkplatzanforderungen </a:t>
            </a:r>
            <a:r>
              <a:rPr lang="de-DE" dirty="1"/>
              <a:t>sind teuer</a:t>
            </a:r>
            <a:r>
              <a:rPr lang="de-DE" dirty="1"/>
              <a:t> </a:t>
            </a:r>
          </a:p>
        </p:txBody>
      </p:sp>
      <p:pic>
        <p:nvPicPr>
          <p:cNvPr id="1028" name="Picture 4" descr="O:\ab3\Mobilität_Themen\Parken\20081222_Jörg_Thiemann-Linden_Par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3392" y="2761081"/>
            <a:ext cx="4415999" cy="2484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593" y="2761081"/>
            <a:ext cx="3311998"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406400" y="1629138"/>
            <a:ext cx="8407400" cy="769441"/>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de-DE" dirty="1" sz="2200">
                <a:solidFill>
                  <a:srgbClr val="134095"/>
                </a:solidFill>
                <a:latin typeface="+mn-lt"/>
                <a:ea typeface="ＭＳ Ｐゴシック" panose="020B0600070205080204" pitchFamily="34" charset="-128"/>
                <a:cs typeface="MS PGothic"/>
              </a:rPr>
              <a:t>Baukosten </a:t>
            </a:r>
            <a:r>
              <a:rPr lang="de-DE" dirty="1" b="1" sz="2200">
                <a:solidFill>
                  <a:srgbClr val="134095"/>
                </a:solidFill>
                <a:latin typeface="+mn-lt"/>
                <a:ea typeface="ＭＳ Ｐゴシック" panose="020B0600070205080204" pitchFamily="34" charset="-128"/>
                <a:cs typeface="MS PGothic"/>
              </a:rPr>
              <a:t>pro</a:t>
            </a:r>
            <a:r>
              <a:rPr lang="de-DE" dirty="1" sz="2200">
                <a:solidFill>
                  <a:srgbClr val="134095"/>
                </a:solidFill>
                <a:latin typeface="+mn-lt"/>
                <a:ea typeface="ＭＳ Ｐゴシック" panose="020B0600070205080204" pitchFamily="34" charset="-128"/>
                <a:cs typeface="MS PGothic"/>
              </a:rPr>
              <a:t> Parkplatz (inkl. Zugangskosten) abhängig von Immobilienkosten auf Basis empirischer Werte</a:t>
            </a:r>
          </a:p>
        </p:txBody>
      </p:sp>
      <p:sp>
        <p:nvSpPr>
          <p:cNvPr id="5" name="Textfeld 4"/>
          <p:cNvSpPr txBox="1"/>
          <p:nvPr/>
        </p:nvSpPr>
        <p:spPr>
          <a:xfrm>
            <a:off x="406400" y="5319205"/>
            <a:ext cx="1944763" cy="461665"/>
          </a:xfrm>
          <a:prstGeom prst="rect">
            <a:avLst/>
          </a:prstGeom>
          <a:noFill/>
        </p:spPr>
        <p:txBody>
          <a:bodyPr wrap="none" rtlCol="0">
            <a:spAutoFit/>
          </a:bodyPr>
          <a:lstStyle>
            <a:defPPr>
              <a:defRPr lang="de-DE"/>
            </a:defPPr>
            <a:lvl1pPr>
              <a:defRPr>
                <a:solidFill>
                  <a:srgbClr val="134095"/>
                </a:solidFill>
                <a:latin typeface="+mn-lt"/>
                <a:ea typeface="ＭＳ Ｐゴシック" panose="020B0600070205080204" pitchFamily="34" charset="-128"/>
                <a:cs typeface="MS PGothic"/>
              </a:defRPr>
            </a:lvl1pPr>
          </a:lstStyle>
          <a:p>
            <a:r>
              <a:rPr lang="de-DE" dirty="1" b="1"/>
              <a:t>~</a:t>
            </a:r>
            <a:r>
              <a:rPr lang="de-DE" dirty="1" sz="2000" b="1"/>
              <a:t>Bis zu 3.000 €</a:t>
            </a:r>
          </a:p>
        </p:txBody>
      </p:sp>
      <p:sp>
        <p:nvSpPr>
          <p:cNvPr id="13" name="Textfeld 12"/>
          <p:cNvSpPr txBox="1"/>
          <p:nvPr/>
        </p:nvSpPr>
        <p:spPr>
          <a:xfrm>
            <a:off x="3113840" y="5321283"/>
            <a:ext cx="2568332" cy="400110"/>
          </a:xfrm>
          <a:prstGeom prst="rect">
            <a:avLst/>
          </a:prstGeom>
          <a:noFill/>
        </p:spPr>
        <p:txBody>
          <a:bodyPr wrap="none" rtlCol="0">
            <a:spAutoFit/>
          </a:bodyPr>
          <a:lstStyle/>
          <a:p>
            <a:r>
              <a:rPr lang="de-DE" dirty="1" sz="2000" b="1">
                <a:solidFill>
                  <a:srgbClr val="134095"/>
                </a:solidFill>
                <a:latin typeface="+mn-lt"/>
                <a:ea typeface="ＭＳ Ｐゴシック" panose="020B0600070205080204" pitchFamily="34" charset="-128"/>
                <a:cs typeface="MS PGothic"/>
              </a:rPr>
              <a:t>~5.000 € bis 20.000 €</a:t>
            </a:r>
          </a:p>
        </p:txBody>
      </p:sp>
      <p:sp>
        <p:nvSpPr>
          <p:cNvPr id="14" name="Textfeld 13"/>
          <p:cNvSpPr txBox="1"/>
          <p:nvPr/>
        </p:nvSpPr>
        <p:spPr>
          <a:xfrm>
            <a:off x="6217252" y="5328662"/>
            <a:ext cx="2497800" cy="400110"/>
          </a:xfrm>
          <a:prstGeom prst="rect">
            <a:avLst/>
          </a:prstGeom>
          <a:noFill/>
        </p:spPr>
        <p:txBody>
          <a:bodyPr wrap="none" rtlCol="0">
            <a:spAutoFit/>
          </a:bodyPr>
          <a:lstStyle>
            <a:defPPr>
              <a:defRPr lang="de-DE"/>
            </a:defPPr>
            <a:lvl1pPr>
              <a:defRPr>
                <a:solidFill>
                  <a:srgbClr val="134095"/>
                </a:solidFill>
                <a:latin typeface="+mn-lt"/>
                <a:ea typeface="ＭＳ Ｐゴシック" panose="020B0600070205080204" pitchFamily="34" charset="-128"/>
                <a:cs typeface="MS PGothic"/>
              </a:defRPr>
            </a:lvl1pPr>
          </a:lstStyle>
          <a:p>
            <a:r>
              <a:rPr lang="de-DE" dirty="1" sz="2000" b="1"/>
              <a:t>~20.000 € bis 72.000 €</a:t>
            </a:r>
          </a:p>
        </p:txBody>
      </p:sp>
      <p:sp>
        <p:nvSpPr>
          <p:cNvPr id="8" name="Rechteck 7"/>
          <p:cNvSpPr/>
          <p:nvPr/>
        </p:nvSpPr>
        <p:spPr>
          <a:xfrm>
            <a:off x="297390" y="5963103"/>
            <a:ext cx="8965143" cy="400110"/>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de-DE" dirty="1" sz="2000">
                <a:solidFill>
                  <a:srgbClr val="134095"/>
                </a:solidFill>
                <a:latin typeface="+mn-lt"/>
                <a:ea typeface="ＭＳ Ｐゴシック" panose="020B0600070205080204" pitchFamily="34" charset="-128"/>
                <a:cs typeface="MS PGothic"/>
              </a:rPr>
              <a:t>Plus: Die jährlichen Betriebskosten belaufen sich auf zwischen 2 % und 8 % der Baukosten</a:t>
            </a:r>
          </a:p>
        </p:txBody>
      </p:sp>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866" r="20157" b="32"/>
          <a:stretch/>
        </p:blipFill>
        <p:spPr bwMode="auto">
          <a:xfrm>
            <a:off x="0" y="2762859"/>
            <a:ext cx="2929467" cy="248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bgerundetes Rechteck 8"/>
          <p:cNvSpPr/>
          <p:nvPr/>
        </p:nvSpPr>
        <p:spPr>
          <a:xfrm>
            <a:off x="745066" y="3750733"/>
            <a:ext cx="649621" cy="1778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DF2D012-6536-4878-BAA3-EA3CB4E57735}"/>
              </a:ext>
            </a:extLst>
          </p:cNvPr>
          <p:cNvSpPr txBox="1"/>
          <p:nvPr/>
        </p:nvSpPr>
        <p:spPr>
          <a:xfrm>
            <a:off x="-31601" y="4997968"/>
            <a:ext cx="1305165" cy="276999"/>
          </a:xfrm>
          <a:prstGeom prst="rect">
            <a:avLst/>
          </a:prstGeom>
          <a:noFill/>
        </p:spPr>
        <p:txBody>
          <a:bodyPr wrap="none" rtlCol="0">
            <a:spAutoFit/>
          </a:bodyPr>
          <a:lstStyle/>
          <a:p>
            <a:r>
              <a:rPr lang="de-DE" dirty="1" sz="1200">
                <a:solidFill>
                  <a:schemeClr val="bg1"/>
                </a:solidFill>
                <a:latin typeface="+mn-lt"/>
              </a:rPr>
              <a:t>© Martina Hertel</a:t>
            </a:r>
          </a:p>
        </p:txBody>
      </p:sp>
      <p:sp>
        <p:nvSpPr>
          <p:cNvPr id="17" name="Textfeld 16">
            <a:extLst>
              <a:ext uri="{FF2B5EF4-FFF2-40B4-BE49-F238E27FC236}">
                <a16:creationId xmlns:a16="http://schemas.microsoft.com/office/drawing/2014/main" id="{664F2463-D0AE-4C40-82CC-D9AB753CE501}"/>
              </a:ext>
            </a:extLst>
          </p:cNvPr>
          <p:cNvSpPr txBox="1"/>
          <p:nvPr/>
        </p:nvSpPr>
        <p:spPr>
          <a:xfrm>
            <a:off x="5782501" y="5004978"/>
            <a:ext cx="1305165" cy="276999"/>
          </a:xfrm>
          <a:prstGeom prst="rect">
            <a:avLst/>
          </a:prstGeom>
          <a:noFill/>
        </p:spPr>
        <p:txBody>
          <a:bodyPr wrap="none" rtlCol="0">
            <a:spAutoFit/>
          </a:bodyPr>
          <a:lstStyle/>
          <a:p>
            <a:r>
              <a:rPr lang="de-DE" dirty="1" sz="1200">
                <a:solidFill>
                  <a:schemeClr val="bg1"/>
                </a:solidFill>
                <a:latin typeface="+mn-lt"/>
              </a:rPr>
              <a:t>© Martina Hertel</a:t>
            </a:r>
          </a:p>
        </p:txBody>
      </p:sp>
      <p:sp>
        <p:nvSpPr>
          <p:cNvPr id="18" name="Textfeld 17">
            <a:extLst>
              <a:ext uri="{FF2B5EF4-FFF2-40B4-BE49-F238E27FC236}">
                <a16:creationId xmlns:a16="http://schemas.microsoft.com/office/drawing/2014/main" id="{D08A57C1-8185-4F45-AA8F-869F887DDBF6}"/>
              </a:ext>
            </a:extLst>
          </p:cNvPr>
          <p:cNvSpPr txBox="1"/>
          <p:nvPr/>
        </p:nvSpPr>
        <p:spPr>
          <a:xfrm>
            <a:off x="2925846" y="5007941"/>
            <a:ext cx="1871474" cy="276999"/>
          </a:xfrm>
          <a:prstGeom prst="rect">
            <a:avLst/>
          </a:prstGeom>
          <a:noFill/>
        </p:spPr>
        <p:txBody>
          <a:bodyPr wrap="none" rtlCol="0">
            <a:spAutoFit/>
          </a:bodyPr>
          <a:lstStyle/>
          <a:p>
            <a:r>
              <a:rPr lang="de-DE" dirty="1" sz="1200">
                <a:solidFill>
                  <a:schemeClr val="bg1"/>
                </a:solidFill>
                <a:latin typeface="+mn-lt"/>
              </a:rPr>
              <a:t>© Jörg Thiemann-Linden</a:t>
            </a:r>
          </a:p>
        </p:txBody>
      </p:sp>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21"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037778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304800" y="113533"/>
            <a:ext cx="8229600" cy="1143000"/>
          </a:xfrm>
        </p:spPr>
        <p:txBody>
          <a:bodyPr/>
          <a:lstStyle/>
          <a:p>
            <a:pPr eaLnBrk="1" hangingPunct="1"/>
            <a:r>
              <a:rPr lang="de-DE" dirty="1"/>
              <a:t>Sind Parkhäuser die Lösung?</a:t>
            </a: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7" name="Textfeld 6"/>
          <p:cNvSpPr txBox="1"/>
          <p:nvPr/>
        </p:nvSpPr>
        <p:spPr>
          <a:xfrm>
            <a:off x="361883" y="1462936"/>
            <a:ext cx="8172517" cy="1107996"/>
          </a:xfrm>
          <a:prstGeom prst="rect">
            <a:avLst/>
          </a:prstGeom>
          <a:noFill/>
        </p:spPr>
        <p:txBody>
          <a:bodyPr wrap="square" rtlCol="0">
            <a:spAutoFit/>
          </a:bodyPr>
          <a:lstStyle/>
          <a:p>
            <a:pPr>
              <a:spcBef>
                <a:spcPts val="0"/>
              </a:spcBef>
            </a:pPr>
            <a:r>
              <a:rPr lang="de-DE" dirty="1" b="1" sz="2200">
                <a:solidFill>
                  <a:srgbClr val="134095"/>
                </a:solidFill>
                <a:latin typeface="+mj-lt"/>
                <a:cs typeface="MS PGothic"/>
              </a:rPr>
              <a:t>Leider muss der Bau von Tiefgaragen in der Regel von allen Mietern oder Bewohnern mitfinanziert werden!</a:t>
            </a:r>
            <a:br>
              <a:rPr lang="de-DE" dirty="1" sz="2200">
                <a:solidFill>
                  <a:srgbClr val="134095"/>
                </a:solidFill>
                <a:latin typeface="+mj-lt"/>
                <a:cs typeface="MS PGothic"/>
              </a:rPr>
            </a:br>
          </a:p>
        </p:txBody>
      </p:sp>
      <p:sp>
        <p:nvSpPr>
          <p:cNvPr id="9" name="Rectangle 1053">
            <a:extLst>
              <a:ext uri="{FF2B5EF4-FFF2-40B4-BE49-F238E27FC236}">
                <a16:creationId xmlns:a16="http://schemas.microsoft.com/office/drawing/2014/main" id="{165708D1-5D01-4D79-876E-13F6FCB66C3B}"/>
              </a:ext>
            </a:extLst>
          </p:cNvPr>
          <p:cNvSpPr txBox="1">
            <a:spLocks noChangeArrowheads="1"/>
          </p:cNvSpPr>
          <p:nvPr/>
        </p:nvSpPr>
        <p:spPr bwMode="auto">
          <a:xfrm>
            <a:off x="361883" y="5953103"/>
            <a:ext cx="9002036" cy="3009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eaLnBrk="1" hangingPunct="1"/>
            <a:r>
              <a:rPr lang="de-DE" dirty="1" b="0">
                <a:solidFill>
                  <a:srgbClr val="134095"/>
                </a:solidFill>
                <a:cs typeface="+mn-cs"/>
              </a:rPr>
              <a:t>  </a:t>
            </a:r>
            <a:br>
              <a:rPr lang="de-DE" dirty="1" b="0">
                <a:solidFill>
                  <a:srgbClr val="134095"/>
                </a:solidFill>
                <a:cs typeface="+mn-cs"/>
              </a:rPr>
            </a:br>
          </a:p>
          <a:p>
            <a:pPr eaLnBrk="1" hangingPunct="1"/>
            <a:endParaRPr lang="en-GB" altLang="de-DE" sz="2400" kern="1200" dirty="0">
              <a:solidFill>
                <a:srgbClr val="134095"/>
              </a:solidFill>
              <a:cs typeface="+mn-cs"/>
            </a:endParaRPr>
          </a:p>
          <a:p>
            <a:pPr eaLnBrk="1" hangingPunct="1"/>
            <a:endParaRPr lang="en-GB" altLang="de-DE" sz="2400" kern="1200" dirty="0">
              <a:solidFill>
                <a:srgbClr val="134095"/>
              </a:solidFill>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491" r="58889"/>
          <a:stretch/>
        </p:blipFill>
        <p:spPr bwMode="auto">
          <a:xfrm>
            <a:off x="0" y="3164455"/>
            <a:ext cx="4144786" cy="284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p:cNvSpPr/>
          <p:nvPr/>
        </p:nvSpPr>
        <p:spPr>
          <a:xfrm>
            <a:off x="184575" y="5925543"/>
            <a:ext cx="8289573" cy="461665"/>
          </a:xfrm>
          <a:prstGeom prst="rect">
            <a:avLst/>
          </a:prstGeom>
        </p:spPr>
        <p:txBody>
          <a:bodyPr wrap="square">
            <a:spAutoFit/>
          </a:bodyPr>
          <a:lstStyle/>
          <a:p>
            <a:pPr lvl="0"/>
            <a:r>
              <a:rPr lang="de-DE" dirty="1" sz="1200" b="1">
                <a:solidFill>
                  <a:srgbClr val="034EA2"/>
                </a:solidFill>
                <a:latin typeface="Arial"/>
              </a:rPr>
              <a:t>Quelle: „Umparken – den öffentlichen Raum gerechter verteilen</a:t>
            </a:r>
          </a:p>
          <a:p>
            <a:pPr lvl="0"/>
            <a:r>
              <a:rPr lang="de-DE" dirty="1" sz="1200" b="1">
                <a:solidFill>
                  <a:srgbClr val="034EA2"/>
                </a:solidFill>
                <a:latin typeface="Arial"/>
              </a:rPr>
              <a:t>Zahlen und Fakten zum Parkraummanagement“, Agora Verkehrswende, 3. aktualisierte Auflage 2020</a:t>
            </a:r>
          </a:p>
        </p:txBody>
      </p:sp>
      <p:sp>
        <p:nvSpPr>
          <p:cNvPr id="2" name="Rechteck 1"/>
          <p:cNvSpPr/>
          <p:nvPr/>
        </p:nvSpPr>
        <p:spPr>
          <a:xfrm>
            <a:off x="4099034" y="2436277"/>
            <a:ext cx="4719145" cy="2640723"/>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de-DE" dirty="1" sz="1800">
                <a:solidFill>
                  <a:srgbClr val="134095"/>
                </a:solidFill>
                <a:latin typeface="+mn-lt"/>
                <a:ea typeface="ＭＳ Ｐゴシック" panose="020B0600070205080204" pitchFamily="34" charset="-128"/>
                <a:cs typeface="MS PGothic"/>
              </a:rPr>
              <a:t>Eine Tiefgarage in einem typischen Mehrfamilienhaus im Stadtgebiet ist mit Gebäudekosten von durchschnittlich zwischen 22.000 und 26.000 Euro verbunden.</a:t>
            </a:r>
          </a:p>
          <a:p>
            <a:pPr marL="342900" indent="-342900">
              <a:spcBef>
                <a:spcPct val="20000"/>
              </a:spcBef>
              <a:buClr>
                <a:srgbClr val="134095"/>
              </a:buClr>
              <a:buSzPct val="135000"/>
              <a:buFont typeface="Arial" panose="020B0604020202020204" pitchFamily="34" charset="0"/>
              <a:buChar char="•"/>
            </a:pPr>
            <a:r>
              <a:rPr lang="de-DE" dirty="1" sz="1800">
                <a:solidFill>
                  <a:srgbClr val="134095"/>
                </a:solidFill>
                <a:latin typeface="+mn-lt"/>
                <a:ea typeface="ＭＳ Ｐゴシック" panose="020B0600070205080204" pitchFamily="34" charset="-128"/>
                <a:cs typeface="MS PGothic"/>
              </a:rPr>
              <a:t>Die Tiefgarage macht etwa 10 Prozent der Baukosten aus, die meist auf alle Anwohner verteilt werden.</a:t>
            </a:r>
            <a:r>
              <a:rPr lang="de-DE" dirty="1" sz="1800">
                <a:solidFill>
                  <a:srgbClr val="134095"/>
                </a:solidFill>
                <a:latin typeface="+mn-lt"/>
                <a:ea typeface="ＭＳ Ｐゴシック" panose="020B0600070205080204" pitchFamily="34" charset="-128"/>
                <a:cs typeface="MS PGothic"/>
              </a:rPr>
              <a:t> </a:t>
            </a:r>
            <a:r>
              <a:rPr lang="de-DE" dirty="1" sz="1800">
                <a:solidFill>
                  <a:srgbClr val="134095"/>
                </a:solidFill>
                <a:latin typeface="+mn-lt"/>
                <a:ea typeface="ＭＳ Ｐゴシック" panose="020B0600070205080204" pitchFamily="34" charset="-128"/>
                <a:cs typeface="MS PGothic"/>
              </a:rPr>
              <a:t>Es spielt keine Rolle, ob sie ein Auto besitzen oder nicht.</a:t>
            </a:r>
          </a:p>
        </p:txBody>
      </p:sp>
      <p:sp>
        <p:nvSpPr>
          <p:cNvPr id="13" name="Textfeld 12"/>
          <p:cNvSpPr txBox="1"/>
          <p:nvPr/>
        </p:nvSpPr>
        <p:spPr>
          <a:xfrm>
            <a:off x="422678" y="2321004"/>
            <a:ext cx="3613292" cy="1107996"/>
          </a:xfrm>
          <a:prstGeom prst="rect">
            <a:avLst/>
          </a:prstGeom>
          <a:noFill/>
        </p:spPr>
        <p:txBody>
          <a:bodyPr wrap="square" rtlCol="0">
            <a:spAutoFit/>
          </a:bodyPr>
          <a:lstStyle/>
          <a:p>
            <a:pPr>
              <a:spcBef>
                <a:spcPts val="0"/>
              </a:spcBef>
            </a:pPr>
            <a:r>
              <a:rPr lang="de-DE" dirty="1" b="1" sz="2200">
                <a:solidFill>
                  <a:srgbClr val="134095"/>
                </a:solidFill>
                <a:latin typeface="+mj-lt"/>
                <a:cs typeface="MS PGothic"/>
              </a:rPr>
              <a:t>Gefangen … für die Zahlung der Rechnung anderer</a:t>
            </a:r>
            <a:r>
              <a:rPr lang="de-DE" dirty="1" b="1" sz="2200">
                <a:solidFill>
                  <a:srgbClr val="134095"/>
                </a:solidFill>
                <a:latin typeface="+mj-lt"/>
                <a:cs typeface="MS PGothic"/>
              </a:rPr>
              <a:t> </a:t>
            </a:r>
            <a:br>
              <a:rPr lang="de-DE" dirty="1" sz="2200">
                <a:solidFill>
                  <a:srgbClr val="134095"/>
                </a:solidFill>
                <a:latin typeface="+mj-lt"/>
                <a:cs typeface="MS PGothic"/>
              </a:rPr>
            </a:br>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6"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32675734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1"/>
              <a:t>Nicht jeder Bewohner hat ein Auto…!</a:t>
            </a:r>
            <a:br>
              <a:rPr lang="de-DE" dirty="1"/>
            </a:b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4109671688"/>
              </p:ext>
            </p:extLst>
          </p:nvPr>
        </p:nvGraphicFramePr>
        <p:xfrm>
          <a:off x="849086" y="2079628"/>
          <a:ext cx="7571014" cy="42394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209479" y="1538070"/>
            <a:ext cx="8782117" cy="1015663"/>
          </a:xfrm>
          <a:prstGeom prst="rect">
            <a:avLst/>
          </a:prstGeom>
          <a:noFill/>
        </p:spPr>
        <p:txBody>
          <a:bodyPr wrap="square" rtlCol="0">
            <a:spAutoFit/>
          </a:bodyPr>
          <a:lstStyle/>
          <a:p>
            <a:pPr>
              <a:spcBef>
                <a:spcPts val="0"/>
              </a:spcBef>
            </a:pPr>
            <a:r>
              <a:rPr lang="de-DE" dirty="1" b="1" sz="2000">
                <a:solidFill>
                  <a:srgbClr val="134095"/>
                </a:solidFill>
                <a:latin typeface="+mj-lt"/>
                <a:cs typeface="MS PGothic"/>
              </a:rPr>
              <a:t>… vor allem Haushalte mit geringem Einkommen sind manchmal nicht in der Lage, ein Auto zu finanzieren, müssen aber die Baukosten für Parkraum mitfinanzieren</a:t>
            </a:r>
            <a:r>
              <a:rPr lang="de-DE" dirty="1" b="1" sz="2000">
                <a:solidFill>
                  <a:srgbClr val="134095"/>
                </a:solidFill>
                <a:latin typeface="+mj-lt"/>
                <a:cs typeface="MS PGothic"/>
              </a:rPr>
              <a:t>   </a:t>
            </a:r>
            <a:br>
              <a:rPr lang="de-DE" dirty="1" sz="2000">
                <a:solidFill>
                  <a:srgbClr val="134095"/>
                </a:solidFill>
                <a:latin typeface="+mj-lt"/>
                <a:cs typeface="MS PGothic"/>
              </a:rPr>
            </a:br>
          </a:p>
        </p:txBody>
      </p:sp>
      <p:sp>
        <p:nvSpPr>
          <p:cNvPr id="8" name="Rechteck 7"/>
          <p:cNvSpPr/>
          <p:nvPr/>
        </p:nvSpPr>
        <p:spPr>
          <a:xfrm rot="16200000">
            <a:off x="-898842" y="4531843"/>
            <a:ext cx="2927833" cy="830997"/>
          </a:xfrm>
          <a:prstGeom prst="rect">
            <a:avLst/>
          </a:prstGeom>
        </p:spPr>
        <p:txBody>
          <a:bodyPr wrap="square">
            <a:spAutoFit/>
          </a:bodyPr>
          <a:lstStyle/>
          <a:p>
            <a:pPr>
              <a:spcBef>
                <a:spcPct val="20000"/>
              </a:spcBef>
              <a:buClr>
                <a:srgbClr val="134095"/>
              </a:buClr>
              <a:buSzPct val="135000"/>
            </a:pPr>
            <a:r>
              <a:rPr lang="de-DE" dirty="1" sz="1200" b="1">
                <a:solidFill>
                  <a:srgbClr val="134095"/>
                </a:solidFill>
                <a:latin typeface="+mn-lt"/>
                <a:ea typeface="ＭＳ Ｐゴシック" panose="020B0600070205080204" pitchFamily="34" charset="-128"/>
                <a:cs typeface="MS PGothic"/>
              </a:rPr>
              <a:t>Quelle: „Mobilität in Deutschland“.</a:t>
            </a:r>
            <a:br>
              <a:rPr lang="de-DE" dirty="1" sz="1200" b="1">
                <a:solidFill>
                  <a:srgbClr val="134095"/>
                </a:solidFill>
                <a:latin typeface="+mn-lt"/>
                <a:ea typeface="ＭＳ Ｐゴシック" panose="020B0600070205080204" pitchFamily="34" charset="-128"/>
                <a:cs typeface="MS PGothic"/>
              </a:rPr>
            </a:br>
            <a:r>
              <a:rPr lang="de-DE" dirty="1" sz="1200" b="1">
                <a:solidFill>
                  <a:srgbClr val="134095"/>
                </a:solidFill>
                <a:latin typeface="+mn-lt"/>
                <a:ea typeface="ＭＳ Ｐゴシック" panose="020B0600070205080204" pitchFamily="34" charset="-128"/>
                <a:cs typeface="MS PGothic"/>
              </a:rPr>
              <a:t>Kurzbericht.</a:t>
            </a:r>
            <a:r>
              <a:rPr lang="de-DE" dirty="1" sz="1200" b="1">
                <a:solidFill>
                  <a:srgbClr val="134095"/>
                </a:solidFill>
                <a:latin typeface="+mn-lt"/>
                <a:ea typeface="ＭＳ Ｐゴシック" panose="020B0600070205080204" pitchFamily="34" charset="-128"/>
                <a:cs typeface="MS PGothic"/>
              </a:rPr>
              <a:t> </a:t>
            </a:r>
            <a:r>
              <a:rPr lang="de-DE" dirty="1" sz="1200" b="1">
                <a:solidFill>
                  <a:srgbClr val="134095"/>
                </a:solidFill>
                <a:latin typeface="+mn-lt"/>
                <a:ea typeface="ＭＳ Ｐゴシック" panose="020B0600070205080204" pitchFamily="34" charset="-128"/>
                <a:cs typeface="MS PGothic"/>
              </a:rPr>
              <a:t>BMVI (2017)</a:t>
            </a:r>
          </a:p>
          <a:p>
            <a:endParaRPr lang="de-DE" sz="1200" b="1" dirty="0">
              <a:solidFill>
                <a:srgbClr val="134095"/>
              </a:solidFill>
              <a:latin typeface="+mn-lt"/>
              <a:cs typeface="Arial" panose="020B0604020202020204" pitchFamily="34" charset="0"/>
            </a:endParaRPr>
          </a:p>
          <a:p>
            <a:r>
              <a:rPr lang="de-DE" dirty="1" sz="1200" b="1">
                <a:solidFill>
                  <a:srgbClr val="134095"/>
                </a:solidFill>
                <a:latin typeface="+mn-lt"/>
              </a:rPr>
              <a:t> </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063436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de-DE" dirty="1"/>
              <a:t>So sollten Parkplatzanforderungen künftig gehandhabt werden</a:t>
            </a:r>
          </a:p>
        </p:txBody>
      </p:sp>
      <p:sp>
        <p:nvSpPr>
          <p:cNvPr id="5123" name="Content Placeholder 2"/>
          <p:cNvSpPr>
            <a:spLocks noGrp="1"/>
          </p:cNvSpPr>
          <p:nvPr>
            <p:ph idx="1"/>
          </p:nvPr>
        </p:nvSpPr>
        <p:spPr>
          <a:xfrm>
            <a:off x="391391" y="1482004"/>
            <a:ext cx="8145162" cy="4626446"/>
          </a:xfrm>
        </p:spPr>
        <p:txBody>
          <a:bodyPr/>
          <a:lstStyle/>
          <a:p>
            <a:pPr eaLnBrk="1" hangingPunct="1">
              <a:buFont typeface="Arial" panose="020B0604020202020204" pitchFamily="34" charset="0"/>
              <a:buChar char="•"/>
            </a:pPr>
            <a:r>
              <a:rPr lang="de-DE" dirty="1" sz="2200" b="0">
                <a:ea typeface="ＭＳ Ｐゴシック" panose="020B0600070205080204" pitchFamily="34" charset="-128"/>
              </a:rPr>
              <a:t>Hohe Anforderungen an den Bau einer festen Anzahl von Parkplätzen haben Auswirkungen auf die Bau- und Wartungskosten</a:t>
            </a:r>
          </a:p>
          <a:p>
            <a:pPr eaLnBrk="1" hangingPunct="1">
              <a:buFont typeface="Arial" panose="020B0604020202020204" pitchFamily="34" charset="0"/>
              <a:buChar char="•"/>
            </a:pPr>
            <a:r>
              <a:rPr lang="de-DE" dirty="1" sz="2200" b="0">
                <a:ea typeface="ＭＳ Ｐゴシック" panose="020B0600070205080204" pitchFamily="34" charset="-128"/>
              </a:rPr>
              <a:t>Die induzierte Pkw-Nutzung schafft Konflikte in Bezug auf die Landnutzung und schwere Umweltprobleme.</a:t>
            </a:r>
            <a:r>
              <a:rPr lang="de-DE" dirty="1" sz="2200" b="0">
                <a:ea typeface="ＭＳ Ｐゴシック" panose="020B0600070205080204" pitchFamily="34" charset="-128"/>
              </a:rPr>
              <a:t> </a:t>
            </a:r>
            <a:r>
              <a:rPr lang="de-DE" dirty="1" sz="2200" b="0">
                <a:ea typeface="ＭＳ Ｐゴシック" panose="020B0600070205080204" pitchFamily="34" charset="-128"/>
              </a:rPr>
              <a:t>Gemeinden stehen drei Handlungsoptionen zur Verfügung – wenn auf lokaler Ebene geregelt:</a:t>
            </a:r>
            <a:br>
              <a:rPr lang="de-DE" dirty="1" sz="2200" b="0">
                <a:ea typeface="ＭＳ Ｐゴシック" panose="020B0600070205080204" pitchFamily="34" charset="-128"/>
              </a:rPr>
            </a:br>
          </a:p>
          <a:p>
            <a:pPr marL="1165225" lvl="3" indent="-457200" eaLnBrk="1" hangingPunct="1">
              <a:buClr>
                <a:srgbClr val="134095"/>
              </a:buClr>
              <a:buSzPct val="115000"/>
              <a:buFont typeface="+mj-lt"/>
              <a:buAutoNum type="alphaLcPeriod"/>
            </a:pPr>
            <a:r>
              <a:rPr lang="de-DE" dirty="1" u="sng">
                <a:solidFill>
                  <a:srgbClr val="134095"/>
                </a:solidFill>
                <a:latin typeface="+mn-lt"/>
                <a:ea typeface="ＭＳ Ｐゴシック" panose="020B0600070205080204" pitchFamily="34" charset="-128"/>
              </a:rPr>
              <a:t>Abschaffung der Parkplatzstandards</a:t>
            </a:r>
            <a:r>
              <a:rPr lang="de-DE" dirty="1">
                <a:solidFill>
                  <a:srgbClr val="134095"/>
                </a:solidFill>
                <a:latin typeface="+mn-lt"/>
                <a:ea typeface="ＭＳ Ｐゴシック" panose="020B0600070205080204" pitchFamily="34" charset="-128"/>
              </a:rPr>
              <a:t> (keine Mindestanforderungen in Bezug auf Parkplätze), um die Baukosten zu senken</a:t>
            </a:r>
          </a:p>
          <a:p>
            <a:pPr marL="1165225" lvl="3" indent="-457200" eaLnBrk="1" hangingPunct="1">
              <a:buClr>
                <a:srgbClr val="134095"/>
              </a:buClr>
              <a:buSzPct val="115000"/>
              <a:buFont typeface="+mj-lt"/>
              <a:buAutoNum type="alphaLcPeriod"/>
            </a:pPr>
            <a:r>
              <a:rPr lang="de-DE" dirty="1">
                <a:solidFill>
                  <a:srgbClr val="134095"/>
                </a:solidFill>
                <a:latin typeface="+mn-lt"/>
                <a:ea typeface="ＭＳ Ｐゴシック" panose="020B0600070205080204" pitchFamily="34" charset="-128"/>
              </a:rPr>
              <a:t>Den Bauunternehmen rechtlich die Möglichkeit geben, </a:t>
            </a:r>
            <a:r>
              <a:rPr lang="de-DE" dirty="1" u="sng">
                <a:solidFill>
                  <a:srgbClr val="134095"/>
                </a:solidFill>
                <a:latin typeface="+mn-lt"/>
                <a:ea typeface="ＭＳ Ｐゴシック" panose="020B0600070205080204" pitchFamily="34" charset="-128"/>
              </a:rPr>
              <a:t>die Mindestanforderungen für Parkplätze zu senken</a:t>
            </a:r>
            <a:r>
              <a:rPr lang="de-DE" dirty="1">
                <a:solidFill>
                  <a:srgbClr val="134095"/>
                </a:solidFill>
                <a:latin typeface="+mn-lt"/>
                <a:ea typeface="ＭＳ Ｐゴシック" panose="020B0600070205080204" pitchFamily="34" charset="-128"/>
              </a:rPr>
              <a:t>, wenn Alternativen vorhanden sind, z. B. durch gute öffentliche Verkehrsanbindung</a:t>
            </a:r>
          </a:p>
          <a:p>
            <a:pPr marL="1165225" lvl="3" indent="-457200" eaLnBrk="1" hangingPunct="1">
              <a:buClr>
                <a:srgbClr val="134095"/>
              </a:buClr>
              <a:buSzPct val="115000"/>
              <a:buFont typeface="+mj-lt"/>
              <a:buAutoNum type="alphaLcPeriod"/>
            </a:pPr>
            <a:r>
              <a:rPr lang="de-DE" dirty="1" u="sng">
                <a:solidFill>
                  <a:srgbClr val="134095"/>
                </a:solidFill>
                <a:latin typeface="+mn-lt"/>
                <a:ea typeface="ＭＳ Ｐゴシック" panose="020B0600070205080204" pitchFamily="34" charset="-128"/>
              </a:rPr>
              <a:t>Festlegung der maximalen Parkplatzbewilligung</a:t>
            </a:r>
            <a:r>
              <a:rPr lang="de-DE" dirty="1">
                <a:solidFill>
                  <a:srgbClr val="134095"/>
                </a:solidFill>
                <a:latin typeface="+mn-lt"/>
                <a:ea typeface="ＭＳ Ｐゴシック" panose="020B0600070205080204" pitchFamily="34" charset="-128"/>
              </a:rPr>
              <a:t> – Begrenzung der Anzahl der Parkplätze für einen Neubau</a:t>
            </a:r>
          </a:p>
          <a:p>
            <a:pPr marL="1165225" lvl="3" indent="-457200" eaLnBrk="1" hangingPunct="1">
              <a:buClr>
                <a:srgbClr val="134095"/>
              </a:buClr>
              <a:buSzPct val="135000"/>
              <a:buFont typeface="+mj-lt"/>
              <a:buAutoNum type="alphaLcPeriod"/>
            </a:pPr>
            <a:endParaRPr lang="en-GB" altLang="en-US" dirty="0"/>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434661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3D8B8BB-04F8-4BBD-8658-92FBE1FCB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0656" y="2285999"/>
            <a:ext cx="4672452" cy="3504339"/>
          </a:xfrm>
          <a:prstGeom prst="rect">
            <a:avLst/>
          </a:prstGeom>
        </p:spPr>
      </p:pic>
      <p:sp>
        <p:nvSpPr>
          <p:cNvPr id="5122" name="Title 1"/>
          <p:cNvSpPr>
            <a:spLocks noGrp="1"/>
          </p:cNvSpPr>
          <p:nvPr>
            <p:ph type="title"/>
          </p:nvPr>
        </p:nvSpPr>
        <p:spPr>
          <a:xfrm>
            <a:off x="285751" y="115888"/>
            <a:ext cx="6039012" cy="1152525"/>
          </a:xfrm>
        </p:spPr>
        <p:txBody>
          <a:bodyPr/>
          <a:lstStyle/>
          <a:p>
            <a:pPr eaLnBrk="1" hangingPunct="1"/>
            <a:r>
              <a:rPr lang="de-DE" dirty="1"/>
              <a:t>a. </a:t>
            </a:r>
            <a:r>
              <a:rPr lang="de-DE" dirty="1"/>
              <a:t>Abschaffung der Parkplatzstandards (keine Mindestanforderungen in Bezug auf Parkplätze), um die Baukosten zu senken</a:t>
            </a:r>
          </a:p>
        </p:txBody>
      </p:sp>
      <p:sp>
        <p:nvSpPr>
          <p:cNvPr id="7" name="Textfeld 6">
            <a:extLst>
              <a:ext uri="{FF2B5EF4-FFF2-40B4-BE49-F238E27FC236}">
                <a16:creationId xmlns:a16="http://schemas.microsoft.com/office/drawing/2014/main" id="{C0FAF991-2502-4475-9A16-233E30DB1B4A}"/>
              </a:ext>
            </a:extLst>
          </p:cNvPr>
          <p:cNvSpPr txBox="1"/>
          <p:nvPr/>
        </p:nvSpPr>
        <p:spPr>
          <a:xfrm>
            <a:off x="361883" y="1462936"/>
            <a:ext cx="6696064" cy="1015663"/>
          </a:xfrm>
          <a:prstGeom prst="rect">
            <a:avLst/>
          </a:prstGeom>
          <a:noFill/>
        </p:spPr>
        <p:txBody>
          <a:bodyPr wrap="none" rtlCol="0">
            <a:spAutoFit/>
          </a:bodyPr>
          <a:lstStyle/>
          <a:p>
            <a:pPr>
              <a:spcBef>
                <a:spcPts val="0"/>
              </a:spcBef>
            </a:pPr>
            <a:r>
              <a:rPr lang="de-DE" dirty="1" sz="2000">
                <a:solidFill>
                  <a:srgbClr val="134095"/>
                </a:solidFill>
                <a:latin typeface="+mj-lt"/>
                <a:cs typeface="MS PGothic"/>
              </a:rPr>
              <a:t>Keine erforderlichen Parkplatzstandards für Neubauten</a:t>
            </a:r>
            <a:r>
              <a:rPr lang="de-DE" dirty="1" sz="2000">
                <a:solidFill>
                  <a:srgbClr val="134095"/>
                </a:solidFill>
                <a:latin typeface="+mj-lt"/>
                <a:cs typeface="MS PGothic"/>
              </a:rPr>
              <a:t> </a:t>
            </a:r>
          </a:p>
          <a:p>
            <a:pPr>
              <a:spcBef>
                <a:spcPts val="0"/>
              </a:spcBef>
            </a:pPr>
            <a:r>
              <a:rPr lang="de-DE" dirty="1" sz="2000">
                <a:solidFill>
                  <a:srgbClr val="134095"/>
                </a:solidFill>
                <a:latin typeface="+mj-lt"/>
                <a:cs typeface="MS PGothic"/>
              </a:rPr>
              <a:t>in Berlin und Hamburg – Mitte der 1990er Jahre eingeführt…</a:t>
            </a:r>
            <a:br>
              <a:rPr lang="de-DE" dirty="1" sz="2000">
                <a:solidFill>
                  <a:srgbClr val="134095"/>
                </a:solidFill>
                <a:latin typeface="+mj-lt"/>
                <a:cs typeface="MS PGothic"/>
              </a:rPr>
            </a:br>
          </a:p>
        </p:txBody>
      </p:sp>
      <p:sp>
        <p:nvSpPr>
          <p:cNvPr id="9" name="Textfeld 8">
            <a:extLst>
              <a:ext uri="{FF2B5EF4-FFF2-40B4-BE49-F238E27FC236}">
                <a16:creationId xmlns:a16="http://schemas.microsoft.com/office/drawing/2014/main" id="{F743FF04-5032-470F-BCBF-4AD8BB50B441}"/>
              </a:ext>
            </a:extLst>
          </p:cNvPr>
          <p:cNvSpPr txBox="1"/>
          <p:nvPr/>
        </p:nvSpPr>
        <p:spPr>
          <a:xfrm>
            <a:off x="2019070" y="5529713"/>
            <a:ext cx="1305165" cy="276999"/>
          </a:xfrm>
          <a:prstGeom prst="rect">
            <a:avLst/>
          </a:prstGeom>
          <a:noFill/>
        </p:spPr>
        <p:txBody>
          <a:bodyPr wrap="none" rtlCol="0">
            <a:spAutoFit/>
          </a:bodyPr>
          <a:lstStyle/>
          <a:p>
            <a:r>
              <a:rPr lang="de-DE" dirty="1" sz="1200">
                <a:solidFill>
                  <a:schemeClr val="bg1"/>
                </a:solidFill>
                <a:latin typeface="+mn-lt"/>
              </a:rPr>
              <a:t>© Martina Hertel</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2" name="Textfeld 11">
            <a:extLst>
              <a:ext uri="{FF2B5EF4-FFF2-40B4-BE49-F238E27FC236}">
                <a16:creationId xmlns:a16="http://schemas.microsoft.com/office/drawing/2014/main" id="{5F55A668-8EE3-4D43-81F2-9DF877C526E6}"/>
              </a:ext>
            </a:extLst>
          </p:cNvPr>
          <p:cNvSpPr txBox="1"/>
          <p:nvPr/>
        </p:nvSpPr>
        <p:spPr>
          <a:xfrm>
            <a:off x="487804" y="5804648"/>
            <a:ext cx="8186639" cy="1015663"/>
          </a:xfrm>
          <a:prstGeom prst="rect">
            <a:avLst/>
          </a:prstGeom>
          <a:noFill/>
        </p:spPr>
        <p:txBody>
          <a:bodyPr wrap="square" rtlCol="0">
            <a:spAutoFit/>
          </a:bodyPr>
          <a:lstStyle/>
          <a:p>
            <a:pPr>
              <a:spcBef>
                <a:spcPts val="0"/>
              </a:spcBef>
            </a:pPr>
            <a:r>
              <a:rPr lang="de-DE" dirty="1" sz="2000">
                <a:solidFill>
                  <a:srgbClr val="134095"/>
                </a:solidFill>
                <a:latin typeface="+mj-lt"/>
                <a:cs typeface="MS PGothic"/>
              </a:rPr>
              <a:t>=&gt; </a:t>
            </a:r>
            <a:r>
              <a:rPr lang="de-DE" dirty="1" b="1" sz="2000">
                <a:solidFill>
                  <a:srgbClr val="134095"/>
                </a:solidFill>
                <a:latin typeface="+mj-lt"/>
                <a:cs typeface="MS PGothic"/>
              </a:rPr>
              <a:t>Kein Erfolg</a:t>
            </a:r>
            <a:r>
              <a:rPr lang="de-DE" dirty="1" sz="2000">
                <a:solidFill>
                  <a:srgbClr val="134095"/>
                </a:solidFill>
                <a:latin typeface="+mj-lt"/>
                <a:cs typeface="MS PGothic"/>
              </a:rPr>
              <a:t>: Es wurden so viele Parkplätze wie normalerweise benötigt gebaut ….in Berlin wäre eine Bewilligung für eine maximale Anzahl an Parkplätzen besser gewesen</a:t>
            </a:r>
            <a:br>
              <a:rPr lang="de-DE" dirty="1" sz="2000">
                <a:solidFill>
                  <a:srgbClr val="134095"/>
                </a:solidFill>
                <a:latin typeface="+mj-lt"/>
                <a:cs typeface="MS PGothic"/>
              </a:rPr>
            </a:br>
          </a:p>
        </p:txBody>
      </p:sp>
      <p:sp>
        <p:nvSpPr>
          <p:cNvPr id="14"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344668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543550" cy="1152525"/>
          </a:xfrm>
        </p:spPr>
        <p:txBody>
          <a:bodyPr/>
          <a:lstStyle/>
          <a:p>
            <a:pPr eaLnBrk="1" hangingPunct="1"/>
            <a:r>
              <a:rPr lang="de-DE" dirty="1"/>
              <a:t>b. Die Mindestanzahl an Parkplätzen senken, wenn Alternativen vorhanden sind</a:t>
            </a:r>
          </a:p>
        </p:txBody>
      </p:sp>
      <p:sp>
        <p:nvSpPr>
          <p:cNvPr id="3" name="Rechteck 2">
            <a:extLst>
              <a:ext uri="{FF2B5EF4-FFF2-40B4-BE49-F238E27FC236}">
                <a16:creationId xmlns:a16="http://schemas.microsoft.com/office/drawing/2014/main" id="{6E3B51CD-C146-4F5D-921F-F9FBAAE29E4A}"/>
              </a:ext>
            </a:extLst>
          </p:cNvPr>
          <p:cNvSpPr/>
          <p:nvPr/>
        </p:nvSpPr>
        <p:spPr>
          <a:xfrm>
            <a:off x="515122" y="1643449"/>
            <a:ext cx="8441841" cy="4493538"/>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de-DE" dirty="1">
                <a:solidFill>
                  <a:srgbClr val="134095"/>
                </a:solidFill>
                <a:latin typeface="+mn-lt"/>
                <a:ea typeface="ＭＳ Ｐゴシック" panose="020B0600070205080204" pitchFamily="34" charset="-128"/>
              </a:rPr>
              <a:t>Den Bauunternehmen rechtlich die Möglichkeit geben – mithilfe einer Verordnung – die Mindest-Parkplatzanforderung zu senken, wenn Alternativen vorhanden sind, aufgrund:</a:t>
            </a:r>
          </a:p>
          <a:p>
            <a:pPr marL="714375" lvl="2" indent="-352425">
              <a:spcBef>
                <a:spcPct val="20000"/>
              </a:spcBef>
              <a:buClr>
                <a:srgbClr val="134095"/>
              </a:buClr>
              <a:buSzPct val="100000"/>
              <a:buFont typeface="Arial" panose="020B0604020202020204" pitchFamily="34" charset="0"/>
              <a:buChar char="•"/>
            </a:pPr>
            <a:r>
              <a:rPr lang="de-DE" dirty="1" sz="2200">
                <a:solidFill>
                  <a:srgbClr val="134095"/>
                </a:solidFill>
                <a:latin typeface="+mn-lt"/>
                <a:ea typeface="ＭＳ Ｐゴシック" panose="020B0600070205080204" pitchFamily="34" charset="-128"/>
              </a:rPr>
              <a:t>hervorragender öffentlicher Verkehrsanbindung (genannt „PT-Bonus“)</a:t>
            </a:r>
            <a:r>
              <a:rPr lang="de-DE" dirty="1" sz="220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de-DE" dirty="1" sz="2200">
                <a:solidFill>
                  <a:srgbClr val="134095"/>
                </a:solidFill>
                <a:latin typeface="+mn-lt"/>
                <a:ea typeface="ＭＳ Ｐゴシック" panose="020B0600070205080204" pitchFamily="34" charset="-128"/>
              </a:rPr>
              <a:t>gemeinsam nutzbarer Mobilitätsoptionen wie Carsharing, Bike-Sharing, Cargo-Bike-Sharing etc.</a:t>
            </a:r>
            <a:r>
              <a:rPr lang="de-DE" dirty="1" sz="220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de-DE" dirty="1" sz="2200">
                <a:solidFill>
                  <a:srgbClr val="134095"/>
                </a:solidFill>
                <a:latin typeface="+mn-lt"/>
                <a:ea typeface="ＭＳ Ｐゴシック" panose="020B0600070205080204" pitchFamily="34" charset="-128"/>
              </a:rPr>
              <a:t>hochwertiger Fahrradabstellplätze</a:t>
            </a:r>
            <a:r>
              <a:rPr lang="de-DE" dirty="1" sz="2200">
                <a:solidFill>
                  <a:srgbClr val="134095"/>
                </a:solidFill>
                <a:latin typeface="+mn-lt"/>
                <a:ea typeface="ＭＳ Ｐゴシック" panose="020B0600070205080204" pitchFamily="34" charset="-128"/>
              </a:rPr>
              <a:t>  </a:t>
            </a:r>
          </a:p>
          <a:p>
            <a:pPr marL="714375" lvl="2" indent="-352425">
              <a:spcBef>
                <a:spcPct val="20000"/>
              </a:spcBef>
              <a:buClr>
                <a:srgbClr val="134095"/>
              </a:buClr>
              <a:buSzPct val="100000"/>
              <a:buFont typeface="Arial" panose="020B0604020202020204" pitchFamily="34" charset="0"/>
              <a:buChar char="•"/>
            </a:pPr>
            <a:r>
              <a:rPr lang="de-DE" dirty="1" sz="2200">
                <a:solidFill>
                  <a:srgbClr val="134095"/>
                </a:solidFill>
                <a:latin typeface="+mn-lt"/>
                <a:ea typeface="ＭＳ Ｐゴシック" panose="020B0600070205080204" pitchFamily="34" charset="-128"/>
              </a:rPr>
              <a:t>eines fortschrittlichen Mobilitätskonzepts</a:t>
            </a:r>
          </a:p>
          <a:p>
            <a:pPr marL="457200" lvl="2">
              <a:spcBef>
                <a:spcPct val="20000"/>
              </a:spcBef>
              <a:buClr>
                <a:srgbClr val="134095"/>
              </a:buClr>
              <a:buSzPct val="135000"/>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p:txBody>
      </p:sp>
      <p:sp>
        <p:nvSpPr>
          <p:cNvPr id="5" name="Textfeld 4">
            <a:extLst>
              <a:ext uri="{FF2B5EF4-FFF2-40B4-BE49-F238E27FC236}">
                <a16:creationId xmlns:a16="http://schemas.microsoft.com/office/drawing/2014/main" id="{4ECBA90B-D2F7-443B-8914-5997EA5F655B}"/>
              </a:ext>
            </a:extLst>
          </p:cNvPr>
          <p:cNvSpPr txBox="1"/>
          <p:nvPr/>
        </p:nvSpPr>
        <p:spPr>
          <a:xfrm>
            <a:off x="442238" y="5210412"/>
            <a:ext cx="8186639" cy="1323439"/>
          </a:xfrm>
          <a:prstGeom prst="rect">
            <a:avLst/>
          </a:prstGeom>
          <a:noFill/>
        </p:spPr>
        <p:txBody>
          <a:bodyPr wrap="square" rtlCol="0">
            <a:spAutoFit/>
          </a:bodyPr>
          <a:lstStyle/>
          <a:p>
            <a:pPr>
              <a:spcBef>
                <a:spcPts val="0"/>
              </a:spcBef>
            </a:pPr>
            <a:r>
              <a:rPr lang="de-DE" dirty="1" b="1" sz="2000">
                <a:solidFill>
                  <a:srgbClr val="134095"/>
                </a:solidFill>
                <a:latin typeface="+mj-lt"/>
                <a:cs typeface="MS PGothic"/>
              </a:rPr>
              <a:t>=&gt; Absolut notwendige Voraussetzung (zwingend erforderliche Anforderung) für eine niedrigere Anforderung sind gebührenpflichtige oder geregelte Parkflächen für On-Street-Parken für den Bereich und die angrenzenden Bereiche</a:t>
            </a:r>
            <a:r>
              <a:rPr lang="de-DE" dirty="1" b="1" sz="2000">
                <a:solidFill>
                  <a:srgbClr val="134095"/>
                </a:solidFill>
                <a:latin typeface="+mj-lt"/>
                <a:cs typeface="MS PGothic"/>
              </a:rPr>
              <a:t> </a:t>
            </a:r>
            <a:br>
              <a:rPr lang="de-DE" dirty="1" sz="2000">
                <a:solidFill>
                  <a:srgbClr val="134095"/>
                </a:solidFill>
                <a:latin typeface="+mj-lt"/>
                <a:cs typeface="MS PGothic"/>
              </a:rPr>
            </a:b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695862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r>
              <a:rPr lang="de-DE" dirty="1" sz="3600" b="1">
                <a:solidFill>
                  <a:schemeClr val="bg1"/>
                </a:solidFill>
                <a:latin typeface="+mj-lt"/>
              </a:rPr>
              <a:t>Bewährte Verfahren für geringere Parkplatzanforderungen</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4259682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734050" cy="1152525"/>
          </a:xfrm>
        </p:spPr>
        <p:txBody>
          <a:bodyPr/>
          <a:lstStyle/>
          <a:p>
            <a:pPr eaLnBrk="1" hangingPunct="1"/>
            <a:r>
              <a:rPr lang="de-DE" dirty="1"/>
              <a:t>b. Reduzierung der Mindest-Parkplatzanforderungen, wenn Alternativen vorhanden sind... aufgrund des Vorteils einer guten öffentlichen Verkehrsanbindung</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55" y="1516807"/>
            <a:ext cx="5653106" cy="4838808"/>
          </a:xfrm>
          <a:prstGeom prst="rect">
            <a:avLst/>
          </a:prstGeom>
        </p:spPr>
      </p:pic>
      <p:sp>
        <p:nvSpPr>
          <p:cNvPr id="6" name="Content Placeholder 2"/>
          <p:cNvSpPr>
            <a:spLocks noGrp="1"/>
          </p:cNvSpPr>
          <p:nvPr>
            <p:ph idx="1"/>
          </p:nvPr>
        </p:nvSpPr>
        <p:spPr>
          <a:xfrm>
            <a:off x="6260202" y="1568496"/>
            <a:ext cx="2738645" cy="4212189"/>
          </a:xfrm>
        </p:spPr>
        <p:txBody>
          <a:bodyPr/>
          <a:lstStyle/>
          <a:p>
            <a:pPr eaLnBrk="1" hangingPunct="1">
              <a:buFont typeface="Arial" panose="020B0604020202020204" pitchFamily="34" charset="0"/>
              <a:buChar char="•"/>
            </a:pPr>
            <a:r>
              <a:rPr lang="de-DE" dirty="1" sz="2000" b="0">
                <a:ea typeface="ＭＳ Ｐゴシック" panose="020B0600070205080204" pitchFamily="34" charset="-128"/>
              </a:rPr>
              <a:t>Bewährte Verfahren in der Stadt Mainz:</a:t>
            </a:r>
          </a:p>
          <a:p>
            <a:pPr eaLnBrk="1" hangingPunct="1">
              <a:buFont typeface="Arial" panose="020B0604020202020204" pitchFamily="34" charset="0"/>
              <a:buChar char="•"/>
            </a:pPr>
            <a:r>
              <a:rPr lang="de-DE" dirty="1" sz="2000" b="0">
                <a:ea typeface="ＭＳ Ｐゴシック" panose="020B0600070205080204" pitchFamily="34" charset="-128"/>
              </a:rPr>
              <a:t>Die Verordnung senkt den Parkplatzbedarf bei gutem ÖPNV prozentual und trägt damit zur Senkung der Baukosten bei</a:t>
            </a: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sp>
        <p:nvSpPr>
          <p:cNvPr id="7" name="Rechteck 6">
            <a:extLst>
              <a:ext uri="{FF2B5EF4-FFF2-40B4-BE49-F238E27FC236}">
                <a16:creationId xmlns:a16="http://schemas.microsoft.com/office/drawing/2014/main" id="{8E4F754D-F50E-4D17-B397-DDD398F4F0D5}"/>
              </a:ext>
            </a:extLst>
          </p:cNvPr>
          <p:cNvSpPr/>
          <p:nvPr/>
        </p:nvSpPr>
        <p:spPr>
          <a:xfrm rot="16200000">
            <a:off x="-2230386" y="3602704"/>
            <a:ext cx="4962559" cy="461665"/>
          </a:xfrm>
          <a:prstGeom prst="rect">
            <a:avLst/>
          </a:prstGeom>
        </p:spPr>
        <p:txBody>
          <a:bodyPr wrap="square">
            <a:spAutoFit/>
          </a:bodyPr>
          <a:lstStyle/>
          <a:p>
            <a:r>
              <a:rPr lang="de-DE" dirty="1" sz="1200" b="1">
                <a:solidFill>
                  <a:srgbClr val="034EA2"/>
                </a:solidFill>
                <a:latin typeface="Arial"/>
              </a:rPr>
              <a:t>Quelle: https://bi.mainz.de/vo0050.php?__kvonr=16807</a:t>
            </a:r>
          </a:p>
          <a:p>
            <a:endParaRPr lang="de-DE" sz="1200" b="1" dirty="0">
              <a:solidFill>
                <a:srgbClr val="034EA2"/>
              </a:solidFill>
              <a:latin typeface="Arial"/>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21099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695950" cy="1152525"/>
          </a:xfrm>
        </p:spPr>
        <p:txBody>
          <a:bodyPr/>
          <a:lstStyle/>
          <a:p>
            <a:pPr eaLnBrk="1" hangingPunct="1"/>
            <a:r>
              <a:rPr lang="de-DE" dirty="1"/>
              <a:t>b. Reduzierung der Mindest-Parkplatzanforderungen, wenn Alternativen vorhanden sind…</a:t>
            </a:r>
          </a:p>
        </p:txBody>
      </p:sp>
      <p:sp>
        <p:nvSpPr>
          <p:cNvPr id="3" name="Rechteck 2">
            <a:extLst>
              <a:ext uri="{FF2B5EF4-FFF2-40B4-BE49-F238E27FC236}">
                <a16:creationId xmlns:a16="http://schemas.microsoft.com/office/drawing/2014/main" id="{6E3B51CD-C146-4F5D-921F-F9FBAAE29E4A}"/>
              </a:ext>
            </a:extLst>
          </p:cNvPr>
          <p:cNvSpPr/>
          <p:nvPr/>
        </p:nvSpPr>
        <p:spPr>
          <a:xfrm>
            <a:off x="515123" y="1643449"/>
            <a:ext cx="8085180" cy="3268587"/>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de-DE" dirty="1">
                <a:solidFill>
                  <a:srgbClr val="134095"/>
                </a:solidFill>
                <a:latin typeface="+mn-lt"/>
                <a:ea typeface="ＭＳ Ｐゴシック" panose="020B0600070205080204" pitchFamily="34" charset="-128"/>
              </a:rPr>
              <a:t>...durch gemeinsam nutzbare Mobilitätsoptionen wie Carsharing, Bike-Sharing, Cargo-Bike-Sharing etc.:</a:t>
            </a:r>
          </a:p>
          <a:p>
            <a:pPr lvl="1">
              <a:spcBef>
                <a:spcPct val="20000"/>
              </a:spcBef>
              <a:buClr>
                <a:srgbClr val="134095"/>
              </a:buClr>
              <a:buSzPct val="135000"/>
            </a:pPr>
            <a:endParaRPr lang="en-US" sz="1800" dirty="0">
              <a:solidFill>
                <a:srgbClr val="134095"/>
              </a:solidFill>
              <a:latin typeface="+mn-lt"/>
              <a:ea typeface="ＭＳ Ｐゴシック" panose="020B0600070205080204" pitchFamily="34" charset="-128"/>
            </a:endParaRPr>
          </a:p>
          <a:p>
            <a:pPr lvl="1">
              <a:spcBef>
                <a:spcPct val="20000"/>
              </a:spcBef>
              <a:buClr>
                <a:srgbClr val="134095"/>
              </a:buClr>
              <a:buSzPct val="135000"/>
            </a:pPr>
            <a:endParaRPr lang="en-US" sz="1800" dirty="0">
              <a:solidFill>
                <a:srgbClr val="134095"/>
              </a:solidFill>
              <a:latin typeface="+mn-lt"/>
              <a:ea typeface="ＭＳ Ｐゴシック" panose="020B0600070205080204" pitchFamily="34" charset="-128"/>
            </a:endParaRPr>
          </a:p>
          <a:p>
            <a:pPr marL="342900" indent="-342900">
              <a:spcBef>
                <a:spcPct val="20000"/>
              </a:spcBef>
              <a:buClr>
                <a:srgbClr val="134095"/>
              </a:buClr>
              <a:buSzPct val="135000"/>
              <a:buFont typeface="Arial" panose="020B0604020202020204" pitchFamily="34" charset="0"/>
              <a:buChar char="•"/>
            </a:pPr>
            <a:endParaRPr lang="en-US" dirty="0">
              <a:solidFill>
                <a:srgbClr val="134095"/>
              </a:solidFill>
              <a:latin typeface="+mn-lt"/>
              <a:ea typeface="ＭＳ Ｐゴシック" panose="020B0600070205080204" pitchFamily="34" charset="-128"/>
            </a:endParaRPr>
          </a:p>
          <a:p>
            <a:pPr marL="342900" indent="-342900">
              <a:spcBef>
                <a:spcPct val="20000"/>
              </a:spcBef>
              <a:buClr>
                <a:srgbClr val="134095"/>
              </a:buClr>
              <a:buSzPct val="135000"/>
              <a:buFont typeface="Arial" panose="020B0604020202020204" pitchFamily="34" charset="0"/>
              <a:buChar char="•"/>
            </a:pPr>
            <a:endParaRPr lang="en-US"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a:p>
            <a:pPr marL="800100" lvl="2" indent="-342900">
              <a:spcBef>
                <a:spcPct val="20000"/>
              </a:spcBef>
              <a:buClr>
                <a:srgbClr val="134095"/>
              </a:buClr>
              <a:buSzPct val="135000"/>
              <a:buFont typeface="Arial" panose="020B0604020202020204" pitchFamily="34" charset="0"/>
              <a:buChar char="•"/>
            </a:pPr>
            <a:endParaRPr lang="de-DE" dirty="0">
              <a:solidFill>
                <a:srgbClr val="134095"/>
              </a:solidFill>
              <a:latin typeface="+mn-lt"/>
              <a:ea typeface="ＭＳ Ｐゴシック" panose="020B0600070205080204" pitchFamily="34" charset="-128"/>
            </a:endParaRPr>
          </a:p>
        </p:txBody>
      </p:sp>
      <p:pic>
        <p:nvPicPr>
          <p:cNvPr id="4" name="Grafik 3">
            <a:extLst>
              <a:ext uri="{FF2B5EF4-FFF2-40B4-BE49-F238E27FC236}">
                <a16:creationId xmlns:a16="http://schemas.microsoft.com/office/drawing/2014/main" id="{6A96A26F-44A7-4626-82AF-29C710B8A9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745" y="2582262"/>
            <a:ext cx="5701828" cy="3801219"/>
          </a:xfrm>
          <a:prstGeom prst="rect">
            <a:avLst/>
          </a:prstGeom>
        </p:spPr>
      </p:pic>
      <p:sp>
        <p:nvSpPr>
          <p:cNvPr id="7" name="Textfeld 6">
            <a:extLst>
              <a:ext uri="{FF2B5EF4-FFF2-40B4-BE49-F238E27FC236}">
                <a16:creationId xmlns:a16="http://schemas.microsoft.com/office/drawing/2014/main" id="{8FF7F625-FA02-467E-A541-45533D132FCE}"/>
              </a:ext>
            </a:extLst>
          </p:cNvPr>
          <p:cNvSpPr txBox="1"/>
          <p:nvPr/>
        </p:nvSpPr>
        <p:spPr>
          <a:xfrm>
            <a:off x="927572" y="6128055"/>
            <a:ext cx="1305165" cy="276999"/>
          </a:xfrm>
          <a:prstGeom prst="rect">
            <a:avLst/>
          </a:prstGeom>
          <a:noFill/>
        </p:spPr>
        <p:txBody>
          <a:bodyPr wrap="none" rtlCol="0">
            <a:spAutoFit/>
          </a:bodyPr>
          <a:lstStyle/>
          <a:p>
            <a:r>
              <a:rPr lang="de-DE" dirty="1" sz="1200">
                <a:solidFill>
                  <a:schemeClr val="bg1"/>
                </a:solidFill>
                <a:latin typeface="+mn-lt"/>
              </a:rPr>
              <a:t>© Martina Hertel</a:t>
            </a:r>
          </a:p>
        </p:txBody>
      </p:sp>
      <p:sp>
        <p:nvSpPr>
          <p:cNvPr id="8" name="Content Placeholder 2">
            <a:extLst>
              <a:ext uri="{FF2B5EF4-FFF2-40B4-BE49-F238E27FC236}">
                <a16:creationId xmlns:a16="http://schemas.microsoft.com/office/drawing/2014/main" id="{7193FDF7-CD41-4D35-BAAB-485656D288ED}"/>
              </a:ext>
            </a:extLst>
          </p:cNvPr>
          <p:cNvSpPr>
            <a:spLocks noGrp="1"/>
          </p:cNvSpPr>
          <p:nvPr>
            <p:ph idx="1"/>
          </p:nvPr>
        </p:nvSpPr>
        <p:spPr>
          <a:xfrm>
            <a:off x="6660574" y="2582262"/>
            <a:ext cx="2383352" cy="3963389"/>
          </a:xfrm>
        </p:spPr>
        <p:txBody>
          <a:bodyPr/>
          <a:lstStyle/>
          <a:p>
            <a:pPr eaLnBrk="1" hangingPunct="1">
              <a:buFont typeface="Arial" panose="020B0604020202020204" pitchFamily="34" charset="0"/>
              <a:buChar char="•"/>
            </a:pPr>
            <a:r>
              <a:rPr lang="de-DE" dirty="1" sz="2000" b="0">
                <a:ea typeface="ＭＳ Ｐゴシック" panose="020B0600070205080204" pitchFamily="34" charset="-128"/>
              </a:rPr>
              <a:t>Bewährte Verfahren in der Stadt Freiburg:</a:t>
            </a:r>
          </a:p>
          <a:p>
            <a:pPr eaLnBrk="1" hangingPunct="1">
              <a:buFont typeface="Arial" panose="020B0604020202020204" pitchFamily="34" charset="0"/>
              <a:buChar char="•"/>
            </a:pPr>
            <a:r>
              <a:rPr lang="de-DE" dirty="1" sz="2000" b="0">
                <a:ea typeface="ＭＳ Ｐゴシック" panose="020B0600070205080204" pitchFamily="34" charset="-128"/>
              </a:rPr>
              <a:t>Mobilitätszentrum neben Wohngebiet und Technischem Rathaus</a:t>
            </a: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52979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de-DE" dirty="1" sz="3600" b="1">
                <a:solidFill>
                  <a:schemeClr val="bg1"/>
                </a:solidFill>
                <a:latin typeface="+mj-lt"/>
              </a:rPr>
              <a:t>Definition der Parkplatzstandards</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7"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120740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1" y="115888"/>
            <a:ext cx="5762624" cy="1152525"/>
          </a:xfrm>
        </p:spPr>
        <p:txBody>
          <a:bodyPr/>
          <a:lstStyle/>
          <a:p>
            <a:pPr eaLnBrk="1" hangingPunct="1"/>
            <a:r>
              <a:rPr lang="de-DE" dirty="1"/>
              <a:t>b. Reduzierung der Mindest-Parkplatzanforderungen... aufgrund hochwertiger Fahrradabstellmöglichkeiten</a:t>
            </a:r>
            <a:r>
              <a:rPr lang="de-DE" dirty="1"/>
              <a:t> </a:t>
            </a:r>
          </a:p>
        </p:txBody>
      </p:sp>
      <p:sp>
        <p:nvSpPr>
          <p:cNvPr id="5" name="Textfeld 4">
            <a:extLst>
              <a:ext uri="{FF2B5EF4-FFF2-40B4-BE49-F238E27FC236}">
                <a16:creationId xmlns:a16="http://schemas.microsoft.com/office/drawing/2014/main" id="{715FB566-71AC-40F6-A98A-947C329E0B42}"/>
              </a:ext>
            </a:extLst>
          </p:cNvPr>
          <p:cNvSpPr txBox="1"/>
          <p:nvPr/>
        </p:nvSpPr>
        <p:spPr>
          <a:xfrm>
            <a:off x="361883" y="1624981"/>
            <a:ext cx="8377003" cy="4124206"/>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de-DE" dirty="1" b="1" sz="2200">
                <a:solidFill>
                  <a:srgbClr val="134095"/>
                </a:solidFill>
                <a:latin typeface="+mj-lt"/>
                <a:cs typeface="MS PGothic"/>
              </a:rPr>
              <a:t>Zwingend erforderliche Bestimmung </a:t>
            </a:r>
            <a:r>
              <a:rPr lang="de-DE" dirty="1" sz="2200">
                <a:solidFill>
                  <a:srgbClr val="134095"/>
                </a:solidFill>
                <a:latin typeface="+mj-lt"/>
                <a:cs typeface="MS PGothic"/>
              </a:rPr>
              <a:t>für Fahrradabstellplätze!</a:t>
            </a:r>
          </a:p>
          <a:p>
            <a:pPr marL="342900" indent="-342900">
              <a:spcBef>
                <a:spcPts val="600"/>
              </a:spcBef>
              <a:buFont typeface="Arial" panose="020B0604020202020204" pitchFamily="34" charset="0"/>
              <a:buChar char="•"/>
            </a:pPr>
            <a:r>
              <a:rPr lang="de-DE" dirty="1" sz="2200">
                <a:solidFill>
                  <a:srgbClr val="134095"/>
                </a:solidFill>
                <a:latin typeface="+mj-lt"/>
                <a:cs typeface="MS PGothic"/>
              </a:rPr>
              <a:t>Einbau von Vorderradhalterungen, sogenannten Felgenkillern, für Neubauten nicht zulässig</a:t>
            </a:r>
          </a:p>
          <a:p>
            <a:pPr marL="342900" indent="-342900">
              <a:spcBef>
                <a:spcPts val="600"/>
              </a:spcBef>
              <a:buFont typeface="Arial" panose="020B0604020202020204" pitchFamily="34" charset="0"/>
              <a:buChar char="•"/>
            </a:pPr>
            <a:r>
              <a:rPr lang="de-DE" dirty="1" sz="2200">
                <a:solidFill>
                  <a:srgbClr val="134095"/>
                </a:solidFill>
                <a:latin typeface="+mj-lt"/>
                <a:cs typeface="MS PGothic"/>
              </a:rPr>
              <a:t>Fahrradabstellplätze müssen einen sicheren Stand bieten, leicht zugänglich und ausreichend beleuchtet sein</a:t>
            </a:r>
            <a:r>
              <a:rPr lang="de-DE" dirty="1" sz="2200">
                <a:solidFill>
                  <a:srgbClr val="134095"/>
                </a:solidFill>
                <a:latin typeface="+mj-lt"/>
                <a:cs typeface="MS PGothic"/>
              </a:rPr>
              <a:t> </a:t>
            </a:r>
          </a:p>
          <a:p>
            <a:pPr marL="342900" indent="-342900">
              <a:spcBef>
                <a:spcPts val="600"/>
              </a:spcBef>
              <a:buFont typeface="Arial" panose="020B0604020202020204" pitchFamily="34" charset="0"/>
              <a:buChar char="•"/>
            </a:pPr>
            <a:r>
              <a:rPr lang="de-DE" dirty="1" sz="2200">
                <a:solidFill>
                  <a:srgbClr val="134095"/>
                </a:solidFill>
                <a:latin typeface="+mj-lt"/>
                <a:cs typeface="MS PGothic"/>
              </a:rPr>
              <a:t>Die Anzahl der zu bauenden Fahrradabstellplätze richtet sich nach der Art der Gebäudenutzung (→ Richtzahlentabelle)</a:t>
            </a:r>
          </a:p>
          <a:p>
            <a:pPr marL="342900" indent="-342900">
              <a:spcBef>
                <a:spcPts val="600"/>
              </a:spcBef>
              <a:buFont typeface="Arial" panose="020B0604020202020204" pitchFamily="34" charset="0"/>
              <a:buChar char="•"/>
            </a:pPr>
            <a:r>
              <a:rPr lang="de-DE" dirty="1" sz="2200">
                <a:solidFill>
                  <a:srgbClr val="134095"/>
                </a:solidFill>
                <a:latin typeface="+mj-lt"/>
                <a:cs typeface="MS PGothic"/>
              </a:rPr>
              <a:t>Reduzierung der Parkplatzpflicht (Pkw) durch Maßnahmen im Bereich der Fahrradverkehrsförderung wie Bereitstellung von Lastenfahrrädern, Überdachung oder Absperreinrichtungen für Fahrräder, Schließfächer zum Laden von Pedelec-Batterien etc.</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8372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de-DE" dirty="1"/>
              <a:t>b. Bewährte Standards für Fahrradabstellplätze</a:t>
            </a:r>
          </a:p>
        </p:txBody>
      </p:sp>
      <p:sp>
        <p:nvSpPr>
          <p:cNvPr id="6" name="Rechteck 5">
            <a:extLst>
              <a:ext uri="{FF2B5EF4-FFF2-40B4-BE49-F238E27FC236}">
                <a16:creationId xmlns:a16="http://schemas.microsoft.com/office/drawing/2014/main" id="{9734377B-1BD8-4708-806D-25B55E42C62A}"/>
              </a:ext>
            </a:extLst>
          </p:cNvPr>
          <p:cNvSpPr/>
          <p:nvPr/>
        </p:nvSpPr>
        <p:spPr>
          <a:xfrm>
            <a:off x="4114801" y="1631373"/>
            <a:ext cx="3799490" cy="1815882"/>
          </a:xfrm>
          <a:prstGeom prst="rect">
            <a:avLst/>
          </a:prstGeom>
        </p:spPr>
        <p:txBody>
          <a:bodyPr wrap="square">
            <a:spAutoFit/>
          </a:bodyPr>
          <a:lstStyle/>
          <a:p>
            <a:pPr marL="342900" indent="-342900">
              <a:spcBef>
                <a:spcPct val="20000"/>
              </a:spcBef>
              <a:buClr>
                <a:srgbClr val="134095"/>
              </a:buClr>
              <a:buSzPct val="135000"/>
              <a:buFont typeface="Arial" panose="020B0604020202020204" pitchFamily="34" charset="0"/>
              <a:buChar char="•"/>
            </a:pPr>
            <a:r>
              <a:rPr lang="de-DE" dirty="1">
                <a:solidFill>
                  <a:srgbClr val="134095"/>
                </a:solidFill>
                <a:latin typeface="+mn-lt"/>
                <a:ea typeface="ＭＳ Ｐゴシック" panose="020B0600070205080204" pitchFamily="34" charset="-128"/>
              </a:rPr>
              <a:t>Bewährte Verfahren in Sint-Niklaas:</a:t>
            </a:r>
          </a:p>
          <a:p>
            <a:pPr marL="714375" lvl="1" indent="-352425">
              <a:spcBef>
                <a:spcPct val="20000"/>
              </a:spcBef>
              <a:buClr>
                <a:srgbClr val="134095"/>
              </a:buClr>
              <a:buSzPct val="135000"/>
              <a:buFont typeface="Arial" panose="020B0604020202020204" pitchFamily="34" charset="0"/>
              <a:buChar char="•"/>
            </a:pPr>
            <a:r>
              <a:rPr lang="de-DE" dirty="1" b="1" sz="2000">
                <a:solidFill>
                  <a:srgbClr val="134095"/>
                </a:solidFill>
                <a:latin typeface="+mn-lt"/>
                <a:ea typeface="ＭＳ Ｐゴシック" panose="020B0600070205080204" pitchFamily="34" charset="-128"/>
              </a:rPr>
              <a:t>1 Fahrradabstellplatz pro Bewohner, </a:t>
            </a:r>
            <a:r>
              <a:rPr lang="de-DE" dirty="1" sz="2000">
                <a:solidFill>
                  <a:srgbClr val="134095"/>
                </a:solidFill>
                <a:latin typeface="+mn-lt"/>
                <a:ea typeface="ＭＳ Ｐゴシック" panose="020B0600070205080204" pitchFamily="34" charset="-128"/>
              </a:rPr>
              <a:t>aber 1 Stellplatz pro Wohneinheit</a:t>
            </a:r>
          </a:p>
        </p:txBody>
      </p:sp>
      <p:pic>
        <p:nvPicPr>
          <p:cNvPr id="1026" name="Picture 2" descr="Sint-Nikla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00" y="1631373"/>
            <a:ext cx="3915000" cy="313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0086A90D-C652-437F-BA12-A2CD4C913A8E}"/>
              </a:ext>
            </a:extLst>
          </p:cNvPr>
          <p:cNvSpPr txBox="1"/>
          <p:nvPr/>
        </p:nvSpPr>
        <p:spPr>
          <a:xfrm>
            <a:off x="155575" y="4530325"/>
            <a:ext cx="1186543" cy="276999"/>
          </a:xfrm>
          <a:prstGeom prst="rect">
            <a:avLst/>
          </a:prstGeom>
          <a:noFill/>
        </p:spPr>
        <p:txBody>
          <a:bodyPr wrap="none" rtlCol="0">
            <a:spAutoFit/>
          </a:bodyPr>
          <a:lstStyle/>
          <a:p>
            <a:r>
              <a:rPr lang="de-DE" dirty="1" sz="1200">
                <a:solidFill>
                  <a:schemeClr val="bg1"/>
                </a:solidFill>
                <a:latin typeface="+mn-lt"/>
              </a:rPr>
              <a:t>© Park4SUMP</a:t>
            </a:r>
          </a:p>
        </p:txBody>
      </p:sp>
      <p:sp>
        <p:nvSpPr>
          <p:cNvPr id="4" name="Rechteck 3"/>
          <p:cNvSpPr/>
          <p:nvPr/>
        </p:nvSpPr>
        <p:spPr>
          <a:xfrm>
            <a:off x="4122682" y="3633629"/>
            <a:ext cx="4572000" cy="1754326"/>
          </a:xfrm>
          <a:prstGeom prst="rect">
            <a:avLst/>
          </a:prstGeom>
        </p:spPr>
        <p:txBody>
          <a:bodyPr>
            <a:spAutoFit/>
          </a:bodyPr>
          <a:lstStyle/>
          <a:p>
            <a:pPr marL="342900" lvl="0" indent="-342900">
              <a:spcBef>
                <a:spcPct val="20000"/>
              </a:spcBef>
              <a:buClr>
                <a:srgbClr val="134095"/>
              </a:buClr>
              <a:buSzPct val="135000"/>
              <a:buFont typeface="Arial" panose="020B0604020202020204" pitchFamily="34" charset="0"/>
              <a:buChar char="•"/>
            </a:pPr>
            <a:r>
              <a:rPr lang="de-DE" dirty="1">
                <a:solidFill>
                  <a:srgbClr val="134095"/>
                </a:solidFill>
                <a:latin typeface="Arial"/>
                <a:ea typeface="ＭＳ Ｐゴシック" panose="020B0600070205080204" pitchFamily="34" charset="-128"/>
              </a:rPr>
              <a:t>Bewährte Verfahren in Frankreich:</a:t>
            </a:r>
          </a:p>
          <a:p>
            <a:pPr marL="714375" lvl="1" indent="-352425">
              <a:spcBef>
                <a:spcPct val="20000"/>
              </a:spcBef>
              <a:buClr>
                <a:srgbClr val="134095"/>
              </a:buClr>
              <a:buSzPct val="135000"/>
              <a:buFont typeface="Arial" panose="020B0604020202020204" pitchFamily="34" charset="0"/>
              <a:buChar char="•"/>
            </a:pPr>
            <a:r>
              <a:rPr lang="de-DE" dirty="1" sz="2000">
                <a:solidFill>
                  <a:srgbClr val="134095"/>
                </a:solidFill>
                <a:latin typeface="Arial"/>
                <a:ea typeface="ＭＳ Ｐゴシック" panose="020B0600070205080204" pitchFamily="34" charset="-128"/>
              </a:rPr>
              <a:t>Maximale Anforderungen für Pkw-Parkplätze und Mindestanforderungen für Fahrradabstellplätze gelten für Mietwohnungen mit finanzieller Hilfe</a:t>
            </a:r>
            <a:r>
              <a:rPr lang="de-DE" dirty="1" sz="2000">
                <a:solidFill>
                  <a:srgbClr val="134095"/>
                </a:solidFill>
                <a:latin typeface="Arial"/>
                <a:ea typeface="ＭＳ Ｐゴシック" panose="020B0600070205080204" pitchFamily="34" charset="-128"/>
              </a:rPr>
              <a:t> </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537489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1C94C4-3727-4CD8-8FD6-0FC3F7116BDD}"/>
              </a:ext>
            </a:extLst>
          </p:cNvPr>
          <p:cNvPicPr>
            <a:picLocks noChangeAspect="1"/>
          </p:cNvPicPr>
          <p:nvPr/>
        </p:nvPicPr>
        <p:blipFill rotWithShape="1">
          <a:blip r:embed="rId3"/>
          <a:srcRect l="15054" t="20433" r="15215" b="12054"/>
          <a:stretch/>
        </p:blipFill>
        <p:spPr>
          <a:xfrm>
            <a:off x="2738437" y="5401133"/>
            <a:ext cx="2752726" cy="1135334"/>
          </a:xfrm>
          <a:prstGeom prst="rect">
            <a:avLst/>
          </a:prstGeom>
        </p:spPr>
      </p:pic>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304800" y="104008"/>
            <a:ext cx="5838825" cy="1143000"/>
          </a:xfrm>
        </p:spPr>
        <p:txBody>
          <a:bodyPr/>
          <a:lstStyle/>
          <a:p>
            <a:pPr eaLnBrk="1" hangingPunct="1"/>
            <a:r>
              <a:rPr lang="de-DE" dirty="1"/>
              <a:t>b. Reduzierung der Parkplatzanforderungen durch Carsharing</a:t>
            </a: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13" name="Textfeld 12"/>
          <p:cNvSpPr txBox="1"/>
          <p:nvPr/>
        </p:nvSpPr>
        <p:spPr>
          <a:xfrm>
            <a:off x="2133371" y="5394630"/>
            <a:ext cx="1681871" cy="338554"/>
          </a:xfrm>
          <a:prstGeom prst="rect">
            <a:avLst/>
          </a:prstGeom>
          <a:noFill/>
        </p:spPr>
        <p:txBody>
          <a:bodyPr wrap="none" rtlCol="0">
            <a:spAutoFit/>
          </a:bodyPr>
          <a:lstStyle/>
          <a:p>
            <a:r>
              <a:rPr lang="de-DE" dirty="1" sz="1600">
                <a:solidFill>
                  <a:schemeClr val="bg1"/>
                </a:solidFill>
                <a:latin typeface="+mn-lt"/>
              </a:rPr>
              <a:t>© Martina Hertel</a:t>
            </a:r>
          </a:p>
        </p:txBody>
      </p:sp>
      <p:sp>
        <p:nvSpPr>
          <p:cNvPr id="14" name="Rechteck 13"/>
          <p:cNvSpPr/>
          <p:nvPr/>
        </p:nvSpPr>
        <p:spPr>
          <a:xfrm>
            <a:off x="165100" y="5210385"/>
            <a:ext cx="7150100" cy="830997"/>
          </a:xfrm>
          <a:prstGeom prst="rect">
            <a:avLst/>
          </a:prstGeom>
        </p:spPr>
        <p:txBody>
          <a:bodyPr wrap="square">
            <a:spAutoFit/>
          </a:bodyPr>
          <a:lstStyle/>
          <a:p>
            <a:r>
              <a:rPr lang="de-DE" dirty="1" sz="1200" b="1">
                <a:solidFill>
                  <a:srgbClr val="134095"/>
                </a:solidFill>
                <a:latin typeface="Arial" panose="020B0604020202020204" pitchFamily="34" charset="0"/>
                <a:cs typeface="Arial" panose="020B0604020202020204" pitchFamily="34" charset="0"/>
              </a:rPr>
              <a:t>Quelle: Vortrag von Gunnar Nehrke am 14. November 2019, Difu Seminar</a:t>
            </a:r>
            <a:r>
              <a:rPr lang="de-DE" dirty="1" sz="1200" b="1">
                <a:solidFill>
                  <a:srgbClr val="134095"/>
                </a:solidFill>
                <a:latin typeface="Arial" panose="020B0604020202020204" pitchFamily="34" charset="0"/>
                <a:cs typeface="Arial" panose="020B0604020202020204" pitchFamily="34" charset="0"/>
              </a:rPr>
              <a:t> </a:t>
            </a:r>
          </a:p>
          <a:p>
            <a:endParaRPr lang="de-DE" sz="1200" b="1" dirty="0">
              <a:solidFill>
                <a:srgbClr val="134095"/>
              </a:solidFill>
              <a:latin typeface="Arial" panose="020B0604020202020204" pitchFamily="34" charset="0"/>
              <a:cs typeface="Arial" panose="020B0604020202020204" pitchFamily="34" charset="0"/>
            </a:endParaRPr>
          </a:p>
          <a:p>
            <a:r>
              <a:rPr lang="de-DE" dirty="1" sz="1200" b="1">
                <a:solidFill>
                  <a:srgbClr val="134095"/>
                </a:solidFill>
                <a:latin typeface="+mn-lt"/>
              </a:rPr>
              <a:t> </a:t>
            </a:r>
          </a:p>
        </p:txBody>
      </p:sp>
      <p:graphicFrame>
        <p:nvGraphicFramePr>
          <p:cNvPr id="5" name="Tabelle 4"/>
          <p:cNvGraphicFramePr>
            <a:graphicFrameLocks noGrp="1"/>
          </p:cNvGraphicFramePr>
          <p:nvPr>
            <p:extLst>
              <p:ext uri="{D42A27DB-BD31-4B8C-83A1-F6EECF244321}">
                <p14:modId xmlns:p14="http://schemas.microsoft.com/office/powerpoint/2010/main" val="2182853206"/>
              </p:ext>
            </p:extLst>
          </p:nvPr>
        </p:nvGraphicFramePr>
        <p:xfrm>
          <a:off x="256308" y="1375314"/>
          <a:ext cx="8631384" cy="3820668"/>
        </p:xfrm>
        <a:graphic>
          <a:graphicData uri="http://schemas.openxmlformats.org/drawingml/2006/table">
            <a:tbl>
              <a:tblPr firstRow="1" firstCol="1" bandRow="1">
                <a:tableStyleId>{5C22544A-7EE6-4342-B048-85BDC9FD1C3A}</a:tableStyleId>
              </a:tblPr>
              <a:tblGrid>
                <a:gridCol w="1316648">
                  <a:extLst>
                    <a:ext uri="{9D8B030D-6E8A-4147-A177-3AD203B41FA5}">
                      <a16:colId xmlns:a16="http://schemas.microsoft.com/office/drawing/2014/main" val="20000"/>
                    </a:ext>
                  </a:extLst>
                </a:gridCol>
                <a:gridCol w="2023451">
                  <a:extLst>
                    <a:ext uri="{9D8B030D-6E8A-4147-A177-3AD203B41FA5}">
                      <a16:colId xmlns:a16="http://schemas.microsoft.com/office/drawing/2014/main" val="20001"/>
                    </a:ext>
                  </a:extLst>
                </a:gridCol>
                <a:gridCol w="2016420">
                  <a:extLst>
                    <a:ext uri="{9D8B030D-6E8A-4147-A177-3AD203B41FA5}">
                      <a16:colId xmlns:a16="http://schemas.microsoft.com/office/drawing/2014/main" val="20002"/>
                    </a:ext>
                  </a:extLst>
                </a:gridCol>
                <a:gridCol w="3274865">
                  <a:extLst>
                    <a:ext uri="{9D8B030D-6E8A-4147-A177-3AD203B41FA5}">
                      <a16:colId xmlns:a16="http://schemas.microsoft.com/office/drawing/2014/main" val="20003"/>
                    </a:ext>
                  </a:extLst>
                </a:gridCol>
              </a:tblGrid>
              <a:tr h="382388">
                <a:tc>
                  <a:txBody>
                    <a:bodyPr/>
                    <a:lstStyle/>
                    <a:p>
                      <a:pPr>
                        <a:lnSpc>
                          <a:spcPct val="115000"/>
                        </a:lnSpc>
                        <a:spcAft>
                          <a:spcPts val="0"/>
                        </a:spcAft>
                      </a:pPr>
                      <a:r>
                        <a:rPr lang="de-DE" dirty="1" sz="1800">
                          <a:latin typeface="+mn-lt"/>
                          <a:ea typeface="+mn-ea"/>
                          <a:cs typeface="+mn-cs"/>
                        </a:rPr>
                        <a:t>Stadt</a:t>
                      </a:r>
                    </a:p>
                  </a:txBody>
                  <a:tcPr marL="62184" marR="62184" marT="0" marB="0"/>
                </a:tc>
                <a:tc>
                  <a:txBody>
                    <a:bodyPr/>
                    <a:lstStyle/>
                    <a:p>
                      <a:pPr>
                        <a:lnSpc>
                          <a:spcPct val="115000"/>
                        </a:lnSpc>
                        <a:spcAft>
                          <a:spcPts val="0"/>
                        </a:spcAft>
                      </a:pPr>
                      <a:r>
                        <a:rPr lang="de-DE" dirty="1" sz="1800"/>
                        <a:t>Neubauprojekt</a:t>
                      </a:r>
                    </a:p>
                  </a:txBody>
                  <a:tcPr marL="62184" marR="62184" marT="0" marB="0"/>
                </a:tc>
                <a:tc>
                  <a:txBody>
                    <a:bodyPr/>
                    <a:lstStyle/>
                    <a:p>
                      <a:pPr>
                        <a:lnSpc>
                          <a:spcPct val="115000"/>
                        </a:lnSpc>
                        <a:spcAft>
                          <a:spcPts val="0"/>
                        </a:spcAft>
                      </a:pPr>
                      <a:r>
                        <a:rPr lang="de-DE" dirty="1" sz="1800"/>
                        <a:t>Reduzierung der Parkplatzanforderungen</a:t>
                      </a:r>
                      <a:r>
                        <a:rPr lang="de-DE" dirty="1" baseline="0" sz="1800"/>
                        <a:t> für Neubauten</a:t>
                      </a:r>
                    </a:p>
                  </a:txBody>
                  <a:tcPr marL="62184" marR="62184" marT="0" marB="0"/>
                </a:tc>
                <a:tc>
                  <a:txBody>
                    <a:bodyPr/>
                    <a:lstStyle/>
                    <a:p>
                      <a:pPr>
                        <a:lnSpc>
                          <a:spcPct val="115000"/>
                        </a:lnSpc>
                        <a:spcAft>
                          <a:spcPts val="0"/>
                        </a:spcAft>
                      </a:pPr>
                      <a:r>
                        <a:rPr lang="de-DE" dirty="1" sz="1800">
                          <a:latin typeface="+mn-lt"/>
                          <a:ea typeface="+mn-ea"/>
                          <a:cs typeface="+mn-cs"/>
                        </a:rPr>
                        <a:t>Kosten</a:t>
                      </a:r>
                    </a:p>
                  </a:txBody>
                  <a:tcPr marL="62184" marR="62184" marT="0" marB="0"/>
                </a:tc>
                <a:extLst>
                  <a:ext uri="{0D108BD9-81ED-4DB2-BD59-A6C34878D82A}">
                    <a16:rowId xmlns:a16="http://schemas.microsoft.com/office/drawing/2014/main" val="10000"/>
                  </a:ext>
                </a:extLst>
              </a:tr>
              <a:tr h="955935">
                <a:tc>
                  <a:txBody>
                    <a:bodyPr/>
                    <a:lstStyle/>
                    <a:p>
                      <a:pPr>
                        <a:lnSpc>
                          <a:spcPct val="115000"/>
                        </a:lnSpc>
                        <a:spcAft>
                          <a:spcPts val="0"/>
                        </a:spcAft>
                      </a:pPr>
                      <a:r>
                        <a:rPr lang="de-DE" dirty="1" sz="1800"/>
                        <a:t>München</a:t>
                      </a:r>
                    </a:p>
                  </a:txBody>
                  <a:tcPr marL="62184" marR="62184" marT="0" marB="0"/>
                </a:tc>
                <a:tc>
                  <a:txBody>
                    <a:bodyPr/>
                    <a:lstStyle/>
                    <a:p>
                      <a:pPr>
                        <a:lnSpc>
                          <a:spcPct val="115000"/>
                        </a:lnSpc>
                        <a:spcAft>
                          <a:spcPts val="0"/>
                        </a:spcAft>
                      </a:pPr>
                      <a:r>
                        <a:rPr lang="de-DE" dirty="1" sz="1600">
                          <a:latin typeface="Arial" panose="020B0604020202020204" pitchFamily="34" charset="0"/>
                          <a:ea typeface="Calibri"/>
                          <a:cs typeface="Arial" panose="020B0604020202020204" pitchFamily="34" charset="0"/>
                        </a:rPr>
                        <a:t>Wohneinrichtung für mehrere Generationen mit 120 Wohneinheiten in München</a:t>
                      </a:r>
                      <a:r>
                        <a:rPr lang="de-DE" dirty="1" sz="1600">
                          <a:latin typeface="Arial" panose="020B0604020202020204" pitchFamily="34" charset="0"/>
                          <a:ea typeface="Calibri"/>
                          <a:cs typeface="Arial" panose="020B0604020202020204" pitchFamily="34" charset="0"/>
                        </a:rPr>
                        <a:t> </a:t>
                      </a:r>
                    </a:p>
                    <a:p>
                      <a:pPr algn="l" rtl="0">
                        <a:lnSpc>
                          <a:spcPct val="115000"/>
                        </a:lnSpc>
                        <a:spcAft>
                          <a:spcPts val="0"/>
                        </a:spcAft>
                      </a:pP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DE" dirty="1" sz="1600">
                          <a:latin typeface="Arial" panose="020B0604020202020204" pitchFamily="34" charset="0"/>
                          <a:ea typeface="Calibri"/>
                          <a:cs typeface="Arial" panose="020B0604020202020204" pitchFamily="34" charset="0"/>
                        </a:rPr>
                        <a:t>Carsharing-Partner: STATTAUTO München</a:t>
                      </a:r>
                    </a:p>
                  </a:txBody>
                  <a:tcPr marL="62184" marR="62184" marT="0" marB="0"/>
                </a:tc>
                <a:tc>
                  <a:txBody>
                    <a:bodyPr/>
                    <a:lstStyle/>
                    <a:p>
                      <a:pPr>
                        <a:lnSpc>
                          <a:spcPct val="115000"/>
                        </a:lnSpc>
                        <a:spcAft>
                          <a:spcPts val="0"/>
                        </a:spcAft>
                      </a:pPr>
                      <a:r>
                        <a:rPr lang="de-DE" dirty="1" sz="1600"/>
                        <a:t>Reduzierung</a:t>
                      </a:r>
                      <a:r>
                        <a:rPr lang="de-DE" dirty="1" baseline="0" sz="1600"/>
                        <a:t> der Parkplatzanforderungen </a:t>
                      </a:r>
                      <a:r>
                        <a:rPr lang="de-DE" dirty="1" sz="1600"/>
                        <a:t>seitens der Gemeinde durch Carsharing-Station: 0,5 statt 0,8</a:t>
                      </a:r>
                    </a:p>
                    <a:p>
                      <a:pPr algn="l" rtl="0">
                        <a:lnSpc>
                          <a:spcPct val="115000"/>
                        </a:lnSpc>
                        <a:spcAft>
                          <a:spcPts val="0"/>
                        </a:spcAft>
                      </a:pPr>
                      <a:endParaRPr lang="en-US" sz="1600" dirty="0">
                        <a:effectLst/>
                      </a:endParaRPr>
                    </a:p>
                  </a:txBody>
                  <a:tcPr marL="62184" marR="62184" marT="0" marB="0"/>
                </a:tc>
                <a:tc>
                  <a:txBody>
                    <a:bodyPr/>
                    <a:lstStyle/>
                    <a:p>
                      <a:pPr>
                        <a:lnSpc>
                          <a:spcPct val="115000"/>
                        </a:lnSpc>
                        <a:spcAft>
                          <a:spcPts val="0"/>
                        </a:spcAft>
                      </a:pPr>
                      <a:r>
                        <a:rPr lang="de-DE" dirty="1" sz="1600"/>
                        <a:t>Reduzierung der Baukosten (Tiefgarage): ca. 300.000 Euro, wovon ca. 150.000 Euro nicht über Parkplatzmieten refinanziert werden können</a:t>
                      </a:r>
                    </a:p>
                    <a:p>
                      <a:pPr algn="l" rtl="0">
                        <a:lnSpc>
                          <a:spcPct val="115000"/>
                        </a:lnSpc>
                        <a:spcAft>
                          <a:spcPts val="0"/>
                        </a:spcAft>
                      </a:pPr>
                      <a:endParaRPr lang="de-DE" sz="1600" dirty="0">
                        <a:effectLst/>
                      </a:endParaRPr>
                    </a:p>
                    <a:p>
                      <a:pPr>
                        <a:lnSpc>
                          <a:spcPct val="115000"/>
                        </a:lnSpc>
                        <a:spcAft>
                          <a:spcPts val="0"/>
                        </a:spcAft>
                      </a:pPr>
                      <a:r>
                        <a:rPr lang="de-DE" dirty="1" sz="1600"/>
                        <a:t> </a:t>
                      </a:r>
                    </a:p>
                  </a:txBody>
                  <a:tcPr marL="62184" marR="62184" marT="0" marB="0"/>
                </a:tc>
                <a:extLst>
                  <a:ext uri="{0D108BD9-81ED-4DB2-BD59-A6C34878D82A}">
                    <a16:rowId xmlns:a16="http://schemas.microsoft.com/office/drawing/2014/main" val="10001"/>
                  </a:ext>
                </a:extLst>
              </a:tr>
            </a:tbl>
          </a:graphicData>
        </a:graphic>
      </p:graphicFrame>
      <p:sp>
        <p:nvSpPr>
          <p:cNvPr id="6" name="Rechteck 5">
            <a:extLst>
              <a:ext uri="{FF2B5EF4-FFF2-40B4-BE49-F238E27FC236}">
                <a16:creationId xmlns:a16="http://schemas.microsoft.com/office/drawing/2014/main" id="{570C13A3-935F-4655-8376-673A34774FB8}"/>
              </a:ext>
            </a:extLst>
          </p:cNvPr>
          <p:cNvSpPr/>
          <p:nvPr/>
        </p:nvSpPr>
        <p:spPr>
          <a:xfrm>
            <a:off x="5820728" y="5967522"/>
            <a:ext cx="3848100" cy="461665"/>
          </a:xfrm>
          <a:prstGeom prst="rect">
            <a:avLst/>
          </a:prstGeom>
        </p:spPr>
        <p:txBody>
          <a:bodyPr wrap="square">
            <a:spAutoFit/>
          </a:bodyPr>
          <a:lstStyle/>
          <a:p>
            <a:pPr lvl="0"/>
            <a:r>
              <a:rPr lang="de-DE" dirty="1" sz="1200" b="1">
                <a:solidFill>
                  <a:srgbClr val="134095"/>
                </a:solidFill>
                <a:latin typeface="Arial" panose="020B0604020202020204" pitchFamily="34" charset="0"/>
                <a:cs typeface="Arial" panose="020B0604020202020204" pitchFamily="34" charset="0"/>
              </a:rPr>
              <a:t>Quelle: https://www.stattauto-muenchen.de/renault-zoe/</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6982738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53">
            <a:extLst>
              <a:ext uri="{FF2B5EF4-FFF2-40B4-BE49-F238E27FC236}">
                <a16:creationId xmlns:a16="http://schemas.microsoft.com/office/drawing/2014/main" id="{8411CD9F-EA70-4193-B4E9-FC6AAD61654A}"/>
              </a:ext>
            </a:extLst>
          </p:cNvPr>
          <p:cNvSpPr>
            <a:spLocks noGrp="1" noChangeArrowheads="1"/>
          </p:cNvSpPr>
          <p:nvPr>
            <p:ph type="title"/>
          </p:nvPr>
        </p:nvSpPr>
        <p:spPr>
          <a:xfrm>
            <a:off x="0" y="113533"/>
            <a:ext cx="6181725" cy="1143000"/>
          </a:xfrm>
        </p:spPr>
        <p:txBody>
          <a:bodyPr/>
          <a:lstStyle/>
          <a:p>
            <a:pPr eaLnBrk="1" hangingPunct="1"/>
            <a:br>
              <a:rPr lang="de-DE" dirty="1" sz="1800"/>
            </a:br>
            <a:br>
              <a:rPr lang="de-DE" dirty="1" sz="1800"/>
            </a:br>
            <a:r>
              <a:rPr lang="de-DE" dirty="1" sz="1800"/>
              <a:t>b. Bewährte Verfahren in Umeå: Im Rahmen des „Green Parking Payoff“-Projekts bieten Bauträger nachhaltige Mobilitätsdienstleistungen im Austausch gegen geringere Parkplatzanforderungen</a:t>
            </a:r>
            <a:br>
              <a:rPr lang="de-DE" dirty="1" sz="1800"/>
            </a:br>
          </a:p>
        </p:txBody>
      </p:sp>
      <p:sp>
        <p:nvSpPr>
          <p:cNvPr id="6147" name="AutoShape 1056" descr="jpeg&amp;filename=auditgroup_EN_rgb_256dpi">
            <a:extLst>
              <a:ext uri="{FF2B5EF4-FFF2-40B4-BE49-F238E27FC236}">
                <a16:creationId xmlns:a16="http://schemas.microsoft.com/office/drawing/2014/main" id="{2232E37B-E873-42E1-98F6-D0232CA18E9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8" name="AutoShape 1058" descr="jpeg&amp;filename=auditgroup_EN_rgb_256dpi">
            <a:extLst>
              <a:ext uri="{FF2B5EF4-FFF2-40B4-BE49-F238E27FC236}">
                <a16:creationId xmlns:a16="http://schemas.microsoft.com/office/drawing/2014/main" id="{355EA134-03E4-4E5F-808D-90A1D360D70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6149" name="AutoShape 1060" descr="jpeg&amp;filename=auditgroup_EN_rgb_256dpi">
            <a:extLst>
              <a:ext uri="{FF2B5EF4-FFF2-40B4-BE49-F238E27FC236}">
                <a16:creationId xmlns:a16="http://schemas.microsoft.com/office/drawing/2014/main" id="{BD58CA0F-0C3B-40EC-98A8-D32F53EE3FA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sp>
        <p:nvSpPr>
          <p:cNvPr id="13" name="Textfeld 12"/>
          <p:cNvSpPr txBox="1"/>
          <p:nvPr/>
        </p:nvSpPr>
        <p:spPr>
          <a:xfrm>
            <a:off x="2133371" y="5394630"/>
            <a:ext cx="1681871" cy="338554"/>
          </a:xfrm>
          <a:prstGeom prst="rect">
            <a:avLst/>
          </a:prstGeom>
          <a:noFill/>
        </p:spPr>
        <p:txBody>
          <a:bodyPr wrap="none" rtlCol="0">
            <a:spAutoFit/>
          </a:bodyPr>
          <a:lstStyle/>
          <a:p>
            <a:r>
              <a:rPr lang="de-DE" dirty="1" sz="1600">
                <a:solidFill>
                  <a:schemeClr val="bg1"/>
                </a:solidFill>
                <a:latin typeface="+mn-lt"/>
              </a:rPr>
              <a:t>© Martina Hertel</a:t>
            </a:r>
          </a:p>
        </p:txBody>
      </p:sp>
      <p:pic>
        <p:nvPicPr>
          <p:cNvPr id="11" name="Grafik 10">
            <a:extLst>
              <a:ext uri="{FF2B5EF4-FFF2-40B4-BE49-F238E27FC236}">
                <a16:creationId xmlns:a16="http://schemas.microsoft.com/office/drawing/2014/main" id="{091A490E-B13A-4F5B-83BF-5E3DD0301DB3}"/>
              </a:ext>
            </a:extLst>
          </p:cNvPr>
          <p:cNvPicPr>
            <a:picLocks noChangeAspect="1"/>
          </p:cNvPicPr>
          <p:nvPr/>
        </p:nvPicPr>
        <p:blipFill>
          <a:blip r:embed="rId3"/>
          <a:stretch>
            <a:fillRect/>
          </a:stretch>
        </p:blipFill>
        <p:spPr>
          <a:xfrm>
            <a:off x="127563" y="3619007"/>
            <a:ext cx="3869267" cy="2901950"/>
          </a:xfrm>
          <a:prstGeom prst="rect">
            <a:avLst/>
          </a:prstGeom>
        </p:spPr>
      </p:pic>
      <p:pic>
        <p:nvPicPr>
          <p:cNvPr id="12" name="Grafik 11">
            <a:extLst>
              <a:ext uri="{FF2B5EF4-FFF2-40B4-BE49-F238E27FC236}">
                <a16:creationId xmlns:a16="http://schemas.microsoft.com/office/drawing/2014/main" id="{7BDF153D-F17E-4A42-ADEE-2BB592B53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64" y="1440659"/>
            <a:ext cx="3869267" cy="2579511"/>
          </a:xfrm>
          <a:prstGeom prst="rect">
            <a:avLst/>
          </a:prstGeom>
        </p:spPr>
      </p:pic>
      <p:pic>
        <p:nvPicPr>
          <p:cNvPr id="16" name="Grafik 15">
            <a:extLst>
              <a:ext uri="{FF2B5EF4-FFF2-40B4-BE49-F238E27FC236}">
                <a16:creationId xmlns:a16="http://schemas.microsoft.com/office/drawing/2014/main" id="{BA91F6C7-FB59-47B1-A138-CBDFC585A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831" y="1440660"/>
            <a:ext cx="3750260" cy="2812695"/>
          </a:xfrm>
          <a:prstGeom prst="rect">
            <a:avLst/>
          </a:prstGeom>
        </p:spPr>
      </p:pic>
      <p:pic>
        <p:nvPicPr>
          <p:cNvPr id="14" name="Grafik 13">
            <a:extLst>
              <a:ext uri="{FF2B5EF4-FFF2-40B4-BE49-F238E27FC236}">
                <a16:creationId xmlns:a16="http://schemas.microsoft.com/office/drawing/2014/main" id="{D1D20DFB-652C-495D-B56B-45D715BEC7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089"/>
          <a:stretch/>
        </p:blipFill>
        <p:spPr>
          <a:xfrm>
            <a:off x="3996830" y="4020171"/>
            <a:ext cx="3750261" cy="2500786"/>
          </a:xfrm>
          <a:prstGeom prst="rect">
            <a:avLst/>
          </a:prstGeom>
        </p:spPr>
      </p:pic>
      <p:sp>
        <p:nvSpPr>
          <p:cNvPr id="18" name="Rechteck 17">
            <a:extLst>
              <a:ext uri="{FF2B5EF4-FFF2-40B4-BE49-F238E27FC236}">
                <a16:creationId xmlns:a16="http://schemas.microsoft.com/office/drawing/2014/main" id="{E3307766-CE5A-4BEB-AC46-9CF83B23E35C}"/>
              </a:ext>
            </a:extLst>
          </p:cNvPr>
          <p:cNvSpPr/>
          <p:nvPr/>
        </p:nvSpPr>
        <p:spPr>
          <a:xfrm>
            <a:off x="97355" y="6046868"/>
            <a:ext cx="1478458" cy="461665"/>
          </a:xfrm>
          <a:prstGeom prst="rect">
            <a:avLst/>
          </a:prstGeom>
        </p:spPr>
        <p:txBody>
          <a:bodyPr wrap="square">
            <a:spAutoFit/>
          </a:bodyPr>
          <a:lstStyle/>
          <a:p>
            <a:r>
              <a:rPr lang="de-DE" dirty="1" sz="1200">
                <a:solidFill>
                  <a:schemeClr val="bg1"/>
                </a:solidFill>
                <a:latin typeface="Arial"/>
              </a:rPr>
              <a:t>Alle Fotos von Martina Hertel</a:t>
            </a:r>
          </a:p>
        </p:txBody>
      </p:sp>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9"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7031118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381345"/>
            <a:ext cx="6248990" cy="1152525"/>
          </a:xfrm>
        </p:spPr>
        <p:txBody>
          <a:bodyPr/>
          <a:lstStyle/>
          <a:p>
            <a:r>
              <a:rPr lang="de-DE" dirty="1" sz="2000"/>
              <a:t>b. Bewährte Verfahren in Umeå: Reduzierung der Mindest-Parkplatzanforderungen... dank eines fortschrittlichen Mobilitätskonzepts: „Green Parking Payoff“</a:t>
            </a:r>
            <a:br>
              <a:rPr lang="de-DE" dirty="1" sz="2000"/>
            </a:br>
          </a:p>
        </p:txBody>
      </p:sp>
      <p:sp>
        <p:nvSpPr>
          <p:cNvPr id="11" name="Textfeld 10"/>
          <p:cNvSpPr txBox="1"/>
          <p:nvPr/>
        </p:nvSpPr>
        <p:spPr>
          <a:xfrm>
            <a:off x="4546237" y="3761892"/>
            <a:ext cx="2552657" cy="276999"/>
          </a:xfrm>
          <a:prstGeom prst="rect">
            <a:avLst/>
          </a:prstGeom>
          <a:noFill/>
        </p:spPr>
        <p:txBody>
          <a:bodyPr wrap="square" rtlCol="0">
            <a:spAutoFit/>
          </a:bodyPr>
          <a:lstStyle/>
          <a:p>
            <a:pPr algn="r"/>
            <a:r>
              <a:rPr lang="de-DE" dirty="1" sz="1200">
                <a:solidFill>
                  <a:schemeClr val="bg1"/>
                </a:solidFill>
                <a:latin typeface="+mj-lt"/>
              </a:rPr>
              <a:t>Foto: Martina Hertel</a:t>
            </a:r>
          </a:p>
        </p:txBody>
      </p:sp>
      <p:sp>
        <p:nvSpPr>
          <p:cNvPr id="3" name="Rechteck 2"/>
          <p:cNvSpPr/>
          <p:nvPr/>
        </p:nvSpPr>
        <p:spPr>
          <a:xfrm>
            <a:off x="4546237" y="4816135"/>
            <a:ext cx="514035" cy="84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8D769EAD-0CEA-46B3-A23A-676F95DA4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0" y="1574364"/>
            <a:ext cx="3939822" cy="2954867"/>
          </a:xfrm>
          <a:prstGeom prst="rect">
            <a:avLst/>
          </a:prstGeom>
        </p:spPr>
      </p:pic>
      <p:pic>
        <p:nvPicPr>
          <p:cNvPr id="7" name="Grafik 6">
            <a:extLst>
              <a:ext uri="{FF2B5EF4-FFF2-40B4-BE49-F238E27FC236}">
                <a16:creationId xmlns:a16="http://schemas.microsoft.com/office/drawing/2014/main" id="{0B274B6C-7460-4871-B1CE-326EF9740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511" y="1575459"/>
            <a:ext cx="4430659" cy="2953772"/>
          </a:xfrm>
          <a:prstGeom prst="rect">
            <a:avLst/>
          </a:prstGeom>
        </p:spPr>
      </p:pic>
      <p:pic>
        <p:nvPicPr>
          <p:cNvPr id="10" name="Grafik 9">
            <a:extLst>
              <a:ext uri="{FF2B5EF4-FFF2-40B4-BE49-F238E27FC236}">
                <a16:creationId xmlns:a16="http://schemas.microsoft.com/office/drawing/2014/main" id="{8E8FE5DB-4A95-4953-9ED0-C66455C08F56}"/>
              </a:ext>
            </a:extLst>
          </p:cNvPr>
          <p:cNvPicPr>
            <a:picLocks noChangeAspect="1"/>
          </p:cNvPicPr>
          <p:nvPr/>
        </p:nvPicPr>
        <p:blipFill rotWithShape="1">
          <a:blip r:embed="rId5"/>
          <a:srcRect t="15144" r="1955" b="29774"/>
          <a:stretch/>
        </p:blipFill>
        <p:spPr>
          <a:xfrm>
            <a:off x="2305939" y="4610219"/>
            <a:ext cx="4480595" cy="1887923"/>
          </a:xfrm>
          <a:prstGeom prst="rect">
            <a:avLst/>
          </a:prstGeom>
        </p:spPr>
      </p:pic>
      <p:sp>
        <p:nvSpPr>
          <p:cNvPr id="13" name="Rechteck 12">
            <a:extLst>
              <a:ext uri="{FF2B5EF4-FFF2-40B4-BE49-F238E27FC236}">
                <a16:creationId xmlns:a16="http://schemas.microsoft.com/office/drawing/2014/main" id="{40AB5264-D8BA-46D3-9969-5FDEBC8D11DE}"/>
              </a:ext>
            </a:extLst>
          </p:cNvPr>
          <p:cNvSpPr/>
          <p:nvPr/>
        </p:nvSpPr>
        <p:spPr>
          <a:xfrm>
            <a:off x="284393" y="6036477"/>
            <a:ext cx="1478458" cy="461665"/>
          </a:xfrm>
          <a:prstGeom prst="rect">
            <a:avLst/>
          </a:prstGeom>
        </p:spPr>
        <p:txBody>
          <a:bodyPr wrap="square">
            <a:spAutoFit/>
          </a:bodyPr>
          <a:lstStyle/>
          <a:p>
            <a:r>
              <a:rPr lang="de-DE" dirty="1" sz="1200" b="1">
                <a:solidFill>
                  <a:srgbClr val="034EA2"/>
                </a:solidFill>
                <a:latin typeface="Arial"/>
              </a:rPr>
              <a:t>Alle Fotos von Martina Hertel</a:t>
            </a:r>
          </a:p>
        </p:txBody>
      </p:sp>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716483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1200329"/>
          </a:xfrm>
          <a:prstGeom prst="rect">
            <a:avLst/>
          </a:prstGeom>
        </p:spPr>
        <p:txBody>
          <a:bodyPr wrap="square">
            <a:spAutoFit/>
          </a:bodyPr>
          <a:lstStyle/>
          <a:p>
            <a:r>
              <a:rPr lang="de-DE" dirty="1" sz="3600" b="1">
                <a:solidFill>
                  <a:schemeClr val="bg1"/>
                </a:solidFill>
                <a:latin typeface="+mj-lt"/>
              </a:rPr>
              <a:t>Bewährte Verfahren bei der Festlegung der maximalen Parkplatzbewilligung</a:t>
            </a:r>
            <a:r>
              <a:rPr lang="de-DE" dirty="1" sz="3600" b="1">
                <a:solidFill>
                  <a:schemeClr val="bg1"/>
                </a:solidFill>
                <a:latin typeface="+mj-lt"/>
              </a:rPr>
              <a:t> </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57368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1" y="115888"/>
            <a:ext cx="6191250" cy="1152525"/>
          </a:xfrm>
        </p:spPr>
        <p:txBody>
          <a:bodyPr/>
          <a:lstStyle/>
          <a:p>
            <a:pPr eaLnBrk="1" hangingPunct="1"/>
            <a:r>
              <a:rPr lang="de-DE" dirty="1"/>
              <a:t>c. </a:t>
            </a:r>
            <a:r>
              <a:rPr lang="de-DE" dirty="1"/>
              <a:t>Festlegung der maximalen Parkplatzbewilligung</a:t>
            </a:r>
            <a:r>
              <a:rPr lang="de-DE" dirty="1"/>
              <a:t> – Begrenzung der Anzahl der Parkplätze für einen Neubau</a:t>
            </a:r>
          </a:p>
        </p:txBody>
      </p:sp>
      <p:sp>
        <p:nvSpPr>
          <p:cNvPr id="2" name="Inhaltsplatzhalter 1"/>
          <p:cNvSpPr>
            <a:spLocks noGrp="1"/>
          </p:cNvSpPr>
          <p:nvPr>
            <p:ph idx="1"/>
          </p:nvPr>
        </p:nvSpPr>
        <p:spPr>
          <a:xfrm>
            <a:off x="83126" y="1558636"/>
            <a:ext cx="9060874" cy="4750089"/>
          </a:xfrm>
        </p:spPr>
        <p:txBody>
          <a:bodyPr/>
          <a:lstStyle/>
          <a:p>
            <a:r>
              <a:rPr lang="de-DE" dirty="1" u="sng" sz="2400" b="0"/>
              <a:t>Bewährte Verfahren in der Stadt Zürich</a:t>
            </a:r>
            <a:r>
              <a:rPr lang="de-DE" dirty="1" sz="2400" b="0"/>
              <a:t>: äußerst moderner Ansatz in Bezug auf die maximalen Parkplatzanforderungen für Wohngebäude</a:t>
            </a:r>
            <a:r>
              <a:rPr lang="de-DE" dirty="1" sz="2400" b="0"/>
              <a:t>  </a:t>
            </a:r>
          </a:p>
          <a:p>
            <a:pPr marL="536575" indent="-358775"/>
            <a:r>
              <a:rPr lang="de-DE" dirty="1" sz="1800" b="0"/>
              <a:t>Der historische Kompromiss von Zürich 1996 bestand darin, das Parken im Stadtzentrum auf der Ebene von 1990 zu deckeln, wobei jedes neue Parkhaus im Verhältnis 1:1 die oberirdischen Parkplätze ersetzt, die damals das Stadtbild beherrschten.</a:t>
            </a:r>
          </a:p>
          <a:p>
            <a:pPr marL="536575" indent="-358775"/>
            <a:r>
              <a:rPr lang="de-DE" dirty="1" sz="1800" b="0"/>
              <a:t>1996 wurden die Parkplatzgrenzen angepasst, um sie noch restriktiver zu gestalten.</a:t>
            </a:r>
            <a:r>
              <a:rPr lang="de-DE" dirty="1" sz="1800" b="0"/>
              <a:t> </a:t>
            </a:r>
            <a:r>
              <a:rPr lang="de-DE" dirty="1" sz="1800" b="0"/>
              <a:t>Die schrittweisen Veränderungen im Laufe der Zeit bildeten die Grundlage für die aktuelle Parkraumbewirtschaftung in Zürich, die 2010 von der Bevölkerung in einem Referendum ratifiziert wurde:</a:t>
            </a:r>
            <a:r>
              <a:rPr lang="de-DE" dirty="1" sz="1800" b="0"/>
              <a:t> </a:t>
            </a:r>
          </a:p>
          <a:p>
            <a:endParaRPr lang="de-DE" sz="1800" b="0" dirty="0"/>
          </a:p>
          <a:p>
            <a:pPr marL="0" indent="0">
              <a:buNone/>
            </a:pPr>
            <a:endParaRPr lang="en-US" sz="1800" b="0" dirty="0"/>
          </a:p>
          <a:p>
            <a:endParaRPr lang="en-US" sz="1800" b="0" dirty="0"/>
          </a:p>
          <a:p>
            <a:endParaRPr lang="en-US" sz="1800" b="0" dirty="0"/>
          </a:p>
          <a:p>
            <a:pPr marL="0" indent="0">
              <a:buNone/>
            </a:pPr>
            <a:endParaRPr lang="en-US" sz="1800" b="0" dirty="0"/>
          </a:p>
        </p:txBody>
      </p:sp>
      <mc:AlternateContent xmlns:mc="http://schemas.openxmlformats.org/markup-compatibility/2006" xmlns:a14="http://schemas.microsoft.com/office/drawing/2010/main">
        <mc:Choice Requires="a14">
          <p:graphicFrame>
            <p:nvGraphicFramePr>
              <p:cNvPr id="3" name="Tabelle 2"/>
              <p:cNvGraphicFramePr>
                <a:graphicFrameLocks noGrp="1"/>
              </p:cNvGraphicFramePr>
              <p:nvPr>
                <p:extLst>
                  <p:ext uri="{D42A27DB-BD31-4B8C-83A1-F6EECF244321}">
                    <p14:modId xmlns:p14="http://schemas.microsoft.com/office/powerpoint/2010/main" val="2404307654"/>
                  </p:ext>
                </p:extLst>
              </p:nvPr>
            </p:nvGraphicFramePr>
            <p:xfrm>
              <a:off x="323850" y="4296930"/>
              <a:ext cx="8622724" cy="2119745"/>
            </p:xfrm>
            <a:graphic>
              <a:graphicData uri="http://schemas.openxmlformats.org/drawingml/2006/table">
                <a:tbl>
                  <a:tblPr firstRow="1" firstCol="1" bandRow="1"/>
                  <a:tblGrid>
                    <a:gridCol w="2035945">
                      <a:extLst>
                        <a:ext uri="{9D8B030D-6E8A-4147-A177-3AD203B41FA5}">
                          <a16:colId xmlns:a16="http://schemas.microsoft.com/office/drawing/2014/main" val="20000"/>
                        </a:ext>
                      </a:extLst>
                    </a:gridCol>
                    <a:gridCol w="2848645">
                      <a:extLst>
                        <a:ext uri="{9D8B030D-6E8A-4147-A177-3AD203B41FA5}">
                          <a16:colId xmlns:a16="http://schemas.microsoft.com/office/drawing/2014/main" val="20001"/>
                        </a:ext>
                      </a:extLst>
                    </a:gridCol>
                    <a:gridCol w="3738134">
                      <a:extLst>
                        <a:ext uri="{9D8B030D-6E8A-4147-A177-3AD203B41FA5}">
                          <a16:colId xmlns:a16="http://schemas.microsoft.com/office/drawing/2014/main" val="20002"/>
                        </a:ext>
                      </a:extLst>
                    </a:gridCol>
                  </a:tblGrid>
                  <a:tr h="413669">
                    <a:tc>
                      <a:txBody>
                        <a:bodyPr/>
                        <a:lstStyle/>
                        <a:p>
                          <a:pPr>
                            <a:spcAft>
                              <a:spcPts val="0"/>
                            </a:spcAft>
                          </a:pPr>
                          <a:r>
                            <a:rPr lang="de-DE" dirty="1" sz="1600" b="1">
                              <a:solidFill>
                                <a:srgbClr val="000000"/>
                              </a:solidFill>
                              <a:latin typeface="Arial"/>
                              <a:ea typeface="Times New Roman"/>
                            </a:rPr>
                            <a:t>Bereich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de-DE" dirty="1" sz="1600" b="1">
                              <a:solidFill>
                                <a:srgbClr val="000000"/>
                              </a:solidFill>
                              <a:latin typeface="Arial"/>
                              <a:ea typeface="Times New Roman"/>
                            </a:rPr>
                            <a:t>Zulässiger Parkplatz</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0"/>
                      </a:ext>
                    </a:extLst>
                  </a:tr>
                  <a:tr h="568692">
                    <a:tc>
                      <a:txBody>
                        <a:bodyPr/>
                        <a:lstStyle/>
                        <a:p>
                          <a:pPr>
                            <a:spcAft>
                              <a:spcPts val="0"/>
                            </a:spcAft>
                          </a:pPr>
                          <a:r>
                            <a:rPr lang="de-DE" dirty="1" sz="1600">
                              <a:solidFill>
                                <a:srgbClr val="000000"/>
                              </a:solidFill>
                              <a:latin typeface="Arial"/>
                              <a:ea typeface="Times New Roman"/>
                            </a:rPr>
                            <a:t>Stadtzentrum</a:t>
                          </a:r>
                          <a:r>
                            <a:rPr lang="de-DE" dirty="1" sz="1600">
                              <a:solidFill>
                                <a:srgbClr val="000000"/>
                              </a:solidFill>
                              <a:latin typeface="Arial"/>
                              <a:ea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spcAft>
                              <a:spcPts val="0"/>
                            </a:spcAft>
                          </a:pPr>
                          <a:r>
                            <a:rPr lang="de-DE" dirty="1" b="1" sz="1600">
                              <a:solidFill>
                                <a:srgbClr val="000000"/>
                              </a:solidFill>
                              <a:latin typeface="Arial"/>
                              <a:ea typeface="Times New Roman"/>
                            </a:rPr>
                            <a:t>Maximale</a:t>
                          </a:r>
                          <a:r>
                            <a:rPr lang="de-DE" dirty="1" sz="1600">
                              <a:solidFill>
                                <a:srgbClr val="000000"/>
                              </a:solidFill>
                              <a:latin typeface="Arial"/>
                              <a:ea typeface="Times New Roman"/>
                            </a:rPr>
                            <a:t> Parkplatzbewilligung von nur 0,08 Stellplätzen pro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r>
                            <a:rPr lang="de-DE" dirty="1" sz="1600">
                              <a:solidFill>
                                <a:srgbClr val="000000"/>
                              </a:solidFill>
                              <a:latin typeface="Arial"/>
                              <a:ea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1"/>
                      </a:ext>
                    </a:extLst>
                  </a:tr>
                  <a:tr h="1137384">
                    <a:tc>
                      <a:txBody>
                        <a:bodyPr/>
                        <a:lstStyle/>
                        <a:p>
                          <a:pPr>
                            <a:spcAft>
                              <a:spcPts val="0"/>
                            </a:spcAft>
                          </a:pPr>
                          <a:r>
                            <a:rPr lang="de-DE" dirty="1" sz="1600">
                              <a:solidFill>
                                <a:srgbClr val="000000"/>
                              </a:solidFill>
                              <a:latin typeface="Arial"/>
                              <a:ea typeface="Times New Roman"/>
                            </a:rPr>
                            <a:t>Sekundäre Zentren außerhalb der Innenstadt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dirty="1" sz="1600">
                              <a:solidFill>
                                <a:srgbClr val="000000"/>
                              </a:solidFill>
                              <a:latin typeface="Arial"/>
                              <a:ea typeface="Times New Roman"/>
                            </a:rPr>
                            <a:t>Mindest-Parkplatzbewilligung von 0,30 Stellplätzen pro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dirty="1" sz="1600">
                              <a:solidFill>
                                <a:srgbClr val="000000"/>
                              </a:solidFill>
                              <a:latin typeface="Arial"/>
                              <a:ea typeface="Times New Roman"/>
                            </a:rPr>
                            <a:t>Maximal nur 0,50 Stellplätze pro 92.903 </a:t>
                          </a:r>
                          <a14:m>
                            <m:oMath xmlns:m="http://schemas.openxmlformats.org/officeDocument/2006/math">
                              <m:sSup>
                                <m:sSupPr>
                                  <m:ctrlPr>
                                    <a:rPr lang="de-DE" sz="1600" i="1" kern="400">
                                      <a:solidFill>
                                        <a:srgbClr val="000000"/>
                                      </a:solidFill>
                                      <a:effectLst/>
                                      <a:latin typeface="Cambria Math" panose="02040503050406030204" pitchFamily="18" charset="0"/>
                                      <a:ea typeface="Times New Roman"/>
                                      <a:cs typeface="Arial"/>
                                    </a:rPr>
                                  </m:ctrlPr>
                                </m:sSupPr>
                                <m:e>
                                  <m:r>
                                    <a:rPr lang="en-GB" sz="1600" i="1" kern="400">
                                      <a:solidFill>
                                        <a:srgbClr val="000000"/>
                                      </a:solidFill>
                                      <a:effectLst/>
                                      <a:latin typeface="Cambria Math"/>
                                      <a:ea typeface="Times New Roman"/>
                                      <a:cs typeface="Arial"/>
                                    </a:rPr>
                                    <m:t>𝑚</m:t>
                                  </m:r>
                                </m:e>
                                <m:sup>
                                  <m:r>
                                    <a:rPr lang="en-GB" sz="1600" i="1" kern="400">
                                      <a:solidFill>
                                        <a:srgbClr val="000000"/>
                                      </a:solidFill>
                                      <a:effectLst/>
                                      <a:latin typeface="Cambria Math"/>
                                      <a:ea typeface="Times New Roman"/>
                                      <a:cs typeface="Arial"/>
                                    </a:rPr>
                                    <m:t>2</m:t>
                                  </m:r>
                                </m:sup>
                              </m:sSup>
                            </m:oMath>
                          </a14:m>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mc:Choice>
        <mc:Fallback xmlns="">
          <p:graphicFrame>
            <p:nvGraphicFramePr>
              <p:cNvPr id="3" name="Tabelle 2"/>
              <p:cNvGraphicFramePr>
                <a:graphicFrameLocks noGrp="1"/>
              </p:cNvGraphicFramePr>
              <p:nvPr>
                <p:extLst>
                  <p:ext uri="{D42A27DB-BD31-4B8C-83A1-F6EECF244321}">
                    <p14:modId xmlns:p14="http://schemas.microsoft.com/office/powerpoint/2010/main" val="2404307654"/>
                  </p:ext>
                </p:extLst>
              </p:nvPr>
            </p:nvGraphicFramePr>
            <p:xfrm>
              <a:off x="323850" y="4296930"/>
              <a:ext cx="8622724" cy="2119745"/>
            </p:xfrm>
            <a:graphic>
              <a:graphicData uri="http://schemas.openxmlformats.org/drawingml/2006/table">
                <a:tbl>
                  <a:tblPr firstRow="1" firstCol="1" bandRow="1"/>
                  <a:tblGrid>
                    <a:gridCol w="2035945">
                      <a:extLst>
                        <a:ext uri="{9D8B030D-6E8A-4147-A177-3AD203B41FA5}">
                          <a16:colId xmlns:a16="http://schemas.microsoft.com/office/drawing/2014/main" val="20000"/>
                        </a:ext>
                      </a:extLst>
                    </a:gridCol>
                    <a:gridCol w="2848645">
                      <a:extLst>
                        <a:ext uri="{9D8B030D-6E8A-4147-A177-3AD203B41FA5}">
                          <a16:colId xmlns:a16="http://schemas.microsoft.com/office/drawing/2014/main" val="20001"/>
                        </a:ext>
                      </a:extLst>
                    </a:gridCol>
                    <a:gridCol w="3738134">
                      <a:extLst>
                        <a:ext uri="{9D8B030D-6E8A-4147-A177-3AD203B41FA5}">
                          <a16:colId xmlns:a16="http://schemas.microsoft.com/office/drawing/2014/main" val="20002"/>
                        </a:ext>
                      </a:extLst>
                    </a:gridCol>
                  </a:tblGrid>
                  <a:tr h="413669">
                    <a:tc>
                      <a:txBody>
                        <a:bodyPr/>
                        <a:lstStyle/>
                        <a:p>
                          <a:pPr algn="l" rtl="0">
                            <a:spcAft>
                              <a:spcPts val="0"/>
                            </a:spcAft>
                          </a:pPr>
                          <a:r>
                            <a:rPr lang="en-GB" sz="1600" b="1" kern="400" dirty="0">
                              <a:solidFill>
                                <a:srgbClr val="000000"/>
                              </a:solidFill>
                              <a:effectLst/>
                              <a:latin typeface="Arial"/>
                              <a:ea typeface="Times New Roman"/>
                            </a:rPr>
                            <a:t>Area</a:t>
                          </a:r>
                          <a:endParaRPr lang="de-DE" sz="1600" b="1"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rtl="0">
                            <a:spcAft>
                              <a:spcPts val="0"/>
                            </a:spcAft>
                          </a:pPr>
                          <a:r>
                            <a:rPr lang="en-GB" sz="1600" b="1" kern="400" dirty="0">
                              <a:solidFill>
                                <a:srgbClr val="000000"/>
                              </a:solidFill>
                              <a:effectLst/>
                              <a:latin typeface="Arial"/>
                              <a:ea typeface="Times New Roman"/>
                            </a:rPr>
                            <a:t>Allowed parking space</a:t>
                          </a:r>
                          <a:endParaRPr lang="de-DE" sz="1600" b="1"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a:p>
                      </a:txBody>
                      <a:tcPr/>
                    </a:tc>
                    <a:extLst>
                      <a:ext uri="{0D108BD9-81ED-4DB2-BD59-A6C34878D82A}">
                        <a16:rowId xmlns:a16="http://schemas.microsoft.com/office/drawing/2014/main" val="10000"/>
                      </a:ext>
                    </a:extLst>
                  </a:tr>
                  <a:tr h="568692">
                    <a:tc>
                      <a:txBody>
                        <a:bodyPr/>
                        <a:lstStyle/>
                        <a:p>
                          <a:pPr algn="l" rtl="0">
                            <a:spcAft>
                              <a:spcPts val="0"/>
                            </a:spcAft>
                          </a:pPr>
                          <a:r>
                            <a:rPr lang="en-GB" sz="1600" kern="400" dirty="0">
                              <a:solidFill>
                                <a:srgbClr val="000000"/>
                              </a:solidFill>
                              <a:effectLst/>
                              <a:latin typeface="Arial"/>
                              <a:ea typeface="Times New Roman"/>
                            </a:rPr>
                            <a:t>City centre </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990" t="-82979" r="-185" b="-201064"/>
                          </a:stretch>
                        </a:blipFill>
                      </a:tcPr>
                    </a:tc>
                    <a:tc hMerge="1">
                      <a:txBody>
                        <a:bodyPr/>
                        <a:lstStyle/>
                        <a:p>
                          <a:endParaRPr lang="de-DE"/>
                        </a:p>
                      </a:txBody>
                      <a:tcPr/>
                    </a:tc>
                    <a:extLst>
                      <a:ext uri="{0D108BD9-81ED-4DB2-BD59-A6C34878D82A}">
                        <a16:rowId xmlns:a16="http://schemas.microsoft.com/office/drawing/2014/main" val="10001"/>
                      </a:ext>
                    </a:extLst>
                  </a:tr>
                  <a:tr h="1137384">
                    <a:tc>
                      <a:txBody>
                        <a:bodyPr/>
                        <a:lstStyle/>
                        <a:p>
                          <a:pPr algn="l" rtl="0">
                            <a:spcAft>
                              <a:spcPts val="0"/>
                            </a:spcAft>
                          </a:pPr>
                          <a:r>
                            <a:rPr lang="en-GB" sz="1600" kern="400" dirty="0">
                              <a:solidFill>
                                <a:srgbClr val="000000"/>
                              </a:solidFill>
                              <a:effectLst/>
                              <a:latin typeface="Arial"/>
                              <a:ea typeface="Times New Roman"/>
                            </a:rPr>
                            <a:t>Secondary centres outside the city centre</a:t>
                          </a:r>
                          <a:endParaRPr lang="de-DE" sz="1600" kern="400" dirty="0">
                            <a:solidFill>
                              <a:srgbClr val="000000"/>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1581" t="-91979" r="-131410" b="-1070"/>
                          </a:stretch>
                        </a:blipFill>
                      </a:tcPr>
                    </a:tc>
                    <a:tc>
                      <a:txBody>
                        <a:bodyPr/>
                        <a:lstStyle/>
                        <a:p>
                          <a:endParaRPr lang="de-DE"/>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995" t="-91979" r="-326" b="-1070"/>
                          </a:stretch>
                        </a:blipFill>
                      </a:tcPr>
                    </a:tc>
                    <a:extLst>
                      <a:ext uri="{0D108BD9-81ED-4DB2-BD59-A6C34878D82A}">
                        <a16:rowId xmlns:a16="http://schemas.microsoft.com/office/drawing/2014/main" val="10002"/>
                      </a:ext>
                    </a:extLst>
                  </a:tr>
                </a:tbl>
              </a:graphicData>
            </a:graphic>
          </p:graphicFrame>
        </mc:Fallback>
      </mc:AlternateContent>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697924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851" y="115888"/>
            <a:ext cx="5819774" cy="1152525"/>
          </a:xfrm>
        </p:spPr>
        <p:txBody>
          <a:bodyPr/>
          <a:lstStyle/>
          <a:p>
            <a:pPr eaLnBrk="1" hangingPunct="1"/>
            <a:r>
              <a:rPr lang="de-DE" dirty="1"/>
              <a:t>c. Festlegung der maximalen Parkplatzbewilligung – Begrenzung der Anzahl der Parkplätze für einen Neubau</a:t>
            </a:r>
          </a:p>
        </p:txBody>
      </p:sp>
      <p:sp>
        <p:nvSpPr>
          <p:cNvPr id="2" name="Inhaltsplatzhalter 1"/>
          <p:cNvSpPr>
            <a:spLocks noGrp="1"/>
          </p:cNvSpPr>
          <p:nvPr>
            <p:ph idx="1"/>
          </p:nvPr>
        </p:nvSpPr>
        <p:spPr>
          <a:xfrm>
            <a:off x="381000" y="1459284"/>
            <a:ext cx="8439150" cy="4608512"/>
          </a:xfrm>
        </p:spPr>
        <p:txBody>
          <a:bodyPr/>
          <a:lstStyle/>
          <a:p>
            <a:r>
              <a:rPr lang="de-DE" dirty="1" sz="1800" b="0"/>
              <a:t>Bewährte Verfahren in Zürich: Auf der Karte sind die Flächen und die erforderliche Reduzierung für diese Bereiche dargestellt:</a:t>
            </a:r>
          </a:p>
          <a:p>
            <a:pPr marL="0" indent="0">
              <a:buNone/>
            </a:pPr>
            <a:r>
              <a:rPr lang="de-DE" dirty="1" sz="2000" b="0"/>
              <a:t> </a:t>
            </a:r>
          </a:p>
        </p:txBody>
      </p:sp>
      <p:pic>
        <p:nvPicPr>
          <p:cNvPr id="5" name="Grafik 4"/>
          <p:cNvPicPr/>
          <p:nvPr/>
        </p:nvPicPr>
        <p:blipFill rotWithShape="1">
          <a:blip r:embed="rId2">
            <a:extLst>
              <a:ext uri="{28A0092B-C50C-407E-A947-70E740481C1C}">
                <a14:useLocalDpi xmlns:a14="http://schemas.microsoft.com/office/drawing/2010/main" val="0"/>
              </a:ext>
            </a:extLst>
          </a:blip>
          <a:srcRect l="50000" t="16289" b="749"/>
          <a:stretch/>
        </p:blipFill>
        <p:spPr bwMode="auto">
          <a:xfrm>
            <a:off x="323848" y="2185130"/>
            <a:ext cx="3018441" cy="3720662"/>
          </a:xfrm>
          <a:prstGeom prst="rect">
            <a:avLst/>
          </a:prstGeom>
          <a:noFill/>
          <a:ln>
            <a:noFill/>
          </a:ln>
        </p:spPr>
      </p:pic>
      <p:graphicFrame>
        <p:nvGraphicFramePr>
          <p:cNvPr id="3" name="Tabelle 2"/>
          <p:cNvGraphicFramePr>
            <a:graphicFrameLocks noGrp="1"/>
          </p:cNvGraphicFramePr>
          <p:nvPr>
            <p:extLst>
              <p:ext uri="{D42A27DB-BD31-4B8C-83A1-F6EECF244321}">
                <p14:modId xmlns:p14="http://schemas.microsoft.com/office/powerpoint/2010/main" val="3216101817"/>
              </p:ext>
            </p:extLst>
          </p:nvPr>
        </p:nvGraphicFramePr>
        <p:xfrm>
          <a:off x="3515710" y="1970691"/>
          <a:ext cx="4824249" cy="3428024"/>
        </p:xfrm>
        <a:graphic>
          <a:graphicData uri="http://schemas.openxmlformats.org/drawingml/2006/table">
            <a:tbl>
              <a:tblPr/>
              <a:tblGrid>
                <a:gridCol w="2608291">
                  <a:extLst>
                    <a:ext uri="{9D8B030D-6E8A-4147-A177-3AD203B41FA5}">
                      <a16:colId xmlns:a16="http://schemas.microsoft.com/office/drawing/2014/main" val="20000"/>
                    </a:ext>
                  </a:extLst>
                </a:gridCol>
                <a:gridCol w="780195">
                  <a:extLst>
                    <a:ext uri="{9D8B030D-6E8A-4147-A177-3AD203B41FA5}">
                      <a16:colId xmlns:a16="http://schemas.microsoft.com/office/drawing/2014/main" val="20001"/>
                    </a:ext>
                  </a:extLst>
                </a:gridCol>
                <a:gridCol w="1435763">
                  <a:extLst>
                    <a:ext uri="{9D8B030D-6E8A-4147-A177-3AD203B41FA5}">
                      <a16:colId xmlns:a16="http://schemas.microsoft.com/office/drawing/2014/main" val="20002"/>
                    </a:ext>
                  </a:extLst>
                </a:gridCol>
              </a:tblGrid>
              <a:tr h="250763">
                <a:tc gridSpan="2">
                  <a:txBody>
                    <a:bodyPr/>
                    <a:lstStyle/>
                    <a:p>
                      <a:pPr>
                        <a:lnSpc>
                          <a:spcPts val="1405"/>
                        </a:lnSpc>
                        <a:spcAft>
                          <a:spcPts val="800"/>
                        </a:spcAft>
                      </a:pPr>
                      <a:r>
                        <a:rPr lang="de-DE" dirty="1" sz="1400" b="1">
                          <a:solidFill>
                            <a:srgbClr val="000000"/>
                          </a:solidFill>
                          <a:latin typeface="Arial"/>
                          <a:ea typeface="Calibri"/>
                        </a:rPr>
                        <a:t>                                        </a:t>
                      </a:r>
                      <a:r>
                        <a:rPr lang="de-DE" dirty="1" sz="1400" b="1">
                          <a:solidFill>
                            <a:srgbClr val="000000"/>
                          </a:solidFill>
                          <a:latin typeface="Arial"/>
                          <a:ea typeface="Calibri"/>
                        </a:rPr>
                        <a:t>Minimum in %</a:t>
                      </a:r>
                    </a:p>
                  </a:txBody>
                  <a:tcPr marL="68400" marR="684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a:txBody>
                    <a:bodyPr/>
                    <a:lstStyle/>
                    <a:p>
                      <a:pPr>
                        <a:lnSpc>
                          <a:spcPts val="1405"/>
                        </a:lnSpc>
                        <a:spcAft>
                          <a:spcPts val="800"/>
                        </a:spcAft>
                      </a:pPr>
                      <a:r>
                        <a:rPr lang="de-DE" dirty="1" sz="1400" b="1">
                          <a:solidFill>
                            <a:srgbClr val="000000"/>
                          </a:solidFill>
                          <a:latin typeface="Arial"/>
                          <a:ea typeface="Calibri"/>
                        </a:rPr>
                        <a:t>Maximum in %</a:t>
                      </a:r>
                    </a:p>
                  </a:txBody>
                  <a:tcPr marL="68400" marR="684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0763">
                <a:tc>
                  <a:txBody>
                    <a:bodyPr/>
                    <a:lstStyle/>
                    <a:p>
                      <a:pPr>
                        <a:lnSpc>
                          <a:spcPts val="1405"/>
                        </a:lnSpc>
                        <a:spcAft>
                          <a:spcPts val="800"/>
                        </a:spcAft>
                      </a:pPr>
                      <a:r>
                        <a:rPr lang="de-DE" dirty="1" sz="1400">
                          <a:solidFill>
                            <a:srgbClr val="000000"/>
                          </a:solidFill>
                          <a:latin typeface="Arial"/>
                          <a:ea typeface="Calibri"/>
                        </a:rPr>
                        <a:t>Bereich A (Altstadt)</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nSpc>
                          <a:spcPts val="1405"/>
                        </a:lnSpc>
                        <a:spcAft>
                          <a:spcPts val="800"/>
                        </a:spcAft>
                      </a:pPr>
                      <a:r>
                        <a:rPr lang="de-DE" dirty="1" sz="1400">
                          <a:solidFill>
                            <a:srgbClr val="000000"/>
                          </a:solidFill>
                          <a:latin typeface="Arial"/>
                          <a:ea typeface="Calibri"/>
                        </a:rPr>
                        <a:t>10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nSpc>
                          <a:spcPts val="1405"/>
                        </a:lnSpc>
                        <a:spcAft>
                          <a:spcPts val="800"/>
                        </a:spcAft>
                      </a:pPr>
                      <a:r>
                        <a:rPr lang="de-DE" dirty="1" sz="1400">
                          <a:solidFill>
                            <a:srgbClr val="000000"/>
                          </a:solidFill>
                          <a:latin typeface="Arial"/>
                          <a:ea typeface="Calibri"/>
                        </a:rPr>
                        <a:t>10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1"/>
                  </a:ext>
                </a:extLst>
              </a:tr>
              <a:tr h="250763">
                <a:tc>
                  <a:txBody>
                    <a:bodyPr/>
                    <a:lstStyle/>
                    <a:p>
                      <a:pPr>
                        <a:lnSpc>
                          <a:spcPts val="1405"/>
                        </a:lnSpc>
                        <a:spcAft>
                          <a:spcPts val="800"/>
                        </a:spcAft>
                      </a:pPr>
                      <a:r>
                        <a:rPr lang="de-DE" dirty="1" sz="1400">
                          <a:solidFill>
                            <a:schemeClr val="tx1"/>
                          </a:solidFill>
                          <a:latin typeface="Arial"/>
                          <a:ea typeface="Calibri"/>
                        </a:rPr>
                        <a:t>Bereich B (Stadt)</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a:lnSpc>
                          <a:spcPts val="1405"/>
                        </a:lnSpc>
                        <a:spcAft>
                          <a:spcPts val="800"/>
                        </a:spcAft>
                      </a:pPr>
                      <a:r>
                        <a:rPr lang="de-DE" dirty="1" sz="1400">
                          <a:solidFill>
                            <a:schemeClr val="tx1"/>
                          </a:solidFill>
                          <a:latin typeface="Arial"/>
                          <a:ea typeface="Calibri"/>
                        </a:rPr>
                        <a:t>25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tc>
                  <a:txBody>
                    <a:bodyPr/>
                    <a:lstStyle/>
                    <a:p>
                      <a:pPr>
                        <a:lnSpc>
                          <a:spcPts val="1405"/>
                        </a:lnSpc>
                        <a:spcAft>
                          <a:spcPts val="800"/>
                        </a:spcAft>
                      </a:pPr>
                      <a:r>
                        <a:rPr lang="de-DE" dirty="1" sz="1400">
                          <a:solidFill>
                            <a:schemeClr val="tx1"/>
                          </a:solidFill>
                          <a:latin typeface="Arial"/>
                          <a:ea typeface="Calibri"/>
                        </a:rPr>
                        <a:t>45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565"/>
                    </a:solidFill>
                  </a:tcPr>
                </a:tc>
                <a:extLst>
                  <a:ext uri="{0D108BD9-81ED-4DB2-BD59-A6C34878D82A}">
                    <a16:rowId xmlns:a16="http://schemas.microsoft.com/office/drawing/2014/main" val="10002"/>
                  </a:ext>
                </a:extLst>
              </a:tr>
              <a:tr h="1074692">
                <a:tc>
                  <a:txBody>
                    <a:bodyPr/>
                    <a:lstStyle/>
                    <a:p>
                      <a:pPr>
                        <a:lnSpc>
                          <a:spcPts val="1405"/>
                        </a:lnSpc>
                        <a:spcAft>
                          <a:spcPts val="800"/>
                        </a:spcAft>
                      </a:pPr>
                      <a:r>
                        <a:rPr lang="de-DE" dirty="1" sz="1400">
                          <a:solidFill>
                            <a:schemeClr val="tx1"/>
                          </a:solidFill>
                          <a:latin typeface="Arial"/>
                          <a:ea typeface="Calibri"/>
                        </a:rPr>
                        <a:t>Bereich C (Gebiete in der Nähe des Stadtzentrums und der Zentren Oerlikon, Altstetten und Höngg)</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tc>
                  <a:txBody>
                    <a:bodyPr/>
                    <a:lstStyle/>
                    <a:p>
                      <a:pPr>
                        <a:lnSpc>
                          <a:spcPts val="1405"/>
                        </a:lnSpc>
                        <a:spcAft>
                          <a:spcPts val="800"/>
                        </a:spcAft>
                      </a:pPr>
                      <a:r>
                        <a:rPr lang="de-DE" dirty="1" sz="1400">
                          <a:solidFill>
                            <a:schemeClr val="tx1"/>
                          </a:solidFill>
                          <a:latin typeface="Arial"/>
                          <a:ea typeface="Calibri"/>
                        </a:rPr>
                        <a:t>40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tc>
                  <a:txBody>
                    <a:bodyPr/>
                    <a:lstStyle/>
                    <a:p>
                      <a:pPr>
                        <a:lnSpc>
                          <a:spcPts val="1405"/>
                        </a:lnSpc>
                        <a:spcAft>
                          <a:spcPts val="800"/>
                        </a:spcAft>
                      </a:pPr>
                      <a:r>
                        <a:rPr lang="de-DE" dirty="1" sz="1400">
                          <a:solidFill>
                            <a:schemeClr val="tx1"/>
                          </a:solidFill>
                          <a:latin typeface="Arial"/>
                          <a:ea typeface="Calibri"/>
                        </a:rPr>
                        <a:t>70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44B"/>
                    </a:solidFill>
                  </a:tcPr>
                </a:tc>
                <a:extLst>
                  <a:ext uri="{0D108BD9-81ED-4DB2-BD59-A6C34878D82A}">
                    <a16:rowId xmlns:a16="http://schemas.microsoft.com/office/drawing/2014/main" val="10003"/>
                  </a:ext>
                </a:extLst>
              </a:tr>
              <a:tr h="1350280">
                <a:tc>
                  <a:txBody>
                    <a:bodyPr/>
                    <a:lstStyle/>
                    <a:p>
                      <a:pPr>
                        <a:lnSpc>
                          <a:spcPts val="1405"/>
                        </a:lnSpc>
                        <a:spcAft>
                          <a:spcPts val="800"/>
                        </a:spcAft>
                      </a:pPr>
                      <a:r>
                        <a:rPr lang="de-DE" dirty="1" sz="1400">
                          <a:solidFill>
                            <a:schemeClr val="tx1"/>
                          </a:solidFill>
                          <a:latin typeface="Arial"/>
                          <a:ea typeface="Calibri"/>
                        </a:rPr>
                        <a:t>Bereich D (Peripherie sowie Altstetten, Oerlikon, Seebach, Stettbach und die Zentren Wollishofen, Affolter und Schwamendingen)</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tc>
                  <a:txBody>
                    <a:bodyPr/>
                    <a:lstStyle/>
                    <a:p>
                      <a:pPr>
                        <a:lnSpc>
                          <a:spcPts val="1405"/>
                        </a:lnSpc>
                        <a:spcAft>
                          <a:spcPts val="800"/>
                        </a:spcAft>
                      </a:pPr>
                      <a:r>
                        <a:rPr lang="de-DE" dirty="1" sz="1400">
                          <a:solidFill>
                            <a:schemeClr val="tx1"/>
                          </a:solidFill>
                          <a:latin typeface="Arial"/>
                          <a:ea typeface="Calibri"/>
                        </a:rPr>
                        <a:t>60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tc>
                  <a:txBody>
                    <a:bodyPr/>
                    <a:lstStyle/>
                    <a:p>
                      <a:pPr>
                        <a:lnSpc>
                          <a:spcPts val="1405"/>
                        </a:lnSpc>
                        <a:spcAft>
                          <a:spcPts val="800"/>
                        </a:spcAft>
                      </a:pPr>
                      <a:r>
                        <a:rPr lang="de-DE" dirty="1" sz="1400">
                          <a:solidFill>
                            <a:schemeClr val="tx1"/>
                          </a:solidFill>
                          <a:latin typeface="Arial"/>
                          <a:ea typeface="Calibri"/>
                        </a:rPr>
                        <a:t>95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89"/>
                    </a:solidFill>
                  </a:tcPr>
                </a:tc>
                <a:extLst>
                  <a:ext uri="{0D108BD9-81ED-4DB2-BD59-A6C34878D82A}">
                    <a16:rowId xmlns:a16="http://schemas.microsoft.com/office/drawing/2014/main" val="10004"/>
                  </a:ext>
                </a:extLst>
              </a:tr>
              <a:tr h="250763">
                <a:tc>
                  <a:txBody>
                    <a:bodyPr/>
                    <a:lstStyle/>
                    <a:p>
                      <a:pPr>
                        <a:lnSpc>
                          <a:spcPts val="1405"/>
                        </a:lnSpc>
                        <a:spcAft>
                          <a:spcPts val="800"/>
                        </a:spcAft>
                      </a:pPr>
                      <a:r>
                        <a:rPr lang="de-DE" dirty="1" sz="1400">
                          <a:solidFill>
                            <a:schemeClr val="tx1"/>
                          </a:solidFill>
                          <a:latin typeface="Arial"/>
                          <a:ea typeface="Calibri"/>
                        </a:rPr>
                        <a:t>restlicher Bereich</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ts val="1405"/>
                        </a:lnSpc>
                        <a:spcAft>
                          <a:spcPts val="800"/>
                        </a:spcAft>
                      </a:pPr>
                      <a:r>
                        <a:rPr lang="de-DE" dirty="1" sz="1400">
                          <a:solidFill>
                            <a:schemeClr val="tx1"/>
                          </a:solidFill>
                          <a:latin typeface="Arial"/>
                          <a:ea typeface="Calibri"/>
                        </a:rPr>
                        <a:t>70</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nSpc>
                          <a:spcPts val="1405"/>
                        </a:lnSpc>
                        <a:spcAft>
                          <a:spcPts val="800"/>
                        </a:spcAft>
                      </a:pPr>
                      <a:r>
                        <a:rPr lang="de-DE" dirty="1" sz="1400">
                          <a:solidFill>
                            <a:schemeClr val="tx1"/>
                          </a:solidFill>
                          <a:latin typeface="Arial"/>
                          <a:ea typeface="Calibri"/>
                        </a:rPr>
                        <a:t>115</a:t>
                      </a:r>
                    </a:p>
                  </a:txBody>
                  <a:tcPr marL="68400" marR="68400" marT="36000" marB="360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a14="http://schemas.microsoft.com/office/drawing/2010/main">
        <mc:Choice Requires="a14">
          <p:sp>
            <p:nvSpPr>
              <p:cNvPr id="6" name="Rechteck 5">
                <a:extLst>
                  <a:ext uri="{FF2B5EF4-FFF2-40B4-BE49-F238E27FC236}">
                    <a16:creationId xmlns:a16="http://schemas.microsoft.com/office/drawing/2014/main" id="{1D37A09B-D1DF-42BB-B676-6EEE1D38828E}"/>
                  </a:ext>
                </a:extLst>
              </p:cNvPr>
              <p:cNvSpPr/>
              <p:nvPr/>
            </p:nvSpPr>
            <p:spPr>
              <a:xfrm>
                <a:off x="124691" y="5442259"/>
                <a:ext cx="9019309" cy="1077218"/>
              </a:xfrm>
              <a:prstGeom prst="rect">
                <a:avLst/>
              </a:prstGeom>
            </p:spPr>
            <p:txBody>
              <a:bodyPr wrap="square">
                <a:spAutoFit/>
              </a:bodyPr>
              <a:lstStyle/>
              <a:p>
                <a:pPr marL="342900" lvl="0" indent="-342900" eaLnBrk="0" hangingPunct="0">
                  <a:spcBef>
                    <a:spcPct val="20000"/>
                  </a:spcBef>
                  <a:buClr>
                    <a:srgbClr val="134095"/>
                  </a:buClr>
                  <a:buSzPct val="135000"/>
                  <a:buFontTx/>
                  <a:buChar char="•"/>
                </a:pPr>
                <a:r>
                  <a:rPr lang="de-DE" dirty="1" i="1" sz="1600">
                    <a:solidFill>
                      <a:srgbClr val="134095"/>
                    </a:solidFill>
                    <a:latin typeface="Arial"/>
                  </a:rPr>
                  <a:t>Verordnung bezüglich privater Pkw-Parkplätze: </a:t>
                </a:r>
                <a:r>
                  <a:rPr lang="de-DE" dirty="1" sz="1600">
                    <a:solidFill>
                      <a:srgbClr val="134095"/>
                    </a:solidFill>
                    <a:latin typeface="Arial"/>
                  </a:rPr>
                  <a:t>Die Anzahl der mindestens erforderlichen und maximal erlaubten privaten Parkplätze für Autos wird in Prozent der Parkplatzanforderungen gemäß Norm beschrieben – je nach Qualität des Zugangs zu öffentlichen Verkehrsmitteln.</a:t>
                </a:r>
                <a:r>
                  <a:rPr lang="de-DE" dirty="1" sz="1600">
                    <a:solidFill>
                      <a:srgbClr val="134095"/>
                    </a:solidFill>
                    <a:latin typeface="Arial"/>
                  </a:rPr>
                  <a:t> </a:t>
                </a:r>
                <a:r>
                  <a:rPr lang="de-DE" dirty="1" sz="1600">
                    <a:solidFill>
                      <a:srgbClr val="134095"/>
                    </a:solidFill>
                    <a:latin typeface="Arial"/>
                  </a:rPr>
                  <a:t>Die Standard-Parkplatzbewilligung ist 1 Parkplatz pro 120 </a:t>
                </a:r>
                <a14:m>
                  <m:oMath xmlns:m="http://schemas.openxmlformats.org/officeDocument/2006/math">
                    <m:sSup>
                      <m:sSupPr>
                        <m:ctrlPr>
                          <a:rPr lang="en-US" sz="1600" i="1" kern="0">
                            <a:solidFill>
                              <a:srgbClr val="134095"/>
                            </a:solidFill>
                            <a:latin typeface="Cambria Math" panose="02040503050406030204" pitchFamily="18" charset="0"/>
                          </a:rPr>
                        </m:ctrlPr>
                      </m:sSupPr>
                      <m:e>
                        <m:r>
                          <a:rPr lang="de-DE" sz="1600" i="1" kern="0">
                            <a:solidFill>
                              <a:srgbClr val="134095"/>
                            </a:solidFill>
                            <a:latin typeface="Cambria Math"/>
                          </a:rPr>
                          <m:t>𝑚</m:t>
                        </m:r>
                      </m:e>
                      <m:sup>
                        <m:r>
                          <a:rPr lang="de-DE" sz="1600" i="1" kern="0">
                            <a:solidFill>
                              <a:srgbClr val="134095"/>
                            </a:solidFill>
                            <a:latin typeface="Cambria Math"/>
                          </a:rPr>
                          <m:t>2</m:t>
                        </m:r>
                      </m:sup>
                    </m:sSup>
                  </m:oMath>
                </a14:m>
                <a:r>
                  <a:rPr lang="de-DE" dirty="1" sz="1600" b="1">
                    <a:solidFill>
                      <a:srgbClr val="000000"/>
                    </a:solidFill>
                    <a:latin typeface="Arial"/>
                    <a:ea typeface="Times New Roman"/>
                  </a:rPr>
                  <a:t> </a:t>
                </a:r>
              </a:p>
            </p:txBody>
          </p:sp>
        </mc:Choice>
        <mc:Fallback xmlns="">
          <p:sp>
            <p:nvSpPr>
              <p:cNvPr id="6" name="Rechteck 5">
                <a:extLst>
                  <a:ext uri="{FF2B5EF4-FFF2-40B4-BE49-F238E27FC236}">
                    <a16:creationId xmlns="" xmlns:a16="http://schemas.microsoft.com/office/drawing/2014/main" xmlns:a14="http://schemas.microsoft.com/office/drawing/2010/main" id="{1D37A09B-D1DF-42BB-B676-6EEE1D38828E}"/>
                  </a:ext>
                </a:extLst>
              </p:cNvPr>
              <p:cNvSpPr>
                <a:spLocks noRot="1" noChangeAspect="1" noMove="1" noResize="1" noEditPoints="1" noAdjustHandles="1" noChangeArrowheads="1" noChangeShapeType="1" noTextEdit="1"/>
              </p:cNvSpPr>
              <p:nvPr/>
            </p:nvSpPr>
            <p:spPr>
              <a:xfrm>
                <a:off x="124691" y="5442259"/>
                <a:ext cx="9019309" cy="1077218"/>
              </a:xfrm>
              <a:prstGeom prst="rect">
                <a:avLst/>
              </a:prstGeom>
              <a:blipFill rotWithShape="1">
                <a:blip r:embed="rId3"/>
                <a:stretch>
                  <a:fillRect l="-676" t="-7955" r="-338" b="-6818"/>
                </a:stretch>
              </a:blipFill>
            </p:spPr>
            <p:txBody>
              <a:bodyPr/>
              <a:lstStyle/>
              <a:p>
                <a:r>
                  <a:rPr lang="de-DE">
                    <a:noFill/>
                  </a:rPr>
                  <a:t> </a:t>
                </a:r>
              </a:p>
            </p:txBody>
          </p:sp>
        </mc:Fallback>
      </mc:AlternateContent>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1834162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813301" y="1720306"/>
            <a:ext cx="4330700" cy="4278303"/>
          </a:xfrm>
        </p:spPr>
        <p:txBody>
          <a:bodyPr/>
          <a:lstStyle/>
          <a:p>
            <a:pPr lvl="0"/>
            <a:r>
              <a:rPr lang="de-DE" dirty="1" sz="2200" b="0"/>
              <a:t>Bewährte Verfahren in Zürich: Prime Tower Komplex am Züricher Bahnhof Hardbrücke:</a:t>
            </a:r>
          </a:p>
          <a:p>
            <a:pPr marL="720725" lvl="3" indent="-365125" eaLnBrk="1" hangingPunct="1">
              <a:buClr>
                <a:srgbClr val="134095"/>
              </a:buClr>
              <a:buSzPct val="100000"/>
              <a:buFont typeface="Arial" panose="020B0604020202020204" pitchFamily="34" charset="0"/>
              <a:buChar char="•"/>
            </a:pPr>
            <a:r>
              <a:rPr lang="de-DE" dirty="1">
                <a:solidFill>
                  <a:srgbClr val="134095"/>
                </a:solidFill>
                <a:latin typeface="+mn-lt"/>
                <a:ea typeface="ＭＳ Ｐゴシック" panose="020B0600070205080204" pitchFamily="34" charset="-128"/>
              </a:rPr>
              <a:t>Der Komplex wurde 2011 mit insgesamt nur 250 Stellplätzen eröffnet.</a:t>
            </a:r>
            <a:r>
              <a:rPr lang="de-DE" dirty="1">
                <a:solidFill>
                  <a:srgbClr val="134095"/>
                </a:solidFill>
                <a:latin typeface="+mn-lt"/>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de-DE" dirty="1">
                <a:solidFill>
                  <a:srgbClr val="134095"/>
                </a:solidFill>
                <a:latin typeface="+mn-lt"/>
                <a:ea typeface="ＭＳ Ｐゴシック" panose="020B0600070205080204" pitchFamily="34" charset="-128"/>
              </a:rPr>
              <a:t>Mit über 65032,128 Quadratmetern vermietbarer Fläche</a:t>
            </a:r>
            <a:r>
              <a:rPr lang="de-DE" dirty="1">
                <a:solidFill>
                  <a:srgbClr val="134095"/>
                </a:solidFill>
                <a:latin typeface="+mn-lt"/>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de-DE" dirty="1">
                <a:solidFill>
                  <a:srgbClr val="134095"/>
                </a:solidFill>
                <a:latin typeface="+mn-lt"/>
                <a:ea typeface="ＭＳ Ｐゴシック" panose="020B0600070205080204" pitchFamily="34" charset="-128"/>
              </a:rPr>
              <a:t>wird der Parkplatz mit einem Verhältnis von nur 0,35 Stellplätzen pro 92.903 Quadratmetern zur Verfügung gestellt</a:t>
            </a:r>
          </a:p>
          <a:p>
            <a:pPr lvl="0"/>
            <a:endParaRPr lang="en-US" sz="1800" b="0" dirty="0"/>
          </a:p>
          <a:p>
            <a:pPr lvl="0"/>
            <a:endParaRPr lang="en-US" sz="1800" b="0" dirty="0"/>
          </a:p>
          <a:p>
            <a:pPr lvl="1"/>
            <a:endParaRPr lang="en-US" sz="300" b="0" dirty="0"/>
          </a:p>
          <a:p>
            <a:pPr marL="0" lvl="0" indent="0">
              <a:buNone/>
            </a:pPr>
            <a:r>
              <a:rPr lang="de-DE" dirty="1" sz="1800" b="0"/>
              <a:t>		 </a:t>
            </a:r>
          </a:p>
          <a:p>
            <a:pPr marL="0" indent="0">
              <a:buNone/>
            </a:pPr>
            <a:endParaRPr lang="de-DE" dirty="0"/>
          </a:p>
        </p:txBody>
      </p:sp>
      <p:sp>
        <p:nvSpPr>
          <p:cNvPr id="5" name="Title 1"/>
          <p:cNvSpPr>
            <a:spLocks noGrp="1"/>
          </p:cNvSpPr>
          <p:nvPr>
            <p:ph type="title"/>
          </p:nvPr>
        </p:nvSpPr>
        <p:spPr>
          <a:xfrm>
            <a:off x="323851" y="115888"/>
            <a:ext cx="5543550" cy="1152525"/>
          </a:xfrm>
        </p:spPr>
        <p:txBody>
          <a:bodyPr/>
          <a:lstStyle/>
          <a:p>
            <a:pPr eaLnBrk="1" hangingPunct="1"/>
            <a:r>
              <a:rPr lang="de-DE" dirty="1"/>
              <a:t>c. Festlegung der maximalen Parkplatzbewilligung – Begrenzung der Anzahl der Parkplätze für einen Neubau</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808019"/>
            <a:ext cx="4311698" cy="376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40611" y="5721610"/>
            <a:ext cx="2485518" cy="276999"/>
          </a:xfrm>
          <a:prstGeom prst="rect">
            <a:avLst/>
          </a:prstGeom>
          <a:noFill/>
        </p:spPr>
        <p:txBody>
          <a:bodyPr wrap="square" rtlCol="0">
            <a:spAutoFit/>
          </a:bodyPr>
          <a:lstStyle/>
          <a:p>
            <a:r>
              <a:rPr lang="de-DE" dirty="1" sz="1200" b="1">
                <a:solidFill>
                  <a:srgbClr val="034EA2"/>
                </a:solidFill>
                <a:latin typeface="+mj-lt"/>
              </a:rPr>
              <a:t>Quelle: Prime Tower CH</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3922593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3BBECBA-E1A6-487C-A1E3-FBA61DFB0D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30" b="-323"/>
          <a:stretch/>
        </p:blipFill>
        <p:spPr>
          <a:xfrm>
            <a:off x="152576" y="1568224"/>
            <a:ext cx="4653930" cy="4708550"/>
          </a:xfrm>
          <a:prstGeom prst="rect">
            <a:avLst/>
          </a:prstGeom>
        </p:spPr>
      </p:pic>
      <p:sp>
        <p:nvSpPr>
          <p:cNvPr id="3" name="Inhaltsplatzhalter 2"/>
          <p:cNvSpPr>
            <a:spLocks noGrp="1"/>
          </p:cNvSpPr>
          <p:nvPr>
            <p:ph idx="1"/>
          </p:nvPr>
        </p:nvSpPr>
        <p:spPr>
          <a:xfrm>
            <a:off x="4956463" y="1525852"/>
            <a:ext cx="4187537" cy="4001303"/>
          </a:xfrm>
        </p:spPr>
        <p:txBody>
          <a:bodyPr/>
          <a:lstStyle/>
          <a:p>
            <a:pPr lvl="0"/>
            <a:r>
              <a:rPr lang="de-DE" dirty="1" sz="2400" b="0"/>
              <a:t>Bewährte Verfahren in Freiburg – Vauban:</a:t>
            </a:r>
            <a:r>
              <a:rPr lang="de-DE" dirty="1" sz="2400" b="0"/>
              <a:t> </a:t>
            </a:r>
          </a:p>
          <a:p>
            <a:pPr marL="723900" lvl="0" indent="-368300"/>
            <a:r>
              <a:rPr lang="de-DE" dirty="1" sz="1800" b="0"/>
              <a:t>Vauban ist ein Stadtteil mit ca. 5.600 Einwohnern, der 2006 fertiggestellt wurde.</a:t>
            </a:r>
          </a:p>
          <a:p>
            <a:pPr marL="723900" lvl="0" indent="-368300"/>
            <a:r>
              <a:rPr lang="de-DE" dirty="1" b="0" sz="1800"/>
              <a:t>Die Parkplätze wurden vom </a:t>
            </a:r>
            <a:r>
              <a:rPr lang="de-DE" dirty="1" sz="1800"/>
              <a:t>Wohnraum</a:t>
            </a:r>
            <a:r>
              <a:rPr lang="de-DE" dirty="1" b="0" sz="1800"/>
              <a:t> und in Bezug auf die </a:t>
            </a:r>
            <a:r>
              <a:rPr lang="de-DE" dirty="1" sz="1800"/>
              <a:t>finanzielle Belastung</a:t>
            </a:r>
            <a:r>
              <a:rPr lang="de-DE" dirty="1" b="0" sz="1800"/>
              <a:t> getrennt.</a:t>
            </a:r>
          </a:p>
          <a:p>
            <a:pPr marL="723900" lvl="0" indent="-368300"/>
            <a:r>
              <a:rPr lang="de-DE" dirty="1" sz="1800" b="0"/>
              <a:t>Die Parkplätze wurden nur zu den tatsächlichen Kosten ohne Quersubventionierung aus dem Hausbau angeboten und in Form von Parkhäusern am Rande von Vauban realisiert.</a:t>
            </a:r>
            <a:r>
              <a:rPr lang="de-DE" dirty="1" sz="1800" b="0"/>
              <a:t> </a:t>
            </a:r>
          </a:p>
          <a:p>
            <a:pPr lvl="0"/>
            <a:endParaRPr lang="en-US" sz="1800" b="0" dirty="0"/>
          </a:p>
          <a:p>
            <a:pPr lvl="0"/>
            <a:endParaRPr lang="en-US" sz="1800" b="0" dirty="0"/>
          </a:p>
          <a:p>
            <a:pPr lvl="1"/>
            <a:endParaRPr lang="en-US" sz="300" b="0" dirty="0"/>
          </a:p>
          <a:p>
            <a:pPr marL="0" lvl="0" indent="0">
              <a:buNone/>
            </a:pPr>
            <a:r>
              <a:rPr lang="de-DE" dirty="1" sz="1800" b="0"/>
              <a:t>		 </a:t>
            </a:r>
          </a:p>
          <a:p>
            <a:pPr marL="0" indent="0">
              <a:buNone/>
            </a:pPr>
            <a:endParaRPr lang="de-DE" dirty="0"/>
          </a:p>
        </p:txBody>
      </p:sp>
      <p:sp>
        <p:nvSpPr>
          <p:cNvPr id="5" name="Title 1"/>
          <p:cNvSpPr>
            <a:spLocks noGrp="1"/>
          </p:cNvSpPr>
          <p:nvPr>
            <p:ph type="title"/>
          </p:nvPr>
        </p:nvSpPr>
        <p:spPr>
          <a:xfrm>
            <a:off x="323850" y="115888"/>
            <a:ext cx="5457825" cy="1152525"/>
          </a:xfrm>
        </p:spPr>
        <p:txBody>
          <a:bodyPr/>
          <a:lstStyle/>
          <a:p>
            <a:pPr eaLnBrk="1" hangingPunct="1"/>
            <a:r>
              <a:rPr lang="de-DE" dirty="1"/>
              <a:t>c. Begrenzung der Anzahl der Parkplätze eines Neubaus</a:t>
            </a:r>
          </a:p>
        </p:txBody>
      </p:sp>
      <p:sp>
        <p:nvSpPr>
          <p:cNvPr id="11" name="Textfeld 10">
            <a:extLst>
              <a:ext uri="{FF2B5EF4-FFF2-40B4-BE49-F238E27FC236}">
                <a16:creationId xmlns:a16="http://schemas.microsoft.com/office/drawing/2014/main" id="{0086A90D-C652-437F-BA12-A2CD4C913A8E}"/>
              </a:ext>
            </a:extLst>
          </p:cNvPr>
          <p:cNvSpPr txBox="1"/>
          <p:nvPr/>
        </p:nvSpPr>
        <p:spPr>
          <a:xfrm>
            <a:off x="121403" y="6010166"/>
            <a:ext cx="1168910" cy="276999"/>
          </a:xfrm>
          <a:prstGeom prst="rect">
            <a:avLst/>
          </a:prstGeom>
          <a:noFill/>
        </p:spPr>
        <p:txBody>
          <a:bodyPr wrap="none" rtlCol="0">
            <a:spAutoFit/>
          </a:bodyPr>
          <a:lstStyle/>
          <a:p>
            <a:r>
              <a:rPr lang="de-DE" dirty="1" sz="1200">
                <a:solidFill>
                  <a:schemeClr val="bg1"/>
                </a:solidFill>
                <a:latin typeface="+mn-lt"/>
              </a:rPr>
              <a:t>© Jürgen Gies</a:t>
            </a: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679272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de-DE" dirty="1"/>
              <a:t>Parkplatzstandards</a:t>
            </a:r>
          </a:p>
        </p:txBody>
      </p:sp>
      <p:sp>
        <p:nvSpPr>
          <p:cNvPr id="5123" name="Content Placeholder 2"/>
          <p:cNvSpPr>
            <a:spLocks noGrp="1"/>
          </p:cNvSpPr>
          <p:nvPr>
            <p:ph idx="1"/>
          </p:nvPr>
        </p:nvSpPr>
        <p:spPr/>
        <p:txBody>
          <a:bodyPr/>
          <a:lstStyle/>
          <a:p>
            <a:pPr eaLnBrk="1" hangingPunct="1">
              <a:buFont typeface="Arial" panose="020B0604020202020204" pitchFamily="34" charset="0"/>
              <a:buChar char="•"/>
            </a:pPr>
            <a:r>
              <a:rPr lang="de-DE" dirty="1" sz="2400" b="0">
                <a:ea typeface="ＭＳ Ｐゴシック" panose="020B0600070205080204" pitchFamily="34" charset="-128"/>
              </a:rPr>
              <a:t>Die Parkplatzstandards für Neubauten regeln, wie viel Raum für (Auto-)Stellplätze für Neubauten vorgesehen werden soll.</a:t>
            </a:r>
          </a:p>
          <a:p>
            <a:pPr eaLnBrk="1" hangingPunct="1">
              <a:buFont typeface="Arial" panose="020B0604020202020204" pitchFamily="34" charset="0"/>
              <a:buChar char="•"/>
            </a:pPr>
            <a:r>
              <a:rPr lang="de-DE" dirty="1" sz="2400" b="0">
                <a:ea typeface="ＭＳ Ｐゴシック" panose="020B0600070205080204" pitchFamily="34" charset="-128"/>
              </a:rPr>
              <a:t>Die Parkplatzstandards wurden entwickelt, um Bauunternehmer anzuweisen, Parkplätze in Bezug auf Folgendes zu planen:</a:t>
            </a:r>
            <a:r>
              <a:rPr lang="de-DE" dirty="1" sz="2400" b="0">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de-DE" dirty="1" sz="2400">
                <a:solidFill>
                  <a:srgbClr val="134095"/>
                </a:solidFill>
                <a:latin typeface="+mn-lt"/>
                <a:ea typeface="ＭＳ Ｐゴシック" panose="020B0600070205080204" pitchFamily="34" charset="-128"/>
              </a:rPr>
              <a:t>die Anzahl der Wohnungen (oder Größe der Wohnungen)</a:t>
            </a:r>
          </a:p>
          <a:p>
            <a:pPr marL="720725" lvl="3" indent="-365125" eaLnBrk="1" hangingPunct="1">
              <a:buClr>
                <a:srgbClr val="134095"/>
              </a:buClr>
              <a:buSzPct val="100000"/>
              <a:buFont typeface="Arial" panose="020B0604020202020204" pitchFamily="34" charset="0"/>
              <a:buChar char="•"/>
            </a:pPr>
            <a:r>
              <a:rPr lang="de-DE" dirty="1" sz="2400">
                <a:solidFill>
                  <a:srgbClr val="134095"/>
                </a:solidFill>
                <a:latin typeface="+mn-lt"/>
                <a:ea typeface="ＭＳ Ｐゴシック" panose="020B0600070205080204" pitchFamily="34" charset="-128"/>
              </a:rPr>
              <a:t>die Anzahl der neuen Büros/Geschäfte/Arbeitsplätze usw.</a:t>
            </a:r>
          </a:p>
          <a:p>
            <a:pPr eaLnBrk="1" hangingPunct="1">
              <a:buFont typeface="Arial" panose="020B0604020202020204" pitchFamily="34" charset="0"/>
              <a:buChar char="•"/>
            </a:pPr>
            <a:r>
              <a:rPr lang="de-DE" dirty="1" sz="2400" b="0">
                <a:ea typeface="ＭＳ Ｐゴシック" panose="020B0600070205080204" pitchFamily="34" charset="-128"/>
              </a:rPr>
              <a:t>Die meisten Länder haben Mindestanforderungen und Bauunternehmen können bei Bedarf mehr Raum für Parkplätze vorsehen</a:t>
            </a:r>
            <a:r>
              <a:rPr lang="de-DE" dirty="1" sz="2400" b="0">
                <a:ea typeface="ＭＳ Ｐゴシック" panose="020B0600070205080204" pitchFamily="34" charset="-128"/>
              </a:rPr>
              <a:t> </a:t>
            </a:r>
          </a:p>
          <a:p>
            <a:pPr marL="0" indent="0" eaLnBrk="1" hangingPunct="1">
              <a:buFontTx/>
              <a:buNone/>
            </a:pPr>
            <a:endParaRPr lang="en-GB" altLang="en-US" sz="1800" dirty="0"/>
          </a:p>
          <a:p>
            <a:pPr marL="0" indent="0" eaLnBrk="1" hangingPunct="1">
              <a:buFontTx/>
              <a:buNone/>
            </a:pPr>
            <a:endParaRPr lang="en-GB" altLang="en-US" sz="1800"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325216" y="1615688"/>
            <a:ext cx="4527839" cy="3044837"/>
          </a:xfrm>
        </p:spPr>
        <p:txBody>
          <a:bodyPr/>
          <a:lstStyle/>
          <a:p>
            <a:pPr lvl="0"/>
            <a:r>
              <a:rPr lang="de-DE" dirty="1" sz="2400" b="0"/>
              <a:t>Bewährte Verfahren in Freiburg – Vauban:</a:t>
            </a:r>
            <a:r>
              <a:rPr lang="de-DE" dirty="1" sz="2400" b="0"/>
              <a:t> </a:t>
            </a:r>
          </a:p>
          <a:p>
            <a:pPr marL="723900" lvl="0" indent="-368300"/>
            <a:r>
              <a:rPr lang="de-DE" dirty="1" sz="1800" b="0"/>
              <a:t>5.602 Einwohner</a:t>
            </a:r>
          </a:p>
          <a:p>
            <a:pPr marL="723900" lvl="0" indent="-368300"/>
            <a:r>
              <a:rPr lang="de-DE" dirty="1" sz="1800" b="0"/>
              <a:t>2.584 Haushalte</a:t>
            </a:r>
          </a:p>
          <a:p>
            <a:pPr marL="723900" lvl="0" indent="-368300"/>
            <a:r>
              <a:rPr lang="de-DE" dirty="1" sz="1800" b="0"/>
              <a:t>1.296 Privatwagen</a:t>
            </a:r>
          </a:p>
          <a:p>
            <a:pPr marL="723900" lvl="0" indent="-368300"/>
            <a:r>
              <a:rPr lang="de-DE" dirty="1" sz="1800" b="0"/>
              <a:t>0,50 Autos pro Haushalt</a:t>
            </a:r>
          </a:p>
          <a:p>
            <a:pPr marL="723900" lvl="0" indent="-368300"/>
            <a:r>
              <a:rPr lang="de-DE" dirty="1" sz="1800" b="0"/>
              <a:t>232 Autos pro 1000 Einwohner in Nachbarschaftsgaragen</a:t>
            </a:r>
          </a:p>
          <a:p>
            <a:pPr marL="723900" lvl="0" indent="-368300"/>
            <a:r>
              <a:rPr lang="de-DE" dirty="1" sz="1800" b="0"/>
              <a:t>keine On-Street-Parkplätze</a:t>
            </a:r>
            <a:r>
              <a:rPr lang="de-DE" dirty="1" sz="1800" b="0"/>
              <a:t> </a:t>
            </a:r>
          </a:p>
          <a:p>
            <a:pPr lvl="0"/>
            <a:endParaRPr lang="en-US" sz="1800" b="0" dirty="0"/>
          </a:p>
          <a:p>
            <a:pPr lvl="0"/>
            <a:endParaRPr lang="en-US" sz="1800" b="0" dirty="0"/>
          </a:p>
          <a:p>
            <a:pPr lvl="0"/>
            <a:endParaRPr lang="en-US" sz="1800" b="0" dirty="0"/>
          </a:p>
          <a:p>
            <a:pPr lvl="1"/>
            <a:endParaRPr lang="en-US" sz="300" b="0" dirty="0"/>
          </a:p>
          <a:p>
            <a:pPr marL="0" lvl="0" indent="0">
              <a:buNone/>
            </a:pPr>
            <a:r>
              <a:rPr lang="de-DE" dirty="1" sz="1800" b="0"/>
              <a:t>		 </a:t>
            </a:r>
          </a:p>
          <a:p>
            <a:pPr marL="0" indent="0">
              <a:buNone/>
            </a:pPr>
            <a:endParaRPr lang="de-DE" dirty="0"/>
          </a:p>
        </p:txBody>
      </p:sp>
      <p:sp>
        <p:nvSpPr>
          <p:cNvPr id="5" name="Title 1"/>
          <p:cNvSpPr>
            <a:spLocks noGrp="1"/>
          </p:cNvSpPr>
          <p:nvPr>
            <p:ph type="title"/>
          </p:nvPr>
        </p:nvSpPr>
        <p:spPr>
          <a:xfrm>
            <a:off x="323851" y="115888"/>
            <a:ext cx="5791200" cy="1152525"/>
          </a:xfrm>
        </p:spPr>
        <p:txBody>
          <a:bodyPr/>
          <a:lstStyle/>
          <a:p>
            <a:pPr eaLnBrk="1" hangingPunct="1"/>
            <a:r>
              <a:rPr lang="de-DE" dirty="1"/>
              <a:t>c. Festlegung der maximalen Parkplatzbewilligung – Begrenzung der Anzahl der Parkplätze für einen Neubau</a:t>
            </a:r>
          </a:p>
        </p:txBody>
      </p:sp>
      <p:sp>
        <p:nvSpPr>
          <p:cNvPr id="11" name="Textfeld 10">
            <a:extLst>
              <a:ext uri="{FF2B5EF4-FFF2-40B4-BE49-F238E27FC236}">
                <a16:creationId xmlns:a16="http://schemas.microsoft.com/office/drawing/2014/main" id="{0086A90D-C652-437F-BA12-A2CD4C913A8E}"/>
              </a:ext>
            </a:extLst>
          </p:cNvPr>
          <p:cNvSpPr txBox="1"/>
          <p:nvPr/>
        </p:nvSpPr>
        <p:spPr>
          <a:xfrm>
            <a:off x="121403" y="6010166"/>
            <a:ext cx="1168910" cy="276999"/>
          </a:xfrm>
          <a:prstGeom prst="rect">
            <a:avLst/>
          </a:prstGeom>
          <a:noFill/>
        </p:spPr>
        <p:txBody>
          <a:bodyPr wrap="none" rtlCol="0">
            <a:spAutoFit/>
          </a:bodyPr>
          <a:lstStyle/>
          <a:p>
            <a:r>
              <a:rPr lang="de-DE" dirty="1" sz="1200">
                <a:solidFill>
                  <a:schemeClr val="bg1"/>
                </a:solidFill>
                <a:latin typeface="+mn-lt"/>
              </a:rPr>
              <a:t>© Jürgen Gies</a:t>
            </a:r>
          </a:p>
        </p:txBody>
      </p:sp>
      <p:pic>
        <p:nvPicPr>
          <p:cNvPr id="12" name="Grafik 11">
            <a:extLst>
              <a:ext uri="{FF2B5EF4-FFF2-40B4-BE49-F238E27FC236}">
                <a16:creationId xmlns:a16="http://schemas.microsoft.com/office/drawing/2014/main" id="{19B0F250-DA1A-4819-9C9E-F055A225D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8" r="13997" b="20382"/>
          <a:stretch/>
        </p:blipFill>
        <p:spPr>
          <a:xfrm>
            <a:off x="121405" y="1678035"/>
            <a:ext cx="4003786" cy="3158426"/>
          </a:xfrm>
          <a:prstGeom prst="rect">
            <a:avLst/>
          </a:prstGeom>
        </p:spPr>
      </p:pic>
      <p:sp>
        <p:nvSpPr>
          <p:cNvPr id="14" name="Textfeld 13">
            <a:extLst>
              <a:ext uri="{FF2B5EF4-FFF2-40B4-BE49-F238E27FC236}">
                <a16:creationId xmlns:a16="http://schemas.microsoft.com/office/drawing/2014/main" id="{D79CBACC-8038-4FCE-A3CE-ABFE78D8E1CC}"/>
              </a:ext>
            </a:extLst>
          </p:cNvPr>
          <p:cNvSpPr txBox="1"/>
          <p:nvPr/>
        </p:nvSpPr>
        <p:spPr>
          <a:xfrm>
            <a:off x="121403" y="5203259"/>
            <a:ext cx="1168910" cy="276999"/>
          </a:xfrm>
          <a:prstGeom prst="rect">
            <a:avLst/>
          </a:prstGeom>
          <a:noFill/>
        </p:spPr>
        <p:txBody>
          <a:bodyPr wrap="none" rtlCol="0">
            <a:spAutoFit/>
          </a:bodyPr>
          <a:lstStyle/>
          <a:p>
            <a:r>
              <a:rPr lang="de-DE" dirty="1" sz="1200">
                <a:solidFill>
                  <a:schemeClr val="bg1"/>
                </a:solidFill>
                <a:latin typeface="+mn-lt"/>
              </a:rPr>
              <a:t>© Jürgen Gies</a:t>
            </a:r>
          </a:p>
        </p:txBody>
      </p:sp>
      <p:sp>
        <p:nvSpPr>
          <p:cNvPr id="9" name="Textfeld 8">
            <a:extLst>
              <a:ext uri="{FF2B5EF4-FFF2-40B4-BE49-F238E27FC236}">
                <a16:creationId xmlns:a16="http://schemas.microsoft.com/office/drawing/2014/main" id="{0086A90D-C652-437F-BA12-A2CD4C913A8E}"/>
              </a:ext>
            </a:extLst>
          </p:cNvPr>
          <p:cNvSpPr txBox="1"/>
          <p:nvPr/>
        </p:nvSpPr>
        <p:spPr>
          <a:xfrm>
            <a:off x="121405" y="4559462"/>
            <a:ext cx="1168910" cy="276999"/>
          </a:xfrm>
          <a:prstGeom prst="rect">
            <a:avLst/>
          </a:prstGeom>
          <a:noFill/>
        </p:spPr>
        <p:txBody>
          <a:bodyPr wrap="none" rtlCol="0">
            <a:spAutoFit/>
          </a:bodyPr>
          <a:lstStyle/>
          <a:p>
            <a:r>
              <a:rPr lang="de-DE" dirty="1" sz="1200">
                <a:solidFill>
                  <a:schemeClr val="bg1"/>
                </a:solidFill>
                <a:latin typeface="+mn-lt"/>
              </a:rPr>
              <a:t>© Jürgen Gies</a:t>
            </a: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Rechteck 14">
            <a:extLst>
              <a:ext uri="{FF2B5EF4-FFF2-40B4-BE49-F238E27FC236}">
                <a16:creationId xmlns:a16="http://schemas.microsoft.com/office/drawing/2014/main" id="{B24E0622-50A2-4ECC-81A0-9756C918C478}"/>
              </a:ext>
            </a:extLst>
          </p:cNvPr>
          <p:cNvSpPr/>
          <p:nvPr/>
        </p:nvSpPr>
        <p:spPr>
          <a:xfrm>
            <a:off x="-534700" y="4906377"/>
            <a:ext cx="9557298" cy="1902059"/>
          </a:xfrm>
          <a:prstGeom prst="rect">
            <a:avLst/>
          </a:prstGeom>
        </p:spPr>
        <p:txBody>
          <a:bodyPr wrap="square">
            <a:spAutoFit/>
          </a:bodyPr>
          <a:lstStyle/>
          <a:p>
            <a:pPr marL="1050925" lvl="3" indent="-342900">
              <a:spcBef>
                <a:spcPct val="20000"/>
              </a:spcBef>
              <a:buClr>
                <a:srgbClr val="134095"/>
              </a:buClr>
              <a:buSzPct val="135000"/>
              <a:buFont typeface="Arial" panose="020B0604020202020204" pitchFamily="34" charset="0"/>
              <a:buChar char="•"/>
            </a:pPr>
            <a:r>
              <a:rPr lang="de-DE" dirty="1" sz="1800">
                <a:solidFill>
                  <a:srgbClr val="134095"/>
                </a:solidFill>
                <a:latin typeface="Arial"/>
                <a:ea typeface="ＭＳ Ｐゴシック" panose="020B0600070205080204" pitchFamily="34" charset="-128"/>
              </a:rPr>
              <a:t>In Freiburg-Dietenbach ist ein neues Stadtquartier mit rund 10.000 Einwohnern geplant.</a:t>
            </a:r>
            <a:r>
              <a:rPr lang="de-DE" dirty="1" sz="1800">
                <a:solidFill>
                  <a:srgbClr val="134095"/>
                </a:solidFill>
                <a:latin typeface="Arial"/>
                <a:ea typeface="ＭＳ Ｐゴシック" panose="020B0600070205080204" pitchFamily="34" charset="-128"/>
              </a:rPr>
              <a:t> </a:t>
            </a:r>
            <a:r>
              <a:rPr lang="de-DE" dirty="1" sz="1800">
                <a:solidFill>
                  <a:srgbClr val="134095"/>
                </a:solidFill>
                <a:latin typeface="Arial"/>
                <a:ea typeface="ＭＳ Ｐゴシック" panose="020B0600070205080204" pitchFamily="34" charset="-128"/>
              </a:rPr>
              <a:t>Ziel der Planung ist eine hohe Wohnqualität in Wohnstraßen mit aktiver Mobilität.</a:t>
            </a:r>
            <a:r>
              <a:rPr lang="de-DE" dirty="1" sz="1800">
                <a:solidFill>
                  <a:srgbClr val="134095"/>
                </a:solidFill>
                <a:latin typeface="Arial"/>
                <a:ea typeface="ＭＳ Ｐゴシック" panose="020B0600070205080204" pitchFamily="34" charset="-128"/>
              </a:rPr>
              <a:t> </a:t>
            </a:r>
          </a:p>
          <a:p>
            <a:pPr marL="1050925" lvl="3" indent="-342900">
              <a:spcBef>
                <a:spcPct val="20000"/>
              </a:spcBef>
              <a:buClr>
                <a:srgbClr val="134095"/>
              </a:buClr>
              <a:buSzPct val="135000"/>
              <a:buFont typeface="Arial" panose="020B0604020202020204" pitchFamily="34" charset="0"/>
              <a:buChar char="•"/>
            </a:pPr>
            <a:r>
              <a:rPr lang="de-DE" dirty="1" sz="1800">
                <a:solidFill>
                  <a:srgbClr val="134095"/>
                </a:solidFill>
                <a:latin typeface="Arial"/>
                <a:ea typeface="ＭＳ Ｐゴシック" panose="020B0600070205080204" pitchFamily="34" charset="-128"/>
              </a:rPr>
              <a:t>Das geplante Parkplatzverhältnis liegt zwischen 0,5 und 0,7 Stellplätzen pro Wohneinheit und wird ausschließlich in Nachbarschaftsgaragen realisiert</a:t>
            </a:r>
          </a:p>
          <a:p>
            <a:pPr marL="1050925" lvl="3" indent="-342900">
              <a:spcBef>
                <a:spcPct val="20000"/>
              </a:spcBef>
              <a:buClr>
                <a:srgbClr val="134095"/>
              </a:buClr>
              <a:buSzPct val="135000"/>
              <a:buFont typeface="Wingdings" panose="05000000000000000000" pitchFamily="2" charset="2"/>
              <a:buChar char="Ø"/>
            </a:pPr>
            <a:endParaRPr lang="en-US" altLang="en-US" sz="2000" kern="0" dirty="0">
              <a:solidFill>
                <a:srgbClr val="134095"/>
              </a:solidFill>
              <a:latin typeface="Arial"/>
              <a:ea typeface="ＭＳ Ｐゴシック" panose="020B0600070205080204" pitchFamily="34" charset="-128"/>
            </a:endParaRPr>
          </a:p>
        </p:txBody>
      </p:sp>
      <p:sp>
        <p:nvSpPr>
          <p:cNvPr id="16"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de-DE" dirty="1"/>
              <a:t>&lt;Veranstaltung&gt; • &lt;Datum&gt; • &lt;Ort&gt; • &lt;Redner&gt;</a:t>
            </a:r>
          </a:p>
        </p:txBody>
      </p:sp>
    </p:spTree>
    <p:extLst>
      <p:ext uri="{BB962C8B-B14F-4D97-AF65-F5344CB8AC3E}">
        <p14:creationId xmlns:p14="http://schemas.microsoft.com/office/powerpoint/2010/main" val="406601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A053E-B136-4D20-832B-49AB8AD370B5}"/>
              </a:ext>
            </a:extLst>
          </p:cNvPr>
          <p:cNvSpPr>
            <a:spLocks noGrp="1"/>
          </p:cNvSpPr>
          <p:nvPr>
            <p:ph type="title"/>
          </p:nvPr>
        </p:nvSpPr>
        <p:spPr>
          <a:xfrm>
            <a:off x="323851" y="115888"/>
            <a:ext cx="5819774" cy="1152525"/>
          </a:xfrm>
        </p:spPr>
        <p:txBody>
          <a:bodyPr/>
          <a:lstStyle/>
          <a:p>
            <a:r>
              <a:rPr lang="de-DE" dirty="1"/>
              <a:t>Bewährte Verfahren in Tallinn: Maximale und minimale Parkplatzanforderungen</a:t>
            </a:r>
          </a:p>
        </p:txBody>
      </p:sp>
      <p:sp>
        <p:nvSpPr>
          <p:cNvPr id="3" name="Inhaltsplatzhalter 2">
            <a:extLst>
              <a:ext uri="{FF2B5EF4-FFF2-40B4-BE49-F238E27FC236}">
                <a16:creationId xmlns:a16="http://schemas.microsoft.com/office/drawing/2014/main" id="{83D31E73-7924-4B54-923D-0A4DEBE9148C}"/>
              </a:ext>
            </a:extLst>
          </p:cNvPr>
          <p:cNvSpPr>
            <a:spLocks noGrp="1"/>
          </p:cNvSpPr>
          <p:nvPr>
            <p:ph idx="1"/>
          </p:nvPr>
        </p:nvSpPr>
        <p:spPr>
          <a:xfrm>
            <a:off x="4319752" y="1529247"/>
            <a:ext cx="4500398" cy="4527222"/>
          </a:xfrm>
        </p:spPr>
        <p:txBody>
          <a:bodyPr/>
          <a:lstStyle/>
          <a:p>
            <a:r>
              <a:rPr lang="de-DE" dirty="1" b="0" sz="2200"/>
              <a:t>Für die Innenstadt gilt ein Verhältnis zwischen einer minimalen </a:t>
            </a:r>
            <a:r>
              <a:rPr lang="de-DE" dirty="1" sz="2200"/>
              <a:t>und</a:t>
            </a:r>
            <a:r>
              <a:rPr lang="de-DE" dirty="1" b="0" sz="2200"/>
              <a:t> maximalen Parkplatzanforderung von 1,2 Pkw-Stellplätzen – kompromisslos</a:t>
            </a:r>
          </a:p>
          <a:p>
            <a:r>
              <a:rPr lang="de-DE" dirty="1" b="0" sz="2200"/>
              <a:t>Für die Vororte und Randgebiete beträgt die </a:t>
            </a:r>
            <a:r>
              <a:rPr lang="de-DE" dirty="1" sz="2200"/>
              <a:t>minimale</a:t>
            </a:r>
            <a:r>
              <a:rPr lang="de-DE" dirty="1" b="0" sz="2200"/>
              <a:t> Parkplatzanforderung 1,2 Parkplätze, aber das Bauunternehmen kann so viel wie gewünscht bauen</a:t>
            </a:r>
          </a:p>
          <a:p>
            <a:r>
              <a:rPr lang="de-DE" dirty="1" sz="2200" b="0"/>
              <a:t>Änderungen werden diskutiert und die Anforderungen können sich ändern</a:t>
            </a:r>
          </a:p>
        </p:txBody>
      </p:sp>
      <p:pic>
        <p:nvPicPr>
          <p:cNvPr id="3074" name="Picture 2" descr="Tallinn old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50124"/>
            <a:ext cx="3946500" cy="31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086A90D-C652-437F-BA12-A2CD4C913A8E}"/>
              </a:ext>
            </a:extLst>
          </p:cNvPr>
          <p:cNvSpPr txBox="1"/>
          <p:nvPr/>
        </p:nvSpPr>
        <p:spPr>
          <a:xfrm>
            <a:off x="155575" y="4530325"/>
            <a:ext cx="1186543" cy="276999"/>
          </a:xfrm>
          <a:prstGeom prst="rect">
            <a:avLst/>
          </a:prstGeom>
          <a:noFill/>
        </p:spPr>
        <p:txBody>
          <a:bodyPr wrap="none" rtlCol="0">
            <a:spAutoFit/>
          </a:bodyPr>
          <a:lstStyle/>
          <a:p>
            <a:r>
              <a:rPr lang="de-DE" dirty="1" sz="1200">
                <a:solidFill>
                  <a:schemeClr val="bg1"/>
                </a:solidFill>
                <a:latin typeface="+mn-lt"/>
              </a:rPr>
              <a:t>© Park4SUMP</a:t>
            </a:r>
          </a:p>
        </p:txBody>
      </p:sp>
      <p:sp>
        <p:nvSpPr>
          <p:cNvPr id="7" name="Inhaltsplatzhalter 2">
            <a:extLst>
              <a:ext uri="{FF2B5EF4-FFF2-40B4-BE49-F238E27FC236}">
                <a16:creationId xmlns:a16="http://schemas.microsoft.com/office/drawing/2014/main" id="{83D31E73-7924-4B54-923D-0A4DEBE9148C}"/>
              </a:ext>
            </a:extLst>
          </p:cNvPr>
          <p:cNvSpPr txBox="1">
            <a:spLocks/>
          </p:cNvSpPr>
          <p:nvPr/>
        </p:nvSpPr>
        <p:spPr bwMode="auto">
          <a:xfrm>
            <a:off x="155575" y="4903075"/>
            <a:ext cx="3946500" cy="1497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r>
              <a:rPr lang="de-DE" dirty="1" sz="2000" b="0"/>
              <a:t>Tallinn ist die Hauptstadt Estlands und die Altstadt gehört seit 1997 zum UNESCO-Weltkulturerbe</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de-DE" dirty="1"/>
              <a:t>&lt;Veranstaltung&gt; • &lt;Datum&gt; • &lt;Ort&gt; • &lt;Redner&gt;</a:t>
            </a:r>
          </a:p>
        </p:txBody>
      </p:sp>
    </p:spTree>
    <p:extLst>
      <p:ext uri="{BB962C8B-B14F-4D97-AF65-F5344CB8AC3E}">
        <p14:creationId xmlns:p14="http://schemas.microsoft.com/office/powerpoint/2010/main" val="2065361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de-DE" dirty="1"/>
              <a:t>Minimum vs. Maximum</a:t>
            </a:r>
          </a:p>
        </p:txBody>
      </p:sp>
      <p:sp>
        <p:nvSpPr>
          <p:cNvPr id="27651" name="Content Placeholder 2"/>
          <p:cNvSpPr>
            <a:spLocks noGrp="1"/>
          </p:cNvSpPr>
          <p:nvPr>
            <p:ph idx="1"/>
          </p:nvPr>
        </p:nvSpPr>
        <p:spPr/>
        <p:txBody>
          <a:bodyPr/>
          <a:lstStyle/>
          <a:p>
            <a:pPr>
              <a:buClr>
                <a:srgbClr val="00618E"/>
              </a:buClr>
            </a:pPr>
            <a:r>
              <a:rPr lang="de-DE" dirty="1" b="0" sz="2400"/>
              <a:t>In Gebieten mit hoher Dichte sind Trends spürbar,</a:t>
            </a:r>
            <a:r>
              <a:rPr lang="de-DE" dirty="1" sz="2400"/>
              <a:t> </a:t>
            </a:r>
            <a:r>
              <a:rPr lang="de-DE" dirty="1" b="0" sz="2400"/>
              <a:t>von minimalen auf maximale Parkplatzanforderungen umzustellen;</a:t>
            </a:r>
          </a:p>
          <a:p>
            <a:pPr>
              <a:buClr>
                <a:srgbClr val="00618E"/>
              </a:buClr>
              <a:buFontTx/>
              <a:buChar char="•"/>
            </a:pPr>
            <a:r>
              <a:rPr lang="de-DE" dirty="1" sz="2400" b="0"/>
              <a:t>In London erfolgte die Umstellung von minimalen auf maximale Parkplatzanforderungen 1976 mit dem Greater London Development Plan.</a:t>
            </a:r>
          </a:p>
          <a:p>
            <a:pPr>
              <a:buClr>
                <a:srgbClr val="00618E"/>
              </a:buClr>
              <a:buFontTx/>
              <a:buChar char="•"/>
            </a:pPr>
            <a:r>
              <a:rPr lang="de-DE" dirty="1" sz="2400" b="0"/>
              <a:t>Es gibt Hinweise darauf, dass die Mindest-Parkplatzanforderungen die Baukosten von Einkaufszentren, Büro- und Wohngebäuden erhöhen</a:t>
            </a:r>
            <a:r>
              <a:rPr lang="de-DE" dirty="1" sz="2400" b="0"/>
              <a:t> </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7"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de-DE" dirty="1"/>
              <a:t>&lt;Veranstaltung&gt; • &lt;Datum&gt; • &lt;Ort&gt; • &lt;Redner&gt;</a:t>
            </a:r>
          </a:p>
        </p:txBody>
      </p:sp>
    </p:spTree>
    <p:extLst>
      <p:ext uri="{BB962C8B-B14F-4D97-AF65-F5344CB8AC3E}">
        <p14:creationId xmlns:p14="http://schemas.microsoft.com/office/powerpoint/2010/main" val="4186010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de-DE" dirty="1" sz="3600" b="1">
                <a:solidFill>
                  <a:schemeClr val="bg1"/>
                </a:solidFill>
                <a:latin typeface="+mj-lt"/>
              </a:rPr>
              <a:t>Zusammenfassung</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de-DE" dirty="1"/>
              <a:t>&lt;Veranstaltung&gt; • &lt;Datum&gt; • &lt;Ort&gt; • &lt;Redner&gt;</a:t>
            </a:r>
          </a:p>
        </p:txBody>
      </p:sp>
    </p:spTree>
    <p:extLst>
      <p:ext uri="{BB962C8B-B14F-4D97-AF65-F5344CB8AC3E}">
        <p14:creationId xmlns:p14="http://schemas.microsoft.com/office/powerpoint/2010/main" val="1702151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de-DE" dirty="1"/>
              <a:t>Lernerkenntnisse!</a:t>
            </a:r>
          </a:p>
        </p:txBody>
      </p:sp>
      <p:sp>
        <p:nvSpPr>
          <p:cNvPr id="5123" name="Content Placeholder 2"/>
          <p:cNvSpPr>
            <a:spLocks noGrp="1"/>
          </p:cNvSpPr>
          <p:nvPr>
            <p:ph idx="1"/>
          </p:nvPr>
        </p:nvSpPr>
        <p:spPr>
          <a:xfrm>
            <a:off x="89376" y="1509136"/>
            <a:ext cx="8965248" cy="4926465"/>
          </a:xfrm>
        </p:spPr>
        <p:txBody>
          <a:bodyPr/>
          <a:lstStyle/>
          <a:p>
            <a:pPr eaLnBrk="1" hangingPunct="1">
              <a:buFont typeface="Arial" panose="020B0604020202020204" pitchFamily="34" charset="0"/>
              <a:buChar char="•"/>
            </a:pPr>
            <a:r>
              <a:rPr lang="de-DE" dirty="1" sz="2000" b="0">
                <a:ea typeface="ＭＳ Ｐゴシック" panose="020B0600070205080204" pitchFamily="34" charset="-128"/>
              </a:rPr>
              <a:t>Wenn das Auto das nächstgelegene Verkehrsmittel nach Hause und am Zielort leicht zu parken ist, ist es in der Regel die erste Wahl.</a:t>
            </a:r>
            <a:r>
              <a:rPr lang="de-DE" dirty="1" sz="2000" b="0">
                <a:ea typeface="ＭＳ Ｐゴシック" panose="020B0600070205080204" pitchFamily="34" charset="-128"/>
              </a:rPr>
              <a:t> </a:t>
            </a:r>
          </a:p>
          <a:p>
            <a:pPr eaLnBrk="1" hangingPunct="1">
              <a:buFont typeface="Arial" panose="020B0604020202020204" pitchFamily="34" charset="0"/>
              <a:buChar char="•"/>
            </a:pPr>
            <a:r>
              <a:rPr lang="de-DE" dirty="1" sz="2000" b="0">
                <a:ea typeface="ＭＳ Ｐゴシック" panose="020B0600070205080204" pitchFamily="34" charset="-128"/>
              </a:rPr>
              <a:t>Die Schaffung von Parkplätzen in Wohngebieten führt dazu, dass mehr Parkplätze am Arbeitsplatz, an Einkaufszentren und Freizeiteinrichtungen benötigt werden.</a:t>
            </a:r>
            <a:r>
              <a:rPr lang="de-DE" dirty="1" sz="2000" b="0">
                <a:ea typeface="ＭＳ Ｐゴシック" panose="020B0600070205080204" pitchFamily="34" charset="-128"/>
              </a:rPr>
              <a:t> </a:t>
            </a:r>
          </a:p>
          <a:p>
            <a:pPr eaLnBrk="1" hangingPunct="1">
              <a:buFont typeface="Arial" panose="020B0604020202020204" pitchFamily="34" charset="0"/>
              <a:buChar char="•"/>
            </a:pPr>
            <a:r>
              <a:rPr lang="de-DE" dirty="1" sz="2000" b="0">
                <a:ea typeface="ＭＳ Ｐゴシック" panose="020B0600070205080204" pitchFamily="34" charset="-128"/>
              </a:rPr>
              <a:t>Dennoch stellen die Parkplatzanforderungen ein wichtiges Steuerungsinstrument für die Gemeinden dar und sollten nicht aus der Hand gegeben werden.</a:t>
            </a:r>
          </a:p>
          <a:p>
            <a:pPr eaLnBrk="1" hangingPunct="1">
              <a:buFont typeface="Arial" panose="020B0604020202020204" pitchFamily="34" charset="0"/>
              <a:buChar char="•"/>
            </a:pPr>
            <a:r>
              <a:rPr lang="de-DE" dirty="1" sz="2000" b="0">
                <a:ea typeface="ＭＳ Ｐゴシック" panose="020B0600070205080204" pitchFamily="34" charset="-128"/>
              </a:rPr>
              <a:t>Die hohen Anforderungen für den Bau fester Parkplatzanforderungen wirkten sich auf die Bau- und Wartungskosten aus; daher sollten die Parkplatzanforderungen die Möglichkeit bieten, die Anforderungen zu reduzieren, wenn alternative Verkehrsmittel verfügbar sind.</a:t>
            </a:r>
            <a:r>
              <a:rPr lang="de-DE" dirty="1" sz="2000" b="0">
                <a:ea typeface="ＭＳ Ｐゴシック" panose="020B0600070205080204" pitchFamily="34" charset="-128"/>
              </a:rPr>
              <a:t> </a:t>
            </a:r>
          </a:p>
          <a:p>
            <a:pPr eaLnBrk="1" hangingPunct="1">
              <a:buFont typeface="Arial" panose="020B0604020202020204" pitchFamily="34" charset="0"/>
              <a:buChar char="•"/>
            </a:pPr>
            <a:r>
              <a:rPr lang="de-DE" dirty="1" sz="2000" b="0">
                <a:ea typeface="ＭＳ Ｐゴシック" panose="020B0600070205080204" pitchFamily="34" charset="-128"/>
              </a:rPr>
              <a:t>Idealerweise ist die maximale Parkplatzbewilligung festgelegt und begrenzt die Anzahl der Parkplätze für Neubauten. Um dies zu erreichen, sind einige Anstrengungen erforderlich.</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r>
              <a:rPr lang="de-DE" dirty="1" sz="1800"/>
              <a:t> </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de-DE" dirty="1"/>
              <a:t>&lt;Veranstaltung&gt; • &lt;Datum&gt; • &lt;Ort&gt; • &lt;Redner&gt;</a:t>
            </a:r>
          </a:p>
        </p:txBody>
      </p:sp>
    </p:spTree>
    <p:extLst>
      <p:ext uri="{BB962C8B-B14F-4D97-AF65-F5344CB8AC3E}">
        <p14:creationId xmlns:p14="http://schemas.microsoft.com/office/powerpoint/2010/main" val="342137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de-DE" dirty="1" sz="3600" b="1">
                <a:solidFill>
                  <a:schemeClr val="bg1"/>
                </a:solidFill>
                <a:latin typeface="+mj-lt"/>
              </a:rPr>
              <a:t>Übung/Workshop</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8"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de-DE" dirty="1"/>
              <a:t>&lt;Veranstaltung&gt; • &lt;Datum&gt; • &lt;Ort&gt; • &lt;Redner&gt;</a:t>
            </a:r>
          </a:p>
        </p:txBody>
      </p:sp>
    </p:spTree>
    <p:extLst>
      <p:ext uri="{BB962C8B-B14F-4D97-AF65-F5344CB8AC3E}">
        <p14:creationId xmlns:p14="http://schemas.microsoft.com/office/powerpoint/2010/main" val="922541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de-DE" dirty="1"/>
              <a:t>Bitte besprechen Sie die folgenden Themen</a:t>
            </a:r>
          </a:p>
        </p:txBody>
      </p:sp>
      <p:sp>
        <p:nvSpPr>
          <p:cNvPr id="28675" name="Content Placeholder 2"/>
          <p:cNvSpPr>
            <a:spLocks noGrp="1"/>
          </p:cNvSpPr>
          <p:nvPr>
            <p:ph idx="1"/>
          </p:nvPr>
        </p:nvSpPr>
        <p:spPr/>
        <p:txBody>
          <a:bodyPr/>
          <a:lstStyle/>
          <a:p>
            <a:pPr>
              <a:buClr>
                <a:srgbClr val="00618E"/>
              </a:buClr>
              <a:buFontTx/>
              <a:buChar char="•"/>
            </a:pPr>
            <a:r>
              <a:rPr lang="de-DE" dirty="1" sz="2400" b="0"/>
              <a:t>Welche Art von Parkplatzstandards wenden Sie an?</a:t>
            </a:r>
            <a:r>
              <a:rPr lang="de-DE" dirty="1" sz="2400" b="0"/>
              <a:t> </a:t>
            </a:r>
            <a:r>
              <a:rPr lang="de-DE" dirty="1" sz="2400" b="0"/>
              <a:t>Warum?</a:t>
            </a:r>
          </a:p>
          <a:p>
            <a:pPr>
              <a:buClr>
                <a:srgbClr val="00618E"/>
              </a:buClr>
              <a:buFontTx/>
              <a:buChar char="•"/>
            </a:pPr>
            <a:r>
              <a:rPr lang="de-DE" dirty="1" sz="2400" b="0"/>
              <a:t>Sollten die Parkplatzstandards mit der Zugänglichkeit zu (allen Arten von) öffentlichen Verkehrsmitteln in Verbindung stehen?</a:t>
            </a:r>
          </a:p>
          <a:p>
            <a:pPr>
              <a:buClr>
                <a:srgbClr val="00618E"/>
              </a:buClr>
              <a:buFontTx/>
              <a:buChar char="•"/>
            </a:pPr>
            <a:r>
              <a:rPr lang="de-DE" dirty="1" sz="2400" b="0"/>
              <a:t>Sollte es Leitlinien der Zentralregierung zu Parkplatzstandards geben?</a:t>
            </a:r>
          </a:p>
          <a:p>
            <a:pPr>
              <a:buClr>
                <a:srgbClr val="00618E"/>
              </a:buClr>
              <a:buFontTx/>
              <a:buChar char="•"/>
            </a:pPr>
            <a:r>
              <a:rPr lang="de-DE" dirty="1" sz="2400" b="0"/>
              <a:t>Wie reagieren Bauunternehmen auf Einschränkungen bei der Parkplatzversorgung (max. Anforderungen)?</a:t>
            </a:r>
            <a:r>
              <a:rPr lang="de-DE" dirty="1" sz="2400" b="0"/>
              <a:t> </a:t>
            </a:r>
            <a:r>
              <a:rPr lang="de-DE" dirty="1" sz="2400" b="0"/>
              <a:t>Oder auf Verpflichtungen (Mindestanforderungen)?</a:t>
            </a:r>
            <a:r>
              <a:rPr lang="de-DE" dirty="1" sz="2400" b="0"/>
              <a:t> </a:t>
            </a:r>
          </a:p>
          <a:p>
            <a:pPr>
              <a:buClr>
                <a:srgbClr val="00618E"/>
              </a:buClr>
            </a:pPr>
            <a:r>
              <a:rPr lang="de-DE" dirty="1" sz="2400" b="0"/>
              <a:t>Denken Sie, dass Off-Street-Parkplätze von mehr als einem Nutzer gemeinsam genutzt werden, um Parkmöglichkeiten effizienter nutzen zu können?</a:t>
            </a:r>
          </a:p>
          <a:p>
            <a:pPr>
              <a:buFontTx/>
              <a:buChar char="•"/>
            </a:pPr>
            <a:endParaRPr lang="en-US" altLang="en-US"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6" name="Fußzeilenplatzhalter 3"/>
          <p:cNvSpPr txBox="1">
            <a:spLocks/>
          </p:cNvSpPr>
          <p:nvPr/>
        </p:nvSpPr>
        <p:spPr bwMode="auto">
          <a:xfrm>
            <a:off x="1116013" y="65627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2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defRPr/>
            </a:pPr>
            <a:r>
              <a:rPr lang="de-DE" dirty="1"/>
              <a:t>&lt;Veranstaltung&gt; • &lt;Datum&gt; • &lt;Ort&gt; • &lt;Redner&gt;</a:t>
            </a:r>
          </a:p>
        </p:txBody>
      </p:sp>
    </p:spTree>
    <p:extLst>
      <p:ext uri="{BB962C8B-B14F-4D97-AF65-F5344CB8AC3E}">
        <p14:creationId xmlns:p14="http://schemas.microsoft.com/office/powerpoint/2010/main" val="2435117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w="9525">
            <a:noFill/>
            <a:miter lim="800000"/>
            <a:headEnd/>
            <a:tailEnd/>
          </a:ln>
        </p:spPr>
        <p:txBody>
          <a:bodyPr wrap="none" anchor="ctr"/>
          <a:lstStyle/>
          <a:p>
            <a:endParaRPr lang="nl-BE" altLang="en-US" sz="1800">
              <a:solidFill>
                <a:srgbClr val="000000"/>
              </a:solidFill>
            </a:endParaRPr>
          </a:p>
        </p:txBody>
      </p:sp>
      <p:sp>
        <p:nvSpPr>
          <p:cNvPr id="6146" name="Text Box 2"/>
          <p:cNvSpPr txBox="1">
            <a:spLocks noChangeArrowheads="1"/>
          </p:cNvSpPr>
          <p:nvPr/>
        </p:nvSpPr>
        <p:spPr bwMode="auto">
          <a:xfrm>
            <a:off x="1143000" y="1676400"/>
            <a:ext cx="5105400" cy="3386138"/>
          </a:xfrm>
          <a:prstGeom prst="rect">
            <a:avLst/>
          </a:prstGeom>
          <a:noFill/>
          <a:ln w="9525">
            <a:noFill/>
            <a:miter lim="800000"/>
            <a:headEnd/>
            <a:tailEnd/>
          </a:ln>
        </p:spPr>
        <p:txBody>
          <a:bodyPr>
            <a:spAutoFit/>
          </a:bodyPr>
          <a:lstStyle/>
          <a:p>
            <a:pPr>
              <a:spcBef>
                <a:spcPct val="50000"/>
              </a:spcBef>
              <a:defRPr/>
            </a:pPr>
            <a:r>
              <a:rPr lang="de-DE" dirty="1" sz="2200" b="1">
                <a:solidFill>
                  <a:srgbClr val="134095"/>
                </a:solidFill>
                <a:latin typeface="Helvetica" charset="0"/>
              </a:rPr>
              <a:t>Vielen Dank!</a:t>
            </a:r>
          </a:p>
          <a:p>
            <a:pPr>
              <a:spcBef>
                <a:spcPct val="50000"/>
              </a:spcBef>
              <a:defRPr/>
            </a:pPr>
            <a:endParaRPr lang="de-DE" sz="1600" dirty="0">
              <a:latin typeface="Helvetica" charset="0"/>
            </a:endParaRPr>
          </a:p>
          <a:p>
            <a:pPr>
              <a:spcBef>
                <a:spcPct val="50000"/>
              </a:spcBef>
              <a:defRPr/>
            </a:pPr>
            <a:r>
              <a:rPr lang="de-DE" dirty="1" sz="1600">
                <a:latin typeface="Helvetica" charset="0"/>
              </a:rPr>
              <a:t>&lt;Redner&gt;</a:t>
            </a:r>
          </a:p>
          <a:p>
            <a:pPr>
              <a:spcBef>
                <a:spcPct val="50000"/>
              </a:spcBef>
              <a:defRPr/>
            </a:pPr>
            <a:r>
              <a:rPr lang="de-DE" dirty="1" sz="1600">
                <a:solidFill>
                  <a:srgbClr val="134095"/>
                </a:solidFill>
                <a:effectLst>
                  <a:outerShdw blurRad="38100" dist="38100" dir="2700000" algn="tl">
                    <a:srgbClr val="000000">
                      <a:alpha val="43137"/>
                    </a:srgbClr>
                  </a:outerShdw>
                </a:effectLst>
                <a:latin typeface="Helvetica" charset="0"/>
              </a:rPr>
              <a:t>Kontaktdaten</a:t>
            </a:r>
          </a:p>
          <a:p>
            <a:pPr>
              <a:spcBef>
                <a:spcPct val="50000"/>
              </a:spcBef>
              <a:defRPr/>
            </a:pPr>
            <a:r>
              <a:rPr lang="de-DE" dirty="1" sz="1600">
                <a:latin typeface="Helvetica" charset="0"/>
              </a:rPr>
              <a:t>&lt;Organisation&gt;</a:t>
            </a:r>
          </a:p>
          <a:p>
            <a:pPr>
              <a:spcBef>
                <a:spcPct val="50000"/>
              </a:spcBef>
              <a:defRPr/>
            </a:pPr>
            <a:r>
              <a:rPr lang="de-DE" dirty="1" sz="1600">
                <a:latin typeface="Helvetica" charset="0"/>
              </a:rPr>
              <a:t>&lt;Anschrift&gt;</a:t>
            </a:r>
          </a:p>
          <a:p>
            <a:pPr>
              <a:spcBef>
                <a:spcPct val="50000"/>
              </a:spcBef>
              <a:defRPr/>
            </a:pPr>
            <a:r>
              <a:rPr lang="de-DE" dirty="1" sz="1600">
                <a:latin typeface="Helvetica" charset="0"/>
              </a:rPr>
              <a:t>&lt;E-Mail&gt;</a:t>
            </a:r>
          </a:p>
          <a:p>
            <a:pPr>
              <a:spcBef>
                <a:spcPct val="50000"/>
              </a:spcBef>
              <a:defRPr/>
            </a:pPr>
            <a:r>
              <a:rPr lang="de-DE" dirty="1" sz="1600" u="sng">
                <a:solidFill>
                  <a:srgbClr val="134095"/>
                </a:solidFill>
                <a:latin typeface="Helvetica" charset="0"/>
              </a:rPr>
              <a:t>http://www.civitas.eu</a:t>
            </a:r>
            <a:r>
              <a:rPr lang="de-DE" dirty="1" sz="1600" u="sng">
                <a:solidFill>
                  <a:srgbClr val="134095"/>
                </a:solidFill>
                <a:latin typeface="Helvetica" charset="0"/>
              </a:rPr>
              <a:t> </a:t>
            </a:r>
          </a:p>
          <a:p>
            <a:pPr>
              <a:spcBef>
                <a:spcPct val="50000"/>
              </a:spcBef>
              <a:defRPr/>
            </a:pPr>
            <a:endParaRPr lang="de-DE" sz="1600" dirty="0">
              <a:latin typeface="Helvetica" charset="0"/>
            </a:endParaRPr>
          </a:p>
        </p:txBody>
      </p:sp>
      <p:pic>
        <p:nvPicPr>
          <p:cNvPr id="7172" name="Picture 8"/>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6815138" y="4533900"/>
            <a:ext cx="1992312" cy="2124075"/>
          </a:xfrm>
          <a:prstGeom prst="rect">
            <a:avLst/>
          </a:prstGeom>
          <a:noFill/>
          <a:ln w="9525">
            <a:noFill/>
            <a:miter lim="800000"/>
            <a:headEnd/>
            <a:tailEnd/>
          </a:ln>
        </p:spPr>
      </p:pic>
      <p:pic>
        <p:nvPicPr>
          <p:cNvPr id="6" name="Picture 2" descr="C:\Users\franzen.ICLEIV2\Downloads\SUMP Platform logo.png"/>
          <p:cNvPicPr>
            <a:picLocks noChangeAspect="1" noChangeArrowheads="1"/>
          </p:cNvPicPr>
          <p:nvPr/>
        </p:nvPicPr>
        <p:blipFill>
          <a:blip r:embed="rId4" cstate="print"/>
          <a:srcRect/>
          <a:stretch>
            <a:fillRect/>
          </a:stretch>
        </p:blipFill>
        <p:spPr bwMode="auto">
          <a:xfrm>
            <a:off x="7011752" y="3617912"/>
            <a:ext cx="1558090" cy="688273"/>
          </a:xfrm>
          <a:prstGeom prst="rect">
            <a:avLst/>
          </a:prstGeom>
          <a:noFill/>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59" y="1586943"/>
            <a:ext cx="1585201" cy="17935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de-DE" dirty="1"/>
              <a:t>Parkplatzstandards</a:t>
            </a:r>
          </a:p>
        </p:txBody>
      </p:sp>
      <p:sp>
        <p:nvSpPr>
          <p:cNvPr id="5123" name="Content Placeholder 2"/>
          <p:cNvSpPr>
            <a:spLocks noGrp="1"/>
          </p:cNvSpPr>
          <p:nvPr>
            <p:ph idx="1"/>
          </p:nvPr>
        </p:nvSpPr>
        <p:spPr>
          <a:xfrm>
            <a:off x="3640823" y="1551544"/>
            <a:ext cx="5251507" cy="2517117"/>
          </a:xfrm>
        </p:spPr>
        <p:txBody>
          <a:bodyPr/>
          <a:lstStyle/>
          <a:p>
            <a:pPr eaLnBrk="1" hangingPunct="1">
              <a:buFont typeface="Arial" panose="020B0604020202020204" pitchFamily="34" charset="0"/>
              <a:buChar char="•"/>
            </a:pPr>
            <a:r>
              <a:rPr lang="de-DE" dirty="1" sz="2000" b="0">
                <a:ea typeface="ＭＳ Ｐゴシック" panose="020B0600070205080204" pitchFamily="34" charset="-128"/>
              </a:rPr>
              <a:t>Die Parkplatzstandards wurden eingeführt:</a:t>
            </a:r>
            <a:r>
              <a:rPr lang="de-DE" dirty="1" sz="2000" b="0">
                <a:ea typeface="ＭＳ Ｐゴシック" panose="020B0600070205080204" pitchFamily="34" charset="-128"/>
              </a:rPr>
              <a:t> </a:t>
            </a:r>
          </a:p>
          <a:p>
            <a:pPr marL="720725" lvl="3" indent="-365125" eaLnBrk="1" hangingPunct="1">
              <a:buClr>
                <a:srgbClr val="134095"/>
              </a:buClr>
              <a:buSzPct val="100000"/>
              <a:buFont typeface="Arial" panose="020B0604020202020204" pitchFamily="34" charset="0"/>
              <a:buChar char="•"/>
            </a:pPr>
            <a:r>
              <a:rPr lang="de-DE" dirty="1">
                <a:solidFill>
                  <a:srgbClr val="134095"/>
                </a:solidFill>
                <a:latin typeface="+mn-lt"/>
                <a:ea typeface="ＭＳ Ｐゴシック" panose="020B0600070205080204" pitchFamily="34" charset="-128"/>
              </a:rPr>
              <a:t>um die Straßen für den fließenden Verkehr frei zu halten</a:t>
            </a:r>
          </a:p>
          <a:p>
            <a:pPr marL="723900" lvl="3" indent="-368300" eaLnBrk="1" hangingPunct="1">
              <a:buClr>
                <a:srgbClr val="134095"/>
              </a:buClr>
              <a:buSzPct val="100000"/>
              <a:buFont typeface="Arial" panose="020B0604020202020204" pitchFamily="34" charset="0"/>
              <a:buChar char="•"/>
            </a:pPr>
            <a:r>
              <a:rPr lang="de-DE" dirty="1">
                <a:solidFill>
                  <a:srgbClr val="134095"/>
                </a:solidFill>
                <a:latin typeface="+mn-lt"/>
                <a:ea typeface="ＭＳ Ｐゴシック" panose="020B0600070205080204" pitchFamily="34" charset="-128"/>
              </a:rPr>
              <a:t>um zu verhindern, dass ein (neuer) Standort – Bürogebäude, Neubau, neues Einkaufszentrum – Parkprobleme in der Nachbarschaft verursacht</a:t>
            </a:r>
          </a:p>
          <a:p>
            <a:pPr marL="0" indent="0" eaLnBrk="1" hangingPunct="1">
              <a:buFontTx/>
              <a:buNone/>
            </a:pPr>
            <a:endParaRPr lang="en-GB" altLang="en-US" sz="1800" dirty="0"/>
          </a:p>
          <a:p>
            <a:pPr marL="0" indent="0" eaLnBrk="1" hangingPunct="1">
              <a:buFontTx/>
              <a:buNone/>
            </a:pPr>
            <a:endParaRPr lang="en-GB" altLang="en-US" sz="180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24" y="3915141"/>
            <a:ext cx="3356157" cy="2517446"/>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24" y="1551544"/>
            <a:ext cx="3356157" cy="2517117"/>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381" y="4068661"/>
            <a:ext cx="3151902" cy="2363926"/>
          </a:xfrm>
          <a:prstGeom prst="rect">
            <a:avLst/>
          </a:prstGeom>
        </p:spPr>
      </p:pic>
      <p:sp>
        <p:nvSpPr>
          <p:cNvPr id="10" name="Textfeld 9">
            <a:extLst>
              <a:ext uri="{FF2B5EF4-FFF2-40B4-BE49-F238E27FC236}">
                <a16:creationId xmlns:a16="http://schemas.microsoft.com/office/drawing/2014/main" id="{22777E0C-C1B4-4F3B-806D-E62B5D9F5845}"/>
              </a:ext>
            </a:extLst>
          </p:cNvPr>
          <p:cNvSpPr txBox="1"/>
          <p:nvPr/>
        </p:nvSpPr>
        <p:spPr>
          <a:xfrm>
            <a:off x="3490381" y="6192007"/>
            <a:ext cx="1305165" cy="276999"/>
          </a:xfrm>
          <a:prstGeom prst="rect">
            <a:avLst/>
          </a:prstGeom>
          <a:noFill/>
        </p:spPr>
        <p:txBody>
          <a:bodyPr wrap="none" rtlCol="0">
            <a:spAutoFit/>
          </a:bodyPr>
          <a:lstStyle/>
          <a:p>
            <a:r>
              <a:rPr lang="de-DE" dirty="1" sz="1200">
                <a:solidFill>
                  <a:schemeClr val="bg1"/>
                </a:solidFill>
                <a:latin typeface="+mn-lt"/>
              </a:rPr>
              <a:t>© Martina Hertel</a:t>
            </a:r>
          </a:p>
        </p:txBody>
      </p:sp>
      <p:sp>
        <p:nvSpPr>
          <p:cNvPr id="11" name="Textfeld 10">
            <a:extLst>
              <a:ext uri="{FF2B5EF4-FFF2-40B4-BE49-F238E27FC236}">
                <a16:creationId xmlns:a16="http://schemas.microsoft.com/office/drawing/2014/main" id="{B6A2DA4A-EE1E-4C7E-85E0-54E66AD39C00}"/>
              </a:ext>
            </a:extLst>
          </p:cNvPr>
          <p:cNvSpPr txBox="1"/>
          <p:nvPr/>
        </p:nvSpPr>
        <p:spPr>
          <a:xfrm>
            <a:off x="72649" y="6168998"/>
            <a:ext cx="1168910" cy="276999"/>
          </a:xfrm>
          <a:prstGeom prst="rect">
            <a:avLst/>
          </a:prstGeom>
          <a:noFill/>
        </p:spPr>
        <p:txBody>
          <a:bodyPr wrap="none" rtlCol="0">
            <a:spAutoFit/>
          </a:bodyPr>
          <a:lstStyle/>
          <a:p>
            <a:r>
              <a:rPr lang="de-DE" dirty="1" sz="1200">
                <a:solidFill>
                  <a:schemeClr val="bg1"/>
                </a:solidFill>
                <a:latin typeface="+mn-lt"/>
              </a:rPr>
              <a:t>© Jürgen Gies</a:t>
            </a:r>
          </a:p>
        </p:txBody>
      </p:sp>
      <p:sp>
        <p:nvSpPr>
          <p:cNvPr id="12" name="Textfeld 11">
            <a:extLst>
              <a:ext uri="{FF2B5EF4-FFF2-40B4-BE49-F238E27FC236}">
                <a16:creationId xmlns:a16="http://schemas.microsoft.com/office/drawing/2014/main" id="{1F583E9A-3455-4133-AF23-2180FE860150}"/>
              </a:ext>
            </a:extLst>
          </p:cNvPr>
          <p:cNvSpPr txBox="1"/>
          <p:nvPr/>
        </p:nvSpPr>
        <p:spPr>
          <a:xfrm>
            <a:off x="65008" y="3782062"/>
            <a:ext cx="1168910" cy="276999"/>
          </a:xfrm>
          <a:prstGeom prst="rect">
            <a:avLst/>
          </a:prstGeom>
          <a:noFill/>
        </p:spPr>
        <p:txBody>
          <a:bodyPr wrap="none" rtlCol="0">
            <a:spAutoFit/>
          </a:bodyPr>
          <a:lstStyle/>
          <a:p>
            <a:r>
              <a:rPr lang="de-DE" dirty="1" sz="1200">
                <a:solidFill>
                  <a:schemeClr val="bg1"/>
                </a:solidFill>
                <a:latin typeface="+mn-lt"/>
              </a:rPr>
              <a:t>© Jürgen Gies</a:t>
            </a:r>
          </a:p>
        </p:txBody>
      </p:sp>
      <p:pic>
        <p:nvPicPr>
          <p:cNvPr id="14" name="Grafi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5"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176140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de-DE" dirty="1"/>
              <a:t>Parkplatzstandards</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56" y="1453390"/>
            <a:ext cx="5962650" cy="4905375"/>
          </a:xfrm>
          <a:prstGeom prst="rect">
            <a:avLst/>
          </a:prstGeom>
        </p:spPr>
      </p:pic>
      <p:sp>
        <p:nvSpPr>
          <p:cNvPr id="8" name="Content Placeholder 2"/>
          <p:cNvSpPr>
            <a:spLocks noGrp="1"/>
          </p:cNvSpPr>
          <p:nvPr>
            <p:ph idx="1"/>
          </p:nvPr>
        </p:nvSpPr>
        <p:spPr>
          <a:xfrm>
            <a:off x="6481555" y="1463329"/>
            <a:ext cx="2649193" cy="4212189"/>
          </a:xfrm>
        </p:spPr>
        <p:txBody>
          <a:bodyPr/>
          <a:lstStyle/>
          <a:p>
            <a:pPr eaLnBrk="1" hangingPunct="1">
              <a:buFont typeface="Arial" panose="020B0604020202020204" pitchFamily="34" charset="0"/>
              <a:buChar char="•"/>
            </a:pPr>
            <a:r>
              <a:rPr lang="de-DE" dirty="1" sz="2000" b="0">
                <a:ea typeface="ＭＳ Ｐゴシック" panose="020B0600070205080204" pitchFamily="34" charset="-128"/>
              </a:rPr>
              <a:t>Die häufigste Parkplatzanforderung sieht einen Parkplatz pro Wohnung/Wohneinheit vor</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marL="342900" lvl="3" indent="-342900" eaLnBrk="1" hangingPunct="1">
              <a:buClr>
                <a:srgbClr val="134095"/>
              </a:buClr>
              <a:buSzPct val="135000"/>
              <a:buFont typeface="Arial" panose="020B0604020202020204" pitchFamily="34" charset="0"/>
              <a:buChar char="•"/>
            </a:pPr>
            <a:r>
              <a:rPr lang="de-DE" dirty="1">
                <a:solidFill>
                  <a:srgbClr val="134095"/>
                </a:solidFill>
                <a:latin typeface="+mn-lt"/>
                <a:ea typeface="ＭＳ Ｐゴシック" panose="020B0600070205080204" pitchFamily="34" charset="-128"/>
              </a:rPr>
              <a:t>In ländlichen und vorstädtischen Gebieten ist die Parkplatzanforderung oft noch höher: 1,5</a:t>
            </a:r>
          </a:p>
          <a:p>
            <a:pPr eaLnBrk="1" hangingPunct="1">
              <a:buFont typeface="Arial" panose="020B0604020202020204" pitchFamily="34" charset="0"/>
              <a:buChar char="•"/>
            </a:pPr>
            <a:endParaRPr lang="en-US" altLang="en-US" sz="2400" b="0" dirty="0">
              <a:ea typeface="ＭＳ Ｐゴシック" panose="020B0600070205080204" pitchFamily="34" charset="-128"/>
            </a:endParaRPr>
          </a:p>
          <a:p>
            <a:pPr lvl="2" eaLnBrk="1" hangingPunct="1">
              <a:buFont typeface="Arial" panose="020B0604020202020204" pitchFamily="34" charset="0"/>
              <a:buChar char="•"/>
            </a:pPr>
            <a:endParaRPr lang="en-US" altLang="en-US" sz="800" dirty="0">
              <a:ea typeface="ＭＳ Ｐゴシック" panose="020B0600070205080204" pitchFamily="34" charset="-128"/>
            </a:endParaRPr>
          </a:p>
          <a:p>
            <a:pPr marL="1050925" lvl="3" indent="-342900" eaLnBrk="1" hangingPunct="1">
              <a:buClr>
                <a:srgbClr val="134095"/>
              </a:buClr>
              <a:buSzPct val="135000"/>
              <a:buFont typeface="Wingdings" panose="05000000000000000000" pitchFamily="2" charset="2"/>
              <a:buChar char="Ø"/>
            </a:pPr>
            <a:endParaRPr lang="en-US" altLang="en-US" sz="2400" dirty="0">
              <a:solidFill>
                <a:srgbClr val="134095"/>
              </a:solidFill>
              <a:latin typeface="+mn-lt"/>
              <a:ea typeface="ＭＳ Ｐゴシック" panose="020B0600070205080204" pitchFamily="34" charset="-128"/>
            </a:endParaRPr>
          </a:p>
          <a:p>
            <a:pPr marL="0" indent="0" eaLnBrk="1" hangingPunct="1">
              <a:buFontTx/>
              <a:buNone/>
            </a:pPr>
            <a:endParaRPr lang="en-GB" altLang="en-US" sz="1800" dirty="0"/>
          </a:p>
          <a:p>
            <a:pPr marL="0" indent="0" eaLnBrk="1" hangingPunct="1">
              <a:buFontTx/>
              <a:buNone/>
            </a:pPr>
            <a:endParaRPr lang="en-GB" altLang="en-US" sz="1800" dirty="0"/>
          </a:p>
        </p:txBody>
      </p:sp>
      <p:sp>
        <p:nvSpPr>
          <p:cNvPr id="9" name="Rechteck 8"/>
          <p:cNvSpPr/>
          <p:nvPr/>
        </p:nvSpPr>
        <p:spPr>
          <a:xfrm rot="16200000">
            <a:off x="-2731101" y="3143633"/>
            <a:ext cx="6086674" cy="646331"/>
          </a:xfrm>
          <a:prstGeom prst="rect">
            <a:avLst/>
          </a:prstGeom>
        </p:spPr>
        <p:txBody>
          <a:bodyPr vert="horz" wrap="square">
            <a:spAutoFit/>
          </a:bodyPr>
          <a:lstStyle/>
          <a:p>
            <a:r>
              <a:rPr lang="de-DE" dirty="1" sz="1200" b="1">
                <a:solidFill>
                  <a:srgbClr val="034EA2"/>
                </a:solidFill>
                <a:latin typeface="Arial"/>
              </a:rPr>
              <a:t>Quelle: Küster, F. and Peters, M. (2018): Making buildings fit for sustainable mobility – Comparing regulations for off-street bicycle and car parking in Europe.</a:t>
            </a:r>
            <a:r>
              <a:rPr lang="de-DE" dirty="1" sz="1200" b="1">
                <a:solidFill>
                  <a:srgbClr val="034EA2"/>
                </a:solidFill>
                <a:latin typeface="Arial"/>
              </a:rPr>
              <a:t> </a:t>
            </a:r>
            <a:r>
              <a:rPr lang="de-DE" dirty="1" sz="1200" b="1">
                <a:solidFill>
                  <a:srgbClr val="034EA2"/>
                </a:solidFill>
                <a:latin typeface="Arial"/>
              </a:rPr>
              <a:t>Europäischer Radfahrerverband.</a:t>
            </a:r>
            <a:r>
              <a:rPr lang="de-DE" dirty="1" sz="1200" b="1">
                <a:solidFill>
                  <a:srgbClr val="034EA2"/>
                </a:solidFill>
                <a:latin typeface="Arial"/>
              </a:rPr>
              <a:t>  </a:t>
            </a:r>
            <a:r>
              <a:rPr lang="de-DE" dirty="1" sz="1200" b="1">
                <a:solidFill>
                  <a:srgbClr val="034EA2"/>
                </a:solidFill>
                <a:latin typeface="Arial"/>
              </a:rPr>
              <a:t>S. 27</a:t>
            </a:r>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1"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405164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66CCEBAC-AA23-4F15-8386-AEEA13788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603" y="2389909"/>
            <a:ext cx="6123435" cy="4082291"/>
          </a:xfrm>
          <a:prstGeom prst="rect">
            <a:avLst/>
          </a:prstGeom>
        </p:spPr>
      </p:pic>
      <p:sp>
        <p:nvSpPr>
          <p:cNvPr id="5122" name="Title 1"/>
          <p:cNvSpPr>
            <a:spLocks noGrp="1"/>
          </p:cNvSpPr>
          <p:nvPr>
            <p:ph type="title"/>
          </p:nvPr>
        </p:nvSpPr>
        <p:spPr>
          <a:xfrm>
            <a:off x="244187" y="163513"/>
            <a:ext cx="5394614" cy="1152525"/>
          </a:xfrm>
        </p:spPr>
        <p:txBody>
          <a:bodyPr/>
          <a:lstStyle/>
          <a:p>
            <a:pPr eaLnBrk="1" hangingPunct="1"/>
            <a:r>
              <a:rPr lang="de-DE" dirty="1"/>
              <a:t>Parkplatzanforderung für gewerblichen Raum</a:t>
            </a:r>
          </a:p>
        </p:txBody>
      </p:sp>
      <p:sp>
        <p:nvSpPr>
          <p:cNvPr id="5123" name="Content Placeholder 2"/>
          <p:cNvSpPr>
            <a:spLocks noGrp="1"/>
          </p:cNvSpPr>
          <p:nvPr>
            <p:ph idx="1"/>
          </p:nvPr>
        </p:nvSpPr>
        <p:spPr>
          <a:xfrm>
            <a:off x="352425" y="1489414"/>
            <a:ext cx="8439150" cy="4608512"/>
          </a:xfrm>
        </p:spPr>
        <p:txBody>
          <a:bodyPr/>
          <a:lstStyle/>
          <a:p>
            <a:pPr eaLnBrk="1" hangingPunct="1">
              <a:buFont typeface="Arial" panose="020B0604020202020204" pitchFamily="34" charset="0"/>
              <a:buChar char="•"/>
            </a:pPr>
            <a:r>
              <a:rPr lang="de-DE" dirty="1" sz="2400" b="0">
                <a:ea typeface="ＭＳ Ｐゴシック" panose="020B0600070205080204" pitchFamily="34" charset="-128"/>
              </a:rPr>
              <a:t>Die Vorschriften für Einkaufszentren, Geschäftsräume, Erholungsgebiete etc. variieren erheblich</a:t>
            </a:r>
          </a:p>
          <a:p>
            <a:pPr marL="0" indent="0" eaLnBrk="1" hangingPunct="1">
              <a:buFontTx/>
              <a:buNone/>
            </a:pPr>
            <a:endParaRPr lang="en-GB" altLang="en-US" sz="1800" dirty="0"/>
          </a:p>
          <a:p>
            <a:pPr marL="0" indent="0" eaLnBrk="1" hangingPunct="1">
              <a:buFontTx/>
              <a:buNone/>
            </a:pPr>
            <a:endParaRPr lang="en-GB" altLang="en-US" sz="1800" dirty="0"/>
          </a:p>
        </p:txBody>
      </p:sp>
      <p:sp>
        <p:nvSpPr>
          <p:cNvPr id="13" name="Textfeld 12">
            <a:extLst>
              <a:ext uri="{FF2B5EF4-FFF2-40B4-BE49-F238E27FC236}">
                <a16:creationId xmlns:a16="http://schemas.microsoft.com/office/drawing/2014/main" id="{AE53D442-F42E-4FF7-8C90-4F2C1B118639}"/>
              </a:ext>
            </a:extLst>
          </p:cNvPr>
          <p:cNvSpPr txBox="1"/>
          <p:nvPr/>
        </p:nvSpPr>
        <p:spPr>
          <a:xfrm>
            <a:off x="1423603" y="6197988"/>
            <a:ext cx="1305165" cy="276999"/>
          </a:xfrm>
          <a:prstGeom prst="rect">
            <a:avLst/>
          </a:prstGeom>
          <a:noFill/>
        </p:spPr>
        <p:txBody>
          <a:bodyPr wrap="none" rtlCol="0">
            <a:spAutoFit/>
          </a:bodyPr>
          <a:lstStyle/>
          <a:p>
            <a:r>
              <a:rPr lang="de-DE" dirty="1" sz="1200">
                <a:solidFill>
                  <a:schemeClr val="bg1"/>
                </a:solidFill>
                <a:latin typeface="+mn-lt"/>
              </a:rPr>
              <a:t>© Martina Hertel</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0"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607790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9"/>
          <p:cNvSpPr txBox="1">
            <a:spLocks noChangeArrowheads="1"/>
          </p:cNvSpPr>
          <p:nvPr/>
        </p:nvSpPr>
        <p:spPr bwMode="auto">
          <a:xfrm>
            <a:off x="1962150" y="1403350"/>
            <a:ext cx="5489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spcBef>
                <a:spcPct val="50000"/>
              </a:spcBef>
            </a:pPr>
            <a:endParaRPr lang="de-DE"/>
          </a:p>
        </p:txBody>
      </p:sp>
      <p:sp>
        <p:nvSpPr>
          <p:cNvPr id="2" name="Titel 1"/>
          <p:cNvSpPr>
            <a:spLocks noGrp="1"/>
          </p:cNvSpPr>
          <p:nvPr>
            <p:ph type="title"/>
          </p:nvPr>
        </p:nvSpPr>
        <p:spPr/>
        <p:txBody>
          <a:bodyPr/>
          <a:lstStyle/>
          <a:p>
            <a:pPr algn="l"/>
            <a:r>
              <a:rPr lang="de-DE" dirty="1" b="1"/>
              <a:t>Aber…</a:t>
            </a:r>
          </a:p>
        </p:txBody>
      </p:sp>
      <p:pic>
        <p:nvPicPr>
          <p:cNvPr id="6" name="Grafik 5">
            <a:extLst>
              <a:ext uri="{FF2B5EF4-FFF2-40B4-BE49-F238E27FC236}">
                <a16:creationId xmlns:a16="http://schemas.microsoft.com/office/drawing/2014/main" id="{3BE3A015-1059-4B15-BDC3-479D4F299E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542" b="7118"/>
          <a:stretch/>
        </p:blipFill>
        <p:spPr>
          <a:xfrm>
            <a:off x="5009378" y="1808767"/>
            <a:ext cx="4044513" cy="3233251"/>
          </a:xfrm>
          <a:prstGeom prst="rect">
            <a:avLst/>
          </a:prstGeom>
        </p:spPr>
      </p:pic>
      <p:sp>
        <p:nvSpPr>
          <p:cNvPr id="4" name="Textfeld 3"/>
          <p:cNvSpPr txBox="1"/>
          <p:nvPr/>
        </p:nvSpPr>
        <p:spPr>
          <a:xfrm>
            <a:off x="29441" y="1676546"/>
            <a:ext cx="5183160" cy="4241161"/>
          </a:xfrm>
          <a:prstGeom prst="rect">
            <a:avLst/>
          </a:prstGeom>
          <a:noFill/>
        </p:spPr>
        <p:txBody>
          <a:bodyPr wrap="square" rtlCol="0">
            <a:spAutoFit/>
          </a:bodyPr>
          <a:lstStyle/>
          <a:p>
            <a:pPr marL="457200" lvl="0" indent="-342900">
              <a:spcBef>
                <a:spcPct val="20000"/>
              </a:spcBef>
              <a:buClr>
                <a:srgbClr val="134095"/>
              </a:buClr>
              <a:buSzPct val="135000"/>
              <a:buFont typeface="Arial" panose="020B0604020202020204" pitchFamily="34" charset="0"/>
              <a:buChar char="•"/>
              <a:tabLst/>
            </a:pPr>
            <a:r>
              <a:rPr lang="de-DE" dirty="1" sz="2200">
                <a:solidFill>
                  <a:srgbClr val="134095"/>
                </a:solidFill>
                <a:latin typeface="+mn-lt"/>
                <a:ea typeface="ＭＳ Ｐゴシック" panose="020B0600070205080204" pitchFamily="34" charset="-128"/>
                <a:cs typeface="MS PGothic"/>
              </a:rPr>
              <a:t>Die Verfügbarkeit von Parkplätzen führt zu Fahrzeugbesitz und -nutzung – was wiederum zu Verkehr führt oder Verkehr anzieht</a:t>
            </a:r>
          </a:p>
          <a:p>
            <a:pPr marL="457200" indent="-342900">
              <a:spcBef>
                <a:spcPct val="20000"/>
              </a:spcBef>
              <a:buClr>
                <a:srgbClr val="134095"/>
              </a:buClr>
              <a:buSzPct val="135000"/>
              <a:buFont typeface="Arial" panose="020B0604020202020204" pitchFamily="34" charset="0"/>
              <a:buChar char="•"/>
            </a:pPr>
            <a:r>
              <a:rPr lang="de-DE" dirty="1" sz="2200">
                <a:solidFill>
                  <a:srgbClr val="134095"/>
                </a:solidFill>
                <a:latin typeface="+mn-lt"/>
                <a:ea typeface="ＭＳ Ｐゴシック" panose="020B0600070205080204" pitchFamily="34" charset="-128"/>
                <a:cs typeface="MS PGothic"/>
              </a:rPr>
              <a:t>Studien zeigen, dass die</a:t>
            </a:r>
            <a:r>
              <a:rPr lang="de-DE"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de-DE" dirty="1" sz="2200">
                <a:solidFill>
                  <a:srgbClr val="134095"/>
                </a:solidFill>
                <a:latin typeface="+mn-lt"/>
                <a:ea typeface="ＭＳ Ｐゴシック" panose="020B0600070205080204" pitchFamily="34" charset="-128"/>
                <a:cs typeface="MS PGothic"/>
              </a:rPr>
              <a:t>Verfügbarkeit,</a:t>
            </a:r>
            <a:r>
              <a:rPr lang="de-DE"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de-DE" dirty="1" sz="2200">
                <a:solidFill>
                  <a:srgbClr val="134095"/>
                </a:solidFill>
                <a:latin typeface="+mn-lt"/>
                <a:ea typeface="ＭＳ Ｐゴシック" panose="020B0600070205080204" pitchFamily="34" charset="-128"/>
                <a:cs typeface="MS PGothic"/>
              </a:rPr>
              <a:t>der Ort,</a:t>
            </a:r>
            <a:r>
              <a:rPr lang="de-DE"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de-DE" dirty="1" sz="2200">
                <a:solidFill>
                  <a:srgbClr val="134095"/>
                </a:solidFill>
                <a:latin typeface="+mn-lt"/>
                <a:ea typeface="ＭＳ Ｐゴシック" panose="020B0600070205080204" pitchFamily="34" charset="-128"/>
                <a:cs typeface="MS PGothic"/>
              </a:rPr>
              <a:t>die Entfernung und</a:t>
            </a:r>
            <a:r>
              <a:rPr lang="de-DE" dirty="1" sz="2200">
                <a:solidFill>
                  <a:srgbClr val="134095"/>
                </a:solidFill>
                <a:latin typeface="+mn-lt"/>
                <a:ea typeface="ＭＳ Ｐゴシック" panose="020B0600070205080204" pitchFamily="34" charset="-128"/>
                <a:cs typeface="MS PGothic"/>
              </a:rPr>
              <a:t> </a:t>
            </a:r>
          </a:p>
          <a:p>
            <a:pPr marL="812800" lvl="1" indent="-368300">
              <a:spcBef>
                <a:spcPct val="20000"/>
              </a:spcBef>
              <a:buClr>
                <a:srgbClr val="134095"/>
              </a:buClr>
              <a:buSzPct val="100000"/>
              <a:buFont typeface="Arial" panose="020B0604020202020204" pitchFamily="34" charset="0"/>
              <a:buChar char="•"/>
            </a:pPr>
            <a:r>
              <a:rPr lang="de-DE" dirty="1" sz="2200">
                <a:solidFill>
                  <a:srgbClr val="134095"/>
                </a:solidFill>
                <a:latin typeface="+mn-lt"/>
                <a:ea typeface="ＭＳ Ｐゴシック" panose="020B0600070205080204" pitchFamily="34" charset="-128"/>
                <a:cs typeface="MS PGothic"/>
              </a:rPr>
              <a:t>der Komfort verfügbarer Parkplätze Einfluss auf die Attraktivität der privaten Pkw-Nutzung haben</a:t>
            </a:r>
          </a:p>
          <a:p>
            <a:pPr marL="342900" lvl="0" indent="-342900" hangingPunct="1">
              <a:spcBef>
                <a:spcPct val="15000"/>
              </a:spcBef>
              <a:spcAft>
                <a:spcPct val="15000"/>
              </a:spcAft>
              <a:buClr>
                <a:srgbClr val="1E8EC6"/>
              </a:buClr>
              <a:buSzPct val="70000"/>
              <a:buFont typeface="Arial" panose="020B0604020202020204" pitchFamily="34" charset="0"/>
              <a:buChar char="•"/>
              <a:tabLst/>
            </a:pPr>
            <a:endParaRPr lang="de-DE" sz="2400" dirty="0">
              <a:solidFill>
                <a:srgbClr val="054988"/>
              </a:solidFill>
              <a:latin typeface="" pitchFamily="16"/>
            </a:endParaRPr>
          </a:p>
        </p:txBody>
      </p:sp>
      <p:sp>
        <p:nvSpPr>
          <p:cNvPr id="7" name="Rechteck 6">
            <a:extLst>
              <a:ext uri="{FF2B5EF4-FFF2-40B4-BE49-F238E27FC236}">
                <a16:creationId xmlns:a16="http://schemas.microsoft.com/office/drawing/2014/main" id="{EE8231FE-7D38-4D6D-86B7-F0A42A6DDBB8}"/>
              </a:ext>
            </a:extLst>
          </p:cNvPr>
          <p:cNvSpPr/>
          <p:nvPr/>
        </p:nvSpPr>
        <p:spPr>
          <a:xfrm>
            <a:off x="0" y="5398762"/>
            <a:ext cx="7678882" cy="1107996"/>
          </a:xfrm>
          <a:prstGeom prst="rect">
            <a:avLst/>
          </a:prstGeom>
        </p:spPr>
        <p:txBody>
          <a:bodyPr wrap="square">
            <a:spAutoFit/>
          </a:bodyPr>
          <a:lstStyle/>
          <a:p>
            <a:pPr marL="457200" lvl="0" indent="-342900">
              <a:spcBef>
                <a:spcPct val="20000"/>
              </a:spcBef>
              <a:buClr>
                <a:srgbClr val="134095"/>
              </a:buClr>
              <a:buSzPct val="135000"/>
              <a:buFont typeface="Arial" panose="020B0604020202020204" pitchFamily="34" charset="0"/>
              <a:buChar char="•"/>
            </a:pPr>
            <a:r>
              <a:rPr lang="de-DE" dirty="1" sz="2200">
                <a:solidFill>
                  <a:srgbClr val="134095"/>
                </a:solidFill>
                <a:latin typeface="+mn-lt"/>
                <a:ea typeface="ＭＳ Ｐゴシック" panose="020B0600070205080204" pitchFamily="34" charset="-128"/>
                <a:cs typeface="MS PGothic"/>
              </a:rPr>
              <a:t>Dies kann wiederum die Attraktivität aktiver Verkehrsmittel wie Radfahren und Gehen und die Nutzung öffentlicher oder gemeinsamer Verkehrsmittel verringern</a:t>
            </a:r>
          </a:p>
        </p:txBody>
      </p:sp>
      <p:sp>
        <p:nvSpPr>
          <p:cNvPr id="9" name="Textfeld 8">
            <a:extLst>
              <a:ext uri="{FF2B5EF4-FFF2-40B4-BE49-F238E27FC236}">
                <a16:creationId xmlns:a16="http://schemas.microsoft.com/office/drawing/2014/main" id="{A8F725EF-63D2-4F36-9676-F82F1A9D631D}"/>
              </a:ext>
            </a:extLst>
          </p:cNvPr>
          <p:cNvSpPr txBox="1"/>
          <p:nvPr/>
        </p:nvSpPr>
        <p:spPr>
          <a:xfrm>
            <a:off x="4935730" y="4809711"/>
            <a:ext cx="1305165" cy="276999"/>
          </a:xfrm>
          <a:prstGeom prst="rect">
            <a:avLst/>
          </a:prstGeom>
          <a:noFill/>
        </p:spPr>
        <p:txBody>
          <a:bodyPr wrap="none" rtlCol="0">
            <a:spAutoFit/>
          </a:bodyPr>
          <a:lstStyle/>
          <a:p>
            <a:r>
              <a:rPr lang="de-DE" dirty="1" sz="1200">
                <a:solidFill>
                  <a:schemeClr val="bg1"/>
                </a:solidFill>
                <a:latin typeface="+mn-lt"/>
              </a:rPr>
              <a:t>© Martina Hertel</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13"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575196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60BC1FCC-C924-4829-95DB-92A0ED306018}"/>
              </a:ext>
            </a:extLst>
          </p:cNvPr>
          <p:cNvSpPr/>
          <p:nvPr/>
        </p:nvSpPr>
        <p:spPr>
          <a:xfrm>
            <a:off x="660676" y="3429000"/>
            <a:ext cx="7303109" cy="646331"/>
          </a:xfrm>
          <a:prstGeom prst="rect">
            <a:avLst/>
          </a:prstGeom>
        </p:spPr>
        <p:txBody>
          <a:bodyPr wrap="square">
            <a:spAutoFit/>
          </a:bodyPr>
          <a:lstStyle/>
          <a:p>
            <a:r>
              <a:rPr lang="de-DE" dirty="1" sz="3600" b="1">
                <a:solidFill>
                  <a:schemeClr val="bg1"/>
                </a:solidFill>
                <a:latin typeface="+mj-lt"/>
              </a:rPr>
              <a:t>Hintergrundinformationen</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2240006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1"/>
              <a:t>Wahl des Verkehrsmittels zur Arbeit</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069468487"/>
              </p:ext>
            </p:extLst>
          </p:nvPr>
        </p:nvGraphicFramePr>
        <p:xfrm>
          <a:off x="381000" y="1700213"/>
          <a:ext cx="8439150"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rot="16200000">
            <a:off x="-2172182" y="3823571"/>
            <a:ext cx="4812448" cy="276999"/>
          </a:xfrm>
          <a:prstGeom prst="rect">
            <a:avLst/>
          </a:prstGeom>
          <a:noFill/>
        </p:spPr>
        <p:txBody>
          <a:bodyPr wrap="square" rtlCol="0">
            <a:spAutoFit/>
          </a:bodyPr>
          <a:lstStyle/>
          <a:p>
            <a:r>
              <a:rPr lang="de-DE" dirty="1" sz="1200" b="1">
                <a:solidFill>
                  <a:srgbClr val="034EA2"/>
                </a:solidFill>
                <a:latin typeface="Arial"/>
              </a:rPr>
              <a:t>Quelle: „Österreich unterwegs 2013/2014“ BMVIT 2016</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762" y="400102"/>
            <a:ext cx="1527219" cy="1137969"/>
          </a:xfrm>
          <a:prstGeom prst="rect">
            <a:avLst/>
          </a:prstGeom>
        </p:spPr>
      </p:pic>
      <p:sp>
        <p:nvSpPr>
          <p:cNvPr id="9" name="Fußzeilenplatzhalter 3"/>
          <p:cNvSpPr>
            <a:spLocks noGrp="1"/>
          </p:cNvSpPr>
          <p:nvPr>
            <p:ph type="ftr" sz="quarter" idx="10"/>
          </p:nvPr>
        </p:nvSpPr>
        <p:spPr>
          <a:xfrm>
            <a:off x="1116013" y="6562725"/>
            <a:ext cx="5256212" cy="260350"/>
          </a:xfrm>
        </p:spPr>
        <p:txBody>
          <a:bodyPr/>
          <a:lstStyle/>
          <a:p>
            <a:pPr>
              <a:defRPr/>
            </a:pPr>
            <a:r>
              <a:rPr lang="de-DE" dirty="1"/>
              <a:t>&lt;Veranstaltung&gt; • &lt;Datum&gt; • &lt;Ort&gt; • &lt;Redner&gt;</a:t>
            </a:r>
          </a:p>
        </p:txBody>
      </p:sp>
    </p:spTree>
    <p:extLst>
      <p:ext uri="{BB962C8B-B14F-4D97-AF65-F5344CB8AC3E}">
        <p14:creationId xmlns:p14="http://schemas.microsoft.com/office/powerpoint/2010/main" val="517290549"/>
      </p:ext>
    </p:extLst>
  </p:cSld>
  <p:clrMapOvr>
    <a:masterClrMapping/>
  </p:clrMapOvr>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f6053dd3-0b41-4824-a1f2-2f5584b9227f">
      <UserInfo>
        <DisplayName>Patrick Auwerx</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A14820BCE05543AAA662213E5BE8AA" ma:contentTypeVersion="9" ma:contentTypeDescription="Create a new document." ma:contentTypeScope="" ma:versionID="9c05b35602e7ceeb4d8df6dea5ba02eb">
  <xsd:schema xmlns:xsd="http://www.w3.org/2001/XMLSchema" xmlns:xs="http://www.w3.org/2001/XMLSchema" xmlns:p="http://schemas.microsoft.com/office/2006/metadata/properties" xmlns:ns2="6f7dc085-b98d-49be-b5ff-f92ae1376e0e" xmlns:ns3="f6053dd3-0b41-4824-a1f2-2f5584b9227f" targetNamespace="http://schemas.microsoft.com/office/2006/metadata/properties" ma:root="true" ma:fieldsID="fc018eb53d7e903c671c6ab8b0f707ea" ns2:_="" ns3:_="">
    <xsd:import namespace="6f7dc085-b98d-49be-b5ff-f92ae1376e0e"/>
    <xsd:import namespace="f6053dd3-0b41-4824-a1f2-2f5584b922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dc085-b98d-49be-b5ff-f92ae1376e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53dd3-0b41-4824-a1f2-2f5584b922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1DF273-5B54-4122-A0E9-10A34460F635}">
  <ds:schemaRefs>
    <ds:schemaRef ds:uri="http://www.w3.org/XML/1998/namespace"/>
    <ds:schemaRef ds:uri="http://schemas.openxmlformats.org/package/2006/metadata/core-properties"/>
    <ds:schemaRef ds:uri="http://schemas.microsoft.com/office/2006/metadata/properties"/>
    <ds:schemaRef ds:uri="6f7dc085-b98d-49be-b5ff-f92ae1376e0e"/>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f6053dd3-0b41-4824-a1f2-2f5584b9227f"/>
  </ds:schemaRefs>
</ds:datastoreItem>
</file>

<file path=customXml/itemProps2.xml><?xml version="1.0" encoding="utf-8"?>
<ds:datastoreItem xmlns:ds="http://schemas.openxmlformats.org/officeDocument/2006/customXml" ds:itemID="{FBC16892-C18E-4CD1-B5A1-14087698C61F}"/>
</file>

<file path=customXml/itemProps3.xml><?xml version="1.0" encoding="utf-8"?>
<ds:datastoreItem xmlns:ds="http://schemas.openxmlformats.org/officeDocument/2006/customXml" ds:itemID="{5CACC609-0F7B-4C94-8C5C-FA1876795E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Presentation_new WIKI LOGO</Template>
  <TotalTime>0</TotalTime>
  <Words>4410</Words>
  <Application>Microsoft Office PowerPoint</Application>
  <PresentationFormat>Diavoorstelling (4:3)</PresentationFormat>
  <Paragraphs>338</Paragraphs>
  <Slides>37</Slides>
  <Notes>22</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37</vt:i4>
      </vt:variant>
    </vt:vector>
  </HeadingPairs>
  <TitlesOfParts>
    <vt:vector size="45" baseType="lpstr">
      <vt:lpstr>Arial</vt:lpstr>
      <vt:lpstr>Calibri</vt:lpstr>
      <vt:lpstr>Cambria Math</vt:lpstr>
      <vt:lpstr>Helvetica</vt:lpstr>
      <vt:lpstr>Times New Roman</vt:lpstr>
      <vt:lpstr>Wingdings</vt:lpstr>
      <vt:lpstr>Presentation_new WIKI LOGO</vt:lpstr>
      <vt:lpstr>Custom Design</vt:lpstr>
      <vt:lpstr>PowerPoint-presentatie</vt:lpstr>
      <vt:lpstr>PowerPoint-presentatie</vt:lpstr>
      <vt:lpstr>Parking standards</vt:lpstr>
      <vt:lpstr>Parking standards</vt:lpstr>
      <vt:lpstr>Parking standards</vt:lpstr>
      <vt:lpstr>Parking standard for non-residential  development</vt:lpstr>
      <vt:lpstr>But…</vt:lpstr>
      <vt:lpstr>PowerPoint-presentatie</vt:lpstr>
      <vt:lpstr>Choise of transport mode going to work</vt:lpstr>
      <vt:lpstr>But how much parking space is enough? </vt:lpstr>
      <vt:lpstr>High parking standards are expensive </vt:lpstr>
      <vt:lpstr>Parking garages as solution?</vt:lpstr>
      <vt:lpstr>Not every resident has car…! </vt:lpstr>
      <vt:lpstr>How to deal parking standards in future</vt:lpstr>
      <vt:lpstr>a. Abolish the parking standard (no minimum requirement for car parking) in order to reduce building costs</vt:lpstr>
      <vt:lpstr>b. Lower the minimum requirement for car parking if alternatives are available</vt:lpstr>
      <vt:lpstr>PowerPoint-presentatie</vt:lpstr>
      <vt:lpstr>b. Lower the minimum requirement for car parking if alternatives are available… ….due to public transport bonus</vt:lpstr>
      <vt:lpstr>b. Lower the minimum requirement for car parking if alternatives are available…</vt:lpstr>
      <vt:lpstr>b. Lower the minimum requirement for car parking …due to high quality bicycle parking facilities </vt:lpstr>
      <vt:lpstr>b. Good bicyle parking standards</vt:lpstr>
      <vt:lpstr>b. Reduction of parking space requirements due to  CarSharing</vt:lpstr>
      <vt:lpstr>  b. Good practice in Umeå: In the Green Parking Payoff project, property developers provide sustainable mobility services  in  exchange  for  lower  parking  requirements </vt:lpstr>
      <vt:lpstr>b. Good practice in Umeå: Lower the minimum requirement for car parking…. due to an advanced mobility concept: Green parking payoff </vt:lpstr>
      <vt:lpstr>PowerPoint-presentatie</vt:lpstr>
      <vt:lpstr>c. Fix maximum car parking allowances – limiting how much parking is provided in new building</vt:lpstr>
      <vt:lpstr>c. Fix maximum car parking allowances – limiting how much parking is provided in new building</vt:lpstr>
      <vt:lpstr>c. Fix maximum car parking allowances – limiting how much parking is provided in new building</vt:lpstr>
      <vt:lpstr>c. Limiting how much parking is provided in new building</vt:lpstr>
      <vt:lpstr>c. Fix maximum car parking allowances – limiting how much parking is provided in new building</vt:lpstr>
      <vt:lpstr>Good practice in Tallinn: Maximum and minimum parking standard</vt:lpstr>
      <vt:lpstr>Minimum vs Maximum</vt:lpstr>
      <vt:lpstr>PowerPoint-presentatie</vt:lpstr>
      <vt:lpstr>To take home!</vt:lpstr>
      <vt:lpstr>PowerPoint-presentatie</vt:lpstr>
      <vt:lpstr>Please discuss the following topics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rublova</dc:creator>
  <cp:lastModifiedBy>Katleen Stroombergen</cp:lastModifiedBy>
  <cp:revision>344</cp:revision>
  <dcterms:created xsi:type="dcterms:W3CDTF">2014-04-09T13:24:47Z</dcterms:created>
  <dcterms:modified xsi:type="dcterms:W3CDTF">2020-08-10T06:40:47Z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0x0101008AA14820BCE05543AAA662213E5BE8AA</vt:lpwstr>
  </property>
</Properties>
</file>