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43"/>
  </p:notesMasterIdLst>
  <p:handoutMasterIdLst>
    <p:handoutMasterId r:id="rId44"/>
  </p:handoutMasterIdLst>
  <p:sldIdLst>
    <p:sldId id="265" r:id="rId6"/>
    <p:sldId id="452" r:id="rId7"/>
    <p:sldId id="263" r:id="rId8"/>
    <p:sldId id="528" r:id="rId9"/>
    <p:sldId id="530" r:id="rId10"/>
    <p:sldId id="508" r:id="rId11"/>
    <p:sldId id="509" r:id="rId12"/>
    <p:sldId id="535" r:id="rId13"/>
    <p:sldId id="543" r:id="rId14"/>
    <p:sldId id="529" r:id="rId15"/>
    <p:sldId id="507" r:id="rId16"/>
    <p:sldId id="332" r:id="rId17"/>
    <p:sldId id="547" r:id="rId18"/>
    <p:sldId id="510" r:id="rId19"/>
    <p:sldId id="511" r:id="rId20"/>
    <p:sldId id="512" r:id="rId21"/>
    <p:sldId id="536" r:id="rId22"/>
    <p:sldId id="514" r:id="rId23"/>
    <p:sldId id="515" r:id="rId24"/>
    <p:sldId id="518" r:id="rId25"/>
    <p:sldId id="516" r:id="rId26"/>
    <p:sldId id="522" r:id="rId27"/>
    <p:sldId id="326" r:id="rId28"/>
    <p:sldId id="327" r:id="rId29"/>
    <p:sldId id="537" r:id="rId30"/>
    <p:sldId id="521" r:id="rId31"/>
    <p:sldId id="526" r:id="rId32"/>
    <p:sldId id="527" r:id="rId33"/>
    <p:sldId id="534" r:id="rId34"/>
    <p:sldId id="533" r:id="rId35"/>
    <p:sldId id="542" r:id="rId36"/>
    <p:sldId id="546" r:id="rId37"/>
    <p:sldId id="453" r:id="rId38"/>
    <p:sldId id="539" r:id="rId39"/>
    <p:sldId id="538" r:id="rId40"/>
    <p:sldId id="545" r:id="rId41"/>
    <p:sldId id="258" r:id="rId4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Hertel"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00"/>
    <a:srgbClr val="164CAE"/>
    <a:srgbClr val="134095"/>
    <a:srgbClr val="2F2FBF"/>
    <a:srgbClr val="FF6565"/>
    <a:srgbClr val="FFFF89"/>
    <a:srgbClr val="FFD44B"/>
    <a:srgbClr val="A5002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89651" autoAdjust="0"/>
  </p:normalViewPr>
  <p:slideViewPr>
    <p:cSldViewPr snapToGrid="0">
      <p:cViewPr varScale="1">
        <p:scale>
          <a:sx n="60" d="100"/>
          <a:sy n="60" d="100"/>
        </p:scale>
        <p:origin x="1444" y="52"/>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Choice of transportation depending on the availability of parking spaces</a:t>
            </a:r>
            <a:endParaRPr lang="de-DE" sz="1800" dirty="0"/>
          </a:p>
        </c:rich>
      </c:tx>
      <c:overlay val="0"/>
    </c:title>
    <c:autoTitleDeleted val="0"/>
    <c:plotArea>
      <c:layout>
        <c:manualLayout>
          <c:layoutTarget val="inner"/>
          <c:xMode val="edge"/>
          <c:yMode val="edge"/>
          <c:x val="0.2091798344620015"/>
          <c:y val="0.1692042898011332"/>
          <c:w val="0.56358164033107605"/>
          <c:h val="0.6612735303716254"/>
        </c:manualLayout>
      </c:layout>
      <c:barChart>
        <c:barDir val="col"/>
        <c:grouping val="percentStacked"/>
        <c:varyColors val="0"/>
        <c:ser>
          <c:idx val="0"/>
          <c:order val="0"/>
          <c:tx>
            <c:strRef>
              <c:f>Tabelle1!$B$1</c:f>
              <c:strCache>
                <c:ptCount val="1"/>
                <c:pt idx="0">
                  <c:v>pedestrian</c:v>
                </c:pt>
              </c:strCache>
            </c:strRef>
          </c:tx>
          <c:spPr>
            <a:solidFill>
              <a:srgbClr val="164CAE"/>
            </a:solidFill>
            <a:ln w="19050"/>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Tabelle1!$B$2:$B$3</c:f>
              <c:numCache>
                <c:formatCode>0%</c:formatCode>
                <c:ptCount val="2"/>
                <c:pt idx="0">
                  <c:v>0.05</c:v>
                </c:pt>
                <c:pt idx="1">
                  <c:v>0.11</c:v>
                </c:pt>
              </c:numCache>
            </c:numRef>
          </c:val>
          <c:extLst>
            <c:ext xmlns:c16="http://schemas.microsoft.com/office/drawing/2014/chart" uri="{C3380CC4-5D6E-409C-BE32-E72D297353CC}">
              <c16:uniqueId val="{00000000-99C7-4D0D-8251-5282440CD241}"/>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Tabelle1!$C$2:$C$3</c:f>
              <c:numCache>
                <c:formatCode>0%</c:formatCode>
                <c:ptCount val="2"/>
                <c:pt idx="0">
                  <c:v>0.05</c:v>
                </c:pt>
                <c:pt idx="1">
                  <c:v>0.09</c:v>
                </c:pt>
              </c:numCache>
            </c:numRef>
          </c:val>
          <c:extLst>
            <c:ext xmlns:c16="http://schemas.microsoft.com/office/drawing/2014/chart" uri="{C3380CC4-5D6E-409C-BE32-E72D297353CC}">
              <c16:uniqueId val="{00000001-99C7-4D0D-8251-5282440CD241}"/>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Tabelle1!$D$2:$D$3</c:f>
              <c:numCache>
                <c:formatCode>0%</c:formatCode>
                <c:ptCount val="2"/>
                <c:pt idx="0">
                  <c:v>0.08</c:v>
                </c:pt>
                <c:pt idx="1">
                  <c:v>0.44</c:v>
                </c:pt>
              </c:numCache>
            </c:numRef>
          </c:val>
          <c:extLst>
            <c:ext xmlns:c16="http://schemas.microsoft.com/office/drawing/2014/chart" uri="{C3380CC4-5D6E-409C-BE32-E72D297353CC}">
              <c16:uniqueId val="{00000002-99C7-4D0D-8251-5282440CD241}"/>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Tabelle1!$E$2:$E$3</c:f>
              <c:numCache>
                <c:formatCode>0%</c:formatCode>
                <c:ptCount val="2"/>
                <c:pt idx="0">
                  <c:v>0.77</c:v>
                </c:pt>
                <c:pt idx="1">
                  <c:v>0.31</c:v>
                </c:pt>
              </c:numCache>
            </c:numRef>
          </c:val>
          <c:extLst>
            <c:ext xmlns:c16="http://schemas.microsoft.com/office/drawing/2014/chart" uri="{C3380CC4-5D6E-409C-BE32-E72D297353CC}">
              <c16:uniqueId val="{00000003-99C7-4D0D-8251-5282440CD241}"/>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Tabelle1!$F$2:$F$3</c:f>
              <c:numCache>
                <c:formatCode>0%</c:formatCode>
                <c:ptCount val="2"/>
                <c:pt idx="0">
                  <c:v>0.05</c:v>
                </c:pt>
                <c:pt idx="1">
                  <c:v>0.05</c:v>
                </c:pt>
              </c:numCache>
            </c:numRef>
          </c:val>
          <c:extLst>
            <c:ext xmlns:c16="http://schemas.microsoft.com/office/drawing/2014/chart" uri="{C3380CC4-5D6E-409C-BE32-E72D297353CC}">
              <c16:uniqueId val="{00000004-99C7-4D0D-8251-5282440CD241}"/>
            </c:ext>
          </c:extLst>
        </c:ser>
        <c:dLbls>
          <c:showLegendKey val="0"/>
          <c:showVal val="0"/>
          <c:showCatName val="0"/>
          <c:showSerName val="0"/>
          <c:showPercent val="0"/>
          <c:showBubbleSize val="0"/>
        </c:dLbls>
        <c:gapWidth val="350"/>
        <c:overlap val="100"/>
        <c:axId val="84126336"/>
        <c:axId val="84128128"/>
      </c:barChart>
      <c:catAx>
        <c:axId val="84126336"/>
        <c:scaling>
          <c:orientation val="minMax"/>
        </c:scaling>
        <c:delete val="0"/>
        <c:axPos val="b"/>
        <c:numFmt formatCode="General" sourceLinked="0"/>
        <c:majorTickMark val="out"/>
        <c:minorTickMark val="none"/>
        <c:tickLblPos val="nextTo"/>
        <c:spPr>
          <a:ln w="0">
            <a:noFill/>
          </a:ln>
        </c:spPr>
        <c:txPr>
          <a:bodyPr/>
          <a:lstStyle/>
          <a:p>
            <a:pPr>
              <a:defRPr sz="1400" b="1"/>
            </a:pPr>
            <a:endParaRPr lang="nl-NL"/>
          </a:p>
        </c:txPr>
        <c:crossAx val="84128128"/>
        <c:crosses val="autoZero"/>
        <c:auto val="1"/>
        <c:lblAlgn val="ctr"/>
        <c:lblOffset val="100"/>
        <c:noMultiLvlLbl val="0"/>
      </c:catAx>
      <c:valAx>
        <c:axId val="84128128"/>
        <c:scaling>
          <c:orientation val="minMax"/>
          <c:max val="1"/>
        </c:scaling>
        <c:delete val="1"/>
        <c:axPos val="l"/>
        <c:numFmt formatCode="0%" sourceLinked="0"/>
        <c:majorTickMark val="out"/>
        <c:minorTickMark val="none"/>
        <c:tickLblPos val="nextTo"/>
        <c:crossAx val="84126336"/>
        <c:crosses val="autoZero"/>
        <c:crossBetween val="between"/>
        <c:majorUnit val="0.2"/>
        <c:minorUnit val="5.000000000000001E-2"/>
      </c:valAx>
      <c:spPr>
        <a:noFill/>
        <a:ln w="25400">
          <a:noFill/>
        </a:ln>
      </c:spPr>
    </c:plotArea>
    <c:legend>
      <c:legendPos val="tr"/>
      <c:layout>
        <c:manualLayout>
          <c:xMode val="edge"/>
          <c:yMode val="edge"/>
          <c:x val="0.77610031816000435"/>
          <c:y val="0.56603519747805797"/>
          <c:w val="0.15066884698103483"/>
          <c:h val="0.26559982918564606"/>
        </c:manualLayout>
      </c:layout>
      <c:overlay val="0"/>
      <c:spPr>
        <a:ln>
          <a:solidFill>
            <a:schemeClr val="bg1">
              <a:lumMod val="75000"/>
            </a:schemeClr>
          </a:solidFill>
        </a:ln>
      </c:spPr>
      <c:txPr>
        <a:bodyPr/>
        <a:lstStyle/>
        <a:p>
          <a:pPr>
            <a:defRPr sz="1200"/>
          </a:pPr>
          <a:endParaRPr lang="nl-NL"/>
        </a:p>
      </c:txPr>
    </c:legend>
    <c:plotVisOnly val="1"/>
    <c:dispBlanksAs val="gap"/>
    <c:showDLblsOverMax val="0"/>
  </c:chart>
  <c:spPr>
    <a:noFill/>
  </c:spPr>
  <c:txPr>
    <a:bodyPr/>
    <a:lstStyle/>
    <a:p>
      <a:pPr>
        <a:defRPr sz="1800"/>
      </a:pPr>
      <a:endParaRPr lang="nl-N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a:pPr>
            <a:r>
              <a:rPr lang="de-DE" sz="1500" dirty="0">
                <a:effectLst/>
              </a:rPr>
              <a:t>Modal </a:t>
            </a:r>
            <a:r>
              <a:rPr lang="de-DE" sz="1500" dirty="0" err="1">
                <a:effectLst/>
              </a:rPr>
              <a:t>split</a:t>
            </a:r>
            <a:r>
              <a:rPr lang="de-DE" sz="1500" dirty="0">
                <a:effectLst/>
              </a:rPr>
              <a:t> </a:t>
            </a:r>
            <a:r>
              <a:rPr lang="de-DE" sz="1500" dirty="0" err="1">
                <a:effectLst/>
              </a:rPr>
              <a:t>depends</a:t>
            </a:r>
            <a:r>
              <a:rPr lang="de-DE" sz="1500" dirty="0">
                <a:effectLst/>
              </a:rPr>
              <a:t> on </a:t>
            </a:r>
            <a:r>
              <a:rPr lang="de-DE" sz="1500" dirty="0" err="1">
                <a:effectLst/>
              </a:rPr>
              <a:t>the</a:t>
            </a:r>
            <a:r>
              <a:rPr lang="de-DE" sz="1500" dirty="0">
                <a:effectLst/>
              </a:rPr>
              <a:t> </a:t>
            </a:r>
            <a:r>
              <a:rPr lang="de-DE" sz="1500" dirty="0" err="1">
                <a:effectLst/>
              </a:rPr>
              <a:t>economic</a:t>
            </a:r>
            <a:r>
              <a:rPr lang="de-DE" sz="1500" dirty="0">
                <a:effectLst/>
              </a:rPr>
              <a:t> </a:t>
            </a:r>
            <a:r>
              <a:rPr lang="de-DE" sz="1500" dirty="0" err="1">
                <a:effectLst/>
              </a:rPr>
              <a:t>status</a:t>
            </a:r>
            <a:r>
              <a:rPr lang="de-DE" sz="1500" dirty="0">
                <a:effectLst/>
              </a:rPr>
              <a:t> </a:t>
            </a:r>
            <a:r>
              <a:rPr lang="de-DE" sz="1500" dirty="0" err="1">
                <a:effectLst/>
              </a:rPr>
              <a:t>of</a:t>
            </a:r>
            <a:r>
              <a:rPr lang="de-DE" sz="1500" dirty="0">
                <a:effectLst/>
              </a:rPr>
              <a:t> </a:t>
            </a:r>
            <a:r>
              <a:rPr lang="de-DE" sz="1500" dirty="0" err="1">
                <a:effectLst/>
              </a:rPr>
              <a:t>the</a:t>
            </a:r>
            <a:r>
              <a:rPr lang="de-DE" sz="1500" dirty="0">
                <a:effectLst/>
              </a:rPr>
              <a:t> </a:t>
            </a:r>
            <a:r>
              <a:rPr lang="de-DE" sz="1500" dirty="0" err="1">
                <a:effectLst/>
              </a:rPr>
              <a:t>household</a:t>
            </a:r>
            <a:endParaRPr lang="de-DE" sz="1500" dirty="0">
              <a:effectLst/>
            </a:endParaRPr>
          </a:p>
        </c:rich>
      </c:tx>
      <c:layout>
        <c:manualLayout>
          <c:xMode val="edge"/>
          <c:yMode val="edge"/>
          <c:x val="0.15231552867290959"/>
          <c:y val="0.11639506748268293"/>
        </c:manualLayout>
      </c:layout>
      <c:overlay val="0"/>
    </c:title>
    <c:autoTitleDeleted val="0"/>
    <c:plotArea>
      <c:layout>
        <c:manualLayout>
          <c:layoutTarget val="inner"/>
          <c:xMode val="edge"/>
          <c:yMode val="edge"/>
          <c:x val="0.15246980127100546"/>
          <c:y val="0.23434646598692568"/>
          <c:w val="0.68817902067015069"/>
          <c:h val="0.63790373118264643"/>
        </c:manualLayout>
      </c:layout>
      <c:barChart>
        <c:barDir val="col"/>
        <c:grouping val="percentStacked"/>
        <c:varyColors val="0"/>
        <c:ser>
          <c:idx val="0"/>
          <c:order val="0"/>
          <c:tx>
            <c:strRef>
              <c:f>Tabelle1!$B$1</c:f>
              <c:strCache>
                <c:ptCount val="1"/>
                <c:pt idx="0">
                  <c:v>pedestrian</c:v>
                </c:pt>
              </c:strCache>
            </c:strRef>
          </c:tx>
          <c:spPr>
            <a:solidFill>
              <a:srgbClr val="164CAE"/>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Tabelle1!$B$2:$B$5</c:f>
              <c:numCache>
                <c:formatCode>0%</c:formatCode>
                <c:ptCount val="2"/>
                <c:pt idx="0">
                  <c:v>0.28000000000000003</c:v>
                </c:pt>
                <c:pt idx="1">
                  <c:v>0.2</c:v>
                </c:pt>
              </c:numCache>
            </c:numRef>
          </c:val>
          <c:extLst>
            <c:ext xmlns:c16="http://schemas.microsoft.com/office/drawing/2014/chart" uri="{C3380CC4-5D6E-409C-BE32-E72D297353CC}">
              <c16:uniqueId val="{00000000-30F5-4996-837A-575FF1C24B50}"/>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Tabelle1!$C$2:$C$5</c:f>
              <c:numCache>
                <c:formatCode>0%</c:formatCode>
                <c:ptCount val="2"/>
                <c:pt idx="0">
                  <c:v>0.12</c:v>
                </c:pt>
                <c:pt idx="1">
                  <c:v>0.12</c:v>
                </c:pt>
              </c:numCache>
            </c:numRef>
          </c:val>
          <c:extLst>
            <c:ext xmlns:c16="http://schemas.microsoft.com/office/drawing/2014/chart" uri="{C3380CC4-5D6E-409C-BE32-E72D297353CC}">
              <c16:uniqueId val="{00000001-30F5-4996-837A-575FF1C24B50}"/>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Tabelle1!$D$2:$D$5</c:f>
              <c:numCache>
                <c:formatCode>0%</c:formatCode>
                <c:ptCount val="2"/>
                <c:pt idx="0">
                  <c:v>0.15</c:v>
                </c:pt>
                <c:pt idx="1">
                  <c:v>0.1</c:v>
                </c:pt>
              </c:numCache>
            </c:numRef>
          </c:val>
          <c:extLst>
            <c:ext xmlns:c16="http://schemas.microsoft.com/office/drawing/2014/chart" uri="{C3380CC4-5D6E-409C-BE32-E72D297353CC}">
              <c16:uniqueId val="{00000002-30F5-4996-837A-575FF1C24B50}"/>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Tabelle1!$E$2:$E$5</c:f>
              <c:numCache>
                <c:formatCode>0%</c:formatCode>
                <c:ptCount val="2"/>
                <c:pt idx="0">
                  <c:v>0.33</c:v>
                </c:pt>
                <c:pt idx="1">
                  <c:v>0.43</c:v>
                </c:pt>
              </c:numCache>
            </c:numRef>
          </c:val>
          <c:extLst>
            <c:ext xmlns:c16="http://schemas.microsoft.com/office/drawing/2014/chart" uri="{C3380CC4-5D6E-409C-BE32-E72D297353CC}">
              <c16:uniqueId val="{00000003-30F5-4996-837A-575FF1C24B50}"/>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Tabelle1!$F$2:$F$5</c:f>
              <c:numCache>
                <c:formatCode>0%</c:formatCode>
                <c:ptCount val="2"/>
                <c:pt idx="0">
                  <c:v>0.12</c:v>
                </c:pt>
                <c:pt idx="1">
                  <c:v>0.15</c:v>
                </c:pt>
              </c:numCache>
            </c:numRef>
          </c:val>
          <c:extLst>
            <c:ext xmlns:c16="http://schemas.microsoft.com/office/drawing/2014/chart" uri="{C3380CC4-5D6E-409C-BE32-E72D297353CC}">
              <c16:uniqueId val="{00000004-30F5-4996-837A-575FF1C24B50}"/>
            </c:ext>
          </c:extLst>
        </c:ser>
        <c:dLbls>
          <c:showLegendKey val="0"/>
          <c:showVal val="0"/>
          <c:showCatName val="0"/>
          <c:showSerName val="0"/>
          <c:showPercent val="0"/>
          <c:showBubbleSize val="0"/>
        </c:dLbls>
        <c:gapWidth val="440"/>
        <c:overlap val="100"/>
        <c:axId val="85079168"/>
        <c:axId val="85080704"/>
      </c:barChart>
      <c:catAx>
        <c:axId val="85079168"/>
        <c:scaling>
          <c:orientation val="minMax"/>
        </c:scaling>
        <c:delete val="0"/>
        <c:axPos val="b"/>
        <c:numFmt formatCode="General" sourceLinked="0"/>
        <c:majorTickMark val="out"/>
        <c:minorTickMark val="none"/>
        <c:tickLblPos val="nextTo"/>
        <c:spPr>
          <a:ln>
            <a:noFill/>
          </a:ln>
        </c:spPr>
        <c:txPr>
          <a:bodyPr/>
          <a:lstStyle/>
          <a:p>
            <a:pPr>
              <a:defRPr sz="1600" b="1"/>
            </a:pPr>
            <a:endParaRPr lang="nl-NL"/>
          </a:p>
        </c:txPr>
        <c:crossAx val="85080704"/>
        <c:crosses val="autoZero"/>
        <c:auto val="1"/>
        <c:lblAlgn val="ctr"/>
        <c:lblOffset val="100"/>
        <c:noMultiLvlLbl val="0"/>
      </c:catAx>
      <c:valAx>
        <c:axId val="85080704"/>
        <c:scaling>
          <c:orientation val="minMax"/>
          <c:max val="1"/>
        </c:scaling>
        <c:delete val="1"/>
        <c:axPos val="l"/>
        <c:numFmt formatCode="0%" sourceLinked="0"/>
        <c:majorTickMark val="out"/>
        <c:minorTickMark val="none"/>
        <c:tickLblPos val="nextTo"/>
        <c:crossAx val="85079168"/>
        <c:crosses val="autoZero"/>
        <c:crossBetween val="between"/>
        <c:majorUnit val="0.2"/>
        <c:minorUnit val="5.000000000000001E-2"/>
      </c:valAx>
      <c:spPr>
        <a:noFill/>
        <a:ln>
          <a:noFill/>
        </a:ln>
      </c:spPr>
    </c:plotArea>
    <c:legend>
      <c:legendPos val="r"/>
      <c:layout>
        <c:manualLayout>
          <c:xMode val="edge"/>
          <c:yMode val="edge"/>
          <c:x val="0.82255705774682231"/>
          <c:y val="0.57913322882311846"/>
          <c:w val="0.16794540335019853"/>
          <c:h val="0.28872086950737569"/>
        </c:manualLayout>
      </c:layout>
      <c:overlay val="0"/>
      <c:spPr>
        <a:ln>
          <a:solidFill>
            <a:schemeClr val="bg1">
              <a:lumMod val="75000"/>
            </a:schemeClr>
          </a:solidFill>
        </a:ln>
      </c:spPr>
      <c:txPr>
        <a:bodyPr/>
        <a:lstStyle/>
        <a:p>
          <a:pPr>
            <a:defRPr sz="1200"/>
          </a:pPr>
          <a:endParaRPr lang="nl-NL"/>
        </a:p>
      </c:txPr>
    </c:legend>
    <c:plotVisOnly val="1"/>
    <c:dispBlanksAs val="gap"/>
    <c:showDLblsOverMax val="0"/>
  </c:chart>
  <c:spPr>
    <a:noFill/>
  </c:spPr>
  <c:txPr>
    <a:bodyPr/>
    <a:lstStyle/>
    <a:p>
      <a:pPr>
        <a:defRPr sz="1800"/>
      </a:pPr>
      <a:endParaRPr lang="nl-N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‹nr.›</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‹nr.›</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12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p14="http://schemas.microsoft.com/office/powerpoint/2010/main" val="265566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p14="http://schemas.microsoft.com/office/powerpoint/2010/main" val="3714224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Since 2015, the city of Mainz has been making use of the extended scope of action that the Rhineland-Palatinate State Building Regulations give the municipalities for determining the </a:t>
            </a:r>
            <a:r>
              <a:rPr lang="en-US" dirty="0" err="1"/>
              <a:t>nec-essary</a:t>
            </a:r>
            <a:r>
              <a:rPr lang="en-US" dirty="0"/>
              <a:t> number of parking spaces for new construction projects. The parking space statutes de-fine a public transport bonus based on the quality of access. The public transport bonus is used to divide the city area accordingly. This regulation is intended to take account of the actually lower parking space requirements with good public transport connections, and at the same time to contribute to reducing construction costs.</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p14="http://schemas.microsoft.com/office/powerpoint/2010/main" val="408431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Considering the optimal traffic policy differentiation between maximum standards for car parking and minimum standards for bike parking is France the only jurisdiction that scores highest marks for both categories. But it should be noted that this maximum car parking policy only applies to rental housing financed with a loan assisted by the state as well as certain types of developments providing accommodation for the elderly and for university residences (</a:t>
            </a:r>
            <a:r>
              <a:rPr lang="en-US" sz="1200" kern="1200" dirty="0" err="1">
                <a:solidFill>
                  <a:schemeClr val="tx1"/>
                </a:solidFill>
                <a:effectLst/>
                <a:latin typeface="Times New Roman" pitchFamily="1" charset="0"/>
                <a:ea typeface="MS PGothic" pitchFamily="34" charset="-128"/>
                <a:cs typeface="MS PGothic"/>
              </a:rPr>
              <a:t>Küster</a:t>
            </a:r>
            <a:r>
              <a:rPr lang="en-US" sz="1200" kern="1200" dirty="0">
                <a:solidFill>
                  <a:schemeClr val="tx1"/>
                </a:solidFill>
                <a:effectLst/>
                <a:latin typeface="Times New Roman" pitchFamily="1" charset="0"/>
                <a:ea typeface="MS PGothic" pitchFamily="34" charset="-128"/>
                <a:cs typeface="MS PGothic"/>
              </a:rPr>
              <a:t> / Peters 2018: 29).</a:t>
            </a:r>
            <a:endParaRPr lang="de-DE" sz="1200" kern="1200" dirty="0">
              <a:solidFill>
                <a:schemeClr val="tx1"/>
              </a:solidFill>
              <a:effectLst/>
              <a:latin typeface="Times New Roman" pitchFamily="1" charset="0"/>
              <a:ea typeface="MS PGothic" pitchFamily="34" charset="-128"/>
              <a:cs typeface="MS PGothic"/>
            </a:endParaRP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21</a:t>
            </a:fld>
            <a:endParaRPr lang="de-DE"/>
          </a:p>
        </p:txBody>
      </p:sp>
    </p:spTree>
    <p:extLst>
      <p:ext uri="{BB962C8B-B14F-4D97-AF65-F5344CB8AC3E}">
        <p14:creationId xmlns:p14="http://schemas.microsoft.com/office/powerpoint/2010/main" val="177902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23</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In the Green Parking Payoff project, property developers provide sustainable mobility services  in  exchange  for  lower  parking  requirements.  Examples  of  services  are:  provision  of  bicycle facilities such as service stations and dressing rooms; facilitation for carpooling, and; allocation of resources to a mobility management fund. </a:t>
            </a:r>
          </a:p>
          <a:p>
            <a:pPr eaLnBrk="1" hangingPunct="1"/>
            <a:r>
              <a:rPr lang="en-US" altLang="de-DE" dirty="0" err="1">
                <a:latin typeface="Arial" panose="020B0604020202020204" pitchFamily="34" charset="0"/>
              </a:rPr>
              <a:t>Umeå</a:t>
            </a:r>
            <a:r>
              <a:rPr lang="en-US" altLang="de-DE" dirty="0">
                <a:latin typeface="Arial" panose="020B0604020202020204" pitchFamily="34" charset="0"/>
              </a:rPr>
              <a:t> is one of Sweden’s fastest growing cities. This creates several challenges linked to urban development e.g. air quality deterioration and urban sprawl. </a:t>
            </a:r>
          </a:p>
          <a:p>
            <a:pPr eaLnBrk="1" hangingPunct="1"/>
            <a:r>
              <a:rPr lang="en-US" altLang="de-DE" dirty="0">
                <a:latin typeface="Arial" panose="020B0604020202020204" pitchFamily="34" charset="0"/>
              </a:rPr>
              <a:t>Based on an agreement between the City, the city parking company and property developers,  the  number  of  employee  parking  places  on  commercial  properties  can  be  reduced.  forecasts show that the full potential of the project is a 41 % shift from car to more sus-</a:t>
            </a:r>
            <a:r>
              <a:rPr lang="en-US" altLang="de-DE" dirty="0" err="1">
                <a:latin typeface="Arial" panose="020B0604020202020204" pitchFamily="34" charset="0"/>
              </a:rPr>
              <a:t>tainable</a:t>
            </a:r>
            <a:r>
              <a:rPr lang="en-US" altLang="de-DE" dirty="0">
                <a:latin typeface="Arial" panose="020B0604020202020204" pitchFamily="34" charset="0"/>
              </a:rPr>
              <a:t> transport modes at real estate level. The project aims at creating a clear win-win situation for </a:t>
            </a:r>
            <a:r>
              <a:rPr lang="en-US" altLang="de-DE" dirty="0" err="1">
                <a:latin typeface="Arial" panose="020B0604020202020204" pitchFamily="34" charset="0"/>
              </a:rPr>
              <a:t>Umeå</a:t>
            </a:r>
            <a:r>
              <a:rPr lang="en-US" altLang="de-DE" dirty="0">
                <a:latin typeface="Arial" panose="020B0604020202020204" pitchFamily="34" charset="0"/>
              </a:rPr>
              <a:t>, the real estate owner and the environment. So far the project has been a success and has been extended to incorporate more property developers including </a:t>
            </a:r>
            <a:r>
              <a:rPr lang="en-US" altLang="de-DE" dirty="0" err="1">
                <a:latin typeface="Arial" panose="020B0604020202020204" pitchFamily="34" charset="0"/>
              </a:rPr>
              <a:t>Umeå</a:t>
            </a:r>
            <a:r>
              <a:rPr lang="en-US" altLang="de-DE" dirty="0">
                <a:latin typeface="Arial" panose="020B0604020202020204" pitchFamily="34" charset="0"/>
              </a:rPr>
              <a:t> </a:t>
            </a:r>
            <a:r>
              <a:rPr lang="en-US" altLang="de-DE" dirty="0" err="1">
                <a:latin typeface="Arial" panose="020B0604020202020204" pitchFamily="34" charset="0"/>
              </a:rPr>
              <a:t>Municipality.Umeå</a:t>
            </a:r>
            <a:r>
              <a:rPr lang="en-US" altLang="de-DE" dirty="0">
                <a:latin typeface="Arial" panose="020B0604020202020204" pitchFamily="34" charset="0"/>
              </a:rPr>
              <a:t> Municipality wants to set a good example by participating in the Green Parking Payoff. </a:t>
            </a:r>
          </a:p>
          <a:p>
            <a:pPr eaLnBrk="1" hangingPunct="1"/>
            <a:r>
              <a:rPr lang="en-US" altLang="de-DE" dirty="0">
                <a:latin typeface="Arial" panose="020B0604020202020204" pitchFamily="34" charset="0"/>
              </a:rPr>
              <a:t>A rebuilt City Hall will result in 40 % fewer parking places than would otherwise have been requested. The  following  website  explains  the  initiative:  http://www.eltis.org/discover/case-studies/umeas-green-parking-purchase-model-sweden</a:t>
            </a:r>
          </a:p>
        </p:txBody>
      </p:sp>
    </p:spTree>
    <p:extLst>
      <p:ext uri="{BB962C8B-B14F-4D97-AF65-F5344CB8AC3E}">
        <p14:creationId xmlns:p14="http://schemas.microsoft.com/office/powerpoint/2010/main" val="345743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new  bicycle  parking  establishment  with  a  service  station  will  be  built  and  employees are encouraged to walk, cycle, take public transport or carshare. As a further development of the Green Parking Payoff, </a:t>
            </a:r>
            <a:r>
              <a:rPr lang="en-US" dirty="0" err="1"/>
              <a:t>Umeå</a:t>
            </a:r>
            <a:r>
              <a:rPr lang="en-US" dirty="0"/>
              <a:t> is examining the possibility of extending the project to include residential parking as well. This poses a greater challenge than workplace parking, but at the same time offers a greater impact on traffic and land use in the city. </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24</a:t>
            </a:fld>
            <a:endParaRPr lang="de-DE"/>
          </a:p>
        </p:txBody>
      </p:sp>
    </p:spTree>
    <p:extLst>
      <p:ext uri="{BB962C8B-B14F-4D97-AF65-F5344CB8AC3E}">
        <p14:creationId xmlns:p14="http://schemas.microsoft.com/office/powerpoint/2010/main" val="239496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1996, the parking limits were adjusted to make them even more restrictive. These gradual changes over time formed the basis for the current parking policy in Zurich, which was ratified by the population in a referendum in 2010: </a:t>
            </a:r>
          </a:p>
          <a:p>
            <a:r>
              <a:rPr lang="en-US" dirty="0"/>
              <a:t>Under this new system, there is a standard parking level for the entire city, which is then reduced depending on whether a particular location is well connected to the public transport network or not.</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26</a:t>
            </a:fld>
            <a:endParaRPr lang="de-DE"/>
          </a:p>
        </p:txBody>
      </p:sp>
    </p:spTree>
    <p:extLst>
      <p:ext uri="{BB962C8B-B14F-4D97-AF65-F5344CB8AC3E}">
        <p14:creationId xmlns:p14="http://schemas.microsoft.com/office/powerpoint/2010/main" val="56198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Vauban is still regarded as a model for a new urban quarter based on sustainability criteria. The traffic concept focuses on the use of parking space. Parking was separated from living not on-</a:t>
            </a:r>
            <a:r>
              <a:rPr lang="en-US" dirty="0" err="1"/>
              <a:t>ly</a:t>
            </a:r>
            <a:r>
              <a:rPr lang="en-US" dirty="0"/>
              <a:t> spatially but also in terms of financial burden. Parking spaces were offered at actual cost without cross-</a:t>
            </a:r>
            <a:r>
              <a:rPr lang="en-US" dirty="0" err="1"/>
              <a:t>subsidisation</a:t>
            </a:r>
            <a:r>
              <a:rPr lang="en-US" dirty="0"/>
              <a:t> from house building and were </a:t>
            </a:r>
            <a:r>
              <a:rPr lang="en-US" dirty="0" err="1"/>
              <a:t>realised</a:t>
            </a:r>
            <a:r>
              <a:rPr lang="en-US" dirty="0"/>
              <a:t> in the form of multi-</a:t>
            </a:r>
            <a:r>
              <a:rPr lang="en-US" dirty="0" err="1"/>
              <a:t>storey</a:t>
            </a:r>
            <a:r>
              <a:rPr lang="en-US" dirty="0"/>
              <a:t> car parks (high garages) on the edge of the Vauban </a:t>
            </a:r>
            <a:r>
              <a:rPr lang="en-US" dirty="0" err="1"/>
              <a:t>neighbourhood</a:t>
            </a:r>
            <a:r>
              <a:rPr lang="en-US" dirty="0"/>
              <a:t>. Vauban limits the number of parking spaces and separates them spatially from most of the residential units. However, driving on residential streets for loading and unloading is allowed. There are no public parking spaces in the residential streets and no parking spaces on private property. Residents of streets without parking spaces must purchase a parking space in one of the two car parks on the edge of the district. Along the main development axis (</a:t>
            </a:r>
            <a:r>
              <a:rPr lang="en-US" dirty="0" err="1"/>
              <a:t>Vaubanallee</a:t>
            </a:r>
            <a:r>
              <a:rPr lang="en-US" dirty="0"/>
              <a:t> and others), parking space is managed. This is also where some of the vehicles of the car-sharing providers are lo-</a:t>
            </a:r>
            <a:r>
              <a:rPr lang="en-US" dirty="0" err="1"/>
              <a:t>cated</a:t>
            </a:r>
            <a:r>
              <a:rPr lang="en-US" dirty="0"/>
              <a:t>.</a:t>
            </a:r>
          </a:p>
          <a:p>
            <a:r>
              <a:rPr lang="en-US" dirty="0"/>
              <a:t>Most of the residential complexes along </a:t>
            </a:r>
            <a:r>
              <a:rPr lang="en-US" dirty="0" err="1"/>
              <a:t>Vaubanallee</a:t>
            </a:r>
            <a:r>
              <a:rPr lang="en-US" dirty="0"/>
              <a:t> have no parking spaces, car owners must park their cars in one of the two car parks at the edge of the quarter. Residents who want to live there without a car must sign a declaration to this effect that they will not purchase a car. However, an area will be reserved to allow for an extension of parking in another private garage in the </a:t>
            </a:r>
            <a:r>
              <a:rPr lang="en-US" dirty="0" err="1"/>
              <a:t>neighbourhood</a:t>
            </a:r>
            <a:r>
              <a:rPr lang="en-US" dirty="0"/>
              <a:t> if necessary. Residents without a car finance this area with a one-off payment of 3,500 Euro. An association for car-free living was founded to administer the sys-</a:t>
            </a:r>
            <a:r>
              <a:rPr lang="en-US" dirty="0" err="1"/>
              <a:t>tem</a:t>
            </a:r>
            <a:r>
              <a:rPr lang="en-US" dirty="0"/>
              <a:t>.</a:t>
            </a:r>
          </a:p>
          <a:p>
            <a:r>
              <a:rPr lang="en-US" dirty="0"/>
              <a:t>The extension of the Freiburg tram to Vauban was put into operation in 2006. It connects the district with the city </a:t>
            </a:r>
            <a:r>
              <a:rPr lang="en-US" dirty="0" err="1"/>
              <a:t>centre</a:t>
            </a:r>
            <a:r>
              <a:rPr lang="en-US" dirty="0"/>
              <a:t> and the railway station in only 15 minutes. The integration into the cycle path network is also important for mobility.</a:t>
            </a:r>
          </a:p>
          <a:p>
            <a:r>
              <a:rPr lang="en-US" dirty="0"/>
              <a:t>With the greatly reduced construction of parking spaces and the separation of the costs of liv-</a:t>
            </a:r>
            <a:r>
              <a:rPr lang="en-US" dirty="0" err="1"/>
              <a:t>ing</a:t>
            </a:r>
            <a:r>
              <a:rPr lang="en-US" dirty="0"/>
              <a:t> from those of parking the car, Freiburg made progress at the time. Vauban gained </a:t>
            </a:r>
            <a:r>
              <a:rPr lang="en-US" dirty="0" err="1"/>
              <a:t>interna-tional</a:t>
            </a:r>
            <a:r>
              <a:rPr lang="en-US" dirty="0"/>
              <a:t> attention as a result. The concept still works today.</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29</a:t>
            </a:fld>
            <a:endParaRPr lang="de-DE"/>
          </a:p>
        </p:txBody>
      </p:sp>
    </p:spTree>
    <p:extLst>
      <p:ext uri="{BB962C8B-B14F-4D97-AF65-F5344CB8AC3E}">
        <p14:creationId xmlns:p14="http://schemas.microsoft.com/office/powerpoint/2010/main" val="35090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p14="http://schemas.microsoft.com/office/powerpoint/2010/main" val="427683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30</a:t>
            </a:fld>
            <a:endParaRPr lang="de-DE"/>
          </a:p>
        </p:txBody>
      </p:sp>
    </p:spTree>
    <p:extLst>
      <p:ext uri="{BB962C8B-B14F-4D97-AF65-F5344CB8AC3E}">
        <p14:creationId xmlns:p14="http://schemas.microsoft.com/office/powerpoint/2010/main" val="272161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34</a:t>
            </a:fld>
            <a:endParaRPr lang="de-DE"/>
          </a:p>
        </p:txBody>
      </p:sp>
    </p:spTree>
    <p:extLst>
      <p:ext uri="{BB962C8B-B14F-4D97-AF65-F5344CB8AC3E}">
        <p14:creationId xmlns:p14="http://schemas.microsoft.com/office/powerpoint/2010/main" val="25117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37</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p14="http://schemas.microsoft.com/office/powerpoint/2010/main" val="30033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European cities were not built for cars so all new buildings and all new developed areas had to provide sufficient off street parking space. Each new apartment should have its ‘own’ parking space. Office buildings, shopping centers and other points of interest (restaurants, cinemas, sports locations etc.) should provide enough parking spaces for customers, deliveries and employees. The idea was to keep the streets free for the flowing traffic and “prevent that a (new) location, for example an office building, generates parking problems in its vicinity, for example residential areas” (</a:t>
            </a:r>
            <a:r>
              <a:rPr lang="en-US" sz="1200" kern="1200" dirty="0" err="1">
                <a:solidFill>
                  <a:schemeClr val="tx1"/>
                </a:solidFill>
                <a:effectLst/>
                <a:latin typeface="Times New Roman" pitchFamily="1" charset="0"/>
                <a:ea typeface="MS PGothic" pitchFamily="34" charset="-128"/>
                <a:cs typeface="MS PGothic"/>
              </a:rPr>
              <a:t>Mingardo</a:t>
            </a:r>
            <a:r>
              <a:rPr lang="en-US" sz="1200" kern="1200" dirty="0">
                <a:solidFill>
                  <a:schemeClr val="tx1"/>
                </a:solidFill>
                <a:effectLst/>
                <a:latin typeface="Times New Roman" pitchFamily="1" charset="0"/>
                <a:ea typeface="MS PGothic" pitchFamily="34" charset="-128"/>
                <a:cs typeface="MS PGothic"/>
              </a:rPr>
              <a:t> 2016: 16). </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p14="http://schemas.microsoft.com/office/powerpoint/2010/main" val="5566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 parking standards were fixed in local, regional or sometimes national regulations in a number of European countries. The most frequent rule was and still is “one car parking space per apartment”. In rural and suburban areas the rule was and still is much higher: Especially housing has the requirement for 1.5 cars per living unit in average.</a:t>
            </a: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5</a:t>
            </a:fld>
            <a:endParaRPr lang="de-DE"/>
          </a:p>
        </p:txBody>
      </p:sp>
    </p:spTree>
    <p:extLst>
      <p:ext uri="{BB962C8B-B14F-4D97-AF65-F5344CB8AC3E}">
        <p14:creationId xmlns:p14="http://schemas.microsoft.com/office/powerpoint/2010/main" val="254596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7</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9</a:t>
            </a:fld>
            <a:endParaRPr lang="de-DE"/>
          </a:p>
        </p:txBody>
      </p:sp>
    </p:spTree>
    <p:extLst>
      <p:ext uri="{BB962C8B-B14F-4D97-AF65-F5344CB8AC3E}">
        <p14:creationId xmlns:p14="http://schemas.microsoft.com/office/powerpoint/2010/main" val="394082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2800" dirty="0">
                <a:solidFill>
                  <a:srgbClr val="054988"/>
                </a:solidFill>
                <a:latin typeface="" pitchFamily="16"/>
              </a:rPr>
              <a:t>The typical life cycle of a family implies differences in car ownership. As soon as children are in the house, for example, a car is purchased for the first time. If only one parent works one car may be enough. If both parents are going to work, two cars may be necessary depending on the location of the workplace. Children may get their own car.</a:t>
            </a:r>
            <a:r>
              <a:rPr lang="en-US" sz="2800" baseline="0" dirty="0">
                <a:solidFill>
                  <a:srgbClr val="054988"/>
                </a:solidFill>
                <a:latin typeface="" pitchFamily="16"/>
              </a:rPr>
              <a:t> </a:t>
            </a:r>
            <a:r>
              <a:rPr lang="en-US" sz="2800" dirty="0">
                <a:solidFill>
                  <a:srgbClr val="054988"/>
                </a:solidFill>
                <a:latin typeface="" pitchFamily="16"/>
              </a:rPr>
              <a:t>After the children move out and the parents are retired, there may again be no car in the household. The right number of parking spaces for each apartment is therefore not easy to determine, which is why flexible solutions such as neighborhood garages are becoming increasingly important. The figure shows a typical life cycle of a family.</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10</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1200" kern="1200" dirty="0">
                <a:solidFill>
                  <a:schemeClr val="tx1"/>
                </a:solidFill>
                <a:effectLst/>
                <a:latin typeface="Times New Roman" pitchFamily="1" charset="0"/>
                <a:ea typeface="MS PGothic" pitchFamily="34" charset="-128"/>
                <a:cs typeface="MS PGothic"/>
              </a:rPr>
              <a:t>High requirements to build the fixed standards affect construction and maintenance costs of (new) buildings, created land use conflicts and severe environmental problems. Most countries have so called “minimum requirements” , but building developers can build more if they want. Fix maximum car parking allowances are limiting how much parking is provided in new building in order to reduce costs and deal with all other named problems.</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11</a:t>
            </a:fld>
            <a:endParaRPr lang="de-DE"/>
          </a:p>
        </p:txBody>
      </p:sp>
    </p:spTree>
    <p:extLst>
      <p:ext uri="{BB962C8B-B14F-4D97-AF65-F5344CB8AC3E}">
        <p14:creationId xmlns:p14="http://schemas.microsoft.com/office/powerpoint/2010/main" val="59471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7/8/2020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‹nr.›</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7/8/2020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‹nr.›</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7/8/2020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‹nr.›</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7/8/2020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‹nr.›</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7/8/2020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‹nr.›</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7/8/2020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‹nr.›</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7/8/2020</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‹nr.›</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7/8/2020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‹nr.›</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7/8/2020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‹nr.›</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7/8/2020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‹nr.›</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7/8/2020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‹nr.›</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‹nr.›</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7/8/2020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‹nr.›</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r>
              <a:rPr lang="en-US" sz="1800" b="1" dirty="0">
                <a:solidFill>
                  <a:schemeClr val="tx1"/>
                </a:solidFill>
              </a:rPr>
              <a:t>Parking Standards</a:t>
            </a:r>
            <a:endParaRPr lang="de-DE" altLang="en-US" sz="1800" dirty="0">
              <a:solidFill>
                <a:schemeClr val="tx1"/>
              </a:solidFill>
            </a:endParaRPr>
          </a:p>
          <a:p>
            <a:pPr eaLnBrk="1" hangingPunct="1">
              <a:buFontTx/>
              <a:buNone/>
            </a:pPr>
            <a:r>
              <a:rPr lang="de-DE" altLang="en-US" sz="1800" dirty="0"/>
              <a:t>&lt;Event&gt;</a:t>
            </a:r>
          </a:p>
          <a:p>
            <a:pPr eaLnBrk="1" hangingPunct="1">
              <a:buFontTx/>
              <a:buNone/>
            </a:pPr>
            <a:r>
              <a:rPr lang="de-DE" altLang="en-US" sz="1800" dirty="0"/>
              <a:t>&lt;Date&gt;</a:t>
            </a:r>
          </a:p>
          <a:p>
            <a:pPr eaLnBrk="1" hangingPunct="1">
              <a:buFontTx/>
              <a:buNone/>
            </a:pPr>
            <a:r>
              <a:rPr lang="de-DE" altLang="en-US" sz="1800" dirty="0"/>
              <a:t>&lt;Location&gt;</a:t>
            </a:r>
          </a:p>
          <a:p>
            <a:pPr eaLnBrk="1" hangingPunct="1">
              <a:buFontTx/>
              <a:buNone/>
            </a:pPr>
            <a:r>
              <a:rPr lang="de-DE" altLang="en-US" sz="1800" dirty="0"/>
              <a:t>&lt;Speaker&gt;, &lt;Organisation&gt;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248" y="5469919"/>
            <a:ext cx="1296000" cy="9656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de-DE" b="1" dirty="0"/>
              <a:t>But </a:t>
            </a:r>
            <a:r>
              <a:rPr lang="de-DE" b="1" dirty="0" err="1"/>
              <a:t>how</a:t>
            </a:r>
            <a:r>
              <a:rPr lang="de-DE" b="1" dirty="0"/>
              <a:t> </a:t>
            </a:r>
            <a:r>
              <a:rPr lang="de-DE" b="1" dirty="0" err="1"/>
              <a:t>much</a:t>
            </a:r>
            <a:r>
              <a:rPr lang="de-DE" b="1" dirty="0"/>
              <a:t> </a:t>
            </a:r>
            <a:r>
              <a:rPr lang="de-DE" b="1" dirty="0" err="1"/>
              <a:t>parking</a:t>
            </a:r>
            <a:r>
              <a:rPr lang="de-DE" b="1" dirty="0"/>
              <a:t> </a:t>
            </a:r>
            <a:r>
              <a:rPr lang="de-DE" b="1" dirty="0" err="1"/>
              <a:t>space</a:t>
            </a:r>
            <a:r>
              <a:rPr lang="de-DE" b="1" dirty="0"/>
              <a:t> </a:t>
            </a:r>
            <a:r>
              <a:rPr lang="de-DE" b="1" dirty="0" err="1"/>
              <a:t>is</a:t>
            </a:r>
            <a:r>
              <a:rPr lang="de-DE" b="1" dirty="0"/>
              <a:t> </a:t>
            </a:r>
            <a:r>
              <a:rPr lang="de-DE" b="1" dirty="0" err="1"/>
              <a:t>enough</a:t>
            </a:r>
            <a:r>
              <a:rPr lang="de-DE" b="1" dirty="0"/>
              <a:t>?</a:t>
            </a:r>
            <a:br>
              <a:rPr lang="de-DE" b="1" dirty="0"/>
            </a:br>
            <a:endParaRPr lang="de-DE" b="1"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7" y="2932260"/>
            <a:ext cx="8833607" cy="2954795"/>
          </a:xfrm>
          <a:prstGeom prst="rect">
            <a:avLst/>
          </a:prstGeom>
        </p:spPr>
      </p:pic>
      <p:sp>
        <p:nvSpPr>
          <p:cNvPr id="6" name="Rechteck 5"/>
          <p:cNvSpPr/>
          <p:nvPr/>
        </p:nvSpPr>
        <p:spPr>
          <a:xfrm>
            <a:off x="215260" y="6034497"/>
            <a:ext cx="8782117" cy="276999"/>
          </a:xfrm>
          <a:prstGeom prst="rect">
            <a:avLst/>
          </a:prstGeom>
        </p:spPr>
        <p:txBody>
          <a:bodyPr wrap="square">
            <a:spAutoFit/>
          </a:bodyPr>
          <a:lstStyle/>
          <a:p>
            <a:r>
              <a:rPr lang="de-DE" sz="1200" b="1" dirty="0">
                <a:solidFill>
                  <a:srgbClr val="034EA2"/>
                </a:solidFill>
                <a:latin typeface="Arial"/>
              </a:rPr>
              <a:t>Source: „Kommunale Stellplatzsatzungen - Leitfaden zur Musterstellplatzsatzung NRW“  Seite 17</a:t>
            </a:r>
          </a:p>
        </p:txBody>
      </p:sp>
      <p:sp>
        <p:nvSpPr>
          <p:cNvPr id="9" name="Content Placeholder 2"/>
          <p:cNvSpPr>
            <a:spLocks noGrp="1"/>
          </p:cNvSpPr>
          <p:nvPr>
            <p:ph idx="1"/>
          </p:nvPr>
        </p:nvSpPr>
        <p:spPr>
          <a:xfrm>
            <a:off x="352425" y="1586706"/>
            <a:ext cx="8791575" cy="1349720"/>
          </a:xfrm>
        </p:spPr>
        <p:txBody>
          <a:bodyPr/>
          <a:lstStyle/>
          <a:p>
            <a:pPr eaLnBrk="1" hangingPunct="1">
              <a:buFont typeface="Arial" panose="020B0604020202020204" pitchFamily="34" charset="0"/>
              <a:buChar char="•"/>
            </a:pPr>
            <a:r>
              <a:rPr lang="en-US" altLang="en-US" sz="2400" b="0" dirty="0">
                <a:ea typeface="ＭＳ Ｐゴシック" panose="020B0600070205080204" pitchFamily="34" charset="-128"/>
              </a:rPr>
              <a:t>Parking space requirement in the life cycle of a residential building changes over time</a:t>
            </a:r>
          </a:p>
          <a:p>
            <a:pPr eaLnBrk="1" hangingPunct="1">
              <a:buFont typeface="Arial" panose="020B0604020202020204" pitchFamily="34" charset="0"/>
              <a:buChar char="•"/>
            </a:pPr>
            <a:r>
              <a:rPr lang="en-US" altLang="en-US" sz="2400" b="0" dirty="0">
                <a:ea typeface="ＭＳ Ｐゴシック" panose="020B0600070205080204" pitchFamily="34" charset="-128"/>
              </a:rPr>
              <a:t>What’s the best ratio?</a:t>
            </a:r>
          </a:p>
          <a:p>
            <a:pPr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82669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de-DE" b="1" dirty="0"/>
              <a:t>High </a:t>
            </a:r>
            <a:r>
              <a:rPr lang="de-DE" b="1" dirty="0" err="1"/>
              <a:t>parking</a:t>
            </a:r>
            <a:r>
              <a:rPr lang="de-DE" b="1" dirty="0"/>
              <a:t> </a:t>
            </a:r>
            <a:r>
              <a:rPr lang="de-DE" b="1" dirty="0" err="1"/>
              <a:t>standards</a:t>
            </a:r>
            <a:r>
              <a:rPr lang="de-DE" b="1" dirty="0"/>
              <a:t> </a:t>
            </a:r>
            <a:r>
              <a:rPr lang="de-DE" dirty="0" err="1"/>
              <a:t>are</a:t>
            </a:r>
            <a:r>
              <a:rPr lang="de-DE" dirty="0"/>
              <a:t> expensive </a:t>
            </a:r>
            <a:endParaRPr lang="de-DE" b="1" dirty="0"/>
          </a:p>
        </p:txBody>
      </p:sp>
      <p:pic>
        <p:nvPicPr>
          <p:cNvPr id="1028" name="Picture 4" descr="O:\ab3\Mobilität_Themen\Parken\20081222_Jörg_Thiemann-Linden_Par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392" y="2761081"/>
            <a:ext cx="4415999" cy="248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593" y="2761081"/>
            <a:ext cx="3311998"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406400" y="1629138"/>
            <a:ext cx="8407400" cy="769441"/>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Building costs </a:t>
            </a:r>
            <a:r>
              <a:rPr lang="en-US" sz="2200" b="1" dirty="0">
                <a:solidFill>
                  <a:srgbClr val="134095"/>
                </a:solidFill>
                <a:latin typeface="+mn-lt"/>
                <a:ea typeface="ＭＳ Ｐゴシック" panose="020B0600070205080204" pitchFamily="34" charset="-128"/>
                <a:cs typeface="MS PGothic"/>
              </a:rPr>
              <a:t>per</a:t>
            </a:r>
            <a:r>
              <a:rPr lang="en-US" sz="2200" dirty="0">
                <a:solidFill>
                  <a:srgbClr val="134095"/>
                </a:solidFill>
                <a:latin typeface="+mn-lt"/>
                <a:ea typeface="ＭＳ Ｐゴシック" panose="020B0600070205080204" pitchFamily="34" charset="-128"/>
                <a:cs typeface="MS PGothic"/>
              </a:rPr>
              <a:t> parking space (including cost for access) depending on property costs based on empirical values</a:t>
            </a:r>
            <a:endParaRPr lang="de-DE" sz="2200" dirty="0">
              <a:solidFill>
                <a:srgbClr val="134095"/>
              </a:solidFill>
              <a:latin typeface="+mn-lt"/>
              <a:ea typeface="ＭＳ Ｐゴシック" panose="020B0600070205080204" pitchFamily="34" charset="-128"/>
              <a:cs typeface="MS PGothic"/>
            </a:endParaRPr>
          </a:p>
        </p:txBody>
      </p:sp>
      <p:sp>
        <p:nvSpPr>
          <p:cNvPr id="5" name="Textfeld 4"/>
          <p:cNvSpPr txBox="1"/>
          <p:nvPr/>
        </p:nvSpPr>
        <p:spPr>
          <a:xfrm>
            <a:off x="406400" y="5319205"/>
            <a:ext cx="1944763" cy="461665"/>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de-DE" b="1" dirty="0"/>
              <a:t>~</a:t>
            </a:r>
            <a:r>
              <a:rPr lang="de-DE" sz="2000" b="1" dirty="0" err="1"/>
              <a:t>Up</a:t>
            </a:r>
            <a:r>
              <a:rPr lang="de-DE" sz="2000" b="1" dirty="0"/>
              <a:t> </a:t>
            </a:r>
            <a:r>
              <a:rPr lang="de-DE" sz="2000" b="1" dirty="0" err="1"/>
              <a:t>to</a:t>
            </a:r>
            <a:r>
              <a:rPr lang="de-DE" sz="2000" b="1" dirty="0"/>
              <a:t> 3.000 €</a:t>
            </a:r>
          </a:p>
        </p:txBody>
      </p:sp>
      <p:sp>
        <p:nvSpPr>
          <p:cNvPr id="13" name="Textfeld 12"/>
          <p:cNvSpPr txBox="1"/>
          <p:nvPr/>
        </p:nvSpPr>
        <p:spPr>
          <a:xfrm>
            <a:off x="3113840" y="5321283"/>
            <a:ext cx="2568332" cy="400110"/>
          </a:xfrm>
          <a:prstGeom prst="rect">
            <a:avLst/>
          </a:prstGeom>
          <a:noFill/>
        </p:spPr>
        <p:txBody>
          <a:bodyPr wrap="none" rtlCol="0">
            <a:spAutoFit/>
          </a:bodyPr>
          <a:lstStyle/>
          <a:p>
            <a:r>
              <a:rPr lang="de-DE" sz="2000" b="1" dirty="0">
                <a:solidFill>
                  <a:srgbClr val="134095"/>
                </a:solidFill>
                <a:latin typeface="+mn-lt"/>
                <a:ea typeface="ＭＳ Ｐゴシック" panose="020B0600070205080204" pitchFamily="34" charset="-128"/>
                <a:cs typeface="MS PGothic"/>
              </a:rPr>
              <a:t>~5.000 € </a:t>
            </a:r>
            <a:r>
              <a:rPr lang="de-DE" sz="2000" b="1" dirty="0" err="1">
                <a:solidFill>
                  <a:srgbClr val="134095"/>
                </a:solidFill>
                <a:latin typeface="+mn-lt"/>
                <a:ea typeface="ＭＳ Ｐゴシック" panose="020B0600070205080204" pitchFamily="34" charset="-128"/>
                <a:cs typeface="MS PGothic"/>
              </a:rPr>
              <a:t>to</a:t>
            </a:r>
            <a:r>
              <a:rPr lang="de-DE" sz="2000" b="1" dirty="0">
                <a:solidFill>
                  <a:srgbClr val="134095"/>
                </a:solidFill>
                <a:latin typeface="+mn-lt"/>
                <a:ea typeface="ＭＳ Ｐゴシック" panose="020B0600070205080204" pitchFamily="34" charset="-128"/>
                <a:cs typeface="MS PGothic"/>
              </a:rPr>
              <a:t> 20.000 €</a:t>
            </a:r>
          </a:p>
        </p:txBody>
      </p:sp>
      <p:sp>
        <p:nvSpPr>
          <p:cNvPr id="14" name="Textfeld 13"/>
          <p:cNvSpPr txBox="1"/>
          <p:nvPr/>
        </p:nvSpPr>
        <p:spPr>
          <a:xfrm>
            <a:off x="6217252" y="5328662"/>
            <a:ext cx="2497800" cy="400110"/>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de-DE" sz="2000" b="1" dirty="0"/>
              <a:t>~20.000 </a:t>
            </a:r>
            <a:r>
              <a:rPr lang="de-DE" sz="2000" b="1" dirty="0" err="1"/>
              <a:t>to</a:t>
            </a:r>
            <a:r>
              <a:rPr lang="de-DE" sz="2000" b="1" dirty="0"/>
              <a:t> 72.000 €</a:t>
            </a:r>
          </a:p>
        </p:txBody>
      </p:sp>
      <p:sp>
        <p:nvSpPr>
          <p:cNvPr id="8" name="Rechteck 7"/>
          <p:cNvSpPr/>
          <p:nvPr/>
        </p:nvSpPr>
        <p:spPr>
          <a:xfrm>
            <a:off x="297390" y="5963103"/>
            <a:ext cx="8965143" cy="400110"/>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en-US" sz="2000" dirty="0">
                <a:solidFill>
                  <a:srgbClr val="134095"/>
                </a:solidFill>
                <a:latin typeface="+mn-lt"/>
                <a:ea typeface="ＭＳ Ｐゴシック" panose="020B0600070205080204" pitchFamily="34" charset="-128"/>
                <a:cs typeface="MS PGothic"/>
              </a:rPr>
              <a:t>Plus: Annual operating costs between 2 % and 8 % of the building costs</a:t>
            </a:r>
            <a:endParaRPr lang="de-DE" sz="2000" dirty="0">
              <a:solidFill>
                <a:srgbClr val="134095"/>
              </a:solidFill>
              <a:latin typeface="+mn-lt"/>
              <a:ea typeface="ＭＳ Ｐゴシック" panose="020B0600070205080204" pitchFamily="34" charset="-128"/>
              <a:cs typeface="MS PGothic"/>
            </a:endParaRP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866" r="20157" b="32"/>
          <a:stretch/>
        </p:blipFill>
        <p:spPr bwMode="auto">
          <a:xfrm>
            <a:off x="0" y="2762859"/>
            <a:ext cx="2929467" cy="248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bgerundetes Rechteck 8"/>
          <p:cNvSpPr/>
          <p:nvPr/>
        </p:nvSpPr>
        <p:spPr>
          <a:xfrm>
            <a:off x="745066" y="3750733"/>
            <a:ext cx="649621" cy="177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DF2D012-6536-4878-BAA3-EA3CB4E57735}"/>
              </a:ext>
            </a:extLst>
          </p:cNvPr>
          <p:cNvSpPr txBox="1"/>
          <p:nvPr/>
        </p:nvSpPr>
        <p:spPr>
          <a:xfrm>
            <a:off x="-31601" y="4997968"/>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sp>
        <p:nvSpPr>
          <p:cNvPr id="17" name="Textfeld 16">
            <a:extLst>
              <a:ext uri="{FF2B5EF4-FFF2-40B4-BE49-F238E27FC236}">
                <a16:creationId xmlns:a16="http://schemas.microsoft.com/office/drawing/2014/main" id="{664F2463-D0AE-4C40-82CC-D9AB753CE501}"/>
              </a:ext>
            </a:extLst>
          </p:cNvPr>
          <p:cNvSpPr txBox="1"/>
          <p:nvPr/>
        </p:nvSpPr>
        <p:spPr>
          <a:xfrm>
            <a:off x="5782501" y="5004978"/>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sp>
        <p:nvSpPr>
          <p:cNvPr id="18" name="Textfeld 17">
            <a:extLst>
              <a:ext uri="{FF2B5EF4-FFF2-40B4-BE49-F238E27FC236}">
                <a16:creationId xmlns:a16="http://schemas.microsoft.com/office/drawing/2014/main" id="{D08A57C1-8185-4F45-AA8F-869F887DDBF6}"/>
              </a:ext>
            </a:extLst>
          </p:cNvPr>
          <p:cNvSpPr txBox="1"/>
          <p:nvPr/>
        </p:nvSpPr>
        <p:spPr>
          <a:xfrm>
            <a:off x="2925846" y="5007941"/>
            <a:ext cx="1871474" cy="276999"/>
          </a:xfrm>
          <a:prstGeom prst="rect">
            <a:avLst/>
          </a:prstGeom>
          <a:noFill/>
        </p:spPr>
        <p:txBody>
          <a:bodyPr wrap="none" rtlCol="0">
            <a:spAutoFit/>
          </a:bodyPr>
          <a:lstStyle/>
          <a:p>
            <a:r>
              <a:rPr lang="de-DE" sz="1200" dirty="0">
                <a:solidFill>
                  <a:schemeClr val="bg1"/>
                </a:solidFill>
                <a:latin typeface="+mn-lt"/>
              </a:rPr>
              <a:t>© Jörg Thiemann-Linden</a:t>
            </a: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21"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03777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13533"/>
            <a:ext cx="8229600" cy="1143000"/>
          </a:xfrm>
        </p:spPr>
        <p:txBody>
          <a:bodyPr/>
          <a:lstStyle/>
          <a:p>
            <a:pPr eaLnBrk="1" hangingPunct="1"/>
            <a:r>
              <a:rPr lang="en-GB" altLang="de-DE" dirty="0"/>
              <a:t>Parking garages as solution?</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7" name="Textfeld 6"/>
          <p:cNvSpPr txBox="1"/>
          <p:nvPr/>
        </p:nvSpPr>
        <p:spPr>
          <a:xfrm>
            <a:off x="361883" y="1462936"/>
            <a:ext cx="8172517" cy="1107996"/>
          </a:xfrm>
          <a:prstGeom prst="rect">
            <a:avLst/>
          </a:prstGeom>
          <a:noFill/>
        </p:spPr>
        <p:txBody>
          <a:bodyPr wrap="square" rtlCol="0">
            <a:spAutoFit/>
          </a:bodyPr>
          <a:lstStyle/>
          <a:p>
            <a:pPr>
              <a:spcBef>
                <a:spcPts val="0"/>
              </a:spcBef>
            </a:pPr>
            <a:r>
              <a:rPr lang="en-US" sz="2200" b="1" dirty="0">
                <a:solidFill>
                  <a:srgbClr val="134095"/>
                </a:solidFill>
                <a:latin typeface="+mj-lt"/>
                <a:cs typeface="MS PGothic"/>
              </a:rPr>
              <a:t>Unfortunately the construction of underground garages usually has to be co-financed by all tenants or residents!</a:t>
            </a:r>
            <a:br>
              <a:rPr lang="en-US" sz="2200" dirty="0">
                <a:solidFill>
                  <a:srgbClr val="134095"/>
                </a:solidFill>
                <a:latin typeface="+mj-lt"/>
                <a:cs typeface="MS PGothic"/>
              </a:rPr>
            </a:br>
            <a:endParaRPr lang="en-US" sz="2200" dirty="0">
              <a:solidFill>
                <a:srgbClr val="134095"/>
              </a:solidFill>
              <a:latin typeface="+mj-lt"/>
              <a:cs typeface="MS PGothic"/>
            </a:endParaRPr>
          </a:p>
        </p:txBody>
      </p:sp>
      <p:sp>
        <p:nvSpPr>
          <p:cNvPr id="9" name="Rectangle 1053">
            <a:extLst>
              <a:ext uri="{FF2B5EF4-FFF2-40B4-BE49-F238E27FC236}">
                <a16:creationId xmlns:a16="http://schemas.microsoft.com/office/drawing/2014/main" id="{165708D1-5D01-4D79-876E-13F6FCB66C3B}"/>
              </a:ext>
            </a:extLst>
          </p:cNvPr>
          <p:cNvSpPr txBox="1">
            <a:spLocks noChangeArrowheads="1"/>
          </p:cNvSpPr>
          <p:nvPr/>
        </p:nvSpPr>
        <p:spPr bwMode="auto">
          <a:xfrm>
            <a:off x="361883" y="5953103"/>
            <a:ext cx="9002036" cy="300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en-GB" altLang="de-DE" b="0" kern="1200" dirty="0">
                <a:solidFill>
                  <a:srgbClr val="134095"/>
                </a:solidFill>
                <a:cs typeface="+mn-cs"/>
              </a:rPr>
              <a:t>  </a:t>
            </a:r>
            <a:br>
              <a:rPr lang="en-GB" altLang="de-DE" b="0" kern="1200" dirty="0">
                <a:solidFill>
                  <a:srgbClr val="134095"/>
                </a:solidFill>
                <a:cs typeface="+mn-cs"/>
              </a:rPr>
            </a:br>
            <a:endParaRPr lang="en-GB" altLang="de-DE" b="0" kern="1200" dirty="0">
              <a:solidFill>
                <a:srgbClr val="134095"/>
              </a:solidFill>
              <a:cs typeface="+mn-cs"/>
            </a:endParaRPr>
          </a:p>
          <a:p>
            <a:pPr eaLnBrk="1" hangingPunct="1"/>
            <a:endParaRPr lang="en-GB" altLang="de-DE" sz="2400" kern="1200" dirty="0">
              <a:solidFill>
                <a:srgbClr val="134095"/>
              </a:solidFill>
              <a:cs typeface="+mn-cs"/>
            </a:endParaRPr>
          </a:p>
          <a:p>
            <a:pPr eaLnBrk="1" hangingPunct="1"/>
            <a:endParaRPr lang="en-GB" altLang="de-DE" sz="2400" kern="1200" dirty="0">
              <a:solidFill>
                <a:srgbClr val="134095"/>
              </a:solidFill>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91" r="58889"/>
          <a:stretch/>
        </p:blipFill>
        <p:spPr bwMode="auto">
          <a:xfrm>
            <a:off x="0" y="3164455"/>
            <a:ext cx="4144786" cy="284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184575" y="5925543"/>
            <a:ext cx="8289573" cy="461665"/>
          </a:xfrm>
          <a:prstGeom prst="rect">
            <a:avLst/>
          </a:prstGeom>
        </p:spPr>
        <p:txBody>
          <a:bodyPr wrap="square">
            <a:spAutoFit/>
          </a:bodyPr>
          <a:lstStyle/>
          <a:p>
            <a:pPr lvl="0"/>
            <a:r>
              <a:rPr lang="de-DE" sz="1200" b="1" dirty="0">
                <a:solidFill>
                  <a:srgbClr val="034EA2"/>
                </a:solidFill>
                <a:latin typeface="Arial"/>
              </a:rPr>
              <a:t>Source: „</a:t>
            </a:r>
            <a:r>
              <a:rPr lang="de-DE" sz="1200" b="1" dirty="0" err="1">
                <a:solidFill>
                  <a:srgbClr val="034EA2"/>
                </a:solidFill>
                <a:latin typeface="Arial"/>
              </a:rPr>
              <a:t>Umparken</a:t>
            </a:r>
            <a:r>
              <a:rPr lang="de-DE" sz="1200" b="1" dirty="0">
                <a:solidFill>
                  <a:srgbClr val="034EA2"/>
                </a:solidFill>
                <a:latin typeface="Arial"/>
              </a:rPr>
              <a:t> – den öffentlichen Raum gerechter verteilen</a:t>
            </a:r>
          </a:p>
          <a:p>
            <a:pPr lvl="0"/>
            <a:r>
              <a:rPr lang="de-DE" sz="1200" b="1" dirty="0">
                <a:solidFill>
                  <a:srgbClr val="034EA2"/>
                </a:solidFill>
                <a:latin typeface="Arial"/>
              </a:rPr>
              <a:t>Zahlen und Fakten zum Parkraummanagement“, Agora Verkehrswende, 3. aktualisierte Auflage 2020</a:t>
            </a:r>
          </a:p>
        </p:txBody>
      </p:sp>
      <p:sp>
        <p:nvSpPr>
          <p:cNvPr id="2" name="Rechteck 1"/>
          <p:cNvSpPr/>
          <p:nvPr/>
        </p:nvSpPr>
        <p:spPr>
          <a:xfrm>
            <a:off x="4099034" y="2436277"/>
            <a:ext cx="4719145" cy="2640723"/>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en-US" sz="1800" dirty="0">
                <a:solidFill>
                  <a:srgbClr val="134095"/>
                </a:solidFill>
                <a:latin typeface="+mn-lt"/>
                <a:ea typeface="ＭＳ Ｐゴシック" panose="020B0600070205080204" pitchFamily="34" charset="-128"/>
                <a:cs typeface="MS PGothic"/>
              </a:rPr>
              <a:t>An underground parking space in a typical apartment building in urban areas has buildings costs on average between 22,000 and 26,000 euros.</a:t>
            </a:r>
          </a:p>
          <a:p>
            <a:pPr marL="342900" indent="-342900">
              <a:spcBef>
                <a:spcPct val="20000"/>
              </a:spcBef>
              <a:buClr>
                <a:srgbClr val="134095"/>
              </a:buClr>
              <a:buSzPct val="135000"/>
              <a:buFont typeface="Arial" panose="020B0604020202020204" pitchFamily="34" charset="0"/>
              <a:buChar char="•"/>
            </a:pPr>
            <a:r>
              <a:rPr lang="en-US" sz="1800" dirty="0">
                <a:solidFill>
                  <a:srgbClr val="134095"/>
                </a:solidFill>
                <a:latin typeface="+mn-lt"/>
                <a:ea typeface="ＭＳ Ｐゴシック" panose="020B0600070205080204" pitchFamily="34" charset="-128"/>
                <a:cs typeface="MS PGothic"/>
              </a:rPr>
              <a:t>The underground car park accounts for about 10 percent of building construction costs, which are usually spread over all residents. It does not play any role, how whether they own a car or not.</a:t>
            </a:r>
            <a:endParaRPr lang="de-DE" sz="1800" dirty="0">
              <a:solidFill>
                <a:srgbClr val="134095"/>
              </a:solidFill>
              <a:latin typeface="+mn-lt"/>
              <a:ea typeface="ＭＳ Ｐゴシック" panose="020B0600070205080204" pitchFamily="34" charset="-128"/>
              <a:cs typeface="MS PGothic"/>
            </a:endParaRPr>
          </a:p>
        </p:txBody>
      </p:sp>
      <p:sp>
        <p:nvSpPr>
          <p:cNvPr id="13" name="Textfeld 12"/>
          <p:cNvSpPr txBox="1"/>
          <p:nvPr/>
        </p:nvSpPr>
        <p:spPr>
          <a:xfrm>
            <a:off x="422678" y="2321004"/>
            <a:ext cx="3613292" cy="1107996"/>
          </a:xfrm>
          <a:prstGeom prst="rect">
            <a:avLst/>
          </a:prstGeom>
          <a:noFill/>
        </p:spPr>
        <p:txBody>
          <a:bodyPr wrap="square" rtlCol="0">
            <a:spAutoFit/>
          </a:bodyPr>
          <a:lstStyle/>
          <a:p>
            <a:pPr>
              <a:spcBef>
                <a:spcPts val="0"/>
              </a:spcBef>
            </a:pPr>
            <a:r>
              <a:rPr lang="en-US" sz="2200" b="1" dirty="0">
                <a:solidFill>
                  <a:srgbClr val="134095"/>
                </a:solidFill>
                <a:latin typeface="+mj-lt"/>
                <a:cs typeface="MS PGothic"/>
              </a:rPr>
              <a:t>Trapped ….for paying others bill </a:t>
            </a:r>
            <a:br>
              <a:rPr lang="en-US" sz="2200" dirty="0">
                <a:solidFill>
                  <a:srgbClr val="134095"/>
                </a:solidFill>
                <a:latin typeface="+mj-lt"/>
                <a:cs typeface="MS PGothic"/>
              </a:rPr>
            </a:br>
            <a:endParaRPr lang="en-US" sz="2200" dirty="0">
              <a:solidFill>
                <a:srgbClr val="134095"/>
              </a:solidFill>
              <a:latin typeface="+mj-lt"/>
              <a:cs typeface="MS PGothic"/>
            </a:endParaRP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6"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32675734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Not every resident has car…!</a:t>
            </a:r>
            <a:br>
              <a:rPr lang="en-US" dirty="0"/>
            </a:br>
            <a:endParaRPr lang="en-US"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4109671688"/>
              </p:ext>
            </p:extLst>
          </p:nvPr>
        </p:nvGraphicFramePr>
        <p:xfrm>
          <a:off x="849086" y="2079628"/>
          <a:ext cx="7571014" cy="42394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209479" y="1538070"/>
            <a:ext cx="8782117" cy="1015663"/>
          </a:xfrm>
          <a:prstGeom prst="rect">
            <a:avLst/>
          </a:prstGeom>
          <a:noFill/>
        </p:spPr>
        <p:txBody>
          <a:bodyPr wrap="square" rtlCol="0">
            <a:spAutoFit/>
          </a:bodyPr>
          <a:lstStyle/>
          <a:p>
            <a:pPr>
              <a:spcBef>
                <a:spcPts val="0"/>
              </a:spcBef>
            </a:pPr>
            <a:r>
              <a:rPr lang="en-US" sz="2000" b="1" dirty="0">
                <a:solidFill>
                  <a:srgbClr val="134095"/>
                </a:solidFill>
                <a:latin typeface="+mj-lt"/>
                <a:cs typeface="MS PGothic"/>
              </a:rPr>
              <a:t>…especially low income households sometimes are not able to finance a car, but have to co-financed the building cost of parking spaces   </a:t>
            </a:r>
            <a:br>
              <a:rPr lang="en-US" sz="2000" dirty="0">
                <a:solidFill>
                  <a:srgbClr val="134095"/>
                </a:solidFill>
                <a:latin typeface="+mj-lt"/>
                <a:cs typeface="MS PGothic"/>
              </a:rPr>
            </a:br>
            <a:endParaRPr lang="en-US" sz="2000" dirty="0">
              <a:solidFill>
                <a:srgbClr val="134095"/>
              </a:solidFill>
              <a:latin typeface="+mj-lt"/>
              <a:cs typeface="MS PGothic"/>
            </a:endParaRPr>
          </a:p>
        </p:txBody>
      </p:sp>
      <p:sp>
        <p:nvSpPr>
          <p:cNvPr id="8" name="Rechteck 7"/>
          <p:cNvSpPr/>
          <p:nvPr/>
        </p:nvSpPr>
        <p:spPr>
          <a:xfrm rot="16200000">
            <a:off x="-898842" y="4531843"/>
            <a:ext cx="2927833" cy="830997"/>
          </a:xfrm>
          <a:prstGeom prst="rect">
            <a:avLst/>
          </a:prstGeom>
        </p:spPr>
        <p:txBody>
          <a:bodyPr wrap="square">
            <a:spAutoFit/>
          </a:bodyPr>
          <a:lstStyle/>
          <a:p>
            <a:pPr>
              <a:spcBef>
                <a:spcPct val="20000"/>
              </a:spcBef>
              <a:buClr>
                <a:srgbClr val="134095"/>
              </a:buClr>
              <a:buSzPct val="135000"/>
            </a:pPr>
            <a:r>
              <a:rPr lang="de-DE" sz="1200" b="1" dirty="0">
                <a:solidFill>
                  <a:srgbClr val="134095"/>
                </a:solidFill>
                <a:latin typeface="+mn-lt"/>
                <a:ea typeface="ＭＳ Ｐゴシック" panose="020B0600070205080204" pitchFamily="34" charset="-128"/>
                <a:cs typeface="MS PGothic"/>
              </a:rPr>
              <a:t>Source: „Mobilität in Deutschland.“</a:t>
            </a:r>
            <a:br>
              <a:rPr lang="de-DE" sz="1200" b="1" dirty="0">
                <a:solidFill>
                  <a:srgbClr val="134095"/>
                </a:solidFill>
                <a:latin typeface="+mn-lt"/>
                <a:ea typeface="ＭＳ Ｐゴシック" panose="020B0600070205080204" pitchFamily="34" charset="-128"/>
                <a:cs typeface="MS PGothic"/>
              </a:rPr>
            </a:br>
            <a:r>
              <a:rPr lang="de-DE" sz="1200" b="1" dirty="0">
                <a:solidFill>
                  <a:srgbClr val="134095"/>
                </a:solidFill>
                <a:latin typeface="+mn-lt"/>
                <a:ea typeface="ＭＳ Ｐゴシック" panose="020B0600070205080204" pitchFamily="34" charset="-128"/>
                <a:cs typeface="MS PGothic"/>
              </a:rPr>
              <a:t>Kurzreport. BMVI (2017)</a:t>
            </a:r>
          </a:p>
          <a:p>
            <a:endParaRPr lang="de-DE" sz="1200" b="1" dirty="0">
              <a:solidFill>
                <a:srgbClr val="134095"/>
              </a:solidFill>
              <a:latin typeface="+mn-lt"/>
              <a:cs typeface="Arial" panose="020B0604020202020204" pitchFamily="34" charset="0"/>
            </a:endParaRPr>
          </a:p>
          <a:p>
            <a:r>
              <a:rPr lang="de-DE" sz="1200" b="1" dirty="0">
                <a:solidFill>
                  <a:srgbClr val="134095"/>
                </a:solidFill>
                <a:latin typeface="+mn-lt"/>
              </a:rPr>
              <a:t> </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06343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a:t>How to deal parking standards in future</a:t>
            </a:r>
          </a:p>
        </p:txBody>
      </p:sp>
      <p:sp>
        <p:nvSpPr>
          <p:cNvPr id="5123" name="Content Placeholder 2"/>
          <p:cNvSpPr>
            <a:spLocks noGrp="1"/>
          </p:cNvSpPr>
          <p:nvPr>
            <p:ph idx="1"/>
          </p:nvPr>
        </p:nvSpPr>
        <p:spPr>
          <a:xfrm>
            <a:off x="391391" y="1482004"/>
            <a:ext cx="8145162" cy="4626446"/>
          </a:xfrm>
        </p:spPr>
        <p:txBody>
          <a:bodyPr/>
          <a:lstStyle/>
          <a:p>
            <a:pPr eaLnBrk="1" hangingPunct="1">
              <a:buFont typeface="Arial" panose="020B0604020202020204" pitchFamily="34" charset="0"/>
              <a:buChar char="•"/>
            </a:pPr>
            <a:r>
              <a:rPr lang="en-US" altLang="en-US" sz="2200" b="0" dirty="0">
                <a:ea typeface="ＭＳ Ｐゴシック" panose="020B0600070205080204" pitchFamily="34" charset="-128"/>
              </a:rPr>
              <a:t>High requirements to build the fixed parking standards affected construction and maintenance costs</a:t>
            </a:r>
          </a:p>
          <a:p>
            <a:pPr eaLnBrk="1" hangingPunct="1">
              <a:buFont typeface="Arial" panose="020B0604020202020204" pitchFamily="34" charset="0"/>
              <a:buChar char="•"/>
            </a:pPr>
            <a:r>
              <a:rPr lang="en-US" altLang="en-US" sz="2200" b="0" dirty="0">
                <a:ea typeface="ＭＳ Ｐゴシック" panose="020B0600070205080204" pitchFamily="34" charset="-128"/>
              </a:rPr>
              <a:t>Induced car use creates land use conflicts and severe environmental problems. Three options for municipalities – if regulated on local level – to act:</a:t>
            </a:r>
            <a:br>
              <a:rPr lang="en-US" altLang="en-US" sz="2200" b="0" dirty="0">
                <a:ea typeface="ＭＳ Ｐゴシック" panose="020B0600070205080204" pitchFamily="34" charset="-128"/>
              </a:rPr>
            </a:br>
            <a:endParaRPr lang="en-US" altLang="en-US" sz="2200" b="0" dirty="0">
              <a:ea typeface="ＭＳ Ｐゴシック" panose="020B0600070205080204" pitchFamily="34" charset="-128"/>
            </a:endParaRPr>
          </a:p>
          <a:p>
            <a:pPr marL="1165225" lvl="3" indent="-457200" eaLnBrk="1" hangingPunct="1">
              <a:buClr>
                <a:srgbClr val="134095"/>
              </a:buClr>
              <a:buSzPct val="115000"/>
              <a:buFont typeface="+mj-lt"/>
              <a:buAutoNum type="alphaLcPeriod"/>
            </a:pPr>
            <a:r>
              <a:rPr lang="en-US" altLang="en-US" u="sng" dirty="0">
                <a:solidFill>
                  <a:srgbClr val="134095"/>
                </a:solidFill>
                <a:latin typeface="+mn-lt"/>
                <a:ea typeface="ＭＳ Ｐゴシック" panose="020B0600070205080204" pitchFamily="34" charset="-128"/>
              </a:rPr>
              <a:t>Abolish the parking standard </a:t>
            </a:r>
            <a:r>
              <a:rPr lang="en-US" altLang="en-US" dirty="0">
                <a:solidFill>
                  <a:srgbClr val="134095"/>
                </a:solidFill>
                <a:latin typeface="+mn-lt"/>
                <a:ea typeface="ＭＳ Ｐゴシック" panose="020B0600070205080204" pitchFamily="34" charset="-128"/>
              </a:rPr>
              <a:t>(no minimum requirement for car parking) in order to reduce building costs</a:t>
            </a:r>
          </a:p>
          <a:p>
            <a:pPr marL="1165225" lvl="3" indent="-457200" eaLnBrk="1" hangingPunct="1">
              <a:buClr>
                <a:srgbClr val="134095"/>
              </a:buClr>
              <a:buSzPct val="115000"/>
              <a:buFont typeface="+mj-lt"/>
              <a:buAutoNum type="alphaLcPeriod"/>
            </a:pPr>
            <a:r>
              <a:rPr lang="en-US" altLang="en-US" dirty="0">
                <a:solidFill>
                  <a:srgbClr val="134095"/>
                </a:solidFill>
                <a:latin typeface="+mn-lt"/>
                <a:ea typeface="ＭＳ Ｐゴシック" panose="020B0600070205080204" pitchFamily="34" charset="-128"/>
              </a:rPr>
              <a:t>Give the legal chance for developers </a:t>
            </a:r>
            <a:r>
              <a:rPr lang="en-US" altLang="en-US" u="sng" dirty="0">
                <a:solidFill>
                  <a:srgbClr val="134095"/>
                </a:solidFill>
                <a:latin typeface="+mn-lt"/>
                <a:ea typeface="ＭＳ Ｐゴシック" panose="020B0600070205080204" pitchFamily="34" charset="-128"/>
              </a:rPr>
              <a:t>to lower the minimum requirement for car parking </a:t>
            </a:r>
            <a:r>
              <a:rPr lang="en-US" altLang="en-US" dirty="0">
                <a:solidFill>
                  <a:srgbClr val="134095"/>
                </a:solidFill>
                <a:latin typeface="+mn-lt"/>
                <a:ea typeface="ＭＳ Ｐゴシック" panose="020B0600070205080204" pitchFamily="34" charset="-128"/>
              </a:rPr>
              <a:t>if alternatives are available, for example due to good public transport accessibility</a:t>
            </a:r>
          </a:p>
          <a:p>
            <a:pPr marL="1165225" lvl="3" indent="-457200" eaLnBrk="1" hangingPunct="1">
              <a:buClr>
                <a:srgbClr val="134095"/>
              </a:buClr>
              <a:buSzPct val="115000"/>
              <a:buFont typeface="+mj-lt"/>
              <a:buAutoNum type="alphaLcPeriod"/>
            </a:pPr>
            <a:r>
              <a:rPr lang="en-US" altLang="en-US" u="sng" dirty="0">
                <a:solidFill>
                  <a:srgbClr val="134095"/>
                </a:solidFill>
                <a:latin typeface="+mn-lt"/>
                <a:ea typeface="ＭＳ Ｐゴシック" panose="020B0600070205080204" pitchFamily="34" charset="-128"/>
              </a:rPr>
              <a:t>Fix maximum car parking allowances </a:t>
            </a:r>
            <a:r>
              <a:rPr lang="en-US" altLang="en-US" dirty="0">
                <a:solidFill>
                  <a:srgbClr val="134095"/>
                </a:solidFill>
                <a:latin typeface="+mn-lt"/>
                <a:ea typeface="ＭＳ Ｐゴシック" panose="020B0600070205080204" pitchFamily="34" charset="-128"/>
              </a:rPr>
              <a:t>– limiting how much parking is provided in new building</a:t>
            </a:r>
          </a:p>
          <a:p>
            <a:pPr marL="1165225" lvl="3" indent="-457200" eaLnBrk="1" hangingPunct="1">
              <a:buClr>
                <a:srgbClr val="134095"/>
              </a:buClr>
              <a:buSzPct val="135000"/>
              <a:buFont typeface="+mj-lt"/>
              <a:buAutoNum type="alphaLcPeriod"/>
            </a:pPr>
            <a:endParaRPr lang="en-GB" altLang="en-US"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43466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D8B8BB-04F8-4BBD-8658-92FBE1FCB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656" y="2285999"/>
            <a:ext cx="4672452" cy="3504339"/>
          </a:xfrm>
          <a:prstGeom prst="rect">
            <a:avLst/>
          </a:prstGeom>
        </p:spPr>
      </p:pic>
      <p:sp>
        <p:nvSpPr>
          <p:cNvPr id="5122" name="Title 1"/>
          <p:cNvSpPr>
            <a:spLocks noGrp="1"/>
          </p:cNvSpPr>
          <p:nvPr>
            <p:ph type="title"/>
          </p:nvPr>
        </p:nvSpPr>
        <p:spPr>
          <a:xfrm>
            <a:off x="285751" y="115888"/>
            <a:ext cx="6039012" cy="1152525"/>
          </a:xfrm>
        </p:spPr>
        <p:txBody>
          <a:bodyPr/>
          <a:lstStyle/>
          <a:p>
            <a:pPr eaLnBrk="1" hangingPunct="1"/>
            <a:r>
              <a:rPr lang="en-US" altLang="en-US" dirty="0"/>
              <a:t>a. Abolish the parking standard (no minimum requirement for car parking) in order to reduce building costs</a:t>
            </a:r>
          </a:p>
        </p:txBody>
      </p:sp>
      <p:sp>
        <p:nvSpPr>
          <p:cNvPr id="7" name="Textfeld 6">
            <a:extLst>
              <a:ext uri="{FF2B5EF4-FFF2-40B4-BE49-F238E27FC236}">
                <a16:creationId xmlns:a16="http://schemas.microsoft.com/office/drawing/2014/main" id="{C0FAF991-2502-4475-9A16-233E30DB1B4A}"/>
              </a:ext>
            </a:extLst>
          </p:cNvPr>
          <p:cNvSpPr txBox="1"/>
          <p:nvPr/>
        </p:nvSpPr>
        <p:spPr>
          <a:xfrm>
            <a:off x="361883" y="1462936"/>
            <a:ext cx="6696064" cy="1015663"/>
          </a:xfrm>
          <a:prstGeom prst="rect">
            <a:avLst/>
          </a:prstGeom>
          <a:noFill/>
        </p:spPr>
        <p:txBody>
          <a:bodyPr wrap="none" rtlCol="0">
            <a:spAutoFit/>
          </a:bodyPr>
          <a:lstStyle/>
          <a:p>
            <a:pPr>
              <a:spcBef>
                <a:spcPts val="0"/>
              </a:spcBef>
            </a:pPr>
            <a:r>
              <a:rPr lang="de-DE" sz="2000" dirty="0" err="1">
                <a:solidFill>
                  <a:srgbClr val="134095"/>
                </a:solidFill>
                <a:latin typeface="+mj-lt"/>
                <a:cs typeface="MS PGothic"/>
              </a:rPr>
              <a:t>No</a:t>
            </a:r>
            <a:r>
              <a:rPr lang="de-DE" sz="2000" dirty="0">
                <a:solidFill>
                  <a:srgbClr val="134095"/>
                </a:solidFill>
                <a:latin typeface="+mj-lt"/>
                <a:cs typeface="MS PGothic"/>
              </a:rPr>
              <a:t> </a:t>
            </a:r>
            <a:r>
              <a:rPr lang="de-DE" sz="2000" dirty="0" err="1">
                <a:solidFill>
                  <a:srgbClr val="134095"/>
                </a:solidFill>
                <a:latin typeface="+mj-lt"/>
                <a:cs typeface="MS PGothic"/>
              </a:rPr>
              <a:t>required</a:t>
            </a:r>
            <a:r>
              <a:rPr lang="de-DE" sz="2000" dirty="0">
                <a:solidFill>
                  <a:srgbClr val="134095"/>
                </a:solidFill>
                <a:latin typeface="+mj-lt"/>
                <a:cs typeface="MS PGothic"/>
              </a:rPr>
              <a:t> </a:t>
            </a:r>
            <a:r>
              <a:rPr lang="de-DE" sz="2000" dirty="0" err="1">
                <a:solidFill>
                  <a:srgbClr val="134095"/>
                </a:solidFill>
                <a:latin typeface="+mj-lt"/>
                <a:cs typeface="MS PGothic"/>
              </a:rPr>
              <a:t>car</a:t>
            </a:r>
            <a:r>
              <a:rPr lang="de-DE" sz="2000" dirty="0">
                <a:solidFill>
                  <a:srgbClr val="134095"/>
                </a:solidFill>
                <a:latin typeface="+mj-lt"/>
                <a:cs typeface="MS PGothic"/>
              </a:rPr>
              <a:t> </a:t>
            </a:r>
            <a:r>
              <a:rPr lang="de-DE" sz="2000" dirty="0" err="1">
                <a:solidFill>
                  <a:srgbClr val="134095"/>
                </a:solidFill>
                <a:latin typeface="+mj-lt"/>
                <a:cs typeface="MS PGothic"/>
              </a:rPr>
              <a:t>parking</a:t>
            </a:r>
            <a:r>
              <a:rPr lang="de-DE" sz="2000" dirty="0">
                <a:solidFill>
                  <a:srgbClr val="134095"/>
                </a:solidFill>
                <a:latin typeface="+mj-lt"/>
                <a:cs typeface="MS PGothic"/>
              </a:rPr>
              <a:t> </a:t>
            </a:r>
            <a:r>
              <a:rPr lang="de-DE" sz="2000" dirty="0" err="1">
                <a:solidFill>
                  <a:srgbClr val="134095"/>
                </a:solidFill>
                <a:latin typeface="+mj-lt"/>
                <a:cs typeface="MS PGothic"/>
              </a:rPr>
              <a:t>standards</a:t>
            </a:r>
            <a:r>
              <a:rPr lang="de-DE" sz="2000" dirty="0">
                <a:solidFill>
                  <a:srgbClr val="134095"/>
                </a:solidFill>
                <a:latin typeface="+mj-lt"/>
                <a:cs typeface="MS PGothic"/>
              </a:rPr>
              <a:t> </a:t>
            </a:r>
            <a:r>
              <a:rPr lang="de-DE" sz="2000" dirty="0" err="1">
                <a:solidFill>
                  <a:srgbClr val="134095"/>
                </a:solidFill>
                <a:latin typeface="+mj-lt"/>
                <a:cs typeface="MS PGothic"/>
              </a:rPr>
              <a:t>for</a:t>
            </a:r>
            <a:r>
              <a:rPr lang="de-DE" sz="2000" dirty="0">
                <a:solidFill>
                  <a:srgbClr val="134095"/>
                </a:solidFill>
                <a:latin typeface="+mj-lt"/>
                <a:cs typeface="MS PGothic"/>
              </a:rPr>
              <a:t> </a:t>
            </a:r>
            <a:r>
              <a:rPr lang="de-DE" sz="2000" dirty="0" err="1">
                <a:solidFill>
                  <a:srgbClr val="134095"/>
                </a:solidFill>
                <a:latin typeface="+mj-lt"/>
                <a:cs typeface="MS PGothic"/>
              </a:rPr>
              <a:t>new</a:t>
            </a:r>
            <a:r>
              <a:rPr lang="de-DE" sz="2000" dirty="0">
                <a:solidFill>
                  <a:srgbClr val="134095"/>
                </a:solidFill>
                <a:latin typeface="+mj-lt"/>
                <a:cs typeface="MS PGothic"/>
              </a:rPr>
              <a:t> </a:t>
            </a:r>
            <a:r>
              <a:rPr lang="de-DE" sz="2000" dirty="0" err="1">
                <a:solidFill>
                  <a:srgbClr val="134095"/>
                </a:solidFill>
                <a:latin typeface="+mj-lt"/>
                <a:cs typeface="MS PGothic"/>
              </a:rPr>
              <a:t>housing</a:t>
            </a:r>
            <a:r>
              <a:rPr lang="de-DE" sz="2000" dirty="0">
                <a:solidFill>
                  <a:srgbClr val="134095"/>
                </a:solidFill>
                <a:latin typeface="+mj-lt"/>
                <a:cs typeface="MS PGothic"/>
              </a:rPr>
              <a:t> </a:t>
            </a:r>
          </a:p>
          <a:p>
            <a:pPr>
              <a:spcBef>
                <a:spcPts val="0"/>
              </a:spcBef>
            </a:pPr>
            <a:r>
              <a:rPr lang="de-DE" sz="2000" dirty="0">
                <a:solidFill>
                  <a:srgbClr val="134095"/>
                </a:solidFill>
                <a:latin typeface="+mj-lt"/>
                <a:cs typeface="MS PGothic"/>
              </a:rPr>
              <a:t>in Berlin and Hamburg – </a:t>
            </a:r>
            <a:r>
              <a:rPr lang="de-DE" sz="2000" dirty="0" err="1">
                <a:solidFill>
                  <a:srgbClr val="134095"/>
                </a:solidFill>
                <a:latin typeface="+mj-lt"/>
                <a:cs typeface="MS PGothic"/>
              </a:rPr>
              <a:t>introduced</a:t>
            </a:r>
            <a:r>
              <a:rPr lang="de-DE" sz="2000" dirty="0">
                <a:solidFill>
                  <a:srgbClr val="134095"/>
                </a:solidFill>
                <a:latin typeface="+mj-lt"/>
                <a:cs typeface="MS PGothic"/>
              </a:rPr>
              <a:t> in </a:t>
            </a:r>
            <a:r>
              <a:rPr lang="de-DE" sz="2000" dirty="0" err="1">
                <a:solidFill>
                  <a:srgbClr val="134095"/>
                </a:solidFill>
                <a:latin typeface="+mj-lt"/>
                <a:cs typeface="MS PGothic"/>
              </a:rPr>
              <a:t>the</a:t>
            </a:r>
            <a:r>
              <a:rPr lang="de-DE" sz="2000" dirty="0">
                <a:solidFill>
                  <a:srgbClr val="134095"/>
                </a:solidFill>
                <a:latin typeface="+mj-lt"/>
                <a:cs typeface="MS PGothic"/>
              </a:rPr>
              <a:t> </a:t>
            </a:r>
            <a:r>
              <a:rPr lang="de-DE" sz="2000" dirty="0" err="1">
                <a:solidFill>
                  <a:srgbClr val="134095"/>
                </a:solidFill>
                <a:latin typeface="+mj-lt"/>
                <a:cs typeface="MS PGothic"/>
              </a:rPr>
              <a:t>mid</a:t>
            </a:r>
            <a:r>
              <a:rPr lang="de-DE" sz="2000" dirty="0">
                <a:solidFill>
                  <a:srgbClr val="134095"/>
                </a:solidFill>
                <a:latin typeface="+mj-lt"/>
                <a:cs typeface="MS PGothic"/>
              </a:rPr>
              <a:t> 1990ties…</a:t>
            </a:r>
            <a:br>
              <a:rPr lang="en-US" sz="2000" dirty="0">
                <a:solidFill>
                  <a:srgbClr val="134095"/>
                </a:solidFill>
                <a:latin typeface="+mj-lt"/>
                <a:cs typeface="MS PGothic"/>
              </a:rPr>
            </a:br>
            <a:endParaRPr lang="en-US" sz="2000" dirty="0">
              <a:solidFill>
                <a:srgbClr val="134095"/>
              </a:solidFill>
              <a:latin typeface="+mj-lt"/>
              <a:cs typeface="MS PGothic"/>
            </a:endParaRPr>
          </a:p>
        </p:txBody>
      </p:sp>
      <p:sp>
        <p:nvSpPr>
          <p:cNvPr id="9" name="Textfeld 8">
            <a:extLst>
              <a:ext uri="{FF2B5EF4-FFF2-40B4-BE49-F238E27FC236}">
                <a16:creationId xmlns:a16="http://schemas.microsoft.com/office/drawing/2014/main" id="{F743FF04-5032-470F-BCBF-4AD8BB50B441}"/>
              </a:ext>
            </a:extLst>
          </p:cNvPr>
          <p:cNvSpPr txBox="1"/>
          <p:nvPr/>
        </p:nvSpPr>
        <p:spPr>
          <a:xfrm>
            <a:off x="2019070" y="5529713"/>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2" name="Textfeld 11">
            <a:extLst>
              <a:ext uri="{FF2B5EF4-FFF2-40B4-BE49-F238E27FC236}">
                <a16:creationId xmlns:a16="http://schemas.microsoft.com/office/drawing/2014/main" id="{5F55A668-8EE3-4D43-81F2-9DF877C526E6}"/>
              </a:ext>
            </a:extLst>
          </p:cNvPr>
          <p:cNvSpPr txBox="1"/>
          <p:nvPr/>
        </p:nvSpPr>
        <p:spPr>
          <a:xfrm>
            <a:off x="487804" y="5804648"/>
            <a:ext cx="8186639" cy="1015663"/>
          </a:xfrm>
          <a:prstGeom prst="rect">
            <a:avLst/>
          </a:prstGeom>
          <a:noFill/>
        </p:spPr>
        <p:txBody>
          <a:bodyPr wrap="square" rtlCol="0">
            <a:spAutoFit/>
          </a:bodyPr>
          <a:lstStyle/>
          <a:p>
            <a:pPr>
              <a:spcBef>
                <a:spcPts val="0"/>
              </a:spcBef>
            </a:pPr>
            <a:r>
              <a:rPr lang="de-DE" sz="2000" dirty="0">
                <a:solidFill>
                  <a:srgbClr val="134095"/>
                </a:solidFill>
                <a:latin typeface="+mj-lt"/>
                <a:cs typeface="MS PGothic"/>
              </a:rPr>
              <a:t>=&gt; </a:t>
            </a:r>
            <a:r>
              <a:rPr lang="de-DE" sz="2000" b="1" dirty="0" err="1">
                <a:solidFill>
                  <a:srgbClr val="134095"/>
                </a:solidFill>
                <a:latin typeface="+mj-lt"/>
                <a:cs typeface="MS PGothic"/>
              </a:rPr>
              <a:t>No</a:t>
            </a:r>
            <a:r>
              <a:rPr lang="de-DE" sz="2000" b="1" dirty="0">
                <a:solidFill>
                  <a:srgbClr val="134095"/>
                </a:solidFill>
                <a:latin typeface="+mj-lt"/>
                <a:cs typeface="MS PGothic"/>
              </a:rPr>
              <a:t> </a:t>
            </a:r>
            <a:r>
              <a:rPr lang="de-DE" sz="2000" b="1" dirty="0" err="1">
                <a:solidFill>
                  <a:srgbClr val="134095"/>
                </a:solidFill>
                <a:latin typeface="+mj-lt"/>
                <a:cs typeface="MS PGothic"/>
              </a:rPr>
              <a:t>success</a:t>
            </a:r>
            <a:r>
              <a:rPr lang="de-DE" sz="2000" dirty="0">
                <a:solidFill>
                  <a:srgbClr val="134095"/>
                </a:solidFill>
                <a:latin typeface="+mj-lt"/>
                <a:cs typeface="MS PGothic"/>
              </a:rPr>
              <a:t>: As </a:t>
            </a:r>
            <a:r>
              <a:rPr lang="de-DE" sz="2000" dirty="0" err="1">
                <a:solidFill>
                  <a:srgbClr val="134095"/>
                </a:solidFill>
                <a:latin typeface="+mj-lt"/>
                <a:cs typeface="MS PGothic"/>
              </a:rPr>
              <a:t>many</a:t>
            </a:r>
            <a:r>
              <a:rPr lang="de-DE" sz="2000" dirty="0">
                <a:solidFill>
                  <a:srgbClr val="134095"/>
                </a:solidFill>
                <a:latin typeface="+mj-lt"/>
                <a:cs typeface="MS PGothic"/>
              </a:rPr>
              <a:t> </a:t>
            </a:r>
            <a:r>
              <a:rPr lang="de-DE" sz="2000" dirty="0" err="1">
                <a:solidFill>
                  <a:srgbClr val="134095"/>
                </a:solidFill>
                <a:latin typeface="+mj-lt"/>
                <a:cs typeface="MS PGothic"/>
              </a:rPr>
              <a:t>parking</a:t>
            </a:r>
            <a:r>
              <a:rPr lang="de-DE" sz="2000" dirty="0">
                <a:solidFill>
                  <a:srgbClr val="134095"/>
                </a:solidFill>
                <a:latin typeface="+mj-lt"/>
                <a:cs typeface="MS PGothic"/>
              </a:rPr>
              <a:t> </a:t>
            </a:r>
            <a:r>
              <a:rPr lang="de-DE" sz="2000" dirty="0" err="1">
                <a:solidFill>
                  <a:srgbClr val="134095"/>
                </a:solidFill>
                <a:latin typeface="+mj-lt"/>
                <a:cs typeface="MS PGothic"/>
              </a:rPr>
              <a:t>spaces</a:t>
            </a:r>
            <a:r>
              <a:rPr lang="de-DE" sz="2000" dirty="0">
                <a:solidFill>
                  <a:srgbClr val="134095"/>
                </a:solidFill>
                <a:latin typeface="+mj-lt"/>
                <a:cs typeface="MS PGothic"/>
              </a:rPr>
              <a:t> </a:t>
            </a:r>
            <a:r>
              <a:rPr lang="de-DE" sz="2000" dirty="0" err="1">
                <a:solidFill>
                  <a:srgbClr val="134095"/>
                </a:solidFill>
                <a:latin typeface="+mj-lt"/>
                <a:cs typeface="MS PGothic"/>
              </a:rPr>
              <a:t>as</a:t>
            </a:r>
            <a:r>
              <a:rPr lang="de-DE" sz="2000" dirty="0">
                <a:solidFill>
                  <a:srgbClr val="134095"/>
                </a:solidFill>
                <a:latin typeface="+mj-lt"/>
                <a:cs typeface="MS PGothic"/>
              </a:rPr>
              <a:t> </a:t>
            </a:r>
            <a:r>
              <a:rPr lang="de-DE" sz="2000" dirty="0" err="1">
                <a:solidFill>
                  <a:srgbClr val="134095"/>
                </a:solidFill>
                <a:latin typeface="+mj-lt"/>
                <a:cs typeface="MS PGothic"/>
              </a:rPr>
              <a:t>usually</a:t>
            </a:r>
            <a:r>
              <a:rPr lang="de-DE" sz="2000" dirty="0">
                <a:solidFill>
                  <a:srgbClr val="134095"/>
                </a:solidFill>
                <a:latin typeface="+mj-lt"/>
                <a:cs typeface="MS PGothic"/>
              </a:rPr>
              <a:t> </a:t>
            </a:r>
            <a:r>
              <a:rPr lang="de-DE" sz="2000" dirty="0" err="1">
                <a:solidFill>
                  <a:srgbClr val="134095"/>
                </a:solidFill>
                <a:latin typeface="+mj-lt"/>
                <a:cs typeface="MS PGothic"/>
              </a:rPr>
              <a:t>required</a:t>
            </a:r>
            <a:r>
              <a:rPr lang="de-DE" sz="2000" dirty="0">
                <a:solidFill>
                  <a:srgbClr val="134095"/>
                </a:solidFill>
                <a:latin typeface="+mj-lt"/>
                <a:cs typeface="MS PGothic"/>
              </a:rPr>
              <a:t> </a:t>
            </a:r>
            <a:r>
              <a:rPr lang="de-DE" sz="2000" dirty="0" err="1">
                <a:solidFill>
                  <a:srgbClr val="134095"/>
                </a:solidFill>
                <a:latin typeface="+mj-lt"/>
                <a:cs typeface="MS PGothic"/>
              </a:rPr>
              <a:t>were</a:t>
            </a:r>
            <a:r>
              <a:rPr lang="de-DE" sz="2000" dirty="0">
                <a:solidFill>
                  <a:srgbClr val="134095"/>
                </a:solidFill>
                <a:latin typeface="+mj-lt"/>
                <a:cs typeface="MS PGothic"/>
              </a:rPr>
              <a:t> </a:t>
            </a:r>
            <a:r>
              <a:rPr lang="de-DE" sz="2000" dirty="0" err="1">
                <a:solidFill>
                  <a:srgbClr val="134095"/>
                </a:solidFill>
                <a:latin typeface="+mj-lt"/>
                <a:cs typeface="MS PGothic"/>
              </a:rPr>
              <a:t>built</a:t>
            </a:r>
            <a:r>
              <a:rPr lang="de-DE" sz="2000" dirty="0">
                <a:solidFill>
                  <a:srgbClr val="134095"/>
                </a:solidFill>
                <a:latin typeface="+mj-lt"/>
                <a:cs typeface="MS PGothic"/>
              </a:rPr>
              <a:t> ….in Berlin a maximum </a:t>
            </a:r>
            <a:r>
              <a:rPr lang="de-DE" sz="2000" dirty="0" err="1">
                <a:solidFill>
                  <a:srgbClr val="134095"/>
                </a:solidFill>
                <a:latin typeface="+mj-lt"/>
                <a:cs typeface="MS PGothic"/>
              </a:rPr>
              <a:t>allowance</a:t>
            </a:r>
            <a:r>
              <a:rPr lang="de-DE" sz="2000" dirty="0">
                <a:solidFill>
                  <a:srgbClr val="134095"/>
                </a:solidFill>
                <a:latin typeface="+mj-lt"/>
                <a:cs typeface="MS PGothic"/>
              </a:rPr>
              <a:t> </a:t>
            </a:r>
            <a:r>
              <a:rPr lang="de-DE" sz="2000" dirty="0" err="1">
                <a:solidFill>
                  <a:srgbClr val="134095"/>
                </a:solidFill>
                <a:latin typeface="+mj-lt"/>
                <a:cs typeface="MS PGothic"/>
              </a:rPr>
              <a:t>would</a:t>
            </a:r>
            <a:r>
              <a:rPr lang="de-DE" sz="2000" dirty="0">
                <a:solidFill>
                  <a:srgbClr val="134095"/>
                </a:solidFill>
                <a:latin typeface="+mj-lt"/>
                <a:cs typeface="MS PGothic"/>
              </a:rPr>
              <a:t> </a:t>
            </a:r>
            <a:r>
              <a:rPr lang="de-DE" sz="2000" dirty="0" err="1">
                <a:solidFill>
                  <a:srgbClr val="134095"/>
                </a:solidFill>
                <a:latin typeface="+mj-lt"/>
                <a:cs typeface="MS PGothic"/>
              </a:rPr>
              <a:t>have</a:t>
            </a:r>
            <a:r>
              <a:rPr lang="de-DE" sz="2000" dirty="0">
                <a:solidFill>
                  <a:srgbClr val="134095"/>
                </a:solidFill>
                <a:latin typeface="+mj-lt"/>
                <a:cs typeface="MS PGothic"/>
              </a:rPr>
              <a:t> </a:t>
            </a:r>
            <a:r>
              <a:rPr lang="de-DE" sz="2000" dirty="0" err="1">
                <a:solidFill>
                  <a:srgbClr val="134095"/>
                </a:solidFill>
                <a:latin typeface="+mj-lt"/>
                <a:cs typeface="MS PGothic"/>
              </a:rPr>
              <a:t>been</a:t>
            </a:r>
            <a:r>
              <a:rPr lang="de-DE" sz="2000" dirty="0">
                <a:solidFill>
                  <a:srgbClr val="134095"/>
                </a:solidFill>
                <a:latin typeface="+mj-lt"/>
                <a:cs typeface="MS PGothic"/>
              </a:rPr>
              <a:t> </a:t>
            </a:r>
            <a:r>
              <a:rPr lang="de-DE" sz="2000" dirty="0" err="1">
                <a:solidFill>
                  <a:srgbClr val="134095"/>
                </a:solidFill>
                <a:latin typeface="+mj-lt"/>
                <a:cs typeface="MS PGothic"/>
              </a:rPr>
              <a:t>better</a:t>
            </a:r>
            <a:br>
              <a:rPr lang="en-US" sz="2000" dirty="0">
                <a:solidFill>
                  <a:srgbClr val="134095"/>
                </a:solidFill>
                <a:latin typeface="+mj-lt"/>
                <a:cs typeface="MS PGothic"/>
              </a:rPr>
            </a:br>
            <a:endParaRPr lang="en-US" sz="2000" dirty="0">
              <a:solidFill>
                <a:srgbClr val="134095"/>
              </a:solidFill>
              <a:latin typeface="+mj-lt"/>
              <a:cs typeface="MS PGothic"/>
            </a:endParaRPr>
          </a:p>
        </p:txBody>
      </p:sp>
      <p:sp>
        <p:nvSpPr>
          <p:cNvPr id="14"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34466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543550" cy="1152525"/>
          </a:xfrm>
        </p:spPr>
        <p:txBody>
          <a:bodyPr/>
          <a:lstStyle/>
          <a:p>
            <a:pPr eaLnBrk="1" hangingPunct="1"/>
            <a:r>
              <a:rPr lang="en-US" altLang="en-US" dirty="0"/>
              <a:t>b. Lower the minimum requirement for car parking if alternatives are available</a:t>
            </a:r>
          </a:p>
        </p:txBody>
      </p:sp>
      <p:sp>
        <p:nvSpPr>
          <p:cNvPr id="3" name="Rechteck 2">
            <a:extLst>
              <a:ext uri="{FF2B5EF4-FFF2-40B4-BE49-F238E27FC236}">
                <a16:creationId xmlns:a16="http://schemas.microsoft.com/office/drawing/2014/main" id="{6E3B51CD-C146-4F5D-921F-F9FBAAE29E4A}"/>
              </a:ext>
            </a:extLst>
          </p:cNvPr>
          <p:cNvSpPr/>
          <p:nvPr/>
        </p:nvSpPr>
        <p:spPr>
          <a:xfrm>
            <a:off x="515122" y="1643449"/>
            <a:ext cx="8441841" cy="4493538"/>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en-US" dirty="0">
                <a:solidFill>
                  <a:srgbClr val="134095"/>
                </a:solidFill>
                <a:latin typeface="+mn-lt"/>
                <a:ea typeface="ＭＳ Ｐゴシック" panose="020B0600070205080204" pitchFamily="34" charset="-128"/>
              </a:rPr>
              <a:t>Give the legal chance for developers – in a regulation - to lower the minimum requirement for car parking if alternatives are available due to</a:t>
            </a:r>
            <a:endParaRPr lang="de-DE" dirty="0">
              <a:solidFill>
                <a:srgbClr val="134095"/>
              </a:solidFill>
              <a:cs typeface="MS PGothic"/>
            </a:endParaRPr>
          </a:p>
          <a:p>
            <a:pPr marL="714375" lvl="2" indent="-352425">
              <a:spcBef>
                <a:spcPct val="20000"/>
              </a:spcBef>
              <a:buClr>
                <a:srgbClr val="134095"/>
              </a:buClr>
              <a:buSzPct val="100000"/>
              <a:buFont typeface="Arial" panose="020B0604020202020204" pitchFamily="34" charset="0"/>
              <a:buChar char="•"/>
            </a:pPr>
            <a:r>
              <a:rPr lang="de-DE" sz="2200" dirty="0" err="1">
                <a:solidFill>
                  <a:srgbClr val="134095"/>
                </a:solidFill>
                <a:latin typeface="+mn-lt"/>
                <a:ea typeface="ＭＳ Ｐゴシック" panose="020B0600070205080204" pitchFamily="34" charset="-128"/>
              </a:rPr>
              <a:t>excellent</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availability</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by</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public</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transport</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called</a:t>
            </a:r>
            <a:r>
              <a:rPr lang="de-DE" sz="2200" dirty="0">
                <a:solidFill>
                  <a:srgbClr val="134095"/>
                </a:solidFill>
                <a:latin typeface="+mn-lt"/>
                <a:ea typeface="ＭＳ Ｐゴシック" panose="020B0600070205080204" pitchFamily="34" charset="-128"/>
              </a:rPr>
              <a:t> „PT </a:t>
            </a:r>
            <a:r>
              <a:rPr lang="de-DE" sz="2200" dirty="0" err="1">
                <a:solidFill>
                  <a:srgbClr val="134095"/>
                </a:solidFill>
                <a:latin typeface="+mn-lt"/>
                <a:ea typeface="ＭＳ Ｐゴシック" panose="020B0600070205080204" pitchFamily="34" charset="-128"/>
              </a:rPr>
              <a:t>bonus</a:t>
            </a:r>
            <a:r>
              <a:rPr lang="de-DE" sz="2200" dirty="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de-DE" sz="2200" dirty="0" err="1">
                <a:solidFill>
                  <a:srgbClr val="134095"/>
                </a:solidFill>
                <a:latin typeface="+mn-lt"/>
                <a:ea typeface="ＭＳ Ｐゴシック" panose="020B0600070205080204" pitchFamily="34" charset="-128"/>
              </a:rPr>
              <a:t>shared</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mobility</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options</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as</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carsharing</a:t>
            </a:r>
            <a:r>
              <a:rPr lang="de-DE" sz="2200" dirty="0">
                <a:solidFill>
                  <a:srgbClr val="134095"/>
                </a:solidFill>
                <a:latin typeface="+mn-lt"/>
                <a:ea typeface="ＭＳ Ｐゴシック" panose="020B0600070205080204" pitchFamily="34" charset="-128"/>
              </a:rPr>
              <a:t>, bike </a:t>
            </a:r>
            <a:r>
              <a:rPr lang="de-DE" sz="2200" dirty="0" err="1">
                <a:solidFill>
                  <a:srgbClr val="134095"/>
                </a:solidFill>
                <a:latin typeface="+mn-lt"/>
                <a:ea typeface="ＭＳ Ｐゴシック" panose="020B0600070205080204" pitchFamily="34" charset="-128"/>
              </a:rPr>
              <a:t>sharing</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cargo</a:t>
            </a:r>
            <a:r>
              <a:rPr lang="de-DE" sz="2200" dirty="0">
                <a:solidFill>
                  <a:srgbClr val="134095"/>
                </a:solidFill>
                <a:latin typeface="+mn-lt"/>
                <a:ea typeface="ＭＳ Ｐゴシック" panose="020B0600070205080204" pitchFamily="34" charset="-128"/>
              </a:rPr>
              <a:t> bike </a:t>
            </a:r>
            <a:r>
              <a:rPr lang="de-DE" sz="2200" dirty="0" err="1">
                <a:solidFill>
                  <a:srgbClr val="134095"/>
                </a:solidFill>
                <a:latin typeface="+mn-lt"/>
                <a:ea typeface="ＭＳ Ｐゴシック" panose="020B0600070205080204" pitchFamily="34" charset="-128"/>
              </a:rPr>
              <a:t>sharing</a:t>
            </a:r>
            <a:r>
              <a:rPr lang="de-DE" sz="2200" dirty="0">
                <a:solidFill>
                  <a:srgbClr val="134095"/>
                </a:solidFill>
                <a:latin typeface="+mn-lt"/>
                <a:ea typeface="ＭＳ Ｐゴシック" panose="020B0600070205080204" pitchFamily="34" charset="-128"/>
              </a:rPr>
              <a:t> etc. </a:t>
            </a:r>
          </a:p>
          <a:p>
            <a:pPr marL="714375" lvl="2" indent="-352425">
              <a:spcBef>
                <a:spcPct val="20000"/>
              </a:spcBef>
              <a:buClr>
                <a:srgbClr val="134095"/>
              </a:buClr>
              <a:buSzPct val="100000"/>
              <a:buFont typeface="Arial" panose="020B0604020202020204" pitchFamily="34" charset="0"/>
              <a:buChar char="•"/>
            </a:pPr>
            <a:r>
              <a:rPr lang="de-DE" sz="2200" dirty="0">
                <a:solidFill>
                  <a:srgbClr val="134095"/>
                </a:solidFill>
                <a:latin typeface="+mn-lt"/>
                <a:ea typeface="ＭＳ Ｐゴシック" panose="020B0600070205080204" pitchFamily="34" charset="-128"/>
              </a:rPr>
              <a:t>high </a:t>
            </a:r>
            <a:r>
              <a:rPr lang="de-DE" sz="2200" dirty="0" err="1">
                <a:solidFill>
                  <a:srgbClr val="134095"/>
                </a:solidFill>
                <a:latin typeface="+mn-lt"/>
                <a:ea typeface="ＭＳ Ｐゴシック" panose="020B0600070205080204" pitchFamily="34" charset="-128"/>
              </a:rPr>
              <a:t>quality</a:t>
            </a:r>
            <a:r>
              <a:rPr lang="de-DE" sz="2200" dirty="0">
                <a:solidFill>
                  <a:srgbClr val="134095"/>
                </a:solidFill>
                <a:latin typeface="+mn-lt"/>
                <a:ea typeface="ＭＳ Ｐゴシック" panose="020B0600070205080204" pitchFamily="34" charset="-128"/>
              </a:rPr>
              <a:t> bike </a:t>
            </a:r>
            <a:r>
              <a:rPr lang="de-DE" sz="2200" dirty="0" err="1">
                <a:solidFill>
                  <a:srgbClr val="134095"/>
                </a:solidFill>
                <a:latin typeface="+mn-lt"/>
                <a:ea typeface="ＭＳ Ｐゴシック" panose="020B0600070205080204" pitchFamily="34" charset="-128"/>
              </a:rPr>
              <a:t>parking</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facilities</a:t>
            </a:r>
            <a:r>
              <a:rPr lang="de-DE" sz="2200" dirty="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de-DE" sz="2200" dirty="0">
                <a:solidFill>
                  <a:srgbClr val="134095"/>
                </a:solidFill>
                <a:latin typeface="+mn-lt"/>
                <a:ea typeface="ＭＳ Ｐゴシック" panose="020B0600070205080204" pitchFamily="34" charset="-128"/>
              </a:rPr>
              <a:t>an </a:t>
            </a:r>
            <a:r>
              <a:rPr lang="de-DE" sz="2200" dirty="0" err="1">
                <a:solidFill>
                  <a:srgbClr val="134095"/>
                </a:solidFill>
                <a:latin typeface="+mn-lt"/>
                <a:ea typeface="ＭＳ Ｐゴシック" panose="020B0600070205080204" pitchFamily="34" charset="-128"/>
              </a:rPr>
              <a:t>advanced</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mobility</a:t>
            </a:r>
            <a:r>
              <a:rPr lang="de-DE" sz="2200" dirty="0">
                <a:solidFill>
                  <a:srgbClr val="134095"/>
                </a:solidFill>
                <a:latin typeface="+mn-lt"/>
                <a:ea typeface="ＭＳ Ｐゴシック" panose="020B0600070205080204" pitchFamily="34" charset="-128"/>
              </a:rPr>
              <a:t> </a:t>
            </a:r>
            <a:r>
              <a:rPr lang="de-DE" sz="2200" dirty="0" err="1">
                <a:solidFill>
                  <a:srgbClr val="134095"/>
                </a:solidFill>
                <a:latin typeface="+mn-lt"/>
                <a:ea typeface="ＭＳ Ｐゴシック" panose="020B0600070205080204" pitchFamily="34" charset="-128"/>
              </a:rPr>
              <a:t>concept</a:t>
            </a:r>
            <a:endParaRPr lang="de-DE" sz="2200" dirty="0">
              <a:solidFill>
                <a:srgbClr val="134095"/>
              </a:solidFill>
              <a:latin typeface="+mn-lt"/>
              <a:ea typeface="ＭＳ Ｐゴシック" panose="020B0600070205080204" pitchFamily="34" charset="-128"/>
            </a:endParaRPr>
          </a:p>
          <a:p>
            <a:pPr marL="457200" lvl="2">
              <a:spcBef>
                <a:spcPct val="20000"/>
              </a:spcBef>
              <a:buClr>
                <a:srgbClr val="134095"/>
              </a:buClr>
              <a:buSzPct val="135000"/>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sp>
        <p:nvSpPr>
          <p:cNvPr id="5" name="Textfeld 4">
            <a:extLst>
              <a:ext uri="{FF2B5EF4-FFF2-40B4-BE49-F238E27FC236}">
                <a16:creationId xmlns:a16="http://schemas.microsoft.com/office/drawing/2014/main" id="{4ECBA90B-D2F7-443B-8914-5997EA5F655B}"/>
              </a:ext>
            </a:extLst>
          </p:cNvPr>
          <p:cNvSpPr txBox="1"/>
          <p:nvPr/>
        </p:nvSpPr>
        <p:spPr>
          <a:xfrm>
            <a:off x="442238" y="5210412"/>
            <a:ext cx="8186639" cy="1323439"/>
          </a:xfrm>
          <a:prstGeom prst="rect">
            <a:avLst/>
          </a:prstGeom>
          <a:noFill/>
        </p:spPr>
        <p:txBody>
          <a:bodyPr wrap="square" rtlCol="0">
            <a:spAutoFit/>
          </a:bodyPr>
          <a:lstStyle/>
          <a:p>
            <a:pPr>
              <a:spcBef>
                <a:spcPts val="0"/>
              </a:spcBef>
            </a:pPr>
            <a:r>
              <a:rPr lang="de-DE" sz="2000" b="1" dirty="0">
                <a:solidFill>
                  <a:srgbClr val="134095"/>
                </a:solidFill>
                <a:latin typeface="+mj-lt"/>
                <a:cs typeface="MS PGothic"/>
              </a:rPr>
              <a:t>=&gt; Absolute </a:t>
            </a:r>
            <a:r>
              <a:rPr lang="de-DE" sz="2000" b="1" dirty="0" err="1">
                <a:solidFill>
                  <a:srgbClr val="134095"/>
                </a:solidFill>
                <a:latin typeface="+mj-lt"/>
                <a:cs typeface="MS PGothic"/>
              </a:rPr>
              <a:t>necessary</a:t>
            </a:r>
            <a:r>
              <a:rPr lang="de-DE" sz="2000" b="1" dirty="0">
                <a:solidFill>
                  <a:srgbClr val="134095"/>
                </a:solidFill>
                <a:latin typeface="+mj-lt"/>
                <a:cs typeface="MS PGothic"/>
              </a:rPr>
              <a:t> </a:t>
            </a:r>
            <a:r>
              <a:rPr lang="de-DE" sz="2000" b="1" dirty="0" err="1">
                <a:solidFill>
                  <a:srgbClr val="134095"/>
                </a:solidFill>
                <a:latin typeface="+mj-lt"/>
                <a:cs typeface="MS PGothic"/>
              </a:rPr>
              <a:t>precondition</a:t>
            </a:r>
            <a:r>
              <a:rPr lang="de-DE" sz="2000" b="1" dirty="0">
                <a:solidFill>
                  <a:srgbClr val="134095"/>
                </a:solidFill>
                <a:latin typeface="+mj-lt"/>
                <a:cs typeface="MS PGothic"/>
              </a:rPr>
              <a:t> (</a:t>
            </a:r>
            <a:r>
              <a:rPr lang="de-DE" sz="2000" b="1" dirty="0" err="1">
                <a:solidFill>
                  <a:srgbClr val="134095"/>
                </a:solidFill>
                <a:latin typeface="+mj-lt"/>
                <a:cs typeface="MS PGothic"/>
              </a:rPr>
              <a:t>mandatory</a:t>
            </a:r>
            <a:r>
              <a:rPr lang="de-DE" sz="2000" b="1" dirty="0">
                <a:solidFill>
                  <a:srgbClr val="134095"/>
                </a:solidFill>
                <a:latin typeface="+mj-lt"/>
                <a:cs typeface="MS PGothic"/>
              </a:rPr>
              <a:t> </a:t>
            </a:r>
            <a:r>
              <a:rPr lang="de-DE" sz="2000" b="1" dirty="0" err="1">
                <a:solidFill>
                  <a:srgbClr val="134095"/>
                </a:solidFill>
                <a:latin typeface="+mj-lt"/>
                <a:cs typeface="MS PGothic"/>
              </a:rPr>
              <a:t>requirement</a:t>
            </a:r>
            <a:r>
              <a:rPr lang="de-DE" sz="2000" b="1" dirty="0">
                <a:solidFill>
                  <a:srgbClr val="134095"/>
                </a:solidFill>
                <a:latin typeface="+mj-lt"/>
                <a:cs typeface="MS PGothic"/>
              </a:rPr>
              <a:t>) </a:t>
            </a:r>
            <a:r>
              <a:rPr lang="de-DE" sz="2000" b="1" dirty="0" err="1">
                <a:solidFill>
                  <a:srgbClr val="134095"/>
                </a:solidFill>
                <a:latin typeface="+mj-lt"/>
                <a:cs typeface="MS PGothic"/>
              </a:rPr>
              <a:t>for</a:t>
            </a:r>
            <a:r>
              <a:rPr lang="de-DE" sz="2000" b="1" dirty="0">
                <a:solidFill>
                  <a:srgbClr val="134095"/>
                </a:solidFill>
                <a:latin typeface="+mj-lt"/>
                <a:cs typeface="MS PGothic"/>
              </a:rPr>
              <a:t> </a:t>
            </a:r>
            <a:r>
              <a:rPr lang="de-DE" sz="2000" b="1" dirty="0" err="1">
                <a:solidFill>
                  <a:srgbClr val="134095"/>
                </a:solidFill>
                <a:latin typeface="+mj-lt"/>
                <a:cs typeface="MS PGothic"/>
              </a:rPr>
              <a:t>lower</a:t>
            </a:r>
            <a:r>
              <a:rPr lang="de-DE" sz="2000" b="1" dirty="0">
                <a:solidFill>
                  <a:srgbClr val="134095"/>
                </a:solidFill>
                <a:latin typeface="+mj-lt"/>
                <a:cs typeface="MS PGothic"/>
              </a:rPr>
              <a:t> </a:t>
            </a:r>
            <a:r>
              <a:rPr lang="de-DE" sz="2000" b="1" dirty="0" err="1">
                <a:solidFill>
                  <a:srgbClr val="134095"/>
                </a:solidFill>
                <a:latin typeface="+mj-lt"/>
                <a:cs typeface="MS PGothic"/>
              </a:rPr>
              <a:t>requirement</a:t>
            </a:r>
            <a:r>
              <a:rPr lang="de-DE" sz="2000" b="1" dirty="0">
                <a:solidFill>
                  <a:srgbClr val="134095"/>
                </a:solidFill>
                <a:latin typeface="+mj-lt"/>
                <a:cs typeface="MS PGothic"/>
              </a:rPr>
              <a:t> </a:t>
            </a:r>
            <a:r>
              <a:rPr lang="de-DE" sz="2000" b="1" dirty="0" err="1">
                <a:solidFill>
                  <a:srgbClr val="134095"/>
                </a:solidFill>
                <a:latin typeface="+mj-lt"/>
                <a:cs typeface="MS PGothic"/>
              </a:rPr>
              <a:t>is</a:t>
            </a:r>
            <a:r>
              <a:rPr lang="de-DE" sz="2000" b="1" dirty="0">
                <a:solidFill>
                  <a:srgbClr val="134095"/>
                </a:solidFill>
                <a:latin typeface="+mj-lt"/>
                <a:cs typeface="MS PGothic"/>
              </a:rPr>
              <a:t> </a:t>
            </a:r>
            <a:r>
              <a:rPr lang="de-DE" sz="2000" b="1" dirty="0" err="1">
                <a:solidFill>
                  <a:srgbClr val="134095"/>
                </a:solidFill>
                <a:latin typeface="+mj-lt"/>
                <a:cs typeface="MS PGothic"/>
              </a:rPr>
              <a:t>paid</a:t>
            </a:r>
            <a:r>
              <a:rPr lang="de-DE" sz="2000" b="1" dirty="0">
                <a:solidFill>
                  <a:srgbClr val="134095"/>
                </a:solidFill>
                <a:latin typeface="+mj-lt"/>
                <a:cs typeface="MS PGothic"/>
              </a:rPr>
              <a:t> </a:t>
            </a:r>
            <a:r>
              <a:rPr lang="de-DE" sz="2000" b="1" dirty="0" err="1">
                <a:solidFill>
                  <a:srgbClr val="134095"/>
                </a:solidFill>
                <a:latin typeface="+mj-lt"/>
                <a:cs typeface="MS PGothic"/>
              </a:rPr>
              <a:t>or</a:t>
            </a:r>
            <a:r>
              <a:rPr lang="de-DE" sz="2000" b="1" dirty="0">
                <a:solidFill>
                  <a:srgbClr val="134095"/>
                </a:solidFill>
                <a:latin typeface="+mj-lt"/>
                <a:cs typeface="MS PGothic"/>
              </a:rPr>
              <a:t> </a:t>
            </a:r>
            <a:r>
              <a:rPr lang="de-DE" sz="2000" b="1" dirty="0" err="1">
                <a:solidFill>
                  <a:srgbClr val="134095"/>
                </a:solidFill>
                <a:latin typeface="+mj-lt"/>
                <a:cs typeface="MS PGothic"/>
              </a:rPr>
              <a:t>regulated</a:t>
            </a:r>
            <a:r>
              <a:rPr lang="de-DE" sz="2000" b="1" dirty="0">
                <a:solidFill>
                  <a:srgbClr val="134095"/>
                </a:solidFill>
                <a:latin typeface="+mj-lt"/>
                <a:cs typeface="MS PGothic"/>
              </a:rPr>
              <a:t> </a:t>
            </a:r>
            <a:r>
              <a:rPr lang="de-DE" sz="2000" b="1" dirty="0" err="1">
                <a:solidFill>
                  <a:srgbClr val="134095"/>
                </a:solidFill>
                <a:latin typeface="+mj-lt"/>
                <a:cs typeface="MS PGothic"/>
              </a:rPr>
              <a:t>parking</a:t>
            </a:r>
            <a:r>
              <a:rPr lang="de-DE" sz="2000" b="1" dirty="0">
                <a:solidFill>
                  <a:srgbClr val="134095"/>
                </a:solidFill>
                <a:latin typeface="+mj-lt"/>
                <a:cs typeface="MS PGothic"/>
              </a:rPr>
              <a:t> </a:t>
            </a:r>
            <a:r>
              <a:rPr lang="de-DE" sz="2000" b="1" dirty="0" err="1">
                <a:solidFill>
                  <a:srgbClr val="134095"/>
                </a:solidFill>
                <a:latin typeface="+mj-lt"/>
                <a:cs typeface="MS PGothic"/>
              </a:rPr>
              <a:t>areas</a:t>
            </a:r>
            <a:r>
              <a:rPr lang="de-DE" sz="2000" b="1" dirty="0">
                <a:solidFill>
                  <a:srgbClr val="134095"/>
                </a:solidFill>
                <a:latin typeface="+mj-lt"/>
                <a:cs typeface="MS PGothic"/>
              </a:rPr>
              <a:t> </a:t>
            </a:r>
            <a:r>
              <a:rPr lang="de-DE" sz="2000" b="1" dirty="0" err="1">
                <a:solidFill>
                  <a:srgbClr val="134095"/>
                </a:solidFill>
                <a:latin typeface="+mj-lt"/>
                <a:cs typeface="MS PGothic"/>
              </a:rPr>
              <a:t>for</a:t>
            </a:r>
            <a:r>
              <a:rPr lang="de-DE" sz="2000" b="1" dirty="0">
                <a:solidFill>
                  <a:srgbClr val="134095"/>
                </a:solidFill>
                <a:latin typeface="+mj-lt"/>
                <a:cs typeface="MS PGothic"/>
              </a:rPr>
              <a:t> on </a:t>
            </a:r>
            <a:r>
              <a:rPr lang="de-DE" sz="2000" b="1" dirty="0" err="1">
                <a:solidFill>
                  <a:srgbClr val="134095"/>
                </a:solidFill>
                <a:latin typeface="+mj-lt"/>
                <a:cs typeface="MS PGothic"/>
              </a:rPr>
              <a:t>street</a:t>
            </a:r>
            <a:r>
              <a:rPr lang="de-DE" sz="2000" b="1" dirty="0">
                <a:solidFill>
                  <a:srgbClr val="134095"/>
                </a:solidFill>
                <a:latin typeface="+mj-lt"/>
                <a:cs typeface="MS PGothic"/>
              </a:rPr>
              <a:t> </a:t>
            </a:r>
            <a:r>
              <a:rPr lang="de-DE" sz="2000" b="1" dirty="0" err="1">
                <a:solidFill>
                  <a:srgbClr val="134095"/>
                </a:solidFill>
                <a:latin typeface="+mj-lt"/>
                <a:cs typeface="MS PGothic"/>
              </a:rPr>
              <a:t>parking</a:t>
            </a:r>
            <a:r>
              <a:rPr lang="de-DE" sz="2000" b="1" dirty="0">
                <a:solidFill>
                  <a:srgbClr val="134095"/>
                </a:solidFill>
                <a:latin typeface="+mj-lt"/>
                <a:cs typeface="MS PGothic"/>
              </a:rPr>
              <a:t> </a:t>
            </a:r>
            <a:r>
              <a:rPr lang="de-DE" sz="2000" b="1" dirty="0" err="1">
                <a:solidFill>
                  <a:srgbClr val="134095"/>
                </a:solidFill>
                <a:latin typeface="+mj-lt"/>
                <a:cs typeface="MS PGothic"/>
              </a:rPr>
              <a:t>for</a:t>
            </a:r>
            <a:r>
              <a:rPr lang="de-DE" sz="2000" b="1" dirty="0">
                <a:solidFill>
                  <a:srgbClr val="134095"/>
                </a:solidFill>
                <a:latin typeface="+mj-lt"/>
                <a:cs typeface="MS PGothic"/>
              </a:rPr>
              <a:t> </a:t>
            </a:r>
            <a:r>
              <a:rPr lang="de-DE" sz="2000" b="1" dirty="0" err="1">
                <a:solidFill>
                  <a:srgbClr val="134095"/>
                </a:solidFill>
                <a:latin typeface="+mj-lt"/>
                <a:cs typeface="MS PGothic"/>
              </a:rPr>
              <a:t>the</a:t>
            </a:r>
            <a:r>
              <a:rPr lang="de-DE" sz="2000" b="1" dirty="0">
                <a:solidFill>
                  <a:srgbClr val="134095"/>
                </a:solidFill>
                <a:latin typeface="+mj-lt"/>
                <a:cs typeface="MS PGothic"/>
              </a:rPr>
              <a:t> </a:t>
            </a:r>
            <a:r>
              <a:rPr lang="de-DE" sz="2000" b="1" dirty="0" err="1">
                <a:solidFill>
                  <a:srgbClr val="134095"/>
                </a:solidFill>
                <a:latin typeface="+mj-lt"/>
                <a:cs typeface="MS PGothic"/>
              </a:rPr>
              <a:t>area</a:t>
            </a:r>
            <a:r>
              <a:rPr lang="de-DE" sz="2000" b="1" dirty="0">
                <a:solidFill>
                  <a:srgbClr val="134095"/>
                </a:solidFill>
                <a:latin typeface="+mj-lt"/>
                <a:cs typeface="MS PGothic"/>
              </a:rPr>
              <a:t> and </a:t>
            </a:r>
            <a:r>
              <a:rPr lang="de-DE" sz="2000" b="1" dirty="0" err="1">
                <a:solidFill>
                  <a:srgbClr val="134095"/>
                </a:solidFill>
                <a:latin typeface="+mj-lt"/>
                <a:cs typeface="MS PGothic"/>
              </a:rPr>
              <a:t>the</a:t>
            </a:r>
            <a:r>
              <a:rPr lang="de-DE" sz="2000" b="1" dirty="0">
                <a:solidFill>
                  <a:srgbClr val="134095"/>
                </a:solidFill>
                <a:latin typeface="+mj-lt"/>
                <a:cs typeface="MS PGothic"/>
              </a:rPr>
              <a:t> </a:t>
            </a:r>
            <a:r>
              <a:rPr lang="de-DE" sz="2000" b="1" dirty="0" err="1">
                <a:solidFill>
                  <a:srgbClr val="134095"/>
                </a:solidFill>
                <a:latin typeface="+mj-lt"/>
                <a:cs typeface="MS PGothic"/>
              </a:rPr>
              <a:t>nearby</a:t>
            </a:r>
            <a:r>
              <a:rPr lang="de-DE" sz="2000" b="1" dirty="0">
                <a:solidFill>
                  <a:srgbClr val="134095"/>
                </a:solidFill>
                <a:latin typeface="+mj-lt"/>
                <a:cs typeface="MS PGothic"/>
              </a:rPr>
              <a:t> </a:t>
            </a:r>
            <a:r>
              <a:rPr lang="de-DE" sz="2000" b="1" dirty="0" err="1">
                <a:solidFill>
                  <a:srgbClr val="134095"/>
                </a:solidFill>
                <a:latin typeface="+mj-lt"/>
                <a:cs typeface="MS PGothic"/>
              </a:rPr>
              <a:t>areas</a:t>
            </a:r>
            <a:r>
              <a:rPr lang="de-DE" sz="2000" b="1" dirty="0">
                <a:solidFill>
                  <a:srgbClr val="134095"/>
                </a:solidFill>
                <a:latin typeface="+mj-lt"/>
                <a:cs typeface="MS PGothic"/>
              </a:rPr>
              <a:t> </a:t>
            </a:r>
            <a:br>
              <a:rPr lang="en-US" sz="2000" dirty="0">
                <a:solidFill>
                  <a:srgbClr val="134095"/>
                </a:solidFill>
                <a:latin typeface="+mj-lt"/>
                <a:cs typeface="MS PGothic"/>
              </a:rPr>
            </a:br>
            <a:endParaRPr lang="en-US" sz="2000" dirty="0">
              <a:solidFill>
                <a:srgbClr val="134095"/>
              </a:solidFill>
              <a:latin typeface="+mj-lt"/>
              <a:cs typeface="MS PGothic"/>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69586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en-US" sz="3600" b="1" dirty="0">
                <a:solidFill>
                  <a:schemeClr val="bg1"/>
                </a:solidFill>
                <a:latin typeface="+mj-lt"/>
              </a:rPr>
              <a:t>Good practice for lower  parking  requirements</a:t>
            </a:r>
            <a:endParaRPr lang="en-US" sz="3600" b="1" dirty="0">
              <a:solidFill>
                <a:schemeClr val="bg1"/>
              </a:solidFill>
              <a:latin typeface="+mj-lt"/>
              <a:cs typeface="Arial" panose="020B0604020202020204" pitchFamily="34" charset="0"/>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425968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34050" cy="1152525"/>
          </a:xfrm>
        </p:spPr>
        <p:txBody>
          <a:bodyPr/>
          <a:lstStyle/>
          <a:p>
            <a:pPr eaLnBrk="1" hangingPunct="1"/>
            <a:r>
              <a:rPr lang="en-US" altLang="en-US" dirty="0"/>
              <a:t>b. Lower the minimum requirement for car parking if alternatives are available…</a:t>
            </a:r>
            <a:br>
              <a:rPr lang="en-US" altLang="en-US" dirty="0"/>
            </a:br>
            <a:r>
              <a:rPr lang="en-US" altLang="en-US" dirty="0"/>
              <a:t>….due to public transport bonus</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55" y="1516807"/>
            <a:ext cx="5653106" cy="4838808"/>
          </a:xfrm>
          <a:prstGeom prst="rect">
            <a:avLst/>
          </a:prstGeom>
        </p:spPr>
      </p:pic>
      <p:sp>
        <p:nvSpPr>
          <p:cNvPr id="6" name="Content Placeholder 2"/>
          <p:cNvSpPr>
            <a:spLocks noGrp="1"/>
          </p:cNvSpPr>
          <p:nvPr>
            <p:ph idx="1"/>
          </p:nvPr>
        </p:nvSpPr>
        <p:spPr>
          <a:xfrm>
            <a:off x="6260202" y="1568496"/>
            <a:ext cx="2738645" cy="4212189"/>
          </a:xfrm>
        </p:spPr>
        <p:txBody>
          <a:bodyPr/>
          <a:lstStyle/>
          <a:p>
            <a:pPr eaLnBrk="1" hangingPunct="1">
              <a:buFont typeface="Arial" panose="020B0604020202020204" pitchFamily="34" charset="0"/>
              <a:buChar char="•"/>
            </a:pPr>
            <a:r>
              <a:rPr lang="en-US" altLang="en-US" sz="2000" b="0" dirty="0">
                <a:ea typeface="ＭＳ Ｐゴシック" panose="020B0600070205080204" pitchFamily="34" charset="-128"/>
              </a:rPr>
              <a:t>Good practice in the City of Mainz:</a:t>
            </a:r>
          </a:p>
          <a:p>
            <a:pPr eaLnBrk="1" hangingPunct="1">
              <a:buFont typeface="Arial" panose="020B0604020202020204" pitchFamily="34" charset="0"/>
              <a:buChar char="•"/>
            </a:pPr>
            <a:r>
              <a:rPr lang="en-US" altLang="en-US" sz="2000" b="0" dirty="0">
                <a:ea typeface="ＭＳ Ｐゴシック" panose="020B0600070205080204" pitchFamily="34" charset="-128"/>
              </a:rPr>
              <a:t>The regulation is lowering parking space requirements by percentage if  good public transport is given and therefore contributes to reduce construction costs</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7" name="Rechteck 6">
            <a:extLst>
              <a:ext uri="{FF2B5EF4-FFF2-40B4-BE49-F238E27FC236}">
                <a16:creationId xmlns:a16="http://schemas.microsoft.com/office/drawing/2014/main" id="{8E4F754D-F50E-4D17-B397-DDD398F4F0D5}"/>
              </a:ext>
            </a:extLst>
          </p:cNvPr>
          <p:cNvSpPr/>
          <p:nvPr/>
        </p:nvSpPr>
        <p:spPr>
          <a:xfrm rot="16200000">
            <a:off x="-2230386" y="3602704"/>
            <a:ext cx="4962559" cy="461665"/>
          </a:xfrm>
          <a:prstGeom prst="rect">
            <a:avLst/>
          </a:prstGeom>
        </p:spPr>
        <p:txBody>
          <a:bodyPr wrap="square">
            <a:spAutoFit/>
          </a:bodyPr>
          <a:lstStyle/>
          <a:p>
            <a:r>
              <a:rPr lang="fr-FR" sz="1200" b="1" dirty="0">
                <a:solidFill>
                  <a:srgbClr val="034EA2"/>
                </a:solidFill>
                <a:latin typeface="Arial"/>
              </a:rPr>
              <a:t>Source: https://bi.mainz.de/vo0050.php?__kvonr=16807</a:t>
            </a:r>
          </a:p>
          <a:p>
            <a:endParaRPr lang="de-DE" sz="1200" b="1" dirty="0">
              <a:solidFill>
                <a:srgbClr val="034EA2"/>
              </a:solidFill>
              <a:latin typeface="Arial"/>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21099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695950" cy="1152525"/>
          </a:xfrm>
        </p:spPr>
        <p:txBody>
          <a:bodyPr/>
          <a:lstStyle/>
          <a:p>
            <a:pPr eaLnBrk="1" hangingPunct="1"/>
            <a:r>
              <a:rPr lang="en-US" altLang="en-US" dirty="0"/>
              <a:t>b. Lower the minimum requirement for car parking if alternatives are available…</a:t>
            </a:r>
          </a:p>
        </p:txBody>
      </p:sp>
      <p:sp>
        <p:nvSpPr>
          <p:cNvPr id="3" name="Rechteck 2">
            <a:extLst>
              <a:ext uri="{FF2B5EF4-FFF2-40B4-BE49-F238E27FC236}">
                <a16:creationId xmlns:a16="http://schemas.microsoft.com/office/drawing/2014/main" id="{6E3B51CD-C146-4F5D-921F-F9FBAAE29E4A}"/>
              </a:ext>
            </a:extLst>
          </p:cNvPr>
          <p:cNvSpPr/>
          <p:nvPr/>
        </p:nvSpPr>
        <p:spPr>
          <a:xfrm>
            <a:off x="515123" y="1643449"/>
            <a:ext cx="8085180" cy="3268587"/>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en-US" dirty="0">
                <a:solidFill>
                  <a:srgbClr val="134095"/>
                </a:solidFill>
                <a:latin typeface="+mn-lt"/>
                <a:ea typeface="ＭＳ Ｐゴシック" panose="020B0600070205080204" pitchFamily="34" charset="-128"/>
              </a:rPr>
              <a:t>... due to shared mobility options as carsharing, bike sharing, cargo bike sharing etc.:</a:t>
            </a: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pic>
        <p:nvPicPr>
          <p:cNvPr id="4" name="Grafik 3">
            <a:extLst>
              <a:ext uri="{FF2B5EF4-FFF2-40B4-BE49-F238E27FC236}">
                <a16:creationId xmlns:a16="http://schemas.microsoft.com/office/drawing/2014/main" id="{6A96A26F-44A7-4626-82AF-29C710B8A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45" y="2582262"/>
            <a:ext cx="5701828" cy="3801219"/>
          </a:xfrm>
          <a:prstGeom prst="rect">
            <a:avLst/>
          </a:prstGeom>
        </p:spPr>
      </p:pic>
      <p:sp>
        <p:nvSpPr>
          <p:cNvPr id="7" name="Textfeld 6">
            <a:extLst>
              <a:ext uri="{FF2B5EF4-FFF2-40B4-BE49-F238E27FC236}">
                <a16:creationId xmlns:a16="http://schemas.microsoft.com/office/drawing/2014/main" id="{8FF7F625-FA02-467E-A541-45533D132FCE}"/>
              </a:ext>
            </a:extLst>
          </p:cNvPr>
          <p:cNvSpPr txBox="1"/>
          <p:nvPr/>
        </p:nvSpPr>
        <p:spPr>
          <a:xfrm>
            <a:off x="927572" y="6128055"/>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sp>
        <p:nvSpPr>
          <p:cNvPr id="8" name="Content Placeholder 2">
            <a:extLst>
              <a:ext uri="{FF2B5EF4-FFF2-40B4-BE49-F238E27FC236}">
                <a16:creationId xmlns:a16="http://schemas.microsoft.com/office/drawing/2014/main" id="{7193FDF7-CD41-4D35-BAAB-485656D288ED}"/>
              </a:ext>
            </a:extLst>
          </p:cNvPr>
          <p:cNvSpPr>
            <a:spLocks noGrp="1"/>
          </p:cNvSpPr>
          <p:nvPr>
            <p:ph idx="1"/>
          </p:nvPr>
        </p:nvSpPr>
        <p:spPr>
          <a:xfrm>
            <a:off x="6660574" y="2582262"/>
            <a:ext cx="2383352" cy="3963389"/>
          </a:xfrm>
        </p:spPr>
        <p:txBody>
          <a:bodyPr/>
          <a:lstStyle/>
          <a:p>
            <a:pPr eaLnBrk="1" hangingPunct="1">
              <a:buFont typeface="Arial" panose="020B0604020202020204" pitchFamily="34" charset="0"/>
              <a:buChar char="•"/>
            </a:pPr>
            <a:r>
              <a:rPr lang="en-US" altLang="en-US" sz="2000" b="0" dirty="0">
                <a:ea typeface="ＭＳ Ｐゴシック" panose="020B0600070205080204" pitchFamily="34" charset="-128"/>
              </a:rPr>
              <a:t>Good practice in the City of Freiburg:</a:t>
            </a:r>
          </a:p>
          <a:p>
            <a:pPr eaLnBrk="1" hangingPunct="1">
              <a:buFont typeface="Arial" panose="020B0604020202020204" pitchFamily="34" charset="0"/>
              <a:buChar char="•"/>
            </a:pPr>
            <a:r>
              <a:rPr lang="en-US" altLang="en-US" sz="2000" b="0" dirty="0">
                <a:ea typeface="ＭＳ Ｐゴシック" panose="020B0600070205080204" pitchFamily="34" charset="-128"/>
              </a:rPr>
              <a:t>Mobility hub next to housing and technical town hall</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52979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en-US" sz="3600" b="1" dirty="0">
                <a:solidFill>
                  <a:schemeClr val="bg1"/>
                </a:solidFill>
                <a:latin typeface="+mj-lt"/>
              </a:rPr>
              <a:t>Definition of parking standards</a:t>
            </a:r>
            <a:endParaRPr lang="en-US" sz="3600" b="1" dirty="0">
              <a:solidFill>
                <a:schemeClr val="bg1"/>
              </a:solidFill>
              <a:latin typeface="+mj-lt"/>
              <a:cs typeface="Arial" panose="020B0604020202020204" pitchFamily="34" charset="0"/>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62624" cy="1152525"/>
          </a:xfrm>
        </p:spPr>
        <p:txBody>
          <a:bodyPr/>
          <a:lstStyle/>
          <a:p>
            <a:pPr eaLnBrk="1" hangingPunct="1"/>
            <a:r>
              <a:rPr lang="en-US" altLang="en-US" dirty="0"/>
              <a:t>b. Lower the minimum requirement for car parking …due to high quality bicycle parking facilities </a:t>
            </a:r>
          </a:p>
        </p:txBody>
      </p:sp>
      <p:sp>
        <p:nvSpPr>
          <p:cNvPr id="5" name="Textfeld 4">
            <a:extLst>
              <a:ext uri="{FF2B5EF4-FFF2-40B4-BE49-F238E27FC236}">
                <a16:creationId xmlns:a16="http://schemas.microsoft.com/office/drawing/2014/main" id="{715FB566-71AC-40F6-A98A-947C329E0B42}"/>
              </a:ext>
            </a:extLst>
          </p:cNvPr>
          <p:cNvSpPr txBox="1"/>
          <p:nvPr/>
        </p:nvSpPr>
        <p:spPr>
          <a:xfrm>
            <a:off x="361883" y="1624981"/>
            <a:ext cx="8377003" cy="412420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200" b="1" dirty="0">
                <a:solidFill>
                  <a:srgbClr val="134095"/>
                </a:solidFill>
                <a:latin typeface="+mj-lt"/>
                <a:cs typeface="MS PGothic"/>
              </a:rPr>
              <a:t>Mandatory provision </a:t>
            </a:r>
            <a:r>
              <a:rPr lang="en-US" sz="2200" dirty="0">
                <a:solidFill>
                  <a:srgbClr val="134095"/>
                </a:solidFill>
                <a:latin typeface="+mj-lt"/>
                <a:cs typeface="MS PGothic"/>
              </a:rPr>
              <a:t>of bicycle parking spaces!</a:t>
            </a:r>
          </a:p>
          <a:p>
            <a:pPr marL="342900" indent="-342900">
              <a:spcBef>
                <a:spcPts val="600"/>
              </a:spcBef>
              <a:buFont typeface="Arial" panose="020B0604020202020204" pitchFamily="34" charset="0"/>
              <a:buChar char="•"/>
            </a:pPr>
            <a:r>
              <a:rPr lang="en-US" sz="2200" dirty="0">
                <a:solidFill>
                  <a:srgbClr val="134095"/>
                </a:solidFill>
                <a:latin typeface="+mj-lt"/>
                <a:cs typeface="MS PGothic"/>
              </a:rPr>
              <a:t>Installation of front wheel holders, so-called rim killers, not permitted for new construction projects</a:t>
            </a:r>
          </a:p>
          <a:p>
            <a:pPr marL="342900" indent="-342900">
              <a:spcBef>
                <a:spcPts val="600"/>
              </a:spcBef>
              <a:buFont typeface="Arial" panose="020B0604020202020204" pitchFamily="34" charset="0"/>
              <a:buChar char="•"/>
            </a:pPr>
            <a:r>
              <a:rPr lang="en-US" sz="2200" dirty="0">
                <a:solidFill>
                  <a:srgbClr val="134095"/>
                </a:solidFill>
                <a:latin typeface="+mj-lt"/>
                <a:cs typeface="MS PGothic"/>
              </a:rPr>
              <a:t>Bicycle parking areas must offer a safe stand, be easily accessible and adequately lit </a:t>
            </a:r>
          </a:p>
          <a:p>
            <a:pPr marL="342900" indent="-342900">
              <a:spcBef>
                <a:spcPts val="600"/>
              </a:spcBef>
              <a:buFont typeface="Arial" panose="020B0604020202020204" pitchFamily="34" charset="0"/>
              <a:buChar char="•"/>
            </a:pPr>
            <a:r>
              <a:rPr lang="en-US" sz="2200" dirty="0">
                <a:solidFill>
                  <a:srgbClr val="134095"/>
                </a:solidFill>
                <a:latin typeface="+mj-lt"/>
                <a:cs typeface="MS PGothic"/>
              </a:rPr>
              <a:t>The number of bicycle parking spaces to be built depends on the type of building use (→ indicative number table)</a:t>
            </a:r>
          </a:p>
          <a:p>
            <a:pPr marL="342900" indent="-342900">
              <a:spcBef>
                <a:spcPts val="600"/>
              </a:spcBef>
              <a:buFont typeface="Arial" panose="020B0604020202020204" pitchFamily="34" charset="0"/>
              <a:buChar char="•"/>
            </a:pPr>
            <a:r>
              <a:rPr lang="en-US" sz="2200" dirty="0">
                <a:solidFill>
                  <a:srgbClr val="134095"/>
                </a:solidFill>
                <a:latin typeface="+mj-lt"/>
                <a:cs typeface="MS PGothic"/>
              </a:rPr>
              <a:t>Reduction of the parking space obligation (passenger car) through measures in the area of bicycle traffic promotion such as the provision of load bikes, roofing or lock-in facilities for bikes, lockers for charging </a:t>
            </a:r>
            <a:r>
              <a:rPr lang="en-US" sz="2200" dirty="0" err="1">
                <a:solidFill>
                  <a:srgbClr val="134095"/>
                </a:solidFill>
                <a:latin typeface="+mj-lt"/>
                <a:cs typeface="MS PGothic"/>
              </a:rPr>
              <a:t>pedelec</a:t>
            </a:r>
            <a:r>
              <a:rPr lang="en-US" sz="2200" dirty="0">
                <a:solidFill>
                  <a:srgbClr val="134095"/>
                </a:solidFill>
                <a:latin typeface="+mj-lt"/>
                <a:cs typeface="MS PGothic"/>
              </a:rPr>
              <a:t> batteries etc.</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8372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a:t>b. Good </a:t>
            </a:r>
            <a:r>
              <a:rPr lang="en-US" altLang="en-US" dirty="0" err="1"/>
              <a:t>bicyle</a:t>
            </a:r>
            <a:r>
              <a:rPr lang="en-US" altLang="en-US" dirty="0"/>
              <a:t> parking standards</a:t>
            </a:r>
          </a:p>
        </p:txBody>
      </p:sp>
      <p:sp>
        <p:nvSpPr>
          <p:cNvPr id="6" name="Rechteck 5">
            <a:extLst>
              <a:ext uri="{FF2B5EF4-FFF2-40B4-BE49-F238E27FC236}">
                <a16:creationId xmlns:a16="http://schemas.microsoft.com/office/drawing/2014/main" id="{9734377B-1BD8-4708-806D-25B55E42C62A}"/>
              </a:ext>
            </a:extLst>
          </p:cNvPr>
          <p:cNvSpPr/>
          <p:nvPr/>
        </p:nvSpPr>
        <p:spPr>
          <a:xfrm>
            <a:off x="4114801" y="1631373"/>
            <a:ext cx="3799490" cy="1815882"/>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en-US" dirty="0">
                <a:solidFill>
                  <a:srgbClr val="134095"/>
                </a:solidFill>
                <a:latin typeface="+mn-lt"/>
                <a:ea typeface="ＭＳ Ｐゴシック" panose="020B0600070205080204" pitchFamily="34" charset="-128"/>
              </a:rPr>
              <a:t>Good practice in Sint </a:t>
            </a:r>
            <a:r>
              <a:rPr lang="en-US" dirty="0" err="1">
                <a:solidFill>
                  <a:srgbClr val="134095"/>
                </a:solidFill>
                <a:latin typeface="+mn-lt"/>
                <a:ea typeface="ＭＳ Ｐゴシック" panose="020B0600070205080204" pitchFamily="34" charset="-128"/>
              </a:rPr>
              <a:t>Niklaas</a:t>
            </a:r>
            <a:r>
              <a:rPr lang="en-US" dirty="0">
                <a:solidFill>
                  <a:srgbClr val="134095"/>
                </a:solidFill>
                <a:latin typeface="+mn-lt"/>
                <a:ea typeface="ＭＳ Ｐゴシック" panose="020B0600070205080204" pitchFamily="34" charset="-128"/>
              </a:rPr>
              <a:t>:</a:t>
            </a:r>
          </a:p>
          <a:p>
            <a:pPr marL="714375" lvl="1" indent="-352425">
              <a:spcBef>
                <a:spcPct val="20000"/>
              </a:spcBef>
              <a:buClr>
                <a:srgbClr val="134095"/>
              </a:buClr>
              <a:buSzPct val="135000"/>
              <a:buFont typeface="Arial" panose="020B0604020202020204" pitchFamily="34" charset="0"/>
              <a:buChar char="•"/>
            </a:pPr>
            <a:r>
              <a:rPr lang="en-US" sz="2000" b="1" dirty="0">
                <a:solidFill>
                  <a:srgbClr val="134095"/>
                </a:solidFill>
                <a:latin typeface="+mn-lt"/>
                <a:ea typeface="ＭＳ Ｐゴシック" panose="020B0600070205080204" pitchFamily="34" charset="-128"/>
              </a:rPr>
              <a:t>1 bicycle parking space per pillow, </a:t>
            </a:r>
            <a:r>
              <a:rPr lang="en-US" sz="2000" dirty="0">
                <a:solidFill>
                  <a:srgbClr val="134095"/>
                </a:solidFill>
                <a:latin typeface="+mn-lt"/>
                <a:ea typeface="ＭＳ Ｐゴシック" panose="020B0600070205080204" pitchFamily="34" charset="-128"/>
              </a:rPr>
              <a:t>but 1 parking space per residential unit</a:t>
            </a:r>
            <a:endParaRPr lang="de-DE" dirty="0">
              <a:solidFill>
                <a:srgbClr val="134095"/>
              </a:solidFill>
              <a:latin typeface="+mn-lt"/>
              <a:ea typeface="ＭＳ Ｐゴシック" panose="020B0600070205080204" pitchFamily="34" charset="-128"/>
            </a:endParaRPr>
          </a:p>
        </p:txBody>
      </p:sp>
      <p:pic>
        <p:nvPicPr>
          <p:cNvPr id="1026" name="Picture 2" descr="Sint-Nikla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00" y="1631373"/>
            <a:ext cx="3915000" cy="31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de-DE" sz="1200" dirty="0">
                <a:solidFill>
                  <a:schemeClr val="bg1"/>
                </a:solidFill>
                <a:latin typeface="+mn-lt"/>
              </a:rPr>
              <a:t>© Park4SUMP</a:t>
            </a:r>
          </a:p>
        </p:txBody>
      </p:sp>
      <p:sp>
        <p:nvSpPr>
          <p:cNvPr id="4" name="Rechteck 3"/>
          <p:cNvSpPr/>
          <p:nvPr/>
        </p:nvSpPr>
        <p:spPr>
          <a:xfrm>
            <a:off x="4122682" y="3633629"/>
            <a:ext cx="4572000" cy="1754326"/>
          </a:xfrm>
          <a:prstGeom prst="rect">
            <a:avLst/>
          </a:prstGeom>
        </p:spPr>
        <p:txBody>
          <a:bodyPr>
            <a:spAutoFit/>
          </a:bodyPr>
          <a:lstStyle/>
          <a:p>
            <a:pPr marL="342900" lvl="0" indent="-342900">
              <a:spcBef>
                <a:spcPct val="20000"/>
              </a:spcBef>
              <a:buClr>
                <a:srgbClr val="134095"/>
              </a:buClr>
              <a:buSzPct val="135000"/>
              <a:buFont typeface="Arial" panose="020B0604020202020204" pitchFamily="34" charset="0"/>
              <a:buChar char="•"/>
            </a:pPr>
            <a:r>
              <a:rPr lang="en-US" dirty="0">
                <a:solidFill>
                  <a:srgbClr val="134095"/>
                </a:solidFill>
                <a:latin typeface="Arial"/>
                <a:ea typeface="ＭＳ Ｐゴシック" panose="020B0600070205080204" pitchFamily="34" charset="-128"/>
              </a:rPr>
              <a:t>Good practice in France:</a:t>
            </a:r>
          </a:p>
          <a:p>
            <a:pPr marL="714375" lvl="1" indent="-352425">
              <a:spcBef>
                <a:spcPct val="20000"/>
              </a:spcBef>
              <a:buClr>
                <a:srgbClr val="134095"/>
              </a:buClr>
              <a:buSzPct val="135000"/>
              <a:buFont typeface="Arial" panose="020B0604020202020204" pitchFamily="34" charset="0"/>
              <a:buChar char="•"/>
            </a:pPr>
            <a:r>
              <a:rPr lang="en-US" sz="2000" dirty="0">
                <a:solidFill>
                  <a:srgbClr val="134095"/>
                </a:solidFill>
                <a:latin typeface="Arial"/>
                <a:ea typeface="ＭＳ Ｐゴシック" panose="020B0600070205080204" pitchFamily="34" charset="-128"/>
              </a:rPr>
              <a:t>maximum standards for car parking and minimum standards for bike parking </a:t>
            </a:r>
            <a:r>
              <a:rPr lang="en-US" sz="2000" dirty="0" err="1">
                <a:solidFill>
                  <a:srgbClr val="134095"/>
                </a:solidFill>
                <a:latin typeface="Arial"/>
                <a:ea typeface="ＭＳ Ｐゴシック" panose="020B0600070205080204" pitchFamily="34" charset="-128"/>
              </a:rPr>
              <a:t>apllies</a:t>
            </a:r>
            <a:r>
              <a:rPr lang="en-US" sz="2000" dirty="0">
                <a:solidFill>
                  <a:srgbClr val="134095"/>
                </a:solidFill>
                <a:latin typeface="Arial"/>
                <a:ea typeface="ＭＳ Ｐゴシック" panose="020B0600070205080204" pitchFamily="34" charset="-128"/>
              </a:rPr>
              <a:t> for rental housing with financial help </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53748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1C94C4-3727-4CD8-8FD6-0FC3F7116BDD}"/>
              </a:ext>
            </a:extLst>
          </p:cNvPr>
          <p:cNvPicPr>
            <a:picLocks noChangeAspect="1"/>
          </p:cNvPicPr>
          <p:nvPr/>
        </p:nvPicPr>
        <p:blipFill rotWithShape="1">
          <a:blip r:embed="rId3"/>
          <a:srcRect l="15054" t="20433" r="15215" b="12054"/>
          <a:stretch/>
        </p:blipFill>
        <p:spPr>
          <a:xfrm>
            <a:off x="2738437" y="5401133"/>
            <a:ext cx="2752726" cy="1135334"/>
          </a:xfrm>
          <a:prstGeom prst="rect">
            <a:avLst/>
          </a:prstGeom>
        </p:spPr>
      </p:pic>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04008"/>
            <a:ext cx="5838825" cy="1143000"/>
          </a:xfrm>
        </p:spPr>
        <p:txBody>
          <a:bodyPr/>
          <a:lstStyle/>
          <a:p>
            <a:pPr eaLnBrk="1" hangingPunct="1"/>
            <a:r>
              <a:rPr lang="en-US" altLang="de-DE" dirty="0"/>
              <a:t>b. Reduction of parking space requirements due to  </a:t>
            </a:r>
            <a:r>
              <a:rPr lang="en-US" altLang="de-DE" dirty="0" err="1"/>
              <a:t>CarSharing</a:t>
            </a:r>
            <a:endParaRPr lang="en-GB" altLang="de-DE" dirty="0"/>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de-DE" sz="1600" dirty="0">
                <a:solidFill>
                  <a:schemeClr val="bg1"/>
                </a:solidFill>
                <a:latin typeface="+mn-lt"/>
              </a:rPr>
              <a:t>© Martina Hertel</a:t>
            </a:r>
          </a:p>
        </p:txBody>
      </p:sp>
      <p:sp>
        <p:nvSpPr>
          <p:cNvPr id="14" name="Rechteck 13"/>
          <p:cNvSpPr/>
          <p:nvPr/>
        </p:nvSpPr>
        <p:spPr>
          <a:xfrm>
            <a:off x="165100" y="5210385"/>
            <a:ext cx="7150100" cy="830997"/>
          </a:xfrm>
          <a:prstGeom prst="rect">
            <a:avLst/>
          </a:prstGeom>
        </p:spPr>
        <p:txBody>
          <a:bodyPr wrap="square">
            <a:spAutoFit/>
          </a:bodyPr>
          <a:lstStyle/>
          <a:p>
            <a:r>
              <a:rPr lang="de-DE" sz="1200" b="1" dirty="0">
                <a:solidFill>
                  <a:srgbClr val="134095"/>
                </a:solidFill>
                <a:latin typeface="Arial" panose="020B0604020202020204" pitchFamily="34" charset="0"/>
                <a:cs typeface="Arial" panose="020B0604020202020204" pitchFamily="34" charset="0"/>
              </a:rPr>
              <a:t>Source: </a:t>
            </a:r>
            <a:r>
              <a:rPr lang="de-DE" sz="1200" b="1" dirty="0" err="1">
                <a:solidFill>
                  <a:srgbClr val="134095"/>
                </a:solidFill>
                <a:latin typeface="Arial" panose="020B0604020202020204" pitchFamily="34" charset="0"/>
                <a:cs typeface="Arial" panose="020B0604020202020204" pitchFamily="34" charset="0"/>
              </a:rPr>
              <a:t>Presentation</a:t>
            </a:r>
            <a:r>
              <a:rPr lang="de-DE" sz="1200" b="1" dirty="0">
                <a:solidFill>
                  <a:srgbClr val="134095"/>
                </a:solidFill>
                <a:latin typeface="Arial" panose="020B0604020202020204" pitchFamily="34" charset="0"/>
                <a:cs typeface="Arial" panose="020B0604020202020204" pitchFamily="34" charset="0"/>
              </a:rPr>
              <a:t> </a:t>
            </a:r>
            <a:r>
              <a:rPr lang="de-DE" sz="1200" b="1" dirty="0" err="1">
                <a:solidFill>
                  <a:srgbClr val="134095"/>
                </a:solidFill>
                <a:latin typeface="Arial" panose="020B0604020202020204" pitchFamily="34" charset="0"/>
                <a:cs typeface="Arial" panose="020B0604020202020204" pitchFamily="34" charset="0"/>
              </a:rPr>
              <a:t>by</a:t>
            </a:r>
            <a:r>
              <a:rPr lang="de-DE" sz="1200" b="1" dirty="0">
                <a:solidFill>
                  <a:srgbClr val="134095"/>
                </a:solidFill>
                <a:latin typeface="Arial" panose="020B0604020202020204" pitchFamily="34" charset="0"/>
                <a:cs typeface="Arial" panose="020B0604020202020204" pitchFamily="34" charset="0"/>
              </a:rPr>
              <a:t> Gunnar </a:t>
            </a:r>
            <a:r>
              <a:rPr lang="de-DE" sz="1200" b="1" dirty="0" err="1">
                <a:solidFill>
                  <a:srgbClr val="134095"/>
                </a:solidFill>
                <a:latin typeface="Arial" panose="020B0604020202020204" pitchFamily="34" charset="0"/>
                <a:cs typeface="Arial" panose="020B0604020202020204" pitchFamily="34" charset="0"/>
              </a:rPr>
              <a:t>Nehrke</a:t>
            </a:r>
            <a:r>
              <a:rPr lang="de-DE" sz="1200" b="1" dirty="0">
                <a:solidFill>
                  <a:srgbClr val="134095"/>
                </a:solidFill>
                <a:latin typeface="Arial" panose="020B0604020202020204" pitchFamily="34" charset="0"/>
                <a:cs typeface="Arial" panose="020B0604020202020204" pitchFamily="34" charset="0"/>
              </a:rPr>
              <a:t>, </a:t>
            </a:r>
            <a:r>
              <a:rPr lang="de-DE" sz="1200" b="1" dirty="0" err="1">
                <a:solidFill>
                  <a:srgbClr val="134095"/>
                </a:solidFill>
                <a:latin typeface="Arial" panose="020B0604020202020204" pitchFamily="34" charset="0"/>
                <a:cs typeface="Arial" panose="020B0604020202020204" pitchFamily="34" charset="0"/>
              </a:rPr>
              <a:t>lecture</a:t>
            </a:r>
            <a:r>
              <a:rPr lang="de-DE" sz="1200" b="1" dirty="0">
                <a:solidFill>
                  <a:srgbClr val="134095"/>
                </a:solidFill>
                <a:latin typeface="Arial" panose="020B0604020202020204" pitchFamily="34" charset="0"/>
                <a:cs typeface="Arial" panose="020B0604020202020204" pitchFamily="34" charset="0"/>
              </a:rPr>
              <a:t> on </a:t>
            </a:r>
            <a:br>
              <a:rPr lang="de-DE" sz="1200" b="1" dirty="0">
                <a:solidFill>
                  <a:srgbClr val="134095"/>
                </a:solidFill>
                <a:latin typeface="Arial" panose="020B0604020202020204" pitchFamily="34" charset="0"/>
                <a:cs typeface="Arial" panose="020B0604020202020204" pitchFamily="34" charset="0"/>
              </a:rPr>
            </a:br>
            <a:r>
              <a:rPr lang="de-DE" sz="1200" b="1" dirty="0">
                <a:solidFill>
                  <a:srgbClr val="134095"/>
                </a:solidFill>
                <a:latin typeface="Arial" panose="020B0604020202020204" pitchFamily="34" charset="0"/>
                <a:cs typeface="Arial" panose="020B0604020202020204" pitchFamily="34" charset="0"/>
              </a:rPr>
              <a:t>14 November 2019, </a:t>
            </a:r>
            <a:r>
              <a:rPr lang="de-DE" sz="1200" b="1" dirty="0" err="1">
                <a:solidFill>
                  <a:srgbClr val="134095"/>
                </a:solidFill>
                <a:latin typeface="Arial" panose="020B0604020202020204" pitchFamily="34" charset="0"/>
                <a:cs typeface="Arial" panose="020B0604020202020204" pitchFamily="34" charset="0"/>
              </a:rPr>
              <a:t>Difu</a:t>
            </a:r>
            <a:r>
              <a:rPr lang="de-DE" sz="1200" b="1" dirty="0">
                <a:solidFill>
                  <a:srgbClr val="134095"/>
                </a:solidFill>
                <a:latin typeface="Arial" panose="020B0604020202020204" pitchFamily="34" charset="0"/>
                <a:cs typeface="Arial" panose="020B0604020202020204" pitchFamily="34" charset="0"/>
              </a:rPr>
              <a:t> Seminar </a:t>
            </a:r>
          </a:p>
          <a:p>
            <a:endParaRPr lang="de-DE" sz="1200" b="1" dirty="0">
              <a:solidFill>
                <a:srgbClr val="134095"/>
              </a:solidFill>
              <a:latin typeface="Arial" panose="020B0604020202020204" pitchFamily="34" charset="0"/>
              <a:cs typeface="Arial" panose="020B0604020202020204" pitchFamily="34" charset="0"/>
            </a:endParaRPr>
          </a:p>
          <a:p>
            <a:r>
              <a:rPr lang="de-DE" sz="1200" b="1" dirty="0">
                <a:solidFill>
                  <a:srgbClr val="134095"/>
                </a:solidFill>
                <a:latin typeface="+mn-lt"/>
              </a:rPr>
              <a:t> </a:t>
            </a:r>
          </a:p>
        </p:txBody>
      </p:sp>
      <p:graphicFrame>
        <p:nvGraphicFramePr>
          <p:cNvPr id="5" name="Tabelle 4"/>
          <p:cNvGraphicFramePr>
            <a:graphicFrameLocks noGrp="1"/>
          </p:cNvGraphicFramePr>
          <p:nvPr>
            <p:extLst>
              <p:ext uri="{D42A27DB-BD31-4B8C-83A1-F6EECF244321}">
                <p14:modId xmlns:p14="http://schemas.microsoft.com/office/powerpoint/2010/main" val="2182853206"/>
              </p:ext>
            </p:extLst>
          </p:nvPr>
        </p:nvGraphicFramePr>
        <p:xfrm>
          <a:off x="256308" y="1375314"/>
          <a:ext cx="8631384" cy="3820668"/>
        </p:xfrm>
        <a:graphic>
          <a:graphicData uri="http://schemas.openxmlformats.org/drawingml/2006/table">
            <a:tbl>
              <a:tblPr firstRow="1" firstCol="1" bandRow="1">
                <a:tableStyleId>{5C22544A-7EE6-4342-B048-85BDC9FD1C3A}</a:tableStyleId>
              </a:tblPr>
              <a:tblGrid>
                <a:gridCol w="1316648">
                  <a:extLst>
                    <a:ext uri="{9D8B030D-6E8A-4147-A177-3AD203B41FA5}">
                      <a16:colId xmlns:a16="http://schemas.microsoft.com/office/drawing/2014/main" val="20000"/>
                    </a:ext>
                  </a:extLst>
                </a:gridCol>
                <a:gridCol w="2023451">
                  <a:extLst>
                    <a:ext uri="{9D8B030D-6E8A-4147-A177-3AD203B41FA5}">
                      <a16:colId xmlns:a16="http://schemas.microsoft.com/office/drawing/2014/main" val="20001"/>
                    </a:ext>
                  </a:extLst>
                </a:gridCol>
                <a:gridCol w="2016420">
                  <a:extLst>
                    <a:ext uri="{9D8B030D-6E8A-4147-A177-3AD203B41FA5}">
                      <a16:colId xmlns:a16="http://schemas.microsoft.com/office/drawing/2014/main" val="20002"/>
                    </a:ext>
                  </a:extLst>
                </a:gridCol>
                <a:gridCol w="3274865">
                  <a:extLst>
                    <a:ext uri="{9D8B030D-6E8A-4147-A177-3AD203B41FA5}">
                      <a16:colId xmlns:a16="http://schemas.microsoft.com/office/drawing/2014/main" val="20003"/>
                    </a:ext>
                  </a:extLst>
                </a:gridCol>
              </a:tblGrid>
              <a:tr h="382388">
                <a:tc>
                  <a:txBody>
                    <a:bodyPr/>
                    <a:lstStyle/>
                    <a:p>
                      <a:pPr>
                        <a:lnSpc>
                          <a:spcPct val="115000"/>
                        </a:lnSpc>
                        <a:spcAft>
                          <a:spcPts val="0"/>
                        </a:spcAft>
                      </a:pPr>
                      <a:r>
                        <a:rPr lang="de-DE" sz="1800" dirty="0">
                          <a:effectLst/>
                          <a:latin typeface="+mn-lt"/>
                          <a:ea typeface="+mn-ea"/>
                          <a:cs typeface="+mn-cs"/>
                        </a:rPr>
                        <a:t>City</a:t>
                      </a:r>
                      <a:endParaRPr lang="de-DE" sz="1800" dirty="0">
                        <a:effectLst/>
                        <a:latin typeface="Calibri"/>
                        <a:ea typeface="Calibri"/>
                        <a:cs typeface="Times New Roman"/>
                      </a:endParaRPr>
                    </a:p>
                  </a:txBody>
                  <a:tcPr marL="62184" marR="62184" marT="0" marB="0"/>
                </a:tc>
                <a:tc>
                  <a:txBody>
                    <a:bodyPr/>
                    <a:lstStyle/>
                    <a:p>
                      <a:pPr>
                        <a:lnSpc>
                          <a:spcPct val="115000"/>
                        </a:lnSpc>
                        <a:spcAft>
                          <a:spcPts val="0"/>
                        </a:spcAft>
                      </a:pPr>
                      <a:r>
                        <a:rPr lang="de-DE" sz="1800" dirty="0">
                          <a:effectLst/>
                        </a:rPr>
                        <a:t>New </a:t>
                      </a:r>
                      <a:r>
                        <a:rPr lang="de-DE" sz="1800" dirty="0" err="1">
                          <a:effectLst/>
                        </a:rPr>
                        <a:t>construction</a:t>
                      </a:r>
                      <a:r>
                        <a:rPr lang="de-DE" sz="1800" dirty="0">
                          <a:effectLst/>
                        </a:rPr>
                        <a:t> </a:t>
                      </a:r>
                      <a:r>
                        <a:rPr lang="de-DE" sz="1800" dirty="0" err="1">
                          <a:effectLst/>
                        </a:rPr>
                        <a:t>project</a:t>
                      </a:r>
                      <a:endParaRPr lang="de-DE" sz="1800" dirty="0">
                        <a:effectLst/>
                        <a:latin typeface="Calibri"/>
                        <a:ea typeface="Calibri"/>
                        <a:cs typeface="Times New Roman"/>
                      </a:endParaRPr>
                    </a:p>
                  </a:txBody>
                  <a:tcPr marL="62184" marR="62184" marT="0" marB="0"/>
                </a:tc>
                <a:tc>
                  <a:txBody>
                    <a:bodyPr/>
                    <a:lstStyle/>
                    <a:p>
                      <a:pPr>
                        <a:lnSpc>
                          <a:spcPct val="115000"/>
                        </a:lnSpc>
                        <a:spcAft>
                          <a:spcPts val="0"/>
                        </a:spcAft>
                      </a:pPr>
                      <a:r>
                        <a:rPr lang="de-DE" sz="1800" dirty="0" err="1">
                          <a:effectLst/>
                        </a:rPr>
                        <a:t>Reduction</a:t>
                      </a:r>
                      <a:r>
                        <a:rPr lang="de-DE" sz="1800" dirty="0">
                          <a:effectLst/>
                        </a:rPr>
                        <a:t> </a:t>
                      </a:r>
                      <a:r>
                        <a:rPr lang="de-DE" sz="1800" dirty="0" err="1">
                          <a:effectLst/>
                        </a:rPr>
                        <a:t>of</a:t>
                      </a:r>
                      <a:r>
                        <a:rPr lang="de-DE" sz="1800" dirty="0">
                          <a:effectLst/>
                        </a:rPr>
                        <a:t> </a:t>
                      </a:r>
                      <a:r>
                        <a:rPr lang="de-DE" sz="1800" dirty="0" err="1">
                          <a:effectLst/>
                        </a:rPr>
                        <a:t>parking</a:t>
                      </a:r>
                      <a:r>
                        <a:rPr lang="de-DE" sz="1800" dirty="0">
                          <a:effectLst/>
                        </a:rPr>
                        <a:t> </a:t>
                      </a:r>
                      <a:r>
                        <a:rPr lang="de-DE" sz="1800" dirty="0" err="1">
                          <a:effectLst/>
                        </a:rPr>
                        <a:t>standards</a:t>
                      </a:r>
                      <a:r>
                        <a:rPr lang="de-DE" sz="1800" baseline="0" dirty="0">
                          <a:effectLst/>
                        </a:rPr>
                        <a:t> </a:t>
                      </a:r>
                      <a:r>
                        <a:rPr lang="de-DE" sz="1800" baseline="0" dirty="0" err="1">
                          <a:effectLst/>
                        </a:rPr>
                        <a:t>for</a:t>
                      </a:r>
                      <a:r>
                        <a:rPr lang="de-DE" sz="1800" baseline="0" dirty="0">
                          <a:effectLst/>
                        </a:rPr>
                        <a:t> </a:t>
                      </a:r>
                      <a:r>
                        <a:rPr lang="de-DE" sz="1800" baseline="0" dirty="0" err="1">
                          <a:effectLst/>
                        </a:rPr>
                        <a:t>new</a:t>
                      </a:r>
                      <a:r>
                        <a:rPr lang="de-DE" sz="1800" baseline="0" dirty="0">
                          <a:effectLst/>
                        </a:rPr>
                        <a:t> </a:t>
                      </a:r>
                      <a:r>
                        <a:rPr lang="de-DE" sz="1800" baseline="0" dirty="0" err="1">
                          <a:effectLst/>
                        </a:rPr>
                        <a:t>developments</a:t>
                      </a:r>
                      <a:endParaRPr lang="de-DE" sz="1800" dirty="0">
                        <a:effectLst/>
                        <a:latin typeface="Calibri"/>
                        <a:ea typeface="Calibri"/>
                        <a:cs typeface="Times New Roman"/>
                      </a:endParaRPr>
                    </a:p>
                  </a:txBody>
                  <a:tcPr marL="62184" marR="62184" marT="0" marB="0"/>
                </a:tc>
                <a:tc>
                  <a:txBody>
                    <a:bodyPr/>
                    <a:lstStyle/>
                    <a:p>
                      <a:pPr>
                        <a:lnSpc>
                          <a:spcPct val="115000"/>
                        </a:lnSpc>
                        <a:spcAft>
                          <a:spcPts val="0"/>
                        </a:spcAft>
                      </a:pPr>
                      <a:r>
                        <a:rPr lang="de-DE" sz="1800" dirty="0" err="1">
                          <a:effectLst/>
                          <a:latin typeface="+mn-lt"/>
                          <a:ea typeface="+mn-ea"/>
                          <a:cs typeface="+mn-cs"/>
                        </a:rPr>
                        <a:t>costs</a:t>
                      </a:r>
                      <a:endParaRPr lang="de-DE" sz="1800" dirty="0">
                        <a:effectLst/>
                        <a:latin typeface="Calibri"/>
                        <a:ea typeface="Calibri"/>
                        <a:cs typeface="Times New Roman"/>
                      </a:endParaRPr>
                    </a:p>
                  </a:txBody>
                  <a:tcPr marL="62184" marR="62184" marT="0" marB="0"/>
                </a:tc>
                <a:extLst>
                  <a:ext uri="{0D108BD9-81ED-4DB2-BD59-A6C34878D82A}">
                    <a16:rowId xmlns:a16="http://schemas.microsoft.com/office/drawing/2014/main" val="10000"/>
                  </a:ext>
                </a:extLst>
              </a:tr>
              <a:tr h="955935">
                <a:tc>
                  <a:txBody>
                    <a:bodyPr/>
                    <a:lstStyle/>
                    <a:p>
                      <a:pPr>
                        <a:lnSpc>
                          <a:spcPct val="115000"/>
                        </a:lnSpc>
                        <a:spcAft>
                          <a:spcPts val="0"/>
                        </a:spcAft>
                      </a:pPr>
                      <a:r>
                        <a:rPr lang="de-DE" sz="1800" dirty="0" err="1">
                          <a:effectLst/>
                        </a:rPr>
                        <a:t>Mun</a:t>
                      </a:r>
                      <a:r>
                        <a:rPr lang="de-DE" sz="1800" baseline="0" dirty="0" err="1">
                          <a:effectLst/>
                        </a:rPr>
                        <a:t>ich</a:t>
                      </a:r>
                      <a:endParaRPr lang="de-DE" sz="1800" dirty="0">
                        <a:effectLst/>
                        <a:latin typeface="Calibri"/>
                        <a:ea typeface="Calibri"/>
                        <a:cs typeface="Times New Roman"/>
                      </a:endParaRPr>
                    </a:p>
                  </a:txBody>
                  <a:tcPr marL="62184" marR="62184" marT="0" marB="0"/>
                </a:tc>
                <a:tc>
                  <a:txBody>
                    <a:bodyPr/>
                    <a:lstStyle/>
                    <a:p>
                      <a:pPr>
                        <a:lnSpc>
                          <a:spcPct val="115000"/>
                        </a:lnSpc>
                        <a:spcAft>
                          <a:spcPts val="0"/>
                        </a:spcAft>
                      </a:pPr>
                      <a:r>
                        <a:rPr lang="en-US" sz="1600" dirty="0">
                          <a:effectLst/>
                          <a:latin typeface="Arial" panose="020B0604020202020204" pitchFamily="34" charset="0"/>
                          <a:ea typeface="Calibri"/>
                          <a:cs typeface="Arial" panose="020B0604020202020204" pitchFamily="34" charset="0"/>
                        </a:rPr>
                        <a:t>Multi-generational living with 120 residential units in Munich </a:t>
                      </a:r>
                    </a:p>
                    <a:p>
                      <a:pPr>
                        <a:lnSpc>
                          <a:spcPct val="115000"/>
                        </a:lnSpc>
                        <a:spcAft>
                          <a:spcPts val="0"/>
                        </a:spcAft>
                      </a:pP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en-US" sz="1600" dirty="0" err="1">
                          <a:effectLst/>
                          <a:latin typeface="Arial" panose="020B0604020202020204" pitchFamily="34" charset="0"/>
                          <a:ea typeface="Calibri"/>
                          <a:cs typeface="Arial" panose="020B0604020202020204" pitchFamily="34" charset="0"/>
                        </a:rPr>
                        <a:t>CarSharing</a:t>
                      </a:r>
                      <a:r>
                        <a:rPr lang="en-US" sz="1600" dirty="0">
                          <a:effectLst/>
                          <a:latin typeface="Arial" panose="020B0604020202020204" pitchFamily="34" charset="0"/>
                          <a:ea typeface="Calibri"/>
                          <a:cs typeface="Arial" panose="020B0604020202020204" pitchFamily="34" charset="0"/>
                        </a:rPr>
                        <a:t> partner: STATTAUTO Munich</a:t>
                      </a:r>
                      <a:endParaRPr lang="de-DE" sz="1600" dirty="0">
                        <a:effectLst/>
                        <a:latin typeface="Arial" panose="020B0604020202020204" pitchFamily="34" charset="0"/>
                        <a:ea typeface="Calibri"/>
                        <a:cs typeface="Arial" panose="020B0604020202020204" pitchFamily="34" charset="0"/>
                      </a:endParaRPr>
                    </a:p>
                  </a:txBody>
                  <a:tcPr marL="62184" marR="62184" marT="0" marB="0"/>
                </a:tc>
                <a:tc>
                  <a:txBody>
                    <a:bodyPr/>
                    <a:lstStyle/>
                    <a:p>
                      <a:pPr>
                        <a:lnSpc>
                          <a:spcPct val="115000"/>
                        </a:lnSpc>
                        <a:spcAft>
                          <a:spcPts val="0"/>
                        </a:spcAft>
                      </a:pPr>
                      <a:r>
                        <a:rPr lang="de-DE" sz="1600" dirty="0" err="1">
                          <a:effectLst/>
                        </a:rPr>
                        <a:t>Reduction</a:t>
                      </a:r>
                      <a:r>
                        <a:rPr lang="de-DE" sz="1600" baseline="0" dirty="0">
                          <a:effectLst/>
                        </a:rPr>
                        <a:t> </a:t>
                      </a:r>
                      <a:r>
                        <a:rPr lang="de-DE" sz="1600" baseline="0" dirty="0" err="1">
                          <a:effectLst/>
                        </a:rPr>
                        <a:t>of</a:t>
                      </a:r>
                      <a:r>
                        <a:rPr lang="de-DE" sz="1600" baseline="0" dirty="0">
                          <a:effectLst/>
                        </a:rPr>
                        <a:t> </a:t>
                      </a:r>
                      <a:r>
                        <a:rPr lang="de-DE" sz="1600" baseline="0" dirty="0" err="1">
                          <a:effectLst/>
                        </a:rPr>
                        <a:t>parking</a:t>
                      </a:r>
                      <a:r>
                        <a:rPr lang="de-DE" sz="1600" baseline="0" dirty="0">
                          <a:effectLst/>
                        </a:rPr>
                        <a:t> </a:t>
                      </a:r>
                      <a:r>
                        <a:rPr lang="de-DE" sz="1600" baseline="0" dirty="0" err="1">
                          <a:effectLst/>
                        </a:rPr>
                        <a:t>standards</a:t>
                      </a:r>
                      <a:r>
                        <a:rPr lang="de-DE" sz="1600" baseline="0" dirty="0">
                          <a:effectLst/>
                        </a:rPr>
                        <a:t> </a:t>
                      </a:r>
                      <a:r>
                        <a:rPr lang="en-US" sz="1600" dirty="0">
                          <a:effectLst/>
                        </a:rPr>
                        <a:t>by local authority because of </a:t>
                      </a:r>
                      <a:r>
                        <a:rPr lang="en-US" sz="1600" dirty="0" err="1">
                          <a:effectLst/>
                        </a:rPr>
                        <a:t>CarSharing</a:t>
                      </a:r>
                      <a:r>
                        <a:rPr lang="en-US" sz="1600" dirty="0">
                          <a:effectLst/>
                        </a:rPr>
                        <a:t> station: 0.5 instead of 0.8</a:t>
                      </a:r>
                    </a:p>
                    <a:p>
                      <a:pPr>
                        <a:lnSpc>
                          <a:spcPct val="115000"/>
                        </a:lnSpc>
                        <a:spcAft>
                          <a:spcPts val="0"/>
                        </a:spcAft>
                      </a:pPr>
                      <a:endParaRPr lang="en-US" sz="1600" dirty="0">
                        <a:effectLst/>
                      </a:endParaRPr>
                    </a:p>
                  </a:txBody>
                  <a:tcPr marL="62184" marR="62184" marT="0" marB="0"/>
                </a:tc>
                <a:tc>
                  <a:txBody>
                    <a:bodyPr/>
                    <a:lstStyle/>
                    <a:p>
                      <a:pPr>
                        <a:lnSpc>
                          <a:spcPct val="115000"/>
                        </a:lnSpc>
                        <a:spcAft>
                          <a:spcPts val="0"/>
                        </a:spcAft>
                      </a:pPr>
                      <a:r>
                        <a:rPr lang="en-US" sz="1600" dirty="0">
                          <a:effectLst/>
                        </a:rPr>
                        <a:t>Reduction in construction costs (underground car park): approx. 300,000 euros, of which approx. 150,000 euros cannot be refinanced through parking space rentals</a:t>
                      </a:r>
                    </a:p>
                    <a:p>
                      <a:pPr>
                        <a:lnSpc>
                          <a:spcPct val="115000"/>
                        </a:lnSpc>
                        <a:spcAft>
                          <a:spcPts val="0"/>
                        </a:spcAft>
                      </a:pPr>
                      <a:endParaRPr lang="de-DE" sz="1600" dirty="0">
                        <a:effectLst/>
                      </a:endParaRPr>
                    </a:p>
                    <a:p>
                      <a:pPr>
                        <a:lnSpc>
                          <a:spcPct val="115000"/>
                        </a:lnSpc>
                        <a:spcAft>
                          <a:spcPts val="0"/>
                        </a:spcAft>
                      </a:pPr>
                      <a:r>
                        <a:rPr lang="de-DE" sz="1600" dirty="0">
                          <a:effectLst/>
                        </a:rPr>
                        <a:t> </a:t>
                      </a:r>
                      <a:endParaRPr lang="de-DE" sz="1600" dirty="0">
                        <a:effectLst/>
                        <a:latin typeface="Calibri"/>
                        <a:ea typeface="Calibri"/>
                        <a:cs typeface="Times New Roman"/>
                      </a:endParaRPr>
                    </a:p>
                  </a:txBody>
                  <a:tcPr marL="62184" marR="62184" marT="0" marB="0"/>
                </a:tc>
                <a:extLst>
                  <a:ext uri="{0D108BD9-81ED-4DB2-BD59-A6C34878D82A}">
                    <a16:rowId xmlns:a16="http://schemas.microsoft.com/office/drawing/2014/main" val="10001"/>
                  </a:ext>
                </a:extLst>
              </a:tr>
            </a:tbl>
          </a:graphicData>
        </a:graphic>
      </p:graphicFrame>
      <p:sp>
        <p:nvSpPr>
          <p:cNvPr id="6" name="Rechteck 5">
            <a:extLst>
              <a:ext uri="{FF2B5EF4-FFF2-40B4-BE49-F238E27FC236}">
                <a16:creationId xmlns:a16="http://schemas.microsoft.com/office/drawing/2014/main" id="{570C13A3-935F-4655-8376-673A34774FB8}"/>
              </a:ext>
            </a:extLst>
          </p:cNvPr>
          <p:cNvSpPr/>
          <p:nvPr/>
        </p:nvSpPr>
        <p:spPr>
          <a:xfrm>
            <a:off x="5820728" y="5967522"/>
            <a:ext cx="3848100" cy="461665"/>
          </a:xfrm>
          <a:prstGeom prst="rect">
            <a:avLst/>
          </a:prstGeom>
        </p:spPr>
        <p:txBody>
          <a:bodyPr wrap="square">
            <a:spAutoFit/>
          </a:bodyPr>
          <a:lstStyle/>
          <a:p>
            <a:pPr lvl="0"/>
            <a:r>
              <a:rPr lang="de-DE" sz="1200" b="1" dirty="0">
                <a:solidFill>
                  <a:srgbClr val="134095"/>
                </a:solidFill>
                <a:latin typeface="Arial" panose="020B0604020202020204" pitchFamily="34" charset="0"/>
                <a:cs typeface="Arial" panose="020B0604020202020204" pitchFamily="34" charset="0"/>
              </a:rPr>
              <a:t>Source: https://www.stattauto-muenchen.de/renault-zoe/</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6982738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0" y="113533"/>
            <a:ext cx="6181725" cy="1143000"/>
          </a:xfrm>
        </p:spPr>
        <p:txBody>
          <a:bodyPr/>
          <a:lstStyle/>
          <a:p>
            <a:pPr eaLnBrk="1" hangingPunct="1"/>
            <a:br>
              <a:rPr lang="en-GB" altLang="de-DE" sz="1800" dirty="0"/>
            </a:br>
            <a:br>
              <a:rPr lang="en-US" altLang="de-DE" sz="1800" dirty="0"/>
            </a:br>
            <a:r>
              <a:rPr lang="en-US" altLang="de-DE" sz="1800" dirty="0"/>
              <a:t>b. Good practice in </a:t>
            </a:r>
            <a:r>
              <a:rPr lang="de-DE" sz="1800" dirty="0" err="1"/>
              <a:t>Umeå</a:t>
            </a:r>
            <a:r>
              <a:rPr lang="de-DE" sz="1800" dirty="0"/>
              <a:t>: </a:t>
            </a:r>
            <a:r>
              <a:rPr lang="en-US" sz="1800" dirty="0"/>
              <a:t>In the Green Parking Payoff project, property developers provide sustainable mobility services  in  exchange  for  lower  parking  requirements</a:t>
            </a:r>
            <a:br>
              <a:rPr lang="en-US" altLang="de-DE" sz="1800" dirty="0"/>
            </a:br>
            <a:endParaRPr lang="en-GB" altLang="de-DE" sz="1800" dirty="0"/>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de-DE" sz="1600" dirty="0">
                <a:solidFill>
                  <a:schemeClr val="bg1"/>
                </a:solidFill>
                <a:latin typeface="+mn-lt"/>
              </a:rPr>
              <a:t>© Martina Hertel</a:t>
            </a:r>
          </a:p>
        </p:txBody>
      </p:sp>
      <p:pic>
        <p:nvPicPr>
          <p:cNvPr id="11" name="Grafik 10">
            <a:extLst>
              <a:ext uri="{FF2B5EF4-FFF2-40B4-BE49-F238E27FC236}">
                <a16:creationId xmlns:a16="http://schemas.microsoft.com/office/drawing/2014/main" id="{091A490E-B13A-4F5B-83BF-5E3DD0301DB3}"/>
              </a:ext>
            </a:extLst>
          </p:cNvPr>
          <p:cNvPicPr>
            <a:picLocks noChangeAspect="1"/>
          </p:cNvPicPr>
          <p:nvPr/>
        </p:nvPicPr>
        <p:blipFill>
          <a:blip r:embed="rId3"/>
          <a:stretch>
            <a:fillRect/>
          </a:stretch>
        </p:blipFill>
        <p:spPr>
          <a:xfrm>
            <a:off x="127563" y="3619007"/>
            <a:ext cx="3869267" cy="2901950"/>
          </a:xfrm>
          <a:prstGeom prst="rect">
            <a:avLst/>
          </a:prstGeom>
        </p:spPr>
      </p:pic>
      <p:pic>
        <p:nvPicPr>
          <p:cNvPr id="12" name="Grafik 11">
            <a:extLst>
              <a:ext uri="{FF2B5EF4-FFF2-40B4-BE49-F238E27FC236}">
                <a16:creationId xmlns:a16="http://schemas.microsoft.com/office/drawing/2014/main" id="{7BDF153D-F17E-4A42-ADEE-2BB592B53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64" y="1440659"/>
            <a:ext cx="3869267" cy="2579511"/>
          </a:xfrm>
          <a:prstGeom prst="rect">
            <a:avLst/>
          </a:prstGeom>
        </p:spPr>
      </p:pic>
      <p:pic>
        <p:nvPicPr>
          <p:cNvPr id="16" name="Grafik 15">
            <a:extLst>
              <a:ext uri="{FF2B5EF4-FFF2-40B4-BE49-F238E27FC236}">
                <a16:creationId xmlns:a16="http://schemas.microsoft.com/office/drawing/2014/main" id="{BA91F6C7-FB59-47B1-A138-CBDFC585A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831" y="1440660"/>
            <a:ext cx="3750260" cy="2812695"/>
          </a:xfrm>
          <a:prstGeom prst="rect">
            <a:avLst/>
          </a:prstGeom>
        </p:spPr>
      </p:pic>
      <p:pic>
        <p:nvPicPr>
          <p:cNvPr id="14" name="Grafik 13">
            <a:extLst>
              <a:ext uri="{FF2B5EF4-FFF2-40B4-BE49-F238E27FC236}">
                <a16:creationId xmlns:a16="http://schemas.microsoft.com/office/drawing/2014/main" id="{D1D20DFB-652C-495D-B56B-45D715BEC7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089"/>
          <a:stretch/>
        </p:blipFill>
        <p:spPr>
          <a:xfrm>
            <a:off x="3996830" y="4020171"/>
            <a:ext cx="3750261" cy="2500786"/>
          </a:xfrm>
          <a:prstGeom prst="rect">
            <a:avLst/>
          </a:prstGeom>
        </p:spPr>
      </p:pic>
      <p:sp>
        <p:nvSpPr>
          <p:cNvPr id="18" name="Rechteck 17">
            <a:extLst>
              <a:ext uri="{FF2B5EF4-FFF2-40B4-BE49-F238E27FC236}">
                <a16:creationId xmlns:a16="http://schemas.microsoft.com/office/drawing/2014/main" id="{E3307766-CE5A-4BEB-AC46-9CF83B23E35C}"/>
              </a:ext>
            </a:extLst>
          </p:cNvPr>
          <p:cNvSpPr/>
          <p:nvPr/>
        </p:nvSpPr>
        <p:spPr>
          <a:xfrm>
            <a:off x="97355" y="6046868"/>
            <a:ext cx="1478458" cy="461665"/>
          </a:xfrm>
          <a:prstGeom prst="rect">
            <a:avLst/>
          </a:prstGeom>
        </p:spPr>
        <p:txBody>
          <a:bodyPr wrap="square">
            <a:spAutoFit/>
          </a:bodyPr>
          <a:lstStyle/>
          <a:p>
            <a:r>
              <a:rPr lang="de-DE" sz="1200" dirty="0">
                <a:solidFill>
                  <a:schemeClr val="bg1"/>
                </a:solidFill>
                <a:latin typeface="Arial"/>
              </a:rPr>
              <a:t>All </a:t>
            </a:r>
            <a:r>
              <a:rPr lang="de-DE" sz="1200" dirty="0" err="1">
                <a:solidFill>
                  <a:schemeClr val="bg1"/>
                </a:solidFill>
                <a:latin typeface="Arial"/>
              </a:rPr>
              <a:t>photos</a:t>
            </a:r>
            <a:r>
              <a:rPr lang="de-DE" sz="1200" dirty="0">
                <a:solidFill>
                  <a:schemeClr val="bg1"/>
                </a:solidFill>
                <a:latin typeface="Arial"/>
              </a:rPr>
              <a:t> </a:t>
            </a:r>
            <a:r>
              <a:rPr lang="de-DE" sz="1200" dirty="0" err="1">
                <a:solidFill>
                  <a:schemeClr val="bg1"/>
                </a:solidFill>
                <a:latin typeface="Arial"/>
              </a:rPr>
              <a:t>by</a:t>
            </a:r>
            <a:r>
              <a:rPr lang="de-DE" sz="1200" dirty="0">
                <a:solidFill>
                  <a:schemeClr val="bg1"/>
                </a:solidFill>
                <a:latin typeface="Arial"/>
              </a:rPr>
              <a:t> Martina Hertel</a:t>
            </a:r>
          </a:p>
        </p:txBody>
      </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9"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7031118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381345"/>
            <a:ext cx="6248990" cy="1152525"/>
          </a:xfrm>
        </p:spPr>
        <p:txBody>
          <a:bodyPr/>
          <a:lstStyle/>
          <a:p>
            <a:r>
              <a:rPr lang="de-DE" sz="2000" dirty="0"/>
              <a:t>b. </a:t>
            </a:r>
            <a:r>
              <a:rPr lang="de-DE" sz="2000" dirty="0" err="1"/>
              <a:t>Good</a:t>
            </a:r>
            <a:r>
              <a:rPr lang="de-DE" sz="2000" dirty="0"/>
              <a:t> </a:t>
            </a:r>
            <a:r>
              <a:rPr lang="de-DE" sz="2000" dirty="0" err="1"/>
              <a:t>practice</a:t>
            </a:r>
            <a:r>
              <a:rPr lang="de-DE" sz="2000" dirty="0"/>
              <a:t> in </a:t>
            </a:r>
            <a:r>
              <a:rPr lang="de-DE" sz="2000" dirty="0" err="1"/>
              <a:t>Umeå</a:t>
            </a:r>
            <a:r>
              <a:rPr lang="de-DE" sz="2000" dirty="0"/>
              <a:t>: </a:t>
            </a:r>
            <a:r>
              <a:rPr lang="en-US" sz="2000" dirty="0"/>
              <a:t>Lower the minimum requirement for car parking…. due to an advanced mobility concept: </a:t>
            </a:r>
            <a:r>
              <a:rPr lang="de-DE" sz="2000" dirty="0"/>
              <a:t>Green </a:t>
            </a:r>
            <a:r>
              <a:rPr lang="de-DE" sz="2000" dirty="0" err="1"/>
              <a:t>parking</a:t>
            </a:r>
            <a:r>
              <a:rPr lang="de-DE" sz="2000" dirty="0"/>
              <a:t> </a:t>
            </a:r>
            <a:r>
              <a:rPr lang="de-DE" sz="2000" dirty="0" err="1"/>
              <a:t>payoff</a:t>
            </a:r>
            <a:br>
              <a:rPr lang="de-DE" sz="2000" dirty="0"/>
            </a:br>
            <a:endParaRPr lang="de-DE" sz="2000" dirty="0"/>
          </a:p>
        </p:txBody>
      </p:sp>
      <p:sp>
        <p:nvSpPr>
          <p:cNvPr id="11" name="Textfeld 10"/>
          <p:cNvSpPr txBox="1"/>
          <p:nvPr/>
        </p:nvSpPr>
        <p:spPr>
          <a:xfrm>
            <a:off x="4546237" y="3761892"/>
            <a:ext cx="2552657" cy="276999"/>
          </a:xfrm>
          <a:prstGeom prst="rect">
            <a:avLst/>
          </a:prstGeom>
          <a:noFill/>
        </p:spPr>
        <p:txBody>
          <a:bodyPr wrap="square" rtlCol="0">
            <a:spAutoFit/>
          </a:bodyPr>
          <a:lstStyle/>
          <a:p>
            <a:pPr algn="r"/>
            <a:r>
              <a:rPr lang="de-DE" sz="1200" dirty="0">
                <a:solidFill>
                  <a:schemeClr val="bg1"/>
                </a:solidFill>
                <a:latin typeface="+mj-lt"/>
              </a:rPr>
              <a:t>Foto: Martina Hertel</a:t>
            </a:r>
          </a:p>
        </p:txBody>
      </p:sp>
      <p:sp>
        <p:nvSpPr>
          <p:cNvPr id="3" name="Rechteck 2"/>
          <p:cNvSpPr/>
          <p:nvPr/>
        </p:nvSpPr>
        <p:spPr>
          <a:xfrm>
            <a:off x="4546237" y="4816135"/>
            <a:ext cx="514035" cy="8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D769EAD-0CEA-46B3-A23A-676F95DA4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1574364"/>
            <a:ext cx="3939822" cy="2954867"/>
          </a:xfrm>
          <a:prstGeom prst="rect">
            <a:avLst/>
          </a:prstGeom>
        </p:spPr>
      </p:pic>
      <p:pic>
        <p:nvPicPr>
          <p:cNvPr id="7" name="Grafik 6">
            <a:extLst>
              <a:ext uri="{FF2B5EF4-FFF2-40B4-BE49-F238E27FC236}">
                <a16:creationId xmlns:a16="http://schemas.microsoft.com/office/drawing/2014/main" id="{0B274B6C-7460-4871-B1CE-326EF9740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11" y="1575459"/>
            <a:ext cx="4430659" cy="2953772"/>
          </a:xfrm>
          <a:prstGeom prst="rect">
            <a:avLst/>
          </a:prstGeom>
        </p:spPr>
      </p:pic>
      <p:pic>
        <p:nvPicPr>
          <p:cNvPr id="10" name="Grafik 9">
            <a:extLst>
              <a:ext uri="{FF2B5EF4-FFF2-40B4-BE49-F238E27FC236}">
                <a16:creationId xmlns:a16="http://schemas.microsoft.com/office/drawing/2014/main" id="{8E8FE5DB-4A95-4953-9ED0-C66455C08F56}"/>
              </a:ext>
            </a:extLst>
          </p:cNvPr>
          <p:cNvPicPr>
            <a:picLocks noChangeAspect="1"/>
          </p:cNvPicPr>
          <p:nvPr/>
        </p:nvPicPr>
        <p:blipFill rotWithShape="1">
          <a:blip r:embed="rId5"/>
          <a:srcRect t="15144" r="1955" b="29774"/>
          <a:stretch/>
        </p:blipFill>
        <p:spPr>
          <a:xfrm>
            <a:off x="2305939" y="4610219"/>
            <a:ext cx="4480595" cy="1887923"/>
          </a:xfrm>
          <a:prstGeom prst="rect">
            <a:avLst/>
          </a:prstGeom>
        </p:spPr>
      </p:pic>
      <p:sp>
        <p:nvSpPr>
          <p:cNvPr id="13" name="Rechteck 12">
            <a:extLst>
              <a:ext uri="{FF2B5EF4-FFF2-40B4-BE49-F238E27FC236}">
                <a16:creationId xmlns:a16="http://schemas.microsoft.com/office/drawing/2014/main" id="{40AB5264-D8BA-46D3-9969-5FDEBC8D11DE}"/>
              </a:ext>
            </a:extLst>
          </p:cNvPr>
          <p:cNvSpPr/>
          <p:nvPr/>
        </p:nvSpPr>
        <p:spPr>
          <a:xfrm>
            <a:off x="284393" y="6036477"/>
            <a:ext cx="1478458" cy="461665"/>
          </a:xfrm>
          <a:prstGeom prst="rect">
            <a:avLst/>
          </a:prstGeom>
        </p:spPr>
        <p:txBody>
          <a:bodyPr wrap="square">
            <a:spAutoFit/>
          </a:bodyPr>
          <a:lstStyle/>
          <a:p>
            <a:r>
              <a:rPr lang="de-DE" sz="1200" b="1" dirty="0">
                <a:solidFill>
                  <a:srgbClr val="034EA2"/>
                </a:solidFill>
                <a:latin typeface="Arial"/>
              </a:rPr>
              <a:t>All </a:t>
            </a:r>
            <a:r>
              <a:rPr lang="de-DE" sz="1200" b="1" dirty="0" err="1">
                <a:solidFill>
                  <a:srgbClr val="034EA2"/>
                </a:solidFill>
                <a:latin typeface="Arial"/>
              </a:rPr>
              <a:t>photos</a:t>
            </a:r>
            <a:r>
              <a:rPr lang="de-DE" sz="1200" b="1" dirty="0">
                <a:solidFill>
                  <a:srgbClr val="034EA2"/>
                </a:solidFill>
                <a:latin typeface="Arial"/>
              </a:rPr>
              <a:t> </a:t>
            </a:r>
            <a:r>
              <a:rPr lang="de-DE" sz="1200" b="1" dirty="0" err="1">
                <a:solidFill>
                  <a:srgbClr val="034EA2"/>
                </a:solidFill>
                <a:latin typeface="Arial"/>
              </a:rPr>
              <a:t>by</a:t>
            </a:r>
            <a:r>
              <a:rPr lang="de-DE" sz="1200" b="1" dirty="0">
                <a:solidFill>
                  <a:srgbClr val="034EA2"/>
                </a:solidFill>
                <a:latin typeface="Arial"/>
              </a:rPr>
              <a:t> Martina Hertel</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716483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en-US" sz="3600" b="1" dirty="0">
                <a:solidFill>
                  <a:schemeClr val="bg1"/>
                </a:solidFill>
                <a:latin typeface="+mj-lt"/>
              </a:rPr>
              <a:t>Good practice on fix maximum car parking allowances </a:t>
            </a:r>
            <a:endParaRPr lang="en-US" sz="3600" b="1" dirty="0">
              <a:solidFill>
                <a:schemeClr val="bg1"/>
              </a:solidFill>
              <a:latin typeface="+mj-lt"/>
              <a:cs typeface="Arial" panose="020B0604020202020204" pitchFamily="34" charset="0"/>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57368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6191250" cy="1152525"/>
          </a:xfrm>
        </p:spPr>
        <p:txBody>
          <a:bodyPr/>
          <a:lstStyle/>
          <a:p>
            <a:pPr eaLnBrk="1" hangingPunct="1"/>
            <a:r>
              <a:rPr lang="en-US" altLang="en-US" dirty="0"/>
              <a:t>c. Fix maximum car parking allowances – limiting how much parking is provided in new building</a:t>
            </a:r>
          </a:p>
        </p:txBody>
      </p:sp>
      <p:sp>
        <p:nvSpPr>
          <p:cNvPr id="2" name="Inhaltsplatzhalter 1"/>
          <p:cNvSpPr>
            <a:spLocks noGrp="1"/>
          </p:cNvSpPr>
          <p:nvPr>
            <p:ph idx="1"/>
          </p:nvPr>
        </p:nvSpPr>
        <p:spPr>
          <a:xfrm>
            <a:off x="83126" y="1558636"/>
            <a:ext cx="9060874" cy="4750089"/>
          </a:xfrm>
        </p:spPr>
        <p:txBody>
          <a:bodyPr/>
          <a:lstStyle/>
          <a:p>
            <a:r>
              <a:rPr lang="de-DE" sz="2400" b="0" u="sng" dirty="0"/>
              <a:t>Best </a:t>
            </a:r>
            <a:r>
              <a:rPr lang="de-DE" sz="2400" b="0" u="sng" dirty="0" err="1"/>
              <a:t>practice</a:t>
            </a:r>
            <a:r>
              <a:rPr lang="de-DE" sz="2400" b="0" u="sng" dirty="0"/>
              <a:t> in </a:t>
            </a:r>
            <a:r>
              <a:rPr lang="de-DE" sz="2400" b="0" u="sng" dirty="0" err="1"/>
              <a:t>the</a:t>
            </a:r>
            <a:r>
              <a:rPr lang="de-DE" sz="2400" b="0" u="sng" dirty="0"/>
              <a:t> City </a:t>
            </a:r>
            <a:r>
              <a:rPr lang="de-DE" sz="2400" b="0" u="sng" dirty="0" err="1"/>
              <a:t>of</a:t>
            </a:r>
            <a:r>
              <a:rPr lang="de-DE" sz="2400" b="0" u="sng" dirty="0"/>
              <a:t> </a:t>
            </a:r>
            <a:r>
              <a:rPr lang="de-DE" sz="2400" b="0" u="sng" dirty="0" err="1"/>
              <a:t>Zurich</a:t>
            </a:r>
            <a:r>
              <a:rPr lang="en-US" sz="2400" b="0" dirty="0"/>
              <a:t>: most advanced approach of maximum parking standards for housing </a:t>
            </a:r>
            <a:r>
              <a:rPr lang="de-DE" sz="2400" b="0" dirty="0"/>
              <a:t> </a:t>
            </a:r>
          </a:p>
          <a:p>
            <a:pPr marL="536575" indent="-358775"/>
            <a:r>
              <a:rPr lang="en-US" sz="1800" b="0" dirty="0"/>
              <a:t>Zurich's 1996 historical compromise consisted of capping parking in the city </a:t>
            </a:r>
            <a:r>
              <a:rPr lang="en-US" sz="1800" b="0" dirty="0" err="1"/>
              <a:t>centre</a:t>
            </a:r>
            <a:r>
              <a:rPr lang="en-US" sz="1800" b="0" dirty="0"/>
              <a:t> at the 1990 level, with each new car park to be built replacing, on a 1:1 basis, the above-ground car parks that covered most of the city's squares at the time.</a:t>
            </a:r>
          </a:p>
          <a:p>
            <a:pPr marL="536575" indent="-358775"/>
            <a:r>
              <a:rPr lang="en-US" sz="1800" b="0" dirty="0"/>
              <a:t>In 1996, the parking limits were adjusted to make them even more restrictive. Gradual changes over time formed the basis for the current parking policy in Zurich, which was ratified by the population in a referendum in 2010: </a:t>
            </a:r>
          </a:p>
          <a:p>
            <a:endParaRPr lang="de-DE" sz="1800" b="0" dirty="0"/>
          </a:p>
          <a:p>
            <a:pPr marL="0" indent="0">
              <a:buNone/>
            </a:pPr>
            <a:endParaRPr lang="en-US" sz="1800" b="0" dirty="0"/>
          </a:p>
          <a:p>
            <a:endParaRPr lang="en-US" sz="1800" b="0" dirty="0"/>
          </a:p>
          <a:p>
            <a:endParaRPr lang="en-US" sz="1800" b="0" dirty="0"/>
          </a:p>
          <a:p>
            <a:pPr marL="0" indent="0">
              <a:buNone/>
            </a:pPr>
            <a:endParaRPr lang="en-US" sz="1800" b="0" dirty="0"/>
          </a:p>
        </p:txBody>
      </p:sp>
      <mc:AlternateContent xmlns:mc="http://schemas.openxmlformats.org/markup-compatibility/2006" xmlns:a14="http://schemas.microsoft.com/office/drawing/2010/main">
        <mc:Choice Requires="a14">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en-GB" sz="1600" b="1" kern="400" dirty="0">
                              <a:solidFill>
                                <a:srgbClr val="000000"/>
                              </a:solidFill>
                              <a:effectLst/>
                              <a:latin typeface="Arial"/>
                              <a:ea typeface="Times New Roman"/>
                            </a:rPr>
                            <a:t>Area</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en-GB" sz="1600" b="1" kern="400" dirty="0">
                              <a:solidFill>
                                <a:srgbClr val="000000"/>
                              </a:solidFill>
                              <a:effectLst/>
                              <a:latin typeface="Arial"/>
                              <a:ea typeface="Times New Roman"/>
                            </a:rPr>
                            <a:t>Allowed parking space</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en-GB" sz="1600" kern="400" dirty="0">
                              <a:solidFill>
                                <a:srgbClr val="000000"/>
                              </a:solidFill>
                              <a:effectLst/>
                              <a:latin typeface="Arial"/>
                              <a:ea typeface="Times New Roman"/>
                            </a:rPr>
                            <a:t>City centre </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en-GB" sz="1600" kern="400" dirty="0">
                              <a:solidFill>
                                <a:srgbClr val="000000"/>
                              </a:solidFill>
                              <a:effectLst/>
                              <a:latin typeface="Arial"/>
                              <a:ea typeface="Times New Roman"/>
                            </a:rPr>
                            <a:t>Only </a:t>
                          </a:r>
                          <a:r>
                            <a:rPr lang="en-GB" sz="1600" b="1" kern="400" dirty="0">
                              <a:solidFill>
                                <a:srgbClr val="000000"/>
                              </a:solidFill>
                              <a:effectLst/>
                              <a:latin typeface="Arial"/>
                              <a:ea typeface="Times New Roman"/>
                            </a:rPr>
                            <a:t>maximum</a:t>
                          </a:r>
                          <a:r>
                            <a:rPr lang="en-GB" sz="1600" kern="400" dirty="0">
                              <a:solidFill>
                                <a:srgbClr val="000000"/>
                              </a:solidFill>
                              <a:effectLst/>
                              <a:latin typeface="Arial"/>
                              <a:ea typeface="Times New Roman"/>
                            </a:rPr>
                            <a:t> parking allowance 0.08 parking spaces per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r>
                            <a:rPr lang="en-GB" sz="1600" kern="400" dirty="0">
                              <a:solidFill>
                                <a:srgbClr val="000000"/>
                              </a:solidFill>
                              <a:effectLst/>
                              <a:latin typeface="Arial"/>
                              <a:ea typeface="Times New Roman"/>
                            </a:rPr>
                            <a:t> </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en-GB" sz="1600" kern="400" dirty="0">
                              <a:solidFill>
                                <a:srgbClr val="000000"/>
                              </a:solidFill>
                              <a:effectLst/>
                              <a:latin typeface="Arial"/>
                              <a:ea typeface="Times New Roman"/>
                            </a:rPr>
                            <a:t>Secondary centres outside the city centre</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kern="400" dirty="0">
                              <a:solidFill>
                                <a:srgbClr val="000000"/>
                              </a:solidFill>
                              <a:effectLst/>
                              <a:latin typeface="Arial"/>
                              <a:ea typeface="Times New Roman"/>
                            </a:rPr>
                            <a:t>Minimum parking allowance is 0.30 spaces per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kern="400" dirty="0">
                              <a:solidFill>
                                <a:srgbClr val="000000"/>
                              </a:solidFill>
                              <a:effectLst/>
                              <a:latin typeface="Arial"/>
                              <a:ea typeface="Times New Roman"/>
                            </a:rPr>
                            <a:t>Maximum is only 0.50 spaces per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en-GB" sz="1600" b="1" kern="400" dirty="0">
                              <a:solidFill>
                                <a:srgbClr val="000000"/>
                              </a:solidFill>
                              <a:effectLst/>
                              <a:latin typeface="Arial"/>
                              <a:ea typeface="Times New Roman"/>
                            </a:rPr>
                            <a:t>Area</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en-GB" sz="1600" b="1" kern="400" dirty="0">
                              <a:solidFill>
                                <a:srgbClr val="000000"/>
                              </a:solidFill>
                              <a:effectLst/>
                              <a:latin typeface="Arial"/>
                              <a:ea typeface="Times New Roman"/>
                            </a:rPr>
                            <a:t>Allowed parking space</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en-GB" sz="1600" kern="400" dirty="0">
                              <a:solidFill>
                                <a:srgbClr val="000000"/>
                              </a:solidFill>
                              <a:effectLst/>
                              <a:latin typeface="Arial"/>
                              <a:ea typeface="Times New Roman"/>
                            </a:rPr>
                            <a:t>City centre </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990" t="-82979" r="-185" b="-201064"/>
                          </a:stretch>
                        </a:blip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en-GB" sz="1600" kern="400" dirty="0">
                              <a:solidFill>
                                <a:srgbClr val="000000"/>
                              </a:solidFill>
                              <a:effectLst/>
                              <a:latin typeface="Arial"/>
                              <a:ea typeface="Times New Roman"/>
                            </a:rPr>
                            <a:t>Secondary centres outside the city centre</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581" t="-91979" r="-131410" b="-1070"/>
                          </a:stretch>
                        </a:blip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995" t="-91979" r="-326" b="-1070"/>
                          </a:stretch>
                        </a:blipFill>
                      </a:tcPr>
                    </a:tc>
                    <a:extLst>
                      <a:ext uri="{0D108BD9-81ED-4DB2-BD59-A6C34878D82A}">
                        <a16:rowId xmlns:a16="http://schemas.microsoft.com/office/drawing/2014/main" val="10002"/>
                      </a:ext>
                    </a:extLst>
                  </a:tr>
                </a:tbl>
              </a:graphicData>
            </a:graphic>
          </p:graphicFrame>
        </mc:Fallback>
      </mc:AlternateContent>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69792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5819774" cy="1152525"/>
          </a:xfrm>
        </p:spPr>
        <p:txBody>
          <a:bodyPr/>
          <a:lstStyle/>
          <a:p>
            <a:pPr eaLnBrk="1" hangingPunct="1"/>
            <a:r>
              <a:rPr lang="en-US" altLang="en-US" dirty="0"/>
              <a:t>c. Fix maximum car parking allowances – limiting how much parking is provided in new building</a:t>
            </a:r>
          </a:p>
        </p:txBody>
      </p:sp>
      <p:sp>
        <p:nvSpPr>
          <p:cNvPr id="2" name="Inhaltsplatzhalter 1"/>
          <p:cNvSpPr>
            <a:spLocks noGrp="1"/>
          </p:cNvSpPr>
          <p:nvPr>
            <p:ph idx="1"/>
          </p:nvPr>
        </p:nvSpPr>
        <p:spPr>
          <a:xfrm>
            <a:off x="381000" y="1459284"/>
            <a:ext cx="8439150" cy="4608512"/>
          </a:xfrm>
        </p:spPr>
        <p:txBody>
          <a:bodyPr/>
          <a:lstStyle/>
          <a:p>
            <a:r>
              <a:rPr lang="en-US" sz="1800" b="0" dirty="0"/>
              <a:t>Good practice in Zurich: A map shows the areas and the required reduction for these areas:</a:t>
            </a:r>
          </a:p>
          <a:p>
            <a:pPr marL="0" indent="0">
              <a:buNone/>
            </a:pPr>
            <a:r>
              <a:rPr lang="en-US" sz="2000" b="0" dirty="0"/>
              <a:t> </a:t>
            </a:r>
            <a:endParaRPr lang="de-DE" sz="2000" b="0" dirty="0"/>
          </a:p>
        </p:txBody>
      </p:sp>
      <p:pic>
        <p:nvPicPr>
          <p:cNvPr id="5" name="Grafik 4"/>
          <p:cNvPicPr/>
          <p:nvPr/>
        </p:nvPicPr>
        <p:blipFill rotWithShape="1">
          <a:blip r:embed="rId2">
            <a:extLst>
              <a:ext uri="{28A0092B-C50C-407E-A947-70E740481C1C}">
                <a14:useLocalDpi xmlns:a14="http://schemas.microsoft.com/office/drawing/2010/main" val="0"/>
              </a:ext>
            </a:extLst>
          </a:blip>
          <a:srcRect l="50000" t="16289" b="749"/>
          <a:stretch/>
        </p:blipFill>
        <p:spPr bwMode="auto">
          <a:xfrm>
            <a:off x="323848" y="2185130"/>
            <a:ext cx="3018441" cy="3720662"/>
          </a:xfrm>
          <a:prstGeom prst="rect">
            <a:avLst/>
          </a:prstGeom>
          <a:noFill/>
          <a:ln>
            <a:noFill/>
          </a:ln>
        </p:spPr>
      </p:pic>
      <p:graphicFrame>
        <p:nvGraphicFramePr>
          <p:cNvPr id="3" name="Tabelle 2"/>
          <p:cNvGraphicFramePr>
            <a:graphicFrameLocks noGrp="1"/>
          </p:cNvGraphicFramePr>
          <p:nvPr>
            <p:extLst>
              <p:ext uri="{D42A27DB-BD31-4B8C-83A1-F6EECF244321}">
                <p14:modId xmlns:p14="http://schemas.microsoft.com/office/powerpoint/2010/main" val="3216101817"/>
              </p:ext>
            </p:extLst>
          </p:nvPr>
        </p:nvGraphicFramePr>
        <p:xfrm>
          <a:off x="3515710" y="1970691"/>
          <a:ext cx="4824249" cy="3428024"/>
        </p:xfrm>
        <a:graphic>
          <a:graphicData uri="http://schemas.openxmlformats.org/drawingml/2006/table">
            <a:tbl>
              <a:tblPr/>
              <a:tblGrid>
                <a:gridCol w="2608291">
                  <a:extLst>
                    <a:ext uri="{9D8B030D-6E8A-4147-A177-3AD203B41FA5}">
                      <a16:colId xmlns:a16="http://schemas.microsoft.com/office/drawing/2014/main" val="20000"/>
                    </a:ext>
                  </a:extLst>
                </a:gridCol>
                <a:gridCol w="780195">
                  <a:extLst>
                    <a:ext uri="{9D8B030D-6E8A-4147-A177-3AD203B41FA5}">
                      <a16:colId xmlns:a16="http://schemas.microsoft.com/office/drawing/2014/main" val="20001"/>
                    </a:ext>
                  </a:extLst>
                </a:gridCol>
                <a:gridCol w="1435763">
                  <a:extLst>
                    <a:ext uri="{9D8B030D-6E8A-4147-A177-3AD203B41FA5}">
                      <a16:colId xmlns:a16="http://schemas.microsoft.com/office/drawing/2014/main" val="20002"/>
                    </a:ext>
                  </a:extLst>
                </a:gridCol>
              </a:tblGrid>
              <a:tr h="250763">
                <a:tc gridSpan="2">
                  <a:txBody>
                    <a:bodyPr/>
                    <a:lstStyle/>
                    <a:p>
                      <a:pPr>
                        <a:lnSpc>
                          <a:spcPts val="1405"/>
                        </a:lnSpc>
                        <a:spcAft>
                          <a:spcPts val="800"/>
                        </a:spcAft>
                      </a:pPr>
                      <a:r>
                        <a:rPr lang="en-US" sz="1400" b="1" kern="0" dirty="0">
                          <a:solidFill>
                            <a:srgbClr val="000000"/>
                          </a:solidFill>
                          <a:effectLst/>
                          <a:latin typeface="Arial"/>
                          <a:ea typeface="Calibri"/>
                        </a:rPr>
                        <a:t>                                        Minimum in %</a:t>
                      </a:r>
                      <a:endParaRPr lang="de-DE" sz="1400" b="1" kern="400" dirty="0">
                        <a:solidFill>
                          <a:srgbClr val="000000"/>
                        </a:solidFill>
                        <a:effectLst/>
                        <a:latin typeface="Times New Roman"/>
                        <a:ea typeface="Times New Roman"/>
                      </a:endParaRP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nSpc>
                          <a:spcPts val="1405"/>
                        </a:lnSpc>
                        <a:spcAft>
                          <a:spcPts val="800"/>
                        </a:spcAft>
                      </a:pPr>
                      <a:r>
                        <a:rPr lang="en-US" sz="1400" b="1" kern="0" dirty="0">
                          <a:solidFill>
                            <a:srgbClr val="000000"/>
                          </a:solidFill>
                          <a:effectLst/>
                          <a:latin typeface="Arial"/>
                          <a:ea typeface="Calibri"/>
                        </a:rPr>
                        <a:t>Maximum in %</a:t>
                      </a:r>
                      <a:endParaRPr lang="de-DE" sz="1400" b="1" kern="400" dirty="0">
                        <a:solidFill>
                          <a:srgbClr val="000000"/>
                        </a:solidFill>
                        <a:effectLst/>
                        <a:latin typeface="Times New Roman"/>
                        <a:ea typeface="Times New Roman"/>
                      </a:endParaRP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0763">
                <a:tc>
                  <a:txBody>
                    <a:bodyPr/>
                    <a:lstStyle/>
                    <a:p>
                      <a:pPr>
                        <a:lnSpc>
                          <a:spcPts val="1405"/>
                        </a:lnSpc>
                        <a:spcAft>
                          <a:spcPts val="800"/>
                        </a:spcAft>
                      </a:pPr>
                      <a:r>
                        <a:rPr lang="en-US" sz="1400" kern="0" dirty="0">
                          <a:solidFill>
                            <a:srgbClr val="000000"/>
                          </a:solidFill>
                          <a:effectLst/>
                          <a:latin typeface="Arial"/>
                          <a:ea typeface="Calibri"/>
                        </a:rPr>
                        <a:t>Area A (Old Town)</a:t>
                      </a:r>
                      <a:endParaRPr lang="de-DE" sz="1400" kern="400" dirty="0">
                        <a:solidFill>
                          <a:srgbClr val="000000"/>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en-US" sz="1400" kern="0" dirty="0">
                          <a:solidFill>
                            <a:srgbClr val="000000"/>
                          </a:solidFill>
                          <a:effectLst/>
                          <a:latin typeface="Arial"/>
                          <a:ea typeface="Calibri"/>
                        </a:rPr>
                        <a:t>10</a:t>
                      </a:r>
                      <a:endParaRPr lang="de-DE" sz="1400" kern="400" dirty="0">
                        <a:solidFill>
                          <a:srgbClr val="000000"/>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en-US" sz="1400" kern="0" dirty="0">
                          <a:solidFill>
                            <a:srgbClr val="000000"/>
                          </a:solidFill>
                          <a:effectLst/>
                          <a:latin typeface="Arial"/>
                          <a:ea typeface="Calibri"/>
                        </a:rPr>
                        <a:t>10</a:t>
                      </a:r>
                      <a:endParaRPr lang="de-DE" sz="1400" kern="400" dirty="0">
                        <a:solidFill>
                          <a:srgbClr val="000000"/>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250763">
                <a:tc>
                  <a:txBody>
                    <a:bodyPr/>
                    <a:lstStyle/>
                    <a:p>
                      <a:pPr>
                        <a:lnSpc>
                          <a:spcPts val="1405"/>
                        </a:lnSpc>
                        <a:spcAft>
                          <a:spcPts val="800"/>
                        </a:spcAft>
                      </a:pPr>
                      <a:r>
                        <a:rPr lang="en-US" sz="1400" kern="0" dirty="0">
                          <a:solidFill>
                            <a:schemeClr val="tx1"/>
                          </a:solidFill>
                          <a:effectLst/>
                          <a:latin typeface="Arial"/>
                          <a:ea typeface="Calibri"/>
                        </a:rPr>
                        <a:t>Area B (City)</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en-US" sz="1400" kern="0" dirty="0">
                          <a:solidFill>
                            <a:schemeClr val="tx1"/>
                          </a:solidFill>
                          <a:effectLst/>
                          <a:latin typeface="Arial"/>
                          <a:ea typeface="Calibri"/>
                        </a:rPr>
                        <a:t>25</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en-US" sz="1400" kern="0" dirty="0">
                          <a:solidFill>
                            <a:schemeClr val="tx1"/>
                          </a:solidFill>
                          <a:effectLst/>
                          <a:latin typeface="Arial"/>
                          <a:ea typeface="Calibri"/>
                        </a:rPr>
                        <a:t>45</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0002"/>
                  </a:ext>
                </a:extLst>
              </a:tr>
              <a:tr h="1074692">
                <a:tc>
                  <a:txBody>
                    <a:bodyPr/>
                    <a:lstStyle/>
                    <a:p>
                      <a:pPr>
                        <a:lnSpc>
                          <a:spcPts val="1405"/>
                        </a:lnSpc>
                        <a:spcAft>
                          <a:spcPts val="800"/>
                        </a:spcAft>
                      </a:pPr>
                      <a:r>
                        <a:rPr lang="en-US" sz="1400" kern="0" dirty="0">
                          <a:solidFill>
                            <a:schemeClr val="tx1"/>
                          </a:solidFill>
                          <a:effectLst/>
                          <a:latin typeface="Arial"/>
                          <a:ea typeface="Calibri"/>
                        </a:rPr>
                        <a:t>Area C (areas close to the city-</a:t>
                      </a:r>
                      <a:r>
                        <a:rPr lang="en-US" sz="1400" kern="0" dirty="0" err="1">
                          <a:solidFill>
                            <a:schemeClr val="tx1"/>
                          </a:solidFill>
                          <a:effectLst/>
                          <a:latin typeface="Arial"/>
                          <a:ea typeface="Calibri"/>
                        </a:rPr>
                        <a:t>centre</a:t>
                      </a:r>
                      <a:r>
                        <a:rPr lang="en-US" sz="1400" kern="0" dirty="0">
                          <a:solidFill>
                            <a:schemeClr val="tx1"/>
                          </a:solidFill>
                          <a:effectLst/>
                          <a:latin typeface="Arial"/>
                          <a:ea typeface="Calibri"/>
                        </a:rPr>
                        <a:t> and the </a:t>
                      </a:r>
                      <a:r>
                        <a:rPr lang="en-US" sz="1400" kern="0" dirty="0" err="1">
                          <a:solidFill>
                            <a:schemeClr val="tx1"/>
                          </a:solidFill>
                          <a:effectLst/>
                          <a:latin typeface="Arial"/>
                          <a:ea typeface="Calibri"/>
                        </a:rPr>
                        <a:t>centres</a:t>
                      </a:r>
                      <a:r>
                        <a:rPr lang="en-US" sz="1400" kern="0" dirty="0">
                          <a:solidFill>
                            <a:schemeClr val="tx1"/>
                          </a:solidFill>
                          <a:effectLst/>
                          <a:latin typeface="Arial"/>
                          <a:ea typeface="Calibri"/>
                        </a:rPr>
                        <a:t> </a:t>
                      </a:r>
                      <a:r>
                        <a:rPr lang="en-US" sz="1400" kern="0" dirty="0" err="1">
                          <a:solidFill>
                            <a:schemeClr val="tx1"/>
                          </a:solidFill>
                          <a:effectLst/>
                          <a:latin typeface="Arial"/>
                          <a:ea typeface="Calibri"/>
                        </a:rPr>
                        <a:t>Oerlikon</a:t>
                      </a:r>
                      <a:r>
                        <a:rPr lang="en-US" sz="1400" kern="0" dirty="0">
                          <a:solidFill>
                            <a:schemeClr val="tx1"/>
                          </a:solidFill>
                          <a:effectLst/>
                          <a:latin typeface="Arial"/>
                          <a:ea typeface="Calibri"/>
                        </a:rPr>
                        <a:t>, </a:t>
                      </a:r>
                      <a:r>
                        <a:rPr lang="en-US" sz="1400" kern="0" dirty="0" err="1">
                          <a:solidFill>
                            <a:schemeClr val="tx1"/>
                          </a:solidFill>
                          <a:effectLst/>
                          <a:latin typeface="Arial"/>
                          <a:ea typeface="Calibri"/>
                        </a:rPr>
                        <a:t>Altstetten</a:t>
                      </a:r>
                      <a:r>
                        <a:rPr lang="en-US" sz="1400" kern="0" dirty="0">
                          <a:solidFill>
                            <a:schemeClr val="tx1"/>
                          </a:solidFill>
                          <a:effectLst/>
                          <a:latin typeface="Arial"/>
                          <a:ea typeface="Calibri"/>
                        </a:rPr>
                        <a:t> and </a:t>
                      </a:r>
                      <a:r>
                        <a:rPr lang="en-US" sz="1400" kern="0" dirty="0" err="1">
                          <a:solidFill>
                            <a:schemeClr val="tx1"/>
                          </a:solidFill>
                          <a:effectLst/>
                          <a:latin typeface="Arial"/>
                          <a:ea typeface="Calibri"/>
                        </a:rPr>
                        <a:t>Höngg</a:t>
                      </a:r>
                      <a:r>
                        <a:rPr lang="en-US" sz="1400" kern="0" dirty="0">
                          <a:solidFill>
                            <a:schemeClr val="tx1"/>
                          </a:solidFill>
                          <a:effectLst/>
                          <a:latin typeface="Arial"/>
                          <a:ea typeface="Calibri"/>
                        </a:rPr>
                        <a:t>)</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de-DE" sz="1400" kern="0" dirty="0">
                          <a:solidFill>
                            <a:schemeClr val="tx1"/>
                          </a:solidFill>
                          <a:effectLst/>
                          <a:latin typeface="Arial"/>
                          <a:ea typeface="Calibri"/>
                        </a:rPr>
                        <a:t>40</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de-DE" sz="1400" kern="0" dirty="0">
                          <a:solidFill>
                            <a:schemeClr val="tx1"/>
                          </a:solidFill>
                          <a:effectLst/>
                          <a:latin typeface="Arial"/>
                          <a:ea typeface="Calibri"/>
                        </a:rPr>
                        <a:t>70</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extLst>
                  <a:ext uri="{0D108BD9-81ED-4DB2-BD59-A6C34878D82A}">
                    <a16:rowId xmlns:a16="http://schemas.microsoft.com/office/drawing/2014/main" val="10003"/>
                  </a:ext>
                </a:extLst>
              </a:tr>
              <a:tr h="1350280">
                <a:tc>
                  <a:txBody>
                    <a:bodyPr/>
                    <a:lstStyle/>
                    <a:p>
                      <a:pPr>
                        <a:lnSpc>
                          <a:spcPts val="1405"/>
                        </a:lnSpc>
                        <a:spcAft>
                          <a:spcPts val="800"/>
                        </a:spcAft>
                      </a:pPr>
                      <a:r>
                        <a:rPr lang="en-US" sz="1400" kern="0" dirty="0">
                          <a:solidFill>
                            <a:schemeClr val="tx1"/>
                          </a:solidFill>
                          <a:effectLst/>
                          <a:latin typeface="Arial"/>
                          <a:ea typeface="Calibri"/>
                        </a:rPr>
                        <a:t>Area D (Belt areas as well as </a:t>
                      </a:r>
                      <a:r>
                        <a:rPr lang="en-US" sz="1400" kern="0" dirty="0" err="1">
                          <a:solidFill>
                            <a:schemeClr val="tx1"/>
                          </a:solidFill>
                          <a:effectLst/>
                          <a:latin typeface="Arial"/>
                          <a:ea typeface="Calibri"/>
                        </a:rPr>
                        <a:t>Altstetten</a:t>
                      </a:r>
                      <a:r>
                        <a:rPr lang="en-US" sz="1400" kern="0" dirty="0">
                          <a:solidFill>
                            <a:schemeClr val="tx1"/>
                          </a:solidFill>
                          <a:effectLst/>
                          <a:latin typeface="Arial"/>
                          <a:ea typeface="Calibri"/>
                        </a:rPr>
                        <a:t>, </a:t>
                      </a:r>
                      <a:r>
                        <a:rPr lang="en-US" sz="1400" kern="0" dirty="0" err="1">
                          <a:solidFill>
                            <a:schemeClr val="tx1"/>
                          </a:solidFill>
                          <a:effectLst/>
                          <a:latin typeface="Arial"/>
                          <a:ea typeface="Calibri"/>
                        </a:rPr>
                        <a:t>Oerlikon</a:t>
                      </a:r>
                      <a:r>
                        <a:rPr lang="en-US" sz="1400" kern="0" dirty="0">
                          <a:solidFill>
                            <a:schemeClr val="tx1"/>
                          </a:solidFill>
                          <a:effectLst/>
                          <a:latin typeface="Arial"/>
                          <a:ea typeface="Calibri"/>
                        </a:rPr>
                        <a:t>, </a:t>
                      </a:r>
                      <a:r>
                        <a:rPr lang="en-US" sz="1400" kern="0" dirty="0" err="1">
                          <a:solidFill>
                            <a:schemeClr val="tx1"/>
                          </a:solidFill>
                          <a:effectLst/>
                          <a:latin typeface="Arial"/>
                          <a:ea typeface="Calibri"/>
                        </a:rPr>
                        <a:t>Seebach</a:t>
                      </a:r>
                      <a:r>
                        <a:rPr lang="en-US" sz="1400" kern="0" dirty="0">
                          <a:solidFill>
                            <a:schemeClr val="tx1"/>
                          </a:solidFill>
                          <a:effectLst/>
                          <a:latin typeface="Arial"/>
                          <a:ea typeface="Calibri"/>
                        </a:rPr>
                        <a:t>, </a:t>
                      </a:r>
                      <a:r>
                        <a:rPr lang="en-US" sz="1400" kern="0" dirty="0" err="1">
                          <a:solidFill>
                            <a:schemeClr val="tx1"/>
                          </a:solidFill>
                          <a:effectLst/>
                          <a:latin typeface="Arial"/>
                          <a:ea typeface="Calibri"/>
                        </a:rPr>
                        <a:t>Stettbach</a:t>
                      </a:r>
                      <a:r>
                        <a:rPr lang="en-US" sz="1400" kern="0" dirty="0">
                          <a:solidFill>
                            <a:schemeClr val="tx1"/>
                          </a:solidFill>
                          <a:effectLst/>
                          <a:latin typeface="Arial"/>
                          <a:ea typeface="Calibri"/>
                        </a:rPr>
                        <a:t> and the </a:t>
                      </a:r>
                      <a:r>
                        <a:rPr lang="en-US" sz="1400" kern="0" dirty="0" err="1">
                          <a:solidFill>
                            <a:schemeClr val="tx1"/>
                          </a:solidFill>
                          <a:effectLst/>
                          <a:latin typeface="Arial"/>
                          <a:ea typeface="Calibri"/>
                        </a:rPr>
                        <a:t>centres</a:t>
                      </a:r>
                      <a:r>
                        <a:rPr lang="en-US" sz="1400" kern="0" dirty="0">
                          <a:solidFill>
                            <a:schemeClr val="tx1"/>
                          </a:solidFill>
                          <a:effectLst/>
                          <a:latin typeface="Arial"/>
                          <a:ea typeface="Calibri"/>
                        </a:rPr>
                        <a:t> of </a:t>
                      </a:r>
                      <a:r>
                        <a:rPr lang="en-US" sz="1400" kern="0" dirty="0" err="1">
                          <a:solidFill>
                            <a:schemeClr val="tx1"/>
                          </a:solidFill>
                          <a:effectLst/>
                          <a:latin typeface="Arial"/>
                          <a:ea typeface="Calibri"/>
                        </a:rPr>
                        <a:t>Wollishofen</a:t>
                      </a:r>
                      <a:r>
                        <a:rPr lang="en-US" sz="1400" kern="0" dirty="0">
                          <a:solidFill>
                            <a:schemeClr val="tx1"/>
                          </a:solidFill>
                          <a:effectLst/>
                          <a:latin typeface="Arial"/>
                          <a:ea typeface="Calibri"/>
                        </a:rPr>
                        <a:t>, </a:t>
                      </a:r>
                      <a:r>
                        <a:rPr lang="en-US" sz="1400" kern="0" dirty="0" err="1">
                          <a:solidFill>
                            <a:schemeClr val="tx1"/>
                          </a:solidFill>
                          <a:effectLst/>
                          <a:latin typeface="Arial"/>
                          <a:ea typeface="Calibri"/>
                        </a:rPr>
                        <a:t>Affolter</a:t>
                      </a:r>
                      <a:r>
                        <a:rPr lang="en-US" sz="1400" kern="0" dirty="0">
                          <a:solidFill>
                            <a:schemeClr val="tx1"/>
                          </a:solidFill>
                          <a:effectLst/>
                          <a:latin typeface="Arial"/>
                          <a:ea typeface="Calibri"/>
                        </a:rPr>
                        <a:t> and </a:t>
                      </a:r>
                      <a:r>
                        <a:rPr lang="en-US" sz="1400" kern="0" dirty="0" err="1">
                          <a:solidFill>
                            <a:schemeClr val="tx1"/>
                          </a:solidFill>
                          <a:effectLst/>
                          <a:latin typeface="Arial"/>
                          <a:ea typeface="Calibri"/>
                        </a:rPr>
                        <a:t>Schwamendingen</a:t>
                      </a:r>
                      <a:r>
                        <a:rPr lang="en-US" sz="1400" kern="0" dirty="0">
                          <a:solidFill>
                            <a:schemeClr val="tx1"/>
                          </a:solidFill>
                          <a:effectLst/>
                          <a:latin typeface="Arial"/>
                          <a:ea typeface="Calibri"/>
                        </a:rPr>
                        <a:t>)</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de-DE" sz="1400" kern="0" dirty="0">
                          <a:solidFill>
                            <a:schemeClr val="tx1"/>
                          </a:solidFill>
                          <a:effectLst/>
                          <a:latin typeface="Arial"/>
                          <a:ea typeface="Calibri"/>
                        </a:rPr>
                        <a:t>60</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de-DE" sz="1400" kern="0" dirty="0">
                          <a:solidFill>
                            <a:schemeClr val="tx1"/>
                          </a:solidFill>
                          <a:effectLst/>
                          <a:latin typeface="Arial"/>
                          <a:ea typeface="Calibri"/>
                        </a:rPr>
                        <a:t>95</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extLst>
                  <a:ext uri="{0D108BD9-81ED-4DB2-BD59-A6C34878D82A}">
                    <a16:rowId xmlns:a16="http://schemas.microsoft.com/office/drawing/2014/main" val="10004"/>
                  </a:ext>
                </a:extLst>
              </a:tr>
              <a:tr h="250763">
                <a:tc>
                  <a:txBody>
                    <a:bodyPr/>
                    <a:lstStyle/>
                    <a:p>
                      <a:pPr>
                        <a:lnSpc>
                          <a:spcPts val="1405"/>
                        </a:lnSpc>
                        <a:spcAft>
                          <a:spcPts val="800"/>
                        </a:spcAft>
                      </a:pPr>
                      <a:r>
                        <a:rPr lang="de-DE" sz="1400" kern="0" dirty="0" err="1">
                          <a:solidFill>
                            <a:schemeClr val="tx1"/>
                          </a:solidFill>
                          <a:effectLst/>
                          <a:latin typeface="Arial"/>
                          <a:ea typeface="Calibri"/>
                        </a:rPr>
                        <a:t>remaining</a:t>
                      </a:r>
                      <a:r>
                        <a:rPr lang="de-DE" sz="1400" kern="0" dirty="0">
                          <a:solidFill>
                            <a:schemeClr val="tx1"/>
                          </a:solidFill>
                          <a:effectLst/>
                          <a:latin typeface="Arial"/>
                          <a:ea typeface="Calibri"/>
                        </a:rPr>
                        <a:t> Area</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de-DE" sz="1400" kern="0" dirty="0">
                          <a:solidFill>
                            <a:schemeClr val="tx1"/>
                          </a:solidFill>
                          <a:effectLst/>
                          <a:latin typeface="Arial"/>
                          <a:ea typeface="Calibri"/>
                        </a:rPr>
                        <a:t>70</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de-DE" sz="1400" kern="0" dirty="0">
                          <a:solidFill>
                            <a:schemeClr val="tx1"/>
                          </a:solidFill>
                          <a:effectLst/>
                          <a:latin typeface="Arial"/>
                          <a:ea typeface="Calibri"/>
                        </a:rPr>
                        <a:t>115</a:t>
                      </a:r>
                      <a:endParaRPr lang="de-DE" sz="1400" kern="400" dirty="0">
                        <a:solidFill>
                          <a:schemeClr val="tx1"/>
                        </a:solidFill>
                        <a:effectLst/>
                        <a:latin typeface="Times New Roman"/>
                        <a:ea typeface="Times New Roman"/>
                      </a:endParaRP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1D37A09B-D1DF-42BB-B676-6EEE1D38828E}"/>
                  </a:ext>
                </a:extLst>
              </p:cNvPr>
              <p:cNvSpPr/>
              <p:nvPr/>
            </p:nvSpPr>
            <p:spPr>
              <a:xfrm>
                <a:off x="124691" y="5442259"/>
                <a:ext cx="9019309" cy="1077218"/>
              </a:xfrm>
              <a:prstGeom prst="rect">
                <a:avLst/>
              </a:prstGeom>
            </p:spPr>
            <p:txBody>
              <a:bodyPr wrap="square">
                <a:spAutoFit/>
              </a:bodyPr>
              <a:lstStyle/>
              <a:p>
                <a:pPr marL="342900" lvl="0" indent="-342900" eaLnBrk="0" hangingPunct="0">
                  <a:spcBef>
                    <a:spcPct val="20000"/>
                  </a:spcBef>
                  <a:buClr>
                    <a:srgbClr val="134095"/>
                  </a:buClr>
                  <a:buSzPct val="135000"/>
                  <a:buFontTx/>
                  <a:buChar char="•"/>
                </a:pPr>
                <a:r>
                  <a:rPr lang="en-US" sz="1600" i="1" kern="0" dirty="0">
                    <a:solidFill>
                      <a:srgbClr val="134095"/>
                    </a:solidFill>
                    <a:latin typeface="Arial"/>
                  </a:rPr>
                  <a:t>Regulation on private vehicle parking spaces :  </a:t>
                </a:r>
                <a:r>
                  <a:rPr lang="en-US" sz="1600" kern="0" dirty="0">
                    <a:solidFill>
                      <a:srgbClr val="134095"/>
                    </a:solidFill>
                    <a:latin typeface="Arial"/>
                  </a:rPr>
                  <a:t>the number of minimum required and maximum permitted private parking spaces for cars is described in percentage of the “norm” parking standard – depending on the access quality by public transport. The norm parking is 1 parking space per 120 </a:t>
                </a:r>
                <a14:m>
                  <m:oMath xmlns:m="http://schemas.openxmlformats.org/officeDocument/2006/math">
                    <m:sSup>
                      <m:sSupPr>
                        <m:ctrlPr>
                          <a:rPr lang="en-US" sz="1600" i="1" kern="0">
                            <a:solidFill>
                              <a:srgbClr val="134095"/>
                            </a:solidFill>
                            <a:latin typeface="Cambria Math" panose="02040503050406030204" pitchFamily="18" charset="0"/>
                          </a:rPr>
                        </m:ctrlPr>
                      </m:sSupPr>
                      <m:e>
                        <m:r>
                          <a:rPr lang="de-DE" sz="1600" i="1" kern="0">
                            <a:solidFill>
                              <a:srgbClr val="134095"/>
                            </a:solidFill>
                            <a:latin typeface="Cambria Math"/>
                          </a:rPr>
                          <m:t>𝑚</m:t>
                        </m:r>
                      </m:e>
                      <m:sup>
                        <m:r>
                          <a:rPr lang="de-DE" sz="1600" i="1" kern="0">
                            <a:solidFill>
                              <a:srgbClr val="134095"/>
                            </a:solidFill>
                            <a:latin typeface="Cambria Math"/>
                          </a:rPr>
                          <m:t>2</m:t>
                        </m:r>
                      </m:sup>
                    </m:sSup>
                  </m:oMath>
                </a14:m>
                <a:r>
                  <a:rPr lang="en-GB" sz="1600" b="1" kern="400" dirty="0">
                    <a:solidFill>
                      <a:srgbClr val="000000"/>
                    </a:solidFill>
                    <a:latin typeface="Arial"/>
                    <a:ea typeface="Times New Roman"/>
                  </a:rPr>
                  <a:t> </a:t>
                </a:r>
                <a:endParaRPr lang="de-DE" sz="1600" b="1" kern="400" dirty="0">
                  <a:solidFill>
                    <a:srgbClr val="000000"/>
                  </a:solidFill>
                  <a:latin typeface="Times New Roman"/>
                  <a:ea typeface="Times New Roman"/>
                </a:endParaRPr>
              </a:p>
            </p:txBody>
          </p:sp>
        </mc:Choice>
        <mc:Fallback xmlns="">
          <p:sp>
            <p:nvSpPr>
              <p:cNvPr id="6" name="Rechteck 5">
                <a:extLst>
                  <a:ext uri="{FF2B5EF4-FFF2-40B4-BE49-F238E27FC236}">
                    <a16:creationId xmlns="" xmlns:a16="http://schemas.microsoft.com/office/drawing/2014/main" xmlns:a14="http://schemas.microsoft.com/office/drawing/2010/main" id="{1D37A09B-D1DF-42BB-B676-6EEE1D38828E}"/>
                  </a:ext>
                </a:extLst>
              </p:cNvPr>
              <p:cNvSpPr>
                <a:spLocks noRot="1" noChangeAspect="1" noMove="1" noResize="1" noEditPoints="1" noAdjustHandles="1" noChangeArrowheads="1" noChangeShapeType="1" noTextEdit="1"/>
              </p:cNvSpPr>
              <p:nvPr/>
            </p:nvSpPr>
            <p:spPr>
              <a:xfrm>
                <a:off x="124691" y="5442259"/>
                <a:ext cx="9019309" cy="1077218"/>
              </a:xfrm>
              <a:prstGeom prst="rect">
                <a:avLst/>
              </a:prstGeom>
              <a:blipFill rotWithShape="1">
                <a:blip r:embed="rId3"/>
                <a:stretch>
                  <a:fillRect l="-676" t="-7955" r="-338" b="-6818"/>
                </a:stretch>
              </a:blipFill>
            </p:spPr>
            <p:txBody>
              <a:bodyPr/>
              <a:lstStyle/>
              <a:p>
                <a:r>
                  <a:rPr lang="de-DE">
                    <a:noFill/>
                  </a:rPr>
                  <a:t> </a:t>
                </a:r>
              </a:p>
            </p:txBody>
          </p:sp>
        </mc:Fallback>
      </mc:AlternateContent>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1834162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13301" y="1720306"/>
            <a:ext cx="4330700" cy="4278303"/>
          </a:xfrm>
        </p:spPr>
        <p:txBody>
          <a:bodyPr/>
          <a:lstStyle/>
          <a:p>
            <a:pPr lvl="0"/>
            <a:r>
              <a:rPr lang="en-US" sz="2200" b="0" dirty="0"/>
              <a:t>Good practice in Zurich: Prime Tower complex at Zurich's </a:t>
            </a:r>
            <a:r>
              <a:rPr lang="en-US" sz="2200" b="0" dirty="0" err="1"/>
              <a:t>Hardbruecke</a:t>
            </a:r>
            <a:r>
              <a:rPr lang="en-US" sz="2200" b="0" dirty="0"/>
              <a:t> railway station:</a:t>
            </a:r>
          </a:p>
          <a:p>
            <a:pPr marL="720725" lvl="3" indent="-365125" eaLnBrk="1" hangingPunct="1">
              <a:buClr>
                <a:srgbClr val="134095"/>
              </a:buClr>
              <a:buSzPct val="100000"/>
              <a:buFont typeface="Arial" panose="020B0604020202020204" pitchFamily="34" charset="0"/>
              <a:buChar char="•"/>
            </a:pPr>
            <a:r>
              <a:rPr lang="en-US" dirty="0">
                <a:solidFill>
                  <a:srgbClr val="134095"/>
                </a:solidFill>
                <a:latin typeface="+mn-lt"/>
                <a:ea typeface="ＭＳ Ｐゴシック" panose="020B0600070205080204" pitchFamily="34" charset="-128"/>
              </a:rPr>
              <a:t>The complex was opened in 2011 with a total of only 250 parking spaces, </a:t>
            </a:r>
          </a:p>
          <a:p>
            <a:pPr marL="720725" lvl="3" indent="-365125" eaLnBrk="1" hangingPunct="1">
              <a:buClr>
                <a:srgbClr val="134095"/>
              </a:buClr>
              <a:buSzPct val="100000"/>
              <a:buFont typeface="Arial" panose="020B0604020202020204" pitchFamily="34" charset="0"/>
              <a:buChar char="•"/>
            </a:pPr>
            <a:r>
              <a:rPr lang="en-US" dirty="0">
                <a:solidFill>
                  <a:srgbClr val="134095"/>
                </a:solidFill>
                <a:latin typeface="+mn-lt"/>
                <a:ea typeface="ＭＳ Ｐゴシック" panose="020B0600070205080204" pitchFamily="34" charset="-128"/>
              </a:rPr>
              <a:t>With over 65032,128 square </a:t>
            </a:r>
            <a:r>
              <a:rPr lang="en-US" dirty="0" err="1">
                <a:solidFill>
                  <a:srgbClr val="134095"/>
                </a:solidFill>
                <a:latin typeface="+mn-lt"/>
                <a:ea typeface="ＭＳ Ｐゴシック" panose="020B0600070205080204" pitchFamily="34" charset="-128"/>
              </a:rPr>
              <a:t>metres</a:t>
            </a:r>
            <a:r>
              <a:rPr lang="en-US" dirty="0">
                <a:solidFill>
                  <a:srgbClr val="134095"/>
                </a:solidFill>
                <a:latin typeface="+mn-lt"/>
                <a:ea typeface="ＭＳ Ｐゴシック" panose="020B0600070205080204" pitchFamily="34" charset="-128"/>
              </a:rPr>
              <a:t> of lettable space, </a:t>
            </a:r>
          </a:p>
          <a:p>
            <a:pPr marL="720725" lvl="3" indent="-365125" eaLnBrk="1" hangingPunct="1">
              <a:buClr>
                <a:srgbClr val="134095"/>
              </a:buClr>
              <a:buSzPct val="100000"/>
              <a:buFont typeface="Arial" panose="020B0604020202020204" pitchFamily="34" charset="0"/>
              <a:buChar char="•"/>
            </a:pPr>
            <a:r>
              <a:rPr lang="en-US" dirty="0">
                <a:solidFill>
                  <a:srgbClr val="134095"/>
                </a:solidFill>
                <a:latin typeface="+mn-lt"/>
                <a:ea typeface="ＭＳ Ｐゴシック" panose="020B0600070205080204" pitchFamily="34" charset="-128"/>
              </a:rPr>
              <a:t>the car park is provided by a ratio of only 0.35 spaces per 92,903 </a:t>
            </a:r>
            <a:r>
              <a:rPr lang="en-US" dirty="0" err="1">
                <a:solidFill>
                  <a:srgbClr val="134095"/>
                </a:solidFill>
                <a:latin typeface="+mn-lt"/>
                <a:ea typeface="ＭＳ Ｐゴシック" panose="020B0600070205080204" pitchFamily="34" charset="-128"/>
              </a:rPr>
              <a:t>squaremeter</a:t>
            </a:r>
            <a:endParaRPr lang="en-US" dirty="0">
              <a:solidFill>
                <a:srgbClr val="134095"/>
              </a:solidFill>
              <a:latin typeface="+mn-lt"/>
              <a:ea typeface="ＭＳ Ｐゴシック" panose="020B0600070205080204" pitchFamily="34" charset="-128"/>
            </a:endParaRPr>
          </a:p>
          <a:p>
            <a:pPr lvl="0"/>
            <a:endParaRPr lang="en-US" sz="1800" b="0" dirty="0"/>
          </a:p>
          <a:p>
            <a:pPr lvl="0"/>
            <a:endParaRPr lang="en-US" sz="1800" b="0" dirty="0"/>
          </a:p>
          <a:p>
            <a:pPr lvl="1"/>
            <a:endParaRPr lang="en-US" sz="300" b="0" dirty="0"/>
          </a:p>
          <a:p>
            <a:pPr marL="0" lvl="0" indent="0">
              <a:buNone/>
            </a:pPr>
            <a:r>
              <a:rPr lang="en-US" sz="1800" b="0" dirty="0"/>
              <a:t>		 </a:t>
            </a:r>
          </a:p>
          <a:p>
            <a:pPr marL="0" indent="0">
              <a:buNone/>
            </a:pPr>
            <a:endParaRPr lang="de-DE" dirty="0"/>
          </a:p>
        </p:txBody>
      </p:sp>
      <p:sp>
        <p:nvSpPr>
          <p:cNvPr id="5" name="Title 1"/>
          <p:cNvSpPr>
            <a:spLocks noGrp="1"/>
          </p:cNvSpPr>
          <p:nvPr>
            <p:ph type="title"/>
          </p:nvPr>
        </p:nvSpPr>
        <p:spPr>
          <a:xfrm>
            <a:off x="323851" y="115888"/>
            <a:ext cx="5543550" cy="1152525"/>
          </a:xfrm>
        </p:spPr>
        <p:txBody>
          <a:bodyPr/>
          <a:lstStyle/>
          <a:p>
            <a:pPr eaLnBrk="1" hangingPunct="1"/>
            <a:r>
              <a:rPr lang="en-US" altLang="en-US" dirty="0"/>
              <a:t>c. Fix maximum car parking allowances – limiting how much parking is provided in new building</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808019"/>
            <a:ext cx="4311698" cy="37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40611" y="5721610"/>
            <a:ext cx="2485518" cy="276999"/>
          </a:xfrm>
          <a:prstGeom prst="rect">
            <a:avLst/>
          </a:prstGeom>
          <a:noFill/>
        </p:spPr>
        <p:txBody>
          <a:bodyPr wrap="square" rtlCol="0">
            <a:spAutoFit/>
          </a:bodyPr>
          <a:lstStyle/>
          <a:p>
            <a:r>
              <a:rPr lang="de-DE" sz="1200" b="1" dirty="0">
                <a:solidFill>
                  <a:srgbClr val="034EA2"/>
                </a:solidFill>
                <a:latin typeface="+mj-lt"/>
              </a:rPr>
              <a:t>Source: Prime Tower CH</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392259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BBECBA-E1A6-487C-A1E3-FBA61DFB0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30" b="-323"/>
          <a:stretch/>
        </p:blipFill>
        <p:spPr>
          <a:xfrm>
            <a:off x="152576" y="1568224"/>
            <a:ext cx="4653930" cy="4708550"/>
          </a:xfrm>
          <a:prstGeom prst="rect">
            <a:avLst/>
          </a:prstGeom>
        </p:spPr>
      </p:pic>
      <p:sp>
        <p:nvSpPr>
          <p:cNvPr id="3" name="Inhaltsplatzhalter 2"/>
          <p:cNvSpPr>
            <a:spLocks noGrp="1"/>
          </p:cNvSpPr>
          <p:nvPr>
            <p:ph idx="1"/>
          </p:nvPr>
        </p:nvSpPr>
        <p:spPr>
          <a:xfrm>
            <a:off x="4956463" y="1525852"/>
            <a:ext cx="4187537" cy="4001303"/>
          </a:xfrm>
        </p:spPr>
        <p:txBody>
          <a:bodyPr/>
          <a:lstStyle/>
          <a:p>
            <a:pPr lvl="0"/>
            <a:r>
              <a:rPr lang="en-US" sz="2400" b="0" dirty="0"/>
              <a:t>Good practice in Freiburg – Vauban: </a:t>
            </a:r>
            <a:endParaRPr lang="en-US" sz="1800" b="0" dirty="0"/>
          </a:p>
          <a:p>
            <a:pPr marL="723900" lvl="0" indent="-368300"/>
            <a:r>
              <a:rPr lang="en-US" sz="1800" b="0" dirty="0"/>
              <a:t>Vauban is a neighborhood for about 5.600 inhabitants that was completed in 2006</a:t>
            </a:r>
          </a:p>
          <a:p>
            <a:pPr marL="723900" lvl="0" indent="-368300"/>
            <a:r>
              <a:rPr lang="en-US" sz="1800" b="0" dirty="0"/>
              <a:t>Parking was separated from living </a:t>
            </a:r>
            <a:r>
              <a:rPr lang="en-US" sz="1800" dirty="0"/>
              <a:t>spatially</a:t>
            </a:r>
            <a:r>
              <a:rPr lang="en-US" sz="1800" b="0" dirty="0"/>
              <a:t> and in terms of </a:t>
            </a:r>
            <a:r>
              <a:rPr lang="en-US" sz="1800" dirty="0"/>
              <a:t>financial burden</a:t>
            </a:r>
            <a:r>
              <a:rPr lang="en-US" sz="1800" b="0" dirty="0"/>
              <a:t>.</a:t>
            </a:r>
          </a:p>
          <a:p>
            <a:pPr marL="723900" lvl="0" indent="-368300"/>
            <a:r>
              <a:rPr lang="en-US" sz="1800" b="0" dirty="0"/>
              <a:t>Parking spaces were only offered at actual cost without cross-</a:t>
            </a:r>
            <a:r>
              <a:rPr lang="en-US" sz="1800" b="0" dirty="0" err="1"/>
              <a:t>subsidisation</a:t>
            </a:r>
            <a:r>
              <a:rPr lang="en-US" sz="1800" b="0" dirty="0"/>
              <a:t> from house building and were realized in the form of multi-</a:t>
            </a:r>
            <a:r>
              <a:rPr lang="en-US" sz="1800" b="0" dirty="0" err="1"/>
              <a:t>storey</a:t>
            </a:r>
            <a:r>
              <a:rPr lang="en-US" sz="1800" b="0" dirty="0"/>
              <a:t> car parks (high garages) on the edge of the Vauban </a:t>
            </a:r>
          </a:p>
          <a:p>
            <a:pPr lvl="0"/>
            <a:endParaRPr lang="en-US" sz="1800" b="0" dirty="0"/>
          </a:p>
          <a:p>
            <a:pPr lvl="0"/>
            <a:endParaRPr lang="en-US" sz="1800" b="0" dirty="0"/>
          </a:p>
          <a:p>
            <a:pPr lvl="1"/>
            <a:endParaRPr lang="en-US" sz="300" b="0" dirty="0"/>
          </a:p>
          <a:p>
            <a:pPr marL="0" lvl="0" indent="0">
              <a:buNone/>
            </a:pPr>
            <a:r>
              <a:rPr lang="en-US" sz="1800" b="0" dirty="0"/>
              <a:t>		 </a:t>
            </a:r>
          </a:p>
          <a:p>
            <a:pPr marL="0" indent="0">
              <a:buNone/>
            </a:pPr>
            <a:endParaRPr lang="de-DE" dirty="0"/>
          </a:p>
        </p:txBody>
      </p:sp>
      <p:sp>
        <p:nvSpPr>
          <p:cNvPr id="5" name="Title 1"/>
          <p:cNvSpPr>
            <a:spLocks noGrp="1"/>
          </p:cNvSpPr>
          <p:nvPr>
            <p:ph type="title"/>
          </p:nvPr>
        </p:nvSpPr>
        <p:spPr>
          <a:xfrm>
            <a:off x="323850" y="115888"/>
            <a:ext cx="5457825" cy="1152525"/>
          </a:xfrm>
        </p:spPr>
        <p:txBody>
          <a:bodyPr/>
          <a:lstStyle/>
          <a:p>
            <a:pPr eaLnBrk="1" hangingPunct="1"/>
            <a:r>
              <a:rPr lang="en-US" altLang="en-US" dirty="0"/>
              <a:t>c. Limiting how much parking is provided in new building</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de-DE" sz="1200" dirty="0">
                <a:solidFill>
                  <a:schemeClr val="bg1"/>
                </a:solidFill>
                <a:latin typeface="+mn-lt"/>
              </a:rPr>
              <a:t>© Jürgen Gies</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679272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a:t>Parking standards</a:t>
            </a:r>
          </a:p>
        </p:txBody>
      </p:sp>
      <p:sp>
        <p:nvSpPr>
          <p:cNvPr id="5123" name="Content Placeholder 2"/>
          <p:cNvSpPr>
            <a:spLocks noGrp="1"/>
          </p:cNvSpPr>
          <p:nvPr>
            <p:ph idx="1"/>
          </p:nvPr>
        </p:nvSpPr>
        <p:spPr/>
        <p:txBody>
          <a:bodyPr/>
          <a:lstStyle/>
          <a:p>
            <a:pPr eaLnBrk="1" hangingPunct="1">
              <a:buFont typeface="Arial" panose="020B0604020202020204" pitchFamily="34" charset="0"/>
              <a:buChar char="•"/>
            </a:pPr>
            <a:r>
              <a:rPr lang="en-US" altLang="en-US" sz="2400" b="0" dirty="0">
                <a:ea typeface="ＭＳ Ｐゴシック" panose="020B0600070205080204" pitchFamily="34" charset="-128"/>
              </a:rPr>
              <a:t>Parking standards for new development regulate how much (car)parking space is built for new buildings</a:t>
            </a:r>
          </a:p>
          <a:p>
            <a:pPr eaLnBrk="1" hangingPunct="1">
              <a:buFont typeface="Arial" panose="020B0604020202020204" pitchFamily="34" charset="0"/>
              <a:buChar char="•"/>
            </a:pPr>
            <a:r>
              <a:rPr lang="en-US" altLang="en-US" sz="2400" b="0" dirty="0">
                <a:ea typeface="ＭＳ Ｐゴシック" panose="020B0600070205080204" pitchFamily="34" charset="-128"/>
              </a:rPr>
              <a:t>Parking standards were designed to instruct developers to build parking lots in correlation to </a:t>
            </a:r>
          </a:p>
          <a:p>
            <a:pPr marL="720725" lvl="3" indent="-365125" eaLnBrk="1" hangingPunct="1">
              <a:buClr>
                <a:srgbClr val="134095"/>
              </a:buClr>
              <a:buSzPct val="100000"/>
              <a:buFont typeface="Arial" panose="020B0604020202020204" pitchFamily="34" charset="0"/>
              <a:buChar char="•"/>
            </a:pPr>
            <a:r>
              <a:rPr lang="en-US" altLang="en-US" sz="2400" dirty="0">
                <a:solidFill>
                  <a:srgbClr val="134095"/>
                </a:solidFill>
                <a:latin typeface="+mn-lt"/>
                <a:ea typeface="ＭＳ Ｐゴシック" panose="020B0600070205080204" pitchFamily="34" charset="-128"/>
              </a:rPr>
              <a:t>the amount of apartments (or size of apartments)</a:t>
            </a:r>
          </a:p>
          <a:p>
            <a:pPr marL="720725" lvl="3" indent="-365125" eaLnBrk="1" hangingPunct="1">
              <a:buClr>
                <a:srgbClr val="134095"/>
              </a:buClr>
              <a:buSzPct val="100000"/>
              <a:buFont typeface="Arial" panose="020B0604020202020204" pitchFamily="34" charset="0"/>
              <a:buChar char="•"/>
            </a:pPr>
            <a:r>
              <a:rPr lang="en-US" altLang="en-US" sz="2400" dirty="0">
                <a:solidFill>
                  <a:srgbClr val="134095"/>
                </a:solidFill>
                <a:latin typeface="+mn-lt"/>
                <a:ea typeface="ＭＳ Ｐゴシック" panose="020B0600070205080204" pitchFamily="34" charset="-128"/>
              </a:rPr>
              <a:t>the amount of new offices/shops/workplaces etc.</a:t>
            </a:r>
          </a:p>
          <a:p>
            <a:pPr eaLnBrk="1" hangingPunct="1">
              <a:buFont typeface="Arial" panose="020B0604020202020204" pitchFamily="34" charset="0"/>
              <a:buChar char="•"/>
            </a:pPr>
            <a:r>
              <a:rPr lang="en-US" altLang="en-US" sz="2400" b="0" dirty="0">
                <a:ea typeface="ＭＳ Ｐゴシック" panose="020B0600070205080204" pitchFamily="34" charset="-128"/>
              </a:rPr>
              <a:t>Most countries have minimum requirements and building developers can build more if they want </a:t>
            </a:r>
            <a:endParaRPr lang="en-GB" altLang="en-US" sz="2400" b="0" dirty="0"/>
          </a:p>
          <a:p>
            <a:pPr marL="0" indent="0" eaLnBrk="1" hangingPunct="1">
              <a:buFontTx/>
              <a:buNone/>
            </a:pPr>
            <a:endParaRPr lang="en-GB" altLang="en-US" sz="1800" dirty="0"/>
          </a:p>
          <a:p>
            <a:pPr marL="0" indent="0" eaLnBrk="1" hangingPunct="1">
              <a:buFontTx/>
              <a:buNone/>
            </a:pPr>
            <a:endParaRPr lang="en-GB" altLang="en-US" sz="18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25216" y="1615688"/>
            <a:ext cx="4527839" cy="3044837"/>
          </a:xfrm>
        </p:spPr>
        <p:txBody>
          <a:bodyPr/>
          <a:lstStyle/>
          <a:p>
            <a:pPr lvl="0"/>
            <a:r>
              <a:rPr lang="en-US" sz="2400" b="0" dirty="0"/>
              <a:t>Good practice in Freiburg – Vauban: </a:t>
            </a:r>
            <a:endParaRPr lang="en-US" sz="1800" b="0" dirty="0"/>
          </a:p>
          <a:p>
            <a:pPr marL="723900" lvl="0" indent="-368300"/>
            <a:r>
              <a:rPr lang="en-US" sz="1800" b="0" dirty="0"/>
              <a:t>5.602 inhabitants</a:t>
            </a:r>
          </a:p>
          <a:p>
            <a:pPr marL="723900" lvl="0" indent="-368300"/>
            <a:r>
              <a:rPr lang="en-US" sz="1800" b="0" dirty="0"/>
              <a:t>2.584 households</a:t>
            </a:r>
          </a:p>
          <a:p>
            <a:pPr marL="723900" lvl="0" indent="-368300"/>
            <a:r>
              <a:rPr lang="en-US" sz="1800" b="0" dirty="0"/>
              <a:t>1.296 private cars</a:t>
            </a:r>
          </a:p>
          <a:p>
            <a:pPr marL="723900" lvl="0" indent="-368300"/>
            <a:r>
              <a:rPr lang="en-US" sz="1800" b="0" dirty="0"/>
              <a:t>0,50 cars per household</a:t>
            </a:r>
          </a:p>
          <a:p>
            <a:pPr marL="723900" lvl="0" indent="-368300"/>
            <a:r>
              <a:rPr lang="en-US" sz="1800" b="0" dirty="0"/>
              <a:t>232 cars per 1000 inhabitants in neighborhood garages</a:t>
            </a:r>
          </a:p>
          <a:p>
            <a:pPr marL="723900" lvl="0" indent="-368300"/>
            <a:r>
              <a:rPr lang="en-US" sz="1800" b="0" dirty="0"/>
              <a:t>no on-street parking </a:t>
            </a:r>
          </a:p>
          <a:p>
            <a:pPr lvl="0"/>
            <a:endParaRPr lang="en-US" sz="1800" b="0" dirty="0"/>
          </a:p>
          <a:p>
            <a:pPr lvl="0"/>
            <a:endParaRPr lang="en-US" sz="1800" b="0" dirty="0"/>
          </a:p>
          <a:p>
            <a:pPr lvl="0"/>
            <a:endParaRPr lang="en-US" sz="1800" b="0" dirty="0"/>
          </a:p>
          <a:p>
            <a:pPr lvl="1"/>
            <a:endParaRPr lang="en-US" sz="300" b="0" dirty="0"/>
          </a:p>
          <a:p>
            <a:pPr marL="0" lvl="0" indent="0">
              <a:buNone/>
            </a:pPr>
            <a:r>
              <a:rPr lang="en-US" sz="1800" b="0" dirty="0"/>
              <a:t>		 </a:t>
            </a:r>
          </a:p>
          <a:p>
            <a:pPr marL="0" indent="0">
              <a:buNone/>
            </a:pPr>
            <a:endParaRPr lang="de-DE" dirty="0"/>
          </a:p>
        </p:txBody>
      </p:sp>
      <p:sp>
        <p:nvSpPr>
          <p:cNvPr id="5" name="Title 1"/>
          <p:cNvSpPr>
            <a:spLocks noGrp="1"/>
          </p:cNvSpPr>
          <p:nvPr>
            <p:ph type="title"/>
          </p:nvPr>
        </p:nvSpPr>
        <p:spPr>
          <a:xfrm>
            <a:off x="323851" y="115888"/>
            <a:ext cx="5791200" cy="1152525"/>
          </a:xfrm>
        </p:spPr>
        <p:txBody>
          <a:bodyPr/>
          <a:lstStyle/>
          <a:p>
            <a:pPr eaLnBrk="1" hangingPunct="1"/>
            <a:r>
              <a:rPr lang="en-US" altLang="en-US" dirty="0"/>
              <a:t>c. Fix maximum car parking allowances – limiting how much parking is provided in new building</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de-DE" sz="1200" dirty="0">
                <a:solidFill>
                  <a:schemeClr val="bg1"/>
                </a:solidFill>
                <a:latin typeface="+mn-lt"/>
              </a:rPr>
              <a:t>© Jürgen Gies</a:t>
            </a:r>
          </a:p>
        </p:txBody>
      </p:sp>
      <p:pic>
        <p:nvPicPr>
          <p:cNvPr id="12" name="Grafik 11">
            <a:extLst>
              <a:ext uri="{FF2B5EF4-FFF2-40B4-BE49-F238E27FC236}">
                <a16:creationId xmlns:a16="http://schemas.microsoft.com/office/drawing/2014/main" id="{19B0F250-DA1A-4819-9C9E-F055A225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8" r="13997" b="20382"/>
          <a:stretch/>
        </p:blipFill>
        <p:spPr>
          <a:xfrm>
            <a:off x="121405" y="1678035"/>
            <a:ext cx="4003786" cy="3158426"/>
          </a:xfrm>
          <a:prstGeom prst="rect">
            <a:avLst/>
          </a:prstGeom>
        </p:spPr>
      </p:pic>
      <p:sp>
        <p:nvSpPr>
          <p:cNvPr id="14" name="Textfeld 13">
            <a:extLst>
              <a:ext uri="{FF2B5EF4-FFF2-40B4-BE49-F238E27FC236}">
                <a16:creationId xmlns:a16="http://schemas.microsoft.com/office/drawing/2014/main" id="{D79CBACC-8038-4FCE-A3CE-ABFE78D8E1CC}"/>
              </a:ext>
            </a:extLst>
          </p:cNvPr>
          <p:cNvSpPr txBox="1"/>
          <p:nvPr/>
        </p:nvSpPr>
        <p:spPr>
          <a:xfrm>
            <a:off x="121403" y="5203259"/>
            <a:ext cx="1168910" cy="276999"/>
          </a:xfrm>
          <a:prstGeom prst="rect">
            <a:avLst/>
          </a:prstGeom>
          <a:noFill/>
        </p:spPr>
        <p:txBody>
          <a:bodyPr wrap="none" rtlCol="0">
            <a:spAutoFit/>
          </a:bodyPr>
          <a:lstStyle/>
          <a:p>
            <a:r>
              <a:rPr lang="de-DE" sz="1200" dirty="0">
                <a:solidFill>
                  <a:schemeClr val="bg1"/>
                </a:solidFill>
                <a:latin typeface="+mn-lt"/>
              </a:rPr>
              <a:t>© Jürgen Gies</a:t>
            </a:r>
          </a:p>
        </p:txBody>
      </p:sp>
      <p:sp>
        <p:nvSpPr>
          <p:cNvPr id="9" name="Textfeld 8">
            <a:extLst>
              <a:ext uri="{FF2B5EF4-FFF2-40B4-BE49-F238E27FC236}">
                <a16:creationId xmlns:a16="http://schemas.microsoft.com/office/drawing/2014/main" id="{0086A90D-C652-437F-BA12-A2CD4C913A8E}"/>
              </a:ext>
            </a:extLst>
          </p:cNvPr>
          <p:cNvSpPr txBox="1"/>
          <p:nvPr/>
        </p:nvSpPr>
        <p:spPr>
          <a:xfrm>
            <a:off x="121405" y="4559462"/>
            <a:ext cx="1168910" cy="276999"/>
          </a:xfrm>
          <a:prstGeom prst="rect">
            <a:avLst/>
          </a:prstGeom>
          <a:noFill/>
        </p:spPr>
        <p:txBody>
          <a:bodyPr wrap="none" rtlCol="0">
            <a:spAutoFit/>
          </a:bodyPr>
          <a:lstStyle/>
          <a:p>
            <a:r>
              <a:rPr lang="de-DE" sz="1200" dirty="0">
                <a:solidFill>
                  <a:schemeClr val="bg1"/>
                </a:solidFill>
                <a:latin typeface="+mn-lt"/>
              </a:rPr>
              <a:t>© Jürgen Gies</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Rechteck 14">
            <a:extLst>
              <a:ext uri="{FF2B5EF4-FFF2-40B4-BE49-F238E27FC236}">
                <a16:creationId xmlns:a16="http://schemas.microsoft.com/office/drawing/2014/main" id="{B24E0622-50A2-4ECC-81A0-9756C918C478}"/>
              </a:ext>
            </a:extLst>
          </p:cNvPr>
          <p:cNvSpPr/>
          <p:nvPr/>
        </p:nvSpPr>
        <p:spPr>
          <a:xfrm>
            <a:off x="-534700" y="4906377"/>
            <a:ext cx="9557298" cy="1902059"/>
          </a:xfrm>
          <a:prstGeom prst="rect">
            <a:avLst/>
          </a:prstGeom>
        </p:spPr>
        <p:txBody>
          <a:bodyPr wrap="square">
            <a:spAutoFit/>
          </a:bodyPr>
          <a:lstStyle/>
          <a:p>
            <a:pPr marL="1050925" lvl="3" indent="-342900">
              <a:spcBef>
                <a:spcPct val="20000"/>
              </a:spcBef>
              <a:buClr>
                <a:srgbClr val="134095"/>
              </a:buClr>
              <a:buSzPct val="135000"/>
              <a:buFont typeface="Arial" panose="020B0604020202020204" pitchFamily="34" charset="0"/>
              <a:buChar char="•"/>
            </a:pPr>
            <a:r>
              <a:rPr lang="en-US" altLang="en-US" sz="1800" kern="0" dirty="0">
                <a:solidFill>
                  <a:srgbClr val="134095"/>
                </a:solidFill>
                <a:latin typeface="Arial"/>
                <a:ea typeface="ＭＳ Ｐゴシック" panose="020B0600070205080204" pitchFamily="34" charset="-128"/>
              </a:rPr>
              <a:t>A new urban district is planned in Freiburg-</a:t>
            </a:r>
            <a:r>
              <a:rPr lang="en-US" altLang="en-US" sz="1800" kern="0" dirty="0" err="1">
                <a:solidFill>
                  <a:srgbClr val="134095"/>
                </a:solidFill>
                <a:latin typeface="Arial"/>
                <a:ea typeface="ＭＳ Ｐゴシック" panose="020B0600070205080204" pitchFamily="34" charset="-128"/>
              </a:rPr>
              <a:t>Dietenbach</a:t>
            </a:r>
            <a:r>
              <a:rPr lang="en-US" altLang="en-US" sz="1800" kern="0" dirty="0">
                <a:solidFill>
                  <a:srgbClr val="134095"/>
                </a:solidFill>
                <a:latin typeface="Arial"/>
                <a:ea typeface="ＭＳ Ｐゴシック" panose="020B0600070205080204" pitchFamily="34" charset="-128"/>
              </a:rPr>
              <a:t>  for about 10.000 inhabitants. The aim of the planning is high living quality in residential streets with active mobility. </a:t>
            </a:r>
          </a:p>
          <a:p>
            <a:pPr marL="1050925" lvl="3" indent="-342900">
              <a:spcBef>
                <a:spcPct val="20000"/>
              </a:spcBef>
              <a:buClr>
                <a:srgbClr val="134095"/>
              </a:buClr>
              <a:buSzPct val="135000"/>
              <a:buFont typeface="Arial" panose="020B0604020202020204" pitchFamily="34" charset="0"/>
              <a:buChar char="•"/>
            </a:pPr>
            <a:r>
              <a:rPr lang="en-US" altLang="en-US" sz="1800" kern="0" dirty="0">
                <a:solidFill>
                  <a:srgbClr val="134095"/>
                </a:solidFill>
                <a:latin typeface="Arial"/>
                <a:ea typeface="ＭＳ Ｐゴシック" panose="020B0600070205080204" pitchFamily="34" charset="-128"/>
              </a:rPr>
              <a:t>The planned parking ratio is between 0.5 to 0.7 parking spaces per housing unit and will be realized exclusively in neighborhood garages</a:t>
            </a:r>
          </a:p>
          <a:p>
            <a:pPr marL="1050925" lvl="3" indent="-342900">
              <a:spcBef>
                <a:spcPct val="20000"/>
              </a:spcBef>
              <a:buClr>
                <a:srgbClr val="134095"/>
              </a:buClr>
              <a:buSzPct val="135000"/>
              <a:buFont typeface="Wingdings" panose="05000000000000000000" pitchFamily="2" charset="2"/>
              <a:buChar char="Ø"/>
            </a:pPr>
            <a:endParaRPr lang="en-US" altLang="en-US" sz="2000" kern="0" dirty="0">
              <a:solidFill>
                <a:srgbClr val="134095"/>
              </a:solidFill>
              <a:latin typeface="Arial"/>
              <a:ea typeface="ＭＳ Ｐゴシック" panose="020B0600070205080204" pitchFamily="34" charset="-128"/>
            </a:endParaRPr>
          </a:p>
        </p:txBody>
      </p:sp>
      <p:sp>
        <p:nvSpPr>
          <p:cNvPr id="1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406601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A053E-B136-4D20-832B-49AB8AD370B5}"/>
              </a:ext>
            </a:extLst>
          </p:cNvPr>
          <p:cNvSpPr>
            <a:spLocks noGrp="1"/>
          </p:cNvSpPr>
          <p:nvPr>
            <p:ph type="title"/>
          </p:nvPr>
        </p:nvSpPr>
        <p:spPr>
          <a:xfrm>
            <a:off x="323851" y="115888"/>
            <a:ext cx="5819774" cy="1152525"/>
          </a:xfrm>
        </p:spPr>
        <p:txBody>
          <a:bodyPr/>
          <a:lstStyle/>
          <a:p>
            <a:r>
              <a:rPr lang="de-DE" dirty="0" err="1"/>
              <a:t>Good</a:t>
            </a:r>
            <a:r>
              <a:rPr lang="de-DE" dirty="0"/>
              <a:t> </a:t>
            </a:r>
            <a:r>
              <a:rPr lang="de-DE" dirty="0" err="1"/>
              <a:t>practice</a:t>
            </a:r>
            <a:r>
              <a:rPr lang="de-DE" dirty="0"/>
              <a:t> in Tallinn: Maximum </a:t>
            </a:r>
            <a:r>
              <a:rPr lang="de-DE" dirty="0" err="1"/>
              <a:t>and</a:t>
            </a:r>
            <a:r>
              <a:rPr lang="de-DE" dirty="0"/>
              <a:t> </a:t>
            </a:r>
            <a:r>
              <a:rPr lang="de-DE" dirty="0" err="1"/>
              <a:t>minimum</a:t>
            </a:r>
            <a:r>
              <a:rPr lang="de-DE" dirty="0"/>
              <a:t> </a:t>
            </a:r>
            <a:r>
              <a:rPr lang="de-DE" dirty="0" err="1"/>
              <a:t>parking</a:t>
            </a:r>
            <a:r>
              <a:rPr lang="de-DE" dirty="0"/>
              <a:t> </a:t>
            </a:r>
            <a:r>
              <a:rPr lang="de-DE" dirty="0" err="1"/>
              <a:t>standard</a:t>
            </a:r>
            <a:endParaRPr lang="de-DE" dirty="0"/>
          </a:p>
        </p:txBody>
      </p:sp>
      <p:sp>
        <p:nvSpPr>
          <p:cNvPr id="3" name="Inhaltsplatzhalter 2">
            <a:extLst>
              <a:ext uri="{FF2B5EF4-FFF2-40B4-BE49-F238E27FC236}">
                <a16:creationId xmlns:a16="http://schemas.microsoft.com/office/drawing/2014/main" id="{83D31E73-7924-4B54-923D-0A4DEBE9148C}"/>
              </a:ext>
            </a:extLst>
          </p:cNvPr>
          <p:cNvSpPr>
            <a:spLocks noGrp="1"/>
          </p:cNvSpPr>
          <p:nvPr>
            <p:ph idx="1"/>
          </p:nvPr>
        </p:nvSpPr>
        <p:spPr>
          <a:xfrm>
            <a:off x="4319752" y="1529247"/>
            <a:ext cx="4500398" cy="4527222"/>
          </a:xfrm>
        </p:spPr>
        <p:txBody>
          <a:bodyPr/>
          <a:lstStyle/>
          <a:p>
            <a:r>
              <a:rPr lang="de-DE" sz="2200" b="0" dirty="0" err="1"/>
              <a:t>For</a:t>
            </a:r>
            <a:r>
              <a:rPr lang="de-DE" sz="2200" b="0" dirty="0"/>
              <a:t> </a:t>
            </a:r>
            <a:r>
              <a:rPr lang="de-DE" sz="2200" b="0" dirty="0" err="1"/>
              <a:t>the</a:t>
            </a:r>
            <a:r>
              <a:rPr lang="de-DE" sz="2200" b="0" dirty="0"/>
              <a:t> </a:t>
            </a:r>
            <a:r>
              <a:rPr lang="de-DE" sz="2200" b="0" dirty="0" err="1"/>
              <a:t>inner</a:t>
            </a:r>
            <a:r>
              <a:rPr lang="de-DE" sz="2200" b="0" dirty="0"/>
              <a:t> </a:t>
            </a:r>
            <a:r>
              <a:rPr lang="de-DE" sz="2200" b="0" dirty="0" err="1"/>
              <a:t>city</a:t>
            </a:r>
            <a:r>
              <a:rPr lang="de-DE" sz="2200" b="0" dirty="0"/>
              <a:t> a </a:t>
            </a:r>
            <a:r>
              <a:rPr lang="de-DE" sz="2200" b="0" dirty="0" err="1"/>
              <a:t>minimum</a:t>
            </a:r>
            <a:r>
              <a:rPr lang="de-DE" sz="2200" b="0" dirty="0"/>
              <a:t> </a:t>
            </a:r>
            <a:r>
              <a:rPr lang="de-DE" sz="2200" dirty="0" err="1"/>
              <a:t>and</a:t>
            </a:r>
            <a:r>
              <a:rPr lang="de-DE" sz="2200" b="0" dirty="0"/>
              <a:t> </a:t>
            </a:r>
            <a:r>
              <a:rPr lang="de-DE" sz="2200" b="0" dirty="0" err="1"/>
              <a:t>maximum</a:t>
            </a:r>
            <a:r>
              <a:rPr lang="de-DE" sz="2200" b="0" dirty="0"/>
              <a:t> </a:t>
            </a:r>
            <a:r>
              <a:rPr lang="de-DE" sz="2200" b="0" dirty="0" err="1"/>
              <a:t>parking</a:t>
            </a:r>
            <a:r>
              <a:rPr lang="de-DE" sz="2200" b="0" dirty="0"/>
              <a:t> </a:t>
            </a:r>
            <a:r>
              <a:rPr lang="de-DE" sz="2200" b="0" dirty="0" err="1"/>
              <a:t>standard</a:t>
            </a:r>
            <a:r>
              <a:rPr lang="de-DE" sz="2200" b="0" dirty="0"/>
              <a:t> </a:t>
            </a:r>
            <a:r>
              <a:rPr lang="de-DE" sz="2200" b="0" dirty="0" err="1"/>
              <a:t>set</a:t>
            </a:r>
            <a:r>
              <a:rPr lang="de-DE" sz="2200" b="0" dirty="0"/>
              <a:t> </a:t>
            </a:r>
            <a:r>
              <a:rPr lang="de-DE" sz="2200" b="0" dirty="0" err="1"/>
              <a:t>the</a:t>
            </a:r>
            <a:r>
              <a:rPr lang="de-DE" sz="2200" b="0" dirty="0"/>
              <a:t> </a:t>
            </a:r>
            <a:r>
              <a:rPr lang="de-DE" sz="2200" b="0" dirty="0" err="1"/>
              <a:t>ratio</a:t>
            </a:r>
            <a:r>
              <a:rPr lang="de-DE" sz="2200" b="0" dirty="0"/>
              <a:t> </a:t>
            </a:r>
            <a:r>
              <a:rPr lang="de-DE" sz="2200" b="0" dirty="0" err="1"/>
              <a:t>by</a:t>
            </a:r>
            <a:r>
              <a:rPr lang="de-DE" sz="2200" b="0" dirty="0"/>
              <a:t> 1,2 </a:t>
            </a:r>
            <a:r>
              <a:rPr lang="de-DE" sz="2200" b="0" dirty="0" err="1"/>
              <a:t>car</a:t>
            </a:r>
            <a:r>
              <a:rPr lang="de-DE" sz="2200" b="0" dirty="0"/>
              <a:t> </a:t>
            </a:r>
            <a:r>
              <a:rPr lang="de-DE" sz="2200" b="0" dirty="0" err="1"/>
              <a:t>parking</a:t>
            </a:r>
            <a:r>
              <a:rPr lang="de-DE" sz="2200" b="0" dirty="0"/>
              <a:t> </a:t>
            </a:r>
            <a:r>
              <a:rPr lang="de-DE" sz="2200" b="0" dirty="0" err="1"/>
              <a:t>space</a:t>
            </a:r>
            <a:r>
              <a:rPr lang="de-DE" sz="2200" b="0" dirty="0"/>
              <a:t> per </a:t>
            </a:r>
            <a:r>
              <a:rPr lang="de-DE" sz="2200" b="0" dirty="0" err="1"/>
              <a:t>household</a:t>
            </a:r>
            <a:r>
              <a:rPr lang="de-DE" sz="2200" b="0" dirty="0"/>
              <a:t>, </a:t>
            </a:r>
            <a:r>
              <a:rPr lang="de-DE" sz="2200" b="0" dirty="0" err="1"/>
              <a:t>no</a:t>
            </a:r>
            <a:r>
              <a:rPr lang="de-DE" sz="2200" b="0" dirty="0"/>
              <a:t> </a:t>
            </a:r>
            <a:r>
              <a:rPr lang="de-DE" sz="2200" b="0" dirty="0" err="1"/>
              <a:t>trade</a:t>
            </a:r>
            <a:r>
              <a:rPr lang="de-DE" sz="2200" b="0" dirty="0"/>
              <a:t> off </a:t>
            </a:r>
            <a:r>
              <a:rPr lang="de-DE" sz="2200" b="0" dirty="0" err="1"/>
              <a:t>possible</a:t>
            </a:r>
            <a:endParaRPr lang="de-DE" sz="2200" b="0" dirty="0"/>
          </a:p>
          <a:p>
            <a:r>
              <a:rPr lang="de-DE" sz="2200" b="0" dirty="0" err="1"/>
              <a:t>For</a:t>
            </a:r>
            <a:r>
              <a:rPr lang="de-DE" sz="2200" b="0" dirty="0"/>
              <a:t> </a:t>
            </a:r>
            <a:r>
              <a:rPr lang="de-DE" sz="2200" b="0" dirty="0" err="1"/>
              <a:t>the</a:t>
            </a:r>
            <a:r>
              <a:rPr lang="de-DE" sz="2200" b="0" dirty="0"/>
              <a:t> suburban </a:t>
            </a:r>
            <a:r>
              <a:rPr lang="de-DE" sz="2200" b="0" dirty="0" err="1"/>
              <a:t>areas</a:t>
            </a:r>
            <a:r>
              <a:rPr lang="de-DE" sz="2200" b="0" dirty="0"/>
              <a:t> </a:t>
            </a:r>
            <a:r>
              <a:rPr lang="de-DE" sz="2200" b="0" dirty="0" err="1"/>
              <a:t>and</a:t>
            </a:r>
            <a:r>
              <a:rPr lang="de-DE" sz="2200" b="0" dirty="0"/>
              <a:t> </a:t>
            </a:r>
            <a:r>
              <a:rPr lang="de-DE" sz="2200" b="0" dirty="0" err="1"/>
              <a:t>outskirts</a:t>
            </a:r>
            <a:r>
              <a:rPr lang="de-DE" sz="2200" b="0" dirty="0"/>
              <a:t> </a:t>
            </a:r>
            <a:r>
              <a:rPr lang="de-DE" sz="2200" b="0" dirty="0" err="1"/>
              <a:t>the</a:t>
            </a:r>
            <a:r>
              <a:rPr lang="de-DE" sz="2200" b="0" dirty="0"/>
              <a:t> </a:t>
            </a:r>
            <a:r>
              <a:rPr lang="de-DE" sz="2200" dirty="0" err="1"/>
              <a:t>minimum</a:t>
            </a:r>
            <a:r>
              <a:rPr lang="de-DE" sz="2200" b="0" dirty="0"/>
              <a:t> </a:t>
            </a:r>
            <a:r>
              <a:rPr lang="de-DE" sz="2200" b="0" dirty="0" err="1"/>
              <a:t>parking</a:t>
            </a:r>
            <a:r>
              <a:rPr lang="de-DE" sz="2200" b="0" dirty="0"/>
              <a:t> </a:t>
            </a:r>
            <a:r>
              <a:rPr lang="de-DE" sz="2200" b="0" dirty="0" err="1"/>
              <a:t>is</a:t>
            </a:r>
            <a:r>
              <a:rPr lang="de-DE" sz="2200" b="0" dirty="0"/>
              <a:t> 1,2 </a:t>
            </a:r>
            <a:r>
              <a:rPr lang="de-DE" sz="2200" b="0" dirty="0" err="1"/>
              <a:t>car</a:t>
            </a:r>
            <a:r>
              <a:rPr lang="de-DE" sz="2200" b="0" dirty="0"/>
              <a:t> </a:t>
            </a:r>
            <a:r>
              <a:rPr lang="de-DE" sz="2200" b="0" dirty="0" err="1"/>
              <a:t>parking</a:t>
            </a:r>
            <a:r>
              <a:rPr lang="de-DE" sz="2200" b="0" dirty="0"/>
              <a:t> </a:t>
            </a:r>
            <a:r>
              <a:rPr lang="de-DE" sz="2200" b="0" dirty="0" err="1"/>
              <a:t>spaces</a:t>
            </a:r>
            <a:r>
              <a:rPr lang="de-DE" sz="2200" b="0" dirty="0"/>
              <a:t>, but </a:t>
            </a:r>
            <a:r>
              <a:rPr lang="de-DE" sz="2200" b="0" dirty="0" err="1"/>
              <a:t>the</a:t>
            </a:r>
            <a:r>
              <a:rPr lang="de-DE" sz="2200" b="0" dirty="0"/>
              <a:t> </a:t>
            </a:r>
            <a:r>
              <a:rPr lang="de-DE" sz="2200" b="0" dirty="0" err="1"/>
              <a:t>developer</a:t>
            </a:r>
            <a:r>
              <a:rPr lang="de-DE" sz="2200" b="0" dirty="0"/>
              <a:t> </a:t>
            </a:r>
            <a:r>
              <a:rPr lang="de-DE" sz="2200" b="0" dirty="0" err="1"/>
              <a:t>can</a:t>
            </a:r>
            <a:r>
              <a:rPr lang="de-DE" sz="2200" b="0" dirty="0"/>
              <a:t> </a:t>
            </a:r>
            <a:r>
              <a:rPr lang="de-DE" sz="2200" b="0" dirty="0" err="1"/>
              <a:t>built</a:t>
            </a:r>
            <a:r>
              <a:rPr lang="de-DE" sz="2200" b="0" dirty="0"/>
              <a:t> </a:t>
            </a:r>
            <a:r>
              <a:rPr lang="de-DE" sz="2200" b="0" dirty="0" err="1"/>
              <a:t>as</a:t>
            </a:r>
            <a:r>
              <a:rPr lang="de-DE" sz="2200" b="0" dirty="0"/>
              <a:t> </a:t>
            </a:r>
            <a:r>
              <a:rPr lang="de-DE" sz="2200" b="0" dirty="0" err="1"/>
              <a:t>much</a:t>
            </a:r>
            <a:r>
              <a:rPr lang="de-DE" sz="2200" b="0" dirty="0"/>
              <a:t> </a:t>
            </a:r>
            <a:r>
              <a:rPr lang="de-DE" sz="2200" b="0" dirty="0" err="1"/>
              <a:t>as</a:t>
            </a:r>
            <a:r>
              <a:rPr lang="de-DE" sz="2200" b="0" dirty="0"/>
              <a:t> </a:t>
            </a:r>
            <a:r>
              <a:rPr lang="de-DE" sz="2200" b="0" dirty="0" err="1"/>
              <a:t>wanted</a:t>
            </a:r>
            <a:endParaRPr lang="de-DE" sz="2200" b="0" dirty="0"/>
          </a:p>
          <a:p>
            <a:r>
              <a:rPr lang="de-DE" sz="2200" b="0" dirty="0" err="1"/>
              <a:t>Modifications</a:t>
            </a:r>
            <a:r>
              <a:rPr lang="de-DE" sz="2200" b="0" dirty="0"/>
              <a:t> </a:t>
            </a:r>
            <a:r>
              <a:rPr lang="de-DE" sz="2200" b="0" dirty="0" err="1"/>
              <a:t>are</a:t>
            </a:r>
            <a:r>
              <a:rPr lang="de-DE" sz="2200" b="0" dirty="0"/>
              <a:t> </a:t>
            </a:r>
            <a:r>
              <a:rPr lang="de-DE" sz="2200" b="0" dirty="0" err="1"/>
              <a:t>discussed</a:t>
            </a:r>
            <a:r>
              <a:rPr lang="de-DE" sz="2200" b="0" dirty="0"/>
              <a:t> </a:t>
            </a:r>
            <a:r>
              <a:rPr lang="de-DE" sz="2200" b="0" dirty="0" err="1"/>
              <a:t>and</a:t>
            </a:r>
            <a:r>
              <a:rPr lang="de-DE" sz="2200" b="0" dirty="0"/>
              <a:t> </a:t>
            </a:r>
            <a:r>
              <a:rPr lang="de-DE" sz="2200" b="0" dirty="0" err="1"/>
              <a:t>standards</a:t>
            </a:r>
            <a:r>
              <a:rPr lang="de-DE" sz="2200" b="0" dirty="0"/>
              <a:t> </a:t>
            </a:r>
            <a:r>
              <a:rPr lang="de-DE" sz="2200" b="0" dirty="0" err="1"/>
              <a:t>may</a:t>
            </a:r>
            <a:r>
              <a:rPr lang="de-DE" sz="2200" b="0" dirty="0"/>
              <a:t> </a:t>
            </a:r>
            <a:r>
              <a:rPr lang="de-DE" sz="2200" b="0" dirty="0" err="1"/>
              <a:t>change</a:t>
            </a:r>
            <a:endParaRPr lang="de-DE" sz="2200" b="0" dirty="0"/>
          </a:p>
        </p:txBody>
      </p:sp>
      <p:pic>
        <p:nvPicPr>
          <p:cNvPr id="3074" name="Picture 2" descr="Tallinn old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50124"/>
            <a:ext cx="3946500" cy="31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de-DE" sz="1200" dirty="0">
                <a:solidFill>
                  <a:schemeClr val="bg1"/>
                </a:solidFill>
                <a:latin typeface="+mn-lt"/>
              </a:rPr>
              <a:t>© Park4SUMP</a:t>
            </a:r>
          </a:p>
        </p:txBody>
      </p:sp>
      <p:sp>
        <p:nvSpPr>
          <p:cNvPr id="7" name="Inhaltsplatzhalter 2">
            <a:extLst>
              <a:ext uri="{FF2B5EF4-FFF2-40B4-BE49-F238E27FC236}">
                <a16:creationId xmlns:a16="http://schemas.microsoft.com/office/drawing/2014/main" id="{83D31E73-7924-4B54-923D-0A4DEBE9148C}"/>
              </a:ext>
            </a:extLst>
          </p:cNvPr>
          <p:cNvSpPr txBox="1">
            <a:spLocks/>
          </p:cNvSpPr>
          <p:nvPr/>
        </p:nvSpPr>
        <p:spPr bwMode="auto">
          <a:xfrm>
            <a:off x="155575" y="4903075"/>
            <a:ext cx="3946500" cy="1497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r>
              <a:rPr lang="de-DE" sz="2000" b="0" kern="0" dirty="0"/>
              <a:t>Tallinn </a:t>
            </a:r>
            <a:r>
              <a:rPr lang="de-DE" sz="2000" b="0" kern="0" dirty="0" err="1"/>
              <a:t>is</a:t>
            </a:r>
            <a:r>
              <a:rPr lang="de-DE" sz="2000" b="0" kern="0" dirty="0"/>
              <a:t> </a:t>
            </a:r>
            <a:r>
              <a:rPr lang="de-DE" sz="2000" b="0" kern="0" dirty="0" err="1"/>
              <a:t>the</a:t>
            </a:r>
            <a:r>
              <a:rPr lang="de-DE" sz="2000" b="0" kern="0" dirty="0"/>
              <a:t> </a:t>
            </a:r>
            <a:r>
              <a:rPr lang="de-DE" sz="2000" b="0" kern="0" dirty="0" err="1"/>
              <a:t>capital</a:t>
            </a:r>
            <a:r>
              <a:rPr lang="de-DE" sz="2000" b="0" kern="0" dirty="0"/>
              <a:t> </a:t>
            </a:r>
            <a:r>
              <a:rPr lang="de-DE" sz="2000" b="0" kern="0" dirty="0" err="1"/>
              <a:t>city</a:t>
            </a:r>
            <a:r>
              <a:rPr lang="de-DE" sz="2000" b="0" kern="0" dirty="0"/>
              <a:t> </a:t>
            </a:r>
            <a:r>
              <a:rPr lang="de-DE" sz="2000" b="0" kern="0" dirty="0" err="1"/>
              <a:t>of</a:t>
            </a:r>
            <a:r>
              <a:rPr lang="de-DE" sz="2000" b="0" kern="0" dirty="0"/>
              <a:t> Estonia </a:t>
            </a:r>
            <a:r>
              <a:rPr lang="de-DE" sz="2000" b="0" kern="0" dirty="0" err="1"/>
              <a:t>and</a:t>
            </a:r>
            <a:r>
              <a:rPr lang="de-DE" sz="2000" b="0" kern="0" dirty="0"/>
              <a:t> </a:t>
            </a:r>
            <a:r>
              <a:rPr lang="de-DE" sz="2000" b="0" kern="0" dirty="0" err="1"/>
              <a:t>the</a:t>
            </a:r>
            <a:r>
              <a:rPr lang="de-DE" sz="2000" b="0" kern="0" dirty="0"/>
              <a:t> </a:t>
            </a:r>
            <a:r>
              <a:rPr lang="de-DE" sz="2000" b="0" kern="0" dirty="0" err="1"/>
              <a:t>old</a:t>
            </a:r>
            <a:r>
              <a:rPr lang="de-DE" sz="2000" b="0" kern="0" dirty="0"/>
              <a:t> </a:t>
            </a:r>
            <a:r>
              <a:rPr lang="de-DE" sz="2000" b="0" kern="0" dirty="0" err="1"/>
              <a:t>part</a:t>
            </a:r>
            <a:r>
              <a:rPr lang="de-DE" sz="2000" b="0" kern="0" dirty="0"/>
              <a:t> </a:t>
            </a:r>
            <a:r>
              <a:rPr lang="de-DE" sz="2000" b="0" kern="0" dirty="0" err="1"/>
              <a:t>has</a:t>
            </a:r>
            <a:r>
              <a:rPr lang="de-DE" sz="2000" b="0" kern="0" dirty="0"/>
              <a:t> </a:t>
            </a:r>
            <a:r>
              <a:rPr lang="en-US" sz="2000" b="0" kern="0" dirty="0"/>
              <a:t>been a UNESCO World Heritage Site since 1997</a:t>
            </a:r>
            <a:endParaRPr lang="de-DE" sz="2000" b="0" kern="0"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065361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Minimum vs Maximum</a:t>
            </a:r>
          </a:p>
        </p:txBody>
      </p:sp>
      <p:sp>
        <p:nvSpPr>
          <p:cNvPr id="27651" name="Content Placeholder 2"/>
          <p:cNvSpPr>
            <a:spLocks noGrp="1"/>
          </p:cNvSpPr>
          <p:nvPr>
            <p:ph idx="1"/>
          </p:nvPr>
        </p:nvSpPr>
        <p:spPr/>
        <p:txBody>
          <a:bodyPr/>
          <a:lstStyle/>
          <a:p>
            <a:pPr>
              <a:buClr>
                <a:srgbClr val="00618E"/>
              </a:buClr>
            </a:pPr>
            <a:r>
              <a:rPr lang="en-US" altLang="en-US" sz="2400" b="0" dirty="0"/>
              <a:t>In high density areas trends are </a:t>
            </a:r>
            <a:r>
              <a:rPr lang="de-DE" sz="2400" b="0" dirty="0" err="1"/>
              <a:t>noticeable</a:t>
            </a:r>
            <a:r>
              <a:rPr lang="de-DE" sz="2400" dirty="0"/>
              <a:t> </a:t>
            </a:r>
            <a:r>
              <a:rPr lang="en-US" altLang="en-US" sz="2400" b="0" dirty="0"/>
              <a:t>to switch from minimum to maximum parking norms;</a:t>
            </a:r>
          </a:p>
          <a:p>
            <a:pPr>
              <a:buClr>
                <a:srgbClr val="00618E"/>
              </a:buClr>
              <a:buFontTx/>
              <a:buChar char="•"/>
            </a:pPr>
            <a:r>
              <a:rPr lang="en-GB" altLang="en-US" sz="2400" b="0" dirty="0"/>
              <a:t>In London the change from minimum to maximum standards took place with the Greater London Development Plan in 1976;</a:t>
            </a:r>
          </a:p>
          <a:p>
            <a:pPr>
              <a:buClr>
                <a:srgbClr val="00618E"/>
              </a:buClr>
              <a:buFontTx/>
              <a:buChar char="•"/>
            </a:pPr>
            <a:r>
              <a:rPr lang="en-GB" altLang="en-US" sz="2400" b="0" dirty="0"/>
              <a:t>Evidence suggests that minimum parking requirements increase the construction costs of shopping centres, office and residential buildings </a:t>
            </a:r>
            <a:endParaRPr lang="en-US" altLang="en-US" sz="2400" b="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418601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en-US" sz="3600" b="1" dirty="0">
                <a:solidFill>
                  <a:schemeClr val="bg1"/>
                </a:solidFill>
                <a:latin typeface="+mj-lt"/>
              </a:rPr>
              <a:t>Summary</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170215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a:t>To take home!</a:t>
            </a:r>
          </a:p>
        </p:txBody>
      </p:sp>
      <p:sp>
        <p:nvSpPr>
          <p:cNvPr id="5123" name="Content Placeholder 2"/>
          <p:cNvSpPr>
            <a:spLocks noGrp="1"/>
          </p:cNvSpPr>
          <p:nvPr>
            <p:ph idx="1"/>
          </p:nvPr>
        </p:nvSpPr>
        <p:spPr>
          <a:xfrm>
            <a:off x="89376" y="1509136"/>
            <a:ext cx="8965248" cy="4926465"/>
          </a:xfrm>
        </p:spPr>
        <p:txBody>
          <a:bodyPr/>
          <a:lstStyle/>
          <a:p>
            <a:pPr eaLnBrk="1" hangingPunct="1">
              <a:buFont typeface="Arial" panose="020B0604020202020204" pitchFamily="34" charset="0"/>
              <a:buChar char="•"/>
            </a:pPr>
            <a:r>
              <a:rPr lang="en-US" altLang="en-US" sz="2000" b="0" dirty="0">
                <a:ea typeface="ＭＳ Ｐゴシック" panose="020B0600070205080204" pitchFamily="34" charset="-128"/>
              </a:rPr>
              <a:t>If the car is the closest means of transport to home and easy to park at the destination, it is usually the first choice. </a:t>
            </a:r>
          </a:p>
          <a:p>
            <a:pPr eaLnBrk="1" hangingPunct="1">
              <a:buFont typeface="Arial" panose="020B0604020202020204" pitchFamily="34" charset="0"/>
              <a:buChar char="•"/>
            </a:pPr>
            <a:r>
              <a:rPr lang="en-US" altLang="en-US" sz="2000" b="0" dirty="0">
                <a:ea typeface="ＭＳ Ｐゴシック" panose="020B0600070205080204" pitchFamily="34" charset="-128"/>
              </a:rPr>
              <a:t>Creating parking spaces in residential areas lead to the need of more parking space at the workplace, at shopping centers and leisure facilities in addition </a:t>
            </a:r>
          </a:p>
          <a:p>
            <a:pPr eaLnBrk="1" hangingPunct="1">
              <a:buFont typeface="Arial" panose="020B0604020202020204" pitchFamily="34" charset="0"/>
              <a:buChar char="•"/>
            </a:pPr>
            <a:r>
              <a:rPr lang="en-US" altLang="en-US" sz="2000" b="0" dirty="0">
                <a:ea typeface="ＭＳ Ｐゴシック" panose="020B0600070205080204" pitchFamily="34" charset="-128"/>
              </a:rPr>
              <a:t>Nevertheless, parking standard requirements are important steering instruments for the municipalities and should not be given out of hand</a:t>
            </a:r>
          </a:p>
          <a:p>
            <a:pPr eaLnBrk="1" hangingPunct="1">
              <a:buFont typeface="Arial" panose="020B0604020202020204" pitchFamily="34" charset="0"/>
              <a:buChar char="•"/>
            </a:pPr>
            <a:r>
              <a:rPr lang="en-US" altLang="en-US" sz="2000" b="0" dirty="0">
                <a:ea typeface="ＭＳ Ｐゴシック" panose="020B0600070205080204" pitchFamily="34" charset="-128"/>
              </a:rPr>
              <a:t>High requirements to build fixed parking standards affected construction and maintenance costs, so parking standards should give the option to lower requirements if transportation alternatives are available </a:t>
            </a:r>
          </a:p>
          <a:p>
            <a:pPr eaLnBrk="1" hangingPunct="1">
              <a:buFont typeface="Arial" panose="020B0604020202020204" pitchFamily="34" charset="0"/>
              <a:buChar char="•"/>
            </a:pPr>
            <a:r>
              <a:rPr lang="en-US" altLang="en-US" sz="2000" b="0" dirty="0">
                <a:ea typeface="ＭＳ Ｐゴシック" panose="020B0600070205080204" pitchFamily="34" charset="-128"/>
              </a:rPr>
              <a:t>Ideally, maximum car parking allowances are fixed and limit how much parking is provided in new buildings, but it takes some effort to achieve</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r>
              <a:rPr lang="en-GB" altLang="en-US" sz="1800" dirty="0"/>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342137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en-US" sz="3600" b="1" dirty="0">
                <a:solidFill>
                  <a:schemeClr val="bg1"/>
                </a:solidFill>
                <a:latin typeface="+mj-lt"/>
              </a:rPr>
              <a:t>Exercise/Workshop</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92254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Please discuss the following topics</a:t>
            </a:r>
            <a:endParaRPr lang="en-GB" altLang="en-US" dirty="0"/>
          </a:p>
        </p:txBody>
      </p:sp>
      <p:sp>
        <p:nvSpPr>
          <p:cNvPr id="28675" name="Content Placeholder 2"/>
          <p:cNvSpPr>
            <a:spLocks noGrp="1"/>
          </p:cNvSpPr>
          <p:nvPr>
            <p:ph idx="1"/>
          </p:nvPr>
        </p:nvSpPr>
        <p:spPr/>
        <p:txBody>
          <a:bodyPr/>
          <a:lstStyle/>
          <a:p>
            <a:pPr>
              <a:buClr>
                <a:srgbClr val="00618E"/>
              </a:buClr>
              <a:buFontTx/>
              <a:buChar char="•"/>
            </a:pPr>
            <a:r>
              <a:rPr lang="en-US" altLang="en-US" sz="2400" b="0" dirty="0"/>
              <a:t>Which kind of parking standards do you apply? Why?</a:t>
            </a:r>
          </a:p>
          <a:p>
            <a:pPr>
              <a:buClr>
                <a:srgbClr val="00618E"/>
              </a:buClr>
              <a:buFontTx/>
              <a:buChar char="•"/>
            </a:pPr>
            <a:r>
              <a:rPr lang="en-US" altLang="en-US" sz="2400" b="0" dirty="0"/>
              <a:t>Should parking standards be related to (all kinds of) public transport accessibility?</a:t>
            </a:r>
          </a:p>
          <a:p>
            <a:pPr>
              <a:buClr>
                <a:srgbClr val="00618E"/>
              </a:buClr>
              <a:buFontTx/>
              <a:buChar char="•"/>
            </a:pPr>
            <a:r>
              <a:rPr lang="en-GB" altLang="en-US" sz="2400" b="0" dirty="0"/>
              <a:t>Should there be central government guidance on parking standards?</a:t>
            </a:r>
          </a:p>
          <a:p>
            <a:pPr>
              <a:buClr>
                <a:srgbClr val="00618E"/>
              </a:buClr>
              <a:buFontTx/>
              <a:buChar char="•"/>
            </a:pPr>
            <a:r>
              <a:rPr lang="en-GB" altLang="en-US" sz="2400" b="0" dirty="0"/>
              <a:t>How do developers respond to constrains on parking provision (max. standards)? Or to obligations (min. standards)? </a:t>
            </a:r>
          </a:p>
          <a:p>
            <a:pPr>
              <a:buClr>
                <a:srgbClr val="00618E"/>
              </a:buClr>
            </a:pPr>
            <a:r>
              <a:rPr lang="en-US" altLang="en-US" sz="2400" b="0" dirty="0"/>
              <a:t>Do you think off-street parking spaces are shared by more than one user, allowing for more efficient use of parking facilities?</a:t>
            </a:r>
            <a:endParaRPr lang="en-US" altLang="en-US" dirty="0"/>
          </a:p>
          <a:p>
            <a:pPr>
              <a:buFontTx/>
              <a:buChar char="•"/>
            </a:pPr>
            <a:endParaRPr lang="en-US" altLang="en-US"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43511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de-DE" sz="2200" b="1" dirty="0">
                <a:solidFill>
                  <a:srgbClr val="134095"/>
                </a:solidFill>
                <a:latin typeface="Helvetica" charset="0"/>
              </a:rPr>
              <a:t>Thank you!</a:t>
            </a:r>
            <a:endParaRPr lang="de-DE" sz="1800" dirty="0">
              <a:solidFill>
                <a:srgbClr val="134095"/>
              </a:solidFill>
              <a:latin typeface="Helvetica" charset="0"/>
            </a:endParaRPr>
          </a:p>
          <a:p>
            <a:pPr>
              <a:spcBef>
                <a:spcPct val="50000"/>
              </a:spcBef>
              <a:defRPr/>
            </a:pPr>
            <a:endParaRPr lang="de-DE" sz="1600" dirty="0">
              <a:latin typeface="Helvetica" charset="0"/>
            </a:endParaRPr>
          </a:p>
          <a:p>
            <a:pPr>
              <a:spcBef>
                <a:spcPct val="50000"/>
              </a:spcBef>
              <a:defRPr/>
            </a:pPr>
            <a:r>
              <a:rPr lang="de-DE" sz="1600" dirty="0">
                <a:latin typeface="Helvetica" charset="0"/>
              </a:rPr>
              <a:t>&lt;Speaker&gt;</a:t>
            </a:r>
          </a:p>
          <a:p>
            <a:pPr>
              <a:spcBef>
                <a:spcPct val="50000"/>
              </a:spcBef>
              <a:defRPr/>
            </a:pPr>
            <a:r>
              <a:rPr lang="de-DE" sz="1600" dirty="0">
                <a:solidFill>
                  <a:srgbClr val="134095"/>
                </a:solidFill>
                <a:effectLst>
                  <a:outerShdw blurRad="38100" dist="38100" dir="2700000" algn="tl">
                    <a:srgbClr val="000000">
                      <a:alpha val="43137"/>
                    </a:srgbClr>
                  </a:outerShdw>
                </a:effectLst>
                <a:latin typeface="Helvetica" charset="0"/>
              </a:rPr>
              <a:t>Contact Details</a:t>
            </a:r>
          </a:p>
          <a:p>
            <a:pPr>
              <a:spcBef>
                <a:spcPct val="50000"/>
              </a:spcBef>
              <a:defRPr/>
            </a:pPr>
            <a:r>
              <a:rPr lang="de-DE" sz="1600" dirty="0">
                <a:latin typeface="Helvetica" charset="0"/>
              </a:rPr>
              <a:t>&lt;Organization&gt;</a:t>
            </a:r>
          </a:p>
          <a:p>
            <a:pPr>
              <a:spcBef>
                <a:spcPct val="50000"/>
              </a:spcBef>
              <a:defRPr/>
            </a:pPr>
            <a:r>
              <a:rPr lang="de-DE" sz="1600" dirty="0">
                <a:latin typeface="Helvetica" charset="0"/>
              </a:rPr>
              <a:t>&lt;Address&gt;</a:t>
            </a:r>
          </a:p>
          <a:p>
            <a:pPr>
              <a:spcBef>
                <a:spcPct val="50000"/>
              </a:spcBef>
              <a:defRPr/>
            </a:pPr>
            <a:r>
              <a:rPr lang="de-DE" sz="1600" dirty="0">
                <a:latin typeface="Helvetica" charset="0"/>
              </a:rPr>
              <a:t>&lt;e-Mail&gt;</a:t>
            </a:r>
          </a:p>
          <a:p>
            <a:pPr>
              <a:spcBef>
                <a:spcPct val="50000"/>
              </a:spcBef>
              <a:defRPr/>
            </a:pPr>
            <a:r>
              <a:rPr lang="de-DE" sz="1600" u="sng" dirty="0">
                <a:solidFill>
                  <a:srgbClr val="134095"/>
                </a:solidFill>
                <a:latin typeface="Helvetica" charset="0"/>
              </a:rPr>
              <a:t>http://www.civitas.eu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a:t>Parking standards</a:t>
            </a:r>
          </a:p>
        </p:txBody>
      </p:sp>
      <p:sp>
        <p:nvSpPr>
          <p:cNvPr id="5123" name="Content Placeholder 2"/>
          <p:cNvSpPr>
            <a:spLocks noGrp="1"/>
          </p:cNvSpPr>
          <p:nvPr>
            <p:ph idx="1"/>
          </p:nvPr>
        </p:nvSpPr>
        <p:spPr>
          <a:xfrm>
            <a:off x="3640823" y="1551544"/>
            <a:ext cx="5251507" cy="2517117"/>
          </a:xfrm>
        </p:spPr>
        <p:txBody>
          <a:bodyPr/>
          <a:lstStyle/>
          <a:p>
            <a:pPr eaLnBrk="1" hangingPunct="1">
              <a:buFont typeface="Arial" panose="020B0604020202020204" pitchFamily="34" charset="0"/>
              <a:buChar char="•"/>
            </a:pPr>
            <a:r>
              <a:rPr lang="en-US" altLang="en-US" sz="2000" b="0" dirty="0">
                <a:ea typeface="ＭＳ Ｐゴシック" panose="020B0600070205080204" pitchFamily="34" charset="-128"/>
              </a:rPr>
              <a:t>Parking standard have been introduced </a:t>
            </a:r>
          </a:p>
          <a:p>
            <a:pPr marL="720725" lvl="3" indent="-365125" eaLnBrk="1" hangingPunct="1">
              <a:buClr>
                <a:srgbClr val="134095"/>
              </a:buClr>
              <a:buSzPct val="100000"/>
              <a:buFont typeface="Arial" panose="020B0604020202020204" pitchFamily="34" charset="0"/>
              <a:buChar char="•"/>
            </a:pPr>
            <a:r>
              <a:rPr lang="en-US" altLang="en-US" dirty="0">
                <a:solidFill>
                  <a:srgbClr val="134095"/>
                </a:solidFill>
                <a:latin typeface="+mn-lt"/>
                <a:ea typeface="ＭＳ Ｐゴシック" panose="020B0600070205080204" pitchFamily="34" charset="-128"/>
              </a:rPr>
              <a:t>to keep the streets free for the flowing traffic</a:t>
            </a:r>
          </a:p>
          <a:p>
            <a:pPr marL="723900" lvl="3" indent="-368300" eaLnBrk="1" hangingPunct="1">
              <a:buClr>
                <a:srgbClr val="134095"/>
              </a:buClr>
              <a:buSzPct val="100000"/>
              <a:buFont typeface="Arial" panose="020B0604020202020204" pitchFamily="34" charset="0"/>
              <a:buChar char="•"/>
            </a:pPr>
            <a:r>
              <a:rPr lang="en-US" altLang="en-US" dirty="0">
                <a:solidFill>
                  <a:srgbClr val="134095"/>
                </a:solidFill>
                <a:latin typeface="+mn-lt"/>
                <a:ea typeface="ＭＳ Ｐゴシック" panose="020B0600070205080204" pitchFamily="34" charset="-128"/>
              </a:rPr>
              <a:t>prevent that a (new) location - office building, new housing, new shopping mall - generates parking problems in its </a:t>
            </a:r>
            <a:r>
              <a:rPr lang="en-US" altLang="en-US" dirty="0" err="1">
                <a:solidFill>
                  <a:srgbClr val="134095"/>
                </a:solidFill>
                <a:latin typeface="+mn-lt"/>
                <a:ea typeface="ＭＳ Ｐゴシック" panose="020B0600070205080204" pitchFamily="34" charset="-128"/>
              </a:rPr>
              <a:t>neighboorhood</a:t>
            </a: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4" y="3915141"/>
            <a:ext cx="3356157" cy="251744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4" y="1551544"/>
            <a:ext cx="3356157" cy="251711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381" y="4068661"/>
            <a:ext cx="3151902" cy="2363926"/>
          </a:xfrm>
          <a:prstGeom prst="rect">
            <a:avLst/>
          </a:prstGeom>
        </p:spPr>
      </p:pic>
      <p:sp>
        <p:nvSpPr>
          <p:cNvPr id="10" name="Textfeld 9">
            <a:extLst>
              <a:ext uri="{FF2B5EF4-FFF2-40B4-BE49-F238E27FC236}">
                <a16:creationId xmlns:a16="http://schemas.microsoft.com/office/drawing/2014/main" id="{22777E0C-C1B4-4F3B-806D-E62B5D9F5845}"/>
              </a:ext>
            </a:extLst>
          </p:cNvPr>
          <p:cNvSpPr txBox="1"/>
          <p:nvPr/>
        </p:nvSpPr>
        <p:spPr>
          <a:xfrm>
            <a:off x="3490381" y="6192007"/>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sp>
        <p:nvSpPr>
          <p:cNvPr id="11" name="Textfeld 10">
            <a:extLst>
              <a:ext uri="{FF2B5EF4-FFF2-40B4-BE49-F238E27FC236}">
                <a16:creationId xmlns:a16="http://schemas.microsoft.com/office/drawing/2014/main" id="{B6A2DA4A-EE1E-4C7E-85E0-54E66AD39C00}"/>
              </a:ext>
            </a:extLst>
          </p:cNvPr>
          <p:cNvSpPr txBox="1"/>
          <p:nvPr/>
        </p:nvSpPr>
        <p:spPr>
          <a:xfrm>
            <a:off x="72649" y="6168998"/>
            <a:ext cx="1168910" cy="276999"/>
          </a:xfrm>
          <a:prstGeom prst="rect">
            <a:avLst/>
          </a:prstGeom>
          <a:noFill/>
        </p:spPr>
        <p:txBody>
          <a:bodyPr wrap="none" rtlCol="0">
            <a:spAutoFit/>
          </a:bodyPr>
          <a:lstStyle/>
          <a:p>
            <a:r>
              <a:rPr lang="de-DE" sz="1200" dirty="0">
                <a:solidFill>
                  <a:schemeClr val="bg1"/>
                </a:solidFill>
                <a:latin typeface="+mn-lt"/>
              </a:rPr>
              <a:t>© Jürgen Gies</a:t>
            </a:r>
          </a:p>
        </p:txBody>
      </p:sp>
      <p:sp>
        <p:nvSpPr>
          <p:cNvPr id="12" name="Textfeld 11">
            <a:extLst>
              <a:ext uri="{FF2B5EF4-FFF2-40B4-BE49-F238E27FC236}">
                <a16:creationId xmlns:a16="http://schemas.microsoft.com/office/drawing/2014/main" id="{1F583E9A-3455-4133-AF23-2180FE860150}"/>
              </a:ext>
            </a:extLst>
          </p:cNvPr>
          <p:cNvSpPr txBox="1"/>
          <p:nvPr/>
        </p:nvSpPr>
        <p:spPr>
          <a:xfrm>
            <a:off x="65008" y="3782062"/>
            <a:ext cx="1168910" cy="276999"/>
          </a:xfrm>
          <a:prstGeom prst="rect">
            <a:avLst/>
          </a:prstGeom>
          <a:noFill/>
        </p:spPr>
        <p:txBody>
          <a:bodyPr wrap="none" rtlCol="0">
            <a:spAutoFit/>
          </a:bodyPr>
          <a:lstStyle/>
          <a:p>
            <a:r>
              <a:rPr lang="de-DE" sz="1200" dirty="0">
                <a:solidFill>
                  <a:schemeClr val="bg1"/>
                </a:solidFill>
                <a:latin typeface="+mn-lt"/>
              </a:rPr>
              <a:t>© Jürgen Gies</a:t>
            </a:r>
          </a:p>
        </p:txBody>
      </p:sp>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17614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a:t>Parking standards</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56" y="1453390"/>
            <a:ext cx="5962650" cy="4905375"/>
          </a:xfrm>
          <a:prstGeom prst="rect">
            <a:avLst/>
          </a:prstGeom>
        </p:spPr>
      </p:pic>
      <p:sp>
        <p:nvSpPr>
          <p:cNvPr id="8" name="Content Placeholder 2"/>
          <p:cNvSpPr>
            <a:spLocks noGrp="1"/>
          </p:cNvSpPr>
          <p:nvPr>
            <p:ph idx="1"/>
          </p:nvPr>
        </p:nvSpPr>
        <p:spPr>
          <a:xfrm>
            <a:off x="6481555" y="1463329"/>
            <a:ext cx="2649193" cy="4212189"/>
          </a:xfrm>
        </p:spPr>
        <p:txBody>
          <a:bodyPr/>
          <a:lstStyle/>
          <a:p>
            <a:pPr eaLnBrk="1" hangingPunct="1">
              <a:buFont typeface="Arial" panose="020B0604020202020204" pitchFamily="34" charset="0"/>
              <a:buChar char="•"/>
            </a:pPr>
            <a:r>
              <a:rPr lang="en-US" altLang="en-US" sz="2000" b="0" dirty="0">
                <a:ea typeface="ＭＳ Ｐゴシック" panose="020B0600070205080204" pitchFamily="34" charset="-128"/>
              </a:rPr>
              <a:t>The most frequent parking standard is one car parking space per apartment / residential unit</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342900" lvl="3" indent="-342900" eaLnBrk="1" hangingPunct="1">
              <a:buClr>
                <a:srgbClr val="134095"/>
              </a:buClr>
              <a:buSzPct val="135000"/>
              <a:buFont typeface="Arial" panose="020B0604020202020204" pitchFamily="34" charset="0"/>
              <a:buChar char="•"/>
            </a:pPr>
            <a:r>
              <a:rPr lang="en-US" altLang="en-US" dirty="0">
                <a:solidFill>
                  <a:srgbClr val="134095"/>
                </a:solidFill>
                <a:latin typeface="+mn-lt"/>
                <a:ea typeface="ＭＳ Ｐゴシック" panose="020B0600070205080204" pitchFamily="34" charset="-128"/>
              </a:rPr>
              <a:t>In rural and suburban areas the parking standard is often even higher: 1,5</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9" name="Rechteck 8"/>
          <p:cNvSpPr/>
          <p:nvPr/>
        </p:nvSpPr>
        <p:spPr>
          <a:xfrm rot="16200000">
            <a:off x="-2731101" y="3143633"/>
            <a:ext cx="6086674" cy="646331"/>
          </a:xfrm>
          <a:prstGeom prst="rect">
            <a:avLst/>
          </a:prstGeom>
        </p:spPr>
        <p:txBody>
          <a:bodyPr vert="horz" wrap="square">
            <a:spAutoFit/>
          </a:bodyPr>
          <a:lstStyle/>
          <a:p>
            <a:r>
              <a:rPr lang="de-DE" sz="1200" b="1" dirty="0">
                <a:solidFill>
                  <a:srgbClr val="034EA2"/>
                </a:solidFill>
                <a:latin typeface="Arial"/>
              </a:rPr>
              <a:t>Source:  </a:t>
            </a:r>
            <a:r>
              <a:rPr lang="en-US" sz="1200" b="1" dirty="0" err="1">
                <a:solidFill>
                  <a:srgbClr val="034EA2"/>
                </a:solidFill>
                <a:latin typeface="Arial"/>
              </a:rPr>
              <a:t>Küster</a:t>
            </a:r>
            <a:r>
              <a:rPr lang="en-US" sz="1200" b="1" dirty="0">
                <a:solidFill>
                  <a:srgbClr val="034EA2"/>
                </a:solidFill>
                <a:latin typeface="Arial"/>
              </a:rPr>
              <a:t>, F. and Peters, M. (2018): Making buildings fit for </a:t>
            </a:r>
            <a:br>
              <a:rPr lang="en-US" sz="1200" b="1" dirty="0">
                <a:solidFill>
                  <a:srgbClr val="034EA2"/>
                </a:solidFill>
                <a:latin typeface="Arial"/>
              </a:rPr>
            </a:br>
            <a:r>
              <a:rPr lang="en-US" sz="1200" b="1" dirty="0">
                <a:solidFill>
                  <a:srgbClr val="034EA2"/>
                </a:solidFill>
                <a:latin typeface="Arial"/>
              </a:rPr>
              <a:t>sustainable mobility – Comparing regulations for off-street bicycle </a:t>
            </a:r>
            <a:br>
              <a:rPr lang="en-US" sz="1200" b="1" dirty="0">
                <a:solidFill>
                  <a:srgbClr val="034EA2"/>
                </a:solidFill>
                <a:latin typeface="Arial"/>
              </a:rPr>
            </a:br>
            <a:r>
              <a:rPr lang="en-US" sz="1200" b="1" dirty="0">
                <a:solidFill>
                  <a:srgbClr val="034EA2"/>
                </a:solidFill>
                <a:latin typeface="Arial"/>
              </a:rPr>
              <a:t>and car parking in Europe. European Cyclists’ Federation.  p. 27</a:t>
            </a:r>
            <a:endParaRPr lang="de-DE" sz="1200" b="1" dirty="0">
              <a:solidFill>
                <a:srgbClr val="034EA2"/>
              </a:solidFill>
              <a:latin typeface="Arial"/>
            </a:endParaRP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405164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6CCEBAC-AA23-4F15-8386-AEEA13788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603" y="2389909"/>
            <a:ext cx="6123435" cy="4082291"/>
          </a:xfrm>
          <a:prstGeom prst="rect">
            <a:avLst/>
          </a:prstGeom>
        </p:spPr>
      </p:pic>
      <p:sp>
        <p:nvSpPr>
          <p:cNvPr id="5122" name="Title 1"/>
          <p:cNvSpPr>
            <a:spLocks noGrp="1"/>
          </p:cNvSpPr>
          <p:nvPr>
            <p:ph type="title"/>
          </p:nvPr>
        </p:nvSpPr>
        <p:spPr>
          <a:xfrm>
            <a:off x="244187" y="163513"/>
            <a:ext cx="5394614" cy="1152525"/>
          </a:xfrm>
        </p:spPr>
        <p:txBody>
          <a:bodyPr/>
          <a:lstStyle/>
          <a:p>
            <a:pPr eaLnBrk="1" hangingPunct="1"/>
            <a:r>
              <a:rPr lang="en-US" altLang="en-US" dirty="0"/>
              <a:t>Parking standard for non-residential </a:t>
            </a:r>
            <a:br>
              <a:rPr lang="en-US" altLang="en-US" dirty="0"/>
            </a:br>
            <a:r>
              <a:rPr lang="en-US" altLang="en-US" dirty="0"/>
              <a:t>development</a:t>
            </a:r>
          </a:p>
        </p:txBody>
      </p:sp>
      <p:sp>
        <p:nvSpPr>
          <p:cNvPr id="5123" name="Content Placeholder 2"/>
          <p:cNvSpPr>
            <a:spLocks noGrp="1"/>
          </p:cNvSpPr>
          <p:nvPr>
            <p:ph idx="1"/>
          </p:nvPr>
        </p:nvSpPr>
        <p:spPr>
          <a:xfrm>
            <a:off x="352425" y="1489414"/>
            <a:ext cx="8439150" cy="4608512"/>
          </a:xfrm>
        </p:spPr>
        <p:txBody>
          <a:bodyPr/>
          <a:lstStyle/>
          <a:p>
            <a:pPr eaLnBrk="1" hangingPunct="1">
              <a:buFont typeface="Arial" panose="020B0604020202020204" pitchFamily="34" charset="0"/>
              <a:buChar char="•"/>
            </a:pPr>
            <a:r>
              <a:rPr lang="en-US" altLang="en-US" sz="2400" b="0" dirty="0">
                <a:ea typeface="ＭＳ Ｐゴシック" panose="020B0600070205080204" pitchFamily="34" charset="-128"/>
              </a:rPr>
              <a:t>Regulations for malls, business areas, recreation areas etc. vary significantly</a:t>
            </a:r>
          </a:p>
          <a:p>
            <a:pPr marL="0" indent="0" eaLnBrk="1" hangingPunct="1">
              <a:buFontTx/>
              <a:buNone/>
            </a:pPr>
            <a:endParaRPr lang="en-GB" altLang="en-US" sz="1800" dirty="0"/>
          </a:p>
          <a:p>
            <a:pPr marL="0" indent="0" eaLnBrk="1" hangingPunct="1">
              <a:buFontTx/>
              <a:buNone/>
            </a:pPr>
            <a:endParaRPr lang="en-GB" altLang="en-US" sz="1800" dirty="0"/>
          </a:p>
        </p:txBody>
      </p:sp>
      <p:sp>
        <p:nvSpPr>
          <p:cNvPr id="13" name="Textfeld 12">
            <a:extLst>
              <a:ext uri="{FF2B5EF4-FFF2-40B4-BE49-F238E27FC236}">
                <a16:creationId xmlns:a16="http://schemas.microsoft.com/office/drawing/2014/main" id="{AE53D442-F42E-4FF7-8C90-4F2C1B118639}"/>
              </a:ext>
            </a:extLst>
          </p:cNvPr>
          <p:cNvSpPr txBox="1"/>
          <p:nvPr/>
        </p:nvSpPr>
        <p:spPr>
          <a:xfrm>
            <a:off x="1423603" y="6197988"/>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60779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de-DE" b="1" dirty="0"/>
              <a:t>But…</a:t>
            </a:r>
          </a:p>
        </p:txBody>
      </p:sp>
      <p:pic>
        <p:nvPicPr>
          <p:cNvPr id="6" name="Grafik 5">
            <a:extLst>
              <a:ext uri="{FF2B5EF4-FFF2-40B4-BE49-F238E27FC236}">
                <a16:creationId xmlns:a16="http://schemas.microsoft.com/office/drawing/2014/main" id="{3BE3A015-1059-4B15-BDC3-479D4F299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42" b="7118"/>
          <a:stretch/>
        </p:blipFill>
        <p:spPr>
          <a:xfrm>
            <a:off x="5009378" y="1808767"/>
            <a:ext cx="4044513" cy="3233251"/>
          </a:xfrm>
          <a:prstGeom prst="rect">
            <a:avLst/>
          </a:prstGeom>
        </p:spPr>
      </p:pic>
      <p:sp>
        <p:nvSpPr>
          <p:cNvPr id="4" name="Textfeld 3"/>
          <p:cNvSpPr txBox="1"/>
          <p:nvPr/>
        </p:nvSpPr>
        <p:spPr>
          <a:xfrm>
            <a:off x="29441" y="1676546"/>
            <a:ext cx="5183160" cy="4241161"/>
          </a:xfrm>
          <a:prstGeom prst="rect">
            <a:avLst/>
          </a:prstGeom>
          <a:noFill/>
        </p:spPr>
        <p:txBody>
          <a:bodyPr wrap="square" rtlCol="0">
            <a:spAutoFit/>
          </a:bodyPr>
          <a:lstStyle/>
          <a:p>
            <a:pPr marL="457200" lvl="0" indent="-342900">
              <a:spcBef>
                <a:spcPct val="20000"/>
              </a:spcBef>
              <a:buClr>
                <a:srgbClr val="134095"/>
              </a:buClr>
              <a:buSzPct val="135000"/>
              <a:buFont typeface="Arial" panose="020B0604020202020204" pitchFamily="34" charset="0"/>
              <a:buChar char="•"/>
              <a:tabLst/>
            </a:pPr>
            <a:r>
              <a:rPr lang="en-US" sz="2200" dirty="0">
                <a:solidFill>
                  <a:srgbClr val="134095"/>
                </a:solidFill>
                <a:latin typeface="+mn-lt"/>
                <a:ea typeface="ＭＳ Ｐゴシック" panose="020B0600070205080204" pitchFamily="34" charset="-128"/>
                <a:cs typeface="MS PGothic"/>
              </a:rPr>
              <a:t>Car parking availability induces car ownership and car use – it creates or attracts traffic</a:t>
            </a:r>
          </a:p>
          <a:p>
            <a:pPr marL="457200" indent="-342900">
              <a:spcBef>
                <a:spcPct val="20000"/>
              </a:spcBef>
              <a:buClr>
                <a:srgbClr val="134095"/>
              </a:buClr>
              <a:buSzPct val="135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Studies show that the </a:t>
            </a:r>
          </a:p>
          <a:p>
            <a:pPr marL="812800" lvl="1" indent="-368300">
              <a:spcBef>
                <a:spcPct val="20000"/>
              </a:spcBef>
              <a:buClr>
                <a:srgbClr val="134095"/>
              </a:buClr>
              <a:buSzPct val="100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availability, </a:t>
            </a:r>
          </a:p>
          <a:p>
            <a:pPr marL="812800" lvl="1" indent="-368300">
              <a:spcBef>
                <a:spcPct val="20000"/>
              </a:spcBef>
              <a:buClr>
                <a:srgbClr val="134095"/>
              </a:buClr>
              <a:buSzPct val="100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location, </a:t>
            </a:r>
          </a:p>
          <a:p>
            <a:pPr marL="812800" lvl="1" indent="-368300">
              <a:spcBef>
                <a:spcPct val="20000"/>
              </a:spcBef>
              <a:buClr>
                <a:srgbClr val="134095"/>
              </a:buClr>
              <a:buSzPct val="100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distances and </a:t>
            </a:r>
          </a:p>
          <a:p>
            <a:pPr marL="812800" lvl="1" indent="-368300">
              <a:spcBef>
                <a:spcPct val="20000"/>
              </a:spcBef>
              <a:buClr>
                <a:srgbClr val="134095"/>
              </a:buClr>
              <a:buSzPct val="100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comfort of parking spaces influence the attractiveness of private car use</a:t>
            </a:r>
          </a:p>
          <a:p>
            <a:pPr marL="342900" lvl="0" indent="-342900" hangingPunct="1">
              <a:spcBef>
                <a:spcPct val="15000"/>
              </a:spcBef>
              <a:spcAft>
                <a:spcPct val="15000"/>
              </a:spcAft>
              <a:buClr>
                <a:srgbClr val="1E8EC6"/>
              </a:buClr>
              <a:buSzPct val="70000"/>
              <a:buFont typeface="Arial" panose="020B0604020202020204" pitchFamily="34" charset="0"/>
              <a:buChar char="•"/>
              <a:tabLst/>
            </a:pPr>
            <a:endParaRPr lang="de-DE" sz="2400" dirty="0">
              <a:solidFill>
                <a:srgbClr val="054988"/>
              </a:solidFill>
              <a:latin typeface="" pitchFamily="16"/>
            </a:endParaRPr>
          </a:p>
        </p:txBody>
      </p:sp>
      <p:sp>
        <p:nvSpPr>
          <p:cNvPr id="7" name="Rechteck 6">
            <a:extLst>
              <a:ext uri="{FF2B5EF4-FFF2-40B4-BE49-F238E27FC236}">
                <a16:creationId xmlns:a16="http://schemas.microsoft.com/office/drawing/2014/main" id="{EE8231FE-7D38-4D6D-86B7-F0A42A6DDBB8}"/>
              </a:ext>
            </a:extLst>
          </p:cNvPr>
          <p:cNvSpPr/>
          <p:nvPr/>
        </p:nvSpPr>
        <p:spPr>
          <a:xfrm>
            <a:off x="0" y="5398762"/>
            <a:ext cx="7678882" cy="1107996"/>
          </a:xfrm>
          <a:prstGeom prst="rect">
            <a:avLst/>
          </a:prstGeom>
        </p:spPr>
        <p:txBody>
          <a:bodyPr wrap="square">
            <a:spAutoFit/>
          </a:bodyPr>
          <a:lstStyle/>
          <a:p>
            <a:pPr marL="457200" lvl="0" indent="-342900">
              <a:spcBef>
                <a:spcPct val="20000"/>
              </a:spcBef>
              <a:buClr>
                <a:srgbClr val="134095"/>
              </a:buClr>
              <a:buSzPct val="135000"/>
              <a:buFont typeface="Arial" panose="020B0604020202020204" pitchFamily="34" charset="0"/>
              <a:buChar char="•"/>
            </a:pPr>
            <a:r>
              <a:rPr lang="en-US" sz="2200" dirty="0">
                <a:solidFill>
                  <a:srgbClr val="134095"/>
                </a:solidFill>
                <a:latin typeface="+mn-lt"/>
                <a:ea typeface="ＭＳ Ｐゴシック" panose="020B0600070205080204" pitchFamily="34" charset="-128"/>
                <a:cs typeface="MS PGothic"/>
              </a:rPr>
              <a:t>It may lower the attractiveness of active transportation modes as cycling and walking and the use of public or shared transportation</a:t>
            </a:r>
            <a:endParaRPr lang="de-DE" sz="2200" dirty="0">
              <a:solidFill>
                <a:srgbClr val="134095"/>
              </a:solidFill>
              <a:latin typeface="+mn-lt"/>
              <a:ea typeface="ＭＳ Ｐゴシック" panose="020B0600070205080204" pitchFamily="34" charset="-128"/>
              <a:cs typeface="MS PGothic"/>
            </a:endParaRPr>
          </a:p>
        </p:txBody>
      </p:sp>
      <p:sp>
        <p:nvSpPr>
          <p:cNvPr id="9" name="Textfeld 8">
            <a:extLst>
              <a:ext uri="{FF2B5EF4-FFF2-40B4-BE49-F238E27FC236}">
                <a16:creationId xmlns:a16="http://schemas.microsoft.com/office/drawing/2014/main" id="{A8F725EF-63D2-4F36-9676-F82F1A9D631D}"/>
              </a:ext>
            </a:extLst>
          </p:cNvPr>
          <p:cNvSpPr txBox="1"/>
          <p:nvPr/>
        </p:nvSpPr>
        <p:spPr>
          <a:xfrm>
            <a:off x="4935730" y="4809711"/>
            <a:ext cx="1305165" cy="276999"/>
          </a:xfrm>
          <a:prstGeom prst="rect">
            <a:avLst/>
          </a:prstGeom>
          <a:noFill/>
        </p:spPr>
        <p:txBody>
          <a:bodyPr wrap="none" rtlCol="0">
            <a:spAutoFit/>
          </a:bodyPr>
          <a:lstStyle/>
          <a:p>
            <a:r>
              <a:rPr lang="de-DE" sz="1200" dirty="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57519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en-US" sz="3600" b="1" dirty="0">
                <a:solidFill>
                  <a:schemeClr val="bg1"/>
                </a:solidFill>
                <a:latin typeface="+mj-lt"/>
              </a:rPr>
              <a:t>Background information</a:t>
            </a:r>
            <a:endParaRPr lang="en-US" sz="3600" b="1" dirty="0">
              <a:solidFill>
                <a:schemeClr val="bg1"/>
              </a:solidFill>
              <a:latin typeface="+mj-lt"/>
              <a:cs typeface="Arial" panose="020B0604020202020204" pitchFamily="34" charset="0"/>
            </a:endParaRP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224000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Choise</a:t>
            </a:r>
            <a:r>
              <a:rPr lang="en-US" dirty="0"/>
              <a:t> of transport mode going to work</a:t>
            </a: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069468487"/>
              </p:ext>
            </p:extLst>
          </p:nvPr>
        </p:nvGraphicFramePr>
        <p:xfrm>
          <a:off x="381000" y="1700213"/>
          <a:ext cx="8439150"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rot="16200000">
            <a:off x="-2172182" y="3823571"/>
            <a:ext cx="4812448" cy="276999"/>
          </a:xfrm>
          <a:prstGeom prst="rect">
            <a:avLst/>
          </a:prstGeom>
          <a:noFill/>
        </p:spPr>
        <p:txBody>
          <a:bodyPr wrap="square" rtlCol="0">
            <a:spAutoFit/>
          </a:bodyPr>
          <a:lstStyle/>
          <a:p>
            <a:r>
              <a:rPr lang="de-DE" sz="1200" b="1" dirty="0">
                <a:solidFill>
                  <a:srgbClr val="034EA2"/>
                </a:solidFill>
                <a:latin typeface="Arial"/>
              </a:rPr>
              <a:t>Source: „Österreich unterwegs 2013/2014.“ BMVIT 2016</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en-GB" dirty="0"/>
              <a:t>&lt;Event&gt; • &lt;Date&gt; • &lt;Location&gt; • &lt;Speaker&gt;</a:t>
            </a:r>
            <a:endParaRPr lang="de-DE" dirty="0"/>
          </a:p>
        </p:txBody>
      </p:sp>
    </p:spTree>
    <p:extLst>
      <p:ext uri="{BB962C8B-B14F-4D97-AF65-F5344CB8AC3E}">
        <p14:creationId xmlns:p14="http://schemas.microsoft.com/office/powerpoint/2010/main" val="51729054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ACC609-0F7B-4C94-8C5C-FA1876795E38}">
  <ds:schemaRefs>
    <ds:schemaRef ds:uri="http://schemas.microsoft.com/sharepoint/v3/contenttype/forms"/>
  </ds:schemaRefs>
</ds:datastoreItem>
</file>

<file path=customXml/itemProps2.xml><?xml version="1.0" encoding="utf-8"?>
<ds:datastoreItem xmlns:ds="http://schemas.openxmlformats.org/officeDocument/2006/customXml" ds:itemID="{691DF273-5B54-4122-A0E9-10A34460F635}">
  <ds:schemaRefs>
    <ds:schemaRef ds:uri="http://www.w3.org/XML/1998/namespace"/>
    <ds:schemaRef ds:uri="http://schemas.openxmlformats.org/package/2006/metadata/core-properties"/>
    <ds:schemaRef ds:uri="http://schemas.microsoft.com/office/2006/metadata/properties"/>
    <ds:schemaRef ds:uri="6f7dc085-b98d-49be-b5ff-f92ae1376e0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f6053dd3-0b41-4824-a1f2-2f5584b9227f"/>
  </ds:schemaRefs>
</ds:datastoreItem>
</file>

<file path=customXml/itemProps3.xml><?xml version="1.0" encoding="utf-8"?>
<ds:datastoreItem xmlns:ds="http://schemas.openxmlformats.org/officeDocument/2006/customXml" ds:itemID="{93C93D9A-AF56-427C-B4DB-667C51830ED4}"/>
</file>

<file path=docProps/app.xml><?xml version="1.0" encoding="utf-8"?>
<Properties xmlns="http://schemas.openxmlformats.org/officeDocument/2006/extended-properties" xmlns:vt="http://schemas.openxmlformats.org/officeDocument/2006/docPropsVTypes">
  <Template>Presentation_new WIKI LOGO</Template>
  <TotalTime>0</TotalTime>
  <Words>4410</Words>
  <Application>Microsoft Office PowerPoint</Application>
  <PresentationFormat>Diavoorstelling (4:3)</PresentationFormat>
  <Paragraphs>338</Paragraphs>
  <Slides>37</Slides>
  <Notes>22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37</vt:i4>
      </vt:variant>
    </vt:vector>
  </HeadingPairs>
  <TitlesOfParts>
    <vt:vector size="45" baseType="lpstr">
      <vt:lpstr>Arial</vt:lpstr>
      <vt:lpstr>Calibri</vt:lpstr>
      <vt:lpstr>Cambria Math</vt:lpstr>
      <vt:lpstr>Helvetica</vt:lpstr>
      <vt:lpstr>Times New Roman</vt:lpstr>
      <vt:lpstr>Wingdings</vt:lpstr>
      <vt:lpstr>Presentation_new WIKI LOGO</vt:lpstr>
      <vt:lpstr>Custom Design</vt:lpstr>
      <vt:lpstr>PowerPoint-presentatie</vt:lpstr>
      <vt:lpstr>PowerPoint-presentatie</vt:lpstr>
      <vt:lpstr>Parking standards</vt:lpstr>
      <vt:lpstr>Parking standards</vt:lpstr>
      <vt:lpstr>Parking standards</vt:lpstr>
      <vt:lpstr>Parking standard for non-residential  development</vt:lpstr>
      <vt:lpstr>But…</vt:lpstr>
      <vt:lpstr>PowerPoint-presentatie</vt:lpstr>
      <vt:lpstr>Choise of transport mode going to work</vt:lpstr>
      <vt:lpstr>But how much parking space is enough? </vt:lpstr>
      <vt:lpstr>High parking standards are expensive </vt:lpstr>
      <vt:lpstr>Parking garages as solution?</vt:lpstr>
      <vt:lpstr>Not every resident has car…! </vt:lpstr>
      <vt:lpstr>How to deal parking standards in future</vt:lpstr>
      <vt:lpstr>a. Abolish the parking standard (no minimum requirement for car parking) in order to reduce building costs</vt:lpstr>
      <vt:lpstr>b. Lower the minimum requirement for car parking if alternatives are available</vt:lpstr>
      <vt:lpstr>PowerPoint-presentatie</vt:lpstr>
      <vt:lpstr>b. Lower the minimum requirement for car parking if alternatives are available… ….due to public transport bonus</vt:lpstr>
      <vt:lpstr>b. Lower the minimum requirement for car parking if alternatives are available…</vt:lpstr>
      <vt:lpstr>b. Lower the minimum requirement for car parking …due to high quality bicycle parking facilities </vt:lpstr>
      <vt:lpstr>b. Good bicyle parking standards</vt:lpstr>
      <vt:lpstr>b. Reduction of parking space requirements due to  CarSharing</vt:lpstr>
      <vt:lpstr>  b. Good practice in Umeå: In the Green Parking Payoff project, property developers provide sustainable mobility services  in  exchange  for  lower  parking  requirements </vt:lpstr>
      <vt:lpstr>b. Good practice in Umeå: Lower the minimum requirement for car parking…. due to an advanced mobility concept: Green parking payoff </vt:lpstr>
      <vt:lpstr>PowerPoint-presentatie</vt:lpstr>
      <vt:lpstr>c. Fix maximum car parking allowances – limiting how much parking is provided in new building</vt:lpstr>
      <vt:lpstr>c. Fix maximum car parking allowances – limiting how much parking is provided in new building</vt:lpstr>
      <vt:lpstr>c. Fix maximum car parking allowances – limiting how much parking is provided in new building</vt:lpstr>
      <vt:lpstr>c. Limiting how much parking is provided in new building</vt:lpstr>
      <vt:lpstr>c. Fix maximum car parking allowances – limiting how much parking is provided in new building</vt:lpstr>
      <vt:lpstr>Good practice in Tallinn: Maximum and minimum parking standard</vt:lpstr>
      <vt:lpstr>Minimum vs Maximum</vt:lpstr>
      <vt:lpstr>PowerPoint-presentatie</vt:lpstr>
      <vt:lpstr>To take home!</vt:lpstr>
      <vt:lpstr>PowerPoint-presentatie</vt:lpstr>
      <vt:lpstr>Please discuss the following topics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Patrick Auwerx</cp:lastModifiedBy>
  <cp:revision>344</cp:revision>
  <dcterms:created xsi:type="dcterms:W3CDTF">2014-04-09T13:24:47Z</dcterms:created>
  <dcterms:modified xsi:type="dcterms:W3CDTF">2020-08-07T13:28:29Z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