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30" r:id="rId5"/>
  </p:sldMasterIdLst>
  <p:notesMasterIdLst>
    <p:notesMasterId r:id="rId43"/>
  </p:notesMasterIdLst>
  <p:handoutMasterIdLst>
    <p:handoutMasterId r:id="rId44"/>
  </p:handoutMasterIdLst>
  <p:sldIdLst>
    <p:sldId id="265" r:id="rId6"/>
    <p:sldId id="452" r:id="rId7"/>
    <p:sldId id="263" r:id="rId8"/>
    <p:sldId id="528" r:id="rId9"/>
    <p:sldId id="530" r:id="rId10"/>
    <p:sldId id="508" r:id="rId11"/>
    <p:sldId id="509" r:id="rId12"/>
    <p:sldId id="535" r:id="rId13"/>
    <p:sldId id="543" r:id="rId14"/>
    <p:sldId id="529" r:id="rId15"/>
    <p:sldId id="507" r:id="rId16"/>
    <p:sldId id="332" r:id="rId17"/>
    <p:sldId id="547" r:id="rId18"/>
    <p:sldId id="510" r:id="rId19"/>
    <p:sldId id="511" r:id="rId20"/>
    <p:sldId id="512" r:id="rId21"/>
    <p:sldId id="536" r:id="rId22"/>
    <p:sldId id="514" r:id="rId23"/>
    <p:sldId id="515" r:id="rId24"/>
    <p:sldId id="518" r:id="rId25"/>
    <p:sldId id="516" r:id="rId26"/>
    <p:sldId id="522" r:id="rId27"/>
    <p:sldId id="326" r:id="rId28"/>
    <p:sldId id="327" r:id="rId29"/>
    <p:sldId id="537" r:id="rId30"/>
    <p:sldId id="521" r:id="rId31"/>
    <p:sldId id="526" r:id="rId32"/>
    <p:sldId id="527" r:id="rId33"/>
    <p:sldId id="534" r:id="rId34"/>
    <p:sldId id="533" r:id="rId35"/>
    <p:sldId id="542" r:id="rId36"/>
    <p:sldId id="546" r:id="rId37"/>
    <p:sldId id="453" r:id="rId38"/>
    <p:sldId id="539" r:id="rId39"/>
    <p:sldId id="538" r:id="rId40"/>
    <p:sldId id="545" r:id="rId41"/>
    <p:sldId id="258" r:id="rId42"/>
  </p:sldIdLst>
  <p:sldSz cx="9144000" cy="6858000" type="screen4x3"/>
  <p:notesSz cx="6858000" cy="9144000"/>
  <p:defaultTextStyle>
    <a:defPPr>
      <a:defRPr lang="de-DE"/>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a Hertel" initials="M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1"/>
    <a:srgbClr val="FFFF00"/>
    <a:srgbClr val="164CAE"/>
    <a:srgbClr val="134095"/>
    <a:srgbClr val="2F2FBF"/>
    <a:srgbClr val="FF6565"/>
    <a:srgbClr val="FFFF89"/>
    <a:srgbClr val="FFD44B"/>
    <a:srgbClr val="A50021"/>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2" autoAdjust="0"/>
    <p:restoredTop sz="89651" autoAdjust="0"/>
  </p:normalViewPr>
  <p:slideViewPr>
    <p:cSldViewPr snapToGrid="0">
      <p:cViewPr varScale="1">
        <p:scale>
          <a:sx n="102" d="100"/>
          <a:sy n="102" d="100"/>
        </p:scale>
        <p:origin x="1866" y="108"/>
      </p:cViewPr>
      <p:guideLst>
        <p:guide orient="horz" pos="2160"/>
        <p:guide pos="2880"/>
      </p:guideLst>
    </p:cSldViewPr>
  </p:slideViewPr>
  <p:notesTextViewPr>
    <p:cViewPr>
      <p:scale>
        <a:sx n="100" d="100"/>
        <a:sy n="100" d="100"/>
      </p:scale>
      <p:origin x="0" y="0"/>
    </p:cViewPr>
  </p:notesTextViewPr>
  <p:notesViewPr>
    <p:cSldViewPr snapToGrid="0">
      <p:cViewPr varScale="1">
        <p:scale>
          <a:sx n="66" d="100"/>
          <a:sy n="66" d="100"/>
        </p:scale>
        <p:origin x="0" y="0"/>
      </p:cViewPr>
      <p:guideLst/>
    </p:cSldViewPr>
  </p:notesViewPr>
  <p:gridSpacing cx="72010" cy="7201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fi-FI" dirty="1" sz="1800"/>
              <a:t>Liikennemuodon valinta riippuu pysäköintipaikkojen saatavuudesta</a:t>
            </a:r>
          </a:p>
        </c:rich>
      </c:tx>
      <c:overlay val="0"/>
    </c:title>
    <c:autoTitleDeleted val="0"/>
    <c:plotArea>
      <c:layout>
        <c:manualLayout>
          <c:layoutTarget val="inner"/>
          <c:xMode val="edge"/>
          <c:yMode val="edge"/>
          <c:x val="0.2091798344620015"/>
          <c:y val="0.1692042898011332"/>
          <c:w val="0.56358164033107605"/>
          <c:h val="0.6612735303716254"/>
        </c:manualLayout>
      </c:layout>
      <c:barChart>
        <c:barDir val="col"/>
        <c:grouping val="percentStacked"/>
        <c:varyColors val="0"/>
        <c:ser>
          <c:idx val="0"/>
          <c:order val="0"/>
          <c:tx>
            <c:strRef>
              <c:f>Tabelle1!$B$1</c:f>
              <c:strCache>
                <c:ptCount val="1"/>
                <c:pt idx="0">
                  <c:v>pedestrian</c:v>
                </c:pt>
              </c:strCache>
            </c:strRef>
          </c:tx>
          <c:spPr>
            <a:solidFill>
              <a:srgbClr val="164CAE"/>
            </a:solidFill>
            <a:ln w="19050"/>
          </c:spPr>
          <c:invertIfNegative val="0"/>
          <c:dLbls>
            <c:spPr>
              <a:noFill/>
              <a:ln>
                <a:noFill/>
              </a:ln>
              <a:effectLst/>
            </c:spPr>
            <c:txPr>
              <a:bodyPr/>
              <a:lstStyle/>
              <a:p>
                <a:pPr>
                  <a:defRPr sz="1300" b="1">
                    <a:solidFill>
                      <a:schemeClr val="bg1">
                        <a:lumMod val="95000"/>
                      </a:schemeClr>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Parking available at workplace</c:v>
                </c:pt>
                <c:pt idx="1">
                  <c:v>No parking available at workplace</c:v>
                </c:pt>
              </c:strCache>
            </c:strRef>
          </c:cat>
          <c:val>
            <c:numRef>
              <c:f>Tabelle1!$B$2:$B$3</c:f>
              <c:numCache>
                <c:formatCode>0%</c:formatCode>
                <c:ptCount val="2"/>
                <c:pt idx="0">
                  <c:v>0.05</c:v>
                </c:pt>
                <c:pt idx="1">
                  <c:v>0.11</c:v>
                </c:pt>
              </c:numCache>
            </c:numRef>
          </c:val>
          <c:extLst>
            <c:ext xmlns:c16="http://schemas.microsoft.com/office/drawing/2014/chart" uri="{C3380CC4-5D6E-409C-BE32-E72D297353CC}">
              <c16:uniqueId val="{00000000-99C7-4D0D-8251-5282440CD241}"/>
            </c:ext>
          </c:extLst>
        </c:ser>
        <c:ser>
          <c:idx val="1"/>
          <c:order val="1"/>
          <c:tx>
            <c:strRef>
              <c:f>Tabelle1!$C$1</c:f>
              <c:strCache>
                <c:ptCount val="1"/>
                <c:pt idx="0">
                  <c:v>cycling</c:v>
                </c:pt>
              </c:strCache>
            </c:strRef>
          </c:tx>
          <c:spPr>
            <a:solidFill>
              <a:srgbClr val="FFFF61"/>
            </a:solidFill>
            <a:ln w="19050">
              <a:solidFill>
                <a:schemeClr val="bg1"/>
              </a:solidFill>
            </a:ln>
          </c:spPr>
          <c:invertIfNegative val="0"/>
          <c:dLbls>
            <c:spPr>
              <a:noFill/>
              <a:ln>
                <a:noFill/>
              </a:ln>
              <a:effectLst/>
            </c:spPr>
            <c:txPr>
              <a:bodyPr/>
              <a:lstStyle/>
              <a:p>
                <a:pPr>
                  <a:defRPr sz="1300" b="1"/>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Parking available at workplace</c:v>
                </c:pt>
                <c:pt idx="1">
                  <c:v>No parking available at workplace</c:v>
                </c:pt>
              </c:strCache>
            </c:strRef>
          </c:cat>
          <c:val>
            <c:numRef>
              <c:f>Tabelle1!$C$2:$C$3</c:f>
              <c:numCache>
                <c:formatCode>0%</c:formatCode>
                <c:ptCount val="2"/>
                <c:pt idx="0">
                  <c:v>0.05</c:v>
                </c:pt>
                <c:pt idx="1">
                  <c:v>0.09</c:v>
                </c:pt>
              </c:numCache>
            </c:numRef>
          </c:val>
          <c:extLst>
            <c:ext xmlns:c16="http://schemas.microsoft.com/office/drawing/2014/chart" uri="{C3380CC4-5D6E-409C-BE32-E72D297353CC}">
              <c16:uniqueId val="{00000001-99C7-4D0D-8251-5282440CD241}"/>
            </c:ext>
          </c:extLst>
        </c:ser>
        <c:ser>
          <c:idx val="2"/>
          <c:order val="2"/>
          <c:tx>
            <c:strRef>
              <c:f>Tabelle1!$D$1</c:f>
              <c:strCache>
                <c:ptCount val="1"/>
                <c:pt idx="0">
                  <c:v>public transport</c:v>
                </c:pt>
              </c:strCache>
            </c:strRef>
          </c:tx>
          <c:spPr>
            <a:solidFill>
              <a:schemeClr val="accent1">
                <a:lumMod val="75000"/>
              </a:schemeClr>
            </a:solidFill>
            <a:ln w="19050">
              <a:solidFill>
                <a:schemeClr val="bg1"/>
              </a:solidFill>
            </a:ln>
          </c:spPr>
          <c:invertIfNegative val="0"/>
          <c:dLbls>
            <c:spPr>
              <a:noFill/>
              <a:ln>
                <a:noFill/>
              </a:ln>
              <a:effectLst/>
            </c:spPr>
            <c:txPr>
              <a:bodyPr/>
              <a:lstStyle/>
              <a:p>
                <a:pPr>
                  <a:defRPr sz="1300" b="1">
                    <a:solidFill>
                      <a:schemeClr val="bg1">
                        <a:lumMod val="95000"/>
                      </a:schemeClr>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Parking available at workplace</c:v>
                </c:pt>
                <c:pt idx="1">
                  <c:v>No parking available at workplace</c:v>
                </c:pt>
              </c:strCache>
            </c:strRef>
          </c:cat>
          <c:val>
            <c:numRef>
              <c:f>Tabelle1!$D$2:$D$3</c:f>
              <c:numCache>
                <c:formatCode>0%</c:formatCode>
                <c:ptCount val="2"/>
                <c:pt idx="0">
                  <c:v>0.08</c:v>
                </c:pt>
                <c:pt idx="1">
                  <c:v>0.44</c:v>
                </c:pt>
              </c:numCache>
            </c:numRef>
          </c:val>
          <c:extLst>
            <c:ext xmlns:c16="http://schemas.microsoft.com/office/drawing/2014/chart" uri="{C3380CC4-5D6E-409C-BE32-E72D297353CC}">
              <c16:uniqueId val="{00000002-99C7-4D0D-8251-5282440CD241}"/>
            </c:ext>
          </c:extLst>
        </c:ser>
        <c:ser>
          <c:idx val="3"/>
          <c:order val="3"/>
          <c:tx>
            <c:strRef>
              <c:f>Tabelle1!$E$1</c:f>
              <c:strCache>
                <c:ptCount val="1"/>
                <c:pt idx="0">
                  <c:v>car drivers</c:v>
                </c:pt>
              </c:strCache>
            </c:strRef>
          </c:tx>
          <c:spPr>
            <a:solidFill>
              <a:srgbClr val="FF5050"/>
            </a:solidFill>
            <a:ln w="19050">
              <a:solidFill>
                <a:schemeClr val="bg1"/>
              </a:solidFill>
            </a:ln>
          </c:spPr>
          <c:invertIfNegative val="0"/>
          <c:dLbls>
            <c:spPr>
              <a:noFill/>
              <a:ln>
                <a:noFill/>
              </a:ln>
              <a:effectLst/>
            </c:spPr>
            <c:txPr>
              <a:bodyPr/>
              <a:lstStyle/>
              <a:p>
                <a:pPr>
                  <a:defRPr sz="1300" b="1">
                    <a:solidFill>
                      <a:schemeClr val="bg1">
                        <a:lumMod val="95000"/>
                      </a:schemeClr>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Parking available at workplace</c:v>
                </c:pt>
                <c:pt idx="1">
                  <c:v>No parking available at workplace</c:v>
                </c:pt>
              </c:strCache>
            </c:strRef>
          </c:cat>
          <c:val>
            <c:numRef>
              <c:f>Tabelle1!$E$2:$E$3</c:f>
              <c:numCache>
                <c:formatCode>0%</c:formatCode>
                <c:ptCount val="2"/>
                <c:pt idx="0">
                  <c:v>0.77</c:v>
                </c:pt>
                <c:pt idx="1">
                  <c:v>0.31</c:v>
                </c:pt>
              </c:numCache>
            </c:numRef>
          </c:val>
          <c:extLst>
            <c:ext xmlns:c16="http://schemas.microsoft.com/office/drawing/2014/chart" uri="{C3380CC4-5D6E-409C-BE32-E72D297353CC}">
              <c16:uniqueId val="{00000003-99C7-4D0D-8251-5282440CD241}"/>
            </c:ext>
          </c:extLst>
        </c:ser>
        <c:ser>
          <c:idx val="4"/>
          <c:order val="4"/>
          <c:tx>
            <c:strRef>
              <c:f>Tabelle1!$F$1</c:f>
              <c:strCache>
                <c:ptCount val="1"/>
                <c:pt idx="0">
                  <c:v>car passengers</c:v>
                </c:pt>
              </c:strCache>
            </c:strRef>
          </c:tx>
          <c:spPr>
            <a:solidFill>
              <a:srgbClr val="A50021"/>
            </a:solidFill>
            <a:ln w="19050">
              <a:solidFill>
                <a:schemeClr val="bg1"/>
              </a:solidFill>
            </a:ln>
          </c:spPr>
          <c:invertIfNegative val="0"/>
          <c:dLbls>
            <c:spPr>
              <a:noFill/>
              <a:ln>
                <a:noFill/>
              </a:ln>
              <a:effectLst/>
            </c:spPr>
            <c:txPr>
              <a:bodyPr/>
              <a:lstStyle/>
              <a:p>
                <a:pPr>
                  <a:defRPr sz="1300" b="1">
                    <a:solidFill>
                      <a:schemeClr val="bg1">
                        <a:lumMod val="95000"/>
                      </a:schemeClr>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Parking available at workplace</c:v>
                </c:pt>
                <c:pt idx="1">
                  <c:v>No parking available at workplace</c:v>
                </c:pt>
              </c:strCache>
            </c:strRef>
          </c:cat>
          <c:val>
            <c:numRef>
              <c:f>Tabelle1!$F$2:$F$3</c:f>
              <c:numCache>
                <c:formatCode>0%</c:formatCode>
                <c:ptCount val="2"/>
                <c:pt idx="0">
                  <c:v>0.05</c:v>
                </c:pt>
                <c:pt idx="1">
                  <c:v>0.05</c:v>
                </c:pt>
              </c:numCache>
            </c:numRef>
          </c:val>
          <c:extLst>
            <c:ext xmlns:c16="http://schemas.microsoft.com/office/drawing/2014/chart" uri="{C3380CC4-5D6E-409C-BE32-E72D297353CC}">
              <c16:uniqueId val="{00000004-99C7-4D0D-8251-5282440CD241}"/>
            </c:ext>
          </c:extLst>
        </c:ser>
        <c:dLbls>
          <c:showLegendKey val="0"/>
          <c:showVal val="0"/>
          <c:showCatName val="0"/>
          <c:showSerName val="0"/>
          <c:showPercent val="0"/>
          <c:showBubbleSize val="0"/>
        </c:dLbls>
        <c:gapWidth val="350"/>
        <c:overlap val="100"/>
        <c:axId val="84126336"/>
        <c:axId val="84128128"/>
      </c:barChart>
      <c:catAx>
        <c:axId val="84126336"/>
        <c:scaling>
          <c:orientation val="minMax"/>
        </c:scaling>
        <c:delete val="0"/>
        <c:axPos val="b"/>
        <c:numFmt formatCode="General" sourceLinked="0"/>
        <c:majorTickMark val="out"/>
        <c:minorTickMark val="none"/>
        <c:tickLblPos val="nextTo"/>
        <c:spPr>
          <a:ln w="0">
            <a:noFill/>
          </a:ln>
        </c:spPr>
        <c:txPr>
          <a:bodyPr/>
          <a:lstStyle/>
          <a:p>
            <a:pPr>
              <a:defRPr sz="1400" b="1"/>
            </a:pPr>
            <a:endParaRPr lang="nl-BE"/>
          </a:p>
        </c:txPr>
        <c:crossAx val="84128128"/>
        <c:crosses val="autoZero"/>
        <c:auto val="1"/>
        <c:lblAlgn val="ctr"/>
        <c:lblOffset val="100"/>
        <c:noMultiLvlLbl val="0"/>
      </c:catAx>
      <c:valAx>
        <c:axId val="84128128"/>
        <c:scaling>
          <c:orientation val="minMax"/>
          <c:max val="1"/>
        </c:scaling>
        <c:delete val="1"/>
        <c:axPos val="l"/>
        <c:numFmt formatCode="0%" sourceLinked="0"/>
        <c:majorTickMark val="out"/>
        <c:minorTickMark val="none"/>
        <c:tickLblPos val="nextTo"/>
        <c:crossAx val="84126336"/>
        <c:crosses val="autoZero"/>
        <c:crossBetween val="between"/>
        <c:majorUnit val="0.2"/>
        <c:minorUnit val="5.000000000000001E-2"/>
      </c:valAx>
      <c:spPr>
        <a:noFill/>
        <a:ln w="25400">
          <a:noFill/>
        </a:ln>
      </c:spPr>
    </c:plotArea>
    <c:legend>
      <c:legendPos val="tr"/>
      <c:layout>
        <c:manualLayout>
          <c:xMode val="edge"/>
          <c:yMode val="edge"/>
          <c:x val="0.77610031816000435"/>
          <c:y val="0.56603519747805797"/>
          <c:w val="0.15066884698103483"/>
          <c:h val="0.26559982918564606"/>
        </c:manualLayout>
      </c:layout>
      <c:overlay val="0"/>
      <c:spPr>
        <a:ln>
          <a:solidFill>
            <a:schemeClr val="bg1">
              <a:lumMod val="75000"/>
            </a:schemeClr>
          </a:solidFill>
        </a:ln>
      </c:spPr>
      <c:txPr>
        <a:bodyPr/>
        <a:lstStyle/>
        <a:p>
          <a:pPr>
            <a:defRPr sz="1200"/>
          </a:pPr>
          <a:endParaRPr lang="nl-BE"/>
        </a:p>
      </c:txPr>
    </c:legend>
    <c:plotVisOnly val="1"/>
    <c:dispBlanksAs val="gap"/>
    <c:showDLblsOverMax val="0"/>
  </c:chart>
  <c:spPr>
    <a:noFill/>
  </c:spPr>
  <c:txPr>
    <a:bodyPr/>
    <a:lstStyle/>
    <a:p>
      <a:pPr>
        <a:defRPr sz="1800"/>
      </a:pPr>
      <a:endParaRPr lang="nl-B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500"/>
            </a:pPr>
            <a:r>
              <a:rPr lang="fi-FI" dirty="1" sz="1500"/>
              <a:t>Kulkumuotojakauma riippuu kotitalouden taloudellisesta statuksesta</a:t>
            </a:r>
          </a:p>
        </c:rich>
      </c:tx>
      <c:layout>
        <c:manualLayout>
          <c:xMode val="edge"/>
          <c:yMode val="edge"/>
          <c:x val="0.15231552867290959"/>
          <c:y val="0.11639506748268293"/>
        </c:manualLayout>
      </c:layout>
      <c:overlay val="0"/>
    </c:title>
    <c:autoTitleDeleted val="0"/>
    <c:plotArea>
      <c:layout>
        <c:manualLayout>
          <c:layoutTarget val="inner"/>
          <c:xMode val="edge"/>
          <c:yMode val="edge"/>
          <c:x val="0.15246980127100546"/>
          <c:y val="0.23434646598692568"/>
          <c:w val="0.68817902067015069"/>
          <c:h val="0.63790373118264643"/>
        </c:manualLayout>
      </c:layout>
      <c:barChart>
        <c:barDir val="col"/>
        <c:grouping val="percentStacked"/>
        <c:varyColors val="0"/>
        <c:ser>
          <c:idx val="0"/>
          <c:order val="0"/>
          <c:tx>
            <c:strRef>
              <c:f>Tabelle1!$B$1</c:f>
              <c:strCache>
                <c:ptCount val="1"/>
                <c:pt idx="0">
                  <c:v>pedestrian</c:v>
                </c:pt>
              </c:strCache>
            </c:strRef>
          </c:tx>
          <c:spPr>
            <a:solidFill>
              <a:srgbClr val="164CAE"/>
            </a:solidFill>
            <a:ln w="19050">
              <a:solidFill>
                <a:schemeClr val="bg1"/>
              </a:solidFill>
            </a:ln>
          </c:spPr>
          <c:invertIfNegative val="0"/>
          <c:dLbls>
            <c:spPr>
              <a:noFill/>
              <a:ln>
                <a:noFill/>
              </a:ln>
              <a:effectLst/>
            </c:spPr>
            <c:txPr>
              <a:bodyPr/>
              <a:lstStyle/>
              <a:p>
                <a:pPr>
                  <a:defRPr sz="1300" b="1">
                    <a:solidFill>
                      <a:schemeClr val="bg1">
                        <a:lumMod val="95000"/>
                      </a:schemeClr>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Tabelle1!$A$2:$A$5</c:f>
              <c:strCache>
                <c:ptCount val="2"/>
                <c:pt idx="0">
                  <c:v>very low</c:v>
                </c:pt>
                <c:pt idx="1">
                  <c:v>very high</c:v>
                </c:pt>
              </c:strCache>
            </c:strRef>
          </c:cat>
          <c:val>
            <c:numRef>
              <c:f>Tabelle1!$B$2:$B$5</c:f>
              <c:numCache>
                <c:formatCode>0%</c:formatCode>
                <c:ptCount val="2"/>
                <c:pt idx="0">
                  <c:v>0.28000000000000003</c:v>
                </c:pt>
                <c:pt idx="1">
                  <c:v>0.2</c:v>
                </c:pt>
              </c:numCache>
            </c:numRef>
          </c:val>
          <c:extLst>
            <c:ext xmlns:c16="http://schemas.microsoft.com/office/drawing/2014/chart" uri="{C3380CC4-5D6E-409C-BE32-E72D297353CC}">
              <c16:uniqueId val="{00000000-30F5-4996-837A-575FF1C24B50}"/>
            </c:ext>
          </c:extLst>
        </c:ser>
        <c:ser>
          <c:idx val="1"/>
          <c:order val="1"/>
          <c:tx>
            <c:strRef>
              <c:f>Tabelle1!$C$1</c:f>
              <c:strCache>
                <c:ptCount val="1"/>
                <c:pt idx="0">
                  <c:v>cycling</c:v>
                </c:pt>
              </c:strCache>
            </c:strRef>
          </c:tx>
          <c:spPr>
            <a:solidFill>
              <a:srgbClr val="FFFF61"/>
            </a:solidFill>
            <a:ln w="19050">
              <a:solidFill>
                <a:schemeClr val="bg1"/>
              </a:solidFill>
            </a:ln>
          </c:spPr>
          <c:invertIfNegative val="0"/>
          <c:dLbls>
            <c:spPr>
              <a:noFill/>
              <a:ln>
                <a:noFill/>
              </a:ln>
              <a:effectLst/>
            </c:spPr>
            <c:txPr>
              <a:bodyPr/>
              <a:lstStyle/>
              <a:p>
                <a:pPr>
                  <a:defRPr sz="1300" b="1"/>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Tabelle1!$A$2:$A$5</c:f>
              <c:strCache>
                <c:ptCount val="2"/>
                <c:pt idx="0">
                  <c:v>very low</c:v>
                </c:pt>
                <c:pt idx="1">
                  <c:v>very high</c:v>
                </c:pt>
              </c:strCache>
            </c:strRef>
          </c:cat>
          <c:val>
            <c:numRef>
              <c:f>Tabelle1!$C$2:$C$5</c:f>
              <c:numCache>
                <c:formatCode>0%</c:formatCode>
                <c:ptCount val="2"/>
                <c:pt idx="0">
                  <c:v>0.12</c:v>
                </c:pt>
                <c:pt idx="1">
                  <c:v>0.12</c:v>
                </c:pt>
              </c:numCache>
            </c:numRef>
          </c:val>
          <c:extLst>
            <c:ext xmlns:c16="http://schemas.microsoft.com/office/drawing/2014/chart" uri="{C3380CC4-5D6E-409C-BE32-E72D297353CC}">
              <c16:uniqueId val="{00000001-30F5-4996-837A-575FF1C24B50}"/>
            </c:ext>
          </c:extLst>
        </c:ser>
        <c:ser>
          <c:idx val="2"/>
          <c:order val="2"/>
          <c:tx>
            <c:strRef>
              <c:f>Tabelle1!$D$1</c:f>
              <c:strCache>
                <c:ptCount val="1"/>
                <c:pt idx="0">
                  <c:v>public transport</c:v>
                </c:pt>
              </c:strCache>
            </c:strRef>
          </c:tx>
          <c:spPr>
            <a:solidFill>
              <a:schemeClr val="accent1">
                <a:lumMod val="75000"/>
              </a:schemeClr>
            </a:solidFill>
            <a:ln w="19050">
              <a:solidFill>
                <a:schemeClr val="bg1"/>
              </a:solidFill>
            </a:ln>
          </c:spPr>
          <c:invertIfNegative val="0"/>
          <c:dLbls>
            <c:spPr>
              <a:noFill/>
              <a:ln>
                <a:noFill/>
              </a:ln>
              <a:effectLst/>
            </c:spPr>
            <c:txPr>
              <a:bodyPr/>
              <a:lstStyle/>
              <a:p>
                <a:pPr>
                  <a:defRPr sz="1300" b="1">
                    <a:solidFill>
                      <a:schemeClr val="bg1">
                        <a:lumMod val="95000"/>
                      </a:schemeClr>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Tabelle1!$A$2:$A$5</c:f>
              <c:strCache>
                <c:ptCount val="2"/>
                <c:pt idx="0">
                  <c:v>very low</c:v>
                </c:pt>
                <c:pt idx="1">
                  <c:v>very high</c:v>
                </c:pt>
              </c:strCache>
            </c:strRef>
          </c:cat>
          <c:val>
            <c:numRef>
              <c:f>Tabelle1!$D$2:$D$5</c:f>
              <c:numCache>
                <c:formatCode>0%</c:formatCode>
                <c:ptCount val="2"/>
                <c:pt idx="0">
                  <c:v>0.15</c:v>
                </c:pt>
                <c:pt idx="1">
                  <c:v>0.1</c:v>
                </c:pt>
              </c:numCache>
            </c:numRef>
          </c:val>
          <c:extLst>
            <c:ext xmlns:c16="http://schemas.microsoft.com/office/drawing/2014/chart" uri="{C3380CC4-5D6E-409C-BE32-E72D297353CC}">
              <c16:uniqueId val="{00000002-30F5-4996-837A-575FF1C24B50}"/>
            </c:ext>
          </c:extLst>
        </c:ser>
        <c:ser>
          <c:idx val="3"/>
          <c:order val="3"/>
          <c:tx>
            <c:strRef>
              <c:f>Tabelle1!$E$1</c:f>
              <c:strCache>
                <c:ptCount val="1"/>
                <c:pt idx="0">
                  <c:v>car drivers</c:v>
                </c:pt>
              </c:strCache>
            </c:strRef>
          </c:tx>
          <c:spPr>
            <a:solidFill>
              <a:srgbClr val="FF5050"/>
            </a:solidFill>
            <a:ln w="19050">
              <a:solidFill>
                <a:schemeClr val="bg1"/>
              </a:solidFill>
            </a:ln>
          </c:spPr>
          <c:invertIfNegative val="0"/>
          <c:dLbls>
            <c:spPr>
              <a:noFill/>
              <a:ln>
                <a:noFill/>
              </a:ln>
              <a:effectLst/>
            </c:spPr>
            <c:txPr>
              <a:bodyPr/>
              <a:lstStyle/>
              <a:p>
                <a:pPr>
                  <a:defRPr sz="1300" b="1">
                    <a:solidFill>
                      <a:schemeClr val="bg1">
                        <a:lumMod val="95000"/>
                      </a:schemeClr>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Tabelle1!$A$2:$A$5</c:f>
              <c:strCache>
                <c:ptCount val="2"/>
                <c:pt idx="0">
                  <c:v>very low</c:v>
                </c:pt>
                <c:pt idx="1">
                  <c:v>very high</c:v>
                </c:pt>
              </c:strCache>
            </c:strRef>
          </c:cat>
          <c:val>
            <c:numRef>
              <c:f>Tabelle1!$E$2:$E$5</c:f>
              <c:numCache>
                <c:formatCode>0%</c:formatCode>
                <c:ptCount val="2"/>
                <c:pt idx="0">
                  <c:v>0.33</c:v>
                </c:pt>
                <c:pt idx="1">
                  <c:v>0.43</c:v>
                </c:pt>
              </c:numCache>
            </c:numRef>
          </c:val>
          <c:extLst>
            <c:ext xmlns:c16="http://schemas.microsoft.com/office/drawing/2014/chart" uri="{C3380CC4-5D6E-409C-BE32-E72D297353CC}">
              <c16:uniqueId val="{00000003-30F5-4996-837A-575FF1C24B50}"/>
            </c:ext>
          </c:extLst>
        </c:ser>
        <c:ser>
          <c:idx val="4"/>
          <c:order val="4"/>
          <c:tx>
            <c:strRef>
              <c:f>Tabelle1!$F$1</c:f>
              <c:strCache>
                <c:ptCount val="1"/>
                <c:pt idx="0">
                  <c:v>car passengers</c:v>
                </c:pt>
              </c:strCache>
            </c:strRef>
          </c:tx>
          <c:spPr>
            <a:solidFill>
              <a:srgbClr val="A50021"/>
            </a:solidFill>
            <a:ln w="19050">
              <a:solidFill>
                <a:schemeClr val="bg1"/>
              </a:solidFill>
            </a:ln>
          </c:spPr>
          <c:invertIfNegative val="0"/>
          <c:dLbls>
            <c:spPr>
              <a:noFill/>
              <a:ln>
                <a:noFill/>
              </a:ln>
              <a:effectLst/>
            </c:spPr>
            <c:txPr>
              <a:bodyPr/>
              <a:lstStyle/>
              <a:p>
                <a:pPr>
                  <a:defRPr sz="1300" b="1">
                    <a:solidFill>
                      <a:schemeClr val="bg1">
                        <a:lumMod val="95000"/>
                      </a:schemeClr>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Tabelle1!$A$2:$A$5</c:f>
              <c:strCache>
                <c:ptCount val="2"/>
                <c:pt idx="0">
                  <c:v>very low</c:v>
                </c:pt>
                <c:pt idx="1">
                  <c:v>very high</c:v>
                </c:pt>
              </c:strCache>
            </c:strRef>
          </c:cat>
          <c:val>
            <c:numRef>
              <c:f>Tabelle1!$F$2:$F$5</c:f>
              <c:numCache>
                <c:formatCode>0%</c:formatCode>
                <c:ptCount val="2"/>
                <c:pt idx="0">
                  <c:v>0.12</c:v>
                </c:pt>
                <c:pt idx="1">
                  <c:v>0.15</c:v>
                </c:pt>
              </c:numCache>
            </c:numRef>
          </c:val>
          <c:extLst>
            <c:ext xmlns:c16="http://schemas.microsoft.com/office/drawing/2014/chart" uri="{C3380CC4-5D6E-409C-BE32-E72D297353CC}">
              <c16:uniqueId val="{00000004-30F5-4996-837A-575FF1C24B50}"/>
            </c:ext>
          </c:extLst>
        </c:ser>
        <c:dLbls>
          <c:showLegendKey val="0"/>
          <c:showVal val="0"/>
          <c:showCatName val="0"/>
          <c:showSerName val="0"/>
          <c:showPercent val="0"/>
          <c:showBubbleSize val="0"/>
        </c:dLbls>
        <c:gapWidth val="440"/>
        <c:overlap val="100"/>
        <c:axId val="85079168"/>
        <c:axId val="85080704"/>
      </c:barChart>
      <c:catAx>
        <c:axId val="85079168"/>
        <c:scaling>
          <c:orientation val="minMax"/>
        </c:scaling>
        <c:delete val="0"/>
        <c:axPos val="b"/>
        <c:numFmt formatCode="General" sourceLinked="0"/>
        <c:majorTickMark val="out"/>
        <c:minorTickMark val="none"/>
        <c:tickLblPos val="nextTo"/>
        <c:spPr>
          <a:ln>
            <a:noFill/>
          </a:ln>
        </c:spPr>
        <c:txPr>
          <a:bodyPr/>
          <a:lstStyle/>
          <a:p>
            <a:pPr>
              <a:defRPr sz="1600" b="1"/>
            </a:pPr>
            <a:endParaRPr lang="nl-BE"/>
          </a:p>
        </c:txPr>
        <c:crossAx val="85080704"/>
        <c:crosses val="autoZero"/>
        <c:auto val="1"/>
        <c:lblAlgn val="ctr"/>
        <c:lblOffset val="100"/>
        <c:noMultiLvlLbl val="0"/>
      </c:catAx>
      <c:valAx>
        <c:axId val="85080704"/>
        <c:scaling>
          <c:orientation val="minMax"/>
          <c:max val="1"/>
        </c:scaling>
        <c:delete val="1"/>
        <c:axPos val="l"/>
        <c:numFmt formatCode="0%" sourceLinked="0"/>
        <c:majorTickMark val="out"/>
        <c:minorTickMark val="none"/>
        <c:tickLblPos val="nextTo"/>
        <c:crossAx val="85079168"/>
        <c:crosses val="autoZero"/>
        <c:crossBetween val="between"/>
        <c:majorUnit val="0.2"/>
        <c:minorUnit val="5.000000000000001E-2"/>
      </c:valAx>
      <c:spPr>
        <a:noFill/>
        <a:ln>
          <a:noFill/>
        </a:ln>
      </c:spPr>
    </c:plotArea>
    <c:legend>
      <c:legendPos val="r"/>
      <c:layout>
        <c:manualLayout>
          <c:xMode val="edge"/>
          <c:yMode val="edge"/>
          <c:x val="0.82255705774682231"/>
          <c:y val="0.57913322882311846"/>
          <c:w val="0.16794540335019853"/>
          <c:h val="0.28872086950737569"/>
        </c:manualLayout>
      </c:layout>
      <c:overlay val="0"/>
      <c:spPr>
        <a:ln>
          <a:solidFill>
            <a:schemeClr val="bg1">
              <a:lumMod val="75000"/>
            </a:schemeClr>
          </a:solidFill>
        </a:ln>
      </c:spPr>
      <c:txPr>
        <a:bodyPr/>
        <a:lstStyle/>
        <a:p>
          <a:pPr>
            <a:defRPr sz="1200"/>
          </a:pPr>
          <a:endParaRPr lang="nl-BE"/>
        </a:p>
      </c:txPr>
    </c:legend>
    <c:plotVisOnly val="1"/>
    <c:dispBlanksAs val="gap"/>
    <c:showDLblsOverMax val="0"/>
  </c:chart>
  <c:spPr>
    <a:noFill/>
  </c:spPr>
  <c:txPr>
    <a:bodyPr/>
    <a:lstStyle/>
    <a:p>
      <a:pPr>
        <a:defRPr sz="1800"/>
      </a:pPr>
      <a:endParaRPr lang="nl-BE"/>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 charset="0"/>
                <a:ea typeface="+mn-ea"/>
                <a:cs typeface="+mn-cs"/>
              </a:defRPr>
            </a:lvl1pPr>
          </a:lstStyle>
          <a:p>
            <a:pPr>
              <a:defRPr/>
            </a:pPr>
            <a:endParaRPr lang="de-DE"/>
          </a:p>
        </p:txBody>
      </p:sp>
      <p:sp>
        <p:nvSpPr>
          <p:cNvPr id="9219" name="Rectangle 1027"/>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 charset="0"/>
                <a:ea typeface="+mn-ea"/>
                <a:cs typeface="+mn-cs"/>
              </a:defRPr>
            </a:lvl1pPr>
          </a:lstStyle>
          <a:p>
            <a:pPr>
              <a:defRPr/>
            </a:pPr>
            <a:endParaRPr lang="de-DE"/>
          </a:p>
        </p:txBody>
      </p:sp>
      <p:sp>
        <p:nvSpPr>
          <p:cNvPr id="9220" name="Rectangle 1028"/>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 charset="0"/>
                <a:ea typeface="+mn-ea"/>
                <a:cs typeface="+mn-cs"/>
              </a:defRPr>
            </a:lvl1pPr>
          </a:lstStyle>
          <a:p>
            <a:pPr>
              <a:defRPr/>
            </a:pPr>
            <a:endParaRPr lang="de-DE"/>
          </a:p>
        </p:txBody>
      </p:sp>
      <p:sp>
        <p:nvSpPr>
          <p:cNvPr id="9221" name="Rectangle 1029"/>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MS PGothic" pitchFamily="34" charset="-128"/>
                <a:cs typeface="+mn-cs"/>
              </a:defRPr>
            </a:lvl1pPr>
          </a:lstStyle>
          <a:p>
            <a:pPr>
              <a:defRPr/>
            </a:pPr>
            <a:fld id="{AACADB01-4DF6-4F8F-B25D-ED7BE9D67BB6}" type="slidenum">
              <a:rPr lang="de-DE"/>
              <a:pPr>
                <a:defRPr/>
              </a:pPr>
              <a:t>‹nr.›</a:t>
            </a:fld>
            <a:endParaRPr lang="de-DE"/>
          </a:p>
        </p:txBody>
      </p:sp>
    </p:spTree>
    <p:extLst>
      <p:ext uri="{BB962C8B-B14F-4D97-AF65-F5344CB8AC3E}">
        <p14:creationId xmlns:p14="http://schemas.microsoft.com/office/powerpoint/2010/main" val="31526224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 charset="0"/>
                <a:ea typeface="+mn-ea"/>
                <a:cs typeface="+mn-cs"/>
              </a:defRPr>
            </a:lvl1pPr>
          </a:lstStyle>
          <a:p>
            <a:pPr>
              <a:defRPr/>
            </a:pPr>
            <a:endParaRPr lang="de-DE"/>
          </a:p>
        </p:txBody>
      </p:sp>
      <p:sp>
        <p:nvSpPr>
          <p:cNvPr id="23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 charset="0"/>
                <a:ea typeface="+mn-ea"/>
                <a:cs typeface="+mn-cs"/>
              </a:defRPr>
            </a:lvl1pPr>
          </a:lstStyle>
          <a:p>
            <a:pPr>
              <a:defRPr/>
            </a:pPr>
            <a:endParaRPr lang="de-DE"/>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23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 charset="0"/>
                <a:ea typeface="+mn-ea"/>
                <a:cs typeface="+mn-cs"/>
              </a:defRPr>
            </a:lvl1pPr>
          </a:lstStyle>
          <a:p>
            <a:pPr>
              <a:defRPr/>
            </a:pPr>
            <a:endParaRPr lang="de-DE"/>
          </a:p>
        </p:txBody>
      </p:sp>
      <p:sp>
        <p:nvSpPr>
          <p:cNvPr id="23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MS PGothic" pitchFamily="34" charset="-128"/>
                <a:cs typeface="+mn-cs"/>
              </a:defRPr>
            </a:lvl1pPr>
          </a:lstStyle>
          <a:p>
            <a:pPr>
              <a:defRPr/>
            </a:pPr>
            <a:fld id="{6EA048C7-1071-4C19-801C-2B4348B09DAC}" type="slidenum">
              <a:rPr lang="de-DE"/>
              <a:pPr>
                <a:defRPr/>
              </a:pPr>
              <a:t>‹nr.›</a:t>
            </a:fld>
            <a:endParaRPr lang="de-DE"/>
          </a:p>
        </p:txBody>
      </p:sp>
    </p:spTree>
    <p:extLst>
      <p:ext uri="{BB962C8B-B14F-4D97-AF65-F5344CB8AC3E}">
        <p14:creationId xmlns:p14="http://schemas.microsoft.com/office/powerpoint/2010/main" val="17786315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1pPr>
    <a:lvl2pPr marL="4572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2pPr>
    <a:lvl3pPr marL="9144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3pPr>
    <a:lvl4pPr marL="13716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4pPr>
    <a:lvl5pPr marL="18288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AD738D3E-9D20-467E-972A-575B6528691C}" type="slidenum">
              <a:rPr lang="de-DE" altLang="en-US" smtClean="0"/>
              <a:pPr/>
              <a:t>1</a:t>
            </a:fld>
            <a:endParaRPr lang="de-DE" alt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1494485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9729EB62-E875-4C57-9800-6F40414D91C2}"/>
              </a:ext>
            </a:extLst>
          </p:cNvPr>
          <p:cNvSpPr>
            <a:spLocks noGrp="1" noChangeArrowheads="1"/>
          </p:cNvSpPr>
          <p:nvPr>
            <p:ph type="sldNum" sz="quarter" idx="5"/>
          </p:nvPr>
        </p:nvSpPr>
        <p:spPr>
          <a:noFill/>
        </p:spPr>
        <p:txBody>
          <a:bodyPr/>
          <a:lstStyle>
            <a:lvl1pPr defTabSz="908050">
              <a:defRPr>
                <a:solidFill>
                  <a:schemeClr val="tx1"/>
                </a:solidFill>
                <a:latin typeface="Arial" panose="020B0604020202020204" pitchFamily="34" charset="0"/>
              </a:defRPr>
            </a:lvl1pPr>
            <a:lvl2pPr marL="742950" indent="-285750" defTabSz="908050">
              <a:defRPr>
                <a:solidFill>
                  <a:schemeClr val="tx1"/>
                </a:solidFill>
                <a:latin typeface="Arial" panose="020B0604020202020204" pitchFamily="34" charset="0"/>
              </a:defRPr>
            </a:lvl2pPr>
            <a:lvl3pPr marL="1143000" indent="-228600" defTabSz="908050">
              <a:defRPr>
                <a:solidFill>
                  <a:schemeClr val="tx1"/>
                </a:solidFill>
                <a:latin typeface="Arial" panose="020B0604020202020204" pitchFamily="34" charset="0"/>
              </a:defRPr>
            </a:lvl3pPr>
            <a:lvl4pPr marL="1600200" indent="-228600" defTabSz="908050">
              <a:defRPr>
                <a:solidFill>
                  <a:schemeClr val="tx1"/>
                </a:solidFill>
                <a:latin typeface="Arial" panose="020B0604020202020204" pitchFamily="34" charset="0"/>
              </a:defRPr>
            </a:lvl4pPr>
            <a:lvl5pPr marL="2057400" indent="-228600" defTabSz="908050">
              <a:defRPr>
                <a:solidFill>
                  <a:schemeClr val="tx1"/>
                </a:solidFill>
                <a:latin typeface="Arial" panose="020B0604020202020204" pitchFamily="34" charset="0"/>
              </a:defRPr>
            </a:lvl5pPr>
            <a:lvl6pPr marL="2514600" indent="-228600" defTabSz="908050" eaLnBrk="0" fontAlgn="base" hangingPunct="0">
              <a:spcBef>
                <a:spcPct val="0"/>
              </a:spcBef>
              <a:spcAft>
                <a:spcPct val="0"/>
              </a:spcAft>
              <a:defRPr>
                <a:solidFill>
                  <a:schemeClr val="tx1"/>
                </a:solidFill>
                <a:latin typeface="Arial" panose="020B0604020202020204" pitchFamily="34" charset="0"/>
              </a:defRPr>
            </a:lvl6pPr>
            <a:lvl7pPr marL="2971800" indent="-228600" defTabSz="908050" eaLnBrk="0" fontAlgn="base" hangingPunct="0">
              <a:spcBef>
                <a:spcPct val="0"/>
              </a:spcBef>
              <a:spcAft>
                <a:spcPct val="0"/>
              </a:spcAft>
              <a:defRPr>
                <a:solidFill>
                  <a:schemeClr val="tx1"/>
                </a:solidFill>
                <a:latin typeface="Arial" panose="020B0604020202020204" pitchFamily="34" charset="0"/>
              </a:defRPr>
            </a:lvl7pPr>
            <a:lvl8pPr marL="3429000" indent="-228600" defTabSz="908050" eaLnBrk="0" fontAlgn="base" hangingPunct="0">
              <a:spcBef>
                <a:spcPct val="0"/>
              </a:spcBef>
              <a:spcAft>
                <a:spcPct val="0"/>
              </a:spcAft>
              <a:defRPr>
                <a:solidFill>
                  <a:schemeClr val="tx1"/>
                </a:solidFill>
                <a:latin typeface="Arial" panose="020B0604020202020204" pitchFamily="34" charset="0"/>
              </a:defRPr>
            </a:lvl8pPr>
            <a:lvl9pPr marL="3886200" indent="-228600" defTabSz="908050" eaLnBrk="0" fontAlgn="base" hangingPunct="0">
              <a:spcBef>
                <a:spcPct val="0"/>
              </a:spcBef>
              <a:spcAft>
                <a:spcPct val="0"/>
              </a:spcAft>
              <a:defRPr>
                <a:solidFill>
                  <a:schemeClr val="tx1"/>
                </a:solidFill>
                <a:latin typeface="Arial" panose="020B0604020202020204" pitchFamily="34" charset="0"/>
              </a:defRPr>
            </a:lvl9pPr>
          </a:lstStyle>
          <a:p>
            <a:fld id="{7A1E0E43-2916-4FD9-9B11-47A7F6F1027E}" type="slidenum">
              <a:rPr lang="de-DE" altLang="de-DE" smtClean="0"/>
              <a:pPr/>
              <a:t>12</a:t>
            </a:fld>
            <a:endParaRPr lang="de-DE" altLang="de-DE"/>
          </a:p>
        </p:txBody>
      </p:sp>
      <p:sp>
        <p:nvSpPr>
          <p:cNvPr id="7171" name="Rectangle 2">
            <a:extLst>
              <a:ext uri="{FF2B5EF4-FFF2-40B4-BE49-F238E27FC236}">
                <a16:creationId xmlns:a16="http://schemas.microsoft.com/office/drawing/2014/main" id="{74A1C9AE-F18E-4A3F-B59F-C90D9174E3EB}"/>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11CDE2B4-A80C-412E-B357-48CE04FC05E1}"/>
              </a:ext>
            </a:extLst>
          </p:cNvPr>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3457439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13</a:t>
            </a:fld>
            <a:endParaRPr lang="de-DE"/>
          </a:p>
        </p:txBody>
      </p:sp>
    </p:spTree>
    <p:extLst>
      <p:ext uri="{BB962C8B-B14F-4D97-AF65-F5344CB8AC3E}">
        <p14:creationId xmlns:p14="http://schemas.microsoft.com/office/powerpoint/2010/main" val="2655661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15</a:t>
            </a:fld>
            <a:endParaRPr lang="de-DE"/>
          </a:p>
        </p:txBody>
      </p:sp>
    </p:spTree>
    <p:extLst>
      <p:ext uri="{BB962C8B-B14F-4D97-AF65-F5344CB8AC3E}">
        <p14:creationId xmlns:p14="http://schemas.microsoft.com/office/powerpoint/2010/main" val="3714224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Since 2015, the city of Mainz has been making use of the extended scope of action that the Rhineland-Palatinate State Building Regulations give the municipalities for determining the </a:t>
            </a:r>
            <a:r>
              <a:rPr lang="en-US" dirty="0" err="1"/>
              <a:t>nec-essary</a:t>
            </a:r>
            <a:r>
              <a:rPr lang="en-US" dirty="0"/>
              <a:t> number of parking spaces for new construction projects. The parking space statutes de-fine a public transport bonus based on the quality of access. The public transport bonus is used to divide the city area accordingly. This regulation is intended to take account of the actually lower parking space requirements with good public transport connections, and at the same time to contribute to reducing construction costs.</a:t>
            </a:r>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18</a:t>
            </a:fld>
            <a:endParaRPr lang="de-DE"/>
          </a:p>
        </p:txBody>
      </p:sp>
    </p:spTree>
    <p:extLst>
      <p:ext uri="{BB962C8B-B14F-4D97-AF65-F5344CB8AC3E}">
        <p14:creationId xmlns:p14="http://schemas.microsoft.com/office/powerpoint/2010/main" val="4084314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 charset="0"/>
                <a:ea typeface="MS PGothic" pitchFamily="34" charset="-128"/>
                <a:cs typeface="MS PGothic"/>
              </a:rPr>
              <a:t>Considering the optimal traffic policy differentiation between maximum standards for car parking and minimum standards for bike parking is France the only jurisdiction that scores highest marks for both categories. But it should be noted that this maximum car parking policy only applies to rental housing financed with a loan assisted by the state as well as certain types of developments providing accommodation for the elderly and for university residences (</a:t>
            </a:r>
            <a:r>
              <a:rPr lang="en-US" sz="1200" kern="1200" dirty="0" err="1">
                <a:solidFill>
                  <a:schemeClr val="tx1"/>
                </a:solidFill>
                <a:effectLst/>
                <a:latin typeface="Times New Roman" pitchFamily="1" charset="0"/>
                <a:ea typeface="MS PGothic" pitchFamily="34" charset="-128"/>
                <a:cs typeface="MS PGothic"/>
              </a:rPr>
              <a:t>Küster</a:t>
            </a:r>
            <a:r>
              <a:rPr lang="en-US" sz="1200" kern="1200" dirty="0">
                <a:solidFill>
                  <a:schemeClr val="tx1"/>
                </a:solidFill>
                <a:effectLst/>
                <a:latin typeface="Times New Roman" pitchFamily="1" charset="0"/>
                <a:ea typeface="MS PGothic" pitchFamily="34" charset="-128"/>
                <a:cs typeface="MS PGothic"/>
              </a:rPr>
              <a:t> / Peters 2018: 29).</a:t>
            </a:r>
            <a:endParaRPr lang="de-DE" sz="1200" kern="1200" dirty="0">
              <a:solidFill>
                <a:schemeClr val="tx1"/>
              </a:solidFill>
              <a:effectLst/>
              <a:latin typeface="Times New Roman" pitchFamily="1" charset="0"/>
              <a:ea typeface="MS PGothic" pitchFamily="34" charset="-128"/>
              <a:cs typeface="MS PGothic"/>
            </a:endParaRPr>
          </a:p>
          <a:p>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21</a:t>
            </a:fld>
            <a:endParaRPr lang="de-DE"/>
          </a:p>
        </p:txBody>
      </p:sp>
    </p:spTree>
    <p:extLst>
      <p:ext uri="{BB962C8B-B14F-4D97-AF65-F5344CB8AC3E}">
        <p14:creationId xmlns:p14="http://schemas.microsoft.com/office/powerpoint/2010/main" val="1779021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9729EB62-E875-4C57-9800-6F40414D91C2}"/>
              </a:ext>
            </a:extLst>
          </p:cNvPr>
          <p:cNvSpPr>
            <a:spLocks noGrp="1" noChangeArrowheads="1"/>
          </p:cNvSpPr>
          <p:nvPr>
            <p:ph type="sldNum" sz="quarter" idx="5"/>
          </p:nvPr>
        </p:nvSpPr>
        <p:spPr>
          <a:noFill/>
        </p:spPr>
        <p:txBody>
          <a:bodyPr/>
          <a:lstStyle>
            <a:lvl1pPr defTabSz="908050">
              <a:defRPr>
                <a:solidFill>
                  <a:schemeClr val="tx1"/>
                </a:solidFill>
                <a:latin typeface="Arial" panose="020B0604020202020204" pitchFamily="34" charset="0"/>
              </a:defRPr>
            </a:lvl1pPr>
            <a:lvl2pPr marL="742950" indent="-285750" defTabSz="908050">
              <a:defRPr>
                <a:solidFill>
                  <a:schemeClr val="tx1"/>
                </a:solidFill>
                <a:latin typeface="Arial" panose="020B0604020202020204" pitchFamily="34" charset="0"/>
              </a:defRPr>
            </a:lvl2pPr>
            <a:lvl3pPr marL="1143000" indent="-228600" defTabSz="908050">
              <a:defRPr>
                <a:solidFill>
                  <a:schemeClr val="tx1"/>
                </a:solidFill>
                <a:latin typeface="Arial" panose="020B0604020202020204" pitchFamily="34" charset="0"/>
              </a:defRPr>
            </a:lvl3pPr>
            <a:lvl4pPr marL="1600200" indent="-228600" defTabSz="908050">
              <a:defRPr>
                <a:solidFill>
                  <a:schemeClr val="tx1"/>
                </a:solidFill>
                <a:latin typeface="Arial" panose="020B0604020202020204" pitchFamily="34" charset="0"/>
              </a:defRPr>
            </a:lvl4pPr>
            <a:lvl5pPr marL="2057400" indent="-228600" defTabSz="908050">
              <a:defRPr>
                <a:solidFill>
                  <a:schemeClr val="tx1"/>
                </a:solidFill>
                <a:latin typeface="Arial" panose="020B0604020202020204" pitchFamily="34" charset="0"/>
              </a:defRPr>
            </a:lvl5pPr>
            <a:lvl6pPr marL="2514600" indent="-228600" defTabSz="908050" eaLnBrk="0" fontAlgn="base" hangingPunct="0">
              <a:spcBef>
                <a:spcPct val="0"/>
              </a:spcBef>
              <a:spcAft>
                <a:spcPct val="0"/>
              </a:spcAft>
              <a:defRPr>
                <a:solidFill>
                  <a:schemeClr val="tx1"/>
                </a:solidFill>
                <a:latin typeface="Arial" panose="020B0604020202020204" pitchFamily="34" charset="0"/>
              </a:defRPr>
            </a:lvl6pPr>
            <a:lvl7pPr marL="2971800" indent="-228600" defTabSz="908050" eaLnBrk="0" fontAlgn="base" hangingPunct="0">
              <a:spcBef>
                <a:spcPct val="0"/>
              </a:spcBef>
              <a:spcAft>
                <a:spcPct val="0"/>
              </a:spcAft>
              <a:defRPr>
                <a:solidFill>
                  <a:schemeClr val="tx1"/>
                </a:solidFill>
                <a:latin typeface="Arial" panose="020B0604020202020204" pitchFamily="34" charset="0"/>
              </a:defRPr>
            </a:lvl7pPr>
            <a:lvl8pPr marL="3429000" indent="-228600" defTabSz="908050" eaLnBrk="0" fontAlgn="base" hangingPunct="0">
              <a:spcBef>
                <a:spcPct val="0"/>
              </a:spcBef>
              <a:spcAft>
                <a:spcPct val="0"/>
              </a:spcAft>
              <a:defRPr>
                <a:solidFill>
                  <a:schemeClr val="tx1"/>
                </a:solidFill>
                <a:latin typeface="Arial" panose="020B0604020202020204" pitchFamily="34" charset="0"/>
              </a:defRPr>
            </a:lvl8pPr>
            <a:lvl9pPr marL="3886200" indent="-228600" defTabSz="908050" eaLnBrk="0" fontAlgn="base" hangingPunct="0">
              <a:spcBef>
                <a:spcPct val="0"/>
              </a:spcBef>
              <a:spcAft>
                <a:spcPct val="0"/>
              </a:spcAft>
              <a:defRPr>
                <a:solidFill>
                  <a:schemeClr val="tx1"/>
                </a:solidFill>
                <a:latin typeface="Arial" panose="020B0604020202020204" pitchFamily="34" charset="0"/>
              </a:defRPr>
            </a:lvl9pPr>
          </a:lstStyle>
          <a:p>
            <a:fld id="{7A1E0E43-2916-4FD9-9B11-47A7F6F1027E}" type="slidenum">
              <a:rPr lang="de-DE" altLang="de-DE" smtClean="0"/>
              <a:pPr/>
              <a:t>22</a:t>
            </a:fld>
            <a:endParaRPr lang="de-DE" altLang="de-DE"/>
          </a:p>
        </p:txBody>
      </p:sp>
      <p:sp>
        <p:nvSpPr>
          <p:cNvPr id="7171" name="Rectangle 2">
            <a:extLst>
              <a:ext uri="{FF2B5EF4-FFF2-40B4-BE49-F238E27FC236}">
                <a16:creationId xmlns:a16="http://schemas.microsoft.com/office/drawing/2014/main" id="{74A1C9AE-F18E-4A3F-B59F-C90D9174E3EB}"/>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11CDE2B4-A80C-412E-B357-48CE04FC05E1}"/>
              </a:ext>
            </a:extLst>
          </p:cNvPr>
          <p:cNvSpPr>
            <a:spLocks noGrp="1" noChangeArrowheads="1"/>
          </p:cNvSpPr>
          <p:nvPr>
            <p:ph type="body" idx="1"/>
          </p:nvPr>
        </p:nvSpPr>
        <p:spPr>
          <a:noFill/>
        </p:spPr>
        <p:txBody>
          <a:bodyPr/>
          <a:lstStyle/>
          <a:p>
            <a:pPr eaLnBrk="1" hangingPunct="1"/>
            <a:endParaRPr lang="en-US" altLang="de-DE" dirty="0">
              <a:latin typeface="Arial" panose="020B0604020202020204" pitchFamily="34" charset="0"/>
            </a:endParaRPr>
          </a:p>
        </p:txBody>
      </p:sp>
    </p:spTree>
    <p:extLst>
      <p:ext uri="{BB962C8B-B14F-4D97-AF65-F5344CB8AC3E}">
        <p14:creationId xmlns:p14="http://schemas.microsoft.com/office/powerpoint/2010/main" val="3457439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9729EB62-E875-4C57-9800-6F40414D91C2}"/>
              </a:ext>
            </a:extLst>
          </p:cNvPr>
          <p:cNvSpPr>
            <a:spLocks noGrp="1" noChangeArrowheads="1"/>
          </p:cNvSpPr>
          <p:nvPr>
            <p:ph type="sldNum" sz="quarter" idx="5"/>
          </p:nvPr>
        </p:nvSpPr>
        <p:spPr>
          <a:noFill/>
        </p:spPr>
        <p:txBody>
          <a:bodyPr/>
          <a:lstStyle>
            <a:lvl1pPr defTabSz="908050">
              <a:defRPr>
                <a:solidFill>
                  <a:schemeClr val="tx1"/>
                </a:solidFill>
                <a:latin typeface="Arial" panose="020B0604020202020204" pitchFamily="34" charset="0"/>
              </a:defRPr>
            </a:lvl1pPr>
            <a:lvl2pPr marL="742950" indent="-285750" defTabSz="908050">
              <a:defRPr>
                <a:solidFill>
                  <a:schemeClr val="tx1"/>
                </a:solidFill>
                <a:latin typeface="Arial" panose="020B0604020202020204" pitchFamily="34" charset="0"/>
              </a:defRPr>
            </a:lvl2pPr>
            <a:lvl3pPr marL="1143000" indent="-228600" defTabSz="908050">
              <a:defRPr>
                <a:solidFill>
                  <a:schemeClr val="tx1"/>
                </a:solidFill>
                <a:latin typeface="Arial" panose="020B0604020202020204" pitchFamily="34" charset="0"/>
              </a:defRPr>
            </a:lvl3pPr>
            <a:lvl4pPr marL="1600200" indent="-228600" defTabSz="908050">
              <a:defRPr>
                <a:solidFill>
                  <a:schemeClr val="tx1"/>
                </a:solidFill>
                <a:latin typeface="Arial" panose="020B0604020202020204" pitchFamily="34" charset="0"/>
              </a:defRPr>
            </a:lvl4pPr>
            <a:lvl5pPr marL="2057400" indent="-228600" defTabSz="908050">
              <a:defRPr>
                <a:solidFill>
                  <a:schemeClr val="tx1"/>
                </a:solidFill>
                <a:latin typeface="Arial" panose="020B0604020202020204" pitchFamily="34" charset="0"/>
              </a:defRPr>
            </a:lvl5pPr>
            <a:lvl6pPr marL="2514600" indent="-228600" defTabSz="908050" eaLnBrk="0" fontAlgn="base" hangingPunct="0">
              <a:spcBef>
                <a:spcPct val="0"/>
              </a:spcBef>
              <a:spcAft>
                <a:spcPct val="0"/>
              </a:spcAft>
              <a:defRPr>
                <a:solidFill>
                  <a:schemeClr val="tx1"/>
                </a:solidFill>
                <a:latin typeface="Arial" panose="020B0604020202020204" pitchFamily="34" charset="0"/>
              </a:defRPr>
            </a:lvl6pPr>
            <a:lvl7pPr marL="2971800" indent="-228600" defTabSz="908050" eaLnBrk="0" fontAlgn="base" hangingPunct="0">
              <a:spcBef>
                <a:spcPct val="0"/>
              </a:spcBef>
              <a:spcAft>
                <a:spcPct val="0"/>
              </a:spcAft>
              <a:defRPr>
                <a:solidFill>
                  <a:schemeClr val="tx1"/>
                </a:solidFill>
                <a:latin typeface="Arial" panose="020B0604020202020204" pitchFamily="34" charset="0"/>
              </a:defRPr>
            </a:lvl7pPr>
            <a:lvl8pPr marL="3429000" indent="-228600" defTabSz="908050" eaLnBrk="0" fontAlgn="base" hangingPunct="0">
              <a:spcBef>
                <a:spcPct val="0"/>
              </a:spcBef>
              <a:spcAft>
                <a:spcPct val="0"/>
              </a:spcAft>
              <a:defRPr>
                <a:solidFill>
                  <a:schemeClr val="tx1"/>
                </a:solidFill>
                <a:latin typeface="Arial" panose="020B0604020202020204" pitchFamily="34" charset="0"/>
              </a:defRPr>
            </a:lvl8pPr>
            <a:lvl9pPr marL="3886200" indent="-228600" defTabSz="908050" eaLnBrk="0" fontAlgn="base" hangingPunct="0">
              <a:spcBef>
                <a:spcPct val="0"/>
              </a:spcBef>
              <a:spcAft>
                <a:spcPct val="0"/>
              </a:spcAft>
              <a:defRPr>
                <a:solidFill>
                  <a:schemeClr val="tx1"/>
                </a:solidFill>
                <a:latin typeface="Arial" panose="020B0604020202020204" pitchFamily="34" charset="0"/>
              </a:defRPr>
            </a:lvl9pPr>
          </a:lstStyle>
          <a:p>
            <a:fld id="{7A1E0E43-2916-4FD9-9B11-47A7F6F1027E}" type="slidenum">
              <a:rPr lang="de-DE" altLang="de-DE" smtClean="0"/>
              <a:pPr/>
              <a:t>23</a:t>
            </a:fld>
            <a:endParaRPr lang="de-DE" altLang="de-DE"/>
          </a:p>
        </p:txBody>
      </p:sp>
      <p:sp>
        <p:nvSpPr>
          <p:cNvPr id="7171" name="Rectangle 2">
            <a:extLst>
              <a:ext uri="{FF2B5EF4-FFF2-40B4-BE49-F238E27FC236}">
                <a16:creationId xmlns:a16="http://schemas.microsoft.com/office/drawing/2014/main" id="{74A1C9AE-F18E-4A3F-B59F-C90D9174E3EB}"/>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11CDE2B4-A80C-412E-B357-48CE04FC05E1}"/>
              </a:ext>
            </a:extLst>
          </p:cNvPr>
          <p:cNvSpPr>
            <a:spLocks noGrp="1" noChangeArrowheads="1"/>
          </p:cNvSpPr>
          <p:nvPr>
            <p:ph type="body" idx="1"/>
          </p:nvPr>
        </p:nvSpPr>
        <p:spPr>
          <a:noFill/>
        </p:spPr>
        <p:txBody>
          <a:bodyPr/>
          <a:lstStyle/>
          <a:p>
            <a:pPr eaLnBrk="1" hangingPunct="1"/>
            <a:r>
              <a:rPr lang="en-US" altLang="de-DE" dirty="0">
                <a:latin typeface="Arial" panose="020B0604020202020204" pitchFamily="34" charset="0"/>
              </a:rPr>
              <a:t>In the Green Parking Payoff project, property developers provide sustainable mobility services  in  exchange  for  lower  parking  requirements.  Examples  of  services  are:  provision  of  bicycle facilities such as service stations and dressing rooms; facilitation for carpooling, and; allocation of resources to a mobility management fund. </a:t>
            </a:r>
          </a:p>
          <a:p>
            <a:pPr eaLnBrk="1" hangingPunct="1"/>
            <a:r>
              <a:rPr lang="en-US" altLang="de-DE" dirty="0" err="1">
                <a:latin typeface="Arial" panose="020B0604020202020204" pitchFamily="34" charset="0"/>
              </a:rPr>
              <a:t>Umeå</a:t>
            </a:r>
            <a:r>
              <a:rPr lang="en-US" altLang="de-DE" dirty="0">
                <a:latin typeface="Arial" panose="020B0604020202020204" pitchFamily="34" charset="0"/>
              </a:rPr>
              <a:t> is one of Sweden’s fastest growing cities. This creates several challenges linked to urban development e.g. air quality deterioration and urban sprawl. </a:t>
            </a:r>
          </a:p>
          <a:p>
            <a:pPr eaLnBrk="1" hangingPunct="1"/>
            <a:r>
              <a:rPr lang="en-US" altLang="de-DE" dirty="0">
                <a:latin typeface="Arial" panose="020B0604020202020204" pitchFamily="34" charset="0"/>
              </a:rPr>
              <a:t>Based on an agreement between the City, the city parking company and property developers,  the  number  of  employee  parking  places  on  commercial  properties  can  be  reduced.  forecasts show that the full potential of the project is a 41 % shift from car to more sus-</a:t>
            </a:r>
            <a:r>
              <a:rPr lang="en-US" altLang="de-DE" dirty="0" err="1">
                <a:latin typeface="Arial" panose="020B0604020202020204" pitchFamily="34" charset="0"/>
              </a:rPr>
              <a:t>tainable</a:t>
            </a:r>
            <a:r>
              <a:rPr lang="en-US" altLang="de-DE" dirty="0">
                <a:latin typeface="Arial" panose="020B0604020202020204" pitchFamily="34" charset="0"/>
              </a:rPr>
              <a:t> transport modes at real estate level. The project aims at creating a clear win-win situation for </a:t>
            </a:r>
            <a:r>
              <a:rPr lang="en-US" altLang="de-DE" dirty="0" err="1">
                <a:latin typeface="Arial" panose="020B0604020202020204" pitchFamily="34" charset="0"/>
              </a:rPr>
              <a:t>Umeå</a:t>
            </a:r>
            <a:r>
              <a:rPr lang="en-US" altLang="de-DE" dirty="0">
                <a:latin typeface="Arial" panose="020B0604020202020204" pitchFamily="34" charset="0"/>
              </a:rPr>
              <a:t>, the real estate owner and the environment. So far the project has been a success and has been extended to incorporate more property developers including </a:t>
            </a:r>
            <a:r>
              <a:rPr lang="en-US" altLang="de-DE" dirty="0" err="1">
                <a:latin typeface="Arial" panose="020B0604020202020204" pitchFamily="34" charset="0"/>
              </a:rPr>
              <a:t>Umeå</a:t>
            </a:r>
            <a:r>
              <a:rPr lang="en-US" altLang="de-DE" dirty="0">
                <a:latin typeface="Arial" panose="020B0604020202020204" pitchFamily="34" charset="0"/>
              </a:rPr>
              <a:t> </a:t>
            </a:r>
            <a:r>
              <a:rPr lang="en-US" altLang="de-DE" dirty="0" err="1">
                <a:latin typeface="Arial" panose="020B0604020202020204" pitchFamily="34" charset="0"/>
              </a:rPr>
              <a:t>Municipality.Umeå</a:t>
            </a:r>
            <a:r>
              <a:rPr lang="en-US" altLang="de-DE" dirty="0">
                <a:latin typeface="Arial" panose="020B0604020202020204" pitchFamily="34" charset="0"/>
              </a:rPr>
              <a:t> Municipality wants to set a good example by participating in the Green Parking Payoff. </a:t>
            </a:r>
          </a:p>
          <a:p>
            <a:pPr eaLnBrk="1" hangingPunct="1"/>
            <a:r>
              <a:rPr lang="en-US" altLang="de-DE" dirty="0">
                <a:latin typeface="Arial" panose="020B0604020202020204" pitchFamily="34" charset="0"/>
              </a:rPr>
              <a:t>A rebuilt City Hall will result in 40 % fewer parking places than would otherwise have been requested. The  following  website  explains  the  initiative:  http://www.eltis.org/discover/case-studies/umeas-green-parking-purchase-model-sweden</a:t>
            </a:r>
          </a:p>
        </p:txBody>
      </p:sp>
    </p:spTree>
    <p:extLst>
      <p:ext uri="{BB962C8B-B14F-4D97-AF65-F5344CB8AC3E}">
        <p14:creationId xmlns:p14="http://schemas.microsoft.com/office/powerpoint/2010/main" val="3457439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  new  bicycle  parking  establishment  with  a  service  station  will  be  built  and  employees are encouraged to walk, cycle, take public transport or carshare. As a further development of the Green Parking Payoff, </a:t>
            </a:r>
            <a:r>
              <a:rPr lang="en-US" dirty="0" err="1"/>
              <a:t>Umeå</a:t>
            </a:r>
            <a:r>
              <a:rPr lang="en-US" dirty="0"/>
              <a:t> is examining the possibility of extending the project to include residential parking as well. This poses a greater challenge than workplace parking, but at the same time offers a greater impact on traffic and land use in the city. </a:t>
            </a:r>
          </a:p>
          <a:p>
            <a:endParaRPr lang="de-DE" dirty="0"/>
          </a:p>
        </p:txBody>
      </p:sp>
      <p:sp>
        <p:nvSpPr>
          <p:cNvPr id="4" name="Foliennummernplatzhalter 3"/>
          <p:cNvSpPr>
            <a:spLocks noGrp="1"/>
          </p:cNvSpPr>
          <p:nvPr>
            <p:ph type="sldNum" sz="quarter" idx="5"/>
          </p:nvPr>
        </p:nvSpPr>
        <p:spPr/>
        <p:txBody>
          <a:bodyPr/>
          <a:lstStyle/>
          <a:p>
            <a:pPr>
              <a:defRPr/>
            </a:pPr>
            <a:fld id="{6EA048C7-1071-4C19-801C-2B4348B09DAC}" type="slidenum">
              <a:rPr lang="de-DE" smtClean="0"/>
              <a:pPr>
                <a:defRPr/>
              </a:pPr>
              <a:t>24</a:t>
            </a:fld>
            <a:endParaRPr lang="de-DE"/>
          </a:p>
        </p:txBody>
      </p:sp>
    </p:spTree>
    <p:extLst>
      <p:ext uri="{BB962C8B-B14F-4D97-AF65-F5344CB8AC3E}">
        <p14:creationId xmlns:p14="http://schemas.microsoft.com/office/powerpoint/2010/main" val="2394964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In 1996, the parking limits were adjusted to make them even more restrictive. These gradual changes over time formed the basis for the current parking policy in Zurich, which was ratified by the population in a referendum in 2010: </a:t>
            </a:r>
          </a:p>
          <a:p>
            <a:r>
              <a:rPr lang="en-US" dirty="0"/>
              <a:t>Under this new system, there is a standard parking level for the entire city, which is then reduced depending on whether a particular location is well connected to the public transport network or not.</a:t>
            </a:r>
          </a:p>
          <a:p>
            <a:endParaRPr lang="de-DE" dirty="0"/>
          </a:p>
        </p:txBody>
      </p:sp>
      <p:sp>
        <p:nvSpPr>
          <p:cNvPr id="4" name="Foliennummernplatzhalter 3"/>
          <p:cNvSpPr>
            <a:spLocks noGrp="1"/>
          </p:cNvSpPr>
          <p:nvPr>
            <p:ph type="sldNum" sz="quarter" idx="5"/>
          </p:nvPr>
        </p:nvSpPr>
        <p:spPr/>
        <p:txBody>
          <a:bodyPr/>
          <a:lstStyle/>
          <a:p>
            <a:pPr>
              <a:defRPr/>
            </a:pPr>
            <a:fld id="{6EA048C7-1071-4C19-801C-2B4348B09DAC}" type="slidenum">
              <a:rPr lang="de-DE" smtClean="0"/>
              <a:pPr>
                <a:defRPr/>
              </a:pPr>
              <a:t>26</a:t>
            </a:fld>
            <a:endParaRPr lang="de-DE"/>
          </a:p>
        </p:txBody>
      </p:sp>
    </p:spTree>
    <p:extLst>
      <p:ext uri="{BB962C8B-B14F-4D97-AF65-F5344CB8AC3E}">
        <p14:creationId xmlns:p14="http://schemas.microsoft.com/office/powerpoint/2010/main" val="561982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Vauban is still regarded as a model for a new urban quarter based on sustainability criteria. The traffic concept focuses on the use of parking space. Parking was separated from living not on-</a:t>
            </a:r>
            <a:r>
              <a:rPr lang="en-US" dirty="0" err="1"/>
              <a:t>ly</a:t>
            </a:r>
            <a:r>
              <a:rPr lang="en-US" dirty="0"/>
              <a:t> spatially but also in terms of financial burden. Parking spaces were offered at actual cost without cross-</a:t>
            </a:r>
            <a:r>
              <a:rPr lang="en-US" dirty="0" err="1"/>
              <a:t>subsidisation</a:t>
            </a:r>
            <a:r>
              <a:rPr lang="en-US" dirty="0"/>
              <a:t> from house building and were </a:t>
            </a:r>
            <a:r>
              <a:rPr lang="en-US" dirty="0" err="1"/>
              <a:t>realised</a:t>
            </a:r>
            <a:r>
              <a:rPr lang="en-US" dirty="0"/>
              <a:t> in the form of multi-</a:t>
            </a:r>
            <a:r>
              <a:rPr lang="en-US" dirty="0" err="1"/>
              <a:t>storey</a:t>
            </a:r>
            <a:r>
              <a:rPr lang="en-US" dirty="0"/>
              <a:t> car parks (high garages) on the edge of the Vauban </a:t>
            </a:r>
            <a:r>
              <a:rPr lang="en-US" dirty="0" err="1"/>
              <a:t>neighbourhood</a:t>
            </a:r>
            <a:r>
              <a:rPr lang="en-US" dirty="0"/>
              <a:t>. Vauban limits the number of parking spaces and separates them spatially from most of the residential units. However, driving on residential streets for loading and unloading is allowed. There are no public parking spaces in the residential streets and no parking spaces on private property. Residents of streets without parking spaces must purchase a parking space in one of the two car parks on the edge of the district. Along the main development axis (</a:t>
            </a:r>
            <a:r>
              <a:rPr lang="en-US" dirty="0" err="1"/>
              <a:t>Vaubanallee</a:t>
            </a:r>
            <a:r>
              <a:rPr lang="en-US" dirty="0"/>
              <a:t> and others), parking space is managed. This is also where some of the vehicles of the car-sharing providers are lo-</a:t>
            </a:r>
            <a:r>
              <a:rPr lang="en-US" dirty="0" err="1"/>
              <a:t>cated</a:t>
            </a:r>
            <a:r>
              <a:rPr lang="en-US" dirty="0"/>
              <a:t>.</a:t>
            </a:r>
          </a:p>
          <a:p>
            <a:r>
              <a:rPr lang="en-US" dirty="0"/>
              <a:t>Most of the residential complexes along </a:t>
            </a:r>
            <a:r>
              <a:rPr lang="en-US" dirty="0" err="1"/>
              <a:t>Vaubanallee</a:t>
            </a:r>
            <a:r>
              <a:rPr lang="en-US" dirty="0"/>
              <a:t> have no parking spaces, car owners must park their cars in one of the two car parks at the edge of the quarter. Residents who want to live there without a car must sign a declaration to this effect that they will not purchase a car. However, an area will be reserved to allow for an extension of parking in another private garage in the </a:t>
            </a:r>
            <a:r>
              <a:rPr lang="en-US" dirty="0" err="1"/>
              <a:t>neighbourhood</a:t>
            </a:r>
            <a:r>
              <a:rPr lang="en-US" dirty="0"/>
              <a:t> if necessary. Residents without a car finance this area with a one-off payment of 3,500 Euro. An association for car-free living was founded to administer the sys-</a:t>
            </a:r>
            <a:r>
              <a:rPr lang="en-US" dirty="0" err="1"/>
              <a:t>tem</a:t>
            </a:r>
            <a:r>
              <a:rPr lang="en-US" dirty="0"/>
              <a:t>.</a:t>
            </a:r>
          </a:p>
          <a:p>
            <a:r>
              <a:rPr lang="en-US" dirty="0"/>
              <a:t>The extension of the Freiburg tram to Vauban was put into operation in 2006. It connects the district with the city </a:t>
            </a:r>
            <a:r>
              <a:rPr lang="en-US" dirty="0" err="1"/>
              <a:t>centre</a:t>
            </a:r>
            <a:r>
              <a:rPr lang="en-US" dirty="0"/>
              <a:t> and the railway station in only 15 minutes. The integration into the cycle path network is also important for mobility.</a:t>
            </a:r>
          </a:p>
          <a:p>
            <a:r>
              <a:rPr lang="en-US" dirty="0"/>
              <a:t>With the greatly reduced construction of parking spaces and the separation of the costs of liv-</a:t>
            </a:r>
            <a:r>
              <a:rPr lang="en-US" dirty="0" err="1"/>
              <a:t>ing</a:t>
            </a:r>
            <a:r>
              <a:rPr lang="en-US" dirty="0"/>
              <a:t> from those of parking the car, Freiburg made progress at the time. Vauban gained </a:t>
            </a:r>
            <a:r>
              <a:rPr lang="en-US" dirty="0" err="1"/>
              <a:t>interna-tional</a:t>
            </a:r>
            <a:r>
              <a:rPr lang="en-US" dirty="0"/>
              <a:t> attention as a result. The concept still works today.</a:t>
            </a:r>
          </a:p>
          <a:p>
            <a:endParaRPr lang="de-DE" dirty="0"/>
          </a:p>
        </p:txBody>
      </p:sp>
      <p:sp>
        <p:nvSpPr>
          <p:cNvPr id="4" name="Foliennummernplatzhalter 3"/>
          <p:cNvSpPr>
            <a:spLocks noGrp="1"/>
          </p:cNvSpPr>
          <p:nvPr>
            <p:ph type="sldNum" sz="quarter" idx="5"/>
          </p:nvPr>
        </p:nvSpPr>
        <p:spPr/>
        <p:txBody>
          <a:bodyPr/>
          <a:lstStyle/>
          <a:p>
            <a:pPr>
              <a:defRPr/>
            </a:pPr>
            <a:fld id="{6EA048C7-1071-4C19-801C-2B4348B09DAC}" type="slidenum">
              <a:rPr lang="de-DE" smtClean="0"/>
              <a:pPr>
                <a:defRPr/>
              </a:pPr>
              <a:t>29</a:t>
            </a:fld>
            <a:endParaRPr lang="de-DE"/>
          </a:p>
        </p:txBody>
      </p:sp>
    </p:spTree>
    <p:extLst>
      <p:ext uri="{BB962C8B-B14F-4D97-AF65-F5344CB8AC3E}">
        <p14:creationId xmlns:p14="http://schemas.microsoft.com/office/powerpoint/2010/main" val="350906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2</a:t>
            </a:fld>
            <a:endParaRPr lang="de-DE"/>
          </a:p>
        </p:txBody>
      </p:sp>
    </p:spTree>
    <p:extLst>
      <p:ext uri="{BB962C8B-B14F-4D97-AF65-F5344CB8AC3E}">
        <p14:creationId xmlns:p14="http://schemas.microsoft.com/office/powerpoint/2010/main" val="4276838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6EA048C7-1071-4C19-801C-2B4348B09DAC}" type="slidenum">
              <a:rPr lang="de-DE" smtClean="0"/>
              <a:pPr>
                <a:defRPr/>
              </a:pPr>
              <a:t>30</a:t>
            </a:fld>
            <a:endParaRPr lang="de-DE"/>
          </a:p>
        </p:txBody>
      </p:sp>
    </p:spTree>
    <p:extLst>
      <p:ext uri="{BB962C8B-B14F-4D97-AF65-F5344CB8AC3E}">
        <p14:creationId xmlns:p14="http://schemas.microsoft.com/office/powerpoint/2010/main" val="2721613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One of the fields of activities within the Park4SUMP Project is parking standards. </a:t>
            </a:r>
          </a:p>
          <a:p>
            <a:r>
              <a:rPr lang="en-US" dirty="0"/>
              <a:t>Parking standards are also known as parking requirements or parking norms. </a:t>
            </a:r>
          </a:p>
          <a:p>
            <a:r>
              <a:rPr lang="en-US" dirty="0"/>
              <a:t>In this training material we focus on parking standards for new developments. </a:t>
            </a:r>
          </a:p>
          <a:p>
            <a:r>
              <a:rPr lang="en-US" dirty="0"/>
              <a:t>New development is a broad term. It refers to new residential areas, but also to areas with mixed use of residential and commercial space, which is increasingly the focus of new urban expansion projects. Purely commercial areas are not discussed in greater detail for reasons of complexity</a:t>
            </a:r>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34</a:t>
            </a:fld>
            <a:endParaRPr lang="de-DE"/>
          </a:p>
        </p:txBody>
      </p:sp>
    </p:spTree>
    <p:extLst>
      <p:ext uri="{BB962C8B-B14F-4D97-AF65-F5344CB8AC3E}">
        <p14:creationId xmlns:p14="http://schemas.microsoft.com/office/powerpoint/2010/main" val="25117958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6D8E775F-E429-4A66-9504-5D5B75C05BB9}" type="slidenum">
              <a:rPr lang="de-DE" altLang="en-US" smtClean="0"/>
              <a:pPr/>
              <a:t>37</a:t>
            </a:fld>
            <a:endParaRPr lang="de-DE" alt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3895049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One of the fields of activities within the Park4SUMP Project is parking standards. </a:t>
            </a:r>
          </a:p>
          <a:p>
            <a:r>
              <a:rPr lang="en-US" dirty="0"/>
              <a:t>Parking standards are also known as parking requirements or parking norms. </a:t>
            </a:r>
          </a:p>
          <a:p>
            <a:r>
              <a:rPr lang="en-US" dirty="0"/>
              <a:t>In this training material we focus on parking standards for new developments. </a:t>
            </a:r>
          </a:p>
          <a:p>
            <a:r>
              <a:rPr lang="en-US" dirty="0"/>
              <a:t>New development is a broad term. It refers to new residential areas, but also to areas with mixed use of residential and commercial space, which is increasingly the focus of new urban expansion projects. Purely commercial areas are not discussed in greater detail for reasons of complexity</a:t>
            </a:r>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3</a:t>
            </a:fld>
            <a:endParaRPr lang="de-DE"/>
          </a:p>
        </p:txBody>
      </p:sp>
    </p:spTree>
    <p:extLst>
      <p:ext uri="{BB962C8B-B14F-4D97-AF65-F5344CB8AC3E}">
        <p14:creationId xmlns:p14="http://schemas.microsoft.com/office/powerpoint/2010/main" val="3003383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 charset="0"/>
                <a:ea typeface="MS PGothic" pitchFamily="34" charset="-128"/>
                <a:cs typeface="MS PGothic"/>
              </a:rPr>
              <a:t>European cities were not built for cars so all new buildings and all new developed areas had to provide sufficient off street parking space. Each new apartment should have its ‘own’ parking space. Office buildings, shopping centers and other points of interest (restaurants, cinemas, sports locations etc.) should provide enough parking spaces for customers, deliveries and employees. The idea was to keep the streets free for the flowing traffic and “prevent that a (new) location, for example an office building, generates parking problems in its vicinity, for example residential areas” (</a:t>
            </a:r>
            <a:r>
              <a:rPr lang="en-US" sz="1200" kern="1200" dirty="0" err="1">
                <a:solidFill>
                  <a:schemeClr val="tx1"/>
                </a:solidFill>
                <a:effectLst/>
                <a:latin typeface="Times New Roman" pitchFamily="1" charset="0"/>
                <a:ea typeface="MS PGothic" pitchFamily="34" charset="-128"/>
                <a:cs typeface="MS PGothic"/>
              </a:rPr>
              <a:t>Mingardo</a:t>
            </a:r>
            <a:r>
              <a:rPr lang="en-US" sz="1200" kern="1200" dirty="0">
                <a:solidFill>
                  <a:schemeClr val="tx1"/>
                </a:solidFill>
                <a:effectLst/>
                <a:latin typeface="Times New Roman" pitchFamily="1" charset="0"/>
                <a:ea typeface="MS PGothic" pitchFamily="34" charset="-128"/>
                <a:cs typeface="MS PGothic"/>
              </a:rPr>
              <a:t> 2016: 16). </a:t>
            </a:r>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4</a:t>
            </a:fld>
            <a:endParaRPr lang="de-DE"/>
          </a:p>
        </p:txBody>
      </p:sp>
    </p:spTree>
    <p:extLst>
      <p:ext uri="{BB962C8B-B14F-4D97-AF65-F5344CB8AC3E}">
        <p14:creationId xmlns:p14="http://schemas.microsoft.com/office/powerpoint/2010/main" val="556628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So, the parking standards were fixed in local, regional or sometimes national regulations in a number of European countries. The most frequent rule was and still is “one car parking space per apartment”. In rural and suburban areas the rule was and still is much higher: Especially housing has the requirement for 1.5 cars per living unit in average.</a:t>
            </a:r>
          </a:p>
          <a:p>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5</a:t>
            </a:fld>
            <a:endParaRPr lang="de-DE"/>
          </a:p>
        </p:txBody>
      </p:sp>
    </p:spTree>
    <p:extLst>
      <p:ext uri="{BB962C8B-B14F-4D97-AF65-F5344CB8AC3E}">
        <p14:creationId xmlns:p14="http://schemas.microsoft.com/office/powerpoint/2010/main" val="2545963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54B3E383-6749-4E3A-B547-22AAE1898893}" type="slidenum">
              <a:rPr lang="de-DE" smtClean="0"/>
              <a:pPr>
                <a:defRPr/>
              </a:pPr>
              <a:t>7</a:t>
            </a:fld>
            <a:endParaRPr lang="de-DE"/>
          </a:p>
        </p:txBody>
      </p:sp>
    </p:spTree>
    <p:extLst>
      <p:ext uri="{BB962C8B-B14F-4D97-AF65-F5344CB8AC3E}">
        <p14:creationId xmlns:p14="http://schemas.microsoft.com/office/powerpoint/2010/main" val="628283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9</a:t>
            </a:fld>
            <a:endParaRPr lang="de-DE"/>
          </a:p>
        </p:txBody>
      </p:sp>
    </p:spTree>
    <p:extLst>
      <p:ext uri="{BB962C8B-B14F-4D97-AF65-F5344CB8AC3E}">
        <p14:creationId xmlns:p14="http://schemas.microsoft.com/office/powerpoint/2010/main" val="3940829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hangingPunct="1">
              <a:spcBef>
                <a:spcPct val="15000"/>
              </a:spcBef>
              <a:spcAft>
                <a:spcPct val="15000"/>
              </a:spcAft>
              <a:buClr>
                <a:srgbClr val="1E8EC6"/>
              </a:buClr>
              <a:buSzPct val="70000"/>
              <a:buFont typeface="Wingdings" panose="05000000000000000000" pitchFamily="2" charset="2"/>
              <a:buNone/>
              <a:tabLst/>
            </a:pPr>
            <a:r>
              <a:rPr lang="en-US" sz="2800" dirty="0">
                <a:solidFill>
                  <a:srgbClr val="054988"/>
                </a:solidFill>
                <a:latin typeface="" pitchFamily="16"/>
              </a:rPr>
              <a:t>The typical life cycle of a family implies differences in car ownership. As soon as children are in the house, for example, a car is purchased for the first time. If only one parent works one car may be enough. If both parents are going to work, two cars may be necessary depending on the location of the workplace. Children may get their own car.</a:t>
            </a:r>
            <a:r>
              <a:rPr lang="en-US" sz="2800" baseline="0" dirty="0">
                <a:solidFill>
                  <a:srgbClr val="054988"/>
                </a:solidFill>
                <a:latin typeface="" pitchFamily="16"/>
              </a:rPr>
              <a:t> </a:t>
            </a:r>
            <a:r>
              <a:rPr lang="en-US" sz="2800" dirty="0">
                <a:solidFill>
                  <a:srgbClr val="054988"/>
                </a:solidFill>
                <a:latin typeface="" pitchFamily="16"/>
              </a:rPr>
              <a:t>After the children move out and the parents are retired, there may again be no car in the household. The right number of parking spaces for each apartment is therefore not easy to determine, which is why flexible solutions such as neighborhood garages are becoming increasingly important. The figure shows a typical life cycle of a family.</a:t>
            </a:r>
            <a:endParaRPr lang="de-DE" dirty="0"/>
          </a:p>
        </p:txBody>
      </p:sp>
      <p:sp>
        <p:nvSpPr>
          <p:cNvPr id="4" name="Foliennummernplatzhalter 3"/>
          <p:cNvSpPr>
            <a:spLocks noGrp="1"/>
          </p:cNvSpPr>
          <p:nvPr>
            <p:ph type="sldNum" sz="quarter" idx="10"/>
          </p:nvPr>
        </p:nvSpPr>
        <p:spPr/>
        <p:txBody>
          <a:bodyPr/>
          <a:lstStyle/>
          <a:p>
            <a:pPr>
              <a:defRPr/>
            </a:pPr>
            <a:fld id="{54B3E383-6749-4E3A-B547-22AAE1898893}" type="slidenum">
              <a:rPr lang="de-DE" smtClean="0"/>
              <a:pPr>
                <a:defRPr/>
              </a:pPr>
              <a:t>10</a:t>
            </a:fld>
            <a:endParaRPr lang="de-DE"/>
          </a:p>
        </p:txBody>
      </p:sp>
    </p:spTree>
    <p:extLst>
      <p:ext uri="{BB962C8B-B14F-4D97-AF65-F5344CB8AC3E}">
        <p14:creationId xmlns:p14="http://schemas.microsoft.com/office/powerpoint/2010/main" val="628283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hangingPunct="1">
              <a:spcBef>
                <a:spcPct val="15000"/>
              </a:spcBef>
              <a:spcAft>
                <a:spcPct val="15000"/>
              </a:spcAft>
              <a:buClr>
                <a:srgbClr val="1E8EC6"/>
              </a:buClr>
              <a:buSzPct val="70000"/>
              <a:buFont typeface="Wingdings" panose="05000000000000000000" pitchFamily="2" charset="2"/>
              <a:buNone/>
              <a:tabLst/>
            </a:pPr>
            <a:r>
              <a:rPr lang="en-US" sz="1200" kern="1200" dirty="0">
                <a:solidFill>
                  <a:schemeClr val="tx1"/>
                </a:solidFill>
                <a:effectLst/>
                <a:latin typeface="Times New Roman" pitchFamily="1" charset="0"/>
                <a:ea typeface="MS PGothic" pitchFamily="34" charset="-128"/>
                <a:cs typeface="MS PGothic"/>
              </a:rPr>
              <a:t>High requirements to build the fixed standards affect construction and maintenance costs of (new) buildings, created land use conflicts and severe environmental problems. Most countries have so called “minimum requirements” , but building developers can build more if they want. Fix maximum car parking allowances are limiting how much parking is provided in new building in order to reduce costs and deal with all other named problems.</a:t>
            </a:r>
            <a:endParaRPr lang="de-DE" dirty="0"/>
          </a:p>
        </p:txBody>
      </p:sp>
      <p:sp>
        <p:nvSpPr>
          <p:cNvPr id="4" name="Foliennummernplatzhalter 3"/>
          <p:cNvSpPr>
            <a:spLocks noGrp="1"/>
          </p:cNvSpPr>
          <p:nvPr>
            <p:ph type="sldNum" sz="quarter" idx="10"/>
          </p:nvPr>
        </p:nvSpPr>
        <p:spPr/>
        <p:txBody>
          <a:bodyPr/>
          <a:lstStyle/>
          <a:p>
            <a:pPr>
              <a:defRPr/>
            </a:pPr>
            <a:fld id="{54B3E383-6749-4E3A-B547-22AAE1898893}" type="slidenum">
              <a:rPr lang="de-DE" smtClean="0"/>
              <a:pPr>
                <a:defRPr/>
              </a:pPr>
              <a:t>11</a:t>
            </a:fld>
            <a:endParaRPr lang="de-DE"/>
          </a:p>
        </p:txBody>
      </p:sp>
    </p:spTree>
    <p:extLst>
      <p:ext uri="{BB962C8B-B14F-4D97-AF65-F5344CB8AC3E}">
        <p14:creationId xmlns:p14="http://schemas.microsoft.com/office/powerpoint/2010/main" val="5947118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3372" y="1417835"/>
            <a:ext cx="6136659" cy="1635916"/>
          </a:xfrm>
          <a:prstGeom prst="rect">
            <a:avLst/>
          </a:prstGeom>
        </p:spPr>
      </p:pic>
      <p:sp>
        <p:nvSpPr>
          <p:cNvPr id="3" name="Rectangle 82"/>
          <p:cNvSpPr>
            <a:spLocks noChangeArrowheads="1"/>
          </p:cNvSpPr>
          <p:nvPr/>
        </p:nvSpPr>
        <p:spPr bwMode="gray">
          <a:xfrm flipV="1">
            <a:off x="0" y="6497638"/>
            <a:ext cx="6526213" cy="360362"/>
          </a:xfrm>
          <a:prstGeom prst="rect">
            <a:avLst/>
          </a:prstGeom>
          <a:gradFill rotWithShape="1">
            <a:gsLst>
              <a:gs pos="0">
                <a:srgbClr val="FFFFFF"/>
              </a:gs>
              <a:gs pos="100000">
                <a:srgbClr val="D0D1D3"/>
              </a:gs>
            </a:gsLst>
            <a:lin ang="0" scaled="1"/>
          </a:gradFill>
          <a:ln w="9525">
            <a:noFill/>
            <a:miter lim="800000"/>
            <a:headEnd/>
            <a:tailEnd/>
          </a:ln>
        </p:spPr>
        <p:txBody>
          <a:bodyPr rot="10800000" wrap="none" anchor="ctr"/>
          <a:lstStyle/>
          <a:p>
            <a:pPr>
              <a:defRPr/>
            </a:pPr>
            <a:endParaRPr lang="nl-BE" sz="1800">
              <a:solidFill>
                <a:srgbClr val="000000"/>
              </a:solidFill>
            </a:endParaRPr>
          </a:p>
        </p:txBody>
      </p:sp>
      <p:pic>
        <p:nvPicPr>
          <p:cNvPr id="4" name="Picture 12" descr="CIV_PLUS_II_CITIES_Power-Point_Footer_rgb.jpg"/>
          <p:cNvPicPr>
            <a:picLocks noChangeAspect="1"/>
          </p:cNvPicPr>
          <p:nvPr/>
        </p:nvPicPr>
        <p:blipFill>
          <a:blip r:embed="rId3" cstate="print"/>
          <a:srcRect l="71297"/>
          <a:stretch>
            <a:fillRect/>
          </a:stretch>
        </p:blipFill>
        <p:spPr bwMode="auto">
          <a:xfrm>
            <a:off x="6519863" y="6497638"/>
            <a:ext cx="2624137" cy="360362"/>
          </a:xfrm>
          <a:prstGeom prst="rect">
            <a:avLst/>
          </a:prstGeom>
          <a:noFill/>
          <a:ln w="9525">
            <a:noFill/>
            <a:miter lim="800000"/>
            <a:headEnd/>
            <a:tailEnd/>
          </a:ln>
        </p:spPr>
      </p:pic>
      <p:sp>
        <p:nvSpPr>
          <p:cNvPr id="6" name="Rectangle 5"/>
          <p:cNvSpPr/>
          <p:nvPr userDrawn="1"/>
        </p:nvSpPr>
        <p:spPr bwMode="auto">
          <a:xfrm>
            <a:off x="1976438" y="1427163"/>
            <a:ext cx="2014537" cy="1619250"/>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7" name="Picture 11"/>
          <p:cNvPicPr>
            <a:picLocks noChangeAspect="1"/>
          </p:cNvPicPr>
          <p:nvPr userDrawn="1"/>
        </p:nvPicPr>
        <p:blipFill>
          <a:blip r:embed="rId4" cstate="print"/>
          <a:srcRect/>
          <a:stretch>
            <a:fillRect/>
          </a:stretch>
        </p:blipFill>
        <p:spPr bwMode="auto">
          <a:xfrm>
            <a:off x="0" y="1427163"/>
            <a:ext cx="1979505" cy="1618499"/>
          </a:xfrm>
          <a:prstGeom prst="rect">
            <a:avLst/>
          </a:prstGeom>
          <a:noFill/>
          <a:ln w="9525">
            <a:noFill/>
            <a:miter lim="800000"/>
            <a:headEnd/>
            <a:tailEnd/>
          </a:ln>
        </p:spPr>
      </p:pic>
      <p:sp>
        <p:nvSpPr>
          <p:cNvPr id="8195" name="Rectangle 3"/>
          <p:cNvSpPr>
            <a:spLocks noGrp="1" noChangeArrowheads="1"/>
          </p:cNvSpPr>
          <p:nvPr userDrawn="1">
            <p:ph type="subTitle" idx="1"/>
          </p:nvPr>
        </p:nvSpPr>
        <p:spPr>
          <a:xfrm>
            <a:off x="395536" y="3284984"/>
            <a:ext cx="8352928" cy="576064"/>
          </a:xfrm>
        </p:spPr>
        <p:txBody>
          <a:bodyPr/>
          <a:lstStyle>
            <a:lvl1pPr marL="0" marR="0" indent="0" algn="ctr" defTabSz="449263" rtl="0" eaLnBrk="0" fontAlgn="base" latinLnBrk="0" hangingPunct="0">
              <a:lnSpc>
                <a:spcPct val="100000"/>
              </a:lnSpc>
              <a:spcBef>
                <a:spcPct val="0"/>
              </a:spcBef>
              <a:spcAft>
                <a:spcPts val="1700"/>
              </a:spcAft>
              <a:buClr>
                <a:srgbClr val="134095"/>
              </a:buClr>
              <a:buSzPct val="130000"/>
              <a:buFont typeface="Arial" charset="0"/>
              <a:buNone/>
              <a:tabLst/>
              <a:defRPr b="0">
                <a:solidFill>
                  <a:srgbClr val="134095"/>
                </a:solidFill>
              </a:defRPr>
            </a:lvl1pPr>
          </a:lstStyle>
          <a:p>
            <a:pPr lvl="0"/>
            <a:r>
              <a:rPr lang="en-US" noProof="0"/>
              <a:t>Click to edit Master subtitle style</a:t>
            </a:r>
            <a:endParaRPr lang="de-DE" dirty="0"/>
          </a:p>
        </p:txBody>
      </p:sp>
      <p:pic>
        <p:nvPicPr>
          <p:cNvPr id="10" name="Afbeelding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84800" y="1559367"/>
            <a:ext cx="1182626" cy="1341123"/>
          </a:xfrm>
          <a:prstGeom prst="rect">
            <a:avLst/>
          </a:prstGeom>
        </p:spPr>
      </p:pic>
      <p:pic>
        <p:nvPicPr>
          <p:cNvPr id="12" name="Afbeelding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271308" y="1958197"/>
            <a:ext cx="4211033" cy="68148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lvl1pPr>
              <a:defRPr/>
            </a:lvl1pPr>
          </a:lstStyle>
          <a:p>
            <a:pPr>
              <a:defRPr/>
            </a:pPr>
            <a:fld id="{B8120AA3-A793-4185-B640-40E3AA5BB0A0}" type="datetimeFigureOut">
              <a:rPr lang="el-GR"/>
              <a:pPr>
                <a:defRPr/>
              </a:pPr>
              <a:t>10/8/2020</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22A1ACF3-F432-42DE-ADA4-5562DEF51FFC}" type="slidenum">
              <a:rPr lang="el-GR"/>
              <a:pPr>
                <a:defRPr/>
              </a:pPr>
              <a:t>‹nr.›</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116C7E3B-D04C-4310-AC12-0C054CAFE087}" type="datetimeFigureOut">
              <a:rPr lang="el-GR"/>
              <a:pPr>
                <a:defRPr/>
              </a:pPr>
              <a:t>10/8/2020</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526BEB11-A36A-4E5D-9F9D-D3071967A8E4}" type="slidenum">
              <a:rPr lang="el-GR"/>
              <a:pPr>
                <a:defRPr/>
              </a:pPr>
              <a:t>‹nr.›</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F3F1F56-F7B3-4D88-B4DA-A96F7347C301}" type="datetimeFigureOut">
              <a:rPr lang="el-GR"/>
              <a:pPr>
                <a:defRPr/>
              </a:pPr>
              <a:t>10/8/2020</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CC4F0CF4-64DD-4C99-9B70-3899494CD7DD}" type="slidenum">
              <a:rPr lang="el-GR"/>
              <a:pPr>
                <a:defRPr/>
              </a:pPr>
              <a:t>‹nr.›</a:t>
            </a:fld>
            <a:endParaRPr lang="el-G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3"/>
          <p:cNvSpPr>
            <a:spLocks noGrp="1"/>
          </p:cNvSpPr>
          <p:nvPr>
            <p:ph type="dt" sz="half" idx="10"/>
          </p:nvPr>
        </p:nvSpPr>
        <p:spPr/>
        <p:txBody>
          <a:bodyPr/>
          <a:lstStyle>
            <a:lvl1pPr>
              <a:defRPr/>
            </a:lvl1pPr>
          </a:lstStyle>
          <a:p>
            <a:pPr>
              <a:defRPr/>
            </a:pPr>
            <a:fld id="{DE1F0FAD-A65A-43EA-A015-B7E249C83196}" type="datetimeFigureOut">
              <a:rPr lang="el-GR"/>
              <a:pPr>
                <a:defRPr/>
              </a:pPr>
              <a:t>10/8/2020</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2CF636FE-31A1-4622-9164-18AA3FBB7004}" type="slidenum">
              <a:rPr lang="el-GR"/>
              <a:pPr>
                <a:defRPr/>
              </a:pPr>
              <a:t>‹nr.›</a:t>
            </a:fld>
            <a:endParaRPr lang="el-G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3"/>
          <p:cNvSpPr>
            <a:spLocks noGrp="1"/>
          </p:cNvSpPr>
          <p:nvPr>
            <p:ph type="dt" sz="half" idx="10"/>
          </p:nvPr>
        </p:nvSpPr>
        <p:spPr/>
        <p:txBody>
          <a:bodyPr/>
          <a:lstStyle>
            <a:lvl1pPr>
              <a:defRPr/>
            </a:lvl1pPr>
          </a:lstStyle>
          <a:p>
            <a:pPr>
              <a:defRPr/>
            </a:pPr>
            <a:fld id="{A695777F-E2BC-46DC-8C40-6EC361D54930}" type="datetimeFigureOut">
              <a:rPr lang="el-GR"/>
              <a:pPr>
                <a:defRPr/>
              </a:pPr>
              <a:t>10/8/2020</a:t>
            </a:fld>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pPr>
              <a:defRPr/>
            </a:pPr>
            <a:fld id="{AEE8635C-0268-49D3-986E-494535E4FA89}" type="slidenum">
              <a:rPr lang="el-GR"/>
              <a:pPr>
                <a:defRPr/>
              </a:pPr>
              <a:t>‹nr.›</a:t>
            </a:fld>
            <a:endParaRPr lang="el-G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3"/>
          <p:cNvSpPr>
            <a:spLocks noGrp="1"/>
          </p:cNvSpPr>
          <p:nvPr>
            <p:ph type="dt" sz="half" idx="10"/>
          </p:nvPr>
        </p:nvSpPr>
        <p:spPr/>
        <p:txBody>
          <a:bodyPr/>
          <a:lstStyle>
            <a:lvl1pPr>
              <a:defRPr/>
            </a:lvl1pPr>
          </a:lstStyle>
          <a:p>
            <a:pPr>
              <a:defRPr/>
            </a:pPr>
            <a:fld id="{58C1CCCB-013B-46A9-8E27-3D2B83D191A0}" type="datetimeFigureOut">
              <a:rPr lang="el-GR"/>
              <a:pPr>
                <a:defRPr/>
              </a:pPr>
              <a:t>10/8/2020</a:t>
            </a:fld>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pPr>
              <a:defRPr/>
            </a:pPr>
            <a:fld id="{6A99F34E-588E-4387-BFC3-E53D956A3CA3}" type="slidenum">
              <a:rPr lang="el-GR"/>
              <a:pPr>
                <a:defRPr/>
              </a:pPr>
              <a:t>‹nr.›</a:t>
            </a:fld>
            <a:endParaRPr lang="el-G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B2C15F1-2705-4BD0-97EF-B82227033334}" type="datetimeFigureOut">
              <a:rPr lang="el-GR"/>
              <a:pPr>
                <a:defRPr/>
              </a:pPr>
              <a:t>10/8/2020</a:t>
            </a:fld>
            <a:endParaRPr lang="el-GR"/>
          </a:p>
        </p:txBody>
      </p:sp>
      <p:sp>
        <p:nvSpPr>
          <p:cNvPr id="3" name="Footer Placeholder 4"/>
          <p:cNvSpPr>
            <a:spLocks noGrp="1"/>
          </p:cNvSpPr>
          <p:nvPr>
            <p:ph type="ftr" sz="quarter" idx="11"/>
          </p:nvPr>
        </p:nvSpPr>
        <p:spPr/>
        <p:txBody>
          <a:bodyPr/>
          <a:lstStyle>
            <a:lvl1pPr>
              <a:defRPr/>
            </a:lvl1pPr>
          </a:lstStyle>
          <a:p>
            <a:pPr>
              <a:defRPr/>
            </a:pPr>
            <a:endParaRPr lang="el-GR"/>
          </a:p>
        </p:txBody>
      </p:sp>
      <p:sp>
        <p:nvSpPr>
          <p:cNvPr id="4" name="Slide Number Placeholder 5"/>
          <p:cNvSpPr>
            <a:spLocks noGrp="1"/>
          </p:cNvSpPr>
          <p:nvPr>
            <p:ph type="sldNum" sz="quarter" idx="12"/>
          </p:nvPr>
        </p:nvSpPr>
        <p:spPr/>
        <p:txBody>
          <a:bodyPr/>
          <a:lstStyle>
            <a:lvl1pPr>
              <a:defRPr/>
            </a:lvl1pPr>
          </a:lstStyle>
          <a:p>
            <a:pPr>
              <a:defRPr/>
            </a:pPr>
            <a:fld id="{75A73DA5-17F7-4A14-BA19-4859CC0DC732}" type="slidenum">
              <a:rPr lang="el-GR"/>
              <a:pPr>
                <a:defRPr/>
              </a:pPr>
              <a:t>‹nr.›</a:t>
            </a:fld>
            <a:endParaRPr lang="el-G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1782916-F388-445C-B001-80AD8F965EDE}" type="datetimeFigureOut">
              <a:rPr lang="el-GR"/>
              <a:pPr>
                <a:defRPr/>
              </a:pPr>
              <a:t>10/8/2020</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C8DAF82F-BDF6-435B-BFA2-3E26CCA851B4}" type="slidenum">
              <a:rPr lang="el-GR"/>
              <a:pPr>
                <a:defRPr/>
              </a:pPr>
              <a:t>‹nr.›</a:t>
            </a:fld>
            <a:endParaRPr lang="el-G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D79B3E2-ED51-4177-8769-3E6CC2A1F61E}" type="datetimeFigureOut">
              <a:rPr lang="el-GR"/>
              <a:pPr>
                <a:defRPr/>
              </a:pPr>
              <a:t>10/8/2020</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3B6414E3-57C2-49F6-892A-07AE665AE2E8}" type="slidenum">
              <a:rPr lang="el-GR"/>
              <a:pPr>
                <a:defRPr/>
              </a:pPr>
              <a:t>‹nr.›</a:t>
            </a:fld>
            <a:endParaRPr lang="el-G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244C284D-A16E-45DF-9A7E-559FEA1A4D3D}" type="datetimeFigureOut">
              <a:rPr lang="el-GR"/>
              <a:pPr>
                <a:defRPr/>
              </a:pPr>
              <a:t>10/8/2020</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C2AB0732-5530-45A0-BC36-58E0A086A9B6}" type="slidenum">
              <a:rPr lang="el-GR"/>
              <a:pPr>
                <a:defRPr/>
              </a:pPr>
              <a:t>‹nr.›</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lvl1pPr>
              <a:defRPr baseline="0">
                <a:solidFill>
                  <a:srgbClr val="134095"/>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962CE5C1-27C0-4DCA-8056-8DBF6ED7D8EB}" type="datetimeFigureOut">
              <a:rPr lang="el-GR"/>
              <a:pPr>
                <a:defRPr/>
              </a:pPr>
              <a:t>10/8/2020</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1E49E953-6F52-4DBE-96AC-45F108E5979A}" type="slidenum">
              <a:rPr lang="el-GR"/>
              <a:pPr>
                <a:defRPr/>
              </a:pPr>
              <a:t>‹nr.›</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13409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2"/>
          <p:cNvSpPr>
            <a:spLocks noGrp="1"/>
          </p:cNvSpPr>
          <p:nvPr>
            <p:ph idx="1"/>
          </p:nvPr>
        </p:nvSpPr>
        <p:spPr>
          <a:xfrm>
            <a:off x="4644008" y="1700808"/>
            <a:ext cx="4176464" cy="4609107"/>
          </a:xfrm>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1"/>
          </p:nvPr>
        </p:nvSpPr>
        <p:spPr>
          <a:xfrm>
            <a:off x="323528" y="1700808"/>
            <a:ext cx="4176464" cy="4609107"/>
          </a:xfrm>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5"/>
          <p:cNvSpPr>
            <a:spLocks noGrp="1" noChangeArrowheads="1"/>
          </p:cNvSpPr>
          <p:nvPr>
            <p:ph type="ftr" sz="quarter" idx="12"/>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2511" y="1700808"/>
            <a:ext cx="4173860" cy="639762"/>
          </a:xfrm>
        </p:spPr>
        <p:txBody>
          <a:bodyPr anchor="ctr"/>
          <a:lstStyle>
            <a:lvl1pPr marL="0" indent="0">
              <a:buNone/>
              <a:defRPr sz="2000" b="1">
                <a:solidFill>
                  <a:srgbClr val="13409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4008" y="1700808"/>
            <a:ext cx="4175447" cy="639762"/>
          </a:xfrm>
        </p:spPr>
        <p:txBody>
          <a:bodyPr anchor="ctr"/>
          <a:lstStyle>
            <a:lvl1pPr marL="0" indent="0">
              <a:buNone/>
              <a:defRPr sz="2000" b="1">
                <a:solidFill>
                  <a:srgbClr val="13409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itle 1"/>
          <p:cNvSpPr>
            <a:spLocks noGrp="1"/>
          </p:cNvSpPr>
          <p:nvPr>
            <p:ph type="title"/>
          </p:nvPr>
        </p:nvSpPr>
        <p:spPr>
          <a:xfrm>
            <a:off x="323528" y="115888"/>
            <a:ext cx="7344816" cy="1152872"/>
          </a:xfrm>
        </p:spPr>
        <p:txBody>
          <a:bodyPr/>
          <a:lstStyle/>
          <a:p>
            <a:r>
              <a:rPr lang="en-US"/>
              <a:t>Click to edit Master title style</a:t>
            </a:r>
            <a:endParaRPr lang="en-US" dirty="0"/>
          </a:p>
        </p:txBody>
      </p:sp>
      <p:sp>
        <p:nvSpPr>
          <p:cNvPr id="11" name="Content Placeholder 2"/>
          <p:cNvSpPr>
            <a:spLocks noGrp="1"/>
          </p:cNvSpPr>
          <p:nvPr>
            <p:ph idx="11"/>
          </p:nvPr>
        </p:nvSpPr>
        <p:spPr>
          <a:xfrm>
            <a:off x="4644008" y="2420888"/>
            <a:ext cx="4176464" cy="3889027"/>
          </a:xfrm>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2"/>
          </p:nvPr>
        </p:nvSpPr>
        <p:spPr>
          <a:xfrm>
            <a:off x="323528" y="2420888"/>
            <a:ext cx="4176464" cy="3889027"/>
          </a:xfrm>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5"/>
          <p:cNvSpPr>
            <a:spLocks noGrp="1" noChangeArrowheads="1"/>
          </p:cNvSpPr>
          <p:nvPr>
            <p:ph type="ftr" sz="quarter" idx="13"/>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323528" y="115888"/>
            <a:ext cx="7344816" cy="1152872"/>
          </a:xfrm>
        </p:spPr>
        <p:txBody>
          <a:bodyPr/>
          <a:lstStyle/>
          <a:p>
            <a:r>
              <a:rPr lang="en-US"/>
              <a:t>Click to edit Master title style</a:t>
            </a:r>
            <a:endParaRPr lang="en-US" dirty="0"/>
          </a:p>
        </p:txBody>
      </p:sp>
      <p:sp>
        <p:nvSpPr>
          <p:cNvPr id="3"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7544" y="1700808"/>
            <a:ext cx="3008313" cy="707679"/>
          </a:xfrm>
        </p:spPr>
        <p:txBody>
          <a:bodyPr anchor="b"/>
          <a:lstStyle>
            <a:lvl1pPr algn="l">
              <a:defRPr sz="2000" b="1">
                <a:solidFill>
                  <a:srgbClr val="134095"/>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57200" y="2492896"/>
            <a:ext cx="3008313" cy="3816424"/>
          </a:xfrm>
        </p:spPr>
        <p:txBody>
          <a:bodyPr/>
          <a:lstStyle>
            <a:lvl1pPr marL="0" indent="0">
              <a:buNone/>
              <a:defRPr sz="1400">
                <a:solidFill>
                  <a:srgbClr val="13409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idx="1"/>
          </p:nvPr>
        </p:nvSpPr>
        <p:spPr>
          <a:xfrm>
            <a:off x="3563888" y="1700808"/>
            <a:ext cx="5256584" cy="4609107"/>
          </a:xfrm>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16064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1844824"/>
            <a:ext cx="5486400" cy="33123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727378"/>
            <a:ext cx="5486400" cy="437926"/>
          </a:xfrm>
        </p:spPr>
        <p:txBody>
          <a:bodyPr anchor="ctr"/>
          <a:lstStyle>
            <a:lvl1pPr marL="0" indent="0">
              <a:buNone/>
              <a:defRPr sz="1400">
                <a:solidFill>
                  <a:srgbClr val="13409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0" y="0"/>
            <a:ext cx="9144000" cy="1409700"/>
          </a:xfrm>
          <a:prstGeom prst="rect">
            <a:avLst/>
          </a:prstGeom>
          <a:solidFill>
            <a:srgbClr val="EBEE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pic>
        <p:nvPicPr>
          <p:cNvPr id="1027" name="Picture 3"/>
          <p:cNvPicPr>
            <a:picLocks noChangeAspect="1"/>
          </p:cNvPicPr>
          <p:nvPr/>
        </p:nvPicPr>
        <p:blipFill>
          <a:blip r:embed="rId11" cstate="print"/>
          <a:srcRect/>
          <a:stretch>
            <a:fillRect/>
          </a:stretch>
        </p:blipFill>
        <p:spPr bwMode="auto">
          <a:xfrm>
            <a:off x="0" y="6497638"/>
            <a:ext cx="9144000" cy="360362"/>
          </a:xfrm>
          <a:prstGeom prst="rect">
            <a:avLst/>
          </a:prstGeom>
          <a:noFill/>
          <a:ln w="9525">
            <a:noFill/>
            <a:miter lim="800000"/>
            <a:headEnd/>
            <a:tailEnd/>
          </a:ln>
        </p:spPr>
      </p:pic>
      <p:sp>
        <p:nvSpPr>
          <p:cNvPr id="1028" name="Rectangle 50"/>
          <p:cNvSpPr>
            <a:spLocks noChangeArrowheads="1"/>
          </p:cNvSpPr>
          <p:nvPr/>
        </p:nvSpPr>
        <p:spPr bwMode="auto">
          <a:xfrm>
            <a:off x="6515100" y="6550025"/>
            <a:ext cx="2628900" cy="307975"/>
          </a:xfrm>
          <a:prstGeom prst="rect">
            <a:avLst/>
          </a:prstGeom>
          <a:noFill/>
          <a:ln w="15875">
            <a:noFill/>
            <a:miter lim="800000"/>
            <a:headEnd/>
            <a:tailEnd/>
          </a:ln>
        </p:spPr>
        <p:txBody>
          <a:bodyPr wrap="none" anchor="ctr"/>
          <a:lstStyle/>
          <a:p>
            <a:pPr>
              <a:defRPr/>
            </a:pPr>
            <a:endParaRPr lang="en-US"/>
          </a:p>
        </p:txBody>
      </p:sp>
      <p:sp>
        <p:nvSpPr>
          <p:cNvPr id="1029" name="Rectangle 2"/>
          <p:cNvSpPr>
            <a:spLocks noGrp="1" noChangeArrowheads="1"/>
          </p:cNvSpPr>
          <p:nvPr>
            <p:ph type="title"/>
          </p:nvPr>
        </p:nvSpPr>
        <p:spPr bwMode="auto">
          <a:xfrm>
            <a:off x="323850" y="115888"/>
            <a:ext cx="7343775" cy="11525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ltLang="en-US"/>
              <a:t>Mastertitelformat bearbeiten</a:t>
            </a:r>
          </a:p>
        </p:txBody>
      </p:sp>
      <p:sp>
        <p:nvSpPr>
          <p:cNvPr id="2" name="Rectangle 3"/>
          <p:cNvSpPr>
            <a:spLocks noGrp="1" noChangeArrowheads="1"/>
          </p:cNvSpPr>
          <p:nvPr>
            <p:ph type="body" idx="1"/>
          </p:nvPr>
        </p:nvSpPr>
        <p:spPr bwMode="auto">
          <a:xfrm>
            <a:off x="381000" y="1700213"/>
            <a:ext cx="8439150" cy="46085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ltLang="en-US"/>
              <a:t>Mastertextformat bearbeiten</a:t>
            </a:r>
          </a:p>
          <a:p>
            <a:pPr lvl="1"/>
            <a:r>
              <a:rPr lang="en-GB" altLang="en-US"/>
              <a:t>Zweite Ebene</a:t>
            </a:r>
          </a:p>
          <a:p>
            <a:pPr lvl="2"/>
            <a:r>
              <a:rPr lang="en-GB" altLang="en-US"/>
              <a:t>Dritte Ebene</a:t>
            </a:r>
          </a:p>
          <a:p>
            <a:pPr lvl="3"/>
            <a:r>
              <a:rPr lang="en-GB" altLang="en-US"/>
              <a:t>Vierte Ebene</a:t>
            </a:r>
          </a:p>
          <a:p>
            <a:pPr lvl="4"/>
            <a:r>
              <a:rPr lang="en-GB" altLang="en-US"/>
              <a:t>Fünfte Ebene</a:t>
            </a:r>
          </a:p>
        </p:txBody>
      </p:sp>
      <p:sp>
        <p:nvSpPr>
          <p:cNvPr id="3" name="Rectangle 5"/>
          <p:cNvSpPr>
            <a:spLocks noGrp="1" noChangeArrowheads="1"/>
          </p:cNvSpPr>
          <p:nvPr>
            <p:ph type="ftr" sz="quarter" idx="3"/>
          </p:nvPr>
        </p:nvSpPr>
        <p:spPr bwMode="auto">
          <a:xfrm>
            <a:off x="1116013" y="65246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ea typeface="MS PGothic" pitchFamily="34" charset="-128"/>
                <a:cs typeface="+mn-cs"/>
              </a:defRPr>
            </a:lvl1pPr>
          </a:lstStyle>
          <a:p>
            <a:pPr>
              <a:defRPr/>
            </a:pPr>
            <a:r>
              <a:rPr lang="en-GB"/>
              <a:t>&lt;Event&gt; • &lt;Date&gt; • &lt;Location&gt; • &lt;Speaker&gt;</a:t>
            </a:r>
            <a:endParaRPr lang="de-DE"/>
          </a:p>
        </p:txBody>
      </p:sp>
      <p:sp>
        <p:nvSpPr>
          <p:cNvPr id="1032" name="Rectangle 82"/>
          <p:cNvSpPr>
            <a:spLocks noChangeArrowheads="1"/>
          </p:cNvSpPr>
          <p:nvPr/>
        </p:nvSpPr>
        <p:spPr bwMode="gray">
          <a:xfrm flipV="1">
            <a:off x="0" y="1412875"/>
            <a:ext cx="9144000" cy="71438"/>
          </a:xfrm>
          <a:prstGeom prst="rect">
            <a:avLst/>
          </a:prstGeom>
          <a:gradFill rotWithShape="1">
            <a:gsLst>
              <a:gs pos="0">
                <a:srgbClr val="FFFFFF"/>
              </a:gs>
              <a:gs pos="100000">
                <a:srgbClr val="D0D1D3"/>
              </a:gs>
            </a:gsLst>
            <a:lin ang="0" scaled="1"/>
          </a:gradFill>
          <a:ln w="9525">
            <a:noFill/>
            <a:miter lim="800000"/>
            <a:headEnd/>
            <a:tailEnd/>
          </a:ln>
        </p:spPr>
        <p:txBody>
          <a:bodyPr rot="10800000" wrap="none" anchor="ctr"/>
          <a:lstStyle/>
          <a:p>
            <a:pPr>
              <a:defRPr/>
            </a:pPr>
            <a:endParaRPr lang="nl-BE" sz="1800">
              <a:solidFill>
                <a:srgbClr val="000000"/>
              </a:solidFill>
            </a:endParaRPr>
          </a:p>
        </p:txBody>
      </p:sp>
      <p:sp>
        <p:nvSpPr>
          <p:cNvPr id="10" name="TextBox 9"/>
          <p:cNvSpPr txBox="1"/>
          <p:nvPr/>
        </p:nvSpPr>
        <p:spPr>
          <a:xfrm>
            <a:off x="8772525" y="6237288"/>
            <a:ext cx="371475" cy="277812"/>
          </a:xfrm>
          <a:prstGeom prst="rect">
            <a:avLst/>
          </a:prstGeom>
          <a:noFill/>
        </p:spPr>
        <p:txBody>
          <a:bodyPr wrap="none">
            <a:spAutoFit/>
          </a:bodyPr>
          <a:lstStyle/>
          <a:p>
            <a:pPr algn="r">
              <a:defRPr/>
            </a:pPr>
            <a:fld id="{F830608C-F087-4842-BFDD-721F1CAB1286}" type="slidenum">
              <a:rPr lang="en-US" sz="1200">
                <a:effectLst>
                  <a:outerShdw blurRad="38100" dist="38100" dir="2700000" algn="tl">
                    <a:srgbClr val="000000">
                      <a:alpha val="43137"/>
                    </a:srgbClr>
                  </a:outerShdw>
                </a:effectLst>
                <a:latin typeface="Arial" pitchFamily="34" charset="0"/>
              </a:rPr>
              <a:pPr algn="r">
                <a:defRPr/>
              </a:pPr>
              <a:t>‹nr.›</a:t>
            </a:fld>
            <a:endParaRPr lang="en-US" sz="1200" dirty="0">
              <a:effectLst>
                <a:outerShdw blurRad="38100" dist="38100" dir="2700000" algn="tl">
                  <a:srgbClr val="000000">
                    <a:alpha val="43137"/>
                  </a:srgbClr>
                </a:outerShdw>
              </a:effectLst>
              <a:latin typeface="Arial" pitchFamily="34" charset="0"/>
            </a:endParaRPr>
          </a:p>
        </p:txBody>
      </p:sp>
      <p:pic>
        <p:nvPicPr>
          <p:cNvPr id="14" name="Afbeelding 1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853947" y="94400"/>
            <a:ext cx="1091645" cy="1235136"/>
          </a:xfrm>
          <a:prstGeom prst="rect">
            <a:avLst/>
          </a:prstGeom>
        </p:spPr>
      </p:pic>
    </p:spTree>
  </p:cSld>
  <p:clrMap bg1="lt1" tx1="dk1" bg2="lt2" tx2="dk2" accent1="accent1" accent2="accent2" accent3="accent3" accent4="accent4" accent5="accent5" accent6="accent6" hlink="hlink" folHlink="folHlink"/>
  <p:sldLayoutIdLst>
    <p:sldLayoutId id="214748413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dissolve">
                                      <p:cBhvr>
                                        <p:cTn id="13" dur="500"/>
                                        <p:tgtEl>
                                          <p:spTgt spid="2">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dissolve">
                                      <p:cBhvr>
                                        <p:cTn id="16" dur="500"/>
                                        <p:tgtEl>
                                          <p:spTgt spid="2">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dissolve">
                                      <p:cBhvr>
                                        <p:cTn id="1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tmplLst>
          <p:tmpl lvl="1">
            <p:tnLst>
              <p:par>
                <p:cTn presetID="9"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hf sldNum="0" hdr="0" dt="0"/>
  <p:txStyles>
    <p:title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p:titleStyle>
    <p:bodyStyle>
      <a:lvl1pPr marL="342900" indent="-342900" algn="l" rtl="0" eaLnBrk="0" fontAlgn="base" hangingPunct="0">
        <a:spcBef>
          <a:spcPct val="20000"/>
        </a:spcBef>
        <a:spcAft>
          <a:spcPct val="0"/>
        </a:spcAft>
        <a:buClr>
          <a:srgbClr val="134095"/>
        </a:buClr>
        <a:buSzPct val="135000"/>
        <a:buChar char="•"/>
        <a:defRPr sz="3200" b="1">
          <a:solidFill>
            <a:schemeClr val="tx1"/>
          </a:solidFill>
          <a:latin typeface="+mn-lt"/>
          <a:ea typeface="MS PGothic" pitchFamily="34" charset="-128"/>
          <a:cs typeface="MS PGothic"/>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itchFamily="34" charset="-128"/>
          <a:cs typeface="MS PGothic"/>
        </a:defRPr>
      </a:lvl2pPr>
      <a:lvl3pPr marL="987425" indent="-228600" algn="l" rtl="0" eaLnBrk="0" fontAlgn="base" hangingPunct="0">
        <a:spcBef>
          <a:spcPct val="30000"/>
        </a:spcBef>
        <a:spcAft>
          <a:spcPct val="0"/>
        </a:spcAft>
        <a:buChar char="–"/>
        <a:defRPr sz="1600">
          <a:solidFill>
            <a:schemeClr val="tx1"/>
          </a:solidFill>
          <a:latin typeface="+mn-lt"/>
          <a:ea typeface="MS PGothic" pitchFamily="34" charset="-128"/>
          <a:cs typeface="MS PGothic"/>
        </a:defRPr>
      </a:lvl3pPr>
      <a:lvl4pPr marL="1695450" indent="-228600" algn="l" rtl="0" eaLnBrk="0" fontAlgn="base" hangingPunct="0">
        <a:spcBef>
          <a:spcPct val="20000"/>
        </a:spcBef>
        <a:spcAft>
          <a:spcPct val="0"/>
        </a:spcAft>
        <a:buChar char="–"/>
        <a:defRPr sz="2000">
          <a:solidFill>
            <a:schemeClr val="tx1"/>
          </a:solidFill>
          <a:latin typeface="Times New Roman" pitchFamily="1" charset="0"/>
          <a:ea typeface="MS PGothic" pitchFamily="34" charset="-128"/>
          <a:cs typeface="MS PGothic"/>
        </a:defRPr>
      </a:lvl4pPr>
      <a:lvl5pPr marL="2114550" indent="-228600" algn="l" rtl="0" eaLnBrk="0" fontAlgn="base" hangingPunct="0">
        <a:spcBef>
          <a:spcPct val="20000"/>
        </a:spcBef>
        <a:spcAft>
          <a:spcPct val="0"/>
        </a:spcAft>
        <a:buChar char="»"/>
        <a:defRPr sz="1600">
          <a:solidFill>
            <a:schemeClr val="tx1"/>
          </a:solidFill>
          <a:latin typeface="Times New Roman" pitchFamily="1" charset="0"/>
          <a:ea typeface="MS PGothic" pitchFamily="34" charset="-128"/>
          <a:cs typeface="MS PGothic"/>
        </a:defRPr>
      </a:lvl5pPr>
      <a:lvl6pPr marL="2571750" indent="-228600" algn="l" rtl="0" eaLnBrk="1" fontAlgn="base" hangingPunct="1">
        <a:spcBef>
          <a:spcPct val="20000"/>
        </a:spcBef>
        <a:spcAft>
          <a:spcPct val="0"/>
        </a:spcAft>
        <a:buChar char="»"/>
        <a:defRPr sz="1600">
          <a:solidFill>
            <a:schemeClr val="tx1"/>
          </a:solidFill>
          <a:latin typeface="Times New Roman" pitchFamily="1" charset="0"/>
        </a:defRPr>
      </a:lvl6pPr>
      <a:lvl7pPr marL="3028950" indent="-228600" algn="l" rtl="0" eaLnBrk="1" fontAlgn="base" hangingPunct="1">
        <a:spcBef>
          <a:spcPct val="20000"/>
        </a:spcBef>
        <a:spcAft>
          <a:spcPct val="0"/>
        </a:spcAft>
        <a:buChar char="»"/>
        <a:defRPr sz="1600">
          <a:solidFill>
            <a:schemeClr val="tx1"/>
          </a:solidFill>
          <a:latin typeface="Times New Roman" pitchFamily="1" charset="0"/>
        </a:defRPr>
      </a:lvl7pPr>
      <a:lvl8pPr marL="3486150" indent="-228600" algn="l" rtl="0" eaLnBrk="1" fontAlgn="base" hangingPunct="1">
        <a:spcBef>
          <a:spcPct val="20000"/>
        </a:spcBef>
        <a:spcAft>
          <a:spcPct val="0"/>
        </a:spcAft>
        <a:buChar char="»"/>
        <a:defRPr sz="1600">
          <a:solidFill>
            <a:schemeClr val="tx1"/>
          </a:solidFill>
          <a:latin typeface="Times New Roman" pitchFamily="1" charset="0"/>
        </a:defRPr>
      </a:lvl8pPr>
      <a:lvl9pPr marL="3943350" indent="-228600" algn="l" rtl="0" eaLnBrk="1" fontAlgn="base" hangingPunct="1">
        <a:spcBef>
          <a:spcPct val="20000"/>
        </a:spcBef>
        <a:spcAft>
          <a:spcPct val="0"/>
        </a:spcAft>
        <a:buChar char="»"/>
        <a:defRPr sz="1600">
          <a:solidFill>
            <a:schemeClr val="tx1"/>
          </a:solidFill>
          <a:latin typeface="Times New Roman" pitchFamily="1"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l-GR" altLang="en-US"/>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l-GR"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MS PGothic" pitchFamily="34" charset="-128"/>
                <a:cs typeface="+mn-cs"/>
              </a:defRPr>
            </a:lvl1pPr>
          </a:lstStyle>
          <a:p>
            <a:pPr>
              <a:defRPr/>
            </a:pPr>
            <a:fld id="{02E44067-7F3B-45A7-816C-6E00D43D1C59}" type="datetimeFigureOut">
              <a:rPr lang="el-GR"/>
              <a:pPr>
                <a:defRPr/>
              </a:pPr>
              <a:t>10/8/2020</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MS PGothic" pitchFamily="34" charset="-128"/>
                <a:cs typeface="+mn-cs"/>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MS PGothic" pitchFamily="34" charset="-128"/>
                <a:cs typeface="+mn-cs"/>
              </a:defRPr>
            </a:lvl1pPr>
          </a:lstStyle>
          <a:p>
            <a:pPr>
              <a:defRPr/>
            </a:pPr>
            <a:fld id="{78861B92-95DF-4922-A1D5-5CA3DF0B1847}" type="slidenum">
              <a:rPr lang="el-GR"/>
              <a:pPr>
                <a:defRPr/>
              </a:pPr>
              <a:t>‹nr.›</a:t>
            </a:fld>
            <a:endParaRPr lang="el-GR"/>
          </a:p>
        </p:txBody>
      </p:sp>
    </p:spTree>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1.pn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9"/>
          <p:cNvSpPr>
            <a:spLocks noGrp="1" noChangeArrowheads="1"/>
          </p:cNvSpPr>
          <p:nvPr>
            <p:ph type="subTitle" idx="1"/>
          </p:nvPr>
        </p:nvSpPr>
        <p:spPr>
          <a:xfrm>
            <a:off x="395288" y="3284538"/>
            <a:ext cx="8353425" cy="2016125"/>
          </a:xfrm>
        </p:spPr>
        <p:txBody>
          <a:bodyPr/>
          <a:lstStyle/>
          <a:p>
            <a:pPr eaLnBrk="1" hangingPunct="1"/>
            <a:r>
              <a:rPr lang="fi-FI" dirty="1" sz="1800" b="1">
                <a:solidFill>
                  <a:schemeClr val="tx1"/>
                </a:solidFill>
              </a:rPr>
              <a:t>Pysäköintistandardit</a:t>
            </a:r>
          </a:p>
          <a:p>
            <a:pPr eaLnBrk="1" hangingPunct="1">
              <a:buFontTx/>
              <a:buNone/>
            </a:pPr>
            <a:r>
              <a:rPr lang="fi-FI" dirty="1" sz="1800"/>
              <a:t>&lt;Tapahtuma&gt;</a:t>
            </a:r>
          </a:p>
          <a:p>
            <a:pPr eaLnBrk="1" hangingPunct="1">
              <a:buFontTx/>
              <a:buNone/>
            </a:pPr>
            <a:r>
              <a:rPr lang="fi-FI" dirty="1" sz="1800"/>
              <a:t>&lt;Päiväys&gt;</a:t>
            </a:r>
          </a:p>
          <a:p>
            <a:pPr eaLnBrk="1" hangingPunct="1">
              <a:buFontTx/>
              <a:buNone/>
            </a:pPr>
            <a:r>
              <a:rPr lang="fi-FI" dirty="1" sz="1800"/>
              <a:t>&lt;Paikka&gt;</a:t>
            </a:r>
          </a:p>
          <a:p>
            <a:pPr eaLnBrk="1" hangingPunct="1">
              <a:buFontTx/>
              <a:buNone/>
            </a:pPr>
            <a:r>
              <a:rPr lang="fi-FI" dirty="1" sz="1800"/>
              <a:t>&lt;Puhuja&gt;, &lt;Organisaatio&gt;</a:t>
            </a:r>
          </a:p>
        </p:txBody>
      </p:sp>
      <p:pic>
        <p:nvPicPr>
          <p:cNvPr id="3" name="Picture 2" descr="C:\Users\franzen.ICLEIV2\Downloads\SUMP Platform logo.png"/>
          <p:cNvPicPr>
            <a:picLocks noChangeAspect="1" noChangeArrowheads="1"/>
          </p:cNvPicPr>
          <p:nvPr/>
        </p:nvPicPr>
        <p:blipFill>
          <a:blip r:embed="rId3" cstate="print"/>
          <a:srcRect/>
          <a:stretch>
            <a:fillRect/>
          </a:stretch>
        </p:blipFill>
        <p:spPr bwMode="auto">
          <a:xfrm>
            <a:off x="116963" y="6456806"/>
            <a:ext cx="1004058" cy="401194"/>
          </a:xfrm>
          <a:prstGeom prst="rect">
            <a:avLst/>
          </a:prstGeom>
          <a:noFill/>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9248" y="5469919"/>
            <a:ext cx="1296000" cy="96568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9"/>
          <p:cNvSpPr txBox="1">
            <a:spLocks noChangeArrowheads="1"/>
          </p:cNvSpPr>
          <p:nvPr/>
        </p:nvSpPr>
        <p:spPr bwMode="auto">
          <a:xfrm>
            <a:off x="1962150" y="1403350"/>
            <a:ext cx="5489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spcBef>
                <a:spcPct val="50000"/>
              </a:spcBef>
            </a:pPr>
            <a:endParaRPr lang="de-DE"/>
          </a:p>
        </p:txBody>
      </p:sp>
      <p:sp>
        <p:nvSpPr>
          <p:cNvPr id="2" name="Titel 1"/>
          <p:cNvSpPr>
            <a:spLocks noGrp="1"/>
          </p:cNvSpPr>
          <p:nvPr>
            <p:ph type="title"/>
          </p:nvPr>
        </p:nvSpPr>
        <p:spPr/>
        <p:txBody>
          <a:bodyPr/>
          <a:lstStyle/>
          <a:p>
            <a:pPr algn="l"/>
            <a:r>
              <a:rPr lang="fi-FI" dirty="1" b="1"/>
              <a:t>Mutta kuinka paljon pysäköintipaikkoja on tarpeeksi?</a:t>
            </a:r>
            <a:br>
              <a:rPr lang="fi-FI" dirty="1" b="1"/>
            </a:b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947" y="2932260"/>
            <a:ext cx="8833607" cy="2954795"/>
          </a:xfrm>
          <a:prstGeom prst="rect">
            <a:avLst/>
          </a:prstGeom>
        </p:spPr>
      </p:pic>
      <p:sp>
        <p:nvSpPr>
          <p:cNvPr id="6" name="Rechteck 5"/>
          <p:cNvSpPr/>
          <p:nvPr/>
        </p:nvSpPr>
        <p:spPr>
          <a:xfrm>
            <a:off x="215260" y="6034497"/>
            <a:ext cx="8782117" cy="276999"/>
          </a:xfrm>
          <a:prstGeom prst="rect">
            <a:avLst/>
          </a:prstGeom>
        </p:spPr>
        <p:txBody>
          <a:bodyPr wrap="square">
            <a:spAutoFit/>
          </a:bodyPr>
          <a:lstStyle/>
          <a:p>
            <a:r>
              <a:rPr lang="fi-FI" dirty="1" sz="1200" b="1">
                <a:solidFill>
                  <a:srgbClr val="034EA2"/>
                </a:solidFill>
                <a:latin typeface="Arial"/>
              </a:rPr>
              <a:t>Lähde: „Kommunale Stellplatzsatzungen - Leitfaden zur Musterstellplatzsatzung NRW“  Seite 17</a:t>
            </a:r>
          </a:p>
        </p:txBody>
      </p:sp>
      <p:sp>
        <p:nvSpPr>
          <p:cNvPr id="9" name="Content Placeholder 2"/>
          <p:cNvSpPr>
            <a:spLocks noGrp="1"/>
          </p:cNvSpPr>
          <p:nvPr>
            <p:ph idx="1"/>
          </p:nvPr>
        </p:nvSpPr>
        <p:spPr>
          <a:xfrm>
            <a:off x="352425" y="1586706"/>
            <a:ext cx="8791575" cy="1349720"/>
          </a:xfrm>
        </p:spPr>
        <p:txBody>
          <a:bodyPr/>
          <a:lstStyle/>
          <a:p>
            <a:pPr eaLnBrk="1" hangingPunct="1">
              <a:buFont typeface="Arial" panose="020B0604020202020204" pitchFamily="34" charset="0"/>
              <a:buChar char="•"/>
            </a:pPr>
            <a:r>
              <a:rPr lang="fi-FI" dirty="1" sz="2400" b="0">
                <a:ea typeface="ＭＳ Ｐゴシック" panose="020B0600070205080204" pitchFamily="34" charset="-128"/>
              </a:rPr>
              <a:t>Pysäköintipaikkojen vaatimus asuinrakennuksen elinkaaressa muuttuu ajan mittaan</a:t>
            </a:r>
          </a:p>
          <a:p>
            <a:pPr eaLnBrk="1" hangingPunct="1">
              <a:buFont typeface="Arial" panose="020B0604020202020204" pitchFamily="34" charset="0"/>
              <a:buChar char="•"/>
            </a:pPr>
            <a:r>
              <a:rPr lang="fi-FI" dirty="1" sz="2400" b="0">
                <a:ea typeface="ＭＳ Ｐゴシック" panose="020B0600070205080204" pitchFamily="34" charset="-128"/>
              </a:rPr>
              <a:t>Mikä on paras suhde?</a:t>
            </a:r>
          </a:p>
          <a:p>
            <a:pPr eaLnBrk="1" hangingPunct="1">
              <a:buFont typeface="Arial" panose="020B0604020202020204" pitchFamily="34" charset="0"/>
              <a:buChar char="•"/>
            </a:pPr>
            <a:endParaRPr lang="en-US" altLang="en-US" sz="800" dirty="0">
              <a:ea typeface="ＭＳ Ｐゴシック" panose="020B0600070205080204" pitchFamily="34" charset="-128"/>
            </a:endParaRPr>
          </a:p>
          <a:p>
            <a:pPr marL="1050925" lvl="3" indent="-342900" eaLnBrk="1" hangingPunct="1">
              <a:buClr>
                <a:srgbClr val="134095"/>
              </a:buClr>
              <a:buSzPct val="135000"/>
              <a:buFont typeface="Wingdings" panose="05000000000000000000" pitchFamily="2" charset="2"/>
              <a:buChar char="Ø"/>
            </a:pPr>
            <a:endParaRPr lang="en-US" altLang="en-US" sz="2400" dirty="0">
              <a:solidFill>
                <a:srgbClr val="134095"/>
              </a:solidFill>
              <a:latin typeface="+mn-lt"/>
              <a:ea typeface="ＭＳ Ｐゴシック" panose="020B0600070205080204" pitchFamily="34" charset="-128"/>
            </a:endParaRPr>
          </a:p>
          <a:p>
            <a:pPr marL="0" indent="0" eaLnBrk="1" hangingPunct="1">
              <a:buFontTx/>
              <a:buNone/>
            </a:pPr>
            <a:endParaRPr lang="en-GB" altLang="en-US" sz="1800" dirty="0"/>
          </a:p>
          <a:p>
            <a:pPr marL="0" indent="0" eaLnBrk="1" hangingPunct="1">
              <a:buFontTx/>
              <a:buNone/>
            </a:pPr>
            <a:endParaRPr lang="en-GB" altLang="en-US" sz="1800" dirty="0"/>
          </a:p>
        </p:txBody>
      </p:sp>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3" name="Fußzeilenplatzhalter 3"/>
          <p:cNvSpPr>
            <a:spLocks noGrp="1"/>
          </p:cNvSpPr>
          <p:nvPr>
            <p:ph type="ftr" sz="quarter" idx="10"/>
          </p:nvPr>
        </p:nvSpPr>
        <p:spPr>
          <a:xfrm>
            <a:off x="1116013" y="6562725"/>
            <a:ext cx="5256212" cy="260350"/>
          </a:xfrm>
        </p:spPr>
        <p:txBody>
          <a:bodyPr/>
          <a:lstStyle/>
          <a:p>
            <a:pPr>
              <a:defRPr/>
            </a:pPr>
            <a:r>
              <a:rPr lang="fi-FI" dirty="1"/>
              <a:t>&lt;Tapahtuma&gt; • &lt;Päiväys&gt; • &lt;Paikka&gt; • &lt;Puhuja&gt;</a:t>
            </a:r>
          </a:p>
        </p:txBody>
      </p:sp>
    </p:spTree>
    <p:extLst>
      <p:ext uri="{BB962C8B-B14F-4D97-AF65-F5344CB8AC3E}">
        <p14:creationId xmlns:p14="http://schemas.microsoft.com/office/powerpoint/2010/main" val="2826699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9"/>
          <p:cNvSpPr txBox="1">
            <a:spLocks noChangeArrowheads="1"/>
          </p:cNvSpPr>
          <p:nvPr/>
        </p:nvSpPr>
        <p:spPr bwMode="auto">
          <a:xfrm>
            <a:off x="1962150" y="1403350"/>
            <a:ext cx="5489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spcBef>
                <a:spcPct val="50000"/>
              </a:spcBef>
            </a:pPr>
            <a:endParaRPr lang="de-DE"/>
          </a:p>
        </p:txBody>
      </p:sp>
      <p:sp>
        <p:nvSpPr>
          <p:cNvPr id="2" name="Titel 1"/>
          <p:cNvSpPr>
            <a:spLocks noGrp="1"/>
          </p:cNvSpPr>
          <p:nvPr>
            <p:ph type="title"/>
          </p:nvPr>
        </p:nvSpPr>
        <p:spPr/>
        <p:txBody>
          <a:bodyPr/>
          <a:lstStyle/>
          <a:p>
            <a:pPr algn="l"/>
            <a:r>
              <a:rPr lang="fi-FI" dirty="1"/>
              <a:t>Suuret pysäköintistandardit tulevat kalliiksi</a:t>
            </a:r>
            <a:r>
              <a:rPr lang="fi-FI" dirty="1"/>
              <a:t> </a:t>
            </a:r>
          </a:p>
        </p:txBody>
      </p:sp>
      <p:pic>
        <p:nvPicPr>
          <p:cNvPr id="1028" name="Picture 4" descr="O:\ab3\Mobilität_Themen\Parken\20081222_Jörg_Thiemann-Linden_Park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3392" y="2761081"/>
            <a:ext cx="4415999" cy="2484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4593" y="2761081"/>
            <a:ext cx="3311998" cy="248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eck 2"/>
          <p:cNvSpPr/>
          <p:nvPr/>
        </p:nvSpPr>
        <p:spPr>
          <a:xfrm>
            <a:off x="406400" y="1629138"/>
            <a:ext cx="8407400" cy="769441"/>
          </a:xfrm>
          <a:prstGeom prst="rect">
            <a:avLst/>
          </a:prstGeom>
        </p:spPr>
        <p:txBody>
          <a:bodyPr wrap="square">
            <a:spAutoFit/>
          </a:bodyPr>
          <a:lstStyle/>
          <a:p>
            <a:pPr marL="342900" indent="-342900">
              <a:spcBef>
                <a:spcPct val="20000"/>
              </a:spcBef>
              <a:buClr>
                <a:srgbClr val="134095"/>
              </a:buClr>
              <a:buSzPct val="135000"/>
              <a:buFont typeface="Arial" panose="020B0604020202020204" pitchFamily="34" charset="0"/>
              <a:buChar char="•"/>
            </a:pPr>
            <a:r>
              <a:rPr lang="fi-FI" dirty="1" b="1" sz="2200">
                <a:solidFill>
                  <a:srgbClr val="134095"/>
                </a:solidFill>
                <a:latin typeface="+mn-lt"/>
                <a:ea typeface="ＭＳ Ｐゴシック" panose="020B0600070205080204" pitchFamily="34" charset="-128"/>
                <a:cs typeface="MS PGothic"/>
              </a:rPr>
              <a:t>Yhden</a:t>
            </a:r>
            <a:r>
              <a:rPr lang="fi-FI" dirty="1" sz="2200">
                <a:solidFill>
                  <a:srgbClr val="134095"/>
                </a:solidFill>
                <a:latin typeface="+mn-lt"/>
                <a:ea typeface="ＭＳ Ｐゴシック" panose="020B0600070205080204" pitchFamily="34" charset="-128"/>
                <a:cs typeface="MS PGothic"/>
              </a:rPr>
              <a:t> pysäköintipaikan rakennuskustannukset (sisältäen käyttöoikeuskustannukset) riippuvat kiinteistön kustannuksista empiiristen arvojen perusteella</a:t>
            </a:r>
          </a:p>
        </p:txBody>
      </p:sp>
      <p:sp>
        <p:nvSpPr>
          <p:cNvPr id="5" name="Textfeld 4"/>
          <p:cNvSpPr txBox="1"/>
          <p:nvPr/>
        </p:nvSpPr>
        <p:spPr>
          <a:xfrm>
            <a:off x="406400" y="5319205"/>
            <a:ext cx="1944763" cy="461665"/>
          </a:xfrm>
          <a:prstGeom prst="rect">
            <a:avLst/>
          </a:prstGeom>
          <a:noFill/>
        </p:spPr>
        <p:txBody>
          <a:bodyPr wrap="none" rtlCol="0">
            <a:spAutoFit/>
          </a:bodyPr>
          <a:lstStyle>
            <a:defPPr>
              <a:defRPr lang="de-DE"/>
            </a:defPPr>
            <a:lvl1pPr>
              <a:defRPr>
                <a:solidFill>
                  <a:srgbClr val="134095"/>
                </a:solidFill>
                <a:latin typeface="+mn-lt"/>
                <a:ea typeface="ＭＳ Ｐゴシック" panose="020B0600070205080204" pitchFamily="34" charset="-128"/>
                <a:cs typeface="MS PGothic"/>
              </a:defRPr>
            </a:lvl1pPr>
          </a:lstStyle>
          <a:p>
            <a:r>
              <a:rPr lang="fi-FI" dirty="1" b="1"/>
              <a:t>~ enintään 3 000 €</a:t>
            </a:r>
          </a:p>
        </p:txBody>
      </p:sp>
      <p:sp>
        <p:nvSpPr>
          <p:cNvPr id="13" name="Textfeld 12"/>
          <p:cNvSpPr txBox="1"/>
          <p:nvPr/>
        </p:nvSpPr>
        <p:spPr>
          <a:xfrm>
            <a:off x="3113840" y="5321283"/>
            <a:ext cx="2568332" cy="400110"/>
          </a:xfrm>
          <a:prstGeom prst="rect">
            <a:avLst/>
          </a:prstGeom>
          <a:noFill/>
        </p:spPr>
        <p:txBody>
          <a:bodyPr wrap="none" rtlCol="0">
            <a:spAutoFit/>
          </a:bodyPr>
          <a:lstStyle/>
          <a:p>
            <a:r>
              <a:rPr lang="fi-FI" dirty="1" sz="2000" b="1">
                <a:solidFill>
                  <a:srgbClr val="134095"/>
                </a:solidFill>
                <a:latin typeface="+mn-lt"/>
                <a:ea typeface="ＭＳ Ｐゴシック" panose="020B0600070205080204" pitchFamily="34" charset="-128"/>
                <a:cs typeface="MS PGothic"/>
              </a:rPr>
              <a:t>~ 5 000–20 000 €</a:t>
            </a:r>
          </a:p>
        </p:txBody>
      </p:sp>
      <p:sp>
        <p:nvSpPr>
          <p:cNvPr id="14" name="Textfeld 13"/>
          <p:cNvSpPr txBox="1"/>
          <p:nvPr/>
        </p:nvSpPr>
        <p:spPr>
          <a:xfrm>
            <a:off x="6217252" y="5328662"/>
            <a:ext cx="2497800" cy="400110"/>
          </a:xfrm>
          <a:prstGeom prst="rect">
            <a:avLst/>
          </a:prstGeom>
          <a:noFill/>
        </p:spPr>
        <p:txBody>
          <a:bodyPr wrap="none" rtlCol="0">
            <a:spAutoFit/>
          </a:bodyPr>
          <a:lstStyle>
            <a:defPPr>
              <a:defRPr lang="de-DE"/>
            </a:defPPr>
            <a:lvl1pPr>
              <a:defRPr>
                <a:solidFill>
                  <a:srgbClr val="134095"/>
                </a:solidFill>
                <a:latin typeface="+mn-lt"/>
                <a:ea typeface="ＭＳ Ｐゴシック" panose="020B0600070205080204" pitchFamily="34" charset="-128"/>
                <a:cs typeface="MS PGothic"/>
              </a:defRPr>
            </a:lvl1pPr>
          </a:lstStyle>
          <a:p>
            <a:r>
              <a:rPr lang="fi-FI" dirty="1" sz="2000" b="1"/>
              <a:t>~ 20 000–72 000 €</a:t>
            </a:r>
          </a:p>
        </p:txBody>
      </p:sp>
      <p:sp>
        <p:nvSpPr>
          <p:cNvPr id="8" name="Rechteck 7"/>
          <p:cNvSpPr/>
          <p:nvPr/>
        </p:nvSpPr>
        <p:spPr>
          <a:xfrm>
            <a:off x="297390" y="5963103"/>
            <a:ext cx="8965143" cy="400110"/>
          </a:xfrm>
          <a:prstGeom prst="rect">
            <a:avLst/>
          </a:prstGeom>
        </p:spPr>
        <p:txBody>
          <a:bodyPr wrap="square">
            <a:spAutoFit/>
          </a:bodyPr>
          <a:lstStyle/>
          <a:p>
            <a:pPr marL="342900" indent="-342900">
              <a:spcBef>
                <a:spcPct val="20000"/>
              </a:spcBef>
              <a:buClr>
                <a:srgbClr val="134095"/>
              </a:buClr>
              <a:buSzPct val="135000"/>
              <a:buFont typeface="Arial" panose="020B0604020202020204" pitchFamily="34" charset="0"/>
              <a:buChar char="•"/>
            </a:pPr>
            <a:r>
              <a:rPr lang="fi-FI" dirty="1" sz="2000">
                <a:solidFill>
                  <a:srgbClr val="134095"/>
                </a:solidFill>
                <a:latin typeface="+mn-lt"/>
                <a:ea typeface="ＭＳ Ｐゴシック" panose="020B0600070205080204" pitchFamily="34" charset="-128"/>
                <a:cs typeface="MS PGothic"/>
              </a:rPr>
              <a:t>Lisäksi: vuotuiset yleiskulut 2–8 % rakennuskustannuksista</a:t>
            </a:r>
          </a:p>
        </p:txBody>
      </p:sp>
      <p:pic>
        <p:nvPicPr>
          <p:cNvPr id="1030"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4866" r="20157" b="32"/>
          <a:stretch/>
        </p:blipFill>
        <p:spPr bwMode="auto">
          <a:xfrm>
            <a:off x="0" y="2762859"/>
            <a:ext cx="2929467" cy="2482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Abgerundetes Rechteck 8"/>
          <p:cNvSpPr/>
          <p:nvPr/>
        </p:nvSpPr>
        <p:spPr>
          <a:xfrm>
            <a:off x="745066" y="3750733"/>
            <a:ext cx="649621" cy="1778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16" name="Textfeld 15">
            <a:extLst>
              <a:ext uri="{FF2B5EF4-FFF2-40B4-BE49-F238E27FC236}">
                <a16:creationId xmlns:a16="http://schemas.microsoft.com/office/drawing/2014/main" id="{CDF2D012-6536-4878-BAA3-EA3CB4E57735}"/>
              </a:ext>
            </a:extLst>
          </p:cNvPr>
          <p:cNvSpPr txBox="1"/>
          <p:nvPr/>
        </p:nvSpPr>
        <p:spPr>
          <a:xfrm>
            <a:off x="-31601" y="4997968"/>
            <a:ext cx="1305165" cy="276999"/>
          </a:xfrm>
          <a:prstGeom prst="rect">
            <a:avLst/>
          </a:prstGeom>
          <a:noFill/>
        </p:spPr>
        <p:txBody>
          <a:bodyPr wrap="none" rtlCol="0">
            <a:spAutoFit/>
          </a:bodyPr>
          <a:lstStyle/>
          <a:p>
            <a:r>
              <a:rPr lang="fi-FI" dirty="1" sz="1200">
                <a:solidFill>
                  <a:schemeClr val="bg1"/>
                </a:solidFill>
                <a:latin typeface="+mn-lt"/>
              </a:rPr>
              <a:t>© Martina Hertel</a:t>
            </a:r>
          </a:p>
        </p:txBody>
      </p:sp>
      <p:sp>
        <p:nvSpPr>
          <p:cNvPr id="17" name="Textfeld 16">
            <a:extLst>
              <a:ext uri="{FF2B5EF4-FFF2-40B4-BE49-F238E27FC236}">
                <a16:creationId xmlns:a16="http://schemas.microsoft.com/office/drawing/2014/main" id="{664F2463-D0AE-4C40-82CC-D9AB753CE501}"/>
              </a:ext>
            </a:extLst>
          </p:cNvPr>
          <p:cNvSpPr txBox="1"/>
          <p:nvPr/>
        </p:nvSpPr>
        <p:spPr>
          <a:xfrm>
            <a:off x="5782501" y="5004978"/>
            <a:ext cx="1305165" cy="276999"/>
          </a:xfrm>
          <a:prstGeom prst="rect">
            <a:avLst/>
          </a:prstGeom>
          <a:noFill/>
        </p:spPr>
        <p:txBody>
          <a:bodyPr wrap="none" rtlCol="0">
            <a:spAutoFit/>
          </a:bodyPr>
          <a:lstStyle/>
          <a:p>
            <a:r>
              <a:rPr lang="fi-FI" dirty="1" sz="1200">
                <a:solidFill>
                  <a:schemeClr val="bg1"/>
                </a:solidFill>
                <a:latin typeface="+mn-lt"/>
              </a:rPr>
              <a:t>© Martina Hertel</a:t>
            </a:r>
          </a:p>
        </p:txBody>
      </p:sp>
      <p:sp>
        <p:nvSpPr>
          <p:cNvPr id="18" name="Textfeld 17">
            <a:extLst>
              <a:ext uri="{FF2B5EF4-FFF2-40B4-BE49-F238E27FC236}">
                <a16:creationId xmlns:a16="http://schemas.microsoft.com/office/drawing/2014/main" id="{D08A57C1-8185-4F45-AA8F-869F887DDBF6}"/>
              </a:ext>
            </a:extLst>
          </p:cNvPr>
          <p:cNvSpPr txBox="1"/>
          <p:nvPr/>
        </p:nvSpPr>
        <p:spPr>
          <a:xfrm>
            <a:off x="2925846" y="5007941"/>
            <a:ext cx="1871474" cy="276999"/>
          </a:xfrm>
          <a:prstGeom prst="rect">
            <a:avLst/>
          </a:prstGeom>
          <a:noFill/>
        </p:spPr>
        <p:txBody>
          <a:bodyPr wrap="none" rtlCol="0">
            <a:spAutoFit/>
          </a:bodyPr>
          <a:lstStyle/>
          <a:p>
            <a:r>
              <a:rPr lang="fi-FI" dirty="1" sz="1200">
                <a:solidFill>
                  <a:schemeClr val="bg1"/>
                </a:solidFill>
                <a:latin typeface="+mn-lt"/>
              </a:rPr>
              <a:t>© Jörg Thiemann-Linden</a:t>
            </a:r>
          </a:p>
        </p:txBody>
      </p:sp>
      <p:pic>
        <p:nvPicPr>
          <p:cNvPr id="20" name="Grafik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21" name="Fußzeilenplatzhalter 3"/>
          <p:cNvSpPr>
            <a:spLocks noGrp="1"/>
          </p:cNvSpPr>
          <p:nvPr>
            <p:ph type="ftr" sz="quarter" idx="10"/>
          </p:nvPr>
        </p:nvSpPr>
        <p:spPr>
          <a:xfrm>
            <a:off x="1116013" y="6562725"/>
            <a:ext cx="5256212" cy="260350"/>
          </a:xfrm>
        </p:spPr>
        <p:txBody>
          <a:bodyPr/>
          <a:lstStyle/>
          <a:p>
            <a:pPr>
              <a:defRPr/>
            </a:pPr>
            <a:r>
              <a:rPr lang="fi-FI" dirty="1"/>
              <a:t>&lt;Tapahtuma&gt; • &lt;Päiväys&gt; • &lt;Paikka&gt; • &lt;Puhuja&gt;</a:t>
            </a:r>
          </a:p>
        </p:txBody>
      </p:sp>
    </p:spTree>
    <p:extLst>
      <p:ext uri="{BB962C8B-B14F-4D97-AF65-F5344CB8AC3E}">
        <p14:creationId xmlns:p14="http://schemas.microsoft.com/office/powerpoint/2010/main" val="2037778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53">
            <a:extLst>
              <a:ext uri="{FF2B5EF4-FFF2-40B4-BE49-F238E27FC236}">
                <a16:creationId xmlns:a16="http://schemas.microsoft.com/office/drawing/2014/main" id="{8411CD9F-EA70-4193-B4E9-FC6AAD61654A}"/>
              </a:ext>
            </a:extLst>
          </p:cNvPr>
          <p:cNvSpPr>
            <a:spLocks noGrp="1" noChangeArrowheads="1"/>
          </p:cNvSpPr>
          <p:nvPr>
            <p:ph type="title"/>
          </p:nvPr>
        </p:nvSpPr>
        <p:spPr>
          <a:xfrm>
            <a:off x="304800" y="113533"/>
            <a:ext cx="8229600" cy="1143000"/>
          </a:xfrm>
        </p:spPr>
        <p:txBody>
          <a:bodyPr/>
          <a:lstStyle/>
          <a:p>
            <a:pPr eaLnBrk="1" hangingPunct="1"/>
            <a:r>
              <a:rPr lang="fi-FI" dirty="1"/>
              <a:t>Pysäköintihalleista ratkaisu?</a:t>
            </a:r>
          </a:p>
        </p:txBody>
      </p:sp>
      <p:sp>
        <p:nvSpPr>
          <p:cNvPr id="6147" name="AutoShape 1056" descr="jpeg&amp;filename=auditgroup_EN_rgb_256dpi">
            <a:extLst>
              <a:ext uri="{FF2B5EF4-FFF2-40B4-BE49-F238E27FC236}">
                <a16:creationId xmlns:a16="http://schemas.microsoft.com/office/drawing/2014/main" id="{2232E37B-E873-42E1-98F6-D0232CA18E94}"/>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de-DE" sz="1800"/>
          </a:p>
        </p:txBody>
      </p:sp>
      <p:sp>
        <p:nvSpPr>
          <p:cNvPr id="6148" name="AutoShape 1058" descr="jpeg&amp;filename=auditgroup_EN_rgb_256dpi">
            <a:extLst>
              <a:ext uri="{FF2B5EF4-FFF2-40B4-BE49-F238E27FC236}">
                <a16:creationId xmlns:a16="http://schemas.microsoft.com/office/drawing/2014/main" id="{355EA134-03E4-4E5F-808D-90A1D360D705}"/>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de-DE" sz="1800"/>
          </a:p>
        </p:txBody>
      </p:sp>
      <p:sp>
        <p:nvSpPr>
          <p:cNvPr id="6149" name="AutoShape 1060" descr="jpeg&amp;filename=auditgroup_EN_rgb_256dpi">
            <a:extLst>
              <a:ext uri="{FF2B5EF4-FFF2-40B4-BE49-F238E27FC236}">
                <a16:creationId xmlns:a16="http://schemas.microsoft.com/office/drawing/2014/main" id="{BD58CA0F-0C3B-40EC-98A8-D32F53EE3FA5}"/>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de-DE" sz="1800"/>
          </a:p>
        </p:txBody>
      </p:sp>
      <p:sp>
        <p:nvSpPr>
          <p:cNvPr id="7" name="Textfeld 6"/>
          <p:cNvSpPr txBox="1"/>
          <p:nvPr/>
        </p:nvSpPr>
        <p:spPr>
          <a:xfrm>
            <a:off x="361883" y="1462936"/>
            <a:ext cx="8172517" cy="1107996"/>
          </a:xfrm>
          <a:prstGeom prst="rect">
            <a:avLst/>
          </a:prstGeom>
          <a:noFill/>
        </p:spPr>
        <p:txBody>
          <a:bodyPr wrap="square" rtlCol="0">
            <a:spAutoFit/>
          </a:bodyPr>
          <a:lstStyle/>
          <a:p>
            <a:pPr>
              <a:spcBef>
                <a:spcPts val="0"/>
              </a:spcBef>
            </a:pPr>
            <a:r>
              <a:rPr lang="fi-FI" dirty="1" b="1" sz="2200">
                <a:solidFill>
                  <a:srgbClr val="134095"/>
                </a:solidFill>
                <a:latin typeface="+mj-lt"/>
                <a:cs typeface="MS PGothic"/>
              </a:rPr>
              <a:t>Valitettavasti maanalaisten hallien rakentaminen vaatii yleensä rahoitusta myös kaikilta vuokralaisilta tai asukkailta!</a:t>
            </a:r>
            <a:br>
              <a:rPr lang="fi-FI" dirty="1" sz="2200">
                <a:solidFill>
                  <a:srgbClr val="134095"/>
                </a:solidFill>
                <a:latin typeface="+mj-lt"/>
                <a:cs typeface="MS PGothic"/>
              </a:rPr>
            </a:br>
          </a:p>
        </p:txBody>
      </p:sp>
      <p:sp>
        <p:nvSpPr>
          <p:cNvPr id="9" name="Rectangle 1053">
            <a:extLst>
              <a:ext uri="{FF2B5EF4-FFF2-40B4-BE49-F238E27FC236}">
                <a16:creationId xmlns:a16="http://schemas.microsoft.com/office/drawing/2014/main" id="{165708D1-5D01-4D79-876E-13F6FCB66C3B}"/>
              </a:ext>
            </a:extLst>
          </p:cNvPr>
          <p:cNvSpPr txBox="1">
            <a:spLocks noChangeArrowheads="1"/>
          </p:cNvSpPr>
          <p:nvPr/>
        </p:nvSpPr>
        <p:spPr bwMode="auto">
          <a:xfrm>
            <a:off x="361883" y="5953103"/>
            <a:ext cx="9002036" cy="300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pPr eaLnBrk="1" hangingPunct="1"/>
            <a:r>
              <a:rPr lang="fi-FI" dirty="1" b="0">
                <a:solidFill>
                  <a:srgbClr val="134095"/>
                </a:solidFill>
                <a:cs typeface="+mn-cs"/>
              </a:rPr>
              <a:t>  </a:t>
            </a:r>
            <a:br>
              <a:rPr lang="fi-FI" dirty="1" b="0">
                <a:solidFill>
                  <a:srgbClr val="134095"/>
                </a:solidFill>
                <a:cs typeface="+mn-cs"/>
              </a:rPr>
            </a:br>
          </a:p>
          <a:p>
            <a:pPr eaLnBrk="1" hangingPunct="1"/>
            <a:endParaRPr lang="en-GB" altLang="de-DE" sz="2400" kern="1200" dirty="0">
              <a:solidFill>
                <a:srgbClr val="134095"/>
              </a:solidFill>
              <a:cs typeface="+mn-cs"/>
            </a:endParaRPr>
          </a:p>
          <a:p>
            <a:pPr eaLnBrk="1" hangingPunct="1"/>
            <a:endParaRPr lang="en-GB" altLang="de-DE" sz="2400" kern="1200" dirty="0">
              <a:solidFill>
                <a:srgbClr val="134095"/>
              </a:solidFill>
              <a:cs typeface="+mn-cs"/>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6491" r="58889"/>
          <a:stretch/>
        </p:blipFill>
        <p:spPr bwMode="auto">
          <a:xfrm>
            <a:off x="0" y="3164455"/>
            <a:ext cx="4144786" cy="2844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p:cNvSpPr/>
          <p:nvPr/>
        </p:nvSpPr>
        <p:spPr>
          <a:xfrm>
            <a:off x="184575" y="5925543"/>
            <a:ext cx="8289573" cy="461665"/>
          </a:xfrm>
          <a:prstGeom prst="rect">
            <a:avLst/>
          </a:prstGeom>
        </p:spPr>
        <p:txBody>
          <a:bodyPr wrap="square">
            <a:spAutoFit/>
          </a:bodyPr>
          <a:lstStyle/>
          <a:p>
            <a:pPr lvl="0"/>
            <a:r>
              <a:rPr lang="fi-FI" dirty="1" sz="1200" b="1">
                <a:solidFill>
                  <a:srgbClr val="034EA2"/>
                </a:solidFill>
                <a:latin typeface="Arial"/>
              </a:rPr>
              <a:t>Lähde: „Umparken – den öffentlichen Raum gerechter verteilen</a:t>
            </a:r>
          </a:p>
          <a:p>
            <a:pPr lvl="0"/>
            <a:r>
              <a:rPr lang="fi-FI" dirty="1" sz="1200" b="1">
                <a:solidFill>
                  <a:srgbClr val="034EA2"/>
                </a:solidFill>
                <a:latin typeface="Arial"/>
              </a:rPr>
              <a:t>Zahlen und Fakten zum Parkraummanagement“, Agora Verkehrswende, 3. aktualisierte Auflage 2020</a:t>
            </a:r>
          </a:p>
        </p:txBody>
      </p:sp>
      <p:sp>
        <p:nvSpPr>
          <p:cNvPr id="2" name="Rechteck 1"/>
          <p:cNvSpPr/>
          <p:nvPr/>
        </p:nvSpPr>
        <p:spPr>
          <a:xfrm>
            <a:off x="4099034" y="2436277"/>
            <a:ext cx="4719145" cy="2640723"/>
          </a:xfrm>
          <a:prstGeom prst="rect">
            <a:avLst/>
          </a:prstGeom>
        </p:spPr>
        <p:txBody>
          <a:bodyPr wrap="square">
            <a:spAutoFit/>
          </a:bodyPr>
          <a:lstStyle/>
          <a:p>
            <a:pPr marL="342900" indent="-342900">
              <a:spcBef>
                <a:spcPct val="20000"/>
              </a:spcBef>
              <a:buClr>
                <a:srgbClr val="134095"/>
              </a:buClr>
              <a:buSzPct val="135000"/>
              <a:buFont typeface="Arial" panose="020B0604020202020204" pitchFamily="34" charset="0"/>
              <a:buChar char="•"/>
            </a:pPr>
            <a:r>
              <a:rPr lang="fi-FI" dirty="1" sz="1800">
                <a:solidFill>
                  <a:srgbClr val="134095"/>
                </a:solidFill>
                <a:latin typeface="+mn-lt"/>
                <a:ea typeface="ＭＳ Ｐゴシック" panose="020B0600070205080204" pitchFamily="34" charset="-128"/>
                <a:cs typeface="MS PGothic"/>
              </a:rPr>
              <a:t>Maanalaisen pysäköintipaikan rakennuskustannukset tyypillisessä kerrostalossa kaupunkialueella ovat keskimäärin 22 000–26 000 euroa.</a:t>
            </a:r>
          </a:p>
          <a:p>
            <a:pPr marL="342900" indent="-342900">
              <a:spcBef>
                <a:spcPct val="20000"/>
              </a:spcBef>
              <a:buClr>
                <a:srgbClr val="134095"/>
              </a:buClr>
              <a:buSzPct val="135000"/>
              <a:buFont typeface="Arial" panose="020B0604020202020204" pitchFamily="34" charset="0"/>
              <a:buChar char="•"/>
            </a:pPr>
            <a:r>
              <a:rPr lang="fi-FI" dirty="1" sz="1800">
                <a:solidFill>
                  <a:srgbClr val="134095"/>
                </a:solidFill>
                <a:latin typeface="+mn-lt"/>
                <a:ea typeface="ＭＳ Ｐゴシック" panose="020B0600070205080204" pitchFamily="34" charset="-128"/>
                <a:cs typeface="MS PGothic"/>
              </a:rPr>
              <a:t>Maanalainen pysäköintialue kattaa noin 10 prosenttia kerrostalon rakennuskustannuksista, ja ne yleensä jaetaan kaikkien asukkaiden kesken.</a:t>
            </a:r>
            <a:r>
              <a:rPr lang="fi-FI" dirty="1" sz="1800">
                <a:solidFill>
                  <a:srgbClr val="134095"/>
                </a:solidFill>
                <a:latin typeface="+mn-lt"/>
                <a:ea typeface="ＭＳ Ｐゴシック" panose="020B0600070205080204" pitchFamily="34" charset="-128"/>
                <a:cs typeface="MS PGothic"/>
              </a:rPr>
              <a:t> </a:t>
            </a:r>
            <a:r>
              <a:rPr lang="fi-FI" dirty="1" sz="1800">
                <a:solidFill>
                  <a:srgbClr val="134095"/>
                </a:solidFill>
                <a:latin typeface="+mn-lt"/>
                <a:ea typeface="ＭＳ Ｐゴシック" panose="020B0600070205080204" pitchFamily="34" charset="-128"/>
                <a:cs typeface="MS PGothic"/>
              </a:rPr>
              <a:t>Sillä ei ole väliä, omistavatko asukkaat auton vai ei.</a:t>
            </a:r>
          </a:p>
        </p:txBody>
      </p:sp>
      <p:sp>
        <p:nvSpPr>
          <p:cNvPr id="13" name="Textfeld 12"/>
          <p:cNvSpPr txBox="1"/>
          <p:nvPr/>
        </p:nvSpPr>
        <p:spPr>
          <a:xfrm>
            <a:off x="422678" y="2321004"/>
            <a:ext cx="3613292" cy="1107996"/>
          </a:xfrm>
          <a:prstGeom prst="rect">
            <a:avLst/>
          </a:prstGeom>
          <a:noFill/>
        </p:spPr>
        <p:txBody>
          <a:bodyPr wrap="square" rtlCol="0">
            <a:spAutoFit/>
          </a:bodyPr>
          <a:lstStyle/>
          <a:p>
            <a:pPr>
              <a:spcBef>
                <a:spcPts val="0"/>
              </a:spcBef>
            </a:pPr>
            <a:r>
              <a:rPr lang="fi-FI" dirty="1" b="1" sz="2200">
                <a:solidFill>
                  <a:srgbClr val="134095"/>
                </a:solidFill>
                <a:latin typeface="+mj-lt"/>
                <a:cs typeface="MS PGothic"/>
              </a:rPr>
              <a:t>Ansassa ...maksamassa muiden laskuja</a:t>
            </a:r>
            <a:r>
              <a:rPr lang="fi-FI" dirty="1" b="1" sz="2200">
                <a:solidFill>
                  <a:srgbClr val="134095"/>
                </a:solidFill>
                <a:latin typeface="+mj-lt"/>
                <a:cs typeface="MS PGothic"/>
              </a:rPr>
              <a:t> </a:t>
            </a:r>
            <a:br>
              <a:rPr lang="fi-FI" dirty="1" sz="2200">
                <a:solidFill>
                  <a:srgbClr val="134095"/>
                </a:solidFill>
                <a:latin typeface="+mj-lt"/>
                <a:cs typeface="MS PGothic"/>
              </a:rPr>
            </a:br>
          </a:p>
        </p:txBody>
      </p:sp>
      <p:pic>
        <p:nvPicPr>
          <p:cNvPr id="15" name="Grafik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6" name="Fußzeilenplatzhalter 3"/>
          <p:cNvSpPr>
            <a:spLocks noGrp="1"/>
          </p:cNvSpPr>
          <p:nvPr>
            <p:ph type="ftr" sz="quarter" idx="10"/>
          </p:nvPr>
        </p:nvSpPr>
        <p:spPr>
          <a:xfrm>
            <a:off x="1116013" y="6562725"/>
            <a:ext cx="5256212" cy="260350"/>
          </a:xfrm>
        </p:spPr>
        <p:txBody>
          <a:bodyPr/>
          <a:lstStyle/>
          <a:p>
            <a:pPr>
              <a:defRPr/>
            </a:pPr>
            <a:r>
              <a:rPr lang="fi-FI" dirty="1"/>
              <a:t>&lt;Tapahtuma&gt; • &lt;Päiväys&gt; • &lt;Paikka&gt; • &lt;Puhuja&gt;</a:t>
            </a:r>
          </a:p>
        </p:txBody>
      </p:sp>
    </p:spTree>
    <p:extLst>
      <p:ext uri="{BB962C8B-B14F-4D97-AF65-F5344CB8AC3E}">
        <p14:creationId xmlns:p14="http://schemas.microsoft.com/office/powerpoint/2010/main" val="326757344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i-FI" dirty="1"/>
              <a:t>Kaikilla asukkailla ei ole autoa...!</a:t>
            </a:r>
            <a:br>
              <a:rPr lang="fi-FI" dirty="1"/>
            </a:br>
          </a:p>
        </p:txBody>
      </p:sp>
      <p:graphicFrame>
        <p:nvGraphicFramePr>
          <p:cNvPr id="5" name="Inhaltsplatzhalter 4"/>
          <p:cNvGraphicFramePr>
            <a:graphicFrameLocks noGrp="1"/>
          </p:cNvGraphicFramePr>
          <p:nvPr>
            <p:ph idx="1"/>
            <p:extLst>
              <p:ext uri="{D42A27DB-BD31-4B8C-83A1-F6EECF244321}">
                <p14:modId xmlns:p14="http://schemas.microsoft.com/office/powerpoint/2010/main" val="4109671688"/>
              </p:ext>
            </p:extLst>
          </p:nvPr>
        </p:nvGraphicFramePr>
        <p:xfrm>
          <a:off x="849086" y="2079628"/>
          <a:ext cx="7571014" cy="423945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feld 6"/>
          <p:cNvSpPr txBox="1"/>
          <p:nvPr/>
        </p:nvSpPr>
        <p:spPr>
          <a:xfrm>
            <a:off x="209479" y="1538070"/>
            <a:ext cx="8782117" cy="1015663"/>
          </a:xfrm>
          <a:prstGeom prst="rect">
            <a:avLst/>
          </a:prstGeom>
          <a:noFill/>
        </p:spPr>
        <p:txBody>
          <a:bodyPr wrap="square" rtlCol="0">
            <a:spAutoFit/>
          </a:bodyPr>
          <a:lstStyle/>
          <a:p>
            <a:pPr>
              <a:spcBef>
                <a:spcPts val="0"/>
              </a:spcBef>
            </a:pPr>
            <a:r>
              <a:rPr lang="fi-FI" dirty="1" b="1" sz="2000">
                <a:solidFill>
                  <a:srgbClr val="134095"/>
                </a:solidFill>
                <a:latin typeface="+mj-lt"/>
                <a:cs typeface="MS PGothic"/>
              </a:rPr>
              <a:t>...Erityisesti vähätuloisilla kotitalouksilla ei aina ole varaa autoon, mutta heidän on osallistuttava pysäköintipaikkojen rakennuskustannuksiin</a:t>
            </a:r>
            <a:r>
              <a:rPr lang="fi-FI" dirty="1" b="1" sz="2000">
                <a:solidFill>
                  <a:srgbClr val="134095"/>
                </a:solidFill>
                <a:latin typeface="+mj-lt"/>
                <a:cs typeface="MS PGothic"/>
              </a:rPr>
              <a:t>   </a:t>
            </a:r>
            <a:br>
              <a:rPr lang="fi-FI" dirty="1" sz="2000">
                <a:solidFill>
                  <a:srgbClr val="134095"/>
                </a:solidFill>
                <a:latin typeface="+mj-lt"/>
                <a:cs typeface="MS PGothic"/>
              </a:rPr>
            </a:br>
          </a:p>
        </p:txBody>
      </p:sp>
      <p:sp>
        <p:nvSpPr>
          <p:cNvPr id="8" name="Rechteck 7"/>
          <p:cNvSpPr/>
          <p:nvPr/>
        </p:nvSpPr>
        <p:spPr>
          <a:xfrm rot="16200000">
            <a:off x="-898842" y="4531843"/>
            <a:ext cx="2927833" cy="830997"/>
          </a:xfrm>
          <a:prstGeom prst="rect">
            <a:avLst/>
          </a:prstGeom>
        </p:spPr>
        <p:txBody>
          <a:bodyPr wrap="square">
            <a:spAutoFit/>
          </a:bodyPr>
          <a:lstStyle/>
          <a:p>
            <a:pPr>
              <a:spcBef>
                <a:spcPct val="20000"/>
              </a:spcBef>
              <a:buClr>
                <a:srgbClr val="134095"/>
              </a:buClr>
              <a:buSzPct val="135000"/>
            </a:pPr>
            <a:r>
              <a:rPr lang="fi-FI" dirty="1" sz="1200" b="1">
                <a:solidFill>
                  <a:srgbClr val="134095"/>
                </a:solidFill>
                <a:latin typeface="+mn-lt"/>
                <a:ea typeface="ＭＳ Ｐゴシック" panose="020B0600070205080204" pitchFamily="34" charset="-128"/>
                <a:cs typeface="MS PGothic"/>
              </a:rPr>
              <a:t>Lähde: „Mobilität in Deutschland.“</a:t>
            </a:r>
            <a:br>
              <a:rPr lang="fi-FI" dirty="1" sz="1200" b="1">
                <a:solidFill>
                  <a:srgbClr val="134095"/>
                </a:solidFill>
                <a:latin typeface="+mn-lt"/>
                <a:ea typeface="ＭＳ Ｐゴシック" panose="020B0600070205080204" pitchFamily="34" charset="-128"/>
                <a:cs typeface="MS PGothic"/>
              </a:rPr>
            </a:br>
            <a:r>
              <a:rPr lang="fi-FI" dirty="1" sz="1200" b="1">
                <a:solidFill>
                  <a:srgbClr val="134095"/>
                </a:solidFill>
                <a:latin typeface="+mn-lt"/>
                <a:ea typeface="ＭＳ Ｐゴシック" panose="020B0600070205080204" pitchFamily="34" charset="-128"/>
                <a:cs typeface="MS PGothic"/>
              </a:rPr>
              <a:t>Kurzreport.</a:t>
            </a:r>
            <a:r>
              <a:rPr lang="fi-FI" dirty="1" sz="1200" b="1">
                <a:solidFill>
                  <a:srgbClr val="134095"/>
                </a:solidFill>
                <a:latin typeface="+mn-lt"/>
                <a:ea typeface="ＭＳ Ｐゴシック" panose="020B0600070205080204" pitchFamily="34" charset="-128"/>
                <a:cs typeface="MS PGothic"/>
              </a:rPr>
              <a:t> </a:t>
            </a:r>
            <a:r>
              <a:rPr lang="fi-FI" dirty="1" sz="1200" b="1">
                <a:solidFill>
                  <a:srgbClr val="134095"/>
                </a:solidFill>
                <a:latin typeface="+mn-lt"/>
                <a:ea typeface="ＭＳ Ｐゴシック" panose="020B0600070205080204" pitchFamily="34" charset="-128"/>
                <a:cs typeface="MS PGothic"/>
              </a:rPr>
              <a:t>BMVI (2017)</a:t>
            </a:r>
          </a:p>
          <a:p>
            <a:endParaRPr lang="de-DE" sz="1200" b="1" dirty="0">
              <a:solidFill>
                <a:srgbClr val="134095"/>
              </a:solidFill>
              <a:latin typeface="+mn-lt"/>
              <a:cs typeface="Arial" panose="020B0604020202020204" pitchFamily="34" charset="0"/>
            </a:endParaRPr>
          </a:p>
          <a:p>
            <a:r>
              <a:rPr lang="fi-FI" dirty="1" sz="1200" b="1">
                <a:solidFill>
                  <a:srgbClr val="134095"/>
                </a:solidFill>
                <a:latin typeface="+mn-lt"/>
              </a:rPr>
              <a:t> </a:t>
            </a:r>
          </a:p>
        </p:txBody>
      </p:sp>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1" name="Fußzeilenplatzhalter 3"/>
          <p:cNvSpPr>
            <a:spLocks noGrp="1"/>
          </p:cNvSpPr>
          <p:nvPr>
            <p:ph type="ftr" sz="quarter" idx="10"/>
          </p:nvPr>
        </p:nvSpPr>
        <p:spPr>
          <a:xfrm>
            <a:off x="1116013" y="6562725"/>
            <a:ext cx="5256212" cy="260350"/>
          </a:xfrm>
        </p:spPr>
        <p:txBody>
          <a:bodyPr/>
          <a:lstStyle/>
          <a:p>
            <a:pPr>
              <a:defRPr/>
            </a:pPr>
            <a:r>
              <a:rPr lang="fi-FI" dirty="1"/>
              <a:t>&lt;Tapahtuma&gt; • &lt;Päiväys&gt; • &lt;Paikka&gt; • &lt;Puhuja&gt;</a:t>
            </a:r>
          </a:p>
        </p:txBody>
      </p:sp>
    </p:spTree>
    <p:extLst>
      <p:ext uri="{BB962C8B-B14F-4D97-AF65-F5344CB8AC3E}">
        <p14:creationId xmlns:p14="http://schemas.microsoft.com/office/powerpoint/2010/main" val="2063436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0" y="115888"/>
            <a:ext cx="7343775" cy="1152525"/>
          </a:xfrm>
        </p:spPr>
        <p:txBody>
          <a:bodyPr/>
          <a:lstStyle/>
          <a:p>
            <a:pPr eaLnBrk="1" hangingPunct="1"/>
            <a:r>
              <a:rPr lang="fi-FI" dirty="1"/>
              <a:t>Miten pysäköintistandardien kanssa toimitaan tulevaisuudessa</a:t>
            </a:r>
          </a:p>
        </p:txBody>
      </p:sp>
      <p:sp>
        <p:nvSpPr>
          <p:cNvPr id="5123" name="Content Placeholder 2"/>
          <p:cNvSpPr>
            <a:spLocks noGrp="1"/>
          </p:cNvSpPr>
          <p:nvPr>
            <p:ph idx="1"/>
          </p:nvPr>
        </p:nvSpPr>
        <p:spPr>
          <a:xfrm>
            <a:off x="391391" y="1482004"/>
            <a:ext cx="8145162" cy="4626446"/>
          </a:xfrm>
        </p:spPr>
        <p:txBody>
          <a:bodyPr/>
          <a:lstStyle/>
          <a:p>
            <a:pPr eaLnBrk="1" hangingPunct="1">
              <a:buFont typeface="Arial" panose="020B0604020202020204" pitchFamily="34" charset="0"/>
              <a:buChar char="•"/>
            </a:pPr>
            <a:r>
              <a:rPr lang="fi-FI" dirty="1" sz="2200" b="0">
                <a:ea typeface="ＭＳ Ｐゴシック" panose="020B0600070205080204" pitchFamily="34" charset="-128"/>
              </a:rPr>
              <a:t>Suuret vaatimukset rakentaa kiinteät pysäköintistandardit vaikuttaa haitallisesti rakennus- ja ylläpitokustannuksiin</a:t>
            </a:r>
          </a:p>
          <a:p>
            <a:pPr eaLnBrk="1" hangingPunct="1">
              <a:buFont typeface="Arial" panose="020B0604020202020204" pitchFamily="34" charset="0"/>
              <a:buChar char="•"/>
            </a:pPr>
            <a:r>
              <a:rPr lang="fi-FI" dirty="1" sz="2200" b="0">
                <a:ea typeface="ＭＳ Ｐゴシック" panose="020B0600070205080204" pitchFamily="34" charset="-128"/>
              </a:rPr>
              <a:t>Auton käytön kannustaminen luo maankäyttökonflikteja ja vakavia ympäristöongelmia.</a:t>
            </a:r>
            <a:r>
              <a:rPr lang="fi-FI" dirty="1" sz="2200" b="0">
                <a:ea typeface="ＭＳ Ｐゴシック" panose="020B0600070205080204" pitchFamily="34" charset="-128"/>
              </a:rPr>
              <a:t> </a:t>
            </a:r>
            <a:r>
              <a:rPr lang="fi-FI" dirty="1" sz="2200" b="0">
                <a:ea typeface="ＭＳ Ｐゴシック" panose="020B0600070205080204" pitchFamily="34" charset="-128"/>
              </a:rPr>
              <a:t>Kunnilla – mikäli pysäköintiä säädellään paikallistasolla – on kolme toimintavaihtoehtoa:</a:t>
            </a:r>
            <a:br>
              <a:rPr lang="fi-FI" dirty="1" sz="2200" b="0">
                <a:ea typeface="ＭＳ Ｐゴシック" panose="020B0600070205080204" pitchFamily="34" charset="-128"/>
              </a:rPr>
            </a:br>
          </a:p>
          <a:p>
            <a:pPr marL="1165225" lvl="3" indent="-457200" eaLnBrk="1" hangingPunct="1">
              <a:buClr>
                <a:srgbClr val="134095"/>
              </a:buClr>
              <a:buSzPct val="115000"/>
              <a:buFont typeface="+mj-lt"/>
              <a:buAutoNum type="alphaLcPeriod"/>
            </a:pPr>
            <a:r>
              <a:rPr lang="fi-FI" dirty="1" u="sng">
                <a:solidFill>
                  <a:srgbClr val="134095"/>
                </a:solidFill>
                <a:latin typeface="+mn-lt"/>
                <a:ea typeface="ＭＳ Ｐゴシック" panose="020B0600070205080204" pitchFamily="34" charset="-128"/>
              </a:rPr>
              <a:t>Poistaa pysäköintistandardi </a:t>
            </a:r>
            <a:r>
              <a:rPr lang="fi-FI" dirty="1">
                <a:solidFill>
                  <a:srgbClr val="134095"/>
                </a:solidFill>
                <a:latin typeface="+mn-lt"/>
                <a:ea typeface="ＭＳ Ｐゴシック" panose="020B0600070205080204" pitchFamily="34" charset="-128"/>
              </a:rPr>
              <a:t>(ei vähimmäisvaatimuksia autojen pysäköintipaikkojen määrälle) rakennuskustannusten vähentämiseksi</a:t>
            </a:r>
          </a:p>
          <a:p>
            <a:pPr marL="1165225" lvl="3" indent="-457200" eaLnBrk="1" hangingPunct="1">
              <a:buClr>
                <a:srgbClr val="134095"/>
              </a:buClr>
              <a:buSzPct val="115000"/>
              <a:buFont typeface="+mj-lt"/>
              <a:buAutoNum type="alphaLcPeriod"/>
            </a:pPr>
            <a:r>
              <a:rPr lang="fi-FI" dirty="1">
                <a:solidFill>
                  <a:srgbClr val="134095"/>
                </a:solidFill>
                <a:latin typeface="+mn-lt"/>
                <a:ea typeface="ＭＳ Ｐゴシック" panose="020B0600070205080204" pitchFamily="34" charset="-128"/>
              </a:rPr>
              <a:t>Antaa rakennuttajille laillinen mahdollisuus </a:t>
            </a:r>
            <a:r>
              <a:rPr lang="fi-FI" dirty="1" u="sng">
                <a:solidFill>
                  <a:srgbClr val="134095"/>
                </a:solidFill>
                <a:latin typeface="+mn-lt"/>
                <a:ea typeface="ＭＳ Ｐゴシック" panose="020B0600070205080204" pitchFamily="34" charset="-128"/>
              </a:rPr>
              <a:t>alentaa autojen pysäköintipaikkojen vähimmäisvaatimusta</a:t>
            </a:r>
            <a:r>
              <a:rPr lang="fi-FI" dirty="1">
                <a:solidFill>
                  <a:srgbClr val="134095"/>
                </a:solidFill>
                <a:latin typeface="+mn-lt"/>
                <a:ea typeface="ＭＳ Ｐゴシック" panose="020B0600070205080204" pitchFamily="34" charset="-128"/>
              </a:rPr>
              <a:t>, jos vaihtoehtoja on käytettävissä, esimerkiksi hyvän julkisen liikenteen käytettävyyden vuoksi</a:t>
            </a:r>
          </a:p>
          <a:p>
            <a:pPr marL="1165225" lvl="3" indent="-457200" eaLnBrk="1" hangingPunct="1">
              <a:buClr>
                <a:srgbClr val="134095"/>
              </a:buClr>
              <a:buSzPct val="115000"/>
              <a:buFont typeface="+mj-lt"/>
              <a:buAutoNum type="alphaLcPeriod"/>
            </a:pPr>
            <a:r>
              <a:rPr lang="fi-FI" dirty="1" u="sng">
                <a:solidFill>
                  <a:srgbClr val="134095"/>
                </a:solidFill>
                <a:latin typeface="+mn-lt"/>
                <a:ea typeface="ＭＳ Ｐゴシック" panose="020B0600070205080204" pitchFamily="34" charset="-128"/>
              </a:rPr>
              <a:t>Tehdä kiinteät pysäköintipaikkojen enimmäismäärät</a:t>
            </a:r>
            <a:r>
              <a:rPr lang="fi-FI" dirty="1">
                <a:solidFill>
                  <a:srgbClr val="134095"/>
                </a:solidFill>
                <a:latin typeface="+mn-lt"/>
                <a:ea typeface="ＭＳ Ｐゴシック" panose="020B0600070205080204" pitchFamily="34" charset="-128"/>
              </a:rPr>
              <a:t> – rajoittaa uusien rakennusten pysäköintipaikkojen määrää</a:t>
            </a:r>
          </a:p>
          <a:p>
            <a:pPr marL="1165225" lvl="3" indent="-457200" eaLnBrk="1" hangingPunct="1">
              <a:buClr>
                <a:srgbClr val="134095"/>
              </a:buClr>
              <a:buSzPct val="135000"/>
              <a:buFont typeface="+mj-lt"/>
              <a:buAutoNum type="alphaLcPeriod"/>
            </a:pPr>
            <a:endParaRPr lang="en-GB" altLang="en-US" dirty="0"/>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a:spLocks noGrp="1"/>
          </p:cNvSpPr>
          <p:nvPr>
            <p:ph type="ftr" sz="quarter" idx="10"/>
          </p:nvPr>
        </p:nvSpPr>
        <p:spPr>
          <a:xfrm>
            <a:off x="1116013" y="6562725"/>
            <a:ext cx="5256212" cy="260350"/>
          </a:xfrm>
        </p:spPr>
        <p:txBody>
          <a:bodyPr/>
          <a:lstStyle/>
          <a:p>
            <a:pPr>
              <a:defRPr/>
            </a:pPr>
            <a:r>
              <a:rPr lang="fi-FI" dirty="1"/>
              <a:t>&lt;Tapahtuma&gt; • &lt;Päiväys&gt; • &lt;Paikka&gt; • &lt;Puhuja&gt;</a:t>
            </a:r>
          </a:p>
        </p:txBody>
      </p:sp>
    </p:spTree>
    <p:extLst>
      <p:ext uri="{BB962C8B-B14F-4D97-AF65-F5344CB8AC3E}">
        <p14:creationId xmlns:p14="http://schemas.microsoft.com/office/powerpoint/2010/main" val="434661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3D8B8BB-04F8-4BBD-8658-92FBE1FCB7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0656" y="2285999"/>
            <a:ext cx="4672452" cy="3504339"/>
          </a:xfrm>
          <a:prstGeom prst="rect">
            <a:avLst/>
          </a:prstGeom>
        </p:spPr>
      </p:pic>
      <p:sp>
        <p:nvSpPr>
          <p:cNvPr id="5122" name="Title 1"/>
          <p:cNvSpPr>
            <a:spLocks noGrp="1"/>
          </p:cNvSpPr>
          <p:nvPr>
            <p:ph type="title"/>
          </p:nvPr>
        </p:nvSpPr>
        <p:spPr>
          <a:xfrm>
            <a:off x="285751" y="115888"/>
            <a:ext cx="6039012" cy="1152525"/>
          </a:xfrm>
        </p:spPr>
        <p:txBody>
          <a:bodyPr/>
          <a:lstStyle/>
          <a:p>
            <a:pPr eaLnBrk="1" hangingPunct="1"/>
            <a:r>
              <a:rPr lang="fi-FI" dirty="1"/>
              <a:t>a. </a:t>
            </a:r>
            <a:r>
              <a:rPr lang="fi-FI" dirty="1"/>
              <a:t>Poistaa pysäköintistandardi </a:t>
            </a:r>
            <a:r>
              <a:rPr lang="fi-FI" dirty="1"/>
              <a:t>(ei vähimmäisvaatimuksia autojen pysäköintipaikoille) rakennuskustannusten vähentämiseksi</a:t>
            </a:r>
          </a:p>
        </p:txBody>
      </p:sp>
      <p:sp>
        <p:nvSpPr>
          <p:cNvPr id="7" name="Textfeld 6">
            <a:extLst>
              <a:ext uri="{FF2B5EF4-FFF2-40B4-BE49-F238E27FC236}">
                <a16:creationId xmlns:a16="http://schemas.microsoft.com/office/drawing/2014/main" id="{C0FAF991-2502-4475-9A16-233E30DB1B4A}"/>
              </a:ext>
            </a:extLst>
          </p:cNvPr>
          <p:cNvSpPr txBox="1"/>
          <p:nvPr/>
        </p:nvSpPr>
        <p:spPr>
          <a:xfrm>
            <a:off x="361883" y="1462936"/>
            <a:ext cx="6696064" cy="1015663"/>
          </a:xfrm>
          <a:prstGeom prst="rect">
            <a:avLst/>
          </a:prstGeom>
          <a:noFill/>
        </p:spPr>
        <p:txBody>
          <a:bodyPr wrap="none" rtlCol="0">
            <a:spAutoFit/>
          </a:bodyPr>
          <a:lstStyle/>
          <a:p>
            <a:pPr>
              <a:spcBef>
                <a:spcPts val="0"/>
              </a:spcBef>
            </a:pPr>
            <a:r>
              <a:rPr lang="fi-FI" dirty="1" sz="2000">
                <a:solidFill>
                  <a:srgbClr val="134095"/>
                </a:solidFill>
                <a:latin typeface="+mj-lt"/>
                <a:cs typeface="MS PGothic"/>
              </a:rPr>
              <a:t>Uusille asunnoille ei ole pakollisia pysäköintistandardeja</a:t>
            </a:r>
            <a:r>
              <a:rPr lang="fi-FI" dirty="1" sz="2000">
                <a:solidFill>
                  <a:srgbClr val="134095"/>
                </a:solidFill>
                <a:latin typeface="+mj-lt"/>
                <a:cs typeface="MS PGothic"/>
              </a:rPr>
              <a:t> </a:t>
            </a:r>
          </a:p>
          <a:p>
            <a:pPr>
              <a:spcBef>
                <a:spcPts val="0"/>
              </a:spcBef>
            </a:pPr>
            <a:r>
              <a:rPr lang="fi-FI" dirty="1" sz="2000">
                <a:solidFill>
                  <a:srgbClr val="134095"/>
                </a:solidFill>
                <a:latin typeface="+mj-lt"/>
                <a:cs typeface="MS PGothic"/>
              </a:rPr>
              <a:t>Berliinissä ja Hampurissa. Otettiin käyttöön 1990-luvun puolivälissä...</a:t>
            </a:r>
            <a:br>
              <a:rPr lang="fi-FI" dirty="1" sz="2000">
                <a:solidFill>
                  <a:srgbClr val="134095"/>
                </a:solidFill>
                <a:latin typeface="+mj-lt"/>
                <a:cs typeface="MS PGothic"/>
              </a:rPr>
            </a:br>
          </a:p>
        </p:txBody>
      </p:sp>
      <p:sp>
        <p:nvSpPr>
          <p:cNvPr id="9" name="Textfeld 8">
            <a:extLst>
              <a:ext uri="{FF2B5EF4-FFF2-40B4-BE49-F238E27FC236}">
                <a16:creationId xmlns:a16="http://schemas.microsoft.com/office/drawing/2014/main" id="{F743FF04-5032-470F-BCBF-4AD8BB50B441}"/>
              </a:ext>
            </a:extLst>
          </p:cNvPr>
          <p:cNvSpPr txBox="1"/>
          <p:nvPr/>
        </p:nvSpPr>
        <p:spPr>
          <a:xfrm>
            <a:off x="2019070" y="5529713"/>
            <a:ext cx="1305165" cy="276999"/>
          </a:xfrm>
          <a:prstGeom prst="rect">
            <a:avLst/>
          </a:prstGeom>
          <a:noFill/>
        </p:spPr>
        <p:txBody>
          <a:bodyPr wrap="none" rtlCol="0">
            <a:spAutoFit/>
          </a:bodyPr>
          <a:lstStyle/>
          <a:p>
            <a:r>
              <a:rPr lang="fi-FI" dirty="1" sz="1200">
                <a:solidFill>
                  <a:schemeClr val="bg1"/>
                </a:solidFill>
                <a:latin typeface="+mn-lt"/>
              </a:rPr>
              <a:t>© Martina Hertel</a:t>
            </a:r>
          </a:p>
        </p:txBody>
      </p:sp>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2" name="Textfeld 11">
            <a:extLst>
              <a:ext uri="{FF2B5EF4-FFF2-40B4-BE49-F238E27FC236}">
                <a16:creationId xmlns:a16="http://schemas.microsoft.com/office/drawing/2014/main" id="{5F55A668-8EE3-4D43-81F2-9DF877C526E6}"/>
              </a:ext>
            </a:extLst>
          </p:cNvPr>
          <p:cNvSpPr txBox="1"/>
          <p:nvPr/>
        </p:nvSpPr>
        <p:spPr>
          <a:xfrm>
            <a:off x="487804" y="5804648"/>
            <a:ext cx="8186639" cy="1015663"/>
          </a:xfrm>
          <a:prstGeom prst="rect">
            <a:avLst/>
          </a:prstGeom>
          <a:noFill/>
        </p:spPr>
        <p:txBody>
          <a:bodyPr wrap="square" rtlCol="0">
            <a:spAutoFit/>
          </a:bodyPr>
          <a:lstStyle/>
          <a:p>
            <a:pPr>
              <a:spcBef>
                <a:spcPts val="0"/>
              </a:spcBef>
            </a:pPr>
            <a:r>
              <a:rPr lang="fi-FI" dirty="1" sz="2000">
                <a:solidFill>
                  <a:srgbClr val="134095"/>
                </a:solidFill>
                <a:latin typeface="+mj-lt"/>
                <a:cs typeface="MS PGothic"/>
              </a:rPr>
              <a:t>=&gt; </a:t>
            </a:r>
            <a:r>
              <a:rPr lang="fi-FI" dirty="1" b="1" sz="2000">
                <a:solidFill>
                  <a:srgbClr val="134095"/>
                </a:solidFill>
                <a:latin typeface="+mj-lt"/>
                <a:cs typeface="MS PGothic"/>
              </a:rPr>
              <a:t>Epäonnistui</a:t>
            </a:r>
            <a:r>
              <a:rPr lang="fi-FI" dirty="1" sz="2000">
                <a:solidFill>
                  <a:srgbClr val="134095"/>
                </a:solidFill>
                <a:latin typeface="+mj-lt"/>
                <a:cs typeface="MS PGothic"/>
              </a:rPr>
              <a:t>: Tavallinen määrä pysäköintipaikkoja rakennettiin ... Berliinissä paikkojen enimmäismäärän rajoitus olisi ollut parempi</a:t>
            </a:r>
            <a:br>
              <a:rPr lang="fi-FI" dirty="1" sz="2000">
                <a:solidFill>
                  <a:srgbClr val="134095"/>
                </a:solidFill>
                <a:latin typeface="+mj-lt"/>
                <a:cs typeface="MS PGothic"/>
              </a:rPr>
            </a:br>
          </a:p>
        </p:txBody>
      </p:sp>
      <p:sp>
        <p:nvSpPr>
          <p:cNvPr id="14" name="Fußzeilenplatzhalter 3"/>
          <p:cNvSpPr>
            <a:spLocks noGrp="1"/>
          </p:cNvSpPr>
          <p:nvPr>
            <p:ph type="ftr" sz="quarter" idx="10"/>
          </p:nvPr>
        </p:nvSpPr>
        <p:spPr>
          <a:xfrm>
            <a:off x="1116013" y="6562725"/>
            <a:ext cx="5256212" cy="260350"/>
          </a:xfrm>
        </p:spPr>
        <p:txBody>
          <a:bodyPr/>
          <a:lstStyle/>
          <a:p>
            <a:pPr>
              <a:defRPr/>
            </a:pPr>
            <a:r>
              <a:rPr lang="fi-FI" dirty="1"/>
              <a:t>&lt;Tapahtuma&gt; • &lt;Päiväys&gt; • &lt;Paikka&gt; • &lt;Puhuja&gt;</a:t>
            </a:r>
          </a:p>
        </p:txBody>
      </p:sp>
    </p:spTree>
    <p:extLst>
      <p:ext uri="{BB962C8B-B14F-4D97-AF65-F5344CB8AC3E}">
        <p14:creationId xmlns:p14="http://schemas.microsoft.com/office/powerpoint/2010/main" val="2344668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1" y="115888"/>
            <a:ext cx="5543550" cy="1152525"/>
          </a:xfrm>
        </p:spPr>
        <p:txBody>
          <a:bodyPr/>
          <a:lstStyle/>
          <a:p>
            <a:pPr eaLnBrk="1" hangingPunct="1"/>
            <a:r>
              <a:rPr lang="fi-FI" dirty="1"/>
              <a:t>b. Vähentää pysäköintipaikkojen vähimmäismäärää, jos vaihtoehtoja on käytettävissä</a:t>
            </a:r>
          </a:p>
        </p:txBody>
      </p:sp>
      <p:sp>
        <p:nvSpPr>
          <p:cNvPr id="3" name="Rechteck 2">
            <a:extLst>
              <a:ext uri="{FF2B5EF4-FFF2-40B4-BE49-F238E27FC236}">
                <a16:creationId xmlns:a16="http://schemas.microsoft.com/office/drawing/2014/main" id="{6E3B51CD-C146-4F5D-921F-F9FBAAE29E4A}"/>
              </a:ext>
            </a:extLst>
          </p:cNvPr>
          <p:cNvSpPr/>
          <p:nvPr/>
        </p:nvSpPr>
        <p:spPr>
          <a:xfrm>
            <a:off x="515122" y="1643449"/>
            <a:ext cx="8441841" cy="4493538"/>
          </a:xfrm>
          <a:prstGeom prst="rect">
            <a:avLst/>
          </a:prstGeom>
        </p:spPr>
        <p:txBody>
          <a:bodyPr wrap="square">
            <a:spAutoFit/>
          </a:bodyPr>
          <a:lstStyle/>
          <a:p>
            <a:pPr marL="342900" indent="-342900">
              <a:spcBef>
                <a:spcPct val="20000"/>
              </a:spcBef>
              <a:buClr>
                <a:srgbClr val="134095"/>
              </a:buClr>
              <a:buSzPct val="135000"/>
              <a:buFont typeface="Arial" panose="020B0604020202020204" pitchFamily="34" charset="0"/>
              <a:buChar char="•"/>
            </a:pPr>
            <a:r>
              <a:rPr lang="fi-FI" dirty="1">
                <a:solidFill>
                  <a:srgbClr val="134095"/>
                </a:solidFill>
                <a:latin typeface="+mn-lt"/>
                <a:ea typeface="ＭＳ Ｐゴシック" panose="020B0600070205080204" pitchFamily="34" charset="-128"/>
              </a:rPr>
              <a:t>Antaa rakennuttajille laillinen mahdollisuus – asetuksessa – alentaa pysäköintipaikkojen vähimmäisvaatimusta, jos vaihtoehtoja on käytettävissä</a:t>
            </a:r>
          </a:p>
          <a:p>
            <a:pPr marL="714375" lvl="2" indent="-352425">
              <a:spcBef>
                <a:spcPct val="20000"/>
              </a:spcBef>
              <a:buClr>
                <a:srgbClr val="134095"/>
              </a:buClr>
              <a:buSzPct val="100000"/>
              <a:buFont typeface="Arial" panose="020B0604020202020204" pitchFamily="34" charset="0"/>
              <a:buChar char="•"/>
            </a:pPr>
            <a:r>
              <a:rPr lang="fi-FI" dirty="1" sz="2200">
                <a:solidFill>
                  <a:srgbClr val="134095"/>
                </a:solidFill>
                <a:latin typeface="+mn-lt"/>
                <a:ea typeface="ＭＳ Ｐゴシック" panose="020B0600070205080204" pitchFamily="34" charset="-128"/>
              </a:rPr>
              <a:t>erinomaisen julkisen liikenteen käytettävyyden vuoksi (kutsutaan ”julkisen liikenteen bonukseksi”)</a:t>
            </a:r>
            <a:r>
              <a:rPr lang="fi-FI" dirty="1" sz="2200">
                <a:solidFill>
                  <a:srgbClr val="134095"/>
                </a:solidFill>
                <a:latin typeface="+mn-lt"/>
                <a:ea typeface="ＭＳ Ｐゴシック" panose="020B0600070205080204" pitchFamily="34" charset="-128"/>
              </a:rPr>
              <a:t> </a:t>
            </a:r>
          </a:p>
          <a:p>
            <a:pPr marL="714375" lvl="2" indent="-352425">
              <a:spcBef>
                <a:spcPct val="20000"/>
              </a:spcBef>
              <a:buClr>
                <a:srgbClr val="134095"/>
              </a:buClr>
              <a:buSzPct val="100000"/>
              <a:buFont typeface="Arial" panose="020B0604020202020204" pitchFamily="34" charset="0"/>
              <a:buChar char="•"/>
            </a:pPr>
            <a:r>
              <a:rPr lang="fi-FI" dirty="1" sz="2200">
                <a:solidFill>
                  <a:srgbClr val="134095"/>
                </a:solidFill>
                <a:latin typeface="+mn-lt"/>
                <a:ea typeface="ＭＳ Ｐゴシック" panose="020B0600070205080204" pitchFamily="34" charset="-128"/>
              </a:rPr>
              <a:t>yhteiskäyttöön perustuvien liikkuvuuspalveluiden vuoksi, kuten yhteiskäytössä olevat autot, polkupyörät, rahtipyörät, tms.</a:t>
            </a:r>
            <a:r>
              <a:rPr lang="fi-FI" dirty="1" sz="2200">
                <a:solidFill>
                  <a:srgbClr val="134095"/>
                </a:solidFill>
                <a:latin typeface="+mn-lt"/>
                <a:ea typeface="ＭＳ Ｐゴシック" panose="020B0600070205080204" pitchFamily="34" charset="-128"/>
              </a:rPr>
              <a:t> </a:t>
            </a:r>
          </a:p>
          <a:p>
            <a:pPr marL="714375" lvl="2" indent="-352425">
              <a:spcBef>
                <a:spcPct val="20000"/>
              </a:spcBef>
              <a:buClr>
                <a:srgbClr val="134095"/>
              </a:buClr>
              <a:buSzPct val="100000"/>
              <a:buFont typeface="Arial" panose="020B0604020202020204" pitchFamily="34" charset="0"/>
              <a:buChar char="•"/>
            </a:pPr>
            <a:r>
              <a:rPr lang="fi-FI" dirty="1" sz="2200">
                <a:solidFill>
                  <a:srgbClr val="134095"/>
                </a:solidFill>
                <a:latin typeface="+mn-lt"/>
                <a:ea typeface="ＭＳ Ｐゴシック" panose="020B0600070205080204" pitchFamily="34" charset="-128"/>
              </a:rPr>
              <a:t>laadukkaan polkupyöräpysäköinnin vuoksi</a:t>
            </a:r>
            <a:r>
              <a:rPr lang="fi-FI" dirty="1" sz="2200">
                <a:solidFill>
                  <a:srgbClr val="134095"/>
                </a:solidFill>
                <a:latin typeface="+mn-lt"/>
                <a:ea typeface="ＭＳ Ｐゴシック" panose="020B0600070205080204" pitchFamily="34" charset="-128"/>
              </a:rPr>
              <a:t>  </a:t>
            </a:r>
          </a:p>
          <a:p>
            <a:pPr marL="714375" lvl="2" indent="-352425">
              <a:spcBef>
                <a:spcPct val="20000"/>
              </a:spcBef>
              <a:buClr>
                <a:srgbClr val="134095"/>
              </a:buClr>
              <a:buSzPct val="100000"/>
              <a:buFont typeface="Arial" panose="020B0604020202020204" pitchFamily="34" charset="0"/>
              <a:buChar char="•"/>
            </a:pPr>
            <a:r>
              <a:rPr lang="fi-FI" dirty="1" sz="2200">
                <a:solidFill>
                  <a:srgbClr val="134095"/>
                </a:solidFill>
                <a:latin typeface="+mn-lt"/>
                <a:ea typeface="ＭＳ Ｐゴシック" panose="020B0600070205080204" pitchFamily="34" charset="-128"/>
              </a:rPr>
              <a:t>edistyksellisen liikkumiskonseptin vuoksi</a:t>
            </a:r>
          </a:p>
          <a:p>
            <a:pPr marL="457200" lvl="2">
              <a:spcBef>
                <a:spcPct val="20000"/>
              </a:spcBef>
              <a:buClr>
                <a:srgbClr val="134095"/>
              </a:buClr>
              <a:buSzPct val="135000"/>
            </a:pPr>
            <a:endParaRPr lang="de-DE" dirty="0">
              <a:solidFill>
                <a:srgbClr val="134095"/>
              </a:solidFill>
              <a:latin typeface="+mn-lt"/>
              <a:ea typeface="ＭＳ Ｐゴシック" panose="020B0600070205080204" pitchFamily="34" charset="-128"/>
            </a:endParaRPr>
          </a:p>
          <a:p>
            <a:pPr marL="800100" lvl="2" indent="-342900">
              <a:spcBef>
                <a:spcPct val="20000"/>
              </a:spcBef>
              <a:buClr>
                <a:srgbClr val="134095"/>
              </a:buClr>
              <a:buSzPct val="135000"/>
              <a:buFont typeface="Arial" panose="020B0604020202020204" pitchFamily="34" charset="0"/>
              <a:buChar char="•"/>
            </a:pPr>
            <a:endParaRPr lang="de-DE" dirty="0">
              <a:solidFill>
                <a:srgbClr val="134095"/>
              </a:solidFill>
              <a:latin typeface="+mn-lt"/>
              <a:ea typeface="ＭＳ Ｐゴシック" panose="020B0600070205080204" pitchFamily="34" charset="-128"/>
            </a:endParaRPr>
          </a:p>
          <a:p>
            <a:pPr marL="800100" lvl="2" indent="-342900">
              <a:spcBef>
                <a:spcPct val="20000"/>
              </a:spcBef>
              <a:buClr>
                <a:srgbClr val="134095"/>
              </a:buClr>
              <a:buSzPct val="135000"/>
              <a:buFont typeface="Arial" panose="020B0604020202020204" pitchFamily="34" charset="0"/>
              <a:buChar char="•"/>
            </a:pPr>
            <a:endParaRPr lang="de-DE" dirty="0">
              <a:solidFill>
                <a:srgbClr val="134095"/>
              </a:solidFill>
              <a:latin typeface="+mn-lt"/>
              <a:ea typeface="ＭＳ Ｐゴシック" panose="020B0600070205080204" pitchFamily="34" charset="-128"/>
            </a:endParaRPr>
          </a:p>
        </p:txBody>
      </p:sp>
      <p:sp>
        <p:nvSpPr>
          <p:cNvPr id="5" name="Textfeld 4">
            <a:extLst>
              <a:ext uri="{FF2B5EF4-FFF2-40B4-BE49-F238E27FC236}">
                <a16:creationId xmlns:a16="http://schemas.microsoft.com/office/drawing/2014/main" id="{4ECBA90B-D2F7-443B-8914-5997EA5F655B}"/>
              </a:ext>
            </a:extLst>
          </p:cNvPr>
          <p:cNvSpPr txBox="1"/>
          <p:nvPr/>
        </p:nvSpPr>
        <p:spPr>
          <a:xfrm>
            <a:off x="442238" y="5210412"/>
            <a:ext cx="8186639" cy="1323439"/>
          </a:xfrm>
          <a:prstGeom prst="rect">
            <a:avLst/>
          </a:prstGeom>
          <a:noFill/>
        </p:spPr>
        <p:txBody>
          <a:bodyPr wrap="square" rtlCol="0">
            <a:spAutoFit/>
          </a:bodyPr>
          <a:lstStyle/>
          <a:p>
            <a:pPr>
              <a:spcBef>
                <a:spcPts val="0"/>
              </a:spcBef>
            </a:pPr>
            <a:r>
              <a:rPr lang="fi-FI" dirty="1" b="1" sz="2000">
                <a:solidFill>
                  <a:srgbClr val="134095"/>
                </a:solidFill>
                <a:latin typeface="+mj-lt"/>
                <a:cs typeface="MS PGothic"/>
              </a:rPr>
              <a:t>=&gt; Ehdoton ja välttämätön edellytys (pakollinen vaatimus) alhaisemmalle vaatimukselle ovat maksulliset tai säädellyt pysäköintialueet kadunvarrella ko. alueella ja lähialueilla</a:t>
            </a:r>
            <a:r>
              <a:rPr lang="fi-FI" dirty="1" b="1" sz="2000">
                <a:solidFill>
                  <a:srgbClr val="134095"/>
                </a:solidFill>
                <a:latin typeface="+mj-lt"/>
                <a:cs typeface="MS PGothic"/>
              </a:rPr>
              <a:t> </a:t>
            </a:r>
            <a:br>
              <a:rPr lang="fi-FI" dirty="1" sz="2000">
                <a:solidFill>
                  <a:srgbClr val="134095"/>
                </a:solidFill>
                <a:latin typeface="+mj-lt"/>
                <a:cs typeface="MS PGothic"/>
              </a:rPr>
            </a:b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9" name="Fußzeilenplatzhalter 3"/>
          <p:cNvSpPr>
            <a:spLocks noGrp="1"/>
          </p:cNvSpPr>
          <p:nvPr>
            <p:ph type="ftr" sz="quarter" idx="10"/>
          </p:nvPr>
        </p:nvSpPr>
        <p:spPr>
          <a:xfrm>
            <a:off x="1116013" y="6562725"/>
            <a:ext cx="5256212" cy="260350"/>
          </a:xfrm>
        </p:spPr>
        <p:txBody>
          <a:bodyPr/>
          <a:lstStyle/>
          <a:p>
            <a:pPr>
              <a:defRPr/>
            </a:pPr>
            <a:r>
              <a:rPr lang="fi-FI" dirty="1"/>
              <a:t>&lt;Tapahtuma&gt; • &lt;Päiväys&gt; • &lt;Paikka&gt; • &lt;Puhuja&gt;</a:t>
            </a:r>
          </a:p>
        </p:txBody>
      </p:sp>
    </p:spTree>
    <p:extLst>
      <p:ext uri="{BB962C8B-B14F-4D97-AF65-F5344CB8AC3E}">
        <p14:creationId xmlns:p14="http://schemas.microsoft.com/office/powerpoint/2010/main" val="2695862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60BC1FCC-C924-4829-95DB-92A0ED306018}"/>
              </a:ext>
            </a:extLst>
          </p:cNvPr>
          <p:cNvSpPr/>
          <p:nvPr/>
        </p:nvSpPr>
        <p:spPr>
          <a:xfrm>
            <a:off x="660676" y="3429000"/>
            <a:ext cx="7303109" cy="1200329"/>
          </a:xfrm>
          <a:prstGeom prst="rect">
            <a:avLst/>
          </a:prstGeom>
        </p:spPr>
        <p:txBody>
          <a:bodyPr wrap="square">
            <a:spAutoFit/>
          </a:bodyPr>
          <a:lstStyle/>
          <a:p>
            <a:r>
              <a:rPr lang="fi-FI" dirty="1" sz="3600" b="1">
                <a:solidFill>
                  <a:schemeClr val="bg1"/>
                </a:solidFill>
                <a:latin typeface="+mj-lt"/>
              </a:rPr>
              <a:t>Hyvä käytäntö alhaisemmille pysäköintivaatimuksille</a:t>
            </a: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a:spLocks noGrp="1"/>
          </p:cNvSpPr>
          <p:nvPr>
            <p:ph type="ftr" sz="quarter" idx="10"/>
          </p:nvPr>
        </p:nvSpPr>
        <p:spPr>
          <a:xfrm>
            <a:off x="1116013" y="6562725"/>
            <a:ext cx="5256212" cy="260350"/>
          </a:xfrm>
        </p:spPr>
        <p:txBody>
          <a:bodyPr/>
          <a:lstStyle/>
          <a:p>
            <a:pPr>
              <a:defRPr/>
            </a:pPr>
            <a:r>
              <a:rPr lang="fi-FI" dirty="1"/>
              <a:t>&lt;Tapahtuma&gt; • &lt;Päiväys&gt; • &lt;Paikka&gt; • &lt;Puhuja&gt;</a:t>
            </a:r>
          </a:p>
        </p:txBody>
      </p:sp>
    </p:spTree>
    <p:extLst>
      <p:ext uri="{BB962C8B-B14F-4D97-AF65-F5344CB8AC3E}">
        <p14:creationId xmlns:p14="http://schemas.microsoft.com/office/powerpoint/2010/main" val="4259682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1" y="115888"/>
            <a:ext cx="5734050" cy="1152525"/>
          </a:xfrm>
        </p:spPr>
        <p:txBody>
          <a:bodyPr/>
          <a:lstStyle/>
          <a:p>
            <a:pPr eaLnBrk="1" hangingPunct="1"/>
            <a:r>
              <a:rPr lang="fi-FI" dirty="1"/>
              <a:t>b. Vähentää pysäköintipaikkojen vähimmäismäärää, jos vaihtoehtoja on käytettävissä...</a:t>
            </a:r>
            <a:br>
              <a:rPr lang="fi-FI" dirty="1"/>
            </a:br>
            <a:r>
              <a:rPr lang="fi-FI" dirty="1"/>
              <a:t>...julkisen liikenteen bonuksen vuoksi</a:t>
            </a: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55" y="1516807"/>
            <a:ext cx="5653106" cy="4838808"/>
          </a:xfrm>
          <a:prstGeom prst="rect">
            <a:avLst/>
          </a:prstGeom>
        </p:spPr>
      </p:pic>
      <p:sp>
        <p:nvSpPr>
          <p:cNvPr id="6" name="Content Placeholder 2"/>
          <p:cNvSpPr>
            <a:spLocks noGrp="1"/>
          </p:cNvSpPr>
          <p:nvPr>
            <p:ph idx="1"/>
          </p:nvPr>
        </p:nvSpPr>
        <p:spPr>
          <a:xfrm>
            <a:off x="6260202" y="1568496"/>
            <a:ext cx="2738645" cy="4212189"/>
          </a:xfrm>
        </p:spPr>
        <p:txBody>
          <a:bodyPr/>
          <a:lstStyle/>
          <a:p>
            <a:pPr eaLnBrk="1" hangingPunct="1">
              <a:buFont typeface="Arial" panose="020B0604020202020204" pitchFamily="34" charset="0"/>
              <a:buChar char="•"/>
            </a:pPr>
            <a:r>
              <a:rPr lang="fi-FI" dirty="1" sz="2000" b="0">
                <a:ea typeface="ＭＳ Ｐゴシック" panose="020B0600070205080204" pitchFamily="34" charset="-128"/>
              </a:rPr>
              <a:t>Hyvä käytäntö Mainzin kaupungissa:</a:t>
            </a:r>
          </a:p>
          <a:p>
            <a:pPr eaLnBrk="1" hangingPunct="1">
              <a:buFont typeface="Arial" panose="020B0604020202020204" pitchFamily="34" charset="0"/>
              <a:buChar char="•"/>
            </a:pPr>
            <a:r>
              <a:rPr lang="fi-FI" dirty="1" sz="2000" b="0">
                <a:ea typeface="ＭＳ Ｐゴシック" panose="020B0600070205080204" pitchFamily="34" charset="-128"/>
              </a:rPr>
              <a:t>Asetus alentaa pysäköintipaikkojen vaatimuksia tietyllä prosenttiosuudella, jos hyvä julkinen liikenne tarjotaan, ja näin ollen rakennuskustannukset vähenevät</a:t>
            </a:r>
          </a:p>
          <a:p>
            <a:pPr lvl="2" eaLnBrk="1" hangingPunct="1">
              <a:buFont typeface="Arial" panose="020B0604020202020204" pitchFamily="34" charset="0"/>
              <a:buChar char="•"/>
            </a:pPr>
            <a:endParaRPr lang="en-US" altLang="en-US" sz="800" dirty="0">
              <a:ea typeface="ＭＳ Ｐゴシック" panose="020B0600070205080204" pitchFamily="34" charset="-128"/>
            </a:endParaRPr>
          </a:p>
          <a:p>
            <a:pPr marL="1050925" lvl="3" indent="-342900" eaLnBrk="1" hangingPunct="1">
              <a:buClr>
                <a:srgbClr val="134095"/>
              </a:buClr>
              <a:buSzPct val="135000"/>
              <a:buFont typeface="Wingdings" panose="05000000000000000000" pitchFamily="2" charset="2"/>
              <a:buChar char="Ø"/>
            </a:pPr>
            <a:endParaRPr lang="en-US" altLang="en-US" sz="2400" dirty="0">
              <a:solidFill>
                <a:srgbClr val="134095"/>
              </a:solidFill>
              <a:latin typeface="+mn-lt"/>
              <a:ea typeface="ＭＳ Ｐゴシック" panose="020B0600070205080204" pitchFamily="34" charset="-128"/>
            </a:endParaRPr>
          </a:p>
          <a:p>
            <a:pPr marL="0" indent="0" eaLnBrk="1" hangingPunct="1">
              <a:buFontTx/>
              <a:buNone/>
            </a:pPr>
            <a:endParaRPr lang="en-GB" altLang="en-US" sz="1800" dirty="0"/>
          </a:p>
          <a:p>
            <a:pPr marL="0" indent="0" eaLnBrk="1" hangingPunct="1">
              <a:buFontTx/>
              <a:buNone/>
            </a:pPr>
            <a:endParaRPr lang="en-GB" altLang="en-US" sz="1800" dirty="0"/>
          </a:p>
        </p:txBody>
      </p:sp>
      <p:sp>
        <p:nvSpPr>
          <p:cNvPr id="7" name="Rechteck 6">
            <a:extLst>
              <a:ext uri="{FF2B5EF4-FFF2-40B4-BE49-F238E27FC236}">
                <a16:creationId xmlns:a16="http://schemas.microsoft.com/office/drawing/2014/main" id="{8E4F754D-F50E-4D17-B397-DDD398F4F0D5}"/>
              </a:ext>
            </a:extLst>
          </p:cNvPr>
          <p:cNvSpPr/>
          <p:nvPr/>
        </p:nvSpPr>
        <p:spPr>
          <a:xfrm rot="16200000">
            <a:off x="-2230386" y="3602704"/>
            <a:ext cx="4962559" cy="461665"/>
          </a:xfrm>
          <a:prstGeom prst="rect">
            <a:avLst/>
          </a:prstGeom>
        </p:spPr>
        <p:txBody>
          <a:bodyPr wrap="square">
            <a:spAutoFit/>
          </a:bodyPr>
          <a:lstStyle/>
          <a:p>
            <a:r>
              <a:rPr lang="fi-FI" dirty="1" sz="1200" b="1">
                <a:solidFill>
                  <a:srgbClr val="034EA2"/>
                </a:solidFill>
                <a:latin typeface="Arial"/>
              </a:rPr>
              <a:t>Lähde: https://bi.mainz.de/vo0050.php?__kvonr=16807</a:t>
            </a:r>
          </a:p>
          <a:p>
            <a:endParaRPr lang="de-DE" sz="1200" b="1" dirty="0">
              <a:solidFill>
                <a:srgbClr val="034EA2"/>
              </a:solidFill>
              <a:latin typeface="Arial"/>
            </a:endParaRPr>
          </a:p>
        </p:txBody>
      </p:sp>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0" name="Fußzeilenplatzhalter 3"/>
          <p:cNvSpPr>
            <a:spLocks noGrp="1"/>
          </p:cNvSpPr>
          <p:nvPr>
            <p:ph type="ftr" sz="quarter" idx="10"/>
          </p:nvPr>
        </p:nvSpPr>
        <p:spPr>
          <a:xfrm>
            <a:off x="1116013" y="6562725"/>
            <a:ext cx="5256212" cy="260350"/>
          </a:xfrm>
        </p:spPr>
        <p:txBody>
          <a:bodyPr/>
          <a:lstStyle/>
          <a:p>
            <a:pPr>
              <a:defRPr/>
            </a:pPr>
            <a:r>
              <a:rPr lang="fi-FI" dirty="1"/>
              <a:t>&lt;Tapahtuma&gt; • &lt;Päiväys&gt; • &lt;Paikka&gt; • &lt;Puhuja&gt;</a:t>
            </a:r>
          </a:p>
        </p:txBody>
      </p:sp>
    </p:spTree>
    <p:extLst>
      <p:ext uri="{BB962C8B-B14F-4D97-AF65-F5344CB8AC3E}">
        <p14:creationId xmlns:p14="http://schemas.microsoft.com/office/powerpoint/2010/main" val="2210996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1" y="115888"/>
            <a:ext cx="5695950" cy="1152525"/>
          </a:xfrm>
        </p:spPr>
        <p:txBody>
          <a:bodyPr/>
          <a:lstStyle/>
          <a:p>
            <a:pPr eaLnBrk="1" hangingPunct="1"/>
            <a:r>
              <a:rPr lang="fi-FI" dirty="1"/>
              <a:t>b. Vähentää pysäköintipaikkojen vähimmäismäärää, jos vaihtoehtoja on käytettävissä…</a:t>
            </a:r>
          </a:p>
        </p:txBody>
      </p:sp>
      <p:sp>
        <p:nvSpPr>
          <p:cNvPr id="3" name="Rechteck 2">
            <a:extLst>
              <a:ext uri="{FF2B5EF4-FFF2-40B4-BE49-F238E27FC236}">
                <a16:creationId xmlns:a16="http://schemas.microsoft.com/office/drawing/2014/main" id="{6E3B51CD-C146-4F5D-921F-F9FBAAE29E4A}"/>
              </a:ext>
            </a:extLst>
          </p:cNvPr>
          <p:cNvSpPr/>
          <p:nvPr/>
        </p:nvSpPr>
        <p:spPr>
          <a:xfrm>
            <a:off x="515123" y="1643449"/>
            <a:ext cx="8085180" cy="3268587"/>
          </a:xfrm>
          <a:prstGeom prst="rect">
            <a:avLst/>
          </a:prstGeom>
        </p:spPr>
        <p:txBody>
          <a:bodyPr wrap="square">
            <a:spAutoFit/>
          </a:bodyPr>
          <a:lstStyle/>
          <a:p>
            <a:pPr marL="342900" indent="-342900">
              <a:spcBef>
                <a:spcPct val="20000"/>
              </a:spcBef>
              <a:buClr>
                <a:srgbClr val="134095"/>
              </a:buClr>
              <a:buSzPct val="135000"/>
              <a:buFont typeface="Arial" panose="020B0604020202020204" pitchFamily="34" charset="0"/>
              <a:buChar char="•"/>
            </a:pPr>
            <a:r>
              <a:rPr lang="fi-FI" dirty="1">
                <a:solidFill>
                  <a:srgbClr val="134095"/>
                </a:solidFill>
                <a:latin typeface="+mn-lt"/>
                <a:ea typeface="ＭＳ Ｐゴシック" panose="020B0600070205080204" pitchFamily="34" charset="-128"/>
              </a:rPr>
              <a:t>...yhteiskäyttöön perustuvien liikkuvuuspalveluiden vuoksi, kuten yhteiskäytössä olevat autot, polkupyörät, rahtipyörät, tms.:</a:t>
            </a:r>
          </a:p>
          <a:p>
            <a:pPr lvl="1">
              <a:spcBef>
                <a:spcPct val="20000"/>
              </a:spcBef>
              <a:buClr>
                <a:srgbClr val="134095"/>
              </a:buClr>
              <a:buSzPct val="135000"/>
            </a:pPr>
            <a:endParaRPr lang="en-US" sz="1800" dirty="0">
              <a:solidFill>
                <a:srgbClr val="134095"/>
              </a:solidFill>
              <a:latin typeface="+mn-lt"/>
              <a:ea typeface="ＭＳ Ｐゴシック" panose="020B0600070205080204" pitchFamily="34" charset="-128"/>
            </a:endParaRPr>
          </a:p>
          <a:p>
            <a:pPr lvl="1">
              <a:spcBef>
                <a:spcPct val="20000"/>
              </a:spcBef>
              <a:buClr>
                <a:srgbClr val="134095"/>
              </a:buClr>
              <a:buSzPct val="135000"/>
            </a:pPr>
            <a:endParaRPr lang="en-US" sz="1800" dirty="0">
              <a:solidFill>
                <a:srgbClr val="134095"/>
              </a:solidFill>
              <a:latin typeface="+mn-lt"/>
              <a:ea typeface="ＭＳ Ｐゴシック" panose="020B0600070205080204" pitchFamily="34" charset="-128"/>
            </a:endParaRPr>
          </a:p>
          <a:p>
            <a:pPr marL="342900" indent="-342900">
              <a:spcBef>
                <a:spcPct val="20000"/>
              </a:spcBef>
              <a:buClr>
                <a:srgbClr val="134095"/>
              </a:buClr>
              <a:buSzPct val="135000"/>
              <a:buFont typeface="Arial" panose="020B0604020202020204" pitchFamily="34" charset="0"/>
              <a:buChar char="•"/>
            </a:pPr>
            <a:endParaRPr lang="en-US" dirty="0">
              <a:solidFill>
                <a:srgbClr val="134095"/>
              </a:solidFill>
              <a:latin typeface="+mn-lt"/>
              <a:ea typeface="ＭＳ Ｐゴシック" panose="020B0600070205080204" pitchFamily="34" charset="-128"/>
            </a:endParaRPr>
          </a:p>
          <a:p>
            <a:pPr marL="342900" indent="-342900">
              <a:spcBef>
                <a:spcPct val="20000"/>
              </a:spcBef>
              <a:buClr>
                <a:srgbClr val="134095"/>
              </a:buClr>
              <a:buSzPct val="135000"/>
              <a:buFont typeface="Arial" panose="020B0604020202020204" pitchFamily="34" charset="0"/>
              <a:buChar char="•"/>
            </a:pPr>
            <a:endParaRPr lang="en-US" dirty="0">
              <a:solidFill>
                <a:srgbClr val="134095"/>
              </a:solidFill>
              <a:latin typeface="+mn-lt"/>
              <a:ea typeface="ＭＳ Ｐゴシック" panose="020B0600070205080204" pitchFamily="34" charset="-128"/>
            </a:endParaRPr>
          </a:p>
          <a:p>
            <a:pPr marL="800100" lvl="2" indent="-342900">
              <a:spcBef>
                <a:spcPct val="20000"/>
              </a:spcBef>
              <a:buClr>
                <a:srgbClr val="134095"/>
              </a:buClr>
              <a:buSzPct val="135000"/>
              <a:buFont typeface="Arial" panose="020B0604020202020204" pitchFamily="34" charset="0"/>
              <a:buChar char="•"/>
            </a:pPr>
            <a:endParaRPr lang="de-DE" dirty="0">
              <a:solidFill>
                <a:srgbClr val="134095"/>
              </a:solidFill>
              <a:latin typeface="+mn-lt"/>
              <a:ea typeface="ＭＳ Ｐゴシック" panose="020B0600070205080204" pitchFamily="34" charset="-128"/>
            </a:endParaRPr>
          </a:p>
          <a:p>
            <a:pPr marL="800100" lvl="2" indent="-342900">
              <a:spcBef>
                <a:spcPct val="20000"/>
              </a:spcBef>
              <a:buClr>
                <a:srgbClr val="134095"/>
              </a:buClr>
              <a:buSzPct val="135000"/>
              <a:buFont typeface="Arial" panose="020B0604020202020204" pitchFamily="34" charset="0"/>
              <a:buChar char="•"/>
            </a:pPr>
            <a:endParaRPr lang="de-DE" dirty="0">
              <a:solidFill>
                <a:srgbClr val="134095"/>
              </a:solidFill>
              <a:latin typeface="+mn-lt"/>
              <a:ea typeface="ＭＳ Ｐゴシック" panose="020B0600070205080204" pitchFamily="34" charset="-128"/>
            </a:endParaRPr>
          </a:p>
        </p:txBody>
      </p:sp>
      <p:pic>
        <p:nvPicPr>
          <p:cNvPr id="4" name="Grafik 3">
            <a:extLst>
              <a:ext uri="{FF2B5EF4-FFF2-40B4-BE49-F238E27FC236}">
                <a16:creationId xmlns:a16="http://schemas.microsoft.com/office/drawing/2014/main" id="{6A96A26F-44A7-4626-82AF-29C710B8A9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8745" y="2582262"/>
            <a:ext cx="5701828" cy="3801219"/>
          </a:xfrm>
          <a:prstGeom prst="rect">
            <a:avLst/>
          </a:prstGeom>
        </p:spPr>
      </p:pic>
      <p:sp>
        <p:nvSpPr>
          <p:cNvPr id="7" name="Textfeld 6">
            <a:extLst>
              <a:ext uri="{FF2B5EF4-FFF2-40B4-BE49-F238E27FC236}">
                <a16:creationId xmlns:a16="http://schemas.microsoft.com/office/drawing/2014/main" id="{8FF7F625-FA02-467E-A541-45533D132FCE}"/>
              </a:ext>
            </a:extLst>
          </p:cNvPr>
          <p:cNvSpPr txBox="1"/>
          <p:nvPr/>
        </p:nvSpPr>
        <p:spPr>
          <a:xfrm>
            <a:off x="927572" y="6128055"/>
            <a:ext cx="1305165" cy="276999"/>
          </a:xfrm>
          <a:prstGeom prst="rect">
            <a:avLst/>
          </a:prstGeom>
          <a:noFill/>
        </p:spPr>
        <p:txBody>
          <a:bodyPr wrap="none" rtlCol="0">
            <a:spAutoFit/>
          </a:bodyPr>
          <a:lstStyle/>
          <a:p>
            <a:r>
              <a:rPr lang="fi-FI" dirty="1" sz="1200">
                <a:solidFill>
                  <a:schemeClr val="bg1"/>
                </a:solidFill>
                <a:latin typeface="+mn-lt"/>
              </a:rPr>
              <a:t>© Martina Hertel</a:t>
            </a:r>
          </a:p>
        </p:txBody>
      </p:sp>
      <p:sp>
        <p:nvSpPr>
          <p:cNvPr id="8" name="Content Placeholder 2">
            <a:extLst>
              <a:ext uri="{FF2B5EF4-FFF2-40B4-BE49-F238E27FC236}">
                <a16:creationId xmlns:a16="http://schemas.microsoft.com/office/drawing/2014/main" id="{7193FDF7-CD41-4D35-BAAB-485656D288ED}"/>
              </a:ext>
            </a:extLst>
          </p:cNvPr>
          <p:cNvSpPr>
            <a:spLocks noGrp="1"/>
          </p:cNvSpPr>
          <p:nvPr>
            <p:ph idx="1"/>
          </p:nvPr>
        </p:nvSpPr>
        <p:spPr>
          <a:xfrm>
            <a:off x="6660574" y="2582262"/>
            <a:ext cx="2383352" cy="3963389"/>
          </a:xfrm>
        </p:spPr>
        <p:txBody>
          <a:bodyPr/>
          <a:lstStyle/>
          <a:p>
            <a:pPr eaLnBrk="1" hangingPunct="1">
              <a:buFont typeface="Arial" panose="020B0604020202020204" pitchFamily="34" charset="0"/>
              <a:buChar char="•"/>
            </a:pPr>
            <a:r>
              <a:rPr lang="fi-FI" dirty="1" sz="2000" b="0">
                <a:ea typeface="ＭＳ Ｐゴシック" panose="020B0600070205080204" pitchFamily="34" charset="-128"/>
              </a:rPr>
              <a:t>Hyvä käytäntö Freiburgin kaupungissa:</a:t>
            </a:r>
          </a:p>
          <a:p>
            <a:pPr eaLnBrk="1" hangingPunct="1">
              <a:buFont typeface="Arial" panose="020B0604020202020204" pitchFamily="34" charset="0"/>
              <a:buChar char="•"/>
            </a:pPr>
            <a:r>
              <a:rPr lang="fi-FI" dirty="1" sz="2000" b="0">
                <a:ea typeface="ＭＳ Ｐゴシック" panose="020B0600070205080204" pitchFamily="34" charset="-128"/>
              </a:rPr>
              <a:t>Liikkuvuuskeskus teknisen kaupungintalon viereen</a:t>
            </a:r>
          </a:p>
          <a:p>
            <a:pPr lvl="2" eaLnBrk="1" hangingPunct="1">
              <a:buFont typeface="Arial" panose="020B0604020202020204" pitchFamily="34" charset="0"/>
              <a:buChar char="•"/>
            </a:pPr>
            <a:endParaRPr lang="en-US" altLang="en-US" sz="800" dirty="0">
              <a:ea typeface="ＭＳ Ｐゴシック" panose="020B0600070205080204" pitchFamily="34" charset="-128"/>
            </a:endParaRPr>
          </a:p>
          <a:p>
            <a:pPr marL="1050925" lvl="3" indent="-342900" eaLnBrk="1" hangingPunct="1">
              <a:buClr>
                <a:srgbClr val="134095"/>
              </a:buClr>
              <a:buSzPct val="135000"/>
              <a:buFont typeface="Wingdings" panose="05000000000000000000" pitchFamily="2" charset="2"/>
              <a:buChar char="Ø"/>
            </a:pPr>
            <a:endParaRPr lang="en-US" altLang="en-US" sz="2400" dirty="0">
              <a:solidFill>
                <a:srgbClr val="134095"/>
              </a:solidFill>
              <a:latin typeface="+mn-lt"/>
              <a:ea typeface="ＭＳ Ｐゴシック" panose="020B0600070205080204" pitchFamily="34" charset="-128"/>
            </a:endParaRPr>
          </a:p>
          <a:p>
            <a:pPr marL="0" indent="0" eaLnBrk="1" hangingPunct="1">
              <a:buFontTx/>
              <a:buNone/>
            </a:pPr>
            <a:endParaRPr lang="en-GB" altLang="en-US" sz="1800" dirty="0"/>
          </a:p>
          <a:p>
            <a:pPr marL="0" indent="0" eaLnBrk="1" hangingPunct="1">
              <a:buFontTx/>
              <a:buNone/>
            </a:pPr>
            <a:endParaRPr lang="en-GB" altLang="en-US" sz="1800" dirty="0"/>
          </a:p>
        </p:txBody>
      </p:sp>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1" name="Fußzeilenplatzhalter 3"/>
          <p:cNvSpPr>
            <a:spLocks noGrp="1"/>
          </p:cNvSpPr>
          <p:nvPr>
            <p:ph type="ftr" sz="quarter" idx="10"/>
          </p:nvPr>
        </p:nvSpPr>
        <p:spPr>
          <a:xfrm>
            <a:off x="1116013" y="6562725"/>
            <a:ext cx="5256212" cy="260350"/>
          </a:xfrm>
        </p:spPr>
        <p:txBody>
          <a:bodyPr/>
          <a:lstStyle/>
          <a:p>
            <a:pPr>
              <a:defRPr/>
            </a:pPr>
            <a:r>
              <a:rPr lang="fi-FI" dirty="1"/>
              <a:t>&lt;Tapahtuma&gt; • &lt;Päiväys&gt; • &lt;Paikka&gt; • &lt;Puhuja&gt;</a:t>
            </a:r>
          </a:p>
        </p:txBody>
      </p:sp>
    </p:spTree>
    <p:extLst>
      <p:ext uri="{BB962C8B-B14F-4D97-AF65-F5344CB8AC3E}">
        <p14:creationId xmlns:p14="http://schemas.microsoft.com/office/powerpoint/2010/main" val="2529793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60BC1FCC-C924-4829-95DB-92A0ED306018}"/>
              </a:ext>
            </a:extLst>
          </p:cNvPr>
          <p:cNvSpPr/>
          <p:nvPr/>
        </p:nvSpPr>
        <p:spPr>
          <a:xfrm>
            <a:off x="660676" y="3429000"/>
            <a:ext cx="7303109" cy="646331"/>
          </a:xfrm>
          <a:prstGeom prst="rect">
            <a:avLst/>
          </a:prstGeom>
        </p:spPr>
        <p:txBody>
          <a:bodyPr wrap="square">
            <a:spAutoFit/>
          </a:bodyPr>
          <a:lstStyle/>
          <a:p>
            <a:r>
              <a:rPr lang="fi-FI" dirty="1" sz="3600" b="1">
                <a:solidFill>
                  <a:schemeClr val="bg1"/>
                </a:solidFill>
                <a:latin typeface="+mj-lt"/>
              </a:rPr>
              <a:t>Pysäköintistandardien määritelmä</a:t>
            </a:r>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7" name="Fußzeilenplatzhalter 3"/>
          <p:cNvSpPr>
            <a:spLocks noGrp="1"/>
          </p:cNvSpPr>
          <p:nvPr>
            <p:ph type="ftr" sz="quarter" idx="10"/>
          </p:nvPr>
        </p:nvSpPr>
        <p:spPr>
          <a:xfrm>
            <a:off x="1116013" y="6562725"/>
            <a:ext cx="5256212" cy="260350"/>
          </a:xfrm>
        </p:spPr>
        <p:txBody>
          <a:bodyPr/>
          <a:lstStyle/>
          <a:p>
            <a:pPr>
              <a:defRPr/>
            </a:pPr>
            <a:r>
              <a:rPr lang="fi-FI" dirty="1"/>
              <a:t>&lt;Tapahtuma&gt; • &lt;Päiväys&gt; • &lt;Paikka&gt; • &lt;Puhuja&gt;</a:t>
            </a:r>
          </a:p>
        </p:txBody>
      </p:sp>
    </p:spTree>
    <p:extLst>
      <p:ext uri="{BB962C8B-B14F-4D97-AF65-F5344CB8AC3E}">
        <p14:creationId xmlns:p14="http://schemas.microsoft.com/office/powerpoint/2010/main" val="1207402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1" y="115888"/>
            <a:ext cx="5762624" cy="1152525"/>
          </a:xfrm>
        </p:spPr>
        <p:txBody>
          <a:bodyPr/>
          <a:lstStyle/>
          <a:p>
            <a:pPr eaLnBrk="1" hangingPunct="1"/>
            <a:r>
              <a:rPr lang="fi-FI" dirty="1"/>
              <a:t>b. Vähentää pysäköintipaikkojen vähimmäismäärää ...laadukkaan polkupyöräpysäköinnin vuoksi</a:t>
            </a:r>
            <a:r>
              <a:rPr lang="fi-FI" dirty="1"/>
              <a:t> </a:t>
            </a:r>
          </a:p>
        </p:txBody>
      </p:sp>
      <p:sp>
        <p:nvSpPr>
          <p:cNvPr id="5" name="Textfeld 4">
            <a:extLst>
              <a:ext uri="{FF2B5EF4-FFF2-40B4-BE49-F238E27FC236}">
                <a16:creationId xmlns:a16="http://schemas.microsoft.com/office/drawing/2014/main" id="{715FB566-71AC-40F6-A98A-947C329E0B42}"/>
              </a:ext>
            </a:extLst>
          </p:cNvPr>
          <p:cNvSpPr txBox="1"/>
          <p:nvPr/>
        </p:nvSpPr>
        <p:spPr>
          <a:xfrm>
            <a:off x="361883" y="1624981"/>
            <a:ext cx="8377003" cy="4124206"/>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fi-FI" dirty="1" b="1" sz="2200">
                <a:solidFill>
                  <a:srgbClr val="134095"/>
                </a:solidFill>
                <a:latin typeface="+mj-lt"/>
                <a:cs typeface="MS PGothic"/>
              </a:rPr>
              <a:t>Pakollinen</a:t>
            </a:r>
            <a:r>
              <a:rPr lang="fi-FI" dirty="1" sz="2200">
                <a:solidFill>
                  <a:srgbClr val="134095"/>
                </a:solidFill>
                <a:latin typeface="+mj-lt"/>
                <a:cs typeface="MS PGothic"/>
              </a:rPr>
              <a:t> polkupyöräpysäköinnin </a:t>
            </a:r>
            <a:r>
              <a:rPr lang="fi-FI" dirty="1" b="1" sz="2200">
                <a:solidFill>
                  <a:srgbClr val="134095"/>
                </a:solidFill>
                <a:latin typeface="+mj-lt"/>
                <a:cs typeface="MS PGothic"/>
              </a:rPr>
              <a:t>tarjoaminen</a:t>
            </a:r>
            <a:r>
              <a:rPr lang="fi-FI" dirty="1" sz="2200">
                <a:solidFill>
                  <a:srgbClr val="134095"/>
                </a:solidFill>
                <a:latin typeface="+mj-lt"/>
                <a:cs typeface="MS PGothic"/>
              </a:rPr>
              <a:t>!</a:t>
            </a:r>
          </a:p>
          <a:p>
            <a:pPr marL="342900" indent="-342900">
              <a:spcBef>
                <a:spcPts val="600"/>
              </a:spcBef>
              <a:buFont typeface="Arial" panose="020B0604020202020204" pitchFamily="34" charset="0"/>
              <a:buChar char="•"/>
            </a:pPr>
            <a:r>
              <a:rPr lang="fi-FI" dirty="1" sz="2200">
                <a:solidFill>
                  <a:srgbClr val="134095"/>
                </a:solidFill>
                <a:latin typeface="+mj-lt"/>
                <a:cs typeface="MS PGothic"/>
              </a:rPr>
              <a:t>Etupyörän pidikkeiden, niin kutsuttujen vanteiden pilaajien, asentamista ei sallita uusissa rakennusprojekteissa</a:t>
            </a:r>
          </a:p>
          <a:p>
            <a:pPr marL="342900" indent="-342900">
              <a:spcBef>
                <a:spcPts val="600"/>
              </a:spcBef>
              <a:buFont typeface="Arial" panose="020B0604020202020204" pitchFamily="34" charset="0"/>
              <a:buChar char="•"/>
            </a:pPr>
            <a:r>
              <a:rPr lang="fi-FI" dirty="1" sz="2200">
                <a:solidFill>
                  <a:srgbClr val="134095"/>
                </a:solidFill>
                <a:latin typeface="+mj-lt"/>
                <a:cs typeface="MS PGothic"/>
              </a:rPr>
              <a:t>Polkupyöräpysäköinnin on tarjottava turvallinen teline, joka on helposti käytettävissä ja riittävästi valaistu</a:t>
            </a:r>
            <a:r>
              <a:rPr lang="fi-FI" dirty="1" sz="2200">
                <a:solidFill>
                  <a:srgbClr val="134095"/>
                </a:solidFill>
                <a:latin typeface="+mj-lt"/>
                <a:cs typeface="MS PGothic"/>
              </a:rPr>
              <a:t> </a:t>
            </a:r>
          </a:p>
          <a:p>
            <a:pPr marL="342900" indent="-342900">
              <a:spcBef>
                <a:spcPts val="600"/>
              </a:spcBef>
              <a:buFont typeface="Arial" panose="020B0604020202020204" pitchFamily="34" charset="0"/>
              <a:buChar char="•"/>
            </a:pPr>
            <a:r>
              <a:rPr lang="fi-FI" dirty="1" sz="2200">
                <a:solidFill>
                  <a:srgbClr val="134095"/>
                </a:solidFill>
                <a:latin typeface="+mj-lt"/>
                <a:cs typeface="MS PGothic"/>
              </a:rPr>
              <a:t>Rakennettavien polkupyöräpysäköintipaikkojen määrä riippuu rakennuksen käyttötyypistä ( → viitteellinen määrätaulukko)</a:t>
            </a:r>
          </a:p>
          <a:p>
            <a:pPr marL="342900" indent="-342900">
              <a:spcBef>
                <a:spcPts val="600"/>
              </a:spcBef>
              <a:buFont typeface="Arial" panose="020B0604020202020204" pitchFamily="34" charset="0"/>
              <a:buChar char="•"/>
            </a:pPr>
            <a:r>
              <a:rPr lang="fi-FI" dirty="1" sz="2200">
                <a:solidFill>
                  <a:srgbClr val="134095"/>
                </a:solidFill>
                <a:latin typeface="+mj-lt"/>
                <a:cs typeface="MS PGothic"/>
              </a:rPr>
              <a:t>Pysäköintipaikkojen velvollisuuden vähentäminen (henkilöauto) toimenpiteillä sellaisilla alueilla, joissa edistetään polkupyöräliikennettä, kuten kuormapyörät, katetut tai lukitut säilytystilat pyörille, kaapit sähköpyörien akkujen lataamiseen, tms.</a:t>
            </a: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a:spLocks noGrp="1"/>
          </p:cNvSpPr>
          <p:nvPr>
            <p:ph type="ftr" sz="quarter" idx="10"/>
          </p:nvPr>
        </p:nvSpPr>
        <p:spPr>
          <a:xfrm>
            <a:off x="1116013" y="6562725"/>
            <a:ext cx="5256212" cy="260350"/>
          </a:xfrm>
        </p:spPr>
        <p:txBody>
          <a:bodyPr/>
          <a:lstStyle/>
          <a:p>
            <a:pPr>
              <a:defRPr/>
            </a:pPr>
            <a:r>
              <a:rPr lang="fi-FI" dirty="1"/>
              <a:t>&lt;Tapahtuma&gt; • &lt;Päiväys&gt; • &lt;Paikka&gt; • &lt;Puhuja&gt;</a:t>
            </a:r>
          </a:p>
        </p:txBody>
      </p:sp>
    </p:spTree>
    <p:extLst>
      <p:ext uri="{BB962C8B-B14F-4D97-AF65-F5344CB8AC3E}">
        <p14:creationId xmlns:p14="http://schemas.microsoft.com/office/powerpoint/2010/main" val="83724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0" y="115888"/>
            <a:ext cx="7343775" cy="1152525"/>
          </a:xfrm>
        </p:spPr>
        <p:txBody>
          <a:bodyPr/>
          <a:lstStyle/>
          <a:p>
            <a:pPr eaLnBrk="1" hangingPunct="1"/>
            <a:r>
              <a:rPr lang="fi-FI" dirty="1"/>
              <a:t>b. Hyvät polkupyörien pysäköintistandardit</a:t>
            </a:r>
          </a:p>
        </p:txBody>
      </p:sp>
      <p:sp>
        <p:nvSpPr>
          <p:cNvPr id="6" name="Rechteck 5">
            <a:extLst>
              <a:ext uri="{FF2B5EF4-FFF2-40B4-BE49-F238E27FC236}">
                <a16:creationId xmlns:a16="http://schemas.microsoft.com/office/drawing/2014/main" id="{9734377B-1BD8-4708-806D-25B55E42C62A}"/>
              </a:ext>
            </a:extLst>
          </p:cNvPr>
          <p:cNvSpPr/>
          <p:nvPr/>
        </p:nvSpPr>
        <p:spPr>
          <a:xfrm>
            <a:off x="4114801" y="1631373"/>
            <a:ext cx="3799490" cy="1815882"/>
          </a:xfrm>
          <a:prstGeom prst="rect">
            <a:avLst/>
          </a:prstGeom>
        </p:spPr>
        <p:txBody>
          <a:bodyPr wrap="square">
            <a:spAutoFit/>
          </a:bodyPr>
          <a:lstStyle/>
          <a:p>
            <a:pPr marL="342900" indent="-342900">
              <a:spcBef>
                <a:spcPct val="20000"/>
              </a:spcBef>
              <a:buClr>
                <a:srgbClr val="134095"/>
              </a:buClr>
              <a:buSzPct val="135000"/>
              <a:buFont typeface="Arial" panose="020B0604020202020204" pitchFamily="34" charset="0"/>
              <a:buChar char="•"/>
            </a:pPr>
            <a:r>
              <a:rPr lang="fi-FI" dirty="1">
                <a:solidFill>
                  <a:srgbClr val="134095"/>
                </a:solidFill>
                <a:latin typeface="+mn-lt"/>
                <a:ea typeface="ＭＳ Ｐゴシック" panose="020B0600070205080204" pitchFamily="34" charset="-128"/>
              </a:rPr>
              <a:t>Hyvä käytäntö Sint Niklaasissa:</a:t>
            </a:r>
          </a:p>
          <a:p>
            <a:pPr marL="714375" lvl="1" indent="-352425">
              <a:spcBef>
                <a:spcPct val="20000"/>
              </a:spcBef>
              <a:buClr>
                <a:srgbClr val="134095"/>
              </a:buClr>
              <a:buSzPct val="135000"/>
              <a:buFont typeface="Arial" panose="020B0604020202020204" pitchFamily="34" charset="0"/>
              <a:buChar char="•"/>
            </a:pPr>
            <a:r>
              <a:rPr lang="fi-FI" dirty="1" b="1" sz="2000">
                <a:solidFill>
                  <a:srgbClr val="134095"/>
                </a:solidFill>
                <a:latin typeface="+mn-lt"/>
                <a:ea typeface="ＭＳ Ｐゴシック" panose="020B0600070205080204" pitchFamily="34" charset="-128"/>
              </a:rPr>
              <a:t>1 polkupyörän pysäköintipaikka tyynyä kohti</a:t>
            </a:r>
            <a:r>
              <a:rPr lang="fi-FI" dirty="1" sz="2000">
                <a:solidFill>
                  <a:srgbClr val="134095"/>
                </a:solidFill>
                <a:latin typeface="+mn-lt"/>
                <a:ea typeface="ＭＳ Ｐゴシック" panose="020B0600070205080204" pitchFamily="34" charset="-128"/>
              </a:rPr>
              <a:t>, mutta 1 auton pysäköintipaikka asuinyksikköä kohti</a:t>
            </a:r>
          </a:p>
        </p:txBody>
      </p:sp>
      <p:pic>
        <p:nvPicPr>
          <p:cNvPr id="1026" name="Picture 2" descr="Sint-Nikla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800" y="1631373"/>
            <a:ext cx="3915000" cy="3132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0086A90D-C652-437F-BA12-A2CD4C913A8E}"/>
              </a:ext>
            </a:extLst>
          </p:cNvPr>
          <p:cNvSpPr txBox="1"/>
          <p:nvPr/>
        </p:nvSpPr>
        <p:spPr>
          <a:xfrm>
            <a:off x="155575" y="4530325"/>
            <a:ext cx="1186543" cy="276999"/>
          </a:xfrm>
          <a:prstGeom prst="rect">
            <a:avLst/>
          </a:prstGeom>
          <a:noFill/>
        </p:spPr>
        <p:txBody>
          <a:bodyPr wrap="none" rtlCol="0">
            <a:spAutoFit/>
          </a:bodyPr>
          <a:lstStyle/>
          <a:p>
            <a:r>
              <a:rPr lang="fi-FI" dirty="1" sz="1200">
                <a:solidFill>
                  <a:schemeClr val="bg1"/>
                </a:solidFill>
                <a:latin typeface="+mn-lt"/>
              </a:rPr>
              <a:t>© Park4SUMP</a:t>
            </a:r>
          </a:p>
        </p:txBody>
      </p:sp>
      <p:sp>
        <p:nvSpPr>
          <p:cNvPr id="4" name="Rechteck 3"/>
          <p:cNvSpPr/>
          <p:nvPr/>
        </p:nvSpPr>
        <p:spPr>
          <a:xfrm>
            <a:off x="4122682" y="3633629"/>
            <a:ext cx="4572000" cy="1754326"/>
          </a:xfrm>
          <a:prstGeom prst="rect">
            <a:avLst/>
          </a:prstGeom>
        </p:spPr>
        <p:txBody>
          <a:bodyPr>
            <a:spAutoFit/>
          </a:bodyPr>
          <a:lstStyle/>
          <a:p>
            <a:pPr marL="342900" lvl="0" indent="-342900">
              <a:spcBef>
                <a:spcPct val="20000"/>
              </a:spcBef>
              <a:buClr>
                <a:srgbClr val="134095"/>
              </a:buClr>
              <a:buSzPct val="135000"/>
              <a:buFont typeface="Arial" panose="020B0604020202020204" pitchFamily="34" charset="0"/>
              <a:buChar char="•"/>
            </a:pPr>
            <a:r>
              <a:rPr lang="fi-FI" dirty="1">
                <a:solidFill>
                  <a:srgbClr val="134095"/>
                </a:solidFill>
                <a:latin typeface="Arial"/>
                <a:ea typeface="ＭＳ Ｐゴシック" panose="020B0600070205080204" pitchFamily="34" charset="-128"/>
              </a:rPr>
              <a:t>Hyvä käytäntö Ranskassa:</a:t>
            </a:r>
          </a:p>
          <a:p>
            <a:pPr marL="714375" lvl="1" indent="-352425">
              <a:spcBef>
                <a:spcPct val="20000"/>
              </a:spcBef>
              <a:buClr>
                <a:srgbClr val="134095"/>
              </a:buClr>
              <a:buSzPct val="135000"/>
              <a:buFont typeface="Arial" panose="020B0604020202020204" pitchFamily="34" charset="0"/>
              <a:buChar char="•"/>
            </a:pPr>
            <a:r>
              <a:rPr lang="fi-FI" dirty="1" sz="2000">
                <a:solidFill>
                  <a:srgbClr val="134095"/>
                </a:solidFill>
                <a:latin typeface="Arial"/>
                <a:ea typeface="ＭＳ Ｐゴシック" panose="020B0600070205080204" pitchFamily="34" charset="-128"/>
              </a:rPr>
              <a:t>Enimmäisstandardit autojen pysäköinnille ja vähimmäisstandardit polkupyörien pysäköinnille koskee tuettua vuokra-asumista</a:t>
            </a:r>
            <a:r>
              <a:rPr lang="fi-FI" dirty="1" sz="2000">
                <a:solidFill>
                  <a:srgbClr val="134095"/>
                </a:solidFill>
                <a:latin typeface="Arial"/>
                <a:ea typeface="ＭＳ Ｐゴシック" panose="020B0600070205080204" pitchFamily="34" charset="-128"/>
              </a:rPr>
              <a:t> </a:t>
            </a:r>
          </a:p>
        </p:txBody>
      </p:sp>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1" name="Fußzeilenplatzhalter 3"/>
          <p:cNvSpPr>
            <a:spLocks noGrp="1"/>
          </p:cNvSpPr>
          <p:nvPr>
            <p:ph type="ftr" sz="quarter" idx="10"/>
          </p:nvPr>
        </p:nvSpPr>
        <p:spPr>
          <a:xfrm>
            <a:off x="1116013" y="6562725"/>
            <a:ext cx="5256212" cy="260350"/>
          </a:xfrm>
        </p:spPr>
        <p:txBody>
          <a:bodyPr/>
          <a:lstStyle/>
          <a:p>
            <a:pPr>
              <a:defRPr/>
            </a:pPr>
            <a:r>
              <a:rPr lang="fi-FI" dirty="1"/>
              <a:t>&lt;Tapahtuma&gt; • &lt;Päiväys&gt; • &lt;Paikka&gt; • &lt;Puhuja&gt;</a:t>
            </a:r>
          </a:p>
        </p:txBody>
      </p:sp>
    </p:spTree>
    <p:extLst>
      <p:ext uri="{BB962C8B-B14F-4D97-AF65-F5344CB8AC3E}">
        <p14:creationId xmlns:p14="http://schemas.microsoft.com/office/powerpoint/2010/main" val="2537489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A1C94C4-3727-4CD8-8FD6-0FC3F7116BDD}"/>
              </a:ext>
            </a:extLst>
          </p:cNvPr>
          <p:cNvPicPr>
            <a:picLocks noChangeAspect="1"/>
          </p:cNvPicPr>
          <p:nvPr/>
        </p:nvPicPr>
        <p:blipFill rotWithShape="1">
          <a:blip r:embed="rId3"/>
          <a:srcRect l="15054" t="20433" r="15215" b="12054"/>
          <a:stretch/>
        </p:blipFill>
        <p:spPr>
          <a:xfrm>
            <a:off x="2738437" y="5401133"/>
            <a:ext cx="2752726" cy="1135334"/>
          </a:xfrm>
          <a:prstGeom prst="rect">
            <a:avLst/>
          </a:prstGeom>
        </p:spPr>
      </p:pic>
      <p:sp>
        <p:nvSpPr>
          <p:cNvPr id="6146" name="Rectangle 1053">
            <a:extLst>
              <a:ext uri="{FF2B5EF4-FFF2-40B4-BE49-F238E27FC236}">
                <a16:creationId xmlns:a16="http://schemas.microsoft.com/office/drawing/2014/main" id="{8411CD9F-EA70-4193-B4E9-FC6AAD61654A}"/>
              </a:ext>
            </a:extLst>
          </p:cNvPr>
          <p:cNvSpPr>
            <a:spLocks noGrp="1" noChangeArrowheads="1"/>
          </p:cNvSpPr>
          <p:nvPr>
            <p:ph type="title"/>
          </p:nvPr>
        </p:nvSpPr>
        <p:spPr>
          <a:xfrm>
            <a:off x="304800" y="104008"/>
            <a:ext cx="5838825" cy="1143000"/>
          </a:xfrm>
        </p:spPr>
        <p:txBody>
          <a:bodyPr/>
          <a:lstStyle/>
          <a:p>
            <a:pPr eaLnBrk="1" hangingPunct="1"/>
            <a:r>
              <a:rPr lang="fi-FI" dirty="1"/>
              <a:t>b. Pysäköintipaikkojen vaatimusten vähentäminen yhteiskäytössä olevien autojen vuoksi</a:t>
            </a:r>
          </a:p>
        </p:txBody>
      </p:sp>
      <p:sp>
        <p:nvSpPr>
          <p:cNvPr id="6147" name="AutoShape 1056" descr="jpeg&amp;filename=auditgroup_EN_rgb_256dpi">
            <a:extLst>
              <a:ext uri="{FF2B5EF4-FFF2-40B4-BE49-F238E27FC236}">
                <a16:creationId xmlns:a16="http://schemas.microsoft.com/office/drawing/2014/main" id="{2232E37B-E873-42E1-98F6-D0232CA18E94}"/>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de-DE" sz="1800"/>
          </a:p>
        </p:txBody>
      </p:sp>
      <p:sp>
        <p:nvSpPr>
          <p:cNvPr id="6148" name="AutoShape 1058" descr="jpeg&amp;filename=auditgroup_EN_rgb_256dpi">
            <a:extLst>
              <a:ext uri="{FF2B5EF4-FFF2-40B4-BE49-F238E27FC236}">
                <a16:creationId xmlns:a16="http://schemas.microsoft.com/office/drawing/2014/main" id="{355EA134-03E4-4E5F-808D-90A1D360D705}"/>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de-DE" sz="1800"/>
          </a:p>
        </p:txBody>
      </p:sp>
      <p:sp>
        <p:nvSpPr>
          <p:cNvPr id="6149" name="AutoShape 1060" descr="jpeg&amp;filename=auditgroup_EN_rgb_256dpi">
            <a:extLst>
              <a:ext uri="{FF2B5EF4-FFF2-40B4-BE49-F238E27FC236}">
                <a16:creationId xmlns:a16="http://schemas.microsoft.com/office/drawing/2014/main" id="{BD58CA0F-0C3B-40EC-98A8-D32F53EE3FA5}"/>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de-DE" sz="1800"/>
          </a:p>
        </p:txBody>
      </p:sp>
      <p:sp>
        <p:nvSpPr>
          <p:cNvPr id="13" name="Textfeld 12"/>
          <p:cNvSpPr txBox="1"/>
          <p:nvPr/>
        </p:nvSpPr>
        <p:spPr>
          <a:xfrm>
            <a:off x="2133371" y="5394630"/>
            <a:ext cx="1681871" cy="338554"/>
          </a:xfrm>
          <a:prstGeom prst="rect">
            <a:avLst/>
          </a:prstGeom>
          <a:noFill/>
        </p:spPr>
        <p:txBody>
          <a:bodyPr wrap="none" rtlCol="0">
            <a:spAutoFit/>
          </a:bodyPr>
          <a:lstStyle/>
          <a:p>
            <a:r>
              <a:rPr lang="fi-FI" dirty="1" sz="1600">
                <a:solidFill>
                  <a:schemeClr val="bg1"/>
                </a:solidFill>
                <a:latin typeface="+mn-lt"/>
              </a:rPr>
              <a:t>© Martina Hertel</a:t>
            </a:r>
          </a:p>
        </p:txBody>
      </p:sp>
      <p:sp>
        <p:nvSpPr>
          <p:cNvPr id="14" name="Rechteck 13"/>
          <p:cNvSpPr/>
          <p:nvPr/>
        </p:nvSpPr>
        <p:spPr>
          <a:xfrm>
            <a:off x="165100" y="5210385"/>
            <a:ext cx="7150100" cy="830997"/>
          </a:xfrm>
          <a:prstGeom prst="rect">
            <a:avLst/>
          </a:prstGeom>
        </p:spPr>
        <p:txBody>
          <a:bodyPr wrap="square">
            <a:spAutoFit/>
          </a:bodyPr>
          <a:lstStyle/>
          <a:p>
            <a:r>
              <a:rPr lang="fi-FI" dirty="1" sz="1200" b="1">
                <a:solidFill>
                  <a:srgbClr val="134095"/>
                </a:solidFill>
                <a:latin typeface="Arial" panose="020B0604020202020204" pitchFamily="34" charset="0"/>
                <a:cs typeface="Arial" panose="020B0604020202020204" pitchFamily="34" charset="0"/>
              </a:rPr>
              <a:t>Lähde: Gunnar Nehrken presentaatio, luento </a:t>
            </a:r>
            <a:br>
              <a:rPr lang="fi-FI" dirty="1" sz="1200" b="1">
                <a:solidFill>
                  <a:srgbClr val="134095"/>
                </a:solidFill>
                <a:latin typeface="Arial" panose="020B0604020202020204" pitchFamily="34" charset="0"/>
                <a:cs typeface="Arial" panose="020B0604020202020204" pitchFamily="34" charset="0"/>
              </a:rPr>
            </a:br>
            <a:r>
              <a:rPr lang="fi-FI" dirty="1" sz="1200" b="1">
                <a:solidFill>
                  <a:srgbClr val="134095"/>
                </a:solidFill>
                <a:latin typeface="Arial" panose="020B0604020202020204" pitchFamily="34" charset="0"/>
                <a:cs typeface="Arial" panose="020B0604020202020204" pitchFamily="34" charset="0"/>
              </a:rPr>
              <a:t>14.11.2019, Difu Seminar</a:t>
            </a:r>
            <a:r>
              <a:rPr lang="fi-FI" dirty="1" sz="1200" b="1">
                <a:solidFill>
                  <a:srgbClr val="134095"/>
                </a:solidFill>
                <a:latin typeface="Arial" panose="020B0604020202020204" pitchFamily="34" charset="0"/>
                <a:cs typeface="Arial" panose="020B0604020202020204" pitchFamily="34" charset="0"/>
              </a:rPr>
              <a:t> </a:t>
            </a:r>
          </a:p>
          <a:p>
            <a:endParaRPr lang="de-DE" sz="1200" b="1" dirty="0">
              <a:solidFill>
                <a:srgbClr val="134095"/>
              </a:solidFill>
              <a:latin typeface="Arial" panose="020B0604020202020204" pitchFamily="34" charset="0"/>
              <a:cs typeface="Arial" panose="020B0604020202020204" pitchFamily="34" charset="0"/>
            </a:endParaRPr>
          </a:p>
          <a:p>
            <a:r>
              <a:rPr lang="fi-FI" dirty="1" sz="1200" b="1">
                <a:solidFill>
                  <a:srgbClr val="134095"/>
                </a:solidFill>
                <a:latin typeface="+mn-lt"/>
              </a:rPr>
              <a:t> </a:t>
            </a:r>
          </a:p>
        </p:txBody>
      </p:sp>
      <p:graphicFrame>
        <p:nvGraphicFramePr>
          <p:cNvPr id="5" name="Tabelle 4"/>
          <p:cNvGraphicFramePr>
            <a:graphicFrameLocks noGrp="1"/>
          </p:cNvGraphicFramePr>
          <p:nvPr>
            <p:extLst>
              <p:ext uri="{D42A27DB-BD31-4B8C-83A1-F6EECF244321}">
                <p14:modId xmlns:p14="http://schemas.microsoft.com/office/powerpoint/2010/main" val="2182853206"/>
              </p:ext>
            </p:extLst>
          </p:nvPr>
        </p:nvGraphicFramePr>
        <p:xfrm>
          <a:off x="256308" y="1375314"/>
          <a:ext cx="8631384" cy="3820668"/>
        </p:xfrm>
        <a:graphic>
          <a:graphicData uri="http://schemas.openxmlformats.org/drawingml/2006/table">
            <a:tbl>
              <a:tblPr firstRow="1" firstCol="1" bandRow="1">
                <a:tableStyleId>{5C22544A-7EE6-4342-B048-85BDC9FD1C3A}</a:tableStyleId>
              </a:tblPr>
              <a:tblGrid>
                <a:gridCol w="1316648">
                  <a:extLst>
                    <a:ext uri="{9D8B030D-6E8A-4147-A177-3AD203B41FA5}">
                      <a16:colId xmlns:a16="http://schemas.microsoft.com/office/drawing/2014/main" val="20000"/>
                    </a:ext>
                  </a:extLst>
                </a:gridCol>
                <a:gridCol w="2023451">
                  <a:extLst>
                    <a:ext uri="{9D8B030D-6E8A-4147-A177-3AD203B41FA5}">
                      <a16:colId xmlns:a16="http://schemas.microsoft.com/office/drawing/2014/main" val="20001"/>
                    </a:ext>
                  </a:extLst>
                </a:gridCol>
                <a:gridCol w="2016420">
                  <a:extLst>
                    <a:ext uri="{9D8B030D-6E8A-4147-A177-3AD203B41FA5}">
                      <a16:colId xmlns:a16="http://schemas.microsoft.com/office/drawing/2014/main" val="20002"/>
                    </a:ext>
                  </a:extLst>
                </a:gridCol>
                <a:gridCol w="3274865">
                  <a:extLst>
                    <a:ext uri="{9D8B030D-6E8A-4147-A177-3AD203B41FA5}">
                      <a16:colId xmlns:a16="http://schemas.microsoft.com/office/drawing/2014/main" val="20003"/>
                    </a:ext>
                  </a:extLst>
                </a:gridCol>
              </a:tblGrid>
              <a:tr h="382388">
                <a:tc>
                  <a:txBody>
                    <a:bodyPr/>
                    <a:lstStyle/>
                    <a:p>
                      <a:pPr>
                        <a:lnSpc>
                          <a:spcPct val="115000"/>
                        </a:lnSpc>
                        <a:spcAft>
                          <a:spcPts val="0"/>
                        </a:spcAft>
                      </a:pPr>
                      <a:r>
                        <a:rPr lang="fi-FI" dirty="1" sz="1800">
                          <a:latin typeface="+mn-lt"/>
                          <a:ea typeface="+mn-ea"/>
                          <a:cs typeface="+mn-cs"/>
                        </a:rPr>
                        <a:t>Kaupunki</a:t>
                      </a:r>
                    </a:p>
                  </a:txBody>
                  <a:tcPr marL="62184" marR="62184" marT="0" marB="0"/>
                </a:tc>
                <a:tc>
                  <a:txBody>
                    <a:bodyPr/>
                    <a:lstStyle/>
                    <a:p>
                      <a:pPr>
                        <a:lnSpc>
                          <a:spcPct val="115000"/>
                        </a:lnSpc>
                        <a:spcAft>
                          <a:spcPts val="0"/>
                        </a:spcAft>
                      </a:pPr>
                      <a:r>
                        <a:rPr lang="fi-FI" dirty="1" sz="1800"/>
                        <a:t>Uusi rakennusprojekti</a:t>
                      </a:r>
                    </a:p>
                  </a:txBody>
                  <a:tcPr marL="62184" marR="62184" marT="0" marB="0"/>
                </a:tc>
                <a:tc>
                  <a:txBody>
                    <a:bodyPr/>
                    <a:lstStyle/>
                    <a:p>
                      <a:pPr>
                        <a:lnSpc>
                          <a:spcPct val="115000"/>
                        </a:lnSpc>
                        <a:spcAft>
                          <a:spcPts val="0"/>
                        </a:spcAft>
                      </a:pPr>
                      <a:r>
                        <a:rPr lang="fi-FI" dirty="1" sz="1800"/>
                        <a:t>Uusien rakennuskohteiden pysäköintistandardien vähennys</a:t>
                      </a:r>
                    </a:p>
                  </a:txBody>
                  <a:tcPr marL="62184" marR="62184" marT="0" marB="0"/>
                </a:tc>
                <a:tc>
                  <a:txBody>
                    <a:bodyPr/>
                    <a:lstStyle/>
                    <a:p>
                      <a:pPr>
                        <a:lnSpc>
                          <a:spcPct val="115000"/>
                        </a:lnSpc>
                        <a:spcAft>
                          <a:spcPts val="0"/>
                        </a:spcAft>
                      </a:pPr>
                      <a:r>
                        <a:rPr lang="fi-FI" dirty="1" sz="1800">
                          <a:latin typeface="+mn-lt"/>
                          <a:ea typeface="+mn-ea"/>
                          <a:cs typeface="+mn-cs"/>
                        </a:rPr>
                        <a:t>kustannukset</a:t>
                      </a:r>
                    </a:p>
                  </a:txBody>
                  <a:tcPr marL="62184" marR="62184" marT="0" marB="0"/>
                </a:tc>
                <a:extLst>
                  <a:ext uri="{0D108BD9-81ED-4DB2-BD59-A6C34878D82A}">
                    <a16:rowId xmlns:a16="http://schemas.microsoft.com/office/drawing/2014/main" val="10000"/>
                  </a:ext>
                </a:extLst>
              </a:tr>
              <a:tr h="955935">
                <a:tc>
                  <a:txBody>
                    <a:bodyPr/>
                    <a:lstStyle/>
                    <a:p>
                      <a:pPr>
                        <a:lnSpc>
                          <a:spcPct val="115000"/>
                        </a:lnSpc>
                        <a:spcAft>
                          <a:spcPts val="0"/>
                        </a:spcAft>
                      </a:pPr>
                      <a:r>
                        <a:rPr lang="fi-FI" dirty="1" sz="1800"/>
                        <a:t>München</a:t>
                      </a:r>
                    </a:p>
                  </a:txBody>
                  <a:tcPr marL="62184" marR="62184" marT="0" marB="0"/>
                </a:tc>
                <a:tc>
                  <a:txBody>
                    <a:bodyPr/>
                    <a:lstStyle/>
                    <a:p>
                      <a:pPr>
                        <a:lnSpc>
                          <a:spcPct val="115000"/>
                        </a:lnSpc>
                        <a:spcAft>
                          <a:spcPts val="0"/>
                        </a:spcAft>
                      </a:pPr>
                      <a:r>
                        <a:rPr lang="fi-FI" dirty="1" sz="1600">
                          <a:latin typeface="Arial" panose="020B0604020202020204" pitchFamily="34" charset="0"/>
                          <a:ea typeface="Calibri"/>
                          <a:cs typeface="Arial" panose="020B0604020202020204" pitchFamily="34" charset="0"/>
                        </a:rPr>
                        <a:t>Monen sukupolven asumista 120 asuinyksikössä Münchenissä</a:t>
                      </a:r>
                      <a:r>
                        <a:rPr lang="fi-FI" dirty="1" sz="1600">
                          <a:latin typeface="Arial" panose="020B0604020202020204" pitchFamily="34" charset="0"/>
                          <a:ea typeface="Calibri"/>
                          <a:cs typeface="Arial" panose="020B0604020202020204" pitchFamily="34" charset="0"/>
                        </a:rPr>
                        <a:t> </a:t>
                      </a:r>
                    </a:p>
                    <a:p>
                      <a:pPr algn="l" rtl="0">
                        <a:lnSpc>
                          <a:spcPct val="115000"/>
                        </a:lnSpc>
                        <a:spcAft>
                          <a:spcPts val="0"/>
                        </a:spcAft>
                      </a:pPr>
                      <a:endParaRPr lang="en-US" sz="1600" dirty="0">
                        <a:effectLst/>
                        <a:latin typeface="Arial" panose="020B0604020202020204" pitchFamily="34" charset="0"/>
                        <a:ea typeface="Calibri"/>
                        <a:cs typeface="Arial" panose="020B0604020202020204" pitchFamily="34" charset="0"/>
                      </a:endParaRPr>
                    </a:p>
                    <a:p>
                      <a:pPr>
                        <a:lnSpc>
                          <a:spcPct val="115000"/>
                        </a:lnSpc>
                        <a:spcAft>
                          <a:spcPts val="0"/>
                        </a:spcAft>
                      </a:pPr>
                      <a:r>
                        <a:rPr lang="fi-FI" dirty="1" sz="1600">
                          <a:latin typeface="Arial" panose="020B0604020202020204" pitchFamily="34" charset="0"/>
                          <a:ea typeface="Calibri"/>
                          <a:cs typeface="Arial" panose="020B0604020202020204" pitchFamily="34" charset="0"/>
                        </a:rPr>
                        <a:t>Yhteiskäyttöautojen kumppani: STATTAUTO Munich</a:t>
                      </a:r>
                    </a:p>
                  </a:txBody>
                  <a:tcPr marL="62184" marR="62184" marT="0" marB="0"/>
                </a:tc>
                <a:tc>
                  <a:txBody>
                    <a:bodyPr/>
                    <a:lstStyle/>
                    <a:p>
                      <a:pPr>
                        <a:lnSpc>
                          <a:spcPct val="115000"/>
                        </a:lnSpc>
                        <a:spcAft>
                          <a:spcPts val="0"/>
                        </a:spcAft>
                      </a:pPr>
                      <a:r>
                        <a:rPr lang="fi-FI" dirty="1" sz="1600"/>
                        <a:t>Paikallinen viranomainen vähensi pysäköintistandardeja yhteiskäytössä olevien autojen vuoksi: uusi standardi 0,5 entisen 0,8 sijaan</a:t>
                      </a:r>
                    </a:p>
                    <a:p>
                      <a:pPr algn="l" rtl="0">
                        <a:lnSpc>
                          <a:spcPct val="115000"/>
                        </a:lnSpc>
                        <a:spcAft>
                          <a:spcPts val="0"/>
                        </a:spcAft>
                      </a:pPr>
                      <a:endParaRPr lang="en-US" sz="1600" dirty="0">
                        <a:effectLst/>
                      </a:endParaRPr>
                    </a:p>
                  </a:txBody>
                  <a:tcPr marL="62184" marR="62184" marT="0" marB="0"/>
                </a:tc>
                <a:tc>
                  <a:txBody>
                    <a:bodyPr/>
                    <a:lstStyle/>
                    <a:p>
                      <a:pPr>
                        <a:lnSpc>
                          <a:spcPct val="115000"/>
                        </a:lnSpc>
                        <a:spcAft>
                          <a:spcPts val="0"/>
                        </a:spcAft>
                      </a:pPr>
                      <a:r>
                        <a:rPr lang="fi-FI" dirty="1" sz="1600"/>
                        <a:t>Rakennuskustannusten vähennys (maanalainen pysäköintihalli:) noin 300 000 euroa, joista 150 000 euroa ei pystytä uudelleenrahoittamaan pysäköintipaikkojen vuokrauksella</a:t>
                      </a:r>
                    </a:p>
                    <a:p>
                      <a:pPr algn="l" rtl="0">
                        <a:lnSpc>
                          <a:spcPct val="115000"/>
                        </a:lnSpc>
                        <a:spcAft>
                          <a:spcPts val="0"/>
                        </a:spcAft>
                      </a:pPr>
                      <a:endParaRPr lang="de-DE" sz="1600" dirty="0">
                        <a:effectLst/>
                      </a:endParaRPr>
                    </a:p>
                    <a:p>
                      <a:pPr>
                        <a:lnSpc>
                          <a:spcPct val="115000"/>
                        </a:lnSpc>
                        <a:spcAft>
                          <a:spcPts val="0"/>
                        </a:spcAft>
                      </a:pPr>
                      <a:r>
                        <a:rPr lang="fi-FI" dirty="1" sz="1600"/>
                        <a:t> </a:t>
                      </a:r>
                    </a:p>
                  </a:txBody>
                  <a:tcPr marL="62184" marR="62184" marT="0" marB="0"/>
                </a:tc>
                <a:extLst>
                  <a:ext uri="{0D108BD9-81ED-4DB2-BD59-A6C34878D82A}">
                    <a16:rowId xmlns:a16="http://schemas.microsoft.com/office/drawing/2014/main" val="10001"/>
                  </a:ext>
                </a:extLst>
              </a:tr>
            </a:tbl>
          </a:graphicData>
        </a:graphic>
      </p:graphicFrame>
      <p:sp>
        <p:nvSpPr>
          <p:cNvPr id="6" name="Rechteck 5">
            <a:extLst>
              <a:ext uri="{FF2B5EF4-FFF2-40B4-BE49-F238E27FC236}">
                <a16:creationId xmlns:a16="http://schemas.microsoft.com/office/drawing/2014/main" id="{570C13A3-935F-4655-8376-673A34774FB8}"/>
              </a:ext>
            </a:extLst>
          </p:cNvPr>
          <p:cNvSpPr/>
          <p:nvPr/>
        </p:nvSpPr>
        <p:spPr>
          <a:xfrm>
            <a:off x="5820728" y="5967522"/>
            <a:ext cx="3848100" cy="461665"/>
          </a:xfrm>
          <a:prstGeom prst="rect">
            <a:avLst/>
          </a:prstGeom>
        </p:spPr>
        <p:txBody>
          <a:bodyPr wrap="square">
            <a:spAutoFit/>
          </a:bodyPr>
          <a:lstStyle/>
          <a:p>
            <a:pPr lvl="0"/>
            <a:r>
              <a:rPr lang="fi-FI" dirty="1" sz="1200" b="1">
                <a:solidFill>
                  <a:srgbClr val="134095"/>
                </a:solidFill>
                <a:latin typeface="Arial" panose="020B0604020202020204" pitchFamily="34" charset="0"/>
                <a:cs typeface="Arial" panose="020B0604020202020204" pitchFamily="34" charset="0"/>
              </a:rPr>
              <a:t>Lähde: https://www.stattauto-muenchen.de/renault-zoe/</a:t>
            </a:r>
          </a:p>
        </p:txBody>
      </p:sp>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5" name="Fußzeilenplatzhalter 3"/>
          <p:cNvSpPr>
            <a:spLocks noGrp="1"/>
          </p:cNvSpPr>
          <p:nvPr>
            <p:ph type="ftr" sz="quarter" idx="10"/>
          </p:nvPr>
        </p:nvSpPr>
        <p:spPr>
          <a:xfrm>
            <a:off x="1116013" y="6562725"/>
            <a:ext cx="5256212" cy="260350"/>
          </a:xfrm>
        </p:spPr>
        <p:txBody>
          <a:bodyPr/>
          <a:lstStyle/>
          <a:p>
            <a:pPr>
              <a:defRPr/>
            </a:pPr>
            <a:r>
              <a:rPr lang="fi-FI" dirty="1"/>
              <a:t>&lt;Tapahtuma&gt; • &lt;Päiväys&gt; • &lt;Paikka&gt; • &lt;Puhuja&gt;</a:t>
            </a:r>
          </a:p>
        </p:txBody>
      </p:sp>
    </p:spTree>
    <p:extLst>
      <p:ext uri="{BB962C8B-B14F-4D97-AF65-F5344CB8AC3E}">
        <p14:creationId xmlns:p14="http://schemas.microsoft.com/office/powerpoint/2010/main" val="269827381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53">
            <a:extLst>
              <a:ext uri="{FF2B5EF4-FFF2-40B4-BE49-F238E27FC236}">
                <a16:creationId xmlns:a16="http://schemas.microsoft.com/office/drawing/2014/main" id="{8411CD9F-EA70-4193-B4E9-FC6AAD61654A}"/>
              </a:ext>
            </a:extLst>
          </p:cNvPr>
          <p:cNvSpPr>
            <a:spLocks noGrp="1" noChangeArrowheads="1"/>
          </p:cNvSpPr>
          <p:nvPr>
            <p:ph type="title"/>
          </p:nvPr>
        </p:nvSpPr>
        <p:spPr>
          <a:xfrm>
            <a:off x="0" y="113533"/>
            <a:ext cx="6181725" cy="1143000"/>
          </a:xfrm>
        </p:spPr>
        <p:txBody>
          <a:bodyPr/>
          <a:lstStyle/>
          <a:p>
            <a:pPr eaLnBrk="1" hangingPunct="1"/>
            <a:br>
              <a:rPr lang="fi-FI" dirty="1" sz="1800"/>
            </a:br>
            <a:br>
              <a:rPr lang="fi-FI" dirty="1" sz="1800"/>
            </a:br>
            <a:r>
              <a:rPr lang="fi-FI" dirty="1" sz="1800"/>
              <a:t>b. Hyvä käytäntö Uumajassa: Green Parking Payoff -projektissa rakennuttajat tarjoavat kestäviä liikkumispalveluita vastineeksi pienemmistä pysäköintivaatimuksista</a:t>
            </a:r>
            <a:br>
              <a:rPr lang="fi-FI" dirty="1" sz="1800"/>
            </a:br>
          </a:p>
        </p:txBody>
      </p:sp>
      <p:sp>
        <p:nvSpPr>
          <p:cNvPr id="6147" name="AutoShape 1056" descr="jpeg&amp;filename=auditgroup_EN_rgb_256dpi">
            <a:extLst>
              <a:ext uri="{FF2B5EF4-FFF2-40B4-BE49-F238E27FC236}">
                <a16:creationId xmlns:a16="http://schemas.microsoft.com/office/drawing/2014/main" id="{2232E37B-E873-42E1-98F6-D0232CA18E94}"/>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de-DE" sz="1800"/>
          </a:p>
        </p:txBody>
      </p:sp>
      <p:sp>
        <p:nvSpPr>
          <p:cNvPr id="6148" name="AutoShape 1058" descr="jpeg&amp;filename=auditgroup_EN_rgb_256dpi">
            <a:extLst>
              <a:ext uri="{FF2B5EF4-FFF2-40B4-BE49-F238E27FC236}">
                <a16:creationId xmlns:a16="http://schemas.microsoft.com/office/drawing/2014/main" id="{355EA134-03E4-4E5F-808D-90A1D360D705}"/>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de-DE" sz="1800"/>
          </a:p>
        </p:txBody>
      </p:sp>
      <p:sp>
        <p:nvSpPr>
          <p:cNvPr id="6149" name="AutoShape 1060" descr="jpeg&amp;filename=auditgroup_EN_rgb_256dpi">
            <a:extLst>
              <a:ext uri="{FF2B5EF4-FFF2-40B4-BE49-F238E27FC236}">
                <a16:creationId xmlns:a16="http://schemas.microsoft.com/office/drawing/2014/main" id="{BD58CA0F-0C3B-40EC-98A8-D32F53EE3FA5}"/>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de-DE" sz="1800"/>
          </a:p>
        </p:txBody>
      </p:sp>
      <p:sp>
        <p:nvSpPr>
          <p:cNvPr id="13" name="Textfeld 12"/>
          <p:cNvSpPr txBox="1"/>
          <p:nvPr/>
        </p:nvSpPr>
        <p:spPr>
          <a:xfrm>
            <a:off x="2133371" y="5394630"/>
            <a:ext cx="1681871" cy="338554"/>
          </a:xfrm>
          <a:prstGeom prst="rect">
            <a:avLst/>
          </a:prstGeom>
          <a:noFill/>
        </p:spPr>
        <p:txBody>
          <a:bodyPr wrap="none" rtlCol="0">
            <a:spAutoFit/>
          </a:bodyPr>
          <a:lstStyle/>
          <a:p>
            <a:r>
              <a:rPr lang="fi-FI" dirty="1" sz="1600">
                <a:solidFill>
                  <a:schemeClr val="bg1"/>
                </a:solidFill>
                <a:latin typeface="+mn-lt"/>
              </a:rPr>
              <a:t>© Martina Hertel</a:t>
            </a:r>
          </a:p>
        </p:txBody>
      </p:sp>
      <p:pic>
        <p:nvPicPr>
          <p:cNvPr id="11" name="Grafik 10">
            <a:extLst>
              <a:ext uri="{FF2B5EF4-FFF2-40B4-BE49-F238E27FC236}">
                <a16:creationId xmlns:a16="http://schemas.microsoft.com/office/drawing/2014/main" id="{091A490E-B13A-4F5B-83BF-5E3DD0301DB3}"/>
              </a:ext>
            </a:extLst>
          </p:cNvPr>
          <p:cNvPicPr>
            <a:picLocks noChangeAspect="1"/>
          </p:cNvPicPr>
          <p:nvPr/>
        </p:nvPicPr>
        <p:blipFill>
          <a:blip r:embed="rId3"/>
          <a:stretch>
            <a:fillRect/>
          </a:stretch>
        </p:blipFill>
        <p:spPr>
          <a:xfrm>
            <a:off x="127563" y="3619007"/>
            <a:ext cx="3869267" cy="2901950"/>
          </a:xfrm>
          <a:prstGeom prst="rect">
            <a:avLst/>
          </a:prstGeom>
        </p:spPr>
      </p:pic>
      <p:pic>
        <p:nvPicPr>
          <p:cNvPr id="12" name="Grafik 11">
            <a:extLst>
              <a:ext uri="{FF2B5EF4-FFF2-40B4-BE49-F238E27FC236}">
                <a16:creationId xmlns:a16="http://schemas.microsoft.com/office/drawing/2014/main" id="{7BDF153D-F17E-4A42-ADEE-2BB592B538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564" y="1440659"/>
            <a:ext cx="3869267" cy="2579511"/>
          </a:xfrm>
          <a:prstGeom prst="rect">
            <a:avLst/>
          </a:prstGeom>
        </p:spPr>
      </p:pic>
      <p:pic>
        <p:nvPicPr>
          <p:cNvPr id="16" name="Grafik 15">
            <a:extLst>
              <a:ext uri="{FF2B5EF4-FFF2-40B4-BE49-F238E27FC236}">
                <a16:creationId xmlns:a16="http://schemas.microsoft.com/office/drawing/2014/main" id="{BA91F6C7-FB59-47B1-A138-CBDFC585A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6831" y="1440660"/>
            <a:ext cx="3750260" cy="2812695"/>
          </a:xfrm>
          <a:prstGeom prst="rect">
            <a:avLst/>
          </a:prstGeom>
        </p:spPr>
      </p:pic>
      <p:pic>
        <p:nvPicPr>
          <p:cNvPr id="14" name="Grafik 13">
            <a:extLst>
              <a:ext uri="{FF2B5EF4-FFF2-40B4-BE49-F238E27FC236}">
                <a16:creationId xmlns:a16="http://schemas.microsoft.com/office/drawing/2014/main" id="{D1D20DFB-652C-495D-B56B-45D715BEC7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1089"/>
          <a:stretch/>
        </p:blipFill>
        <p:spPr>
          <a:xfrm>
            <a:off x="3996830" y="4020171"/>
            <a:ext cx="3750261" cy="2500786"/>
          </a:xfrm>
          <a:prstGeom prst="rect">
            <a:avLst/>
          </a:prstGeom>
        </p:spPr>
      </p:pic>
      <p:sp>
        <p:nvSpPr>
          <p:cNvPr id="18" name="Rechteck 17">
            <a:extLst>
              <a:ext uri="{FF2B5EF4-FFF2-40B4-BE49-F238E27FC236}">
                <a16:creationId xmlns:a16="http://schemas.microsoft.com/office/drawing/2014/main" id="{E3307766-CE5A-4BEB-AC46-9CF83B23E35C}"/>
              </a:ext>
            </a:extLst>
          </p:cNvPr>
          <p:cNvSpPr/>
          <p:nvPr/>
        </p:nvSpPr>
        <p:spPr>
          <a:xfrm>
            <a:off x="97355" y="6046868"/>
            <a:ext cx="1478458" cy="461665"/>
          </a:xfrm>
          <a:prstGeom prst="rect">
            <a:avLst/>
          </a:prstGeom>
        </p:spPr>
        <p:txBody>
          <a:bodyPr wrap="square">
            <a:spAutoFit/>
          </a:bodyPr>
          <a:lstStyle/>
          <a:p>
            <a:r>
              <a:rPr lang="fi-FI" dirty="1" sz="1200">
                <a:solidFill>
                  <a:schemeClr val="bg1"/>
                </a:solidFill>
                <a:latin typeface="Arial"/>
              </a:rPr>
              <a:t>Kaikki valokuvat: Martina Hertel</a:t>
            </a:r>
          </a:p>
        </p:txBody>
      </p:sp>
      <p:pic>
        <p:nvPicPr>
          <p:cNvPr id="15" name="Grafik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9" name="Fußzeilenplatzhalter 3"/>
          <p:cNvSpPr>
            <a:spLocks noGrp="1"/>
          </p:cNvSpPr>
          <p:nvPr>
            <p:ph type="ftr" sz="quarter" idx="10"/>
          </p:nvPr>
        </p:nvSpPr>
        <p:spPr>
          <a:xfrm>
            <a:off x="1116013" y="6562725"/>
            <a:ext cx="5256212" cy="260350"/>
          </a:xfrm>
        </p:spPr>
        <p:txBody>
          <a:bodyPr/>
          <a:lstStyle/>
          <a:p>
            <a:pPr>
              <a:defRPr/>
            </a:pPr>
            <a:r>
              <a:rPr lang="fi-FI" dirty="1"/>
              <a:t>&lt;Tapahtuma&gt; • &lt;Päiväys&gt; • &lt;Paikka&gt; • &lt;Puhuja&gt;</a:t>
            </a:r>
          </a:p>
        </p:txBody>
      </p:sp>
    </p:spTree>
    <p:extLst>
      <p:ext uri="{BB962C8B-B14F-4D97-AF65-F5344CB8AC3E}">
        <p14:creationId xmlns:p14="http://schemas.microsoft.com/office/powerpoint/2010/main" val="270311186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850" y="381345"/>
            <a:ext cx="6248990" cy="1152525"/>
          </a:xfrm>
        </p:spPr>
        <p:txBody>
          <a:bodyPr/>
          <a:lstStyle/>
          <a:p>
            <a:r>
              <a:rPr lang="fi-FI" dirty="1" sz="2000"/>
              <a:t>b. Hyvä käytäntö Uumajassa: pienempi vähimmäisvaatimus autojen pysäköintipaikoille.... edistyksellinen liikkumiskonseptin ansiosta: Green parking payoff</a:t>
            </a:r>
            <a:br>
              <a:rPr lang="fi-FI" dirty="1" sz="2000"/>
            </a:br>
          </a:p>
        </p:txBody>
      </p:sp>
      <p:sp>
        <p:nvSpPr>
          <p:cNvPr id="11" name="Textfeld 10"/>
          <p:cNvSpPr txBox="1"/>
          <p:nvPr/>
        </p:nvSpPr>
        <p:spPr>
          <a:xfrm>
            <a:off x="4546237" y="3761892"/>
            <a:ext cx="2552657" cy="276999"/>
          </a:xfrm>
          <a:prstGeom prst="rect">
            <a:avLst/>
          </a:prstGeom>
          <a:noFill/>
        </p:spPr>
        <p:txBody>
          <a:bodyPr wrap="square" rtlCol="0">
            <a:spAutoFit/>
          </a:bodyPr>
          <a:lstStyle/>
          <a:p>
            <a:pPr algn="r"/>
            <a:r>
              <a:rPr lang="fi-FI" dirty="1" sz="1200">
                <a:solidFill>
                  <a:schemeClr val="bg1"/>
                </a:solidFill>
                <a:latin typeface="+mj-lt"/>
              </a:rPr>
              <a:t>Valokuva: Martina Hertel</a:t>
            </a:r>
          </a:p>
        </p:txBody>
      </p:sp>
      <p:sp>
        <p:nvSpPr>
          <p:cNvPr id="3" name="Rechteck 2"/>
          <p:cNvSpPr/>
          <p:nvPr/>
        </p:nvSpPr>
        <p:spPr>
          <a:xfrm>
            <a:off x="4546237" y="4816135"/>
            <a:ext cx="514035" cy="843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8D769EAD-0CEA-46B3-A23A-676F95DA47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850" y="1574364"/>
            <a:ext cx="3939822" cy="2954867"/>
          </a:xfrm>
          <a:prstGeom prst="rect">
            <a:avLst/>
          </a:prstGeom>
        </p:spPr>
      </p:pic>
      <p:pic>
        <p:nvPicPr>
          <p:cNvPr id="7" name="Grafik 6">
            <a:extLst>
              <a:ext uri="{FF2B5EF4-FFF2-40B4-BE49-F238E27FC236}">
                <a16:creationId xmlns:a16="http://schemas.microsoft.com/office/drawing/2014/main" id="{0B274B6C-7460-4871-B1CE-326EF97406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7511" y="1575459"/>
            <a:ext cx="4430659" cy="2953772"/>
          </a:xfrm>
          <a:prstGeom prst="rect">
            <a:avLst/>
          </a:prstGeom>
        </p:spPr>
      </p:pic>
      <p:pic>
        <p:nvPicPr>
          <p:cNvPr id="10" name="Grafik 9">
            <a:extLst>
              <a:ext uri="{FF2B5EF4-FFF2-40B4-BE49-F238E27FC236}">
                <a16:creationId xmlns:a16="http://schemas.microsoft.com/office/drawing/2014/main" id="{8E8FE5DB-4A95-4953-9ED0-C66455C08F56}"/>
              </a:ext>
            </a:extLst>
          </p:cNvPr>
          <p:cNvPicPr>
            <a:picLocks noChangeAspect="1"/>
          </p:cNvPicPr>
          <p:nvPr/>
        </p:nvPicPr>
        <p:blipFill rotWithShape="1">
          <a:blip r:embed="rId5"/>
          <a:srcRect t="15144" r="1955" b="29774"/>
          <a:stretch/>
        </p:blipFill>
        <p:spPr>
          <a:xfrm>
            <a:off x="2305939" y="4610219"/>
            <a:ext cx="4480595" cy="1887923"/>
          </a:xfrm>
          <a:prstGeom prst="rect">
            <a:avLst/>
          </a:prstGeom>
        </p:spPr>
      </p:pic>
      <p:sp>
        <p:nvSpPr>
          <p:cNvPr id="13" name="Rechteck 12">
            <a:extLst>
              <a:ext uri="{FF2B5EF4-FFF2-40B4-BE49-F238E27FC236}">
                <a16:creationId xmlns:a16="http://schemas.microsoft.com/office/drawing/2014/main" id="{40AB5264-D8BA-46D3-9969-5FDEBC8D11DE}"/>
              </a:ext>
            </a:extLst>
          </p:cNvPr>
          <p:cNvSpPr/>
          <p:nvPr/>
        </p:nvSpPr>
        <p:spPr>
          <a:xfrm>
            <a:off x="284393" y="6036477"/>
            <a:ext cx="1478458" cy="461665"/>
          </a:xfrm>
          <a:prstGeom prst="rect">
            <a:avLst/>
          </a:prstGeom>
        </p:spPr>
        <p:txBody>
          <a:bodyPr wrap="square">
            <a:spAutoFit/>
          </a:bodyPr>
          <a:lstStyle/>
          <a:p>
            <a:r>
              <a:rPr lang="fi-FI" dirty="1" sz="1200" b="1">
                <a:solidFill>
                  <a:srgbClr val="034EA2"/>
                </a:solidFill>
                <a:latin typeface="Arial"/>
              </a:rPr>
              <a:t>Kaikki valokuvat: Martina Hertel</a:t>
            </a:r>
          </a:p>
        </p:txBody>
      </p:sp>
      <p:pic>
        <p:nvPicPr>
          <p:cNvPr id="12" name="Grafik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5" name="Fußzeilenplatzhalter 3"/>
          <p:cNvSpPr>
            <a:spLocks noGrp="1"/>
          </p:cNvSpPr>
          <p:nvPr>
            <p:ph type="ftr" sz="quarter" idx="10"/>
          </p:nvPr>
        </p:nvSpPr>
        <p:spPr>
          <a:xfrm>
            <a:off x="1116013" y="6562725"/>
            <a:ext cx="5256212" cy="260350"/>
          </a:xfrm>
        </p:spPr>
        <p:txBody>
          <a:bodyPr/>
          <a:lstStyle/>
          <a:p>
            <a:pPr>
              <a:defRPr/>
            </a:pPr>
            <a:r>
              <a:rPr lang="fi-FI" dirty="1"/>
              <a:t>&lt;Tapahtuma&gt; • &lt;Päiväys&gt; • &lt;Paikka&gt; • &lt;Puhuja&gt;</a:t>
            </a:r>
          </a:p>
        </p:txBody>
      </p:sp>
    </p:spTree>
    <p:extLst>
      <p:ext uri="{BB962C8B-B14F-4D97-AF65-F5344CB8AC3E}">
        <p14:creationId xmlns:p14="http://schemas.microsoft.com/office/powerpoint/2010/main" val="7164834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60BC1FCC-C924-4829-95DB-92A0ED306018}"/>
              </a:ext>
            </a:extLst>
          </p:cNvPr>
          <p:cNvSpPr/>
          <p:nvPr/>
        </p:nvSpPr>
        <p:spPr>
          <a:xfrm>
            <a:off x="660676" y="3429000"/>
            <a:ext cx="7303109" cy="1200329"/>
          </a:xfrm>
          <a:prstGeom prst="rect">
            <a:avLst/>
          </a:prstGeom>
        </p:spPr>
        <p:txBody>
          <a:bodyPr wrap="square">
            <a:spAutoFit/>
          </a:bodyPr>
          <a:lstStyle/>
          <a:p>
            <a:r>
              <a:rPr lang="fi-FI" dirty="1" sz="3600" b="1">
                <a:solidFill>
                  <a:schemeClr val="bg1"/>
                </a:solidFill>
                <a:latin typeface="+mj-lt"/>
              </a:rPr>
              <a:t>Hyvä käytäntö tehdä kiinteät autojen pysäköintipaikkojen enimmäismäärät</a:t>
            </a:r>
            <a:r>
              <a:rPr lang="fi-FI" dirty="1" sz="3600" b="1">
                <a:solidFill>
                  <a:schemeClr val="bg1"/>
                </a:solidFill>
                <a:latin typeface="+mj-lt"/>
              </a:rPr>
              <a:t> </a:t>
            </a: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a:spLocks noGrp="1"/>
          </p:cNvSpPr>
          <p:nvPr>
            <p:ph type="ftr" sz="quarter" idx="10"/>
          </p:nvPr>
        </p:nvSpPr>
        <p:spPr>
          <a:xfrm>
            <a:off x="1116013" y="6562725"/>
            <a:ext cx="5256212" cy="260350"/>
          </a:xfrm>
        </p:spPr>
        <p:txBody>
          <a:bodyPr/>
          <a:lstStyle/>
          <a:p>
            <a:pPr>
              <a:defRPr/>
            </a:pPr>
            <a:r>
              <a:rPr lang="fi-FI" dirty="1"/>
              <a:t>&lt;Tapahtuma&gt; • &lt;Päiväys&gt; • &lt;Paikka&gt; • &lt;Puhuja&gt;</a:t>
            </a:r>
          </a:p>
        </p:txBody>
      </p:sp>
    </p:spTree>
    <p:extLst>
      <p:ext uri="{BB962C8B-B14F-4D97-AF65-F5344CB8AC3E}">
        <p14:creationId xmlns:p14="http://schemas.microsoft.com/office/powerpoint/2010/main" val="573687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323851" y="115888"/>
            <a:ext cx="6191250" cy="1152525"/>
          </a:xfrm>
        </p:spPr>
        <p:txBody>
          <a:bodyPr/>
          <a:lstStyle/>
          <a:p>
            <a:pPr eaLnBrk="1" hangingPunct="1"/>
            <a:r>
              <a:rPr lang="fi-FI" dirty="1"/>
              <a:t>c. Kiinteät autojen pysäköintipaikkojen enimmäismäärät – rajoitetaan pysäköintipaikkojen määrää uusissa rakennuksissa</a:t>
            </a:r>
          </a:p>
        </p:txBody>
      </p:sp>
      <p:sp>
        <p:nvSpPr>
          <p:cNvPr id="2" name="Inhaltsplatzhalter 1"/>
          <p:cNvSpPr>
            <a:spLocks noGrp="1"/>
          </p:cNvSpPr>
          <p:nvPr>
            <p:ph idx="1"/>
          </p:nvPr>
        </p:nvSpPr>
        <p:spPr>
          <a:xfrm>
            <a:off x="83126" y="1558636"/>
            <a:ext cx="9060874" cy="4750089"/>
          </a:xfrm>
        </p:spPr>
        <p:txBody>
          <a:bodyPr/>
          <a:lstStyle/>
          <a:p>
            <a:r>
              <a:rPr lang="fi-FI" dirty="1" u="sng" sz="2400" b="0"/>
              <a:t>Paras käytäntö Zürichin kaupungista</a:t>
            </a:r>
            <a:r>
              <a:rPr lang="fi-FI" dirty="1" sz="2400" b="0"/>
              <a:t>: edistyksellisin lähestymistapa pysäköintistandardien enimmäismäärään asuinrakennuksissa</a:t>
            </a:r>
            <a:r>
              <a:rPr lang="fi-FI" dirty="1" sz="2400" b="0"/>
              <a:t>  </a:t>
            </a:r>
          </a:p>
          <a:p>
            <a:pPr marL="536575" indent="-358775"/>
            <a:r>
              <a:rPr lang="fi-FI" dirty="1" sz="1800" b="0"/>
              <a:t>Zürichissä vuonna 1996 tehty historiallinen kompromissi koostui pysäköintipaikkojen rajoittamisesta kaupungin keskustassa vuoden 1990 tasolle, jolloin jokainen uusi rakennettava auton pysäköintipaikka korvattiin 1:1 perusteella maanpäällisissä pysäköintipaikoissa, jotka kattoivat suurimman osan kaupungin aukioista tuohon aikaan.</a:t>
            </a:r>
          </a:p>
          <a:p>
            <a:pPr marL="536575" indent="-358775"/>
            <a:r>
              <a:rPr lang="fi-FI" dirty="1" sz="1800" b="0"/>
              <a:t>Vuonna 1996 pysäköintirajoja säädettiin entistä rajoittavimmiksi.</a:t>
            </a:r>
            <a:r>
              <a:rPr lang="fi-FI" dirty="1" sz="1800" b="0"/>
              <a:t> </a:t>
            </a:r>
            <a:r>
              <a:rPr lang="fi-FI" dirty="1" sz="1800" b="0"/>
              <a:t>Asteittaiset muutokset ajan mittaan muodostivat perustan Zürichin nykyiselle pysäköintipolitiikalle, joka sai asukkaiden vahvistuksen vuoden 2010 kansanäänestyksessä:</a:t>
            </a:r>
            <a:r>
              <a:rPr lang="fi-FI" dirty="1" sz="1800" b="0"/>
              <a:t> </a:t>
            </a:r>
          </a:p>
          <a:p>
            <a:endParaRPr lang="de-DE" sz="1800" b="0" dirty="0"/>
          </a:p>
          <a:p>
            <a:pPr marL="0" indent="0">
              <a:buNone/>
            </a:pPr>
            <a:endParaRPr lang="en-US" sz="1800" b="0" dirty="0"/>
          </a:p>
          <a:p>
            <a:endParaRPr lang="en-US" sz="1800" b="0" dirty="0"/>
          </a:p>
          <a:p>
            <a:endParaRPr lang="en-US" sz="1800" b="0" dirty="0"/>
          </a:p>
          <a:p>
            <a:pPr marL="0" indent="0">
              <a:buNone/>
            </a:pPr>
            <a:endParaRPr lang="en-US" sz="1800" b="0" dirty="0"/>
          </a:p>
        </p:txBody>
      </p:sp>
      <mc:AlternateContent xmlns:mc="http://schemas.openxmlformats.org/markup-compatibility/2006" xmlns:a14="http://schemas.microsoft.com/office/drawing/2010/main">
        <mc:Choice Requires="a14">
          <p:graphicFrame>
            <p:nvGraphicFramePr>
              <p:cNvPr id="3" name="Tabelle 2"/>
              <p:cNvGraphicFramePr>
                <a:graphicFrameLocks noGrp="1"/>
              </p:cNvGraphicFramePr>
              <p:nvPr>
                <p:extLst>
                  <p:ext uri="{D42A27DB-BD31-4B8C-83A1-F6EECF244321}">
                    <p14:modId xmlns:p14="http://schemas.microsoft.com/office/powerpoint/2010/main" val="2404307654"/>
                  </p:ext>
                </p:extLst>
              </p:nvPr>
            </p:nvGraphicFramePr>
            <p:xfrm>
              <a:off x="323850" y="4296930"/>
              <a:ext cx="8622724" cy="2119745"/>
            </p:xfrm>
            <a:graphic>
              <a:graphicData uri="http://schemas.openxmlformats.org/drawingml/2006/table">
                <a:tbl>
                  <a:tblPr firstRow="1" firstCol="1" bandRow="1"/>
                  <a:tblGrid>
                    <a:gridCol w="2035945">
                      <a:extLst>
                        <a:ext uri="{9D8B030D-6E8A-4147-A177-3AD203B41FA5}">
                          <a16:colId xmlns:a16="http://schemas.microsoft.com/office/drawing/2014/main" val="20000"/>
                        </a:ext>
                      </a:extLst>
                    </a:gridCol>
                    <a:gridCol w="2848645">
                      <a:extLst>
                        <a:ext uri="{9D8B030D-6E8A-4147-A177-3AD203B41FA5}">
                          <a16:colId xmlns:a16="http://schemas.microsoft.com/office/drawing/2014/main" val="20001"/>
                        </a:ext>
                      </a:extLst>
                    </a:gridCol>
                    <a:gridCol w="3738134">
                      <a:extLst>
                        <a:ext uri="{9D8B030D-6E8A-4147-A177-3AD203B41FA5}">
                          <a16:colId xmlns:a16="http://schemas.microsoft.com/office/drawing/2014/main" val="20002"/>
                        </a:ext>
                      </a:extLst>
                    </a:gridCol>
                  </a:tblGrid>
                  <a:tr h="413669">
                    <a:tc>
                      <a:txBody>
                        <a:bodyPr/>
                        <a:lstStyle/>
                        <a:p>
                          <a:pPr>
                            <a:spcAft>
                              <a:spcPts val="0"/>
                            </a:spcAft>
                          </a:pPr>
                          <a:r>
                            <a:rPr lang="fi-FI" dirty="1" sz="1600" b="1">
                              <a:solidFill>
                                <a:srgbClr val="000000"/>
                              </a:solidFill>
                              <a:latin typeface="Arial"/>
                              <a:ea typeface="Times New Roman"/>
                            </a:rPr>
                            <a:t>Alue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spcAft>
                              <a:spcPts val="0"/>
                            </a:spcAft>
                          </a:pPr>
                          <a:r>
                            <a:rPr lang="fi-FI" dirty="1" sz="1600" b="1">
                              <a:solidFill>
                                <a:srgbClr val="000000"/>
                              </a:solidFill>
                              <a:latin typeface="Arial"/>
                              <a:ea typeface="Times New Roman"/>
                            </a:rPr>
                            <a:t>Sallitut pysäköintipaikat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a:p>
                      </a:txBody>
                      <a:tcPr/>
                    </a:tc>
                    <a:extLst>
                      <a:ext uri="{0D108BD9-81ED-4DB2-BD59-A6C34878D82A}">
                        <a16:rowId xmlns:a16="http://schemas.microsoft.com/office/drawing/2014/main" val="10000"/>
                      </a:ext>
                    </a:extLst>
                  </a:tr>
                  <a:tr h="568692">
                    <a:tc>
                      <a:txBody>
                        <a:bodyPr/>
                        <a:lstStyle/>
                        <a:p>
                          <a:pPr>
                            <a:spcAft>
                              <a:spcPts val="0"/>
                            </a:spcAft>
                          </a:pPr>
                          <a:r>
                            <a:rPr lang="fi-FI" dirty="1" sz="1600">
                              <a:solidFill>
                                <a:srgbClr val="000000"/>
                              </a:solidFill>
                              <a:latin typeface="Arial"/>
                              <a:ea typeface="Times New Roman"/>
                            </a:rPr>
                            <a:t>Kaupungin keskusta</a:t>
                          </a:r>
                          <a:r>
                            <a:rPr lang="fi-FI" dirty="1" sz="1600">
                              <a:solidFill>
                                <a:srgbClr val="000000"/>
                              </a:solidFill>
                              <a:latin typeface="Arial"/>
                              <a:ea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spcAft>
                              <a:spcPts val="0"/>
                            </a:spcAft>
                          </a:pPr>
                          <a:r>
                            <a:rPr lang="fi-FI" dirty="1" sz="1600">
                              <a:solidFill>
                                <a:srgbClr val="000000"/>
                              </a:solidFill>
                              <a:latin typeface="Arial"/>
                              <a:ea typeface="Times New Roman"/>
                            </a:rPr>
                            <a:t>Vain</a:t>
                          </a:r>
                          <a:r>
                            <a:rPr lang="fi-FI" dirty="1" b="1" sz="1600">
                              <a:solidFill>
                                <a:srgbClr val="000000"/>
                              </a:solidFill>
                              <a:latin typeface="Arial"/>
                              <a:ea typeface="Times New Roman"/>
                            </a:rPr>
                            <a:t> </a:t>
                          </a:r>
                          <a:r>
                            <a:rPr lang="fi-FI" dirty="1" sz="1600">
                              <a:solidFill>
                                <a:srgbClr val="000000"/>
                              </a:solidFill>
                              <a:latin typeface="Arial"/>
                              <a:ea typeface="Times New Roman"/>
                            </a:rPr>
                            <a:t>pysäköintipaikkojen </a:t>
                          </a:r>
                          <a:r>
                            <a:rPr lang="fi-FI" dirty="1" b="1" sz="1600">
                              <a:solidFill>
                                <a:srgbClr val="000000"/>
                              </a:solidFill>
                              <a:latin typeface="Arial"/>
                              <a:ea typeface="Times New Roman"/>
                            </a:rPr>
                            <a:t>enimmäis</a:t>
                          </a:r>
                          <a:r>
                            <a:rPr lang="fi-FI" dirty="1" sz="1600">
                              <a:solidFill>
                                <a:srgbClr val="000000"/>
                              </a:solidFill>
                              <a:latin typeface="Arial"/>
                              <a:ea typeface="Times New Roman"/>
                            </a:rPr>
                            <a:t>määrä 0,08 pysäköintiruutua / 92,903 </a:t>
                          </a:r>
                          <a14:m>
                            <m:oMath xmlns:m="http://schemas.openxmlformats.org/officeDocument/2006/math">
                              <m:sSup>
                                <m:sSupPr>
                                  <m:ctrlPr>
                                    <a:rPr lang="de-DE" sz="1600" i="1" kern="400">
                                      <a:solidFill>
                                        <a:srgbClr val="000000"/>
                                      </a:solidFill>
                                      <a:effectLst/>
                                      <a:latin typeface="Cambria Math" panose="02040503050406030204" pitchFamily="18" charset="0"/>
                                      <a:ea typeface="Times New Roman"/>
                                      <a:cs typeface="Arial"/>
                                    </a:rPr>
                                  </m:ctrlPr>
                                </m:sSupPr>
                                <m:e>
                                  <m:r>
                                    <a:rPr lang="en-GB" sz="1600" i="1" kern="400">
                                      <a:solidFill>
                                        <a:srgbClr val="000000"/>
                                      </a:solidFill>
                                      <a:effectLst/>
                                      <a:latin typeface="Cambria Math"/>
                                      <a:ea typeface="Times New Roman"/>
                                      <a:cs typeface="Arial"/>
                                    </a:rPr>
                                    <m:t>𝑚</m:t>
                                  </m:r>
                                </m:e>
                                <m:sup>
                                  <m:r>
                                    <a:rPr lang="en-GB" sz="1600" i="1" kern="400">
                                      <a:solidFill>
                                        <a:srgbClr val="000000"/>
                                      </a:solidFill>
                                      <a:effectLst/>
                                      <a:latin typeface="Cambria Math"/>
                                      <a:ea typeface="Times New Roman"/>
                                      <a:cs typeface="Arial"/>
                                    </a:rPr>
                                    <m:t>2</m:t>
                                  </m:r>
                                </m:sup>
                              </m:sSup>
                            </m:oMath>
                          </a14:m>
                          <a:r>
                            <a:rPr lang="fi-FI" dirty="1" sz="1600">
                              <a:solidFill>
                                <a:srgbClr val="000000"/>
                              </a:solidFill>
                              <a:latin typeface="Arial"/>
                              <a:ea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a:p>
                      </a:txBody>
                      <a:tcPr/>
                    </a:tc>
                    <a:extLst>
                      <a:ext uri="{0D108BD9-81ED-4DB2-BD59-A6C34878D82A}">
                        <a16:rowId xmlns:a16="http://schemas.microsoft.com/office/drawing/2014/main" val="10001"/>
                      </a:ext>
                    </a:extLst>
                  </a:tr>
                  <a:tr h="1137384">
                    <a:tc>
                      <a:txBody>
                        <a:bodyPr/>
                        <a:lstStyle/>
                        <a:p>
                          <a:pPr>
                            <a:spcAft>
                              <a:spcPts val="0"/>
                            </a:spcAft>
                          </a:pPr>
                          <a:r>
                            <a:rPr lang="fi-FI" dirty="1" sz="1600">
                              <a:solidFill>
                                <a:srgbClr val="000000"/>
                              </a:solidFill>
                              <a:latin typeface="Arial"/>
                              <a:ea typeface="Times New Roman"/>
                            </a:rPr>
                            <a:t>Toissijaiset keskukset kaupungin keskustan ulkopuolella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fi-FI" dirty="1" sz="1600">
                              <a:solidFill>
                                <a:srgbClr val="000000"/>
                              </a:solidFill>
                              <a:latin typeface="Arial"/>
                              <a:ea typeface="Times New Roman"/>
                            </a:rPr>
                            <a:t>Pysäköintipaikkojen vähimmäismäärä 0,30 ruutua / 92,903 </a:t>
                          </a:r>
                          <a14:m>
                            <m:oMath xmlns:m="http://schemas.openxmlformats.org/officeDocument/2006/math">
                              <m:sSup>
                                <m:sSupPr>
                                  <m:ctrlPr>
                                    <a:rPr lang="de-DE" sz="1600" i="1" kern="400">
                                      <a:solidFill>
                                        <a:srgbClr val="000000"/>
                                      </a:solidFill>
                                      <a:effectLst/>
                                      <a:latin typeface="Cambria Math" panose="02040503050406030204" pitchFamily="18" charset="0"/>
                                      <a:ea typeface="Times New Roman"/>
                                      <a:cs typeface="Arial"/>
                                    </a:rPr>
                                  </m:ctrlPr>
                                </m:sSupPr>
                                <m:e>
                                  <m:r>
                                    <a:rPr lang="en-GB" sz="1600" i="1" kern="400">
                                      <a:solidFill>
                                        <a:srgbClr val="000000"/>
                                      </a:solidFill>
                                      <a:effectLst/>
                                      <a:latin typeface="Cambria Math"/>
                                      <a:ea typeface="Times New Roman"/>
                                      <a:cs typeface="Arial"/>
                                    </a:rPr>
                                    <m:t>𝑚</m:t>
                                  </m:r>
                                </m:e>
                                <m:sup>
                                  <m:r>
                                    <a:rPr lang="en-GB" sz="1600" i="1" kern="400">
                                      <a:solidFill>
                                        <a:srgbClr val="000000"/>
                                      </a:solidFill>
                                      <a:effectLst/>
                                      <a:latin typeface="Cambria Math"/>
                                      <a:ea typeface="Times New Roman"/>
                                      <a:cs typeface="Arial"/>
                                    </a:rPr>
                                    <m:t>2</m:t>
                                  </m:r>
                                </m:sup>
                              </m:sSup>
                            </m:oMath>
                          </a14:m>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fi-FI" dirty="1" sz="1600">
                              <a:solidFill>
                                <a:srgbClr val="000000"/>
                              </a:solidFill>
                              <a:latin typeface="Arial"/>
                              <a:ea typeface="Times New Roman"/>
                            </a:rPr>
                            <a:t>Enimmäismäärä on vain 0,50 ruutua / 92,903 </a:t>
                          </a:r>
                          <a14:m>
                            <m:oMath xmlns:m="http://schemas.openxmlformats.org/officeDocument/2006/math">
                              <m:sSup>
                                <m:sSupPr>
                                  <m:ctrlPr>
                                    <a:rPr lang="de-DE" sz="1600" i="1" kern="400">
                                      <a:solidFill>
                                        <a:srgbClr val="000000"/>
                                      </a:solidFill>
                                      <a:effectLst/>
                                      <a:latin typeface="Cambria Math" panose="02040503050406030204" pitchFamily="18" charset="0"/>
                                      <a:ea typeface="Times New Roman"/>
                                      <a:cs typeface="Arial"/>
                                    </a:rPr>
                                  </m:ctrlPr>
                                </m:sSupPr>
                                <m:e>
                                  <m:r>
                                    <a:rPr lang="en-GB" sz="1600" i="1" kern="400">
                                      <a:solidFill>
                                        <a:srgbClr val="000000"/>
                                      </a:solidFill>
                                      <a:effectLst/>
                                      <a:latin typeface="Cambria Math"/>
                                      <a:ea typeface="Times New Roman"/>
                                      <a:cs typeface="Arial"/>
                                    </a:rPr>
                                    <m:t>𝑚</m:t>
                                  </m:r>
                                </m:e>
                                <m:sup>
                                  <m:r>
                                    <a:rPr lang="en-GB" sz="1600" i="1" kern="400">
                                      <a:solidFill>
                                        <a:srgbClr val="000000"/>
                                      </a:solidFill>
                                      <a:effectLst/>
                                      <a:latin typeface="Cambria Math"/>
                                      <a:ea typeface="Times New Roman"/>
                                      <a:cs typeface="Arial"/>
                                    </a:rPr>
                                    <m:t>2</m:t>
                                  </m:r>
                                </m:sup>
                              </m:sSup>
                            </m:oMath>
                          </a14:m>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mc:Choice>
        <mc:Fallback xmlns="">
          <p:graphicFrame>
            <p:nvGraphicFramePr>
              <p:cNvPr id="3" name="Tabelle 2"/>
              <p:cNvGraphicFramePr>
                <a:graphicFrameLocks noGrp="1"/>
              </p:cNvGraphicFramePr>
              <p:nvPr>
                <p:extLst>
                  <p:ext uri="{D42A27DB-BD31-4B8C-83A1-F6EECF244321}">
                    <p14:modId xmlns:p14="http://schemas.microsoft.com/office/powerpoint/2010/main" val="2404307654"/>
                  </p:ext>
                </p:extLst>
              </p:nvPr>
            </p:nvGraphicFramePr>
            <p:xfrm>
              <a:off x="323850" y="4296930"/>
              <a:ext cx="8622724" cy="2119745"/>
            </p:xfrm>
            <a:graphic>
              <a:graphicData uri="http://schemas.openxmlformats.org/drawingml/2006/table">
                <a:tbl>
                  <a:tblPr firstRow="1" firstCol="1" bandRow="1"/>
                  <a:tblGrid>
                    <a:gridCol w="2035945">
                      <a:extLst>
                        <a:ext uri="{9D8B030D-6E8A-4147-A177-3AD203B41FA5}">
                          <a16:colId xmlns:a16="http://schemas.microsoft.com/office/drawing/2014/main" val="20000"/>
                        </a:ext>
                      </a:extLst>
                    </a:gridCol>
                    <a:gridCol w="2848645">
                      <a:extLst>
                        <a:ext uri="{9D8B030D-6E8A-4147-A177-3AD203B41FA5}">
                          <a16:colId xmlns:a16="http://schemas.microsoft.com/office/drawing/2014/main" val="20001"/>
                        </a:ext>
                      </a:extLst>
                    </a:gridCol>
                    <a:gridCol w="3738134">
                      <a:extLst>
                        <a:ext uri="{9D8B030D-6E8A-4147-A177-3AD203B41FA5}">
                          <a16:colId xmlns:a16="http://schemas.microsoft.com/office/drawing/2014/main" val="20002"/>
                        </a:ext>
                      </a:extLst>
                    </a:gridCol>
                  </a:tblGrid>
                  <a:tr h="413669">
                    <a:tc>
                      <a:txBody>
                        <a:bodyPr/>
                        <a:lstStyle/>
                        <a:p>
                          <a:pPr algn="l" rtl="0">
                            <a:spcAft>
                              <a:spcPts val="0"/>
                            </a:spcAft>
                          </a:pPr>
                          <a:r>
                            <a:rPr lang="en-GB" sz="1600" b="1" kern="400" dirty="0">
                              <a:solidFill>
                                <a:srgbClr val="000000"/>
                              </a:solidFill>
                              <a:effectLst/>
                              <a:latin typeface="Arial"/>
                              <a:ea typeface="Times New Roman"/>
                            </a:rPr>
                            <a:t>Area</a:t>
                          </a:r>
                          <a:endParaRPr lang="de-DE" sz="1600" b="1" kern="400" dirty="0">
                            <a:solidFill>
                              <a:srgbClr val="000000"/>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l" rtl="0">
                            <a:spcAft>
                              <a:spcPts val="0"/>
                            </a:spcAft>
                          </a:pPr>
                          <a:r>
                            <a:rPr lang="en-GB" sz="1600" b="1" kern="400" dirty="0">
                              <a:solidFill>
                                <a:srgbClr val="000000"/>
                              </a:solidFill>
                              <a:effectLst/>
                              <a:latin typeface="Arial"/>
                              <a:ea typeface="Times New Roman"/>
                            </a:rPr>
                            <a:t>Allowed parking space</a:t>
                          </a:r>
                          <a:endParaRPr lang="de-DE" sz="1600" b="1" kern="400" dirty="0">
                            <a:solidFill>
                              <a:srgbClr val="000000"/>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a:p>
                      </a:txBody>
                      <a:tcPr/>
                    </a:tc>
                    <a:extLst>
                      <a:ext uri="{0D108BD9-81ED-4DB2-BD59-A6C34878D82A}">
                        <a16:rowId xmlns:a16="http://schemas.microsoft.com/office/drawing/2014/main" val="10000"/>
                      </a:ext>
                    </a:extLst>
                  </a:tr>
                  <a:tr h="568692">
                    <a:tc>
                      <a:txBody>
                        <a:bodyPr/>
                        <a:lstStyle/>
                        <a:p>
                          <a:pPr algn="l" rtl="0">
                            <a:spcAft>
                              <a:spcPts val="0"/>
                            </a:spcAft>
                          </a:pPr>
                          <a:r>
                            <a:rPr lang="en-GB" sz="1600" kern="400" dirty="0">
                              <a:solidFill>
                                <a:srgbClr val="000000"/>
                              </a:solidFill>
                              <a:effectLst/>
                              <a:latin typeface="Arial"/>
                              <a:ea typeface="Times New Roman"/>
                            </a:rPr>
                            <a:t>City centre </a:t>
                          </a:r>
                          <a:endParaRPr lang="de-DE" sz="1600" kern="400" dirty="0">
                            <a:solidFill>
                              <a:srgbClr val="000000"/>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de-DE"/>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0990" t="-82979" r="-185" b="-201064"/>
                          </a:stretch>
                        </a:blipFill>
                      </a:tcPr>
                    </a:tc>
                    <a:tc hMerge="1">
                      <a:txBody>
                        <a:bodyPr/>
                        <a:lstStyle/>
                        <a:p>
                          <a:endParaRPr lang="de-DE"/>
                        </a:p>
                      </a:txBody>
                      <a:tcPr/>
                    </a:tc>
                    <a:extLst>
                      <a:ext uri="{0D108BD9-81ED-4DB2-BD59-A6C34878D82A}">
                        <a16:rowId xmlns:a16="http://schemas.microsoft.com/office/drawing/2014/main" val="10001"/>
                      </a:ext>
                    </a:extLst>
                  </a:tr>
                  <a:tr h="1137384">
                    <a:tc>
                      <a:txBody>
                        <a:bodyPr/>
                        <a:lstStyle/>
                        <a:p>
                          <a:pPr algn="l" rtl="0">
                            <a:spcAft>
                              <a:spcPts val="0"/>
                            </a:spcAft>
                          </a:pPr>
                          <a:r>
                            <a:rPr lang="en-GB" sz="1600" kern="400" dirty="0">
                              <a:solidFill>
                                <a:srgbClr val="000000"/>
                              </a:solidFill>
                              <a:effectLst/>
                              <a:latin typeface="Arial"/>
                              <a:ea typeface="Times New Roman"/>
                            </a:rPr>
                            <a:t>Secondary centres outside the city centre</a:t>
                          </a:r>
                          <a:endParaRPr lang="de-DE" sz="1600" kern="400" dirty="0">
                            <a:solidFill>
                              <a:srgbClr val="000000"/>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de-DE"/>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71581" t="-91979" r="-131410" b="-1070"/>
                          </a:stretch>
                        </a:blipFill>
                      </a:tcPr>
                    </a:tc>
                    <a:tc>
                      <a:txBody>
                        <a:bodyPr/>
                        <a:lstStyle/>
                        <a:p>
                          <a:endParaRPr lang="de-DE"/>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30995" t="-91979" r="-326" b="-1070"/>
                          </a:stretch>
                        </a:blipFill>
                      </a:tcPr>
                    </a:tc>
                    <a:extLst>
                      <a:ext uri="{0D108BD9-81ED-4DB2-BD59-A6C34878D82A}">
                        <a16:rowId xmlns:a16="http://schemas.microsoft.com/office/drawing/2014/main" val="10002"/>
                      </a:ext>
                    </a:extLst>
                  </a:tr>
                </a:tbl>
              </a:graphicData>
            </a:graphic>
          </p:graphicFrame>
        </mc:Fallback>
      </mc:AlternateContent>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a:spLocks noGrp="1"/>
          </p:cNvSpPr>
          <p:nvPr>
            <p:ph type="ftr" sz="quarter" idx="10"/>
          </p:nvPr>
        </p:nvSpPr>
        <p:spPr>
          <a:xfrm>
            <a:off x="1116013" y="6562725"/>
            <a:ext cx="5256212" cy="260350"/>
          </a:xfrm>
        </p:spPr>
        <p:txBody>
          <a:bodyPr/>
          <a:lstStyle/>
          <a:p>
            <a:pPr>
              <a:defRPr/>
            </a:pPr>
            <a:r>
              <a:rPr lang="fi-FI" dirty="1"/>
              <a:t>&lt;Tapahtuma&gt; • &lt;Päiväys&gt; • &lt;Paikka&gt; • &lt;Puhuja&gt;</a:t>
            </a:r>
          </a:p>
        </p:txBody>
      </p:sp>
    </p:spTree>
    <p:extLst>
      <p:ext uri="{BB962C8B-B14F-4D97-AF65-F5344CB8AC3E}">
        <p14:creationId xmlns:p14="http://schemas.microsoft.com/office/powerpoint/2010/main" val="2697924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323851" y="115888"/>
            <a:ext cx="5819774" cy="1152525"/>
          </a:xfrm>
        </p:spPr>
        <p:txBody>
          <a:bodyPr/>
          <a:lstStyle/>
          <a:p>
            <a:pPr eaLnBrk="1" hangingPunct="1"/>
            <a:r>
              <a:rPr lang="fi-FI" dirty="1"/>
              <a:t>c. Kiinteät autojen pysäköintipaikkojen enimmäismäärät – rajoitetaan pysäköintipaikkojen määrää uusissa rakennuksissa</a:t>
            </a:r>
          </a:p>
        </p:txBody>
      </p:sp>
      <p:sp>
        <p:nvSpPr>
          <p:cNvPr id="2" name="Inhaltsplatzhalter 1"/>
          <p:cNvSpPr>
            <a:spLocks noGrp="1"/>
          </p:cNvSpPr>
          <p:nvPr>
            <p:ph idx="1"/>
          </p:nvPr>
        </p:nvSpPr>
        <p:spPr>
          <a:xfrm>
            <a:off x="381000" y="1459284"/>
            <a:ext cx="8439150" cy="4608512"/>
          </a:xfrm>
        </p:spPr>
        <p:txBody>
          <a:bodyPr/>
          <a:lstStyle/>
          <a:p>
            <a:r>
              <a:rPr lang="fi-FI" dirty="1" sz="1800" b="0"/>
              <a:t>Hyvä käytäntö Zürichissä: Kartta näyttää alueet ja tarvittavan vähennyksen näille alueille:</a:t>
            </a:r>
          </a:p>
          <a:p>
            <a:pPr marL="0" indent="0">
              <a:buNone/>
            </a:pPr>
            <a:r>
              <a:rPr lang="fi-FI" dirty="1" sz="2000" b="0"/>
              <a:t> </a:t>
            </a:r>
          </a:p>
        </p:txBody>
      </p:sp>
      <p:pic>
        <p:nvPicPr>
          <p:cNvPr id="5" name="Grafik 4"/>
          <p:cNvPicPr/>
          <p:nvPr/>
        </p:nvPicPr>
        <p:blipFill rotWithShape="1">
          <a:blip r:embed="rId2">
            <a:extLst>
              <a:ext uri="{28A0092B-C50C-407E-A947-70E740481C1C}">
                <a14:useLocalDpi xmlns:a14="http://schemas.microsoft.com/office/drawing/2010/main" val="0"/>
              </a:ext>
            </a:extLst>
          </a:blip>
          <a:srcRect l="50000" t="16289" b="749"/>
          <a:stretch/>
        </p:blipFill>
        <p:spPr bwMode="auto">
          <a:xfrm>
            <a:off x="323848" y="2185130"/>
            <a:ext cx="3018441" cy="3720662"/>
          </a:xfrm>
          <a:prstGeom prst="rect">
            <a:avLst/>
          </a:prstGeom>
          <a:noFill/>
          <a:ln>
            <a:noFill/>
          </a:ln>
        </p:spPr>
      </p:pic>
      <p:graphicFrame>
        <p:nvGraphicFramePr>
          <p:cNvPr id="3" name="Tabelle 2"/>
          <p:cNvGraphicFramePr>
            <a:graphicFrameLocks noGrp="1"/>
          </p:cNvGraphicFramePr>
          <p:nvPr>
            <p:extLst>
              <p:ext uri="{D42A27DB-BD31-4B8C-83A1-F6EECF244321}">
                <p14:modId xmlns:p14="http://schemas.microsoft.com/office/powerpoint/2010/main" val="3216101817"/>
              </p:ext>
            </p:extLst>
          </p:nvPr>
        </p:nvGraphicFramePr>
        <p:xfrm>
          <a:off x="3515710" y="1970691"/>
          <a:ext cx="4824249" cy="3428024"/>
        </p:xfrm>
        <a:graphic>
          <a:graphicData uri="http://schemas.openxmlformats.org/drawingml/2006/table">
            <a:tbl>
              <a:tblPr/>
              <a:tblGrid>
                <a:gridCol w="2608291">
                  <a:extLst>
                    <a:ext uri="{9D8B030D-6E8A-4147-A177-3AD203B41FA5}">
                      <a16:colId xmlns:a16="http://schemas.microsoft.com/office/drawing/2014/main" val="20000"/>
                    </a:ext>
                  </a:extLst>
                </a:gridCol>
                <a:gridCol w="780195">
                  <a:extLst>
                    <a:ext uri="{9D8B030D-6E8A-4147-A177-3AD203B41FA5}">
                      <a16:colId xmlns:a16="http://schemas.microsoft.com/office/drawing/2014/main" val="20001"/>
                    </a:ext>
                  </a:extLst>
                </a:gridCol>
                <a:gridCol w="1435763">
                  <a:extLst>
                    <a:ext uri="{9D8B030D-6E8A-4147-A177-3AD203B41FA5}">
                      <a16:colId xmlns:a16="http://schemas.microsoft.com/office/drawing/2014/main" val="20002"/>
                    </a:ext>
                  </a:extLst>
                </a:gridCol>
              </a:tblGrid>
              <a:tr h="250763">
                <a:tc gridSpan="2">
                  <a:txBody>
                    <a:bodyPr/>
                    <a:lstStyle/>
                    <a:p>
                      <a:pPr>
                        <a:lnSpc>
                          <a:spcPts val="1405"/>
                        </a:lnSpc>
                        <a:spcAft>
                          <a:spcPts val="800"/>
                        </a:spcAft>
                      </a:pPr>
                      <a:r>
                        <a:rPr lang="fi-FI" dirty="1" sz="1400" b="1">
                          <a:solidFill>
                            <a:srgbClr val="000000"/>
                          </a:solidFill>
                          <a:latin typeface="Arial"/>
                          <a:ea typeface="Calibri"/>
                        </a:rPr>
                        <a:t>                                        </a:t>
                      </a:r>
                      <a:r>
                        <a:rPr lang="fi-FI" dirty="1" sz="1400" b="1">
                          <a:solidFill>
                            <a:srgbClr val="000000"/>
                          </a:solidFill>
                          <a:latin typeface="Arial"/>
                          <a:ea typeface="Calibri"/>
                        </a:rPr>
                        <a:t>Vähintään prosentteina:</a:t>
                      </a:r>
                    </a:p>
                  </a:txBody>
                  <a:tcPr marL="68400" marR="684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a:txBody>
                    <a:bodyPr/>
                    <a:lstStyle/>
                    <a:p>
                      <a:pPr>
                        <a:lnSpc>
                          <a:spcPts val="1405"/>
                        </a:lnSpc>
                        <a:spcAft>
                          <a:spcPts val="800"/>
                        </a:spcAft>
                      </a:pPr>
                      <a:r>
                        <a:rPr lang="fi-FI" dirty="1" sz="1400" b="1">
                          <a:solidFill>
                            <a:srgbClr val="000000"/>
                          </a:solidFill>
                          <a:latin typeface="Arial"/>
                          <a:ea typeface="Calibri"/>
                        </a:rPr>
                        <a:t>Enintään prosentteina:</a:t>
                      </a:r>
                    </a:p>
                  </a:txBody>
                  <a:tcPr marL="68400" marR="684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50763">
                <a:tc>
                  <a:txBody>
                    <a:bodyPr/>
                    <a:lstStyle/>
                    <a:p>
                      <a:pPr>
                        <a:lnSpc>
                          <a:spcPts val="1405"/>
                        </a:lnSpc>
                        <a:spcAft>
                          <a:spcPts val="800"/>
                        </a:spcAft>
                      </a:pPr>
                      <a:r>
                        <a:rPr lang="fi-FI" dirty="1" sz="1400">
                          <a:solidFill>
                            <a:srgbClr val="000000"/>
                          </a:solidFill>
                          <a:latin typeface="Arial"/>
                          <a:ea typeface="Calibri"/>
                        </a:rPr>
                        <a:t>Alue A (vanha kaupunki)</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a:lnSpc>
                          <a:spcPts val="1405"/>
                        </a:lnSpc>
                        <a:spcAft>
                          <a:spcPts val="800"/>
                        </a:spcAft>
                      </a:pPr>
                      <a:r>
                        <a:rPr lang="fi-FI" dirty="1" sz="1400">
                          <a:solidFill>
                            <a:srgbClr val="000000"/>
                          </a:solidFill>
                          <a:latin typeface="Arial"/>
                          <a:ea typeface="Calibri"/>
                        </a:rPr>
                        <a:t>10</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a:lnSpc>
                          <a:spcPts val="1405"/>
                        </a:lnSpc>
                        <a:spcAft>
                          <a:spcPts val="800"/>
                        </a:spcAft>
                      </a:pPr>
                      <a:r>
                        <a:rPr lang="fi-FI" dirty="1" sz="1400">
                          <a:solidFill>
                            <a:srgbClr val="000000"/>
                          </a:solidFill>
                          <a:latin typeface="Arial"/>
                          <a:ea typeface="Calibri"/>
                        </a:rPr>
                        <a:t>10</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1"/>
                  </a:ext>
                </a:extLst>
              </a:tr>
              <a:tr h="250763">
                <a:tc>
                  <a:txBody>
                    <a:bodyPr/>
                    <a:lstStyle/>
                    <a:p>
                      <a:pPr>
                        <a:lnSpc>
                          <a:spcPts val="1405"/>
                        </a:lnSpc>
                        <a:spcAft>
                          <a:spcPts val="800"/>
                        </a:spcAft>
                      </a:pPr>
                      <a:r>
                        <a:rPr lang="fi-FI" dirty="1" sz="1400">
                          <a:solidFill>
                            <a:schemeClr val="tx1"/>
                          </a:solidFill>
                          <a:latin typeface="Arial"/>
                          <a:ea typeface="Calibri"/>
                        </a:rPr>
                        <a:t>Alue B (kaupunki)</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565"/>
                    </a:solidFill>
                  </a:tcPr>
                </a:tc>
                <a:tc>
                  <a:txBody>
                    <a:bodyPr/>
                    <a:lstStyle/>
                    <a:p>
                      <a:pPr>
                        <a:lnSpc>
                          <a:spcPts val="1405"/>
                        </a:lnSpc>
                        <a:spcAft>
                          <a:spcPts val="800"/>
                        </a:spcAft>
                      </a:pPr>
                      <a:r>
                        <a:rPr lang="fi-FI" dirty="1" sz="1400">
                          <a:solidFill>
                            <a:schemeClr val="tx1"/>
                          </a:solidFill>
                          <a:latin typeface="Arial"/>
                          <a:ea typeface="Calibri"/>
                        </a:rPr>
                        <a:t>25</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565"/>
                    </a:solidFill>
                  </a:tcPr>
                </a:tc>
                <a:tc>
                  <a:txBody>
                    <a:bodyPr/>
                    <a:lstStyle/>
                    <a:p>
                      <a:pPr>
                        <a:lnSpc>
                          <a:spcPts val="1405"/>
                        </a:lnSpc>
                        <a:spcAft>
                          <a:spcPts val="800"/>
                        </a:spcAft>
                      </a:pPr>
                      <a:r>
                        <a:rPr lang="fi-FI" dirty="1" sz="1400">
                          <a:solidFill>
                            <a:schemeClr val="tx1"/>
                          </a:solidFill>
                          <a:latin typeface="Arial"/>
                          <a:ea typeface="Calibri"/>
                        </a:rPr>
                        <a:t>45</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565"/>
                    </a:solidFill>
                  </a:tcPr>
                </a:tc>
                <a:extLst>
                  <a:ext uri="{0D108BD9-81ED-4DB2-BD59-A6C34878D82A}">
                    <a16:rowId xmlns:a16="http://schemas.microsoft.com/office/drawing/2014/main" val="10002"/>
                  </a:ext>
                </a:extLst>
              </a:tr>
              <a:tr h="1074692">
                <a:tc>
                  <a:txBody>
                    <a:bodyPr/>
                    <a:lstStyle/>
                    <a:p>
                      <a:pPr>
                        <a:lnSpc>
                          <a:spcPts val="1405"/>
                        </a:lnSpc>
                        <a:spcAft>
                          <a:spcPts val="800"/>
                        </a:spcAft>
                      </a:pPr>
                      <a:r>
                        <a:rPr lang="fi-FI" dirty="1" sz="1400">
                          <a:solidFill>
                            <a:schemeClr val="tx1"/>
                          </a:solidFill>
                          <a:latin typeface="Arial"/>
                          <a:ea typeface="Calibri"/>
                        </a:rPr>
                        <a:t>Alue C (alueet lähellä kaupunkikeskustaa ja keskuksia Oerlikon, Altstetten ja Höngg)</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44B"/>
                    </a:solidFill>
                  </a:tcPr>
                </a:tc>
                <a:tc>
                  <a:txBody>
                    <a:bodyPr/>
                    <a:lstStyle/>
                    <a:p>
                      <a:pPr>
                        <a:lnSpc>
                          <a:spcPts val="1405"/>
                        </a:lnSpc>
                        <a:spcAft>
                          <a:spcPts val="800"/>
                        </a:spcAft>
                      </a:pPr>
                      <a:r>
                        <a:rPr lang="fi-FI" dirty="1" sz="1400">
                          <a:solidFill>
                            <a:schemeClr val="tx1"/>
                          </a:solidFill>
                          <a:latin typeface="Arial"/>
                          <a:ea typeface="Calibri"/>
                        </a:rPr>
                        <a:t>40</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44B"/>
                    </a:solidFill>
                  </a:tcPr>
                </a:tc>
                <a:tc>
                  <a:txBody>
                    <a:bodyPr/>
                    <a:lstStyle/>
                    <a:p>
                      <a:pPr>
                        <a:lnSpc>
                          <a:spcPts val="1405"/>
                        </a:lnSpc>
                        <a:spcAft>
                          <a:spcPts val="800"/>
                        </a:spcAft>
                      </a:pPr>
                      <a:r>
                        <a:rPr lang="fi-FI" dirty="1" sz="1400">
                          <a:solidFill>
                            <a:schemeClr val="tx1"/>
                          </a:solidFill>
                          <a:latin typeface="Arial"/>
                          <a:ea typeface="Calibri"/>
                        </a:rPr>
                        <a:t>70</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44B"/>
                    </a:solidFill>
                  </a:tcPr>
                </a:tc>
                <a:extLst>
                  <a:ext uri="{0D108BD9-81ED-4DB2-BD59-A6C34878D82A}">
                    <a16:rowId xmlns:a16="http://schemas.microsoft.com/office/drawing/2014/main" val="10003"/>
                  </a:ext>
                </a:extLst>
              </a:tr>
              <a:tr h="1350280">
                <a:tc>
                  <a:txBody>
                    <a:bodyPr/>
                    <a:lstStyle/>
                    <a:p>
                      <a:pPr>
                        <a:lnSpc>
                          <a:spcPts val="1405"/>
                        </a:lnSpc>
                        <a:spcAft>
                          <a:spcPts val="800"/>
                        </a:spcAft>
                      </a:pPr>
                      <a:r>
                        <a:rPr lang="fi-FI" dirty="1" sz="1400">
                          <a:solidFill>
                            <a:schemeClr val="tx1"/>
                          </a:solidFill>
                          <a:latin typeface="Arial"/>
                          <a:ea typeface="Calibri"/>
                        </a:rPr>
                        <a:t>Alue D (Ympäröivät alueet sekä Altstetten, Oerlikon, Seebach, Stettbach ja Wollishofenin, Affolterin ja Schwamendingenin keskustat)</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89"/>
                    </a:solidFill>
                  </a:tcPr>
                </a:tc>
                <a:tc>
                  <a:txBody>
                    <a:bodyPr/>
                    <a:lstStyle/>
                    <a:p>
                      <a:pPr>
                        <a:lnSpc>
                          <a:spcPts val="1405"/>
                        </a:lnSpc>
                        <a:spcAft>
                          <a:spcPts val="800"/>
                        </a:spcAft>
                      </a:pPr>
                      <a:r>
                        <a:rPr lang="fi-FI" dirty="1" sz="1400">
                          <a:solidFill>
                            <a:schemeClr val="tx1"/>
                          </a:solidFill>
                          <a:latin typeface="Arial"/>
                          <a:ea typeface="Calibri"/>
                        </a:rPr>
                        <a:t>60</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89"/>
                    </a:solidFill>
                  </a:tcPr>
                </a:tc>
                <a:tc>
                  <a:txBody>
                    <a:bodyPr/>
                    <a:lstStyle/>
                    <a:p>
                      <a:pPr>
                        <a:lnSpc>
                          <a:spcPts val="1405"/>
                        </a:lnSpc>
                        <a:spcAft>
                          <a:spcPts val="800"/>
                        </a:spcAft>
                      </a:pPr>
                      <a:r>
                        <a:rPr lang="fi-FI" dirty="1" sz="1400">
                          <a:solidFill>
                            <a:schemeClr val="tx1"/>
                          </a:solidFill>
                          <a:latin typeface="Arial"/>
                          <a:ea typeface="Calibri"/>
                        </a:rPr>
                        <a:t>95</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89"/>
                    </a:solidFill>
                  </a:tcPr>
                </a:tc>
                <a:extLst>
                  <a:ext uri="{0D108BD9-81ED-4DB2-BD59-A6C34878D82A}">
                    <a16:rowId xmlns:a16="http://schemas.microsoft.com/office/drawing/2014/main" val="10004"/>
                  </a:ext>
                </a:extLst>
              </a:tr>
              <a:tr h="250763">
                <a:tc>
                  <a:txBody>
                    <a:bodyPr/>
                    <a:lstStyle/>
                    <a:p>
                      <a:pPr>
                        <a:lnSpc>
                          <a:spcPts val="1405"/>
                        </a:lnSpc>
                        <a:spcAft>
                          <a:spcPts val="800"/>
                        </a:spcAft>
                      </a:pPr>
                      <a:r>
                        <a:rPr lang="fi-FI" dirty="1" sz="1400">
                          <a:solidFill>
                            <a:schemeClr val="tx1"/>
                          </a:solidFill>
                          <a:latin typeface="Arial"/>
                          <a:ea typeface="Calibri"/>
                        </a:rPr>
                        <a:t>Muut alueet</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ts val="1405"/>
                        </a:lnSpc>
                        <a:spcAft>
                          <a:spcPts val="800"/>
                        </a:spcAft>
                      </a:pPr>
                      <a:r>
                        <a:rPr lang="fi-FI" dirty="1" sz="1400">
                          <a:solidFill>
                            <a:schemeClr val="tx1"/>
                          </a:solidFill>
                          <a:latin typeface="Arial"/>
                          <a:ea typeface="Calibri"/>
                        </a:rPr>
                        <a:t>70</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ts val="1405"/>
                        </a:lnSpc>
                        <a:spcAft>
                          <a:spcPts val="800"/>
                        </a:spcAft>
                      </a:pPr>
                      <a:r>
                        <a:rPr lang="fi-FI" dirty="1" sz="1400">
                          <a:solidFill>
                            <a:schemeClr val="tx1"/>
                          </a:solidFill>
                          <a:latin typeface="Arial"/>
                          <a:ea typeface="Calibri"/>
                        </a:rPr>
                        <a:t>115</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bl>
          </a:graphicData>
        </a:graphic>
      </p:graphicFrame>
      <mc:AlternateContent xmlns:mc="http://schemas.openxmlformats.org/markup-compatibility/2006" xmlns:a14="http://schemas.microsoft.com/office/drawing/2010/main">
        <mc:Choice Requires="a14">
          <p:sp>
            <p:nvSpPr>
              <p:cNvPr id="6" name="Rechteck 5">
                <a:extLst>
                  <a:ext uri="{FF2B5EF4-FFF2-40B4-BE49-F238E27FC236}">
                    <a16:creationId xmlns:a16="http://schemas.microsoft.com/office/drawing/2014/main" id="{1D37A09B-D1DF-42BB-B676-6EEE1D38828E}"/>
                  </a:ext>
                </a:extLst>
              </p:cNvPr>
              <p:cNvSpPr/>
              <p:nvPr/>
            </p:nvSpPr>
            <p:spPr>
              <a:xfrm>
                <a:off x="124691" y="5442259"/>
                <a:ext cx="9019309" cy="1077218"/>
              </a:xfrm>
              <a:prstGeom prst="rect">
                <a:avLst/>
              </a:prstGeom>
            </p:spPr>
            <p:txBody>
              <a:bodyPr wrap="square">
                <a:spAutoFit/>
              </a:bodyPr>
              <a:lstStyle/>
              <a:p>
                <a:pPr marL="342900" lvl="0" indent="-342900" eaLnBrk="0" hangingPunct="0">
                  <a:spcBef>
                    <a:spcPct val="20000"/>
                  </a:spcBef>
                  <a:buClr>
                    <a:srgbClr val="134095"/>
                  </a:buClr>
                  <a:buSzPct val="135000"/>
                  <a:buFontTx/>
                  <a:buChar char="•"/>
                </a:pPr>
                <a:r>
                  <a:rPr lang="fi-FI" dirty="1" i="1" sz="1600">
                    <a:solidFill>
                      <a:srgbClr val="134095"/>
                    </a:solidFill>
                    <a:latin typeface="Arial"/>
                  </a:rPr>
                  <a:t>Yksityisajoneuvojen pysäköintipaikkojen sääntely</a:t>
                </a:r>
                <a:r>
                  <a:rPr lang="fi-FI" dirty="1" sz="1600">
                    <a:solidFill>
                      <a:srgbClr val="134095"/>
                    </a:solidFill>
                    <a:latin typeface="Arial"/>
                  </a:rPr>
                  <a:t>: vaadittu vähimmäismäärä ja sallittu enimmäismäärä yksityisautojen pysäköintipaikoille kuvataan prosenttiosuutena pysäköintistandardin ”normista” – riippuu julkisen liikenteen käytettävyyden laadusta.</a:t>
                </a:r>
                <a:r>
                  <a:rPr lang="fi-FI" dirty="1" sz="1600">
                    <a:solidFill>
                      <a:srgbClr val="134095"/>
                    </a:solidFill>
                    <a:latin typeface="Arial"/>
                  </a:rPr>
                  <a:t> </a:t>
                </a:r>
                <a:r>
                  <a:rPr lang="fi-FI" dirty="1" sz="1600">
                    <a:solidFill>
                      <a:srgbClr val="134095"/>
                    </a:solidFill>
                    <a:latin typeface="Arial"/>
                  </a:rPr>
                  <a:t>Pysäköintipaikkojen määrän normi on 1 pysäköintiruutu / 120 </a:t>
                </a:r>
                <a14:m>
                  <m:oMath xmlns:m="http://schemas.openxmlformats.org/officeDocument/2006/math">
                    <m:sSup>
                      <m:sSupPr>
                        <m:ctrlPr>
                          <a:rPr lang="en-US" sz="1600" i="1" kern="0">
                            <a:solidFill>
                              <a:srgbClr val="134095"/>
                            </a:solidFill>
                            <a:latin typeface="Cambria Math" panose="02040503050406030204" pitchFamily="18" charset="0"/>
                          </a:rPr>
                        </m:ctrlPr>
                      </m:sSupPr>
                      <m:e>
                        <m:r>
                          <a:rPr lang="de-DE" sz="1600" i="1" kern="0">
                            <a:solidFill>
                              <a:srgbClr val="134095"/>
                            </a:solidFill>
                            <a:latin typeface="Cambria Math"/>
                          </a:rPr>
                          <m:t>𝑚</m:t>
                        </m:r>
                      </m:e>
                      <m:sup>
                        <m:r>
                          <a:rPr lang="de-DE" sz="1600" i="1" kern="0">
                            <a:solidFill>
                              <a:srgbClr val="134095"/>
                            </a:solidFill>
                            <a:latin typeface="Cambria Math"/>
                          </a:rPr>
                          <m:t>2</m:t>
                        </m:r>
                      </m:sup>
                    </m:sSup>
                  </m:oMath>
                </a14:m>
                <a:r>
                  <a:rPr lang="fi-FI" dirty="1" sz="1600" b="1">
                    <a:solidFill>
                      <a:srgbClr val="000000"/>
                    </a:solidFill>
                    <a:latin typeface="Arial"/>
                    <a:ea typeface="Times New Roman"/>
                  </a:rPr>
                  <a:t> </a:t>
                </a:r>
              </a:p>
            </p:txBody>
          </p:sp>
        </mc:Choice>
        <mc:Fallback xmlns="">
          <p:sp>
            <p:nvSpPr>
              <p:cNvPr id="6" name="Rechteck 5">
                <a:extLst>
                  <a:ext uri="{FF2B5EF4-FFF2-40B4-BE49-F238E27FC236}">
                    <a16:creationId xmlns="" xmlns:a16="http://schemas.microsoft.com/office/drawing/2014/main" xmlns:a14="http://schemas.microsoft.com/office/drawing/2010/main" id="{1D37A09B-D1DF-42BB-B676-6EEE1D38828E}"/>
                  </a:ext>
                </a:extLst>
              </p:cNvPr>
              <p:cNvSpPr>
                <a:spLocks noRot="1" noChangeAspect="1" noMove="1" noResize="1" noEditPoints="1" noAdjustHandles="1" noChangeArrowheads="1" noChangeShapeType="1" noTextEdit="1"/>
              </p:cNvSpPr>
              <p:nvPr/>
            </p:nvSpPr>
            <p:spPr>
              <a:xfrm>
                <a:off x="124691" y="5442259"/>
                <a:ext cx="9019309" cy="1077218"/>
              </a:xfrm>
              <a:prstGeom prst="rect">
                <a:avLst/>
              </a:prstGeom>
              <a:blipFill rotWithShape="1">
                <a:blip r:embed="rId3"/>
                <a:stretch>
                  <a:fillRect l="-676" t="-7955" r="-338" b="-6818"/>
                </a:stretch>
              </a:blipFill>
            </p:spPr>
            <p:txBody>
              <a:bodyPr/>
              <a:lstStyle/>
              <a:p>
                <a:r>
                  <a:rPr lang="de-DE">
                    <a:noFill/>
                  </a:rPr>
                  <a:t> </a:t>
                </a:r>
              </a:p>
            </p:txBody>
          </p:sp>
        </mc:Fallback>
      </mc:AlternateContent>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0" name="Fußzeilenplatzhalter 3"/>
          <p:cNvSpPr>
            <a:spLocks noGrp="1"/>
          </p:cNvSpPr>
          <p:nvPr>
            <p:ph type="ftr" sz="quarter" idx="10"/>
          </p:nvPr>
        </p:nvSpPr>
        <p:spPr>
          <a:xfrm>
            <a:off x="1116013" y="6562725"/>
            <a:ext cx="5256212" cy="260350"/>
          </a:xfrm>
        </p:spPr>
        <p:txBody>
          <a:bodyPr/>
          <a:lstStyle/>
          <a:p>
            <a:pPr>
              <a:defRPr/>
            </a:pPr>
            <a:r>
              <a:rPr lang="fi-FI" dirty="1"/>
              <a:t>&lt;Tapahtuma&gt; • &lt;Päiväys&gt; • &lt;Paikka&gt; • &lt;Puhuja&gt;</a:t>
            </a:r>
          </a:p>
        </p:txBody>
      </p:sp>
    </p:spTree>
    <p:extLst>
      <p:ext uri="{BB962C8B-B14F-4D97-AF65-F5344CB8AC3E}">
        <p14:creationId xmlns:p14="http://schemas.microsoft.com/office/powerpoint/2010/main" val="1834162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813301" y="1720306"/>
            <a:ext cx="4330700" cy="4278303"/>
          </a:xfrm>
        </p:spPr>
        <p:txBody>
          <a:bodyPr/>
          <a:lstStyle/>
          <a:p>
            <a:pPr lvl="0"/>
            <a:r>
              <a:rPr lang="fi-FI" dirty="1" sz="2200" b="0"/>
              <a:t>Hyvä käytäntö Zürichissä: Prime Tower -kompleksi Zürichin Hardbruecken rautatieasemalla:</a:t>
            </a:r>
          </a:p>
          <a:p>
            <a:pPr marL="720725" lvl="3" indent="-365125" eaLnBrk="1" hangingPunct="1">
              <a:buClr>
                <a:srgbClr val="134095"/>
              </a:buClr>
              <a:buSzPct val="100000"/>
              <a:buFont typeface="Arial" panose="020B0604020202020204" pitchFamily="34" charset="0"/>
              <a:buChar char="•"/>
            </a:pPr>
            <a:r>
              <a:rPr lang="fi-FI" dirty="1">
                <a:solidFill>
                  <a:srgbClr val="134095"/>
                </a:solidFill>
                <a:latin typeface="+mn-lt"/>
                <a:ea typeface="ＭＳ Ｐゴシック" panose="020B0600070205080204" pitchFamily="34" charset="-128"/>
              </a:rPr>
              <a:t>Kompleksi avattiin vuonna 2011 vain yhteensä 250 pysäköintipaikalla.</a:t>
            </a:r>
            <a:r>
              <a:rPr lang="fi-FI" dirty="1">
                <a:solidFill>
                  <a:srgbClr val="134095"/>
                </a:solidFill>
                <a:latin typeface="+mn-lt"/>
                <a:ea typeface="ＭＳ Ｐゴシック" panose="020B0600070205080204" pitchFamily="34" charset="-128"/>
              </a:rPr>
              <a:t> </a:t>
            </a:r>
          </a:p>
          <a:p>
            <a:pPr marL="720725" lvl="3" indent="-365125" eaLnBrk="1" hangingPunct="1">
              <a:buClr>
                <a:srgbClr val="134095"/>
              </a:buClr>
              <a:buSzPct val="100000"/>
              <a:buFont typeface="Arial" panose="020B0604020202020204" pitchFamily="34" charset="0"/>
              <a:buChar char="•"/>
            </a:pPr>
            <a:r>
              <a:rPr lang="fi-FI" dirty="1">
                <a:solidFill>
                  <a:srgbClr val="134095"/>
                </a:solidFill>
                <a:latin typeface="+mn-lt"/>
                <a:ea typeface="ＭＳ Ｐゴシック" panose="020B0600070205080204" pitchFamily="34" charset="-128"/>
              </a:rPr>
              <a:t>Se sisältää 65032,128 neliömetriä vuokrattavaa tilaa,</a:t>
            </a:r>
            <a:r>
              <a:rPr lang="fi-FI" dirty="1">
                <a:solidFill>
                  <a:srgbClr val="134095"/>
                </a:solidFill>
                <a:latin typeface="+mn-lt"/>
                <a:ea typeface="ＭＳ Ｐゴシック" panose="020B0600070205080204" pitchFamily="34" charset="-128"/>
              </a:rPr>
              <a:t> </a:t>
            </a:r>
          </a:p>
          <a:p>
            <a:pPr marL="720725" lvl="3" indent="-365125" eaLnBrk="1" hangingPunct="1">
              <a:buClr>
                <a:srgbClr val="134095"/>
              </a:buClr>
              <a:buSzPct val="100000"/>
              <a:buFont typeface="Arial" panose="020B0604020202020204" pitchFamily="34" charset="0"/>
              <a:buChar char="•"/>
            </a:pPr>
            <a:r>
              <a:rPr lang="fi-FI" dirty="1">
                <a:solidFill>
                  <a:srgbClr val="134095"/>
                </a:solidFill>
                <a:latin typeface="+mn-lt"/>
                <a:ea typeface="ＭＳ Ｐゴシック" panose="020B0600070205080204" pitchFamily="34" charset="-128"/>
              </a:rPr>
              <a:t>pysäköintitilaa tarjotaan vain suhteessa 0,35 ruutua / 92,903 neliömetriä</a:t>
            </a:r>
          </a:p>
          <a:p>
            <a:pPr lvl="0"/>
            <a:endParaRPr lang="en-US" sz="1800" b="0" dirty="0"/>
          </a:p>
          <a:p>
            <a:pPr lvl="0"/>
            <a:endParaRPr lang="en-US" sz="1800" b="0" dirty="0"/>
          </a:p>
          <a:p>
            <a:pPr lvl="1"/>
            <a:endParaRPr lang="en-US" sz="300" b="0" dirty="0"/>
          </a:p>
          <a:p>
            <a:pPr marL="0" lvl="0" indent="0">
              <a:buNone/>
            </a:pPr>
            <a:r>
              <a:rPr lang="fi-FI" dirty="1" sz="1800" b="0"/>
              <a:t>		 </a:t>
            </a:r>
          </a:p>
          <a:p>
            <a:pPr marL="0" indent="0">
              <a:buNone/>
            </a:pPr>
            <a:endParaRPr lang="de-DE" dirty="0"/>
          </a:p>
        </p:txBody>
      </p:sp>
      <p:sp>
        <p:nvSpPr>
          <p:cNvPr id="5" name="Title 1"/>
          <p:cNvSpPr>
            <a:spLocks noGrp="1"/>
          </p:cNvSpPr>
          <p:nvPr>
            <p:ph type="title"/>
          </p:nvPr>
        </p:nvSpPr>
        <p:spPr>
          <a:xfrm>
            <a:off x="323851" y="115888"/>
            <a:ext cx="5543550" cy="1152525"/>
          </a:xfrm>
        </p:spPr>
        <p:txBody>
          <a:bodyPr/>
          <a:lstStyle/>
          <a:p>
            <a:pPr eaLnBrk="1" hangingPunct="1"/>
            <a:r>
              <a:rPr lang="fi-FI" dirty="1"/>
              <a:t>c. Kiinteät autojen pysäköintipaikkojen enimmäismäärät – rajoitetaan pysäköintipaikkojen määrää uusissa rakennuksissa</a:t>
            </a:r>
          </a:p>
        </p:txBody>
      </p:sp>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1808019"/>
            <a:ext cx="4311698" cy="3761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240611" y="5721610"/>
            <a:ext cx="2485518" cy="276999"/>
          </a:xfrm>
          <a:prstGeom prst="rect">
            <a:avLst/>
          </a:prstGeom>
          <a:noFill/>
        </p:spPr>
        <p:txBody>
          <a:bodyPr wrap="square" rtlCol="0">
            <a:spAutoFit/>
          </a:bodyPr>
          <a:lstStyle/>
          <a:p>
            <a:r>
              <a:rPr lang="fi-FI" dirty="1" sz="1200" b="1">
                <a:solidFill>
                  <a:srgbClr val="034EA2"/>
                </a:solidFill>
                <a:latin typeface="+mj-lt"/>
              </a:rPr>
              <a:t>Lähde: Prime Tower CH</a:t>
            </a:r>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9" name="Fußzeilenplatzhalter 3"/>
          <p:cNvSpPr>
            <a:spLocks noGrp="1"/>
          </p:cNvSpPr>
          <p:nvPr>
            <p:ph type="ftr" sz="quarter" idx="10"/>
          </p:nvPr>
        </p:nvSpPr>
        <p:spPr>
          <a:xfrm>
            <a:off x="1116013" y="6562725"/>
            <a:ext cx="5256212" cy="260350"/>
          </a:xfrm>
        </p:spPr>
        <p:txBody>
          <a:bodyPr/>
          <a:lstStyle/>
          <a:p>
            <a:pPr>
              <a:defRPr/>
            </a:pPr>
            <a:r>
              <a:rPr lang="fi-FI" dirty="1"/>
              <a:t>&lt;Tapahtuma&gt; • &lt;Päiväys&gt; • &lt;Paikka&gt; • &lt;Puhuja&gt;</a:t>
            </a:r>
          </a:p>
        </p:txBody>
      </p:sp>
    </p:spTree>
    <p:extLst>
      <p:ext uri="{BB962C8B-B14F-4D97-AF65-F5344CB8AC3E}">
        <p14:creationId xmlns:p14="http://schemas.microsoft.com/office/powerpoint/2010/main" val="3922593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B3BBECBA-E1A6-487C-A1E3-FBA61DFB0D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30" b="-323"/>
          <a:stretch/>
        </p:blipFill>
        <p:spPr>
          <a:xfrm>
            <a:off x="152576" y="1568224"/>
            <a:ext cx="4653930" cy="4708550"/>
          </a:xfrm>
          <a:prstGeom prst="rect">
            <a:avLst/>
          </a:prstGeom>
        </p:spPr>
      </p:pic>
      <p:sp>
        <p:nvSpPr>
          <p:cNvPr id="3" name="Inhaltsplatzhalter 2"/>
          <p:cNvSpPr>
            <a:spLocks noGrp="1"/>
          </p:cNvSpPr>
          <p:nvPr>
            <p:ph idx="1"/>
          </p:nvPr>
        </p:nvSpPr>
        <p:spPr>
          <a:xfrm>
            <a:off x="4956463" y="1525852"/>
            <a:ext cx="4187537" cy="4001303"/>
          </a:xfrm>
        </p:spPr>
        <p:txBody>
          <a:bodyPr/>
          <a:lstStyle/>
          <a:p>
            <a:pPr lvl="0"/>
            <a:r>
              <a:rPr lang="fi-FI" dirty="1" sz="2400" b="0"/>
              <a:t>Hyvä käytäntö Freiburg-Vaubanissa:</a:t>
            </a:r>
            <a:r>
              <a:rPr lang="fi-FI" dirty="1" sz="2400" b="0"/>
              <a:t> </a:t>
            </a:r>
          </a:p>
          <a:p>
            <a:pPr marL="723900" lvl="0" indent="-368300"/>
            <a:r>
              <a:rPr lang="fi-FI" dirty="1" sz="1800" b="0"/>
              <a:t>Vauban on noin 5 600 asukkaan kaupunginosa, joka valmistui vuonna 2006</a:t>
            </a:r>
          </a:p>
          <a:p>
            <a:pPr marL="723900" lvl="0" indent="-368300"/>
            <a:r>
              <a:rPr lang="fi-FI" dirty="1" b="0" sz="1800"/>
              <a:t>Pysäköinti erotettiin asumisesta </a:t>
            </a:r>
            <a:r>
              <a:rPr lang="fi-FI" dirty="1" sz="1800"/>
              <a:t>tilallisesti</a:t>
            </a:r>
            <a:r>
              <a:rPr lang="fi-FI" dirty="1" b="0" sz="1800"/>
              <a:t> ja </a:t>
            </a:r>
            <a:r>
              <a:rPr lang="fi-FI" dirty="1" sz="1800"/>
              <a:t>taloudellisen taakan</a:t>
            </a:r>
            <a:r>
              <a:rPr lang="fi-FI" dirty="1" b="0" sz="1800"/>
              <a:t> suhteen.</a:t>
            </a:r>
          </a:p>
          <a:p>
            <a:pPr marL="723900" lvl="0" indent="-368300"/>
            <a:r>
              <a:rPr lang="fi-FI" dirty="1" sz="1800" b="0"/>
              <a:t>Pysäköintipaikkoja tarjottiin vain todellisilla kustannuksilla ilman ristiintukemista asuntojen rakentamisesta, ja ne toteutettiin monikerroksisina pysäköintipaikkoina (korkeat hallit) Vaubanin laidalla</a:t>
            </a:r>
            <a:r>
              <a:rPr lang="fi-FI" dirty="1" sz="1800" b="0"/>
              <a:t> </a:t>
            </a:r>
          </a:p>
          <a:p>
            <a:pPr lvl="0"/>
            <a:endParaRPr lang="en-US" sz="1800" b="0" dirty="0"/>
          </a:p>
          <a:p>
            <a:pPr lvl="0"/>
            <a:endParaRPr lang="en-US" sz="1800" b="0" dirty="0"/>
          </a:p>
          <a:p>
            <a:pPr lvl="1"/>
            <a:endParaRPr lang="en-US" sz="300" b="0" dirty="0"/>
          </a:p>
          <a:p>
            <a:pPr marL="0" lvl="0" indent="0">
              <a:buNone/>
            </a:pPr>
            <a:r>
              <a:rPr lang="fi-FI" dirty="1" sz="1800" b="0"/>
              <a:t>		 </a:t>
            </a:r>
          </a:p>
          <a:p>
            <a:pPr marL="0" indent="0">
              <a:buNone/>
            </a:pPr>
            <a:endParaRPr lang="de-DE" dirty="0"/>
          </a:p>
        </p:txBody>
      </p:sp>
      <p:sp>
        <p:nvSpPr>
          <p:cNvPr id="5" name="Title 1"/>
          <p:cNvSpPr>
            <a:spLocks noGrp="1"/>
          </p:cNvSpPr>
          <p:nvPr>
            <p:ph type="title"/>
          </p:nvPr>
        </p:nvSpPr>
        <p:spPr>
          <a:xfrm>
            <a:off x="323850" y="115888"/>
            <a:ext cx="5457825" cy="1152525"/>
          </a:xfrm>
        </p:spPr>
        <p:txBody>
          <a:bodyPr/>
          <a:lstStyle/>
          <a:p>
            <a:pPr eaLnBrk="1" hangingPunct="1"/>
            <a:r>
              <a:rPr lang="fi-FI" dirty="1"/>
              <a:t>c. Uuden rakennuksen pysäköintipaikkojen määrän rajoittaminen</a:t>
            </a:r>
          </a:p>
        </p:txBody>
      </p:sp>
      <p:sp>
        <p:nvSpPr>
          <p:cNvPr id="11" name="Textfeld 10">
            <a:extLst>
              <a:ext uri="{FF2B5EF4-FFF2-40B4-BE49-F238E27FC236}">
                <a16:creationId xmlns:a16="http://schemas.microsoft.com/office/drawing/2014/main" id="{0086A90D-C652-437F-BA12-A2CD4C913A8E}"/>
              </a:ext>
            </a:extLst>
          </p:cNvPr>
          <p:cNvSpPr txBox="1"/>
          <p:nvPr/>
        </p:nvSpPr>
        <p:spPr>
          <a:xfrm>
            <a:off x="121403" y="6010166"/>
            <a:ext cx="1168910" cy="276999"/>
          </a:xfrm>
          <a:prstGeom prst="rect">
            <a:avLst/>
          </a:prstGeom>
          <a:noFill/>
        </p:spPr>
        <p:txBody>
          <a:bodyPr wrap="none" rtlCol="0">
            <a:spAutoFit/>
          </a:bodyPr>
          <a:lstStyle/>
          <a:p>
            <a:r>
              <a:rPr lang="fi-FI" dirty="1" sz="1200">
                <a:solidFill>
                  <a:schemeClr val="bg1"/>
                </a:solidFill>
                <a:latin typeface="+mn-lt"/>
              </a:rPr>
              <a:t>© Jürgen Gies</a:t>
            </a:r>
          </a:p>
        </p:txBody>
      </p:sp>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a:spLocks noGrp="1"/>
          </p:cNvSpPr>
          <p:nvPr>
            <p:ph type="ftr" sz="quarter" idx="10"/>
          </p:nvPr>
        </p:nvSpPr>
        <p:spPr>
          <a:xfrm>
            <a:off x="1116013" y="6562725"/>
            <a:ext cx="5256212" cy="260350"/>
          </a:xfrm>
        </p:spPr>
        <p:txBody>
          <a:bodyPr/>
          <a:lstStyle/>
          <a:p>
            <a:pPr>
              <a:defRPr/>
            </a:pPr>
            <a:r>
              <a:rPr lang="fi-FI" dirty="1"/>
              <a:t>&lt;Tapahtuma&gt; • &lt;Päiväys&gt; • &lt;Paikka&gt; • &lt;Puhuja&gt;</a:t>
            </a:r>
          </a:p>
        </p:txBody>
      </p:sp>
    </p:spTree>
    <p:extLst>
      <p:ext uri="{BB962C8B-B14F-4D97-AF65-F5344CB8AC3E}">
        <p14:creationId xmlns:p14="http://schemas.microsoft.com/office/powerpoint/2010/main" val="679272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0" y="115888"/>
            <a:ext cx="7343775" cy="1152525"/>
          </a:xfrm>
        </p:spPr>
        <p:txBody>
          <a:bodyPr/>
          <a:lstStyle/>
          <a:p>
            <a:pPr eaLnBrk="1" hangingPunct="1"/>
            <a:r>
              <a:rPr lang="fi-FI" dirty="1"/>
              <a:t>Pysäköintistandardit</a:t>
            </a:r>
          </a:p>
        </p:txBody>
      </p:sp>
      <p:sp>
        <p:nvSpPr>
          <p:cNvPr id="5123" name="Content Placeholder 2"/>
          <p:cNvSpPr>
            <a:spLocks noGrp="1"/>
          </p:cNvSpPr>
          <p:nvPr>
            <p:ph idx="1"/>
          </p:nvPr>
        </p:nvSpPr>
        <p:spPr/>
        <p:txBody>
          <a:bodyPr/>
          <a:lstStyle/>
          <a:p>
            <a:pPr eaLnBrk="1" hangingPunct="1">
              <a:buFont typeface="Arial" panose="020B0604020202020204" pitchFamily="34" charset="0"/>
              <a:buChar char="•"/>
            </a:pPr>
            <a:r>
              <a:rPr lang="fi-FI" dirty="1" sz="2400" b="0">
                <a:ea typeface="ＭＳ Ｐゴシック" panose="020B0600070205080204" pitchFamily="34" charset="-128"/>
              </a:rPr>
              <a:t>Uusien rakennushankkeiden pysäköintistandardit säätelevät sitä, kuinka monta pysäköintipaikkaa (autoille) rakennetaan uusiin rakennuksiin</a:t>
            </a:r>
          </a:p>
          <a:p>
            <a:pPr eaLnBrk="1" hangingPunct="1">
              <a:buFont typeface="Arial" panose="020B0604020202020204" pitchFamily="34" charset="0"/>
              <a:buChar char="•"/>
            </a:pPr>
            <a:r>
              <a:rPr lang="fi-FI" dirty="1" sz="2400" b="0">
                <a:ea typeface="ＭＳ Ｐゴシック" panose="020B0600070205080204" pitchFamily="34" charset="-128"/>
              </a:rPr>
              <a:t>Pysäköintistandardit suunniteltiin rakennuttajien ohjeistukseksi pysäköintialueiden rakentamiseksi siten, että ne korreloivat</a:t>
            </a:r>
            <a:r>
              <a:rPr lang="fi-FI" dirty="1" sz="2400" b="0">
                <a:ea typeface="ＭＳ Ｐゴシック" panose="020B0600070205080204" pitchFamily="34" charset="-128"/>
              </a:rPr>
              <a:t> </a:t>
            </a:r>
          </a:p>
          <a:p>
            <a:pPr marL="720725" lvl="3" indent="-365125" eaLnBrk="1" hangingPunct="1">
              <a:buClr>
                <a:srgbClr val="134095"/>
              </a:buClr>
              <a:buSzPct val="100000"/>
              <a:buFont typeface="Arial" panose="020B0604020202020204" pitchFamily="34" charset="0"/>
              <a:buChar char="•"/>
            </a:pPr>
            <a:r>
              <a:rPr lang="fi-FI" dirty="1" sz="2400">
                <a:solidFill>
                  <a:srgbClr val="134095"/>
                </a:solidFill>
                <a:latin typeface="+mn-lt"/>
                <a:ea typeface="ＭＳ Ｐゴシック" panose="020B0600070205080204" pitchFamily="34" charset="-128"/>
              </a:rPr>
              <a:t>asuntojen määrän (tai asuntojen koon) kanssa</a:t>
            </a:r>
          </a:p>
          <a:p>
            <a:pPr marL="720725" lvl="3" indent="-365125" eaLnBrk="1" hangingPunct="1">
              <a:buClr>
                <a:srgbClr val="134095"/>
              </a:buClr>
              <a:buSzPct val="100000"/>
              <a:buFont typeface="Arial" panose="020B0604020202020204" pitchFamily="34" charset="0"/>
              <a:buChar char="•"/>
            </a:pPr>
            <a:r>
              <a:rPr lang="fi-FI" dirty="1" sz="2400">
                <a:solidFill>
                  <a:srgbClr val="134095"/>
                </a:solidFill>
                <a:latin typeface="+mn-lt"/>
                <a:ea typeface="ＭＳ Ｐゴシック" panose="020B0600070205080204" pitchFamily="34" charset="-128"/>
              </a:rPr>
              <a:t>uusien toimisto-/liike-/työpaikkatilojen tms. kanssa</a:t>
            </a:r>
          </a:p>
          <a:p>
            <a:pPr eaLnBrk="1" hangingPunct="1">
              <a:buFont typeface="Arial" panose="020B0604020202020204" pitchFamily="34" charset="0"/>
              <a:buChar char="•"/>
            </a:pPr>
            <a:r>
              <a:rPr lang="fi-FI" dirty="1" sz="2400" b="0">
                <a:ea typeface="ＭＳ Ｐゴシック" panose="020B0600070205080204" pitchFamily="34" charset="-128"/>
              </a:rPr>
              <a:t>Useimmissa maissa on vähimmäisvaatimukset, ja rakennuttajat voivat rakentaa halutessaan enemmän</a:t>
            </a:r>
            <a:r>
              <a:rPr lang="fi-FI" dirty="1" sz="2400" b="0">
                <a:ea typeface="ＭＳ Ｐゴシック" panose="020B0600070205080204" pitchFamily="34" charset="-128"/>
              </a:rPr>
              <a:t> </a:t>
            </a:r>
          </a:p>
          <a:p>
            <a:pPr marL="0" indent="0" eaLnBrk="1" hangingPunct="1">
              <a:buFontTx/>
              <a:buNone/>
            </a:pPr>
            <a:endParaRPr lang="en-GB" altLang="en-US" sz="1800" dirty="0"/>
          </a:p>
          <a:p>
            <a:pPr marL="0" indent="0" eaLnBrk="1" hangingPunct="1">
              <a:buFontTx/>
              <a:buNone/>
            </a:pPr>
            <a:endParaRPr lang="en-GB" altLang="en-US" sz="1800" dirty="0"/>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a:spLocks noGrp="1"/>
          </p:cNvSpPr>
          <p:nvPr>
            <p:ph type="ftr" sz="quarter" idx="10"/>
          </p:nvPr>
        </p:nvSpPr>
        <p:spPr>
          <a:xfrm>
            <a:off x="1116013" y="6562725"/>
            <a:ext cx="5256212" cy="260350"/>
          </a:xfrm>
        </p:spPr>
        <p:txBody>
          <a:bodyPr/>
          <a:lstStyle/>
          <a:p>
            <a:pPr>
              <a:defRPr/>
            </a:pPr>
            <a:r>
              <a:rPr lang="fi-FI" dirty="1"/>
              <a:t>&lt;Tapahtuma&gt; • &lt;Päiväys&gt; • &lt;Paikka&gt; • &lt;Puhuja&gt;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325216" y="1615688"/>
            <a:ext cx="4527839" cy="3044837"/>
          </a:xfrm>
        </p:spPr>
        <p:txBody>
          <a:bodyPr/>
          <a:lstStyle/>
          <a:p>
            <a:pPr lvl="0"/>
            <a:r>
              <a:rPr lang="fi-FI" dirty="1" sz="2400" b="0"/>
              <a:t>Hyvä käytäntö Freiburg-Vaubanissa:</a:t>
            </a:r>
            <a:r>
              <a:rPr lang="fi-FI" dirty="1" sz="2400" b="0"/>
              <a:t> </a:t>
            </a:r>
          </a:p>
          <a:p>
            <a:pPr marL="723900" lvl="0" indent="-368300"/>
            <a:r>
              <a:rPr lang="fi-FI" dirty="1" sz="1800" b="0"/>
              <a:t>5 602 asukasta</a:t>
            </a:r>
          </a:p>
          <a:p>
            <a:pPr marL="723900" lvl="0" indent="-368300"/>
            <a:r>
              <a:rPr lang="fi-FI" dirty="1" sz="1800" b="0"/>
              <a:t>2 584 kotitaloutta</a:t>
            </a:r>
          </a:p>
          <a:p>
            <a:pPr marL="723900" lvl="0" indent="-368300"/>
            <a:r>
              <a:rPr lang="fi-FI" dirty="1" sz="1800" b="0"/>
              <a:t>1 296 yksityisautoa</a:t>
            </a:r>
          </a:p>
          <a:p>
            <a:pPr marL="723900" lvl="0" indent="-368300"/>
            <a:r>
              <a:rPr lang="fi-FI" dirty="1" sz="1800" b="0"/>
              <a:t>0,5 autoa kotitaloutta kohti</a:t>
            </a:r>
          </a:p>
          <a:p>
            <a:pPr marL="723900" lvl="0" indent="-368300"/>
            <a:r>
              <a:rPr lang="fi-FI" dirty="1" sz="1800" b="0"/>
              <a:t>232 tuhatta asukasta kohti kaupunginosan pysäköintihallissa</a:t>
            </a:r>
          </a:p>
          <a:p>
            <a:pPr marL="723900" lvl="0" indent="-368300"/>
            <a:r>
              <a:rPr lang="fi-FI" dirty="1" sz="1800" b="0"/>
              <a:t>ei kadunvarsipysäköintiä</a:t>
            </a:r>
            <a:r>
              <a:rPr lang="fi-FI" dirty="1" sz="1800" b="0"/>
              <a:t> </a:t>
            </a:r>
          </a:p>
          <a:p>
            <a:pPr lvl="0"/>
            <a:endParaRPr lang="en-US" sz="1800" b="0" dirty="0"/>
          </a:p>
          <a:p>
            <a:pPr lvl="0"/>
            <a:endParaRPr lang="en-US" sz="1800" b="0" dirty="0"/>
          </a:p>
          <a:p>
            <a:pPr lvl="0"/>
            <a:endParaRPr lang="en-US" sz="1800" b="0" dirty="0"/>
          </a:p>
          <a:p>
            <a:pPr lvl="1"/>
            <a:endParaRPr lang="en-US" sz="300" b="0" dirty="0"/>
          </a:p>
          <a:p>
            <a:pPr marL="0" lvl="0" indent="0">
              <a:buNone/>
            </a:pPr>
            <a:r>
              <a:rPr lang="fi-FI" dirty="1" sz="1800" b="0"/>
              <a:t>		 </a:t>
            </a:r>
          </a:p>
          <a:p>
            <a:pPr marL="0" indent="0">
              <a:buNone/>
            </a:pPr>
            <a:endParaRPr lang="de-DE" dirty="0"/>
          </a:p>
        </p:txBody>
      </p:sp>
      <p:sp>
        <p:nvSpPr>
          <p:cNvPr id="5" name="Title 1"/>
          <p:cNvSpPr>
            <a:spLocks noGrp="1"/>
          </p:cNvSpPr>
          <p:nvPr>
            <p:ph type="title"/>
          </p:nvPr>
        </p:nvSpPr>
        <p:spPr>
          <a:xfrm>
            <a:off x="323851" y="115888"/>
            <a:ext cx="5791200" cy="1152525"/>
          </a:xfrm>
        </p:spPr>
        <p:txBody>
          <a:bodyPr/>
          <a:lstStyle/>
          <a:p>
            <a:pPr eaLnBrk="1" hangingPunct="1"/>
            <a:r>
              <a:rPr lang="fi-FI" dirty="1"/>
              <a:t>c. Kiinteät autojen pysäköintipaikkojen enimmäismäärät – rajoitetaan pysäköintipaikkojen määrää uusissa rakennuksissa</a:t>
            </a:r>
          </a:p>
        </p:txBody>
      </p:sp>
      <p:sp>
        <p:nvSpPr>
          <p:cNvPr id="11" name="Textfeld 10">
            <a:extLst>
              <a:ext uri="{FF2B5EF4-FFF2-40B4-BE49-F238E27FC236}">
                <a16:creationId xmlns:a16="http://schemas.microsoft.com/office/drawing/2014/main" id="{0086A90D-C652-437F-BA12-A2CD4C913A8E}"/>
              </a:ext>
            </a:extLst>
          </p:cNvPr>
          <p:cNvSpPr txBox="1"/>
          <p:nvPr/>
        </p:nvSpPr>
        <p:spPr>
          <a:xfrm>
            <a:off x="121403" y="6010166"/>
            <a:ext cx="1168910" cy="276999"/>
          </a:xfrm>
          <a:prstGeom prst="rect">
            <a:avLst/>
          </a:prstGeom>
          <a:noFill/>
        </p:spPr>
        <p:txBody>
          <a:bodyPr wrap="none" rtlCol="0">
            <a:spAutoFit/>
          </a:bodyPr>
          <a:lstStyle/>
          <a:p>
            <a:r>
              <a:rPr lang="fi-FI" dirty="1" sz="1200">
                <a:solidFill>
                  <a:schemeClr val="bg1"/>
                </a:solidFill>
                <a:latin typeface="+mn-lt"/>
              </a:rPr>
              <a:t>© Jürgen Gies</a:t>
            </a:r>
          </a:p>
        </p:txBody>
      </p:sp>
      <p:pic>
        <p:nvPicPr>
          <p:cNvPr id="12" name="Grafik 11">
            <a:extLst>
              <a:ext uri="{FF2B5EF4-FFF2-40B4-BE49-F238E27FC236}">
                <a16:creationId xmlns:a16="http://schemas.microsoft.com/office/drawing/2014/main" id="{19B0F250-DA1A-4819-9C9E-F055A225DF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8" r="13997" b="20382"/>
          <a:stretch/>
        </p:blipFill>
        <p:spPr>
          <a:xfrm>
            <a:off x="121405" y="1678035"/>
            <a:ext cx="4003786" cy="3158426"/>
          </a:xfrm>
          <a:prstGeom prst="rect">
            <a:avLst/>
          </a:prstGeom>
        </p:spPr>
      </p:pic>
      <p:sp>
        <p:nvSpPr>
          <p:cNvPr id="14" name="Textfeld 13">
            <a:extLst>
              <a:ext uri="{FF2B5EF4-FFF2-40B4-BE49-F238E27FC236}">
                <a16:creationId xmlns:a16="http://schemas.microsoft.com/office/drawing/2014/main" id="{D79CBACC-8038-4FCE-A3CE-ABFE78D8E1CC}"/>
              </a:ext>
            </a:extLst>
          </p:cNvPr>
          <p:cNvSpPr txBox="1"/>
          <p:nvPr/>
        </p:nvSpPr>
        <p:spPr>
          <a:xfrm>
            <a:off x="121403" y="5203259"/>
            <a:ext cx="1168910" cy="276999"/>
          </a:xfrm>
          <a:prstGeom prst="rect">
            <a:avLst/>
          </a:prstGeom>
          <a:noFill/>
        </p:spPr>
        <p:txBody>
          <a:bodyPr wrap="none" rtlCol="0">
            <a:spAutoFit/>
          </a:bodyPr>
          <a:lstStyle/>
          <a:p>
            <a:r>
              <a:rPr lang="fi-FI" dirty="1" sz="1200">
                <a:solidFill>
                  <a:schemeClr val="bg1"/>
                </a:solidFill>
                <a:latin typeface="+mn-lt"/>
              </a:rPr>
              <a:t>© Jürgen Gies</a:t>
            </a:r>
          </a:p>
        </p:txBody>
      </p:sp>
      <p:sp>
        <p:nvSpPr>
          <p:cNvPr id="9" name="Textfeld 8">
            <a:extLst>
              <a:ext uri="{FF2B5EF4-FFF2-40B4-BE49-F238E27FC236}">
                <a16:creationId xmlns:a16="http://schemas.microsoft.com/office/drawing/2014/main" id="{0086A90D-C652-437F-BA12-A2CD4C913A8E}"/>
              </a:ext>
            </a:extLst>
          </p:cNvPr>
          <p:cNvSpPr txBox="1"/>
          <p:nvPr/>
        </p:nvSpPr>
        <p:spPr>
          <a:xfrm>
            <a:off x="121405" y="4559462"/>
            <a:ext cx="1168910" cy="276999"/>
          </a:xfrm>
          <a:prstGeom prst="rect">
            <a:avLst/>
          </a:prstGeom>
          <a:noFill/>
        </p:spPr>
        <p:txBody>
          <a:bodyPr wrap="none" rtlCol="0">
            <a:spAutoFit/>
          </a:bodyPr>
          <a:lstStyle/>
          <a:p>
            <a:r>
              <a:rPr lang="fi-FI" dirty="1" sz="1200">
                <a:solidFill>
                  <a:schemeClr val="bg1"/>
                </a:solidFill>
                <a:latin typeface="+mn-lt"/>
              </a:rPr>
              <a:t>© Jürgen Gies</a:t>
            </a:r>
          </a:p>
        </p:txBody>
      </p:sp>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5" name="Rechteck 14">
            <a:extLst>
              <a:ext uri="{FF2B5EF4-FFF2-40B4-BE49-F238E27FC236}">
                <a16:creationId xmlns:a16="http://schemas.microsoft.com/office/drawing/2014/main" id="{B24E0622-50A2-4ECC-81A0-9756C918C478}"/>
              </a:ext>
            </a:extLst>
          </p:cNvPr>
          <p:cNvSpPr/>
          <p:nvPr/>
        </p:nvSpPr>
        <p:spPr>
          <a:xfrm>
            <a:off x="-534700" y="4906377"/>
            <a:ext cx="9557298" cy="1902059"/>
          </a:xfrm>
          <a:prstGeom prst="rect">
            <a:avLst/>
          </a:prstGeom>
        </p:spPr>
        <p:txBody>
          <a:bodyPr wrap="square">
            <a:spAutoFit/>
          </a:bodyPr>
          <a:lstStyle/>
          <a:p>
            <a:pPr marL="1050925" lvl="3" indent="-342900">
              <a:spcBef>
                <a:spcPct val="20000"/>
              </a:spcBef>
              <a:buClr>
                <a:srgbClr val="134095"/>
              </a:buClr>
              <a:buSzPct val="135000"/>
              <a:buFont typeface="Arial" panose="020B0604020202020204" pitchFamily="34" charset="0"/>
              <a:buChar char="•"/>
            </a:pPr>
            <a:r>
              <a:rPr lang="fi-FI" dirty="1" sz="1800">
                <a:solidFill>
                  <a:srgbClr val="134095"/>
                </a:solidFill>
                <a:latin typeface="Arial"/>
                <a:ea typeface="ＭＳ Ｐゴシック" panose="020B0600070205080204" pitchFamily="34" charset="-128"/>
              </a:rPr>
              <a:t>Uusi kaupunginosa suunniteltiin Freiburg-Dietenbachiin noin 10 000 asukkaalle.</a:t>
            </a:r>
            <a:r>
              <a:rPr lang="fi-FI" dirty="1" sz="1800">
                <a:solidFill>
                  <a:srgbClr val="134095"/>
                </a:solidFill>
                <a:latin typeface="Arial"/>
                <a:ea typeface="ＭＳ Ｐゴシック" panose="020B0600070205080204" pitchFamily="34" charset="-128"/>
              </a:rPr>
              <a:t> </a:t>
            </a:r>
            <a:r>
              <a:rPr lang="fi-FI" dirty="1" sz="1800">
                <a:solidFill>
                  <a:srgbClr val="134095"/>
                </a:solidFill>
                <a:latin typeface="Arial"/>
                <a:ea typeface="ＭＳ Ｐゴシック" panose="020B0600070205080204" pitchFamily="34" charset="-128"/>
              </a:rPr>
              <a:t>Suunnittelun tarkoitus oli asumisen korkea laatu asuinalueella sekä aktiivinen liikkuvuus.</a:t>
            </a:r>
            <a:r>
              <a:rPr lang="fi-FI" dirty="1" sz="1800">
                <a:solidFill>
                  <a:srgbClr val="134095"/>
                </a:solidFill>
                <a:latin typeface="Arial"/>
                <a:ea typeface="ＭＳ Ｐゴシック" panose="020B0600070205080204" pitchFamily="34" charset="-128"/>
              </a:rPr>
              <a:t> </a:t>
            </a:r>
          </a:p>
          <a:p>
            <a:pPr marL="1050925" lvl="3" indent="-342900">
              <a:spcBef>
                <a:spcPct val="20000"/>
              </a:spcBef>
              <a:buClr>
                <a:srgbClr val="134095"/>
              </a:buClr>
              <a:buSzPct val="135000"/>
              <a:buFont typeface="Arial" panose="020B0604020202020204" pitchFamily="34" charset="0"/>
              <a:buChar char="•"/>
            </a:pPr>
            <a:r>
              <a:rPr lang="fi-FI" dirty="1" sz="1800">
                <a:solidFill>
                  <a:srgbClr val="134095"/>
                </a:solidFill>
                <a:latin typeface="Arial"/>
                <a:ea typeface="ＭＳ Ｐゴシック" panose="020B0600070205080204" pitchFamily="34" charset="-128"/>
              </a:rPr>
              <a:t>Suunniteltu pysäköintisuhde on 0,5–0,7 pysäköintipaikkaa asuinyksikköä kohti, ja ne toteutetaan yksinomaan kaupunginosan pysäköintihalleissa</a:t>
            </a:r>
          </a:p>
          <a:p>
            <a:pPr marL="1050925" lvl="3" indent="-342900">
              <a:spcBef>
                <a:spcPct val="20000"/>
              </a:spcBef>
              <a:buClr>
                <a:srgbClr val="134095"/>
              </a:buClr>
              <a:buSzPct val="135000"/>
              <a:buFont typeface="Wingdings" panose="05000000000000000000" pitchFamily="2" charset="2"/>
              <a:buChar char="Ø"/>
            </a:pPr>
            <a:endParaRPr lang="en-US" altLang="en-US" sz="2000" kern="0" dirty="0">
              <a:solidFill>
                <a:srgbClr val="134095"/>
              </a:solidFill>
              <a:latin typeface="Arial"/>
              <a:ea typeface="ＭＳ Ｐゴシック" panose="020B0600070205080204" pitchFamily="34" charset="-128"/>
            </a:endParaRPr>
          </a:p>
        </p:txBody>
      </p:sp>
      <p:sp>
        <p:nvSpPr>
          <p:cNvPr id="16" name="Fußzeilenplatzhalter 3"/>
          <p:cNvSpPr txBox="1">
            <a:spLocks/>
          </p:cNvSpPr>
          <p:nvPr/>
        </p:nvSpPr>
        <p:spPr bwMode="auto">
          <a:xfrm>
            <a:off x="1116013" y="65627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12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defRPr/>
            </a:pPr>
            <a:r>
              <a:rPr lang="fi-FI" dirty="1"/>
              <a:t>&lt;Tapahtuma&gt; • &lt;Päiväys&gt; • &lt;Paikka&gt; • &lt;Puhuja&gt;</a:t>
            </a:r>
          </a:p>
        </p:txBody>
      </p:sp>
    </p:spTree>
    <p:extLst>
      <p:ext uri="{BB962C8B-B14F-4D97-AF65-F5344CB8AC3E}">
        <p14:creationId xmlns:p14="http://schemas.microsoft.com/office/powerpoint/2010/main" val="40660110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4A053E-B136-4D20-832B-49AB8AD370B5}"/>
              </a:ext>
            </a:extLst>
          </p:cNvPr>
          <p:cNvSpPr>
            <a:spLocks noGrp="1"/>
          </p:cNvSpPr>
          <p:nvPr>
            <p:ph type="title"/>
          </p:nvPr>
        </p:nvSpPr>
        <p:spPr>
          <a:xfrm>
            <a:off x="323851" y="115888"/>
            <a:ext cx="5819774" cy="1152525"/>
          </a:xfrm>
        </p:spPr>
        <p:txBody>
          <a:bodyPr/>
          <a:lstStyle/>
          <a:p>
            <a:r>
              <a:rPr lang="fi-FI" dirty="1"/>
              <a:t>Hyvä käytäntö Tallinnassa: Enimmäis- ja vähimmäispysäköintistandardi</a:t>
            </a:r>
          </a:p>
        </p:txBody>
      </p:sp>
      <p:sp>
        <p:nvSpPr>
          <p:cNvPr id="3" name="Inhaltsplatzhalter 2">
            <a:extLst>
              <a:ext uri="{FF2B5EF4-FFF2-40B4-BE49-F238E27FC236}">
                <a16:creationId xmlns:a16="http://schemas.microsoft.com/office/drawing/2014/main" id="{83D31E73-7924-4B54-923D-0A4DEBE9148C}"/>
              </a:ext>
            </a:extLst>
          </p:cNvPr>
          <p:cNvSpPr>
            <a:spLocks noGrp="1"/>
          </p:cNvSpPr>
          <p:nvPr>
            <p:ph idx="1"/>
          </p:nvPr>
        </p:nvSpPr>
        <p:spPr>
          <a:xfrm>
            <a:off x="4319752" y="1529247"/>
            <a:ext cx="4500398" cy="4527222"/>
          </a:xfrm>
        </p:spPr>
        <p:txBody>
          <a:bodyPr/>
          <a:lstStyle/>
          <a:p>
            <a:r>
              <a:rPr lang="fi-FI" dirty="1" b="0" sz="2200"/>
              <a:t>Kantakaupunkiin asetettiin vähimmäis- </a:t>
            </a:r>
            <a:r>
              <a:rPr lang="fi-FI" dirty="1" sz="2200"/>
              <a:t>ja</a:t>
            </a:r>
            <a:r>
              <a:rPr lang="fi-FI" dirty="1" b="0" sz="2200"/>
              <a:t> enimmäispysäköintistandardit suhteessa 1,2 auton pysäköintipaikkaa kotitaloutta kohti, ei kompromissimahdollisuutta</a:t>
            </a:r>
          </a:p>
          <a:p>
            <a:r>
              <a:rPr lang="fi-FI" dirty="1" b="0" sz="2200"/>
              <a:t>Lähiöissä ja laitakaupungilla pysäköintipaikkojen </a:t>
            </a:r>
            <a:r>
              <a:rPr lang="fi-FI" dirty="1" sz="2200"/>
              <a:t>vähimmäismäärä</a:t>
            </a:r>
            <a:r>
              <a:rPr lang="fi-FI" dirty="1" b="0" sz="2200"/>
              <a:t> on 1,2 autoille, mutta rakennuttaja voi rakentaa niin paljon kuin haluaa</a:t>
            </a:r>
          </a:p>
          <a:p>
            <a:r>
              <a:rPr lang="fi-FI" dirty="1" sz="2200" b="0"/>
              <a:t>Muutoksista keskustellaan ja standardit voivat muuttua</a:t>
            </a:r>
          </a:p>
        </p:txBody>
      </p:sp>
      <p:pic>
        <p:nvPicPr>
          <p:cNvPr id="3074" name="Picture 2" descr="Tallinn old buil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650124"/>
            <a:ext cx="3946500" cy="3157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0086A90D-C652-437F-BA12-A2CD4C913A8E}"/>
              </a:ext>
            </a:extLst>
          </p:cNvPr>
          <p:cNvSpPr txBox="1"/>
          <p:nvPr/>
        </p:nvSpPr>
        <p:spPr>
          <a:xfrm>
            <a:off x="155575" y="4530325"/>
            <a:ext cx="1186543" cy="276999"/>
          </a:xfrm>
          <a:prstGeom prst="rect">
            <a:avLst/>
          </a:prstGeom>
          <a:noFill/>
        </p:spPr>
        <p:txBody>
          <a:bodyPr wrap="none" rtlCol="0">
            <a:spAutoFit/>
          </a:bodyPr>
          <a:lstStyle/>
          <a:p>
            <a:r>
              <a:rPr lang="fi-FI" dirty="1" sz="1200">
                <a:solidFill>
                  <a:schemeClr val="bg1"/>
                </a:solidFill>
                <a:latin typeface="+mn-lt"/>
              </a:rPr>
              <a:t>© Park4SUMP</a:t>
            </a:r>
          </a:p>
        </p:txBody>
      </p:sp>
      <p:sp>
        <p:nvSpPr>
          <p:cNvPr id="7" name="Inhaltsplatzhalter 2">
            <a:extLst>
              <a:ext uri="{FF2B5EF4-FFF2-40B4-BE49-F238E27FC236}">
                <a16:creationId xmlns:a16="http://schemas.microsoft.com/office/drawing/2014/main" id="{83D31E73-7924-4B54-923D-0A4DEBE9148C}"/>
              </a:ext>
            </a:extLst>
          </p:cNvPr>
          <p:cNvSpPr txBox="1">
            <a:spLocks/>
          </p:cNvSpPr>
          <p:nvPr/>
        </p:nvSpPr>
        <p:spPr bwMode="auto">
          <a:xfrm>
            <a:off x="155575" y="4903075"/>
            <a:ext cx="3946500" cy="1497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134095"/>
              </a:buClr>
              <a:buSzPct val="135000"/>
              <a:buChar char="•"/>
              <a:defRPr sz="3200" b="1">
                <a:solidFill>
                  <a:srgbClr val="134095"/>
                </a:solidFill>
                <a:latin typeface="+mn-lt"/>
                <a:ea typeface="MS PGothic" pitchFamily="34" charset="-128"/>
                <a:cs typeface="MS PGothic"/>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itchFamily="34" charset="-128"/>
                <a:cs typeface="MS PGothic"/>
              </a:defRPr>
            </a:lvl2pPr>
            <a:lvl3pPr marL="987425" indent="-228600" algn="l" rtl="0" eaLnBrk="0" fontAlgn="base" hangingPunct="0">
              <a:spcBef>
                <a:spcPct val="30000"/>
              </a:spcBef>
              <a:spcAft>
                <a:spcPct val="0"/>
              </a:spcAft>
              <a:buChar char="–"/>
              <a:defRPr sz="1600">
                <a:solidFill>
                  <a:schemeClr val="tx1"/>
                </a:solidFill>
                <a:latin typeface="+mn-lt"/>
                <a:ea typeface="MS PGothic" pitchFamily="34" charset="-128"/>
                <a:cs typeface="MS PGothic"/>
              </a:defRPr>
            </a:lvl3pPr>
            <a:lvl4pPr marL="1695450" indent="-228600" algn="l" rtl="0" eaLnBrk="0" fontAlgn="base" hangingPunct="0">
              <a:spcBef>
                <a:spcPct val="20000"/>
              </a:spcBef>
              <a:spcAft>
                <a:spcPct val="0"/>
              </a:spcAft>
              <a:buChar char="–"/>
              <a:defRPr sz="2000">
                <a:solidFill>
                  <a:schemeClr val="tx1"/>
                </a:solidFill>
                <a:latin typeface="Times New Roman" pitchFamily="1" charset="0"/>
                <a:ea typeface="MS PGothic" pitchFamily="34" charset="-128"/>
                <a:cs typeface="MS PGothic"/>
              </a:defRPr>
            </a:lvl4pPr>
            <a:lvl5pPr marL="2114550" indent="-228600" algn="l" rtl="0" eaLnBrk="0" fontAlgn="base" hangingPunct="0">
              <a:spcBef>
                <a:spcPct val="20000"/>
              </a:spcBef>
              <a:spcAft>
                <a:spcPct val="0"/>
              </a:spcAft>
              <a:buChar char="»"/>
              <a:defRPr sz="1600">
                <a:solidFill>
                  <a:schemeClr val="tx1"/>
                </a:solidFill>
                <a:latin typeface="Times New Roman" pitchFamily="1" charset="0"/>
                <a:ea typeface="MS PGothic" pitchFamily="34" charset="-128"/>
                <a:cs typeface="MS PGothic"/>
              </a:defRPr>
            </a:lvl5pPr>
            <a:lvl6pPr marL="2571750" indent="-228600" algn="l" rtl="0" eaLnBrk="1" fontAlgn="base" hangingPunct="1">
              <a:spcBef>
                <a:spcPct val="20000"/>
              </a:spcBef>
              <a:spcAft>
                <a:spcPct val="0"/>
              </a:spcAft>
              <a:buChar char="»"/>
              <a:defRPr sz="1600">
                <a:solidFill>
                  <a:schemeClr val="tx1"/>
                </a:solidFill>
                <a:latin typeface="Times New Roman" pitchFamily="1" charset="0"/>
              </a:defRPr>
            </a:lvl6pPr>
            <a:lvl7pPr marL="3028950" indent="-228600" algn="l" rtl="0" eaLnBrk="1" fontAlgn="base" hangingPunct="1">
              <a:spcBef>
                <a:spcPct val="20000"/>
              </a:spcBef>
              <a:spcAft>
                <a:spcPct val="0"/>
              </a:spcAft>
              <a:buChar char="»"/>
              <a:defRPr sz="1600">
                <a:solidFill>
                  <a:schemeClr val="tx1"/>
                </a:solidFill>
                <a:latin typeface="Times New Roman" pitchFamily="1" charset="0"/>
              </a:defRPr>
            </a:lvl7pPr>
            <a:lvl8pPr marL="3486150" indent="-228600" algn="l" rtl="0" eaLnBrk="1" fontAlgn="base" hangingPunct="1">
              <a:spcBef>
                <a:spcPct val="20000"/>
              </a:spcBef>
              <a:spcAft>
                <a:spcPct val="0"/>
              </a:spcAft>
              <a:buChar char="»"/>
              <a:defRPr sz="1600">
                <a:solidFill>
                  <a:schemeClr val="tx1"/>
                </a:solidFill>
                <a:latin typeface="Times New Roman" pitchFamily="1" charset="0"/>
              </a:defRPr>
            </a:lvl8pPr>
            <a:lvl9pPr marL="3943350" indent="-228600" algn="l" rtl="0" eaLnBrk="1" fontAlgn="base" hangingPunct="1">
              <a:spcBef>
                <a:spcPct val="20000"/>
              </a:spcBef>
              <a:spcAft>
                <a:spcPct val="0"/>
              </a:spcAft>
              <a:buChar char="»"/>
              <a:defRPr sz="1600">
                <a:solidFill>
                  <a:schemeClr val="tx1"/>
                </a:solidFill>
                <a:latin typeface="Times New Roman" pitchFamily="1" charset="0"/>
              </a:defRPr>
            </a:lvl9pPr>
          </a:lstStyle>
          <a:p>
            <a:r>
              <a:rPr lang="fi-FI" dirty="1" sz="2000" b="0"/>
              <a:t>Tallinna on Viron pääkaupunki, ja sen vanha kaupunki on ollut Unescon maailmanperintökohde vuodesta 1997</a:t>
            </a:r>
          </a:p>
        </p:txBody>
      </p:sp>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0" name="Fußzeilenplatzhalter 3"/>
          <p:cNvSpPr txBox="1">
            <a:spLocks/>
          </p:cNvSpPr>
          <p:nvPr/>
        </p:nvSpPr>
        <p:spPr bwMode="auto">
          <a:xfrm>
            <a:off x="1116013" y="65627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12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defRPr/>
            </a:pPr>
            <a:r>
              <a:rPr lang="fi-FI" dirty="1"/>
              <a:t>&lt;Tapahtuma&gt; • &lt;Päiväys&gt; • &lt;Paikka&gt; • &lt;Puhuja&gt;</a:t>
            </a:r>
          </a:p>
        </p:txBody>
      </p:sp>
    </p:spTree>
    <p:extLst>
      <p:ext uri="{BB962C8B-B14F-4D97-AF65-F5344CB8AC3E}">
        <p14:creationId xmlns:p14="http://schemas.microsoft.com/office/powerpoint/2010/main" val="2065361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fi-FI" dirty="1"/>
              <a:t>Vähimmäismäärät vs Enimmäismäärät</a:t>
            </a:r>
          </a:p>
        </p:txBody>
      </p:sp>
      <p:sp>
        <p:nvSpPr>
          <p:cNvPr id="27651" name="Content Placeholder 2"/>
          <p:cNvSpPr>
            <a:spLocks noGrp="1"/>
          </p:cNvSpPr>
          <p:nvPr>
            <p:ph idx="1"/>
          </p:nvPr>
        </p:nvSpPr>
        <p:spPr/>
        <p:txBody>
          <a:bodyPr/>
          <a:lstStyle/>
          <a:p>
            <a:pPr>
              <a:buClr>
                <a:srgbClr val="00618E"/>
              </a:buClr>
            </a:pPr>
            <a:r>
              <a:rPr lang="fi-FI" dirty="1" b="0" sz="2400"/>
              <a:t>Tiheästi asutuilla alueilla voidaan huomata trendejä</a:t>
            </a:r>
            <a:r>
              <a:rPr lang="fi-FI" dirty="1" b="0" sz="2400"/>
              <a:t> vähimmäisstandardien muuttamiseksi enimmäisstandardeiksi;</a:t>
            </a:r>
          </a:p>
          <a:p>
            <a:pPr>
              <a:buClr>
                <a:srgbClr val="00618E"/>
              </a:buClr>
              <a:buFontTx/>
              <a:buChar char="•"/>
            </a:pPr>
            <a:r>
              <a:rPr lang="fi-FI" dirty="1" sz="2400" b="0"/>
              <a:t>Lontoossa muutos vähimmäisstandardeista enimmäisstandardeiksi tapahtui Suur-Lontoon kehityssuunnitelman mukana vuonna 1976;</a:t>
            </a:r>
          </a:p>
          <a:p>
            <a:pPr>
              <a:buClr>
                <a:srgbClr val="00618E"/>
              </a:buClr>
              <a:buFontTx/>
              <a:buChar char="•"/>
            </a:pPr>
            <a:r>
              <a:rPr lang="fi-FI" dirty="1" sz="2400" b="0"/>
              <a:t>Todisteet osoittavat, että pysäköintipaikkojen vähimmäisvaatimukset lisäävät ostoskeskusten, toimisto- ja asuinrakennusten rakennuskustannuksia</a:t>
            </a:r>
            <a:r>
              <a:rPr lang="fi-FI" dirty="1" sz="2400" b="0"/>
              <a:t> </a:t>
            </a: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7" name="Fußzeilenplatzhalter 3"/>
          <p:cNvSpPr txBox="1">
            <a:spLocks/>
          </p:cNvSpPr>
          <p:nvPr/>
        </p:nvSpPr>
        <p:spPr bwMode="auto">
          <a:xfrm>
            <a:off x="1116013" y="65627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12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defRPr/>
            </a:pPr>
            <a:r>
              <a:rPr lang="fi-FI" dirty="1"/>
              <a:t>&lt;Tapahtuma&gt; • &lt;Päiväys&gt; • &lt;Paikka&gt; • &lt;Puhuja&gt;</a:t>
            </a:r>
          </a:p>
        </p:txBody>
      </p:sp>
    </p:spTree>
    <p:extLst>
      <p:ext uri="{BB962C8B-B14F-4D97-AF65-F5344CB8AC3E}">
        <p14:creationId xmlns:p14="http://schemas.microsoft.com/office/powerpoint/2010/main" val="41860102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60BC1FCC-C924-4829-95DB-92A0ED306018}"/>
              </a:ext>
            </a:extLst>
          </p:cNvPr>
          <p:cNvSpPr/>
          <p:nvPr/>
        </p:nvSpPr>
        <p:spPr>
          <a:xfrm>
            <a:off x="660676" y="3429000"/>
            <a:ext cx="7303109" cy="646331"/>
          </a:xfrm>
          <a:prstGeom prst="rect">
            <a:avLst/>
          </a:prstGeom>
        </p:spPr>
        <p:txBody>
          <a:bodyPr wrap="square">
            <a:spAutoFit/>
          </a:bodyPr>
          <a:lstStyle/>
          <a:p>
            <a:r>
              <a:rPr lang="fi-FI" dirty="1" sz="3600" b="1">
                <a:solidFill>
                  <a:schemeClr val="bg1"/>
                </a:solidFill>
                <a:latin typeface="+mj-lt"/>
              </a:rPr>
              <a:t>Yhteenveto</a:t>
            </a: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txBox="1">
            <a:spLocks/>
          </p:cNvSpPr>
          <p:nvPr/>
        </p:nvSpPr>
        <p:spPr bwMode="auto">
          <a:xfrm>
            <a:off x="1116013" y="65627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12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defRPr/>
            </a:pPr>
            <a:r>
              <a:rPr lang="fi-FI" dirty="1"/>
              <a:t>&lt;Tapahtuma&gt; • &lt;Päiväys&gt; • &lt;Paikka&gt; • &lt;Puhuja&gt;</a:t>
            </a:r>
          </a:p>
        </p:txBody>
      </p:sp>
    </p:spTree>
    <p:extLst>
      <p:ext uri="{BB962C8B-B14F-4D97-AF65-F5344CB8AC3E}">
        <p14:creationId xmlns:p14="http://schemas.microsoft.com/office/powerpoint/2010/main" val="17021518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0" y="115888"/>
            <a:ext cx="7343775" cy="1152525"/>
          </a:xfrm>
        </p:spPr>
        <p:txBody>
          <a:bodyPr/>
          <a:lstStyle/>
          <a:p>
            <a:pPr eaLnBrk="1" hangingPunct="1"/>
            <a:r>
              <a:rPr lang="fi-FI" dirty="1"/>
              <a:t>Kotiinvietäväksi!</a:t>
            </a:r>
          </a:p>
        </p:txBody>
      </p:sp>
      <p:sp>
        <p:nvSpPr>
          <p:cNvPr id="5123" name="Content Placeholder 2"/>
          <p:cNvSpPr>
            <a:spLocks noGrp="1"/>
          </p:cNvSpPr>
          <p:nvPr>
            <p:ph idx="1"/>
          </p:nvPr>
        </p:nvSpPr>
        <p:spPr>
          <a:xfrm>
            <a:off x="89376" y="1509136"/>
            <a:ext cx="8965248" cy="4926465"/>
          </a:xfrm>
        </p:spPr>
        <p:txBody>
          <a:bodyPr/>
          <a:lstStyle/>
          <a:p>
            <a:pPr eaLnBrk="1" hangingPunct="1">
              <a:buFont typeface="Arial" panose="020B0604020202020204" pitchFamily="34" charset="0"/>
              <a:buChar char="•"/>
            </a:pPr>
            <a:r>
              <a:rPr lang="fi-FI" dirty="1" sz="2000" b="0">
                <a:ea typeface="ＭＳ Ｐゴシック" panose="020B0600070205080204" pitchFamily="34" charset="-128"/>
              </a:rPr>
              <a:t>Jos auto on lähin kulkumuoto kodin ja pysäköinnin kannalta helpon määränpään välillä, se on yleensä ensimmäinen vaihtoehto.</a:t>
            </a:r>
            <a:r>
              <a:rPr lang="fi-FI" dirty="1" sz="2000" b="0">
                <a:ea typeface="ＭＳ Ｐゴシック" panose="020B0600070205080204" pitchFamily="34" charset="-128"/>
              </a:rPr>
              <a:t> </a:t>
            </a:r>
          </a:p>
          <a:p>
            <a:pPr eaLnBrk="1" hangingPunct="1">
              <a:buFont typeface="Arial" panose="020B0604020202020204" pitchFamily="34" charset="0"/>
              <a:buChar char="•"/>
            </a:pPr>
            <a:r>
              <a:rPr lang="fi-FI" dirty="1" sz="2000" b="0">
                <a:ea typeface="ＭＳ Ｐゴシック" panose="020B0600070205080204" pitchFamily="34" charset="-128"/>
              </a:rPr>
              <a:t>Pysäköintipaikkojen luonti asuinalueille johtaa suuremman pysäköintipaikkojen lisämäärän tarpeeseen työpaikoilla, ostoskeskuksissa ja harrastuspaikoissa</a:t>
            </a:r>
            <a:r>
              <a:rPr lang="fi-FI" dirty="1" sz="2000" b="0">
                <a:ea typeface="ＭＳ Ｐゴシック" panose="020B0600070205080204" pitchFamily="34" charset="-128"/>
              </a:rPr>
              <a:t> </a:t>
            </a:r>
          </a:p>
          <a:p>
            <a:pPr eaLnBrk="1" hangingPunct="1">
              <a:buFont typeface="Arial" panose="020B0604020202020204" pitchFamily="34" charset="0"/>
              <a:buChar char="•"/>
            </a:pPr>
            <a:r>
              <a:rPr lang="fi-FI" dirty="1" sz="2000" b="0">
                <a:ea typeface="ＭＳ Ｐゴシック" panose="020B0600070205080204" pitchFamily="34" charset="-128"/>
              </a:rPr>
              <a:t>Pysäköintistandardien vaatimukset ovat kuitenkin tärkeitä ohjausinstrumentteja kunnille, eikä niitä pitäisi antaa hallitsemattomasti</a:t>
            </a:r>
          </a:p>
          <a:p>
            <a:pPr eaLnBrk="1" hangingPunct="1">
              <a:buFont typeface="Arial" panose="020B0604020202020204" pitchFamily="34" charset="0"/>
              <a:buChar char="•"/>
            </a:pPr>
            <a:r>
              <a:rPr lang="fi-FI" dirty="1" sz="2000" b="0">
                <a:ea typeface="ＭＳ Ｐゴシック" panose="020B0600070205080204" pitchFamily="34" charset="-128"/>
              </a:rPr>
              <a:t>Suuret vaatimukset rakentaa kiinteitä pysäköintistandardeja vaikutti negatiivisesti rakennus- ja ylläpitokustannuksiin, joten pysäköintistandardeille tulisi antaa vaihtoehto vaatimusten alentamiseen, jos liikkumisvaihtoehtoja on käytettävissä</a:t>
            </a:r>
            <a:r>
              <a:rPr lang="fi-FI" dirty="1" sz="2000" b="0">
                <a:ea typeface="ＭＳ Ｐゴシック" panose="020B0600070205080204" pitchFamily="34" charset="-128"/>
              </a:rPr>
              <a:t> </a:t>
            </a:r>
          </a:p>
          <a:p>
            <a:pPr eaLnBrk="1" hangingPunct="1">
              <a:buFont typeface="Arial" panose="020B0604020202020204" pitchFamily="34" charset="0"/>
              <a:buChar char="•"/>
            </a:pPr>
            <a:r>
              <a:rPr lang="fi-FI" dirty="1" sz="2000" b="0">
                <a:ea typeface="ＭＳ Ｐゴシック" panose="020B0600070205080204" pitchFamily="34" charset="-128"/>
              </a:rPr>
              <a:t>Ihanteellisesti autojen pysäköintipaikkojen enimmäismäärä on kiinteä ja rajoittaa sitä, kuinka paljon pysäköintipaikkoja tarjotaan uusissa rakennuksissa. Sen saavuttaminen vaatii ponnisteluja.</a:t>
            </a:r>
          </a:p>
          <a:p>
            <a:pPr eaLnBrk="1" hangingPunct="1">
              <a:buFont typeface="Arial" panose="020B0604020202020204" pitchFamily="34" charset="0"/>
              <a:buChar char="•"/>
            </a:pPr>
            <a:endParaRPr lang="en-US" altLang="en-US" sz="2400" b="0" dirty="0">
              <a:ea typeface="ＭＳ Ｐゴシック" panose="020B0600070205080204" pitchFamily="34" charset="-128"/>
            </a:endParaRPr>
          </a:p>
          <a:p>
            <a:pPr eaLnBrk="1" hangingPunct="1">
              <a:buFont typeface="Arial" panose="020B0604020202020204" pitchFamily="34" charset="0"/>
              <a:buChar char="•"/>
            </a:pPr>
            <a:endParaRPr lang="en-US" altLang="en-US" sz="2400" b="0" dirty="0">
              <a:ea typeface="ＭＳ Ｐゴシック" panose="020B0600070205080204" pitchFamily="34" charset="-128"/>
            </a:endParaRPr>
          </a:p>
          <a:p>
            <a:pPr eaLnBrk="1" hangingPunct="1">
              <a:buFont typeface="Arial" panose="020B0604020202020204" pitchFamily="34" charset="0"/>
              <a:buChar char="•"/>
            </a:pPr>
            <a:endParaRPr lang="en-US" altLang="en-US" sz="2400" b="0" dirty="0">
              <a:ea typeface="ＭＳ Ｐゴシック" panose="020B0600070205080204" pitchFamily="34" charset="-128"/>
            </a:endParaRPr>
          </a:p>
          <a:p>
            <a:pPr marL="0" indent="0" eaLnBrk="1" hangingPunct="1">
              <a:buFontTx/>
              <a:buNone/>
            </a:pPr>
            <a:endParaRPr lang="en-GB" altLang="en-US" sz="1800" dirty="0"/>
          </a:p>
          <a:p>
            <a:pPr marL="0" indent="0" eaLnBrk="1" hangingPunct="1">
              <a:buFontTx/>
              <a:buNone/>
            </a:pPr>
            <a:r>
              <a:rPr lang="fi-FI" dirty="1" sz="1800"/>
              <a:t> </a:t>
            </a:r>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txBox="1">
            <a:spLocks/>
          </p:cNvSpPr>
          <p:nvPr/>
        </p:nvSpPr>
        <p:spPr bwMode="auto">
          <a:xfrm>
            <a:off x="1116013" y="65627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12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defRPr/>
            </a:pPr>
            <a:r>
              <a:rPr lang="fi-FI" dirty="1"/>
              <a:t>&lt;Tapahtuma&gt; • &lt;Päiväys&gt; • &lt;Paikka&gt; • &lt;Puhuja&gt;</a:t>
            </a:r>
          </a:p>
        </p:txBody>
      </p:sp>
    </p:spTree>
    <p:extLst>
      <p:ext uri="{BB962C8B-B14F-4D97-AF65-F5344CB8AC3E}">
        <p14:creationId xmlns:p14="http://schemas.microsoft.com/office/powerpoint/2010/main" val="34213719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60BC1FCC-C924-4829-95DB-92A0ED306018}"/>
              </a:ext>
            </a:extLst>
          </p:cNvPr>
          <p:cNvSpPr/>
          <p:nvPr/>
        </p:nvSpPr>
        <p:spPr>
          <a:xfrm>
            <a:off x="660676" y="3429000"/>
            <a:ext cx="7303109" cy="646331"/>
          </a:xfrm>
          <a:prstGeom prst="rect">
            <a:avLst/>
          </a:prstGeom>
        </p:spPr>
        <p:txBody>
          <a:bodyPr wrap="square">
            <a:spAutoFit/>
          </a:bodyPr>
          <a:lstStyle/>
          <a:p>
            <a:r>
              <a:rPr lang="fi-FI" dirty="1" sz="3600" b="1">
                <a:solidFill>
                  <a:schemeClr val="bg1"/>
                </a:solidFill>
                <a:latin typeface="+mj-lt"/>
              </a:rPr>
              <a:t>Harjoitus/Työpaja</a:t>
            </a: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txBox="1">
            <a:spLocks/>
          </p:cNvSpPr>
          <p:nvPr/>
        </p:nvSpPr>
        <p:spPr bwMode="auto">
          <a:xfrm>
            <a:off x="1116013" y="65627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12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defRPr/>
            </a:pPr>
            <a:r>
              <a:rPr lang="fi-FI" dirty="1"/>
              <a:t>&lt;Tapahtuma&gt; • &lt;Päiväys&gt; • &lt;Paikka&gt; • &lt;Puhuja&gt;</a:t>
            </a:r>
          </a:p>
        </p:txBody>
      </p:sp>
    </p:spTree>
    <p:extLst>
      <p:ext uri="{BB962C8B-B14F-4D97-AF65-F5344CB8AC3E}">
        <p14:creationId xmlns:p14="http://schemas.microsoft.com/office/powerpoint/2010/main" val="9225417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fi-FI" dirty="1"/>
              <a:t>Keskustelkaa seuraavista aiheista</a:t>
            </a:r>
          </a:p>
        </p:txBody>
      </p:sp>
      <p:sp>
        <p:nvSpPr>
          <p:cNvPr id="28675" name="Content Placeholder 2"/>
          <p:cNvSpPr>
            <a:spLocks noGrp="1"/>
          </p:cNvSpPr>
          <p:nvPr>
            <p:ph idx="1"/>
          </p:nvPr>
        </p:nvSpPr>
        <p:spPr/>
        <p:txBody>
          <a:bodyPr/>
          <a:lstStyle/>
          <a:p>
            <a:pPr>
              <a:buClr>
                <a:srgbClr val="00618E"/>
              </a:buClr>
              <a:buFontTx/>
              <a:buChar char="•"/>
            </a:pPr>
            <a:r>
              <a:rPr lang="fi-FI" dirty="1" sz="2400" b="0"/>
              <a:t>Minkälaisia pysäköintistandardeja sinä sovellat?</a:t>
            </a:r>
            <a:r>
              <a:rPr lang="fi-FI" dirty="1" sz="2400" b="0"/>
              <a:t> </a:t>
            </a:r>
            <a:r>
              <a:rPr lang="fi-FI" dirty="1" sz="2400" b="0"/>
              <a:t>Miksi?</a:t>
            </a:r>
          </a:p>
          <a:p>
            <a:pPr>
              <a:buClr>
                <a:srgbClr val="00618E"/>
              </a:buClr>
              <a:buFontTx/>
              <a:buChar char="•"/>
            </a:pPr>
            <a:r>
              <a:rPr lang="fi-FI" dirty="1" sz="2400" b="0"/>
              <a:t>Pitäisikö pysäköintistandardit suhteuttaa julkisen liikenteen (kaikkien muotojen) käytettävyyteen?</a:t>
            </a:r>
          </a:p>
          <a:p>
            <a:pPr>
              <a:buClr>
                <a:srgbClr val="00618E"/>
              </a:buClr>
              <a:buFontTx/>
              <a:buChar char="•"/>
            </a:pPr>
            <a:r>
              <a:rPr lang="fi-FI" dirty="1" sz="2400" b="0"/>
              <a:t>Pitäisikö pysäköintistandardeja ohjata keskushallinnosta?</a:t>
            </a:r>
          </a:p>
          <a:p>
            <a:pPr>
              <a:buClr>
                <a:srgbClr val="00618E"/>
              </a:buClr>
              <a:buFontTx/>
              <a:buChar char="•"/>
            </a:pPr>
            <a:r>
              <a:rPr lang="fi-FI" dirty="1" sz="2400" b="0"/>
              <a:t>Kuinka rakennuttajat vastaavat pysäköinnin tarjonnan rajoitteisiin (enimm.standardit)?</a:t>
            </a:r>
            <a:r>
              <a:rPr lang="fi-FI" dirty="1" sz="2400" b="0"/>
              <a:t> </a:t>
            </a:r>
            <a:r>
              <a:rPr lang="fi-FI" dirty="1" sz="2400" b="0"/>
              <a:t>Tai velvoitteisiin (väh.standardit)?</a:t>
            </a:r>
            <a:r>
              <a:rPr lang="fi-FI" dirty="1" sz="2400" b="0"/>
              <a:t> </a:t>
            </a:r>
          </a:p>
          <a:p>
            <a:pPr>
              <a:buClr>
                <a:srgbClr val="00618E"/>
              </a:buClr>
            </a:pPr>
            <a:r>
              <a:rPr lang="fi-FI" dirty="1" sz="2400" b="0"/>
              <a:t>Jos pysäköintipaikat muualla kuin katualueella ovat useamman kuin yhden käyttäjän käytössä, käytetäänkö niitä mielestäsi tehokkaammin?</a:t>
            </a:r>
          </a:p>
          <a:p>
            <a:pPr>
              <a:buFontTx/>
              <a:buChar char="•"/>
            </a:pPr>
            <a:endParaRPr lang="en-US" altLang="en-US"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6" name="Fußzeilenplatzhalter 3"/>
          <p:cNvSpPr txBox="1">
            <a:spLocks/>
          </p:cNvSpPr>
          <p:nvPr/>
        </p:nvSpPr>
        <p:spPr bwMode="auto">
          <a:xfrm>
            <a:off x="1116013" y="65627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12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defRPr/>
            </a:pPr>
            <a:r>
              <a:rPr lang="fi-FI" dirty="1"/>
              <a:t>&lt;Tapahtuma&gt; • &lt;Päiväys&gt; • &lt;Paikka&gt; • &lt;Puhuja&gt;</a:t>
            </a:r>
          </a:p>
        </p:txBody>
      </p:sp>
    </p:spTree>
    <p:extLst>
      <p:ext uri="{BB962C8B-B14F-4D97-AF65-F5344CB8AC3E}">
        <p14:creationId xmlns:p14="http://schemas.microsoft.com/office/powerpoint/2010/main" val="24351173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19"/>
          <p:cNvSpPr>
            <a:spLocks noChangeArrowheads="1"/>
          </p:cNvSpPr>
          <p:nvPr/>
        </p:nvSpPr>
        <p:spPr bwMode="gray">
          <a:xfrm>
            <a:off x="6516688" y="-7938"/>
            <a:ext cx="2646362" cy="6865938"/>
          </a:xfrm>
          <a:prstGeom prst="rect">
            <a:avLst/>
          </a:prstGeom>
          <a:solidFill>
            <a:srgbClr val="EBEEF0"/>
          </a:solidFill>
          <a:ln w="9525">
            <a:noFill/>
            <a:miter lim="800000"/>
            <a:headEnd/>
            <a:tailEnd/>
          </a:ln>
        </p:spPr>
        <p:txBody>
          <a:bodyPr wrap="none" anchor="ctr"/>
          <a:lstStyle/>
          <a:p>
            <a:endParaRPr lang="nl-BE" altLang="en-US" sz="1800">
              <a:solidFill>
                <a:srgbClr val="000000"/>
              </a:solidFill>
            </a:endParaRPr>
          </a:p>
        </p:txBody>
      </p:sp>
      <p:sp>
        <p:nvSpPr>
          <p:cNvPr id="6146" name="Text Box 2"/>
          <p:cNvSpPr txBox="1">
            <a:spLocks noChangeArrowheads="1"/>
          </p:cNvSpPr>
          <p:nvPr/>
        </p:nvSpPr>
        <p:spPr bwMode="auto">
          <a:xfrm>
            <a:off x="1143000" y="1676400"/>
            <a:ext cx="5105400" cy="3386138"/>
          </a:xfrm>
          <a:prstGeom prst="rect">
            <a:avLst/>
          </a:prstGeom>
          <a:noFill/>
          <a:ln w="9525">
            <a:noFill/>
            <a:miter lim="800000"/>
            <a:headEnd/>
            <a:tailEnd/>
          </a:ln>
        </p:spPr>
        <p:txBody>
          <a:bodyPr>
            <a:spAutoFit/>
          </a:bodyPr>
          <a:lstStyle/>
          <a:p>
            <a:pPr>
              <a:spcBef>
                <a:spcPct val="50000"/>
              </a:spcBef>
              <a:defRPr/>
            </a:pPr>
            <a:r>
              <a:rPr lang="fi-FI" dirty="1" sz="2200" b="1">
                <a:solidFill>
                  <a:srgbClr val="134095"/>
                </a:solidFill>
                <a:latin typeface="Helvetica" charset="0"/>
              </a:rPr>
              <a:t>Kiitos!</a:t>
            </a:r>
          </a:p>
          <a:p>
            <a:pPr>
              <a:spcBef>
                <a:spcPct val="50000"/>
              </a:spcBef>
              <a:defRPr/>
            </a:pPr>
            <a:endParaRPr lang="de-DE" sz="1600" dirty="0">
              <a:latin typeface="Helvetica" charset="0"/>
            </a:endParaRPr>
          </a:p>
          <a:p>
            <a:pPr>
              <a:spcBef>
                <a:spcPct val="50000"/>
              </a:spcBef>
              <a:defRPr/>
            </a:pPr>
            <a:r>
              <a:rPr lang="fi-FI" dirty="1" sz="1600">
                <a:latin typeface="Helvetica" charset="0"/>
              </a:rPr>
              <a:t>&lt;Puhuja&gt;</a:t>
            </a:r>
          </a:p>
          <a:p>
            <a:pPr>
              <a:spcBef>
                <a:spcPct val="50000"/>
              </a:spcBef>
              <a:defRPr/>
            </a:pPr>
            <a:r>
              <a:rPr lang="fi-FI" dirty="1" sz="1600">
                <a:solidFill>
                  <a:srgbClr val="134095"/>
                </a:solidFill>
                <a:effectLst>
                  <a:outerShdw blurRad="38100" dist="38100" dir="2700000" algn="tl">
                    <a:srgbClr val="000000">
                      <a:alpha val="43137"/>
                    </a:srgbClr>
                  </a:outerShdw>
                </a:effectLst>
                <a:latin typeface="Helvetica" charset="0"/>
              </a:rPr>
              <a:t>Yhteystiedot</a:t>
            </a:r>
          </a:p>
          <a:p>
            <a:pPr>
              <a:spcBef>
                <a:spcPct val="50000"/>
              </a:spcBef>
              <a:defRPr/>
            </a:pPr>
            <a:r>
              <a:rPr lang="fi-FI" dirty="1" sz="1600">
                <a:latin typeface="Helvetica" charset="0"/>
              </a:rPr>
              <a:t>&lt;Organisaatio&gt;</a:t>
            </a:r>
          </a:p>
          <a:p>
            <a:pPr>
              <a:spcBef>
                <a:spcPct val="50000"/>
              </a:spcBef>
              <a:defRPr/>
            </a:pPr>
            <a:r>
              <a:rPr lang="fi-FI" dirty="1" sz="1600">
                <a:latin typeface="Helvetica" charset="0"/>
              </a:rPr>
              <a:t>&lt;Osoite&gt;</a:t>
            </a:r>
          </a:p>
          <a:p>
            <a:pPr>
              <a:spcBef>
                <a:spcPct val="50000"/>
              </a:spcBef>
              <a:defRPr/>
            </a:pPr>
            <a:r>
              <a:rPr lang="fi-FI" dirty="1" sz="1600">
                <a:latin typeface="Helvetica" charset="0"/>
              </a:rPr>
              <a:t>&lt;Sähköposti&gt;</a:t>
            </a:r>
          </a:p>
          <a:p>
            <a:pPr>
              <a:spcBef>
                <a:spcPct val="50000"/>
              </a:spcBef>
              <a:defRPr/>
            </a:pPr>
            <a:r>
              <a:rPr lang="fi-FI" dirty="1" sz="1600" u="sng">
                <a:solidFill>
                  <a:srgbClr val="134095"/>
                </a:solidFill>
                <a:latin typeface="Helvetica" charset="0"/>
              </a:rPr>
              <a:t>http://www.civitas.eu</a:t>
            </a:r>
            <a:r>
              <a:rPr lang="fi-FI" dirty="1" sz="1600" u="sng">
                <a:solidFill>
                  <a:srgbClr val="134095"/>
                </a:solidFill>
                <a:latin typeface="Helvetica" charset="0"/>
              </a:rPr>
              <a:t> </a:t>
            </a:r>
          </a:p>
          <a:p>
            <a:pPr>
              <a:spcBef>
                <a:spcPct val="50000"/>
              </a:spcBef>
              <a:defRPr/>
            </a:pPr>
            <a:endParaRPr lang="de-DE" sz="1600" dirty="0">
              <a:latin typeface="Helvetica" charset="0"/>
            </a:endParaRPr>
          </a:p>
        </p:txBody>
      </p:sp>
      <p:pic>
        <p:nvPicPr>
          <p:cNvPr id="7172" name="Picture 8"/>
          <p:cNvPicPr>
            <a:picLocks noChangeAspect="1" noChangeArrowheads="1"/>
          </p:cNvPicPr>
          <p:nvPr/>
        </p:nvPicPr>
        <p:blipFill>
          <a:blip r:embed="rId3" cstate="print">
            <a:clrChange>
              <a:clrFrom>
                <a:srgbClr val="FFFFFF"/>
              </a:clrFrom>
              <a:clrTo>
                <a:srgbClr val="FFFFFF">
                  <a:alpha val="0"/>
                </a:srgbClr>
              </a:clrTo>
            </a:clrChange>
          </a:blip>
          <a:srcRect l="3249" b="4939"/>
          <a:stretch>
            <a:fillRect/>
          </a:stretch>
        </p:blipFill>
        <p:spPr bwMode="auto">
          <a:xfrm>
            <a:off x="6815138" y="4533900"/>
            <a:ext cx="1992312" cy="2124075"/>
          </a:xfrm>
          <a:prstGeom prst="rect">
            <a:avLst/>
          </a:prstGeom>
          <a:noFill/>
          <a:ln w="9525">
            <a:noFill/>
            <a:miter lim="800000"/>
            <a:headEnd/>
            <a:tailEnd/>
          </a:ln>
        </p:spPr>
      </p:pic>
      <p:pic>
        <p:nvPicPr>
          <p:cNvPr id="6" name="Picture 2" descr="C:\Users\franzen.ICLEIV2\Downloads\SUMP Platform logo.png"/>
          <p:cNvPicPr>
            <a:picLocks noChangeAspect="1" noChangeArrowheads="1"/>
          </p:cNvPicPr>
          <p:nvPr/>
        </p:nvPicPr>
        <p:blipFill>
          <a:blip r:embed="rId4" cstate="print"/>
          <a:srcRect/>
          <a:stretch>
            <a:fillRect/>
          </a:stretch>
        </p:blipFill>
        <p:spPr bwMode="auto">
          <a:xfrm>
            <a:off x="7011752" y="3617912"/>
            <a:ext cx="1558090" cy="688273"/>
          </a:xfrm>
          <a:prstGeom prst="rect">
            <a:avLst/>
          </a:prstGeom>
          <a:noFill/>
        </p:spPr>
      </p:pic>
      <p:pic>
        <p:nvPicPr>
          <p:cNvPr id="8" name="Afbeelding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7159" y="1586943"/>
            <a:ext cx="1585201" cy="179356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0" y="115888"/>
            <a:ext cx="7343775" cy="1152525"/>
          </a:xfrm>
        </p:spPr>
        <p:txBody>
          <a:bodyPr/>
          <a:lstStyle/>
          <a:p>
            <a:pPr eaLnBrk="1" hangingPunct="1"/>
            <a:r>
              <a:rPr lang="fi-FI" dirty="1"/>
              <a:t>Pysäköintistandardit</a:t>
            </a:r>
          </a:p>
        </p:txBody>
      </p:sp>
      <p:sp>
        <p:nvSpPr>
          <p:cNvPr id="5123" name="Content Placeholder 2"/>
          <p:cNvSpPr>
            <a:spLocks noGrp="1"/>
          </p:cNvSpPr>
          <p:nvPr>
            <p:ph idx="1"/>
          </p:nvPr>
        </p:nvSpPr>
        <p:spPr>
          <a:xfrm>
            <a:off x="3640823" y="1551544"/>
            <a:ext cx="5251507" cy="2517117"/>
          </a:xfrm>
        </p:spPr>
        <p:txBody>
          <a:bodyPr/>
          <a:lstStyle/>
          <a:p>
            <a:pPr eaLnBrk="1" hangingPunct="1">
              <a:buFont typeface="Arial" panose="020B0604020202020204" pitchFamily="34" charset="0"/>
              <a:buChar char="•"/>
            </a:pPr>
            <a:r>
              <a:rPr lang="fi-FI" dirty="1" sz="2000" b="0">
                <a:ea typeface="ＭＳ Ｐゴシック" panose="020B0600070205080204" pitchFamily="34" charset="-128"/>
              </a:rPr>
              <a:t>Pysäköintistandardi esiteltiin</a:t>
            </a:r>
            <a:r>
              <a:rPr lang="fi-FI" dirty="1" sz="2000" b="0">
                <a:ea typeface="ＭＳ Ｐゴシック" panose="020B0600070205080204" pitchFamily="34" charset="-128"/>
              </a:rPr>
              <a:t> </a:t>
            </a:r>
          </a:p>
          <a:p>
            <a:pPr marL="720725" lvl="3" indent="-365125" eaLnBrk="1" hangingPunct="1">
              <a:buClr>
                <a:srgbClr val="134095"/>
              </a:buClr>
              <a:buSzPct val="100000"/>
              <a:buFont typeface="Arial" panose="020B0604020202020204" pitchFamily="34" charset="0"/>
              <a:buChar char="•"/>
            </a:pPr>
            <a:r>
              <a:rPr lang="fi-FI" dirty="1">
                <a:solidFill>
                  <a:srgbClr val="134095"/>
                </a:solidFill>
                <a:latin typeface="+mn-lt"/>
                <a:ea typeface="ＭＳ Ｐゴシック" panose="020B0600070205080204" pitchFamily="34" charset="-128"/>
              </a:rPr>
              <a:t>pitämään kadut vapaina liikennevirralta</a:t>
            </a:r>
          </a:p>
          <a:p>
            <a:pPr marL="723900" lvl="3" indent="-368300" eaLnBrk="1" hangingPunct="1">
              <a:buClr>
                <a:srgbClr val="134095"/>
              </a:buClr>
              <a:buSzPct val="100000"/>
              <a:buFont typeface="Arial" panose="020B0604020202020204" pitchFamily="34" charset="0"/>
              <a:buChar char="•"/>
            </a:pPr>
            <a:r>
              <a:rPr lang="fi-FI" dirty="1">
                <a:solidFill>
                  <a:srgbClr val="134095"/>
                </a:solidFill>
                <a:latin typeface="+mn-lt"/>
                <a:ea typeface="ＭＳ Ｐゴシック" panose="020B0600070205080204" pitchFamily="34" charset="-128"/>
              </a:rPr>
              <a:t>sen estämiseksi, että (uusi) sijainti - toimistorakennus, uudet asunnot, uusi ostoskeskus - synnyttäisi pysäköintiongelmia naapurustoonsa</a:t>
            </a:r>
          </a:p>
          <a:p>
            <a:pPr marL="0" indent="0" eaLnBrk="1" hangingPunct="1">
              <a:buFontTx/>
              <a:buNone/>
            </a:pPr>
            <a:endParaRPr lang="en-GB" altLang="en-US" sz="1800" dirty="0"/>
          </a:p>
          <a:p>
            <a:pPr marL="0" indent="0" eaLnBrk="1" hangingPunct="1">
              <a:buFontTx/>
              <a:buNone/>
            </a:pPr>
            <a:endParaRPr lang="en-GB" altLang="en-US" sz="1800" dirty="0"/>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224" y="3915141"/>
            <a:ext cx="3356157" cy="2517446"/>
          </a:xfrm>
          <a:prstGeom prst="rect">
            <a:avLst/>
          </a:prstGeom>
        </p:spPr>
      </p:pic>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224" y="1551544"/>
            <a:ext cx="3356157" cy="2517117"/>
          </a:xfrm>
          <a:prstGeom prst="rect">
            <a:avLst/>
          </a:prstGeom>
        </p:spPr>
      </p:pic>
      <p:pic>
        <p:nvPicPr>
          <p:cNvPr id="4" name="Grafi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0381" y="4068661"/>
            <a:ext cx="3151902" cy="2363926"/>
          </a:xfrm>
          <a:prstGeom prst="rect">
            <a:avLst/>
          </a:prstGeom>
        </p:spPr>
      </p:pic>
      <p:sp>
        <p:nvSpPr>
          <p:cNvPr id="10" name="Textfeld 9">
            <a:extLst>
              <a:ext uri="{FF2B5EF4-FFF2-40B4-BE49-F238E27FC236}">
                <a16:creationId xmlns:a16="http://schemas.microsoft.com/office/drawing/2014/main" id="{22777E0C-C1B4-4F3B-806D-E62B5D9F5845}"/>
              </a:ext>
            </a:extLst>
          </p:cNvPr>
          <p:cNvSpPr txBox="1"/>
          <p:nvPr/>
        </p:nvSpPr>
        <p:spPr>
          <a:xfrm>
            <a:off x="3490381" y="6192007"/>
            <a:ext cx="1305165" cy="276999"/>
          </a:xfrm>
          <a:prstGeom prst="rect">
            <a:avLst/>
          </a:prstGeom>
          <a:noFill/>
        </p:spPr>
        <p:txBody>
          <a:bodyPr wrap="none" rtlCol="0">
            <a:spAutoFit/>
          </a:bodyPr>
          <a:lstStyle/>
          <a:p>
            <a:r>
              <a:rPr lang="fi-FI" dirty="1" sz="1200">
                <a:solidFill>
                  <a:schemeClr val="bg1"/>
                </a:solidFill>
                <a:latin typeface="+mn-lt"/>
              </a:rPr>
              <a:t>© Martina Hertel</a:t>
            </a:r>
          </a:p>
        </p:txBody>
      </p:sp>
      <p:sp>
        <p:nvSpPr>
          <p:cNvPr id="11" name="Textfeld 10">
            <a:extLst>
              <a:ext uri="{FF2B5EF4-FFF2-40B4-BE49-F238E27FC236}">
                <a16:creationId xmlns:a16="http://schemas.microsoft.com/office/drawing/2014/main" id="{B6A2DA4A-EE1E-4C7E-85E0-54E66AD39C00}"/>
              </a:ext>
            </a:extLst>
          </p:cNvPr>
          <p:cNvSpPr txBox="1"/>
          <p:nvPr/>
        </p:nvSpPr>
        <p:spPr>
          <a:xfrm>
            <a:off x="72649" y="6168998"/>
            <a:ext cx="1168910" cy="276999"/>
          </a:xfrm>
          <a:prstGeom prst="rect">
            <a:avLst/>
          </a:prstGeom>
          <a:noFill/>
        </p:spPr>
        <p:txBody>
          <a:bodyPr wrap="none" rtlCol="0">
            <a:spAutoFit/>
          </a:bodyPr>
          <a:lstStyle/>
          <a:p>
            <a:r>
              <a:rPr lang="fi-FI" dirty="1" sz="1200">
                <a:solidFill>
                  <a:schemeClr val="bg1"/>
                </a:solidFill>
                <a:latin typeface="+mn-lt"/>
              </a:rPr>
              <a:t>© Jürgen Gies</a:t>
            </a:r>
          </a:p>
        </p:txBody>
      </p:sp>
      <p:sp>
        <p:nvSpPr>
          <p:cNvPr id="12" name="Textfeld 11">
            <a:extLst>
              <a:ext uri="{FF2B5EF4-FFF2-40B4-BE49-F238E27FC236}">
                <a16:creationId xmlns:a16="http://schemas.microsoft.com/office/drawing/2014/main" id="{1F583E9A-3455-4133-AF23-2180FE860150}"/>
              </a:ext>
            </a:extLst>
          </p:cNvPr>
          <p:cNvSpPr txBox="1"/>
          <p:nvPr/>
        </p:nvSpPr>
        <p:spPr>
          <a:xfrm>
            <a:off x="65008" y="3782062"/>
            <a:ext cx="1168910" cy="276999"/>
          </a:xfrm>
          <a:prstGeom prst="rect">
            <a:avLst/>
          </a:prstGeom>
          <a:noFill/>
        </p:spPr>
        <p:txBody>
          <a:bodyPr wrap="none" rtlCol="0">
            <a:spAutoFit/>
          </a:bodyPr>
          <a:lstStyle/>
          <a:p>
            <a:r>
              <a:rPr lang="fi-FI" dirty="1" sz="1200">
                <a:solidFill>
                  <a:schemeClr val="bg1"/>
                </a:solidFill>
                <a:latin typeface="+mn-lt"/>
              </a:rPr>
              <a:t>© Jürgen Gies</a:t>
            </a:r>
          </a:p>
        </p:txBody>
      </p:sp>
      <p:pic>
        <p:nvPicPr>
          <p:cNvPr id="14" name="Grafik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5" name="Fußzeilenplatzhalter 3"/>
          <p:cNvSpPr>
            <a:spLocks noGrp="1"/>
          </p:cNvSpPr>
          <p:nvPr>
            <p:ph type="ftr" sz="quarter" idx="10"/>
          </p:nvPr>
        </p:nvSpPr>
        <p:spPr>
          <a:xfrm>
            <a:off x="1116013" y="6562725"/>
            <a:ext cx="5256212" cy="260350"/>
          </a:xfrm>
        </p:spPr>
        <p:txBody>
          <a:bodyPr/>
          <a:lstStyle/>
          <a:p>
            <a:pPr>
              <a:defRPr/>
            </a:pPr>
            <a:r>
              <a:rPr lang="fi-FI" dirty="1"/>
              <a:t>&lt;Tapahtuma&gt; • &lt;Päiväys&gt; • &lt;Paikka&gt; • &lt;Puhuja&gt;</a:t>
            </a:r>
          </a:p>
        </p:txBody>
      </p:sp>
    </p:spTree>
    <p:extLst>
      <p:ext uri="{BB962C8B-B14F-4D97-AF65-F5344CB8AC3E}">
        <p14:creationId xmlns:p14="http://schemas.microsoft.com/office/powerpoint/2010/main" val="2176140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0" y="115888"/>
            <a:ext cx="7343775" cy="1152525"/>
          </a:xfrm>
        </p:spPr>
        <p:txBody>
          <a:bodyPr/>
          <a:lstStyle/>
          <a:p>
            <a:pPr eaLnBrk="1" hangingPunct="1"/>
            <a:r>
              <a:rPr lang="fi-FI" dirty="1"/>
              <a:t>Pysäköintistandardit</a:t>
            </a: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56" y="1453390"/>
            <a:ext cx="5962650" cy="4905375"/>
          </a:xfrm>
          <a:prstGeom prst="rect">
            <a:avLst/>
          </a:prstGeom>
        </p:spPr>
      </p:pic>
      <p:sp>
        <p:nvSpPr>
          <p:cNvPr id="8" name="Content Placeholder 2"/>
          <p:cNvSpPr>
            <a:spLocks noGrp="1"/>
          </p:cNvSpPr>
          <p:nvPr>
            <p:ph idx="1"/>
          </p:nvPr>
        </p:nvSpPr>
        <p:spPr>
          <a:xfrm>
            <a:off x="6481555" y="1463329"/>
            <a:ext cx="2649193" cy="4212189"/>
          </a:xfrm>
        </p:spPr>
        <p:txBody>
          <a:bodyPr/>
          <a:lstStyle/>
          <a:p>
            <a:pPr eaLnBrk="1" hangingPunct="1">
              <a:buFont typeface="Arial" panose="020B0604020202020204" pitchFamily="34" charset="0"/>
              <a:buChar char="•"/>
            </a:pPr>
            <a:r>
              <a:rPr lang="fi-FI" dirty="1" sz="2000" b="0">
                <a:ea typeface="ＭＳ Ｐゴシック" panose="020B0600070205080204" pitchFamily="34" charset="-128"/>
              </a:rPr>
              <a:t>Yleisin pysäköintistandardi on yksi pysäköintipaikka asuntoa / asuinyksikköä kohti</a:t>
            </a:r>
          </a:p>
          <a:p>
            <a:pPr eaLnBrk="1" hangingPunct="1">
              <a:buFont typeface="Arial" panose="020B0604020202020204" pitchFamily="34" charset="0"/>
              <a:buChar char="•"/>
            </a:pPr>
            <a:endParaRPr lang="en-US" altLang="en-US" sz="2400" b="0" dirty="0">
              <a:ea typeface="ＭＳ Ｐゴシック" panose="020B0600070205080204" pitchFamily="34" charset="-128"/>
            </a:endParaRPr>
          </a:p>
          <a:p>
            <a:pPr marL="342900" lvl="3" indent="-342900" eaLnBrk="1" hangingPunct="1">
              <a:buClr>
                <a:srgbClr val="134095"/>
              </a:buClr>
              <a:buSzPct val="135000"/>
              <a:buFont typeface="Arial" panose="020B0604020202020204" pitchFamily="34" charset="0"/>
              <a:buChar char="•"/>
            </a:pPr>
            <a:r>
              <a:rPr lang="fi-FI" dirty="1">
                <a:solidFill>
                  <a:srgbClr val="134095"/>
                </a:solidFill>
                <a:latin typeface="+mn-lt"/>
                <a:ea typeface="ＭＳ Ｐゴシック" panose="020B0600070205080204" pitchFamily="34" charset="-128"/>
              </a:rPr>
              <a:t>Maaseutu- ja lähiöalueilla pysäköintistandardi on usein jopa korkeampi: 1,5</a:t>
            </a:r>
          </a:p>
          <a:p>
            <a:pPr eaLnBrk="1" hangingPunct="1">
              <a:buFont typeface="Arial" panose="020B0604020202020204" pitchFamily="34" charset="0"/>
              <a:buChar char="•"/>
            </a:pPr>
            <a:endParaRPr lang="en-US" altLang="en-US" sz="2400" b="0" dirty="0">
              <a:ea typeface="ＭＳ Ｐゴシック" panose="020B0600070205080204" pitchFamily="34" charset="-128"/>
            </a:endParaRPr>
          </a:p>
          <a:p>
            <a:pPr lvl="2" eaLnBrk="1" hangingPunct="1">
              <a:buFont typeface="Arial" panose="020B0604020202020204" pitchFamily="34" charset="0"/>
              <a:buChar char="•"/>
            </a:pPr>
            <a:endParaRPr lang="en-US" altLang="en-US" sz="800" dirty="0">
              <a:ea typeface="ＭＳ Ｐゴシック" panose="020B0600070205080204" pitchFamily="34" charset="-128"/>
            </a:endParaRPr>
          </a:p>
          <a:p>
            <a:pPr marL="1050925" lvl="3" indent="-342900" eaLnBrk="1" hangingPunct="1">
              <a:buClr>
                <a:srgbClr val="134095"/>
              </a:buClr>
              <a:buSzPct val="135000"/>
              <a:buFont typeface="Wingdings" panose="05000000000000000000" pitchFamily="2" charset="2"/>
              <a:buChar char="Ø"/>
            </a:pPr>
            <a:endParaRPr lang="en-US" altLang="en-US" sz="2400" dirty="0">
              <a:solidFill>
                <a:srgbClr val="134095"/>
              </a:solidFill>
              <a:latin typeface="+mn-lt"/>
              <a:ea typeface="ＭＳ Ｐゴシック" panose="020B0600070205080204" pitchFamily="34" charset="-128"/>
            </a:endParaRPr>
          </a:p>
          <a:p>
            <a:pPr marL="0" indent="0" eaLnBrk="1" hangingPunct="1">
              <a:buFontTx/>
              <a:buNone/>
            </a:pPr>
            <a:endParaRPr lang="en-GB" altLang="en-US" sz="1800" dirty="0"/>
          </a:p>
          <a:p>
            <a:pPr marL="0" indent="0" eaLnBrk="1" hangingPunct="1">
              <a:buFontTx/>
              <a:buNone/>
            </a:pPr>
            <a:endParaRPr lang="en-GB" altLang="en-US" sz="1800" dirty="0"/>
          </a:p>
        </p:txBody>
      </p:sp>
      <p:sp>
        <p:nvSpPr>
          <p:cNvPr id="9" name="Rechteck 8"/>
          <p:cNvSpPr/>
          <p:nvPr/>
        </p:nvSpPr>
        <p:spPr>
          <a:xfrm rot="16200000">
            <a:off x="-2731101" y="3143633"/>
            <a:ext cx="6086674" cy="646331"/>
          </a:xfrm>
          <a:prstGeom prst="rect">
            <a:avLst/>
          </a:prstGeom>
        </p:spPr>
        <p:txBody>
          <a:bodyPr vert="horz" wrap="square">
            <a:spAutoFit/>
          </a:bodyPr>
          <a:lstStyle/>
          <a:p>
            <a:r>
              <a:rPr lang="fi-FI" dirty="1" sz="1200" b="1">
                <a:solidFill>
                  <a:srgbClr val="034EA2"/>
                </a:solidFill>
                <a:latin typeface="Arial"/>
              </a:rPr>
              <a:t>Lähde:  Küster, F. and Peters, M. (2018): Making buildings fit for </a:t>
            </a:r>
            <a:br>
              <a:rPr lang="fi-FI" dirty="1" sz="1200" b="1">
                <a:solidFill>
                  <a:srgbClr val="034EA2"/>
                </a:solidFill>
                <a:latin typeface="Arial"/>
              </a:rPr>
            </a:br>
            <a:r>
              <a:rPr lang="fi-FI" dirty="1" sz="1200" b="1">
                <a:solidFill>
                  <a:srgbClr val="034EA2"/>
                </a:solidFill>
                <a:latin typeface="Arial"/>
              </a:rPr>
              <a:t>sustainable mobility – Comparing regulations for off-street bicycle </a:t>
            </a:r>
            <a:br>
              <a:rPr lang="fi-FI" dirty="1" sz="1200" b="1">
                <a:solidFill>
                  <a:srgbClr val="034EA2"/>
                </a:solidFill>
                <a:latin typeface="Arial"/>
              </a:rPr>
            </a:br>
            <a:r>
              <a:rPr lang="fi-FI" dirty="1" sz="1200" b="1">
                <a:solidFill>
                  <a:srgbClr val="034EA2"/>
                </a:solidFill>
                <a:latin typeface="Arial"/>
              </a:rPr>
              <a:t>and car parking in Europe.</a:t>
            </a:r>
            <a:r>
              <a:rPr lang="fi-FI" dirty="1" sz="1200" b="1">
                <a:solidFill>
                  <a:srgbClr val="034EA2"/>
                </a:solidFill>
                <a:latin typeface="Arial"/>
              </a:rPr>
              <a:t> </a:t>
            </a:r>
            <a:r>
              <a:rPr lang="fi-FI" dirty="1" sz="1200" b="1">
                <a:solidFill>
                  <a:srgbClr val="034EA2"/>
                </a:solidFill>
                <a:latin typeface="Arial"/>
              </a:rPr>
              <a:t>European Cyclists’ Federation.</a:t>
            </a:r>
            <a:r>
              <a:rPr lang="fi-FI" dirty="1" sz="1200" b="1">
                <a:solidFill>
                  <a:srgbClr val="034EA2"/>
                </a:solidFill>
                <a:latin typeface="Arial"/>
              </a:rPr>
              <a:t>  </a:t>
            </a:r>
            <a:r>
              <a:rPr lang="fi-FI" dirty="1" sz="1200" b="1">
                <a:solidFill>
                  <a:srgbClr val="034EA2"/>
                </a:solidFill>
                <a:latin typeface="Arial"/>
              </a:rPr>
              <a:t>s. 27</a:t>
            </a:r>
          </a:p>
        </p:txBody>
      </p:sp>
      <p:pic>
        <p:nvPicPr>
          <p:cNvPr id="12" name="Grafi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1" name="Fußzeilenplatzhalter 3"/>
          <p:cNvSpPr>
            <a:spLocks noGrp="1"/>
          </p:cNvSpPr>
          <p:nvPr>
            <p:ph type="ftr" sz="quarter" idx="10"/>
          </p:nvPr>
        </p:nvSpPr>
        <p:spPr>
          <a:xfrm>
            <a:off x="1116013" y="6562725"/>
            <a:ext cx="5256212" cy="260350"/>
          </a:xfrm>
        </p:spPr>
        <p:txBody>
          <a:bodyPr/>
          <a:lstStyle/>
          <a:p>
            <a:pPr>
              <a:defRPr/>
            </a:pPr>
            <a:r>
              <a:rPr lang="fi-FI" dirty="1"/>
              <a:t>&lt;Tapahtuma&gt; • &lt;Päiväys&gt; • &lt;Paikka&gt; • &lt;Puhuja&gt;</a:t>
            </a:r>
          </a:p>
        </p:txBody>
      </p:sp>
    </p:spTree>
    <p:extLst>
      <p:ext uri="{BB962C8B-B14F-4D97-AF65-F5344CB8AC3E}">
        <p14:creationId xmlns:p14="http://schemas.microsoft.com/office/powerpoint/2010/main" val="4051641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66CCEBAC-AA23-4F15-8386-AEEA13788B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3603" y="2389909"/>
            <a:ext cx="6123435" cy="4082291"/>
          </a:xfrm>
          <a:prstGeom prst="rect">
            <a:avLst/>
          </a:prstGeom>
        </p:spPr>
      </p:pic>
      <p:sp>
        <p:nvSpPr>
          <p:cNvPr id="5122" name="Title 1"/>
          <p:cNvSpPr>
            <a:spLocks noGrp="1"/>
          </p:cNvSpPr>
          <p:nvPr>
            <p:ph type="title"/>
          </p:nvPr>
        </p:nvSpPr>
        <p:spPr>
          <a:xfrm>
            <a:off x="244187" y="163513"/>
            <a:ext cx="5394614" cy="1152525"/>
          </a:xfrm>
        </p:spPr>
        <p:txBody>
          <a:bodyPr/>
          <a:lstStyle/>
          <a:p>
            <a:pPr eaLnBrk="1" hangingPunct="1"/>
            <a:r>
              <a:rPr lang="fi-FI" dirty="1"/>
              <a:t>Pysäköintistandardi muille kuin asuinrakennuksille</a:t>
            </a:r>
          </a:p>
        </p:txBody>
      </p:sp>
      <p:sp>
        <p:nvSpPr>
          <p:cNvPr id="5123" name="Content Placeholder 2"/>
          <p:cNvSpPr>
            <a:spLocks noGrp="1"/>
          </p:cNvSpPr>
          <p:nvPr>
            <p:ph idx="1"/>
          </p:nvPr>
        </p:nvSpPr>
        <p:spPr>
          <a:xfrm>
            <a:off x="352425" y="1489414"/>
            <a:ext cx="8439150" cy="4608512"/>
          </a:xfrm>
        </p:spPr>
        <p:txBody>
          <a:bodyPr/>
          <a:lstStyle/>
          <a:p>
            <a:pPr eaLnBrk="1" hangingPunct="1">
              <a:buFont typeface="Arial" panose="020B0604020202020204" pitchFamily="34" charset="0"/>
              <a:buChar char="•"/>
            </a:pPr>
            <a:r>
              <a:rPr lang="fi-FI" dirty="1" sz="2400" b="0">
                <a:ea typeface="ＭＳ Ｐゴシック" panose="020B0600070205080204" pitchFamily="34" charset="-128"/>
              </a:rPr>
              <a:t>Ostoskeskusten, yritystoiminta-alueiden, vapaa-ajan alueiden tms. säädökset vaihtelevat merkittävästi</a:t>
            </a:r>
          </a:p>
          <a:p>
            <a:pPr marL="0" indent="0" eaLnBrk="1" hangingPunct="1">
              <a:buFontTx/>
              <a:buNone/>
            </a:pPr>
            <a:endParaRPr lang="en-GB" altLang="en-US" sz="1800" dirty="0"/>
          </a:p>
          <a:p>
            <a:pPr marL="0" indent="0" eaLnBrk="1" hangingPunct="1">
              <a:buFontTx/>
              <a:buNone/>
            </a:pPr>
            <a:endParaRPr lang="en-GB" altLang="en-US" sz="1800" dirty="0"/>
          </a:p>
        </p:txBody>
      </p:sp>
      <p:sp>
        <p:nvSpPr>
          <p:cNvPr id="13" name="Textfeld 12">
            <a:extLst>
              <a:ext uri="{FF2B5EF4-FFF2-40B4-BE49-F238E27FC236}">
                <a16:creationId xmlns:a16="http://schemas.microsoft.com/office/drawing/2014/main" id="{AE53D442-F42E-4FF7-8C90-4F2C1B118639}"/>
              </a:ext>
            </a:extLst>
          </p:cNvPr>
          <p:cNvSpPr txBox="1"/>
          <p:nvPr/>
        </p:nvSpPr>
        <p:spPr>
          <a:xfrm>
            <a:off x="1423603" y="6197988"/>
            <a:ext cx="1305165" cy="276999"/>
          </a:xfrm>
          <a:prstGeom prst="rect">
            <a:avLst/>
          </a:prstGeom>
          <a:noFill/>
        </p:spPr>
        <p:txBody>
          <a:bodyPr wrap="none" rtlCol="0">
            <a:spAutoFit/>
          </a:bodyPr>
          <a:lstStyle/>
          <a:p>
            <a:r>
              <a:rPr lang="fi-FI" dirty="1" sz="1200">
                <a:solidFill>
                  <a:schemeClr val="bg1"/>
                </a:solidFill>
                <a:latin typeface="+mn-lt"/>
              </a:rPr>
              <a:t>© Martina Hertel</a:t>
            </a:r>
          </a:p>
        </p:txBody>
      </p:sp>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0" name="Fußzeilenplatzhalter 3"/>
          <p:cNvSpPr>
            <a:spLocks noGrp="1"/>
          </p:cNvSpPr>
          <p:nvPr>
            <p:ph type="ftr" sz="quarter" idx="10"/>
          </p:nvPr>
        </p:nvSpPr>
        <p:spPr>
          <a:xfrm>
            <a:off x="1116013" y="6562725"/>
            <a:ext cx="5256212" cy="260350"/>
          </a:xfrm>
        </p:spPr>
        <p:txBody>
          <a:bodyPr/>
          <a:lstStyle/>
          <a:p>
            <a:pPr>
              <a:defRPr/>
            </a:pPr>
            <a:r>
              <a:rPr lang="fi-FI" dirty="1"/>
              <a:t>&lt;Tapahtuma&gt; • &lt;Päiväys&gt; • &lt;Paikka&gt; • &lt;Puhuja&gt;</a:t>
            </a:r>
          </a:p>
        </p:txBody>
      </p:sp>
    </p:spTree>
    <p:extLst>
      <p:ext uri="{BB962C8B-B14F-4D97-AF65-F5344CB8AC3E}">
        <p14:creationId xmlns:p14="http://schemas.microsoft.com/office/powerpoint/2010/main" val="607790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9"/>
          <p:cNvSpPr txBox="1">
            <a:spLocks noChangeArrowheads="1"/>
          </p:cNvSpPr>
          <p:nvPr/>
        </p:nvSpPr>
        <p:spPr bwMode="auto">
          <a:xfrm>
            <a:off x="1962150" y="1403350"/>
            <a:ext cx="5489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spcBef>
                <a:spcPct val="50000"/>
              </a:spcBef>
            </a:pPr>
            <a:endParaRPr lang="de-DE"/>
          </a:p>
        </p:txBody>
      </p:sp>
      <p:sp>
        <p:nvSpPr>
          <p:cNvPr id="2" name="Titel 1"/>
          <p:cNvSpPr>
            <a:spLocks noGrp="1"/>
          </p:cNvSpPr>
          <p:nvPr>
            <p:ph type="title"/>
          </p:nvPr>
        </p:nvSpPr>
        <p:spPr/>
        <p:txBody>
          <a:bodyPr/>
          <a:lstStyle/>
          <a:p>
            <a:pPr algn="l"/>
            <a:r>
              <a:rPr lang="fi-FI" dirty="1" b="1"/>
              <a:t>Mutta...</a:t>
            </a:r>
          </a:p>
        </p:txBody>
      </p:sp>
      <p:pic>
        <p:nvPicPr>
          <p:cNvPr id="6" name="Grafik 5">
            <a:extLst>
              <a:ext uri="{FF2B5EF4-FFF2-40B4-BE49-F238E27FC236}">
                <a16:creationId xmlns:a16="http://schemas.microsoft.com/office/drawing/2014/main" id="{3BE3A015-1059-4B15-BDC3-479D4F299E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2542" b="7118"/>
          <a:stretch/>
        </p:blipFill>
        <p:spPr>
          <a:xfrm>
            <a:off x="5009378" y="1808767"/>
            <a:ext cx="4044513" cy="3233251"/>
          </a:xfrm>
          <a:prstGeom prst="rect">
            <a:avLst/>
          </a:prstGeom>
        </p:spPr>
      </p:pic>
      <p:sp>
        <p:nvSpPr>
          <p:cNvPr id="4" name="Textfeld 3"/>
          <p:cNvSpPr txBox="1"/>
          <p:nvPr/>
        </p:nvSpPr>
        <p:spPr>
          <a:xfrm>
            <a:off x="29441" y="1676546"/>
            <a:ext cx="5183160" cy="4241161"/>
          </a:xfrm>
          <a:prstGeom prst="rect">
            <a:avLst/>
          </a:prstGeom>
          <a:noFill/>
        </p:spPr>
        <p:txBody>
          <a:bodyPr wrap="square" rtlCol="0">
            <a:spAutoFit/>
          </a:bodyPr>
          <a:lstStyle/>
          <a:p>
            <a:pPr marL="457200" lvl="0" indent="-342900">
              <a:spcBef>
                <a:spcPct val="20000"/>
              </a:spcBef>
              <a:buClr>
                <a:srgbClr val="134095"/>
              </a:buClr>
              <a:buSzPct val="135000"/>
              <a:buFont typeface="Arial" panose="020B0604020202020204" pitchFamily="34" charset="0"/>
              <a:buChar char="•"/>
              <a:tabLst/>
            </a:pPr>
            <a:r>
              <a:rPr lang="fi-FI" dirty="1" sz="2200">
                <a:solidFill>
                  <a:srgbClr val="134095"/>
                </a:solidFill>
                <a:latin typeface="+mn-lt"/>
                <a:ea typeface="ＭＳ Ｐゴシック" panose="020B0600070205080204" pitchFamily="34" charset="-128"/>
                <a:cs typeface="MS PGothic"/>
              </a:rPr>
              <a:t>Pysäköinnin saatavuus kannustaa auton omistamiseen ja auton käyttöön – saatavuus luo ja houkuttaa liikennettä</a:t>
            </a:r>
          </a:p>
          <a:p>
            <a:pPr marL="457200" indent="-342900">
              <a:spcBef>
                <a:spcPct val="20000"/>
              </a:spcBef>
              <a:buClr>
                <a:srgbClr val="134095"/>
              </a:buClr>
              <a:buSzPct val="135000"/>
              <a:buFont typeface="Arial" panose="020B0604020202020204" pitchFamily="34" charset="0"/>
              <a:buChar char="•"/>
            </a:pPr>
            <a:r>
              <a:rPr lang="fi-FI" dirty="1" sz="2200">
                <a:solidFill>
                  <a:srgbClr val="134095"/>
                </a:solidFill>
                <a:latin typeface="+mn-lt"/>
                <a:ea typeface="ＭＳ Ｐゴシック" panose="020B0600070205080204" pitchFamily="34" charset="-128"/>
                <a:cs typeface="MS PGothic"/>
              </a:rPr>
              <a:t>Tutkimukset osoittavat, että</a:t>
            </a:r>
            <a:r>
              <a:rPr lang="fi-FI" dirty="1" sz="2200">
                <a:solidFill>
                  <a:srgbClr val="134095"/>
                </a:solidFill>
                <a:latin typeface="+mn-lt"/>
                <a:ea typeface="ＭＳ Ｐゴシック" panose="020B0600070205080204" pitchFamily="34" charset="-128"/>
                <a:cs typeface="MS PGothic"/>
              </a:rPr>
              <a:t> </a:t>
            </a:r>
          </a:p>
          <a:p>
            <a:pPr marL="812800" lvl="1" indent="-368300">
              <a:spcBef>
                <a:spcPct val="20000"/>
              </a:spcBef>
              <a:buClr>
                <a:srgbClr val="134095"/>
              </a:buClr>
              <a:buSzPct val="100000"/>
              <a:buFont typeface="Arial" panose="020B0604020202020204" pitchFamily="34" charset="0"/>
              <a:buChar char="•"/>
            </a:pPr>
            <a:r>
              <a:rPr lang="fi-FI" dirty="1" sz="2200">
                <a:solidFill>
                  <a:srgbClr val="134095"/>
                </a:solidFill>
                <a:latin typeface="+mn-lt"/>
                <a:ea typeface="ＭＳ Ｐゴシック" panose="020B0600070205080204" pitchFamily="34" charset="-128"/>
                <a:cs typeface="MS PGothic"/>
              </a:rPr>
              <a:t>pysäköintipaikkojen saatavuus,</a:t>
            </a:r>
            <a:r>
              <a:rPr lang="fi-FI" dirty="1" sz="2200">
                <a:solidFill>
                  <a:srgbClr val="134095"/>
                </a:solidFill>
                <a:latin typeface="+mn-lt"/>
                <a:ea typeface="ＭＳ Ｐゴシック" panose="020B0600070205080204" pitchFamily="34" charset="-128"/>
                <a:cs typeface="MS PGothic"/>
              </a:rPr>
              <a:t> </a:t>
            </a:r>
          </a:p>
          <a:p>
            <a:pPr marL="812800" lvl="1" indent="-368300">
              <a:spcBef>
                <a:spcPct val="20000"/>
              </a:spcBef>
              <a:buClr>
                <a:srgbClr val="134095"/>
              </a:buClr>
              <a:buSzPct val="100000"/>
              <a:buFont typeface="Arial" panose="020B0604020202020204" pitchFamily="34" charset="0"/>
              <a:buChar char="•"/>
            </a:pPr>
            <a:r>
              <a:rPr lang="fi-FI" dirty="1" sz="2200">
                <a:solidFill>
                  <a:srgbClr val="134095"/>
                </a:solidFill>
                <a:latin typeface="+mn-lt"/>
                <a:ea typeface="ＭＳ Ｐゴシック" panose="020B0600070205080204" pitchFamily="34" charset="-128"/>
                <a:cs typeface="MS PGothic"/>
              </a:rPr>
              <a:t>sijainti,</a:t>
            </a:r>
            <a:r>
              <a:rPr lang="fi-FI" dirty="1" sz="2200">
                <a:solidFill>
                  <a:srgbClr val="134095"/>
                </a:solidFill>
                <a:latin typeface="+mn-lt"/>
                <a:ea typeface="ＭＳ Ｐゴシック" panose="020B0600070205080204" pitchFamily="34" charset="-128"/>
                <a:cs typeface="MS PGothic"/>
              </a:rPr>
              <a:t> </a:t>
            </a:r>
          </a:p>
          <a:p>
            <a:pPr marL="812800" lvl="1" indent="-368300">
              <a:spcBef>
                <a:spcPct val="20000"/>
              </a:spcBef>
              <a:buClr>
                <a:srgbClr val="134095"/>
              </a:buClr>
              <a:buSzPct val="100000"/>
              <a:buFont typeface="Arial" panose="020B0604020202020204" pitchFamily="34" charset="0"/>
              <a:buChar char="•"/>
            </a:pPr>
            <a:r>
              <a:rPr lang="fi-FI" dirty="1" sz="2200">
                <a:solidFill>
                  <a:srgbClr val="134095"/>
                </a:solidFill>
                <a:latin typeface="+mn-lt"/>
                <a:ea typeface="ＭＳ Ｐゴシック" panose="020B0600070205080204" pitchFamily="34" charset="-128"/>
                <a:cs typeface="MS PGothic"/>
              </a:rPr>
              <a:t>etäisyydet ja</a:t>
            </a:r>
            <a:r>
              <a:rPr lang="fi-FI" dirty="1" sz="2200">
                <a:solidFill>
                  <a:srgbClr val="134095"/>
                </a:solidFill>
                <a:latin typeface="+mn-lt"/>
                <a:ea typeface="ＭＳ Ｐゴシック" panose="020B0600070205080204" pitchFamily="34" charset="-128"/>
                <a:cs typeface="MS PGothic"/>
              </a:rPr>
              <a:t> </a:t>
            </a:r>
          </a:p>
          <a:p>
            <a:pPr marL="812800" lvl="1" indent="-368300">
              <a:spcBef>
                <a:spcPct val="20000"/>
              </a:spcBef>
              <a:buClr>
                <a:srgbClr val="134095"/>
              </a:buClr>
              <a:buSzPct val="100000"/>
              <a:buFont typeface="Arial" panose="020B0604020202020204" pitchFamily="34" charset="0"/>
              <a:buChar char="•"/>
            </a:pPr>
            <a:r>
              <a:rPr lang="fi-FI" dirty="1" sz="2200">
                <a:solidFill>
                  <a:srgbClr val="134095"/>
                </a:solidFill>
                <a:latin typeface="+mn-lt"/>
                <a:ea typeface="ＭＳ Ｐゴシック" panose="020B0600070205080204" pitchFamily="34" charset="-128"/>
                <a:cs typeface="MS PGothic"/>
              </a:rPr>
              <a:t>kätevyys vaikuttavat yksityisautojen käytön houkuttelevuuteen</a:t>
            </a:r>
          </a:p>
          <a:p>
            <a:pPr marL="342900" lvl="0" indent="-342900" hangingPunct="1">
              <a:spcBef>
                <a:spcPct val="15000"/>
              </a:spcBef>
              <a:spcAft>
                <a:spcPct val="15000"/>
              </a:spcAft>
              <a:buClr>
                <a:srgbClr val="1E8EC6"/>
              </a:buClr>
              <a:buSzPct val="70000"/>
              <a:buFont typeface="Arial" panose="020B0604020202020204" pitchFamily="34" charset="0"/>
              <a:buChar char="•"/>
              <a:tabLst/>
            </a:pPr>
            <a:endParaRPr lang="de-DE" sz="2400" dirty="0">
              <a:solidFill>
                <a:srgbClr val="054988"/>
              </a:solidFill>
              <a:latin typeface="" pitchFamily="16"/>
            </a:endParaRPr>
          </a:p>
        </p:txBody>
      </p:sp>
      <p:sp>
        <p:nvSpPr>
          <p:cNvPr id="7" name="Rechteck 6">
            <a:extLst>
              <a:ext uri="{FF2B5EF4-FFF2-40B4-BE49-F238E27FC236}">
                <a16:creationId xmlns:a16="http://schemas.microsoft.com/office/drawing/2014/main" id="{EE8231FE-7D38-4D6D-86B7-F0A42A6DDBB8}"/>
              </a:ext>
            </a:extLst>
          </p:cNvPr>
          <p:cNvSpPr/>
          <p:nvPr/>
        </p:nvSpPr>
        <p:spPr>
          <a:xfrm>
            <a:off x="0" y="5398762"/>
            <a:ext cx="7678882" cy="1107996"/>
          </a:xfrm>
          <a:prstGeom prst="rect">
            <a:avLst/>
          </a:prstGeom>
        </p:spPr>
        <p:txBody>
          <a:bodyPr wrap="square">
            <a:spAutoFit/>
          </a:bodyPr>
          <a:lstStyle/>
          <a:p>
            <a:pPr marL="457200" lvl="0" indent="-342900">
              <a:spcBef>
                <a:spcPct val="20000"/>
              </a:spcBef>
              <a:buClr>
                <a:srgbClr val="134095"/>
              </a:buClr>
              <a:buSzPct val="135000"/>
              <a:buFont typeface="Arial" panose="020B0604020202020204" pitchFamily="34" charset="0"/>
              <a:buChar char="•"/>
            </a:pPr>
            <a:r>
              <a:rPr lang="fi-FI" dirty="1" sz="2200">
                <a:solidFill>
                  <a:srgbClr val="134095"/>
                </a:solidFill>
                <a:latin typeface="+mn-lt"/>
                <a:ea typeface="ＭＳ Ｐゴシック" panose="020B0600070205080204" pitchFamily="34" charset="-128"/>
                <a:cs typeface="MS PGothic"/>
              </a:rPr>
              <a:t>Saatavuus voi vähentää aktiivisten liikennemuotojen, kuten pyöräilyn ja kävelyn, houkuttelevuutta sekä julkisen liikenteen ja yhteiskyytien käyttöä</a:t>
            </a:r>
          </a:p>
        </p:txBody>
      </p:sp>
      <p:sp>
        <p:nvSpPr>
          <p:cNvPr id="9" name="Textfeld 8">
            <a:extLst>
              <a:ext uri="{FF2B5EF4-FFF2-40B4-BE49-F238E27FC236}">
                <a16:creationId xmlns:a16="http://schemas.microsoft.com/office/drawing/2014/main" id="{A8F725EF-63D2-4F36-9676-F82F1A9D631D}"/>
              </a:ext>
            </a:extLst>
          </p:cNvPr>
          <p:cNvSpPr txBox="1"/>
          <p:nvPr/>
        </p:nvSpPr>
        <p:spPr>
          <a:xfrm>
            <a:off x="4935730" y="4809711"/>
            <a:ext cx="1305165" cy="276999"/>
          </a:xfrm>
          <a:prstGeom prst="rect">
            <a:avLst/>
          </a:prstGeom>
          <a:noFill/>
        </p:spPr>
        <p:txBody>
          <a:bodyPr wrap="none" rtlCol="0">
            <a:spAutoFit/>
          </a:bodyPr>
          <a:lstStyle/>
          <a:p>
            <a:r>
              <a:rPr lang="fi-FI" dirty="1" sz="1200">
                <a:solidFill>
                  <a:schemeClr val="bg1"/>
                </a:solidFill>
                <a:latin typeface="+mn-lt"/>
              </a:rPr>
              <a:t>© Martina Hertel</a:t>
            </a:r>
          </a:p>
        </p:txBody>
      </p:sp>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3" name="Fußzeilenplatzhalter 3"/>
          <p:cNvSpPr>
            <a:spLocks noGrp="1"/>
          </p:cNvSpPr>
          <p:nvPr>
            <p:ph type="ftr" sz="quarter" idx="10"/>
          </p:nvPr>
        </p:nvSpPr>
        <p:spPr>
          <a:xfrm>
            <a:off x="1116013" y="6562725"/>
            <a:ext cx="5256212" cy="260350"/>
          </a:xfrm>
        </p:spPr>
        <p:txBody>
          <a:bodyPr/>
          <a:lstStyle/>
          <a:p>
            <a:pPr>
              <a:defRPr/>
            </a:pPr>
            <a:r>
              <a:rPr lang="fi-FI" dirty="1"/>
              <a:t>&lt;Tapahtuma&gt; • &lt;Päiväys&gt; • &lt;Paikka&gt; • &lt;Puhuja&gt;</a:t>
            </a:r>
          </a:p>
        </p:txBody>
      </p:sp>
    </p:spTree>
    <p:extLst>
      <p:ext uri="{BB962C8B-B14F-4D97-AF65-F5344CB8AC3E}">
        <p14:creationId xmlns:p14="http://schemas.microsoft.com/office/powerpoint/2010/main" val="575196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60BC1FCC-C924-4829-95DB-92A0ED306018}"/>
              </a:ext>
            </a:extLst>
          </p:cNvPr>
          <p:cNvSpPr/>
          <p:nvPr/>
        </p:nvSpPr>
        <p:spPr>
          <a:xfrm>
            <a:off x="660676" y="3429000"/>
            <a:ext cx="7303109" cy="646331"/>
          </a:xfrm>
          <a:prstGeom prst="rect">
            <a:avLst/>
          </a:prstGeom>
        </p:spPr>
        <p:txBody>
          <a:bodyPr wrap="square">
            <a:spAutoFit/>
          </a:bodyPr>
          <a:lstStyle/>
          <a:p>
            <a:r>
              <a:rPr lang="fi-FI" dirty="1" sz="3600" b="1">
                <a:solidFill>
                  <a:schemeClr val="bg1"/>
                </a:solidFill>
                <a:latin typeface="+mj-lt"/>
              </a:rPr>
              <a:t>Taustatiedot</a:t>
            </a:r>
          </a:p>
        </p:txBody>
      </p:sp>
      <p:pic>
        <p:nvPicPr>
          <p:cNvPr id="7"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9" name="Fußzeilenplatzhalter 3"/>
          <p:cNvSpPr>
            <a:spLocks noGrp="1"/>
          </p:cNvSpPr>
          <p:nvPr>
            <p:ph type="ftr" sz="quarter" idx="10"/>
          </p:nvPr>
        </p:nvSpPr>
        <p:spPr>
          <a:xfrm>
            <a:off x="1116013" y="6562725"/>
            <a:ext cx="5256212" cy="260350"/>
          </a:xfrm>
        </p:spPr>
        <p:txBody>
          <a:bodyPr/>
          <a:lstStyle/>
          <a:p>
            <a:pPr>
              <a:defRPr/>
            </a:pPr>
            <a:r>
              <a:rPr lang="fi-FI" dirty="1"/>
              <a:t>&lt;Tapahtuma&gt; • &lt;Päiväys&gt; • &lt;Paikka&gt; • &lt;Puhuja&gt;</a:t>
            </a:r>
          </a:p>
        </p:txBody>
      </p:sp>
    </p:spTree>
    <p:extLst>
      <p:ext uri="{BB962C8B-B14F-4D97-AF65-F5344CB8AC3E}">
        <p14:creationId xmlns:p14="http://schemas.microsoft.com/office/powerpoint/2010/main" val="2240006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i-FI" dirty="1"/>
              <a:t>Liikennemuodon valinta työmatkalla</a:t>
            </a:r>
          </a:p>
        </p:txBody>
      </p:sp>
      <p:graphicFrame>
        <p:nvGraphicFramePr>
          <p:cNvPr id="5" name="Inhaltsplatzhalter 4"/>
          <p:cNvGraphicFramePr>
            <a:graphicFrameLocks noGrp="1"/>
          </p:cNvGraphicFramePr>
          <p:nvPr>
            <p:ph idx="1"/>
            <p:extLst>
              <p:ext uri="{D42A27DB-BD31-4B8C-83A1-F6EECF244321}">
                <p14:modId xmlns:p14="http://schemas.microsoft.com/office/powerpoint/2010/main" val="1069468487"/>
              </p:ext>
            </p:extLst>
          </p:nvPr>
        </p:nvGraphicFramePr>
        <p:xfrm>
          <a:off x="381000" y="1700213"/>
          <a:ext cx="8439150" cy="460851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feld 5"/>
          <p:cNvSpPr txBox="1"/>
          <p:nvPr/>
        </p:nvSpPr>
        <p:spPr>
          <a:xfrm rot="16200000">
            <a:off x="-2172182" y="3823571"/>
            <a:ext cx="4812448" cy="276999"/>
          </a:xfrm>
          <a:prstGeom prst="rect">
            <a:avLst/>
          </a:prstGeom>
          <a:noFill/>
        </p:spPr>
        <p:txBody>
          <a:bodyPr wrap="square" rtlCol="0">
            <a:spAutoFit/>
          </a:bodyPr>
          <a:lstStyle/>
          <a:p>
            <a:r>
              <a:rPr lang="fi-FI" dirty="1" sz="1200" b="1">
                <a:solidFill>
                  <a:srgbClr val="034EA2"/>
                </a:solidFill>
                <a:latin typeface="Arial"/>
              </a:rPr>
              <a:t>Lähde: „Österreich unterwegs 2013/2014.“ BMVIT 2016</a:t>
            </a:r>
          </a:p>
        </p:txBody>
      </p:sp>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9" name="Fußzeilenplatzhalter 3"/>
          <p:cNvSpPr>
            <a:spLocks noGrp="1"/>
          </p:cNvSpPr>
          <p:nvPr>
            <p:ph type="ftr" sz="quarter" idx="10"/>
          </p:nvPr>
        </p:nvSpPr>
        <p:spPr>
          <a:xfrm>
            <a:off x="1116013" y="6562725"/>
            <a:ext cx="5256212" cy="260350"/>
          </a:xfrm>
        </p:spPr>
        <p:txBody>
          <a:bodyPr/>
          <a:lstStyle/>
          <a:p>
            <a:pPr>
              <a:defRPr/>
            </a:pPr>
            <a:r>
              <a:rPr lang="fi-FI" dirty="1"/>
              <a:t>&lt;Tapahtuma&gt; • &lt;Päiväys&gt; • &lt;Paikka&gt; • &lt;Puhuja&gt;</a:t>
            </a:r>
          </a:p>
        </p:txBody>
      </p:sp>
    </p:spTree>
    <p:extLst>
      <p:ext uri="{BB962C8B-B14F-4D97-AF65-F5344CB8AC3E}">
        <p14:creationId xmlns:p14="http://schemas.microsoft.com/office/powerpoint/2010/main" val="517290549"/>
      </p:ext>
    </p:extLst>
  </p:cSld>
  <p:clrMapOvr>
    <a:masterClrMapping/>
  </p:clrMapOvr>
</p:sld>
</file>

<file path=ppt/theme/theme1.xml><?xml version="1.0" encoding="utf-8"?>
<a:theme xmlns:a="http://schemas.openxmlformats.org/drawingml/2006/main" name="Presentation_new WIKI LOGO">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SharedWithUsers xmlns="f6053dd3-0b41-4824-a1f2-2f5584b9227f">
      <UserInfo>
        <DisplayName>Patrick Auwerx</DisplayName>
        <AccountId>30</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AA14820BCE05543AAA662213E5BE8AA" ma:contentTypeVersion="9" ma:contentTypeDescription="Create a new document." ma:contentTypeScope="" ma:versionID="9c05b35602e7ceeb4d8df6dea5ba02eb">
  <xsd:schema xmlns:xsd="http://www.w3.org/2001/XMLSchema" xmlns:xs="http://www.w3.org/2001/XMLSchema" xmlns:p="http://schemas.microsoft.com/office/2006/metadata/properties" xmlns:ns2="6f7dc085-b98d-49be-b5ff-f92ae1376e0e" xmlns:ns3="f6053dd3-0b41-4824-a1f2-2f5584b9227f" targetNamespace="http://schemas.microsoft.com/office/2006/metadata/properties" ma:root="true" ma:fieldsID="fc018eb53d7e903c671c6ab8b0f707ea" ns2:_="" ns3:_="">
    <xsd:import namespace="6f7dc085-b98d-49be-b5ff-f92ae1376e0e"/>
    <xsd:import namespace="f6053dd3-0b41-4824-a1f2-2f5584b9227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7dc085-b98d-49be-b5ff-f92ae1376e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6053dd3-0b41-4824-a1f2-2f5584b9227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91DF273-5B54-4122-A0E9-10A34460F635}">
  <ds:schemaRefs>
    <ds:schemaRef ds:uri="http://www.w3.org/XML/1998/namespace"/>
    <ds:schemaRef ds:uri="http://schemas.openxmlformats.org/package/2006/metadata/core-properties"/>
    <ds:schemaRef ds:uri="http://schemas.microsoft.com/office/2006/metadata/properties"/>
    <ds:schemaRef ds:uri="6f7dc085-b98d-49be-b5ff-f92ae1376e0e"/>
    <ds:schemaRef ds:uri="http://purl.org/dc/dcmitype/"/>
    <ds:schemaRef ds:uri="http://purl.org/dc/elements/1.1/"/>
    <ds:schemaRef ds:uri="http://purl.org/dc/terms/"/>
    <ds:schemaRef ds:uri="http://schemas.microsoft.com/office/2006/documentManagement/types"/>
    <ds:schemaRef ds:uri="http://schemas.microsoft.com/office/infopath/2007/PartnerControls"/>
    <ds:schemaRef ds:uri="f6053dd3-0b41-4824-a1f2-2f5584b9227f"/>
  </ds:schemaRefs>
</ds:datastoreItem>
</file>

<file path=customXml/itemProps2.xml><?xml version="1.0" encoding="utf-8"?>
<ds:datastoreItem xmlns:ds="http://schemas.openxmlformats.org/officeDocument/2006/customXml" ds:itemID="{329D9A59-F219-47AE-BE3E-084125646E68}"/>
</file>

<file path=customXml/itemProps3.xml><?xml version="1.0" encoding="utf-8"?>
<ds:datastoreItem xmlns:ds="http://schemas.openxmlformats.org/officeDocument/2006/customXml" ds:itemID="{5CACC609-0F7B-4C94-8C5C-FA1876795E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Presentation_new WIKI LOGO</Template>
  <TotalTime>0</TotalTime>
  <Words>4410</Words>
  <Application>Microsoft Office PowerPoint</Application>
  <PresentationFormat>Diavoorstelling (4:3)</PresentationFormat>
  <Paragraphs>338</Paragraphs>
  <Slides>37</Slides>
  <Notes>22</Notes>
  <HiddenSlides>0</HiddenSlides>
  <MMClips>0</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37</vt:i4>
      </vt:variant>
    </vt:vector>
  </HeadingPairs>
  <TitlesOfParts>
    <vt:vector size="45" baseType="lpstr">
      <vt:lpstr>Arial</vt:lpstr>
      <vt:lpstr>Calibri</vt:lpstr>
      <vt:lpstr>Cambria Math</vt:lpstr>
      <vt:lpstr>Helvetica</vt:lpstr>
      <vt:lpstr>Times New Roman</vt:lpstr>
      <vt:lpstr>Wingdings</vt:lpstr>
      <vt:lpstr>Presentation_new WIKI LOGO</vt:lpstr>
      <vt:lpstr>Custom Design</vt:lpstr>
      <vt:lpstr>PowerPoint-presentatie</vt:lpstr>
      <vt:lpstr>PowerPoint-presentatie</vt:lpstr>
      <vt:lpstr>Parking standards</vt:lpstr>
      <vt:lpstr>Parking standards</vt:lpstr>
      <vt:lpstr>Parking standards</vt:lpstr>
      <vt:lpstr>Parking standard for non-residential  development</vt:lpstr>
      <vt:lpstr>But…</vt:lpstr>
      <vt:lpstr>PowerPoint-presentatie</vt:lpstr>
      <vt:lpstr>Choise of transport mode going to work</vt:lpstr>
      <vt:lpstr>But how much parking space is enough? </vt:lpstr>
      <vt:lpstr>High parking standards are expensive </vt:lpstr>
      <vt:lpstr>Parking garages as solution?</vt:lpstr>
      <vt:lpstr>Not every resident has car…! </vt:lpstr>
      <vt:lpstr>How to deal parking standards in future</vt:lpstr>
      <vt:lpstr>a. Abolish the parking standard (no minimum requirement for car parking) in order to reduce building costs</vt:lpstr>
      <vt:lpstr>b. Lower the minimum requirement for car parking if alternatives are available</vt:lpstr>
      <vt:lpstr>PowerPoint-presentatie</vt:lpstr>
      <vt:lpstr>b. Lower the minimum requirement for car parking if alternatives are available… ….due to public transport bonus</vt:lpstr>
      <vt:lpstr>b. Lower the minimum requirement for car parking if alternatives are available…</vt:lpstr>
      <vt:lpstr>b. Lower the minimum requirement for car parking …due to high quality bicycle parking facilities </vt:lpstr>
      <vt:lpstr>b. Good bicyle parking standards</vt:lpstr>
      <vt:lpstr>b. Reduction of parking space requirements due to  CarSharing</vt:lpstr>
      <vt:lpstr>  b. Good practice in Umeå: In the Green Parking Payoff project, property developers provide sustainable mobility services  in  exchange  for  lower  parking  requirements </vt:lpstr>
      <vt:lpstr>b. Good practice in Umeå: Lower the minimum requirement for car parking…. due to an advanced mobility concept: Green parking payoff </vt:lpstr>
      <vt:lpstr>PowerPoint-presentatie</vt:lpstr>
      <vt:lpstr>c. Fix maximum car parking allowances – limiting how much parking is provided in new building</vt:lpstr>
      <vt:lpstr>c. Fix maximum car parking allowances – limiting how much parking is provided in new building</vt:lpstr>
      <vt:lpstr>c. Fix maximum car parking allowances – limiting how much parking is provided in new building</vt:lpstr>
      <vt:lpstr>c. Limiting how much parking is provided in new building</vt:lpstr>
      <vt:lpstr>c. Fix maximum car parking allowances – limiting how much parking is provided in new building</vt:lpstr>
      <vt:lpstr>Good practice in Tallinn: Maximum and minimum parking standard</vt:lpstr>
      <vt:lpstr>Minimum vs Maximum</vt:lpstr>
      <vt:lpstr>PowerPoint-presentatie</vt:lpstr>
      <vt:lpstr>To take home!</vt:lpstr>
      <vt:lpstr>PowerPoint-presentatie</vt:lpstr>
      <vt:lpstr>Please discuss the following topics</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rublova</dc:creator>
  <cp:lastModifiedBy>Katleen Stroombergen</cp:lastModifiedBy>
  <cp:revision>344</cp:revision>
  <dcterms:created xsi:type="dcterms:W3CDTF">2014-04-09T13:24:47Z</dcterms:created>
  <dcterms:modified xsi:type="dcterms:W3CDTF">2020-08-10T06:40:47Z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0x0101008AA14820BCE05543AAA662213E5BE8AA</vt:lpwstr>
  </property>
</Properties>
</file>