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43"/>
  </p:notesMasterIdLst>
  <p:handoutMasterIdLst>
    <p:handoutMasterId r:id="rId44"/>
  </p:handoutMasterIdLst>
  <p:sldIdLst>
    <p:sldId id="265" r:id="rId6"/>
    <p:sldId id="452" r:id="rId7"/>
    <p:sldId id="263" r:id="rId8"/>
    <p:sldId id="528" r:id="rId9"/>
    <p:sldId id="530" r:id="rId10"/>
    <p:sldId id="508" r:id="rId11"/>
    <p:sldId id="509" r:id="rId12"/>
    <p:sldId id="535" r:id="rId13"/>
    <p:sldId id="543" r:id="rId14"/>
    <p:sldId id="529" r:id="rId15"/>
    <p:sldId id="507" r:id="rId16"/>
    <p:sldId id="332" r:id="rId17"/>
    <p:sldId id="547" r:id="rId18"/>
    <p:sldId id="510" r:id="rId19"/>
    <p:sldId id="511" r:id="rId20"/>
    <p:sldId id="512" r:id="rId21"/>
    <p:sldId id="536" r:id="rId22"/>
    <p:sldId id="514" r:id="rId23"/>
    <p:sldId id="515" r:id="rId24"/>
    <p:sldId id="518" r:id="rId25"/>
    <p:sldId id="516" r:id="rId26"/>
    <p:sldId id="522" r:id="rId27"/>
    <p:sldId id="326" r:id="rId28"/>
    <p:sldId id="327" r:id="rId29"/>
    <p:sldId id="537" r:id="rId30"/>
    <p:sldId id="521" r:id="rId31"/>
    <p:sldId id="526" r:id="rId32"/>
    <p:sldId id="527" r:id="rId33"/>
    <p:sldId id="534" r:id="rId34"/>
    <p:sldId id="533" r:id="rId35"/>
    <p:sldId id="542" r:id="rId36"/>
    <p:sldId id="546" r:id="rId37"/>
    <p:sldId id="453" r:id="rId38"/>
    <p:sldId id="539" r:id="rId39"/>
    <p:sldId id="538" r:id="rId40"/>
    <p:sldId id="545" r:id="rId41"/>
    <p:sldId id="258" r:id="rId42"/>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Hertel" initials="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1"/>
    <a:srgbClr val="FFFF00"/>
    <a:srgbClr val="164CAE"/>
    <a:srgbClr val="134095"/>
    <a:srgbClr val="2F2FBF"/>
    <a:srgbClr val="FF6565"/>
    <a:srgbClr val="FFFF89"/>
    <a:srgbClr val="FFD44B"/>
    <a:srgbClr val="A5002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89651" autoAdjust="0"/>
  </p:normalViewPr>
  <p:slideViewPr>
    <p:cSldViewPr snapToGrid="0">
      <p:cViewPr varScale="1">
        <p:scale>
          <a:sx n="102" d="100"/>
          <a:sy n="102" d="100"/>
        </p:scale>
        <p:origin x="1866" y="108"/>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lt-LT" dirty="1" sz="1800"/>
              <a:t>Transporto priemonės pasirinkimas atsižvelgiant į automobilių stovėjimo vietų skaičių</a:t>
            </a:r>
          </a:p>
        </c:rich>
      </c:tx>
      <c:overlay val="0"/>
    </c:title>
    <c:autoTitleDeleted val="0"/>
    <c:plotArea>
      <c:layout>
        <c:manualLayout>
          <c:layoutTarget val="inner"/>
          <c:xMode val="edge"/>
          <c:yMode val="edge"/>
          <c:x val="0.2091798344620015"/>
          <c:y val="0.1692042898011332"/>
          <c:w val="0.56358164033107605"/>
          <c:h val="0.6612735303716254"/>
        </c:manualLayout>
      </c:layout>
      <c:barChart>
        <c:barDir val="col"/>
        <c:grouping val="percentStacked"/>
        <c:varyColors val="0"/>
        <c:ser>
          <c:idx val="0"/>
          <c:order val="0"/>
          <c:tx>
            <c:strRef>
              <c:f>Tabelle1!$B$1</c:f>
              <c:strCache>
                <c:ptCount val="1"/>
                <c:pt idx="0">
                  <c:v>pedestrian</c:v>
                </c:pt>
              </c:strCache>
            </c:strRef>
          </c:tx>
          <c:spPr>
            <a:solidFill>
              <a:srgbClr val="164CAE"/>
            </a:solidFill>
            <a:ln w="19050"/>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Tabelle1!$B$2:$B$3</c:f>
              <c:numCache>
                <c:formatCode>0%</c:formatCode>
                <c:ptCount val="2"/>
                <c:pt idx="0">
                  <c:v>0.05</c:v>
                </c:pt>
                <c:pt idx="1">
                  <c:v>0.11</c:v>
                </c:pt>
              </c:numCache>
            </c:numRef>
          </c:val>
          <c:extLst>
            <c:ext xmlns:c16="http://schemas.microsoft.com/office/drawing/2014/chart" uri="{C3380CC4-5D6E-409C-BE32-E72D297353CC}">
              <c16:uniqueId val="{00000000-99C7-4D0D-8251-5282440CD241}"/>
            </c:ext>
          </c:extLst>
        </c:ser>
        <c:ser>
          <c:idx val="1"/>
          <c:order val="1"/>
          <c:tx>
            <c:strRef>
              <c:f>Tabelle1!$C$1</c:f>
              <c:strCache>
                <c:ptCount val="1"/>
                <c:pt idx="0">
                  <c:v>cycling</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Tabelle1!$C$2:$C$3</c:f>
              <c:numCache>
                <c:formatCode>0%</c:formatCode>
                <c:ptCount val="2"/>
                <c:pt idx="0">
                  <c:v>0.05</c:v>
                </c:pt>
                <c:pt idx="1">
                  <c:v>0.09</c:v>
                </c:pt>
              </c:numCache>
            </c:numRef>
          </c:val>
          <c:extLst>
            <c:ext xmlns:c16="http://schemas.microsoft.com/office/drawing/2014/chart" uri="{C3380CC4-5D6E-409C-BE32-E72D297353CC}">
              <c16:uniqueId val="{00000001-99C7-4D0D-8251-5282440CD241}"/>
            </c:ext>
          </c:extLst>
        </c:ser>
        <c:ser>
          <c:idx val="2"/>
          <c:order val="2"/>
          <c:tx>
            <c:strRef>
              <c:f>Tabelle1!$D$1</c:f>
              <c:strCache>
                <c:ptCount val="1"/>
                <c:pt idx="0">
                  <c:v>public transport</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Tabelle1!$D$2:$D$3</c:f>
              <c:numCache>
                <c:formatCode>0%</c:formatCode>
                <c:ptCount val="2"/>
                <c:pt idx="0">
                  <c:v>0.08</c:v>
                </c:pt>
                <c:pt idx="1">
                  <c:v>0.44</c:v>
                </c:pt>
              </c:numCache>
            </c:numRef>
          </c:val>
          <c:extLst>
            <c:ext xmlns:c16="http://schemas.microsoft.com/office/drawing/2014/chart" uri="{C3380CC4-5D6E-409C-BE32-E72D297353CC}">
              <c16:uniqueId val="{00000002-99C7-4D0D-8251-5282440CD241}"/>
            </c:ext>
          </c:extLst>
        </c:ser>
        <c:ser>
          <c:idx val="3"/>
          <c:order val="3"/>
          <c:tx>
            <c:strRef>
              <c:f>Tabelle1!$E$1</c:f>
              <c:strCache>
                <c:ptCount val="1"/>
                <c:pt idx="0">
                  <c:v>car drivers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Tabelle1!$E$2:$E$3</c:f>
              <c:numCache>
                <c:formatCode>0%</c:formatCode>
                <c:ptCount val="2"/>
                <c:pt idx="0">
                  <c:v>0.77</c:v>
                </c:pt>
                <c:pt idx="1">
                  <c:v>0.31</c:v>
                </c:pt>
              </c:numCache>
            </c:numRef>
          </c:val>
          <c:extLst>
            <c:ext xmlns:c16="http://schemas.microsoft.com/office/drawing/2014/chart" uri="{C3380CC4-5D6E-409C-BE32-E72D297353CC}">
              <c16:uniqueId val="{00000003-99C7-4D0D-8251-5282440CD241}"/>
            </c:ext>
          </c:extLst>
        </c:ser>
        <c:ser>
          <c:idx val="4"/>
          <c:order val="4"/>
          <c:tx>
            <c:strRef>
              <c:f>Tabelle1!$F$1</c:f>
              <c:strCache>
                <c:ptCount val="1"/>
                <c:pt idx="0">
                  <c:v>car passengers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Tabelle1!$F$2:$F$3</c:f>
              <c:numCache>
                <c:formatCode>0%</c:formatCode>
                <c:ptCount val="2"/>
                <c:pt idx="0">
                  <c:v>0.05</c:v>
                </c:pt>
                <c:pt idx="1">
                  <c:v>0.05</c:v>
                </c:pt>
              </c:numCache>
            </c:numRef>
          </c:val>
          <c:extLst>
            <c:ext xmlns:c16="http://schemas.microsoft.com/office/drawing/2014/chart" uri="{C3380CC4-5D6E-409C-BE32-E72D297353CC}">
              <c16:uniqueId val="{00000004-99C7-4D0D-8251-5282440CD241}"/>
            </c:ext>
          </c:extLst>
        </c:ser>
        <c:dLbls>
          <c:showLegendKey val="0"/>
          <c:showVal val="0"/>
          <c:showCatName val="0"/>
          <c:showSerName val="0"/>
          <c:showPercent val="0"/>
          <c:showBubbleSize val="0"/>
        </c:dLbls>
        <c:gapWidth val="350"/>
        <c:overlap val="100"/>
        <c:axId val="84126336"/>
        <c:axId val="84128128"/>
      </c:barChart>
      <c:catAx>
        <c:axId val="84126336"/>
        <c:scaling>
          <c:orientation val="minMax"/>
        </c:scaling>
        <c:delete val="0"/>
        <c:axPos val="b"/>
        <c:numFmt formatCode="General" sourceLinked="0"/>
        <c:majorTickMark val="out"/>
        <c:minorTickMark val="none"/>
        <c:tickLblPos val="nextTo"/>
        <c:spPr>
          <a:ln w="0">
            <a:noFill/>
          </a:ln>
        </c:spPr>
        <c:txPr>
          <a:bodyPr/>
          <a:lstStyle/>
          <a:p>
            <a:pPr>
              <a:defRPr sz="1400" b="1"/>
            </a:pPr>
            <a:endParaRPr lang="nl-BE"/>
          </a:p>
        </c:txPr>
        <c:crossAx val="84128128"/>
        <c:crosses val="autoZero"/>
        <c:auto val="1"/>
        <c:lblAlgn val="ctr"/>
        <c:lblOffset val="100"/>
        <c:noMultiLvlLbl val="0"/>
      </c:catAx>
      <c:valAx>
        <c:axId val="84128128"/>
        <c:scaling>
          <c:orientation val="minMax"/>
          <c:max val="1"/>
        </c:scaling>
        <c:delete val="1"/>
        <c:axPos val="l"/>
        <c:numFmt formatCode="0%" sourceLinked="0"/>
        <c:majorTickMark val="out"/>
        <c:minorTickMark val="none"/>
        <c:tickLblPos val="nextTo"/>
        <c:crossAx val="84126336"/>
        <c:crosses val="autoZero"/>
        <c:crossBetween val="between"/>
        <c:majorUnit val="0.2"/>
        <c:minorUnit val="5.000000000000001E-2"/>
      </c:valAx>
      <c:spPr>
        <a:noFill/>
        <a:ln w="25400">
          <a:noFill/>
        </a:ln>
      </c:spPr>
    </c:plotArea>
    <c:legend>
      <c:legendPos val="tr"/>
      <c:layout>
        <c:manualLayout>
          <c:xMode val="edge"/>
          <c:yMode val="edge"/>
          <c:x val="0.77610031816000435"/>
          <c:y val="0.56603519747805797"/>
          <c:w val="0.15066884698103483"/>
          <c:h val="0.26559982918564606"/>
        </c:manualLayout>
      </c:layout>
      <c:overlay val="0"/>
      <c:spPr>
        <a:ln>
          <a:solidFill>
            <a:schemeClr val="bg1">
              <a:lumMod val="75000"/>
            </a:schemeClr>
          </a:solidFill>
        </a:ln>
      </c:spPr>
      <c:txPr>
        <a:bodyPr/>
        <a:lstStyle/>
        <a:p>
          <a:pPr>
            <a:defRPr sz="1200"/>
          </a:pPr>
          <a:endParaRPr lang="nl-BE"/>
        </a:p>
      </c:txPr>
    </c:legend>
    <c:plotVisOnly val="1"/>
    <c:dispBlanksAs val="gap"/>
    <c:showDLblsOverMax val="0"/>
  </c:chart>
  <c:spPr>
    <a:noFill/>
  </c:spPr>
  <c:txPr>
    <a:bodyPr/>
    <a:lstStyle/>
    <a:p>
      <a:pPr>
        <a:defRPr sz="1800"/>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00"/>
            </a:pPr>
            <a:r>
              <a:rPr lang="lt-LT" dirty="1" sz="1500"/>
              <a:t>Modalinis pasiskirstymas priklauso nuo namų ūkio ekonominės būklės</a:t>
            </a:r>
          </a:p>
        </c:rich>
      </c:tx>
      <c:layout>
        <c:manualLayout>
          <c:xMode val="edge"/>
          <c:yMode val="edge"/>
          <c:x val="0.15231552867290959"/>
          <c:y val="0.11639506748268293"/>
        </c:manualLayout>
      </c:layout>
      <c:overlay val="0"/>
    </c:title>
    <c:autoTitleDeleted val="0"/>
    <c:plotArea>
      <c:layout>
        <c:manualLayout>
          <c:layoutTarget val="inner"/>
          <c:xMode val="edge"/>
          <c:yMode val="edge"/>
          <c:x val="0.15246980127100546"/>
          <c:y val="0.23434646598692568"/>
          <c:w val="0.68817902067015069"/>
          <c:h val="0.63790373118264643"/>
        </c:manualLayout>
      </c:layout>
      <c:barChart>
        <c:barDir val="col"/>
        <c:grouping val="percentStacked"/>
        <c:varyColors val="0"/>
        <c:ser>
          <c:idx val="0"/>
          <c:order val="0"/>
          <c:tx>
            <c:strRef>
              <c:f>Tabelle1!$B$1</c:f>
              <c:strCache>
                <c:ptCount val="1"/>
                <c:pt idx="0">
                  <c:v>pedestrian</c:v>
                </c:pt>
              </c:strCache>
            </c:strRef>
          </c:tx>
          <c:spPr>
            <a:solidFill>
              <a:srgbClr val="164CAE"/>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Tabelle1!$B$2:$B$5</c:f>
              <c:numCache>
                <c:formatCode>0%</c:formatCode>
                <c:ptCount val="2"/>
                <c:pt idx="0">
                  <c:v>0.28000000000000003</c:v>
                </c:pt>
                <c:pt idx="1">
                  <c:v>0.2</c:v>
                </c:pt>
              </c:numCache>
            </c:numRef>
          </c:val>
          <c:extLst>
            <c:ext xmlns:c16="http://schemas.microsoft.com/office/drawing/2014/chart" uri="{C3380CC4-5D6E-409C-BE32-E72D297353CC}">
              <c16:uniqueId val="{00000000-30F5-4996-837A-575FF1C24B50}"/>
            </c:ext>
          </c:extLst>
        </c:ser>
        <c:ser>
          <c:idx val="1"/>
          <c:order val="1"/>
          <c:tx>
            <c:strRef>
              <c:f>Tabelle1!$C$1</c:f>
              <c:strCache>
                <c:ptCount val="1"/>
                <c:pt idx="0">
                  <c:v>cycling</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Tabelle1!$C$2:$C$5</c:f>
              <c:numCache>
                <c:formatCode>0%</c:formatCode>
                <c:ptCount val="2"/>
                <c:pt idx="0">
                  <c:v>0.12</c:v>
                </c:pt>
                <c:pt idx="1">
                  <c:v>0.12</c:v>
                </c:pt>
              </c:numCache>
            </c:numRef>
          </c:val>
          <c:extLst>
            <c:ext xmlns:c16="http://schemas.microsoft.com/office/drawing/2014/chart" uri="{C3380CC4-5D6E-409C-BE32-E72D297353CC}">
              <c16:uniqueId val="{00000001-30F5-4996-837A-575FF1C24B50}"/>
            </c:ext>
          </c:extLst>
        </c:ser>
        <c:ser>
          <c:idx val="2"/>
          <c:order val="2"/>
          <c:tx>
            <c:strRef>
              <c:f>Tabelle1!$D$1</c:f>
              <c:strCache>
                <c:ptCount val="1"/>
                <c:pt idx="0">
                  <c:v>public transport</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Tabelle1!$D$2:$D$5</c:f>
              <c:numCache>
                <c:formatCode>0%</c:formatCode>
                <c:ptCount val="2"/>
                <c:pt idx="0">
                  <c:v>0.15</c:v>
                </c:pt>
                <c:pt idx="1">
                  <c:v>0.1</c:v>
                </c:pt>
              </c:numCache>
            </c:numRef>
          </c:val>
          <c:extLst>
            <c:ext xmlns:c16="http://schemas.microsoft.com/office/drawing/2014/chart" uri="{C3380CC4-5D6E-409C-BE32-E72D297353CC}">
              <c16:uniqueId val="{00000002-30F5-4996-837A-575FF1C24B50}"/>
            </c:ext>
          </c:extLst>
        </c:ser>
        <c:ser>
          <c:idx val="3"/>
          <c:order val="3"/>
          <c:tx>
            <c:strRef>
              <c:f>Tabelle1!$E$1</c:f>
              <c:strCache>
                <c:ptCount val="1"/>
                <c:pt idx="0">
                  <c:v>car drivers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Tabelle1!$E$2:$E$5</c:f>
              <c:numCache>
                <c:formatCode>0%</c:formatCode>
                <c:ptCount val="2"/>
                <c:pt idx="0">
                  <c:v>0.33</c:v>
                </c:pt>
                <c:pt idx="1">
                  <c:v>0.43</c:v>
                </c:pt>
              </c:numCache>
            </c:numRef>
          </c:val>
          <c:extLst>
            <c:ext xmlns:c16="http://schemas.microsoft.com/office/drawing/2014/chart" uri="{C3380CC4-5D6E-409C-BE32-E72D297353CC}">
              <c16:uniqueId val="{00000003-30F5-4996-837A-575FF1C24B50}"/>
            </c:ext>
          </c:extLst>
        </c:ser>
        <c:ser>
          <c:idx val="4"/>
          <c:order val="4"/>
          <c:tx>
            <c:strRef>
              <c:f>Tabelle1!$F$1</c:f>
              <c:strCache>
                <c:ptCount val="1"/>
                <c:pt idx="0">
                  <c:v>car passengers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Tabelle1!$F$2:$F$5</c:f>
              <c:numCache>
                <c:formatCode>0%</c:formatCode>
                <c:ptCount val="2"/>
                <c:pt idx="0">
                  <c:v>0.12</c:v>
                </c:pt>
                <c:pt idx="1">
                  <c:v>0.15</c:v>
                </c:pt>
              </c:numCache>
            </c:numRef>
          </c:val>
          <c:extLst>
            <c:ext xmlns:c16="http://schemas.microsoft.com/office/drawing/2014/chart" uri="{C3380CC4-5D6E-409C-BE32-E72D297353CC}">
              <c16:uniqueId val="{00000004-30F5-4996-837A-575FF1C24B50}"/>
            </c:ext>
          </c:extLst>
        </c:ser>
        <c:dLbls>
          <c:showLegendKey val="0"/>
          <c:showVal val="0"/>
          <c:showCatName val="0"/>
          <c:showSerName val="0"/>
          <c:showPercent val="0"/>
          <c:showBubbleSize val="0"/>
        </c:dLbls>
        <c:gapWidth val="440"/>
        <c:overlap val="100"/>
        <c:axId val="85079168"/>
        <c:axId val="85080704"/>
      </c:barChart>
      <c:catAx>
        <c:axId val="85079168"/>
        <c:scaling>
          <c:orientation val="minMax"/>
        </c:scaling>
        <c:delete val="0"/>
        <c:axPos val="b"/>
        <c:numFmt formatCode="General" sourceLinked="0"/>
        <c:majorTickMark val="out"/>
        <c:minorTickMark val="none"/>
        <c:tickLblPos val="nextTo"/>
        <c:spPr>
          <a:ln>
            <a:noFill/>
          </a:ln>
        </c:spPr>
        <c:txPr>
          <a:bodyPr/>
          <a:lstStyle/>
          <a:p>
            <a:pPr>
              <a:defRPr sz="1600" b="1"/>
            </a:pPr>
            <a:endParaRPr lang="nl-BE"/>
          </a:p>
        </c:txPr>
        <c:crossAx val="85080704"/>
        <c:crosses val="autoZero"/>
        <c:auto val="1"/>
        <c:lblAlgn val="ctr"/>
        <c:lblOffset val="100"/>
        <c:noMultiLvlLbl val="0"/>
      </c:catAx>
      <c:valAx>
        <c:axId val="85080704"/>
        <c:scaling>
          <c:orientation val="minMax"/>
          <c:max val="1"/>
        </c:scaling>
        <c:delete val="1"/>
        <c:axPos val="l"/>
        <c:numFmt formatCode="0%" sourceLinked="0"/>
        <c:majorTickMark val="out"/>
        <c:minorTickMark val="none"/>
        <c:tickLblPos val="nextTo"/>
        <c:crossAx val="85079168"/>
        <c:crosses val="autoZero"/>
        <c:crossBetween val="between"/>
        <c:majorUnit val="0.2"/>
        <c:minorUnit val="5.000000000000001E-2"/>
      </c:valAx>
      <c:spPr>
        <a:noFill/>
        <a:ln>
          <a:noFill/>
        </a:ln>
      </c:spPr>
    </c:plotArea>
    <c:legend>
      <c:legendPos val="r"/>
      <c:layout>
        <c:manualLayout>
          <c:xMode val="edge"/>
          <c:yMode val="edge"/>
          <c:x val="0.82255705774682231"/>
          <c:y val="0.57913322882311846"/>
          <c:w val="0.16794540335019853"/>
          <c:h val="0.28872086950737569"/>
        </c:manualLayout>
      </c:layout>
      <c:overlay val="0"/>
      <c:spPr>
        <a:ln>
          <a:solidFill>
            <a:schemeClr val="bg1">
              <a:lumMod val="75000"/>
            </a:schemeClr>
          </a:solidFill>
        </a:ln>
      </c:spPr>
      <c:txPr>
        <a:bodyPr/>
        <a:lstStyle/>
        <a:p>
          <a:pPr>
            <a:defRPr sz="1200"/>
          </a:pPr>
          <a:endParaRPr lang="nl-BE"/>
        </a:p>
      </c:txPr>
    </c:legend>
    <c:plotVisOnly val="1"/>
    <c:dispBlanksAs val="gap"/>
    <c:showDLblsOverMax val="0"/>
  </c:chart>
  <c:spPr>
    <a:noFill/>
  </c:spPr>
  <c:txPr>
    <a:bodyPr/>
    <a:lstStyle/>
    <a:p>
      <a:pPr>
        <a:defRPr sz="1800"/>
      </a:pPr>
      <a:endParaRPr lang="nl-B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‹nr.›</a:t>
            </a:fld>
            <a:endParaRPr lang="de-DE"/>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6EA048C7-1071-4C19-801C-2B4348B09DAC}" type="slidenum">
              <a:rPr lang="de-DE"/>
              <a:pPr>
                <a:defRPr/>
              </a:pPr>
              <a:t>‹nr.›</a:t>
            </a:fld>
            <a:endParaRPr lang="de-DE"/>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AD738D3E-9D20-467E-972A-575B6528691C}" type="slidenum">
              <a:rPr lang="de-DE" altLang="en-US" smtClean="0"/>
              <a:pPr/>
              <a:t>1</a:t>
            </a:fld>
            <a:endParaRPr lang="de-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12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13</a:t>
            </a:fld>
            <a:endParaRPr lang="de-DE"/>
          </a:p>
        </p:txBody>
      </p:sp>
    </p:spTree>
    <p:extLst>
      <p:ext uri="{BB962C8B-B14F-4D97-AF65-F5344CB8AC3E}">
        <p14:creationId xmlns:p14="http://schemas.microsoft.com/office/powerpoint/2010/main" val="265566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15</a:t>
            </a:fld>
            <a:endParaRPr lang="de-DE"/>
          </a:p>
        </p:txBody>
      </p:sp>
    </p:spTree>
    <p:extLst>
      <p:ext uri="{BB962C8B-B14F-4D97-AF65-F5344CB8AC3E}">
        <p14:creationId xmlns:p14="http://schemas.microsoft.com/office/powerpoint/2010/main" val="3714224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Since 2015, the city of Mainz has been making use of the extended scope of action that the Rhineland-Palatinate State Building Regulations give the municipalities for determining the </a:t>
            </a:r>
            <a:r>
              <a:rPr lang="en-US" dirty="0" err="1"/>
              <a:t>nec-essary</a:t>
            </a:r>
            <a:r>
              <a:rPr lang="en-US" dirty="0"/>
              <a:t> number of parking spaces for new construction projects. The parking space statutes de-fine a public transport bonus based on the quality of access. The public transport bonus is used to divide the city area accordingly. This regulation is intended to take account of the actually lower parking space requirements with good public transport connections, and at the same time to contribute to reducing construction costs.</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18</a:t>
            </a:fld>
            <a:endParaRPr lang="de-DE"/>
          </a:p>
        </p:txBody>
      </p:sp>
    </p:spTree>
    <p:extLst>
      <p:ext uri="{BB962C8B-B14F-4D97-AF65-F5344CB8AC3E}">
        <p14:creationId xmlns:p14="http://schemas.microsoft.com/office/powerpoint/2010/main" val="408431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Considering the optimal traffic policy differentiation between maximum standards for car parking and minimum standards for bike parking is France the only jurisdiction that scores highest marks for both categories. But it should be noted that this maximum car parking policy only applies to rental housing financed with a loan assisted by the state as well as certain types of developments providing accommodation for the elderly and for university residences (</a:t>
            </a:r>
            <a:r>
              <a:rPr lang="en-US" sz="1200" kern="1200" dirty="0" err="1">
                <a:solidFill>
                  <a:schemeClr val="tx1"/>
                </a:solidFill>
                <a:effectLst/>
                <a:latin typeface="Times New Roman" pitchFamily="1" charset="0"/>
                <a:ea typeface="MS PGothic" pitchFamily="34" charset="-128"/>
                <a:cs typeface="MS PGothic"/>
              </a:rPr>
              <a:t>Küster</a:t>
            </a:r>
            <a:r>
              <a:rPr lang="en-US" sz="1200" kern="1200" dirty="0">
                <a:solidFill>
                  <a:schemeClr val="tx1"/>
                </a:solidFill>
                <a:effectLst/>
                <a:latin typeface="Times New Roman" pitchFamily="1" charset="0"/>
                <a:ea typeface="MS PGothic" pitchFamily="34" charset="-128"/>
                <a:cs typeface="MS PGothic"/>
              </a:rPr>
              <a:t> / Peters 2018: 29).</a:t>
            </a:r>
            <a:endParaRPr lang="de-DE" sz="1200" kern="1200" dirty="0">
              <a:solidFill>
                <a:schemeClr val="tx1"/>
              </a:solidFill>
              <a:effectLst/>
              <a:latin typeface="Times New Roman" pitchFamily="1" charset="0"/>
              <a:ea typeface="MS PGothic" pitchFamily="34" charset="-128"/>
              <a:cs typeface="MS PGothic"/>
            </a:endParaRP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21</a:t>
            </a:fld>
            <a:endParaRPr lang="de-DE"/>
          </a:p>
        </p:txBody>
      </p:sp>
    </p:spTree>
    <p:extLst>
      <p:ext uri="{BB962C8B-B14F-4D97-AF65-F5344CB8AC3E}">
        <p14:creationId xmlns:p14="http://schemas.microsoft.com/office/powerpoint/2010/main" val="177902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23</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In the Green Parking Payoff project, property developers provide sustainable mobility services  in  exchange  for  lower  parking  requirements.  Examples  of  services  are:  provision  of  bicycle facilities such as service stations and dressing rooms; facilitation for carpooling, and; allocation of resources to a mobility management fund. </a:t>
            </a:r>
          </a:p>
          <a:p>
            <a:pPr eaLnBrk="1" hangingPunct="1"/>
            <a:r>
              <a:rPr lang="en-US" altLang="de-DE" dirty="0" err="1">
                <a:latin typeface="Arial" panose="020B0604020202020204" pitchFamily="34" charset="0"/>
              </a:rPr>
              <a:t>Umeå</a:t>
            </a:r>
            <a:r>
              <a:rPr lang="en-US" altLang="de-DE" dirty="0">
                <a:latin typeface="Arial" panose="020B0604020202020204" pitchFamily="34" charset="0"/>
              </a:rPr>
              <a:t> is one of Sweden’s fastest growing cities. This creates several challenges linked to urban development e.g. air quality deterioration and urban sprawl. </a:t>
            </a:r>
          </a:p>
          <a:p>
            <a:pPr eaLnBrk="1" hangingPunct="1"/>
            <a:r>
              <a:rPr lang="en-US" altLang="de-DE" dirty="0">
                <a:latin typeface="Arial" panose="020B0604020202020204" pitchFamily="34" charset="0"/>
              </a:rPr>
              <a:t>Based on an agreement between the City, the city parking company and property developers,  the  number  of  employee  parking  places  on  commercial  properties  can  be  reduced.  forecasts show that the full potential of the project is a 41 % shift from car to more sus-</a:t>
            </a:r>
            <a:r>
              <a:rPr lang="en-US" altLang="de-DE" dirty="0" err="1">
                <a:latin typeface="Arial" panose="020B0604020202020204" pitchFamily="34" charset="0"/>
              </a:rPr>
              <a:t>tainable</a:t>
            </a:r>
            <a:r>
              <a:rPr lang="en-US" altLang="de-DE" dirty="0">
                <a:latin typeface="Arial" panose="020B0604020202020204" pitchFamily="34" charset="0"/>
              </a:rPr>
              <a:t> transport modes at real estate level. The project aims at creating a clear win-win situation for </a:t>
            </a:r>
            <a:r>
              <a:rPr lang="en-US" altLang="de-DE" dirty="0" err="1">
                <a:latin typeface="Arial" panose="020B0604020202020204" pitchFamily="34" charset="0"/>
              </a:rPr>
              <a:t>Umeå</a:t>
            </a:r>
            <a:r>
              <a:rPr lang="en-US" altLang="de-DE" dirty="0">
                <a:latin typeface="Arial" panose="020B0604020202020204" pitchFamily="34" charset="0"/>
              </a:rPr>
              <a:t>, the real estate owner and the environment. So far the project has been a success and has been extended to incorporate more property developers including </a:t>
            </a:r>
            <a:r>
              <a:rPr lang="en-US" altLang="de-DE" dirty="0" err="1">
                <a:latin typeface="Arial" panose="020B0604020202020204" pitchFamily="34" charset="0"/>
              </a:rPr>
              <a:t>Umeå</a:t>
            </a:r>
            <a:r>
              <a:rPr lang="en-US" altLang="de-DE" dirty="0">
                <a:latin typeface="Arial" panose="020B0604020202020204" pitchFamily="34" charset="0"/>
              </a:rPr>
              <a:t> </a:t>
            </a:r>
            <a:r>
              <a:rPr lang="en-US" altLang="de-DE" dirty="0" err="1">
                <a:latin typeface="Arial" panose="020B0604020202020204" pitchFamily="34" charset="0"/>
              </a:rPr>
              <a:t>Municipality.Umeå</a:t>
            </a:r>
            <a:r>
              <a:rPr lang="en-US" altLang="de-DE" dirty="0">
                <a:latin typeface="Arial" panose="020B0604020202020204" pitchFamily="34" charset="0"/>
              </a:rPr>
              <a:t> Municipality wants to set a good example by participating in the Green Parking Payoff. </a:t>
            </a:r>
          </a:p>
          <a:p>
            <a:pPr eaLnBrk="1" hangingPunct="1"/>
            <a:r>
              <a:rPr lang="en-US" altLang="de-DE" dirty="0">
                <a:latin typeface="Arial" panose="020B0604020202020204" pitchFamily="34" charset="0"/>
              </a:rPr>
              <a:t>A rebuilt City Hall will result in 40 % fewer parking places than would otherwise have been requested. The  following  website  explains  the  initiative:  http://www.eltis.org/discover/case-studies/umeas-green-parking-purchase-model-sweden</a:t>
            </a:r>
          </a:p>
        </p:txBody>
      </p:sp>
    </p:spTree>
    <p:extLst>
      <p:ext uri="{BB962C8B-B14F-4D97-AF65-F5344CB8AC3E}">
        <p14:creationId xmlns:p14="http://schemas.microsoft.com/office/powerpoint/2010/main" val="345743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new  bicycle  parking  establishment  with  a  service  station  will  be  built  and  employees are encouraged to walk, cycle, take public transport or carshare. As a further development of the Green Parking Payoff, </a:t>
            </a:r>
            <a:r>
              <a:rPr lang="en-US" dirty="0" err="1"/>
              <a:t>Umeå</a:t>
            </a:r>
            <a:r>
              <a:rPr lang="en-US" dirty="0"/>
              <a:t> is examining the possibility of extending the project to include residential parking as well. This poses a greater challenge than workplace parking, but at the same time offers a greater impact on traffic and land use in the city. </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24</a:t>
            </a:fld>
            <a:endParaRPr lang="de-DE"/>
          </a:p>
        </p:txBody>
      </p:sp>
    </p:spTree>
    <p:extLst>
      <p:ext uri="{BB962C8B-B14F-4D97-AF65-F5344CB8AC3E}">
        <p14:creationId xmlns:p14="http://schemas.microsoft.com/office/powerpoint/2010/main" val="239496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1996, the parking limits were adjusted to make them even more restrictive. These gradual changes over time formed the basis for the current parking policy in Zurich, which was ratified by the population in a referendum in 2010: </a:t>
            </a:r>
          </a:p>
          <a:p>
            <a:r>
              <a:rPr lang="en-US" dirty="0"/>
              <a:t>Under this new system, there is a standard parking level for the entire city, which is then reduced depending on whether a particular location is well connected to the public transport network or not.</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26</a:t>
            </a:fld>
            <a:endParaRPr lang="de-DE"/>
          </a:p>
        </p:txBody>
      </p:sp>
    </p:spTree>
    <p:extLst>
      <p:ext uri="{BB962C8B-B14F-4D97-AF65-F5344CB8AC3E}">
        <p14:creationId xmlns:p14="http://schemas.microsoft.com/office/powerpoint/2010/main" val="561982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Vauban is still regarded as a model for a new urban quarter based on sustainability criteria. The traffic concept focuses on the use of parking space. Parking was separated from living not on-</a:t>
            </a:r>
            <a:r>
              <a:rPr lang="en-US" dirty="0" err="1"/>
              <a:t>ly</a:t>
            </a:r>
            <a:r>
              <a:rPr lang="en-US" dirty="0"/>
              <a:t> spatially but also in terms of financial burden. Parking spaces were offered at actual cost without cross-</a:t>
            </a:r>
            <a:r>
              <a:rPr lang="en-US" dirty="0" err="1"/>
              <a:t>subsidisation</a:t>
            </a:r>
            <a:r>
              <a:rPr lang="en-US" dirty="0"/>
              <a:t> from house building and were </a:t>
            </a:r>
            <a:r>
              <a:rPr lang="en-US" dirty="0" err="1"/>
              <a:t>realised</a:t>
            </a:r>
            <a:r>
              <a:rPr lang="en-US" dirty="0"/>
              <a:t> in the form of multi-</a:t>
            </a:r>
            <a:r>
              <a:rPr lang="en-US" dirty="0" err="1"/>
              <a:t>storey</a:t>
            </a:r>
            <a:r>
              <a:rPr lang="en-US" dirty="0"/>
              <a:t> car parks (high garages) on the edge of the Vauban </a:t>
            </a:r>
            <a:r>
              <a:rPr lang="en-US" dirty="0" err="1"/>
              <a:t>neighbourhood</a:t>
            </a:r>
            <a:r>
              <a:rPr lang="en-US" dirty="0"/>
              <a:t>. Vauban limits the number of parking spaces and separates them spatially from most of the residential units. However, driving on residential streets for loading and unloading is allowed. There are no public parking spaces in the residential streets and no parking spaces on private property. Residents of streets without parking spaces must purchase a parking space in one of the two car parks on the edge of the district. Along the main development axis (</a:t>
            </a:r>
            <a:r>
              <a:rPr lang="en-US" dirty="0" err="1"/>
              <a:t>Vaubanallee</a:t>
            </a:r>
            <a:r>
              <a:rPr lang="en-US" dirty="0"/>
              <a:t> and others), parking space is managed. This is also where some of the vehicles of the car-sharing providers are lo-</a:t>
            </a:r>
            <a:r>
              <a:rPr lang="en-US" dirty="0" err="1"/>
              <a:t>cated</a:t>
            </a:r>
            <a:r>
              <a:rPr lang="en-US" dirty="0"/>
              <a:t>.</a:t>
            </a:r>
          </a:p>
          <a:p>
            <a:r>
              <a:rPr lang="en-US" dirty="0"/>
              <a:t>Most of the residential complexes along </a:t>
            </a:r>
            <a:r>
              <a:rPr lang="en-US" dirty="0" err="1"/>
              <a:t>Vaubanallee</a:t>
            </a:r>
            <a:r>
              <a:rPr lang="en-US" dirty="0"/>
              <a:t> have no parking spaces, car owners must park their cars in one of the two car parks at the edge of the quarter. Residents who want to live there without a car must sign a declaration to this effect that they will not purchase a car. However, an area will be reserved to allow for an extension of parking in another private garage in the </a:t>
            </a:r>
            <a:r>
              <a:rPr lang="en-US" dirty="0" err="1"/>
              <a:t>neighbourhood</a:t>
            </a:r>
            <a:r>
              <a:rPr lang="en-US" dirty="0"/>
              <a:t> if necessary. Residents without a car finance this area with a one-off payment of 3,500 Euro. An association for car-free living was founded to administer the sys-</a:t>
            </a:r>
            <a:r>
              <a:rPr lang="en-US" dirty="0" err="1"/>
              <a:t>tem</a:t>
            </a:r>
            <a:r>
              <a:rPr lang="en-US" dirty="0"/>
              <a:t>.</a:t>
            </a:r>
          </a:p>
          <a:p>
            <a:r>
              <a:rPr lang="en-US" dirty="0"/>
              <a:t>The extension of the Freiburg tram to Vauban was put into operation in 2006. It connects the district with the city </a:t>
            </a:r>
            <a:r>
              <a:rPr lang="en-US" dirty="0" err="1"/>
              <a:t>centre</a:t>
            </a:r>
            <a:r>
              <a:rPr lang="en-US" dirty="0"/>
              <a:t> and the railway station in only 15 minutes. The integration into the cycle path network is also important for mobility.</a:t>
            </a:r>
          </a:p>
          <a:p>
            <a:r>
              <a:rPr lang="en-US" dirty="0"/>
              <a:t>With the greatly reduced construction of parking spaces and the separation of the costs of liv-</a:t>
            </a:r>
            <a:r>
              <a:rPr lang="en-US" dirty="0" err="1"/>
              <a:t>ing</a:t>
            </a:r>
            <a:r>
              <a:rPr lang="en-US" dirty="0"/>
              <a:t> from those of parking the car, Freiburg made progress at the time. Vauban gained </a:t>
            </a:r>
            <a:r>
              <a:rPr lang="en-US" dirty="0" err="1"/>
              <a:t>interna-tional</a:t>
            </a:r>
            <a:r>
              <a:rPr lang="en-US" dirty="0"/>
              <a:t> attention as a result. The concept still works today.</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29</a:t>
            </a:fld>
            <a:endParaRPr lang="de-DE"/>
          </a:p>
        </p:txBody>
      </p:sp>
    </p:spTree>
    <p:extLst>
      <p:ext uri="{BB962C8B-B14F-4D97-AF65-F5344CB8AC3E}">
        <p14:creationId xmlns:p14="http://schemas.microsoft.com/office/powerpoint/2010/main" val="35090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a:t>
            </a:fld>
            <a:endParaRPr lang="de-DE"/>
          </a:p>
        </p:txBody>
      </p:sp>
    </p:spTree>
    <p:extLst>
      <p:ext uri="{BB962C8B-B14F-4D97-AF65-F5344CB8AC3E}">
        <p14:creationId xmlns:p14="http://schemas.microsoft.com/office/powerpoint/2010/main" val="4276838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30</a:t>
            </a:fld>
            <a:endParaRPr lang="de-DE"/>
          </a:p>
        </p:txBody>
      </p:sp>
    </p:spTree>
    <p:extLst>
      <p:ext uri="{BB962C8B-B14F-4D97-AF65-F5344CB8AC3E}">
        <p14:creationId xmlns:p14="http://schemas.microsoft.com/office/powerpoint/2010/main" val="2721613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34</a:t>
            </a:fld>
            <a:endParaRPr lang="de-DE"/>
          </a:p>
        </p:txBody>
      </p:sp>
    </p:spTree>
    <p:extLst>
      <p:ext uri="{BB962C8B-B14F-4D97-AF65-F5344CB8AC3E}">
        <p14:creationId xmlns:p14="http://schemas.microsoft.com/office/powerpoint/2010/main" val="25117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6D8E775F-E429-4A66-9504-5D5B75C05BB9}" type="slidenum">
              <a:rPr lang="de-DE" altLang="en-US" smtClean="0"/>
              <a:pPr/>
              <a:t>37</a:t>
            </a:fld>
            <a:endParaRPr lang="de-DE"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a:t>
            </a:fld>
            <a:endParaRPr lang="de-DE"/>
          </a:p>
        </p:txBody>
      </p:sp>
    </p:spTree>
    <p:extLst>
      <p:ext uri="{BB962C8B-B14F-4D97-AF65-F5344CB8AC3E}">
        <p14:creationId xmlns:p14="http://schemas.microsoft.com/office/powerpoint/2010/main" val="300338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European cities were not built for cars so all new buildings and all new developed areas had to provide sufficient off street parking space. Each new apartment should have its ‘own’ parking space. Office buildings, shopping centers and other points of interest (restaurants, cinemas, sports locations etc.) should provide enough parking spaces for customers, deliveries and employees. The idea was to keep the streets free for the flowing traffic and “prevent that a (new) location, for example an office building, generates parking problems in its vicinity, for example residential areas” (</a:t>
            </a:r>
            <a:r>
              <a:rPr lang="en-US" sz="1200" kern="1200" dirty="0" err="1">
                <a:solidFill>
                  <a:schemeClr val="tx1"/>
                </a:solidFill>
                <a:effectLst/>
                <a:latin typeface="Times New Roman" pitchFamily="1" charset="0"/>
                <a:ea typeface="MS PGothic" pitchFamily="34" charset="-128"/>
                <a:cs typeface="MS PGothic"/>
              </a:rPr>
              <a:t>Mingardo</a:t>
            </a:r>
            <a:r>
              <a:rPr lang="en-US" sz="1200" kern="1200" dirty="0">
                <a:solidFill>
                  <a:schemeClr val="tx1"/>
                </a:solidFill>
                <a:effectLst/>
                <a:latin typeface="Times New Roman" pitchFamily="1" charset="0"/>
                <a:ea typeface="MS PGothic" pitchFamily="34" charset="-128"/>
                <a:cs typeface="MS PGothic"/>
              </a:rPr>
              <a:t> 2016: 16). </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4</a:t>
            </a:fld>
            <a:endParaRPr lang="de-DE"/>
          </a:p>
        </p:txBody>
      </p:sp>
    </p:spTree>
    <p:extLst>
      <p:ext uri="{BB962C8B-B14F-4D97-AF65-F5344CB8AC3E}">
        <p14:creationId xmlns:p14="http://schemas.microsoft.com/office/powerpoint/2010/main" val="556628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the parking standards were fixed in local, regional or sometimes national regulations in a number of European countries. The most frequent rule was and still is “one car parking space per apartment”. In rural and suburban areas the rule was and still is much higher: Especially housing has the requirement for 1.5 cars per living unit in average.</a:t>
            </a: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5</a:t>
            </a:fld>
            <a:endParaRPr lang="de-DE"/>
          </a:p>
        </p:txBody>
      </p:sp>
    </p:spTree>
    <p:extLst>
      <p:ext uri="{BB962C8B-B14F-4D97-AF65-F5344CB8AC3E}">
        <p14:creationId xmlns:p14="http://schemas.microsoft.com/office/powerpoint/2010/main" val="254596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7</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9</a:t>
            </a:fld>
            <a:endParaRPr lang="de-DE"/>
          </a:p>
        </p:txBody>
      </p:sp>
    </p:spTree>
    <p:extLst>
      <p:ext uri="{BB962C8B-B14F-4D97-AF65-F5344CB8AC3E}">
        <p14:creationId xmlns:p14="http://schemas.microsoft.com/office/powerpoint/2010/main" val="394082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2800" dirty="0">
                <a:solidFill>
                  <a:srgbClr val="054988"/>
                </a:solidFill>
                <a:latin typeface="" pitchFamily="16"/>
              </a:rPr>
              <a:t>The typical life cycle of a family implies differences in car ownership. As soon as children are in the house, for example, a car is purchased for the first time. If only one parent works one car may be enough. If both parents are going to work, two cars may be necessary depending on the location of the workplace. Children may get their own car.</a:t>
            </a:r>
            <a:r>
              <a:rPr lang="en-US" sz="2800" baseline="0" dirty="0">
                <a:solidFill>
                  <a:srgbClr val="054988"/>
                </a:solidFill>
                <a:latin typeface="" pitchFamily="16"/>
              </a:rPr>
              <a:t> </a:t>
            </a:r>
            <a:r>
              <a:rPr lang="en-US" sz="2800" dirty="0">
                <a:solidFill>
                  <a:srgbClr val="054988"/>
                </a:solidFill>
                <a:latin typeface="" pitchFamily="16"/>
              </a:rPr>
              <a:t>After the children move out and the parents are retired, there may again be no car in the household. The right number of parking spaces for each apartment is therefore not easy to determine, which is why flexible solutions such as neighborhood garages are becoming increasingly important. The figure shows a typical life cycle of a family.</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10</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1200" kern="1200" dirty="0">
                <a:solidFill>
                  <a:schemeClr val="tx1"/>
                </a:solidFill>
                <a:effectLst/>
                <a:latin typeface="Times New Roman" pitchFamily="1" charset="0"/>
                <a:ea typeface="MS PGothic" pitchFamily="34" charset="-128"/>
                <a:cs typeface="MS PGothic"/>
              </a:rPr>
              <a:t>High requirements to build the fixed standards affect construction and maintenance costs of (new) buildings, created land use conflicts and severe environmental problems. Most countries have so called “minimum requirements” , but building developers can build more if they want. Fix maximum car parking allowances are limiting how much parking is provided in new building in order to reduce costs and deal with all other named problems.</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11</a:t>
            </a:fld>
            <a:endParaRPr lang="de-DE"/>
          </a:p>
        </p:txBody>
      </p:sp>
    </p:spTree>
    <p:extLst>
      <p:ext uri="{BB962C8B-B14F-4D97-AF65-F5344CB8AC3E}">
        <p14:creationId xmlns:p14="http://schemas.microsoft.com/office/powerpoint/2010/main" val="594711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r>
              <a:rPr lang="en-US" noProof="0"/>
              <a:t>Click to edit Master subtitle style</a:t>
            </a:r>
            <a:endParaRPr lang="de-DE"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8120AA3-A793-4185-B640-40E3AA5BB0A0}"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2A1ACF3-F432-42DE-ADA4-5562DEF51FFC}" type="slidenum">
              <a:rPr lang="el-GR"/>
              <a:pPr>
                <a:defRPr/>
              </a:pPr>
              <a:t>‹nr.›</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116C7E3B-D04C-4310-AC12-0C054CAFE087}"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26BEB11-A36A-4E5D-9F9D-D3071967A8E4}" type="slidenum">
              <a:rPr lang="el-GR"/>
              <a:pPr>
                <a:defRPr/>
              </a:pPr>
              <a:t>‹nr.›</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3F1F56-F7B3-4D88-B4DA-A96F7347C301}"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4F0CF4-64DD-4C99-9B70-3899494CD7DD}" type="slidenum">
              <a:rPr lang="el-GR"/>
              <a:pPr>
                <a:defRPr/>
              </a:pPr>
              <a:t>‹nr.›</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DE1F0FAD-A65A-43EA-A015-B7E249C83196}" type="datetimeFigureOut">
              <a:rPr lang="el-GR"/>
              <a:pPr>
                <a:defRPr/>
              </a:pPr>
              <a:t>10/8/2020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F636FE-31A1-4622-9164-18AA3FBB7004}" type="slidenum">
              <a:rPr lang="el-GR"/>
              <a:pPr>
                <a:defRPr/>
              </a:pPr>
              <a:t>‹nr.›</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A695777F-E2BC-46DC-8C40-6EC361D54930}" type="datetimeFigureOut">
              <a:rPr lang="el-GR"/>
              <a:pPr>
                <a:defRPr/>
              </a:pPr>
              <a:t>10/8/2020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EE8635C-0268-49D3-986E-494535E4FA89}" type="slidenum">
              <a:rPr lang="el-GR"/>
              <a:pPr>
                <a:defRPr/>
              </a:pPr>
              <a:t>‹nr.›</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58C1CCCB-013B-46A9-8E27-3D2B83D191A0}" type="datetimeFigureOut">
              <a:rPr lang="el-GR"/>
              <a:pPr>
                <a:defRPr/>
              </a:pPr>
              <a:t>10/8/2020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6A99F34E-588E-4387-BFC3-E53D956A3CA3}" type="slidenum">
              <a:rPr lang="el-GR"/>
              <a:pPr>
                <a:defRPr/>
              </a:pPr>
              <a:t>‹nr.›</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C15F1-2705-4BD0-97EF-B82227033334}" type="datetimeFigureOut">
              <a:rPr lang="el-GR"/>
              <a:pPr>
                <a:defRPr/>
              </a:pPr>
              <a:t>10/8/2020</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5A73DA5-17F7-4A14-BA19-4859CC0DC732}" type="slidenum">
              <a:rPr lang="el-GR"/>
              <a:pPr>
                <a:defRPr/>
              </a:pPr>
              <a:t>‹nr.›</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82916-F388-445C-B001-80AD8F965EDE}" type="datetimeFigureOut">
              <a:rPr lang="el-GR"/>
              <a:pPr>
                <a:defRPr/>
              </a:pPr>
              <a:t>10/8/2020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8DAF82F-BDF6-435B-BFA2-3E26CCA851B4}" type="slidenum">
              <a:rPr lang="el-GR"/>
              <a:pPr>
                <a:defRPr/>
              </a:pPr>
              <a:t>‹nr.›</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79B3E2-ED51-4177-8769-3E6CC2A1F61E}" type="datetimeFigureOut">
              <a:rPr lang="el-GR"/>
              <a:pPr>
                <a:defRPr/>
              </a:pPr>
              <a:t>10/8/2020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B6414E3-57C2-49F6-892A-07AE665AE2E8}" type="slidenum">
              <a:rPr lang="el-GR"/>
              <a:pPr>
                <a:defRPr/>
              </a:pPr>
              <a:t>‹nr.›</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44C284D-A16E-45DF-9A7E-559FEA1A4D3D}"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2AB0732-5530-45A0-BC36-58E0A086A9B6}" type="slidenum">
              <a:rPr lang="el-GR"/>
              <a:pPr>
                <a:defRPr/>
              </a:pPr>
              <a:t>‹nr.›</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962CE5C1-27C0-4DCA-8056-8DBF6ED7D8EB}"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E49E953-6F52-4DBE-96AC-45F108E5979A}" type="slidenum">
              <a:rPr lang="el-GR"/>
              <a:pPr>
                <a:defRPr/>
              </a:pPr>
              <a:t>‹nr.›</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ftr" sz="quarter" idx="13"/>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027" name="Picture 3"/>
          <p:cNvPicPr>
            <a:picLocks noChangeAspect="1"/>
          </p:cNvPicPr>
          <p:nvPr/>
        </p:nvPicPr>
        <p:blipFill>
          <a:blip r:embed="rId11"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defRPr/>
            </a:pPr>
            <a:endParaRPr lang="en-US"/>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Mastertextformat bearbeiten</a:t>
            </a:r>
          </a:p>
          <a:p>
            <a:pPr lvl="1"/>
            <a:r>
              <a:rPr lang="en-GB" altLang="en-US"/>
              <a:t>Zweite Ebene</a:t>
            </a:r>
          </a:p>
          <a:p>
            <a:pPr lvl="2"/>
            <a:r>
              <a:rPr lang="en-GB" altLang="en-US"/>
              <a:t>Dritte Ebene</a:t>
            </a:r>
          </a:p>
          <a:p>
            <a:pPr lvl="3"/>
            <a:r>
              <a:rPr lang="en-GB" altLang="en-US"/>
              <a:t>Vierte Ebene</a:t>
            </a:r>
          </a:p>
          <a:p>
            <a:pPr lvl="4"/>
            <a:r>
              <a:rPr lang="en-GB" altLang="en-US"/>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r>
              <a:rPr lang="en-GB"/>
              <a:t>&lt;Event&gt; • &lt;Date&gt; • &lt;Location&gt; • &lt;Speaker&gt;</a:t>
            </a:r>
            <a:endParaRPr lang="de-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a:defRPr/>
            </a:pPr>
            <a:fld id="{F830608C-F087-4842-BFDD-721F1CAB1286}" type="slidenum">
              <a:rPr lang="en-US" sz="1200">
                <a:effectLst>
                  <a:outerShdw blurRad="38100" dist="38100" dir="2700000" algn="tl">
                    <a:srgbClr val="000000">
                      <a:alpha val="43137"/>
                    </a:srgbClr>
                  </a:outerShdw>
                </a:effectLst>
                <a:latin typeface="Arial" pitchFamily="34" charset="0"/>
              </a:rPr>
              <a:pPr algn="r">
                <a:defRPr/>
              </a:pPr>
              <a:t>‹nr.›</a:t>
            </a:fld>
            <a:endParaRPr lang="en-US"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l-GR"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l-G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02E44067-7F3B-45A7-816C-6E00D43D1C59}" type="datetimeFigureOut">
              <a:rPr lang="el-GR"/>
              <a:pPr>
                <a:defRPr/>
              </a:pPr>
              <a:t>10/8/2020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78861B92-95DF-4922-A1D5-5CA3DF0B1847}" type="slidenum">
              <a:rPr lang="el-GR"/>
              <a:pPr>
                <a:defRPr/>
              </a:pPr>
              <a:t>‹nr.›</a:t>
            </a:fld>
            <a:endParaRPr lang="el-G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eaLnBrk="1" hangingPunct="1"/>
            <a:r>
              <a:rPr lang="lt-LT" dirty="1" sz="1800" b="1">
                <a:solidFill>
                  <a:schemeClr val="tx1"/>
                </a:solidFill>
              </a:rPr>
              <a:t>Automobilių stovėjimo vietų standartai</a:t>
            </a:r>
          </a:p>
          <a:p>
            <a:pPr eaLnBrk="1" hangingPunct="1">
              <a:buFontTx/>
              <a:buNone/>
            </a:pPr>
            <a:r>
              <a:rPr lang="lt-LT" dirty="1" sz="1800"/>
              <a:t>&lt;Renginys&gt;</a:t>
            </a:r>
          </a:p>
          <a:p>
            <a:pPr eaLnBrk="1" hangingPunct="1">
              <a:buFontTx/>
              <a:buNone/>
            </a:pPr>
            <a:r>
              <a:rPr lang="lt-LT" dirty="1" sz="1800"/>
              <a:t>&lt;Data&gt;</a:t>
            </a:r>
          </a:p>
          <a:p>
            <a:pPr eaLnBrk="1" hangingPunct="1">
              <a:buFontTx/>
              <a:buNone/>
            </a:pPr>
            <a:r>
              <a:rPr lang="lt-LT" dirty="1" sz="1800"/>
              <a:t>&lt;Vieta&gt;</a:t>
            </a:r>
          </a:p>
          <a:p>
            <a:pPr eaLnBrk="1" hangingPunct="1">
              <a:buFontTx/>
              <a:buNone/>
            </a:pPr>
            <a:r>
              <a:rPr lang="lt-LT" dirty="1" sz="1800"/>
              <a:t>&lt;Pranešėjas&gt;, &lt;Organizacija&gt;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248" y="5469919"/>
            <a:ext cx="1296000" cy="9656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lt-LT" dirty="1" b="1"/>
              <a:t>O kiek vietos užtenka automobiliui pastatyti?</a:t>
            </a:r>
            <a:r>
              <a:rPr lang="lt-LT" dirty="1" b="1"/>
              <a:t>
</a:t>
            </a:r>
            <a:br>
              <a:rPr lang="lt-LT" dirty="1" b="1"/>
            </a:b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47" y="2932260"/>
            <a:ext cx="8833607" cy="2954795"/>
          </a:xfrm>
          <a:prstGeom prst="rect">
            <a:avLst/>
          </a:prstGeom>
        </p:spPr>
      </p:pic>
      <p:sp>
        <p:nvSpPr>
          <p:cNvPr id="6" name="Rechteck 5"/>
          <p:cNvSpPr/>
          <p:nvPr/>
        </p:nvSpPr>
        <p:spPr>
          <a:xfrm>
            <a:off x="215260" y="6034497"/>
            <a:ext cx="8782117" cy="276999"/>
          </a:xfrm>
          <a:prstGeom prst="rect">
            <a:avLst/>
          </a:prstGeom>
        </p:spPr>
        <p:txBody>
          <a:bodyPr wrap="square">
            <a:spAutoFit/>
          </a:bodyPr>
          <a:lstStyle/>
          <a:p>
            <a:r>
              <a:rPr lang="lt-LT" dirty="1" sz="1200" b="1">
                <a:solidFill>
                  <a:srgbClr val="034EA2"/>
                </a:solidFill>
                <a:latin typeface="Arial"/>
              </a:rPr>
              <a:t>Šaltinis: „Kommunale Stellplatzsatzungen - Leitfaden zur Musterstellplatzsatzung NRW“, 17 puslapis</a:t>
            </a:r>
          </a:p>
        </p:txBody>
      </p:sp>
      <p:sp>
        <p:nvSpPr>
          <p:cNvPr id="9" name="Content Placeholder 2"/>
          <p:cNvSpPr>
            <a:spLocks noGrp="1"/>
          </p:cNvSpPr>
          <p:nvPr>
            <p:ph idx="1"/>
          </p:nvPr>
        </p:nvSpPr>
        <p:spPr>
          <a:xfrm>
            <a:off x="352425" y="1586706"/>
            <a:ext cx="8791575" cy="1349720"/>
          </a:xfrm>
        </p:spPr>
        <p:txBody>
          <a:bodyPr/>
          <a:lstStyle/>
          <a:p>
            <a:pPr eaLnBrk="1" hangingPunct="1">
              <a:buFont typeface="Arial" panose="020B0604020202020204" pitchFamily="34" charset="0"/>
              <a:buChar char="•"/>
            </a:pPr>
            <a:r>
              <a:rPr lang="lt-LT" dirty="1" sz="2400" b="0">
                <a:ea typeface="ＭＳ Ｐゴシック" panose="020B0600070205080204" pitchFamily="34" charset="-128"/>
              </a:rPr>
              <a:t>Laikui bėgant kinta automobilių stovėjimo vietos reikalavimas gyvenamojo namo eksploatavimo ciklo metu</a:t>
            </a:r>
          </a:p>
          <a:p>
            <a:pPr eaLnBrk="1" hangingPunct="1">
              <a:buFont typeface="Arial" panose="020B0604020202020204" pitchFamily="34" charset="0"/>
              <a:buChar char="•"/>
            </a:pPr>
            <a:r>
              <a:rPr lang="lt-LT" dirty="1" sz="2400" b="0">
                <a:ea typeface="ＭＳ Ｐゴシック" panose="020B0600070205080204" pitchFamily="34" charset="-128"/>
              </a:rPr>
              <a:t>Koks geriausias santykis?</a:t>
            </a:r>
          </a:p>
          <a:p>
            <a:pPr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82669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lt-LT" dirty="1" b="1"/>
              <a:t>Aukšti automobilių stovėjimo vietų standartai</a:t>
            </a:r>
            <a:r>
              <a:rPr lang="lt-LT" dirty="1"/>
              <a:t> yra brangūs</a:t>
            </a:r>
            <a:r>
              <a:rPr lang="lt-LT" dirty="1"/>
              <a:t> </a:t>
            </a:r>
          </a:p>
        </p:txBody>
      </p:sp>
      <p:pic>
        <p:nvPicPr>
          <p:cNvPr id="1028" name="Picture 4" descr="O:\ab3\Mobilität_Themen\Parken\20081222_Jörg_Thiemann-Linden_Par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3392" y="2761081"/>
            <a:ext cx="4415999" cy="2484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593" y="2761081"/>
            <a:ext cx="3311998"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406400" y="1629138"/>
            <a:ext cx="8407400" cy="769441"/>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lt-LT" dirty="1" sz="2200">
                <a:solidFill>
                  <a:srgbClr val="134095"/>
                </a:solidFill>
                <a:latin typeface="+mn-lt"/>
                <a:ea typeface="ＭＳ Ｐゴシック" panose="020B0600070205080204" pitchFamily="34" charset="-128"/>
                <a:cs typeface="MS PGothic"/>
              </a:rPr>
              <a:t>Statybos išlaidos </a:t>
            </a:r>
            <a:r>
              <a:rPr lang="lt-LT" dirty="1" b="1" sz="2200">
                <a:solidFill>
                  <a:srgbClr val="134095"/>
                </a:solidFill>
                <a:latin typeface="+mn-lt"/>
                <a:ea typeface="ＭＳ Ｐゴシック" panose="020B0600070205080204" pitchFamily="34" charset="-128"/>
                <a:cs typeface="MS PGothic"/>
              </a:rPr>
              <a:t>vienai</a:t>
            </a:r>
            <a:r>
              <a:rPr lang="lt-LT" dirty="1" sz="2200">
                <a:solidFill>
                  <a:srgbClr val="134095"/>
                </a:solidFill>
                <a:latin typeface="+mn-lt"/>
                <a:ea typeface="ＭＳ Ｐゴシック" panose="020B0600070205080204" pitchFamily="34" charset="-128"/>
                <a:cs typeface="MS PGothic"/>
              </a:rPr>
              <a:t> stovėjimo vietai (įskaitant išlaidas už prieigą) priklausomai nuo turto išlaidų, remiantis empirinėmis vertėmis</a:t>
            </a:r>
          </a:p>
        </p:txBody>
      </p:sp>
      <p:sp>
        <p:nvSpPr>
          <p:cNvPr id="5" name="Textfeld 4"/>
          <p:cNvSpPr txBox="1"/>
          <p:nvPr/>
        </p:nvSpPr>
        <p:spPr>
          <a:xfrm>
            <a:off x="406400" y="5319205"/>
            <a:ext cx="1944763" cy="461665"/>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lt-LT" dirty="1" b="1"/>
              <a:t>~</a:t>
            </a:r>
            <a:r>
              <a:rPr lang="lt-LT" dirty="1" sz="2000" b="1"/>
              <a:t>iki 3 000 €</a:t>
            </a:r>
          </a:p>
        </p:txBody>
      </p:sp>
      <p:sp>
        <p:nvSpPr>
          <p:cNvPr id="13" name="Textfeld 12"/>
          <p:cNvSpPr txBox="1"/>
          <p:nvPr/>
        </p:nvSpPr>
        <p:spPr>
          <a:xfrm>
            <a:off x="3113840" y="5321283"/>
            <a:ext cx="2568332" cy="400110"/>
          </a:xfrm>
          <a:prstGeom prst="rect">
            <a:avLst/>
          </a:prstGeom>
          <a:noFill/>
        </p:spPr>
        <p:txBody>
          <a:bodyPr wrap="none" rtlCol="0">
            <a:spAutoFit/>
          </a:bodyPr>
          <a:lstStyle/>
          <a:p>
            <a:r>
              <a:rPr lang="lt-LT" dirty="1" sz="2000" b="1">
                <a:solidFill>
                  <a:srgbClr val="134095"/>
                </a:solidFill>
                <a:latin typeface="+mn-lt"/>
                <a:ea typeface="ＭＳ Ｐゴシック" panose="020B0600070205080204" pitchFamily="34" charset="-128"/>
                <a:cs typeface="MS PGothic"/>
              </a:rPr>
              <a:t>Nuo ~ 5 000 € iki 20 000 €</a:t>
            </a:r>
          </a:p>
        </p:txBody>
      </p:sp>
      <p:sp>
        <p:nvSpPr>
          <p:cNvPr id="14" name="Textfeld 13"/>
          <p:cNvSpPr txBox="1"/>
          <p:nvPr/>
        </p:nvSpPr>
        <p:spPr>
          <a:xfrm>
            <a:off x="6217252" y="5328662"/>
            <a:ext cx="2497800" cy="400110"/>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lt-LT" dirty="1" sz="2000" b="1"/>
              <a:t>Nuo ~ 20 000 iki 72 000 €</a:t>
            </a:r>
          </a:p>
        </p:txBody>
      </p:sp>
      <p:sp>
        <p:nvSpPr>
          <p:cNvPr id="8" name="Rechteck 7"/>
          <p:cNvSpPr/>
          <p:nvPr/>
        </p:nvSpPr>
        <p:spPr>
          <a:xfrm>
            <a:off x="297390" y="5963103"/>
            <a:ext cx="8965143" cy="400110"/>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lt-LT" dirty="1" sz="2000">
                <a:solidFill>
                  <a:srgbClr val="134095"/>
                </a:solidFill>
                <a:latin typeface="+mn-lt"/>
                <a:ea typeface="ＭＳ Ｐゴシック" panose="020B0600070205080204" pitchFamily="34" charset="-128"/>
                <a:cs typeface="MS PGothic"/>
              </a:rPr>
              <a:t>Plius: metinės išlaidos nuo 2 % iki 8 % pastato išlaidų</a:t>
            </a:r>
          </a:p>
        </p:txBody>
      </p:sp>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866" r="20157" b="32"/>
          <a:stretch/>
        </p:blipFill>
        <p:spPr bwMode="auto">
          <a:xfrm>
            <a:off x="0" y="2762859"/>
            <a:ext cx="2929467" cy="248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bgerundetes Rechteck 8"/>
          <p:cNvSpPr/>
          <p:nvPr/>
        </p:nvSpPr>
        <p:spPr>
          <a:xfrm>
            <a:off x="745066" y="3750733"/>
            <a:ext cx="649621" cy="177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DF2D012-6536-4878-BAA3-EA3CB4E57735}"/>
              </a:ext>
            </a:extLst>
          </p:cNvPr>
          <p:cNvSpPr txBox="1"/>
          <p:nvPr/>
        </p:nvSpPr>
        <p:spPr>
          <a:xfrm>
            <a:off x="-31601" y="4997968"/>
            <a:ext cx="1305165" cy="276999"/>
          </a:xfrm>
          <a:prstGeom prst="rect">
            <a:avLst/>
          </a:prstGeom>
          <a:noFill/>
        </p:spPr>
        <p:txBody>
          <a:bodyPr wrap="none" rtlCol="0">
            <a:spAutoFit/>
          </a:bodyPr>
          <a:lstStyle/>
          <a:p>
            <a:r>
              <a:rPr lang="lt-LT" dirty="1" sz="1200">
                <a:solidFill>
                  <a:schemeClr val="bg1"/>
                </a:solidFill>
                <a:latin typeface="+mn-lt"/>
              </a:rPr>
              <a:t>© Martina Hertel</a:t>
            </a:r>
          </a:p>
        </p:txBody>
      </p:sp>
      <p:sp>
        <p:nvSpPr>
          <p:cNvPr id="17" name="Textfeld 16">
            <a:extLst>
              <a:ext uri="{FF2B5EF4-FFF2-40B4-BE49-F238E27FC236}">
                <a16:creationId xmlns:a16="http://schemas.microsoft.com/office/drawing/2014/main" id="{664F2463-D0AE-4C40-82CC-D9AB753CE501}"/>
              </a:ext>
            </a:extLst>
          </p:cNvPr>
          <p:cNvSpPr txBox="1"/>
          <p:nvPr/>
        </p:nvSpPr>
        <p:spPr>
          <a:xfrm>
            <a:off x="5782501" y="5004978"/>
            <a:ext cx="1305165" cy="276999"/>
          </a:xfrm>
          <a:prstGeom prst="rect">
            <a:avLst/>
          </a:prstGeom>
          <a:noFill/>
        </p:spPr>
        <p:txBody>
          <a:bodyPr wrap="none" rtlCol="0">
            <a:spAutoFit/>
          </a:bodyPr>
          <a:lstStyle/>
          <a:p>
            <a:r>
              <a:rPr lang="lt-LT" dirty="1" sz="1200">
                <a:solidFill>
                  <a:schemeClr val="bg1"/>
                </a:solidFill>
                <a:latin typeface="+mn-lt"/>
              </a:rPr>
              <a:t>© Martina Hertel</a:t>
            </a:r>
          </a:p>
        </p:txBody>
      </p:sp>
      <p:sp>
        <p:nvSpPr>
          <p:cNvPr id="18" name="Textfeld 17">
            <a:extLst>
              <a:ext uri="{FF2B5EF4-FFF2-40B4-BE49-F238E27FC236}">
                <a16:creationId xmlns:a16="http://schemas.microsoft.com/office/drawing/2014/main" id="{D08A57C1-8185-4F45-AA8F-869F887DDBF6}"/>
              </a:ext>
            </a:extLst>
          </p:cNvPr>
          <p:cNvSpPr txBox="1"/>
          <p:nvPr/>
        </p:nvSpPr>
        <p:spPr>
          <a:xfrm>
            <a:off x="2925846" y="5007941"/>
            <a:ext cx="1871474" cy="276999"/>
          </a:xfrm>
          <a:prstGeom prst="rect">
            <a:avLst/>
          </a:prstGeom>
          <a:noFill/>
        </p:spPr>
        <p:txBody>
          <a:bodyPr wrap="none" rtlCol="0">
            <a:spAutoFit/>
          </a:bodyPr>
          <a:lstStyle/>
          <a:p>
            <a:r>
              <a:rPr lang="lt-LT" dirty="1" sz="1200">
                <a:solidFill>
                  <a:schemeClr val="bg1"/>
                </a:solidFill>
                <a:latin typeface="+mn-lt"/>
              </a:rPr>
              <a:t>© Jörg Thiemann-Linden</a:t>
            </a:r>
          </a:p>
        </p:txBody>
      </p:sp>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21"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037778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13533"/>
            <a:ext cx="8229600" cy="1143000"/>
          </a:xfrm>
        </p:spPr>
        <p:txBody>
          <a:bodyPr/>
          <a:lstStyle/>
          <a:p>
            <a:pPr eaLnBrk="1" hangingPunct="1"/>
            <a:r>
              <a:rPr lang="lt-LT" dirty="1"/>
              <a:t>Sprendimas – garažai su stovėjimo vietomis?</a:t>
            </a: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7" name="Textfeld 6"/>
          <p:cNvSpPr txBox="1"/>
          <p:nvPr/>
        </p:nvSpPr>
        <p:spPr>
          <a:xfrm>
            <a:off x="361883" y="1462936"/>
            <a:ext cx="8172517" cy="1107996"/>
          </a:xfrm>
          <a:prstGeom prst="rect">
            <a:avLst/>
          </a:prstGeom>
          <a:noFill/>
        </p:spPr>
        <p:txBody>
          <a:bodyPr wrap="square" rtlCol="0">
            <a:spAutoFit/>
          </a:bodyPr>
          <a:lstStyle/>
          <a:p>
            <a:pPr>
              <a:spcBef>
                <a:spcPts val="0"/>
              </a:spcBef>
            </a:pPr>
            <a:r>
              <a:rPr lang="lt-LT" dirty="1" b="1" sz="2200">
                <a:solidFill>
                  <a:srgbClr val="134095"/>
                </a:solidFill>
                <a:latin typeface="+mj-lt"/>
                <a:cs typeface="MS PGothic"/>
              </a:rPr>
              <a:t>Deja, požeminių garažų statybą paprastai turi bendrai finansuoti visi nuomininkai ar gyventojai!</a:t>
            </a:r>
            <a:r>
              <a:rPr lang="lt-LT" dirty="1" sz="2200">
                <a:solidFill>
                  <a:srgbClr val="134095"/>
                </a:solidFill>
                <a:latin typeface="+mj-lt"/>
                <a:cs typeface="MS PGothic"/>
              </a:rPr>
              <a:t>
</a:t>
            </a:r>
            <a:br>
              <a:rPr lang="lt-LT" dirty="1" sz="2200">
                <a:solidFill>
                  <a:srgbClr val="134095"/>
                </a:solidFill>
                <a:latin typeface="+mj-lt"/>
                <a:cs typeface="MS PGothic"/>
              </a:rPr>
            </a:br>
          </a:p>
        </p:txBody>
      </p:sp>
      <p:sp>
        <p:nvSpPr>
          <p:cNvPr id="9" name="Rectangle 1053">
            <a:extLst>
              <a:ext uri="{FF2B5EF4-FFF2-40B4-BE49-F238E27FC236}">
                <a16:creationId xmlns:a16="http://schemas.microsoft.com/office/drawing/2014/main" id="{165708D1-5D01-4D79-876E-13F6FCB66C3B}"/>
              </a:ext>
            </a:extLst>
          </p:cNvPr>
          <p:cNvSpPr txBox="1">
            <a:spLocks noChangeArrowheads="1"/>
          </p:cNvSpPr>
          <p:nvPr/>
        </p:nvSpPr>
        <p:spPr bwMode="auto">
          <a:xfrm>
            <a:off x="361883" y="5953103"/>
            <a:ext cx="9002036" cy="300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eaLnBrk="1" hangingPunct="1"/>
            <a:r>
              <a:rPr lang="lt-LT" dirty="1" b="0">
                <a:solidFill>
                  <a:srgbClr val="134095"/>
                </a:solidFill>
                <a:cs typeface="+mn-cs"/>
              </a:rPr>
              <a:t>  
</a:t>
            </a:r>
            <a:br>
              <a:rPr lang="lt-LT" dirty="1" b="0">
                <a:solidFill>
                  <a:srgbClr val="134095"/>
                </a:solidFill>
                <a:cs typeface="+mn-cs"/>
              </a:rPr>
            </a:br>
          </a:p>
          <a:p>
            <a:pPr eaLnBrk="1" hangingPunct="1"/>
            <a:endParaRPr lang="en-GB" altLang="de-DE" sz="2400" kern="1200" dirty="0">
              <a:solidFill>
                <a:srgbClr val="134095"/>
              </a:solidFill>
              <a:cs typeface="+mn-cs"/>
            </a:endParaRPr>
          </a:p>
          <a:p>
            <a:pPr eaLnBrk="1" hangingPunct="1"/>
            <a:endParaRPr lang="en-GB" altLang="de-DE" sz="2400" kern="1200" dirty="0">
              <a:solidFill>
                <a:srgbClr val="134095"/>
              </a:solidFill>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491" r="58889"/>
          <a:stretch/>
        </p:blipFill>
        <p:spPr bwMode="auto">
          <a:xfrm>
            <a:off x="0" y="3164455"/>
            <a:ext cx="4144786" cy="284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184575" y="5925543"/>
            <a:ext cx="8289573" cy="461665"/>
          </a:xfrm>
          <a:prstGeom prst="rect">
            <a:avLst/>
          </a:prstGeom>
        </p:spPr>
        <p:txBody>
          <a:bodyPr wrap="square">
            <a:spAutoFit/>
          </a:bodyPr>
          <a:lstStyle/>
          <a:p>
            <a:pPr lvl="0"/>
            <a:r>
              <a:rPr lang="lt-LT" dirty="1" sz="1200" b="1">
                <a:solidFill>
                  <a:srgbClr val="034EA2"/>
                </a:solidFill>
                <a:latin typeface="Arial"/>
              </a:rPr>
              <a:t>Šaltinis: „Umparken - den öffentlichen Raum gerechter verteilen</a:t>
            </a:r>
          </a:p>
          <a:p>
            <a:pPr lvl="0"/>
            <a:r>
              <a:rPr lang="lt-LT" dirty="1" sz="1200" b="1">
                <a:solidFill>
                  <a:srgbClr val="034EA2"/>
                </a:solidFill>
                <a:latin typeface="Arial"/>
              </a:rPr>
              <a:t>Zahlen und Fakten zum Parkraummanagement“, Agora Verkehrswende, 3. aktualisierte Auflage 2020</a:t>
            </a:r>
          </a:p>
        </p:txBody>
      </p:sp>
      <p:sp>
        <p:nvSpPr>
          <p:cNvPr id="2" name="Rechteck 1"/>
          <p:cNvSpPr/>
          <p:nvPr/>
        </p:nvSpPr>
        <p:spPr>
          <a:xfrm>
            <a:off x="4099034" y="2436277"/>
            <a:ext cx="4719145" cy="2640723"/>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lt-LT" dirty="1" sz="1800">
                <a:solidFill>
                  <a:srgbClr val="134095"/>
                </a:solidFill>
                <a:latin typeface="+mn-lt"/>
                <a:ea typeface="ＭＳ Ｐゴシック" panose="020B0600070205080204" pitchFamily="34" charset="-128"/>
                <a:cs typeface="MS PGothic"/>
              </a:rPr>
              <a:t>Požeminė automobilių stovėjimo vieta tipiškame daugiabutyje mieste pastatams vidutiniškai kainuoja nuo 22 000 iki 26 000 eurų.</a:t>
            </a:r>
          </a:p>
          <a:p>
            <a:pPr marL="342900" indent="-342900">
              <a:spcBef>
                <a:spcPct val="20000"/>
              </a:spcBef>
              <a:buClr>
                <a:srgbClr val="134095"/>
              </a:buClr>
              <a:buSzPct val="135000"/>
              <a:buFont typeface="Arial" panose="020B0604020202020204" pitchFamily="34" charset="0"/>
              <a:buChar char="•"/>
            </a:pPr>
            <a:r>
              <a:rPr lang="lt-LT" dirty="1" sz="1800">
                <a:solidFill>
                  <a:srgbClr val="134095"/>
                </a:solidFill>
                <a:latin typeface="+mn-lt"/>
                <a:ea typeface="ＭＳ Ｐゴシック" panose="020B0600070205080204" pitchFamily="34" charset="-128"/>
                <a:cs typeface="MS PGothic"/>
              </a:rPr>
              <a:t>Požeminė automobilių stovėjimo aikštelė sudaro apie 10 procentų pastato statybos išlaidų, kurios paprastai paskirstomos visiems gyventojams.</a:t>
            </a:r>
            <a:r>
              <a:rPr lang="lt-LT" dirty="1" sz="1800">
                <a:solidFill>
                  <a:srgbClr val="134095"/>
                </a:solidFill>
                <a:latin typeface="+mn-lt"/>
                <a:ea typeface="ＭＳ Ｐゴシック" panose="020B0600070205080204" pitchFamily="34" charset="-128"/>
                <a:cs typeface="MS PGothic"/>
              </a:rPr>
              <a:t> </a:t>
            </a:r>
            <a:r>
              <a:rPr lang="lt-LT" dirty="1" sz="1800">
                <a:solidFill>
                  <a:srgbClr val="134095"/>
                </a:solidFill>
                <a:latin typeface="+mn-lt"/>
                <a:ea typeface="ＭＳ Ｐゴシック" panose="020B0600070205080204" pitchFamily="34" charset="-128"/>
                <a:cs typeface="MS PGothic"/>
              </a:rPr>
              <a:t>Nesvarbu, ar jie turi automobilį ar neturi – tai nedaro jokios įtakos.</a:t>
            </a:r>
          </a:p>
        </p:txBody>
      </p:sp>
      <p:sp>
        <p:nvSpPr>
          <p:cNvPr id="13" name="Textfeld 12"/>
          <p:cNvSpPr txBox="1"/>
          <p:nvPr/>
        </p:nvSpPr>
        <p:spPr>
          <a:xfrm>
            <a:off x="422678" y="2321004"/>
            <a:ext cx="3613292" cy="1107996"/>
          </a:xfrm>
          <a:prstGeom prst="rect">
            <a:avLst/>
          </a:prstGeom>
          <a:noFill/>
        </p:spPr>
        <p:txBody>
          <a:bodyPr wrap="square" rtlCol="0">
            <a:spAutoFit/>
          </a:bodyPr>
          <a:lstStyle/>
          <a:p>
            <a:pPr>
              <a:spcBef>
                <a:spcPts val="0"/>
              </a:spcBef>
            </a:pPr>
            <a:r>
              <a:rPr lang="lt-LT" dirty="1" b="1" sz="2200">
                <a:solidFill>
                  <a:srgbClr val="134095"/>
                </a:solidFill>
                <a:latin typeface="+mj-lt"/>
                <a:cs typeface="MS PGothic"/>
              </a:rPr>
              <a:t>Įstrigę .... apmokėdami kitų sąskaitas</a:t>
            </a:r>
            <a:r>
              <a:rPr lang="lt-LT" dirty="1" b="1" sz="2200">
                <a:solidFill>
                  <a:srgbClr val="134095"/>
                </a:solidFill>
                <a:latin typeface="+mj-lt"/>
                <a:cs typeface="MS PGothic"/>
              </a:rPr>
              <a:t> </a:t>
            </a:r>
            <a:r>
              <a:rPr lang="lt-LT" dirty="1" sz="2200">
                <a:solidFill>
                  <a:srgbClr val="134095"/>
                </a:solidFill>
                <a:latin typeface="+mj-lt"/>
                <a:cs typeface="MS PGothic"/>
              </a:rPr>
              <a:t>
</a:t>
            </a:r>
            <a:br>
              <a:rPr lang="lt-LT" dirty="1" sz="2200">
                <a:solidFill>
                  <a:srgbClr val="134095"/>
                </a:solidFill>
                <a:latin typeface="+mj-lt"/>
                <a:cs typeface="MS PGothic"/>
              </a:rPr>
            </a:b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6"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32675734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lt-LT" dirty="1"/>
              <a:t>Ne kiekvienas gyventojas turi automobilį…!</a:t>
            </a:r>
            <a:r>
              <a:rPr lang="lt-LT" dirty="1"/>
              <a:t>
</a:t>
            </a:r>
            <a:br>
              <a:rPr lang="lt-LT" dirty="1"/>
            </a:b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4109671688"/>
              </p:ext>
            </p:extLst>
          </p:nvPr>
        </p:nvGraphicFramePr>
        <p:xfrm>
          <a:off x="849086" y="2079628"/>
          <a:ext cx="7571014" cy="42394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209479" y="1538070"/>
            <a:ext cx="8782117" cy="1015663"/>
          </a:xfrm>
          <a:prstGeom prst="rect">
            <a:avLst/>
          </a:prstGeom>
          <a:noFill/>
        </p:spPr>
        <p:txBody>
          <a:bodyPr wrap="square" rtlCol="0">
            <a:spAutoFit/>
          </a:bodyPr>
          <a:lstStyle/>
          <a:p>
            <a:pPr>
              <a:spcBef>
                <a:spcPts val="0"/>
              </a:spcBef>
            </a:pPr>
            <a:r>
              <a:rPr lang="lt-LT" dirty="1" b="1" sz="2000">
                <a:solidFill>
                  <a:srgbClr val="134095"/>
                </a:solidFill>
                <a:latin typeface="+mj-lt"/>
                <a:cs typeface="MS PGothic"/>
              </a:rPr>
              <a:t>... ypač mažas pajamas gaunantys namų ūkiai kartais nesugeba nusipirkti automobilio, tačiau turi bendrai finansuoti automobilių stovėjimo vietų statymo kainą</a:t>
            </a:r>
            <a:r>
              <a:rPr lang="lt-LT" dirty="1" b="1" sz="2000">
                <a:solidFill>
                  <a:srgbClr val="134095"/>
                </a:solidFill>
                <a:latin typeface="+mj-lt"/>
                <a:cs typeface="MS PGothic"/>
              </a:rPr>
              <a:t>   </a:t>
            </a:r>
            <a:r>
              <a:rPr lang="lt-LT" dirty="1" sz="2000">
                <a:solidFill>
                  <a:srgbClr val="134095"/>
                </a:solidFill>
                <a:latin typeface="+mj-lt"/>
                <a:cs typeface="MS PGothic"/>
              </a:rPr>
              <a:t>
</a:t>
            </a:r>
            <a:br>
              <a:rPr lang="lt-LT" dirty="1" sz="2000">
                <a:solidFill>
                  <a:srgbClr val="134095"/>
                </a:solidFill>
                <a:latin typeface="+mj-lt"/>
                <a:cs typeface="MS PGothic"/>
              </a:rPr>
            </a:br>
          </a:p>
        </p:txBody>
      </p:sp>
      <p:sp>
        <p:nvSpPr>
          <p:cNvPr id="8" name="Rechteck 7"/>
          <p:cNvSpPr/>
          <p:nvPr/>
        </p:nvSpPr>
        <p:spPr>
          <a:xfrm rot="16200000">
            <a:off x="-898842" y="4531843"/>
            <a:ext cx="2927833" cy="830997"/>
          </a:xfrm>
          <a:prstGeom prst="rect">
            <a:avLst/>
          </a:prstGeom>
        </p:spPr>
        <p:txBody>
          <a:bodyPr wrap="square">
            <a:spAutoFit/>
          </a:bodyPr>
          <a:lstStyle/>
          <a:p>
            <a:pPr>
              <a:spcBef>
                <a:spcPct val="20000"/>
              </a:spcBef>
              <a:buClr>
                <a:srgbClr val="134095"/>
              </a:buClr>
              <a:buSzPct val="135000"/>
            </a:pPr>
            <a:r>
              <a:rPr lang="lt-LT" dirty="1" sz="1200" b="1">
                <a:solidFill>
                  <a:srgbClr val="134095"/>
                </a:solidFill>
                <a:latin typeface="+mn-lt"/>
                <a:ea typeface="ＭＳ Ｐゴシック" panose="020B0600070205080204" pitchFamily="34" charset="-128"/>
                <a:cs typeface="MS PGothic"/>
              </a:rPr>
              <a:t>Šaltinis: „Mobilität in Deutschland.“ („Judumas Vokietijoje“)
</a:t>
            </a:r>
            <a:br>
              <a:rPr lang="lt-LT" dirty="1" sz="1200" b="1">
                <a:solidFill>
                  <a:srgbClr val="134095"/>
                </a:solidFill>
                <a:latin typeface="+mn-lt"/>
                <a:ea typeface="ＭＳ Ｐゴシック" panose="020B0600070205080204" pitchFamily="34" charset="-128"/>
                <a:cs typeface="MS PGothic"/>
              </a:rPr>
            </a:br>
            <a:r>
              <a:rPr lang="lt-LT" dirty="1" sz="1200" b="1">
                <a:solidFill>
                  <a:srgbClr val="134095"/>
                </a:solidFill>
                <a:latin typeface="+mn-lt"/>
                <a:ea typeface="ＭＳ Ｐゴシック" panose="020B0600070205080204" pitchFamily="34" charset="-128"/>
                <a:cs typeface="MS PGothic"/>
              </a:rPr>
              <a:t>Trumpas pranešimas.</a:t>
            </a:r>
            <a:r>
              <a:rPr lang="lt-LT" dirty="1" sz="1200" b="1">
                <a:solidFill>
                  <a:srgbClr val="134095"/>
                </a:solidFill>
                <a:latin typeface="+mn-lt"/>
                <a:ea typeface="ＭＳ Ｐゴシック" panose="020B0600070205080204" pitchFamily="34" charset="-128"/>
                <a:cs typeface="MS PGothic"/>
              </a:rPr>
              <a:t> </a:t>
            </a:r>
            <a:r>
              <a:rPr lang="lt-LT" dirty="1" sz="1200" b="1">
                <a:solidFill>
                  <a:srgbClr val="134095"/>
                </a:solidFill>
                <a:latin typeface="+mn-lt"/>
                <a:ea typeface="ＭＳ Ｐゴシック" panose="020B0600070205080204" pitchFamily="34" charset="-128"/>
                <a:cs typeface="MS PGothic"/>
              </a:rPr>
              <a:t>BMVI (2017)</a:t>
            </a:r>
          </a:p>
          <a:p>
            <a:endParaRPr lang="de-DE" sz="1200" b="1" dirty="0">
              <a:solidFill>
                <a:srgbClr val="134095"/>
              </a:solidFill>
              <a:latin typeface="+mn-lt"/>
              <a:cs typeface="Arial" panose="020B0604020202020204" pitchFamily="34" charset="0"/>
            </a:endParaRPr>
          </a:p>
          <a:p>
            <a:r>
              <a:rPr lang="lt-LT" dirty="1" sz="1200" b="1">
                <a:solidFill>
                  <a:srgbClr val="134095"/>
                </a:solidFill>
                <a:latin typeface="+mn-lt"/>
              </a:rPr>
              <a:t> </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063436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lt-LT" dirty="1"/>
              <a:t>Kaip ateityje tvarkyti automobilių stovėjimo vietų standartus</a:t>
            </a:r>
          </a:p>
        </p:txBody>
      </p:sp>
      <p:sp>
        <p:nvSpPr>
          <p:cNvPr id="5123" name="Content Placeholder 2"/>
          <p:cNvSpPr>
            <a:spLocks noGrp="1"/>
          </p:cNvSpPr>
          <p:nvPr>
            <p:ph idx="1"/>
          </p:nvPr>
        </p:nvSpPr>
        <p:spPr>
          <a:xfrm>
            <a:off x="391391" y="1482004"/>
            <a:ext cx="8145162" cy="4626446"/>
          </a:xfrm>
        </p:spPr>
        <p:txBody>
          <a:bodyPr/>
          <a:lstStyle/>
          <a:p>
            <a:pPr eaLnBrk="1" hangingPunct="1">
              <a:buFont typeface="Arial" panose="020B0604020202020204" pitchFamily="34" charset="0"/>
              <a:buChar char="•"/>
            </a:pPr>
            <a:r>
              <a:rPr lang="lt-LT" dirty="1" sz="2200" b="0">
                <a:ea typeface="ＭＳ Ｐゴシック" panose="020B0600070205080204" pitchFamily="34" charset="-128"/>
              </a:rPr>
              <a:t>Aukšti standartų reikalavimai pastovioms automobilių stovėjimo vietoms statyti turėjo įtakos statybos ir priežiūros sąnaudoms</a:t>
            </a:r>
          </a:p>
          <a:p>
            <a:pPr eaLnBrk="1" hangingPunct="1">
              <a:buFont typeface="Arial" panose="020B0604020202020204" pitchFamily="34" charset="0"/>
              <a:buChar char="•"/>
            </a:pPr>
            <a:r>
              <a:rPr lang="lt-LT" dirty="1" sz="2200" b="0">
                <a:ea typeface="ＭＳ Ｐゴシック" panose="020B0600070205080204" pitchFamily="34" charset="-128"/>
              </a:rPr>
              <a:t>Dėl suintensyvėjusio automobilių naudojimo kyla nesklandumų dėl žemės naudojimo ir atsiranda didelių aplinkosaugos problemų.</a:t>
            </a:r>
            <a:r>
              <a:rPr lang="lt-LT" dirty="1" sz="2200" b="0">
                <a:ea typeface="ＭＳ Ｐゴシック" panose="020B0600070205080204" pitchFamily="34" charset="-128"/>
              </a:rPr>
              <a:t> </a:t>
            </a:r>
            <a:r>
              <a:rPr lang="lt-LT" dirty="1" sz="2200" b="0">
                <a:ea typeface="ＭＳ Ｐゴシック" panose="020B0600070205080204" pitchFamily="34" charset="-128"/>
              </a:rPr>
              <a:t>Savivaldybės turi tris pasirinkimus, jei bus reguliuojama vietos lygiu:</a:t>
            </a:r>
            <a:r>
              <a:rPr lang="lt-LT" dirty="1" sz="2200" b="0">
                <a:ea typeface="ＭＳ Ｐゴシック" panose="020B0600070205080204" pitchFamily="34" charset="-128"/>
              </a:rPr>
              <a:t>
</a:t>
            </a:r>
            <a:br>
              <a:rPr lang="lt-LT" dirty="1" sz="2200" b="0">
                <a:ea typeface="ＭＳ Ｐゴシック" panose="020B0600070205080204" pitchFamily="34" charset="-128"/>
              </a:rPr>
            </a:br>
          </a:p>
          <a:p>
            <a:pPr marL="1165225" lvl="3" indent="-457200" eaLnBrk="1" hangingPunct="1">
              <a:buClr>
                <a:srgbClr val="134095"/>
              </a:buClr>
              <a:buSzPct val="115000"/>
              <a:buFont typeface="+mj-lt"/>
              <a:buAutoNum type="alphaLcPeriod"/>
            </a:pPr>
            <a:r>
              <a:rPr lang="lt-LT" dirty="1" u="sng">
                <a:solidFill>
                  <a:srgbClr val="134095"/>
                </a:solidFill>
                <a:latin typeface="+mn-lt"/>
                <a:ea typeface="ＭＳ Ｐゴシック" panose="020B0600070205080204" pitchFamily="34" charset="-128"/>
              </a:rPr>
              <a:t>Panaikinti automobilių stovėjimo vietų standartą</a:t>
            </a:r>
            <a:r>
              <a:rPr lang="lt-LT" dirty="1">
                <a:solidFill>
                  <a:srgbClr val="134095"/>
                </a:solidFill>
                <a:latin typeface="+mn-lt"/>
                <a:ea typeface="ＭＳ Ｐゴシック" panose="020B0600070205080204" pitchFamily="34" charset="-128"/>
              </a:rPr>
              <a:t> (netaikomi jokie minimalūs reikalavimai automobiliams statyti), kad būtų sumažintos statybų sąnaudos</a:t>
            </a:r>
          </a:p>
          <a:p>
            <a:pPr marL="1165225" lvl="3" indent="-457200" eaLnBrk="1" hangingPunct="1">
              <a:buClr>
                <a:srgbClr val="134095"/>
              </a:buClr>
              <a:buSzPct val="115000"/>
              <a:buFont typeface="+mj-lt"/>
              <a:buAutoNum type="alphaLcPeriod"/>
            </a:pPr>
            <a:r>
              <a:rPr lang="lt-LT" dirty="1">
                <a:solidFill>
                  <a:srgbClr val="134095"/>
                </a:solidFill>
                <a:latin typeface="+mn-lt"/>
                <a:ea typeface="ＭＳ Ｐゴシック" panose="020B0600070205080204" pitchFamily="34" charset="-128"/>
              </a:rPr>
              <a:t>Suteikti teisėtą galimybę architektams </a:t>
            </a:r>
            <a:r>
              <a:rPr lang="lt-LT" dirty="1" u="sng">
                <a:solidFill>
                  <a:srgbClr val="134095"/>
                </a:solidFill>
                <a:latin typeface="+mn-lt"/>
                <a:ea typeface="ＭＳ Ｐゴシック" panose="020B0600070205080204" pitchFamily="34" charset="-128"/>
              </a:rPr>
              <a:t>sumažinti minimalų automobilių stovėjimo vietų reikalavimą,</a:t>
            </a:r>
            <a:r>
              <a:rPr lang="lt-LT" dirty="1">
                <a:solidFill>
                  <a:srgbClr val="134095"/>
                </a:solidFill>
                <a:latin typeface="+mn-lt"/>
                <a:ea typeface="ＭＳ Ｐゴシック" panose="020B0600070205080204" pitchFamily="34" charset="-128"/>
              </a:rPr>
              <a:t> jei yra alternatyvų, pavyzdžiui, dėl gero viešojo transporto prieinamumo</a:t>
            </a:r>
          </a:p>
          <a:p>
            <a:pPr marL="1165225" lvl="3" indent="-457200" eaLnBrk="1" hangingPunct="1">
              <a:buClr>
                <a:srgbClr val="134095"/>
              </a:buClr>
              <a:buSzPct val="115000"/>
              <a:buFont typeface="+mj-lt"/>
              <a:buAutoNum type="alphaLcPeriod"/>
            </a:pPr>
            <a:r>
              <a:rPr lang="lt-LT" dirty="1" u="sng">
                <a:solidFill>
                  <a:srgbClr val="134095"/>
                </a:solidFill>
                <a:latin typeface="+mn-lt"/>
                <a:ea typeface="ＭＳ Ｐゴシック" panose="020B0600070205080204" pitchFamily="34" charset="-128"/>
              </a:rPr>
              <a:t>Nustatyti maksimalaus automobilių stovėjimo vietų skaičiaus leidimus</a:t>
            </a:r>
            <a:r>
              <a:rPr lang="lt-LT" dirty="1">
                <a:solidFill>
                  <a:srgbClr val="134095"/>
                </a:solidFill>
                <a:latin typeface="+mn-lt"/>
                <a:ea typeface="ＭＳ Ｐゴシック" panose="020B0600070205080204" pitchFamily="34" charset="-128"/>
              </a:rPr>
              <a:t> – apriboti, kiek stovėjimo vietų gali būti naujame pastate</a:t>
            </a:r>
          </a:p>
          <a:p>
            <a:pPr marL="1165225" lvl="3" indent="-457200" eaLnBrk="1" hangingPunct="1">
              <a:buClr>
                <a:srgbClr val="134095"/>
              </a:buClr>
              <a:buSzPct val="135000"/>
              <a:buFont typeface="+mj-lt"/>
              <a:buAutoNum type="alphaLcPeriod"/>
            </a:pPr>
            <a:endParaRPr lang="en-GB" altLang="en-US"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434661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D8B8BB-04F8-4BBD-8658-92FBE1FCB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0656" y="2285999"/>
            <a:ext cx="4672452" cy="3504339"/>
          </a:xfrm>
          <a:prstGeom prst="rect">
            <a:avLst/>
          </a:prstGeom>
        </p:spPr>
      </p:pic>
      <p:sp>
        <p:nvSpPr>
          <p:cNvPr id="5122" name="Title 1"/>
          <p:cNvSpPr>
            <a:spLocks noGrp="1"/>
          </p:cNvSpPr>
          <p:nvPr>
            <p:ph type="title"/>
          </p:nvPr>
        </p:nvSpPr>
        <p:spPr>
          <a:xfrm>
            <a:off x="285751" y="115888"/>
            <a:ext cx="6039012" cy="1152525"/>
          </a:xfrm>
        </p:spPr>
        <p:txBody>
          <a:bodyPr/>
          <a:lstStyle/>
          <a:p>
            <a:pPr eaLnBrk="1" hangingPunct="1"/>
            <a:r>
              <a:rPr lang="lt-LT" dirty="1"/>
              <a:t>a. </a:t>
            </a:r>
            <a:r>
              <a:rPr lang="lt-LT" dirty="1"/>
              <a:t>Panaikinti automobilių stovėjimo vietų standartą</a:t>
            </a:r>
            <a:r>
              <a:rPr lang="lt-LT" dirty="1"/>
              <a:t> (netaikomi jokie minimalūs reikalavimai automobiliams statyti), kad būtų sumažintos statybų sąnaudos</a:t>
            </a:r>
          </a:p>
        </p:txBody>
      </p:sp>
      <p:sp>
        <p:nvSpPr>
          <p:cNvPr id="7" name="Textfeld 6">
            <a:extLst>
              <a:ext uri="{FF2B5EF4-FFF2-40B4-BE49-F238E27FC236}">
                <a16:creationId xmlns:a16="http://schemas.microsoft.com/office/drawing/2014/main" id="{C0FAF991-2502-4475-9A16-233E30DB1B4A}"/>
              </a:ext>
            </a:extLst>
          </p:cNvPr>
          <p:cNvSpPr txBox="1"/>
          <p:nvPr/>
        </p:nvSpPr>
        <p:spPr>
          <a:xfrm>
            <a:off x="361883" y="1462936"/>
            <a:ext cx="6696064" cy="1015663"/>
          </a:xfrm>
          <a:prstGeom prst="rect">
            <a:avLst/>
          </a:prstGeom>
          <a:noFill/>
        </p:spPr>
        <p:txBody>
          <a:bodyPr wrap="none" rtlCol="0">
            <a:spAutoFit/>
          </a:bodyPr>
          <a:lstStyle/>
          <a:p>
            <a:pPr>
              <a:spcBef>
                <a:spcPts val="0"/>
              </a:spcBef>
            </a:pPr>
            <a:r>
              <a:rPr lang="lt-LT" dirty="1" sz="2000">
                <a:solidFill>
                  <a:srgbClr val="134095"/>
                </a:solidFill>
                <a:latin typeface="+mj-lt"/>
                <a:cs typeface="MS PGothic"/>
              </a:rPr>
              <a:t>Nereikalaujama automobilių stovėjimo vietų standartų naujam būstui</a:t>
            </a:r>
            <a:r>
              <a:rPr lang="lt-LT" dirty="1" sz="2000">
                <a:solidFill>
                  <a:srgbClr val="134095"/>
                </a:solidFill>
                <a:latin typeface="+mj-lt"/>
                <a:cs typeface="MS PGothic"/>
              </a:rPr>
              <a:t> </a:t>
            </a:r>
          </a:p>
          <a:p>
            <a:pPr>
              <a:spcBef>
                <a:spcPts val="0"/>
              </a:spcBef>
            </a:pPr>
            <a:r>
              <a:rPr lang="lt-LT" dirty="1" sz="2000">
                <a:solidFill>
                  <a:srgbClr val="134095"/>
                </a:solidFill>
                <a:latin typeface="+mj-lt"/>
                <a:cs typeface="MS PGothic"/>
              </a:rPr>
              <a:t>Berlyne ir Hamburge – pristatyta dešimtojo dešimtmečio viduryje...</a:t>
            </a:r>
            <a:r>
              <a:rPr lang="lt-LT" dirty="1" sz="2000">
                <a:solidFill>
                  <a:srgbClr val="134095"/>
                </a:solidFill>
                <a:latin typeface="+mj-lt"/>
                <a:cs typeface="MS PGothic"/>
              </a:rPr>
              <a:t>
</a:t>
            </a:r>
            <a:br>
              <a:rPr lang="lt-LT" dirty="1" sz="2000">
                <a:solidFill>
                  <a:srgbClr val="134095"/>
                </a:solidFill>
                <a:latin typeface="+mj-lt"/>
                <a:cs typeface="MS PGothic"/>
              </a:rPr>
            </a:br>
          </a:p>
        </p:txBody>
      </p:sp>
      <p:sp>
        <p:nvSpPr>
          <p:cNvPr id="9" name="Textfeld 8">
            <a:extLst>
              <a:ext uri="{FF2B5EF4-FFF2-40B4-BE49-F238E27FC236}">
                <a16:creationId xmlns:a16="http://schemas.microsoft.com/office/drawing/2014/main" id="{F743FF04-5032-470F-BCBF-4AD8BB50B441}"/>
              </a:ext>
            </a:extLst>
          </p:cNvPr>
          <p:cNvSpPr txBox="1"/>
          <p:nvPr/>
        </p:nvSpPr>
        <p:spPr>
          <a:xfrm>
            <a:off x="2019070" y="5529713"/>
            <a:ext cx="1305165" cy="276999"/>
          </a:xfrm>
          <a:prstGeom prst="rect">
            <a:avLst/>
          </a:prstGeom>
          <a:noFill/>
        </p:spPr>
        <p:txBody>
          <a:bodyPr wrap="none" rtlCol="0">
            <a:spAutoFit/>
          </a:bodyPr>
          <a:lstStyle/>
          <a:p>
            <a:r>
              <a:rPr lang="lt-LT" dirty="1" sz="120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2" name="Textfeld 11">
            <a:extLst>
              <a:ext uri="{FF2B5EF4-FFF2-40B4-BE49-F238E27FC236}">
                <a16:creationId xmlns:a16="http://schemas.microsoft.com/office/drawing/2014/main" id="{5F55A668-8EE3-4D43-81F2-9DF877C526E6}"/>
              </a:ext>
            </a:extLst>
          </p:cNvPr>
          <p:cNvSpPr txBox="1"/>
          <p:nvPr/>
        </p:nvSpPr>
        <p:spPr>
          <a:xfrm>
            <a:off x="487804" y="5804648"/>
            <a:ext cx="8186639" cy="1015663"/>
          </a:xfrm>
          <a:prstGeom prst="rect">
            <a:avLst/>
          </a:prstGeom>
          <a:noFill/>
        </p:spPr>
        <p:txBody>
          <a:bodyPr wrap="square" rtlCol="0">
            <a:spAutoFit/>
          </a:bodyPr>
          <a:lstStyle/>
          <a:p>
            <a:pPr>
              <a:spcBef>
                <a:spcPts val="0"/>
              </a:spcBef>
            </a:pPr>
            <a:r>
              <a:rPr lang="lt-LT" dirty="1" sz="2000">
                <a:solidFill>
                  <a:srgbClr val="134095"/>
                </a:solidFill>
                <a:latin typeface="+mj-lt"/>
                <a:cs typeface="MS PGothic"/>
              </a:rPr>
              <a:t>=&gt; </a:t>
            </a:r>
            <a:r>
              <a:rPr lang="lt-LT" dirty="1" b="1" sz="2000">
                <a:solidFill>
                  <a:srgbClr val="134095"/>
                </a:solidFill>
                <a:latin typeface="+mj-lt"/>
                <a:cs typeface="MS PGothic"/>
              </a:rPr>
              <a:t>Nesėkmė</a:t>
            </a:r>
            <a:r>
              <a:rPr lang="lt-LT" dirty="1" sz="2000">
                <a:solidFill>
                  <a:srgbClr val="134095"/>
                </a:solidFill>
                <a:latin typeface="+mj-lt"/>
                <a:cs typeface="MS PGothic"/>
              </a:rPr>
              <a:t>: buvo pastatyta tiek automobilių stovėjimo vietų, kiek paprastai reikalaujama .... Berlyne maksimalus leidimas būtų buvęs didesnis</a:t>
            </a:r>
            <a:r>
              <a:rPr lang="lt-LT" dirty="1" sz="2000">
                <a:solidFill>
                  <a:srgbClr val="134095"/>
                </a:solidFill>
                <a:latin typeface="+mj-lt"/>
                <a:cs typeface="MS PGothic"/>
              </a:rPr>
              <a:t>
</a:t>
            </a:r>
            <a:br>
              <a:rPr lang="lt-LT" dirty="1" sz="2000">
                <a:solidFill>
                  <a:srgbClr val="134095"/>
                </a:solidFill>
                <a:latin typeface="+mj-lt"/>
                <a:cs typeface="MS PGothic"/>
              </a:rPr>
            </a:br>
          </a:p>
        </p:txBody>
      </p:sp>
      <p:sp>
        <p:nvSpPr>
          <p:cNvPr id="14"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34466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543550" cy="1152525"/>
          </a:xfrm>
        </p:spPr>
        <p:txBody>
          <a:bodyPr/>
          <a:lstStyle/>
          <a:p>
            <a:pPr eaLnBrk="1" hangingPunct="1"/>
            <a:r>
              <a:rPr lang="lt-LT" dirty="1"/>
              <a:t>b. Sumažinti minimalų automobilių stovėjimo vietų reikalavimą, jei yra alternatyvų</a:t>
            </a:r>
          </a:p>
        </p:txBody>
      </p:sp>
      <p:sp>
        <p:nvSpPr>
          <p:cNvPr id="3" name="Rechteck 2">
            <a:extLst>
              <a:ext uri="{FF2B5EF4-FFF2-40B4-BE49-F238E27FC236}">
                <a16:creationId xmlns:a16="http://schemas.microsoft.com/office/drawing/2014/main" id="{6E3B51CD-C146-4F5D-921F-F9FBAAE29E4A}"/>
              </a:ext>
            </a:extLst>
          </p:cNvPr>
          <p:cNvSpPr/>
          <p:nvPr/>
        </p:nvSpPr>
        <p:spPr>
          <a:xfrm>
            <a:off x="515122" y="1643449"/>
            <a:ext cx="8441841" cy="4493538"/>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lt-LT" dirty="1">
                <a:solidFill>
                  <a:srgbClr val="134095"/>
                </a:solidFill>
                <a:latin typeface="+mn-lt"/>
                <a:ea typeface="ＭＳ Ｐゴシック" panose="020B0600070205080204" pitchFamily="34" charset="-128"/>
              </a:rPr>
              <a:t>Suteikti teisėtą galimybę architektams reglamente sumažinti minimalų automobilių stovėjimo vietų reikalavimą, jei tam yra alternatyvų –</a:t>
            </a:r>
          </a:p>
          <a:p>
            <a:pPr marL="714375" lvl="2" indent="-352425">
              <a:spcBef>
                <a:spcPct val="20000"/>
              </a:spcBef>
              <a:buClr>
                <a:srgbClr val="134095"/>
              </a:buClr>
              <a:buSzPct val="100000"/>
              <a:buFont typeface="Arial" panose="020B0604020202020204" pitchFamily="34" charset="0"/>
              <a:buChar char="•"/>
            </a:pPr>
            <a:r>
              <a:rPr lang="lt-LT" dirty="1" sz="2200">
                <a:solidFill>
                  <a:srgbClr val="134095"/>
                </a:solidFill>
                <a:latin typeface="+mn-lt"/>
                <a:ea typeface="ＭＳ Ｐゴシック" panose="020B0600070205080204" pitchFamily="34" charset="-128"/>
              </a:rPr>
              <a:t>pvz., puikios galimybės naudotis viešuoju transportu (vadinamoji „Viešojo transporto pridėtinė vertė“),</a:t>
            </a:r>
            <a:r>
              <a:rPr lang="lt-LT" dirty="1" sz="220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lt-LT" dirty="1" sz="2200">
                <a:solidFill>
                  <a:srgbClr val="134095"/>
                </a:solidFill>
                <a:latin typeface="+mn-lt"/>
                <a:ea typeface="ＭＳ Ｐゴシック" panose="020B0600070205080204" pitchFamily="34" charset="-128"/>
              </a:rPr>
              <a:t>bendro dalijimosi transporto priemonių judumo galimybės, tokios kaip dalijimasis automobiliais, dviračiais, krovininiais dviračiais ir kt.,</a:t>
            </a:r>
            <a:r>
              <a:rPr lang="lt-LT" dirty="1" sz="220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lt-LT" dirty="1" sz="2200">
                <a:solidFill>
                  <a:srgbClr val="134095"/>
                </a:solidFill>
                <a:latin typeface="+mn-lt"/>
                <a:ea typeface="ＭＳ Ｐゴシック" panose="020B0600070205080204" pitchFamily="34" charset="-128"/>
              </a:rPr>
              <a:t>aukštos kokybės dviračių stovėjimo vietos,</a:t>
            </a:r>
            <a:r>
              <a:rPr lang="lt-LT" dirty="1" sz="220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lt-LT" dirty="1" sz="2200">
                <a:solidFill>
                  <a:srgbClr val="134095"/>
                </a:solidFill>
                <a:latin typeface="+mn-lt"/>
                <a:ea typeface="ＭＳ Ｐゴシック" panose="020B0600070205080204" pitchFamily="34" charset="-128"/>
              </a:rPr>
              <a:t>pažangi judumo koncepcija.</a:t>
            </a:r>
          </a:p>
          <a:p>
            <a:pPr marL="457200" lvl="2">
              <a:spcBef>
                <a:spcPct val="20000"/>
              </a:spcBef>
              <a:buClr>
                <a:srgbClr val="134095"/>
              </a:buClr>
              <a:buSzPct val="135000"/>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sp>
        <p:nvSpPr>
          <p:cNvPr id="5" name="Textfeld 4">
            <a:extLst>
              <a:ext uri="{FF2B5EF4-FFF2-40B4-BE49-F238E27FC236}">
                <a16:creationId xmlns:a16="http://schemas.microsoft.com/office/drawing/2014/main" id="{4ECBA90B-D2F7-443B-8914-5997EA5F655B}"/>
              </a:ext>
            </a:extLst>
          </p:cNvPr>
          <p:cNvSpPr txBox="1"/>
          <p:nvPr/>
        </p:nvSpPr>
        <p:spPr>
          <a:xfrm>
            <a:off x="442238" y="5210412"/>
            <a:ext cx="8186639" cy="1323439"/>
          </a:xfrm>
          <a:prstGeom prst="rect">
            <a:avLst/>
          </a:prstGeom>
          <a:noFill/>
        </p:spPr>
        <p:txBody>
          <a:bodyPr wrap="square" rtlCol="0">
            <a:spAutoFit/>
          </a:bodyPr>
          <a:lstStyle/>
          <a:p>
            <a:pPr>
              <a:spcBef>
                <a:spcPts val="0"/>
              </a:spcBef>
            </a:pPr>
            <a:r>
              <a:rPr lang="lt-LT" dirty="1" b="1" sz="2000">
                <a:solidFill>
                  <a:srgbClr val="134095"/>
                </a:solidFill>
                <a:latin typeface="+mj-lt"/>
                <a:cs typeface="MS PGothic"/>
              </a:rPr>
              <a:t>=&gt; Absoliučiai būtina mažesnių reikalavimų išankstinė sąlyga (privalomas reikalavimas) yra mokamos ar reguliuojamos automobilių stovėjimo vietos gatvėse toje ir šalia esančiose vietose</a:t>
            </a:r>
            <a:r>
              <a:rPr lang="lt-LT" dirty="1" b="1" sz="2000">
                <a:solidFill>
                  <a:srgbClr val="134095"/>
                </a:solidFill>
                <a:latin typeface="+mj-lt"/>
                <a:cs typeface="MS PGothic"/>
              </a:rPr>
              <a:t> </a:t>
            </a:r>
            <a:r>
              <a:rPr lang="lt-LT" dirty="1" sz="2000">
                <a:solidFill>
                  <a:srgbClr val="134095"/>
                </a:solidFill>
                <a:latin typeface="+mj-lt"/>
                <a:cs typeface="MS PGothic"/>
              </a:rPr>
              <a:t>
</a:t>
            </a:r>
            <a:br>
              <a:rPr lang="lt-LT" dirty="1" sz="2000">
                <a:solidFill>
                  <a:srgbClr val="134095"/>
                </a:solidFill>
                <a:latin typeface="+mj-lt"/>
                <a:cs typeface="MS PGothic"/>
              </a:rPr>
            </a:b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69586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r>
              <a:rPr lang="lt-LT" dirty="1" sz="3600" b="1">
                <a:solidFill>
                  <a:schemeClr val="bg1"/>
                </a:solidFill>
                <a:latin typeface="+mj-lt"/>
              </a:rPr>
              <a:t>Geroji praktika mažesniems automobilių stovėjimo vietų reikalavimams</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425968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34050" cy="1152525"/>
          </a:xfrm>
        </p:spPr>
        <p:txBody>
          <a:bodyPr/>
          <a:lstStyle/>
          <a:p>
            <a:pPr eaLnBrk="1" hangingPunct="1"/>
            <a:r>
              <a:rPr lang="lt-LT" dirty="1"/>
              <a:t>b. Sumažinti minimalų automobilių stovėjimo vietų reikalavimą, jei yra alternatyvų...</a:t>
            </a:r>
            <a:br>
              <a:rPr lang="lt-LT" dirty="1"/>
            </a:br>
            <a:r>
              <a:rPr lang="lt-LT" dirty="1"/>
              <a:t>... pvz., gerų galimybių naudotis viešuoju transportu</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55" y="1516807"/>
            <a:ext cx="5653106" cy="4838808"/>
          </a:xfrm>
          <a:prstGeom prst="rect">
            <a:avLst/>
          </a:prstGeom>
        </p:spPr>
      </p:pic>
      <p:sp>
        <p:nvSpPr>
          <p:cNvPr id="6" name="Content Placeholder 2"/>
          <p:cNvSpPr>
            <a:spLocks noGrp="1"/>
          </p:cNvSpPr>
          <p:nvPr>
            <p:ph idx="1"/>
          </p:nvPr>
        </p:nvSpPr>
        <p:spPr>
          <a:xfrm>
            <a:off x="6260202" y="1568496"/>
            <a:ext cx="2738645" cy="4212189"/>
          </a:xfrm>
        </p:spPr>
        <p:txBody>
          <a:bodyPr/>
          <a:lstStyle/>
          <a:p>
            <a:pPr eaLnBrk="1" hangingPunct="1">
              <a:buFont typeface="Arial" panose="020B0604020202020204" pitchFamily="34" charset="0"/>
              <a:buChar char="•"/>
            </a:pPr>
            <a:r>
              <a:rPr lang="lt-LT" dirty="1" sz="2000" b="0">
                <a:ea typeface="ＭＳ Ｐゴシック" panose="020B0600070205080204" pitchFamily="34" charset="-128"/>
              </a:rPr>
              <a:t>Geroji praktika Mainco mieste:</a:t>
            </a:r>
          </a:p>
          <a:p>
            <a:pPr eaLnBrk="1" hangingPunct="1">
              <a:buFont typeface="Arial" panose="020B0604020202020204" pitchFamily="34" charset="0"/>
              <a:buChar char="•"/>
            </a:pPr>
            <a:r>
              <a:rPr lang="lt-LT" dirty="1" sz="2000" b="0">
                <a:ea typeface="ＭＳ Ｐゴシック" panose="020B0600070205080204" pitchFamily="34" charset="-128"/>
              </a:rPr>
              <a:t>Reglamentas sumažina automobilių stovėjimo vietos reikalavimus procentais, jei yra geros naudojimosi viešuoju transportu galimybės, todėl sumažinamos statybų išlaidos</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7" name="Rechteck 6">
            <a:extLst>
              <a:ext uri="{FF2B5EF4-FFF2-40B4-BE49-F238E27FC236}">
                <a16:creationId xmlns:a16="http://schemas.microsoft.com/office/drawing/2014/main" id="{8E4F754D-F50E-4D17-B397-DDD398F4F0D5}"/>
              </a:ext>
            </a:extLst>
          </p:cNvPr>
          <p:cNvSpPr/>
          <p:nvPr/>
        </p:nvSpPr>
        <p:spPr>
          <a:xfrm rot="16200000">
            <a:off x="-2230386" y="3602704"/>
            <a:ext cx="4962559" cy="461665"/>
          </a:xfrm>
          <a:prstGeom prst="rect">
            <a:avLst/>
          </a:prstGeom>
        </p:spPr>
        <p:txBody>
          <a:bodyPr wrap="square">
            <a:spAutoFit/>
          </a:bodyPr>
          <a:lstStyle/>
          <a:p>
            <a:r>
              <a:rPr lang="lt-LT" dirty="1" sz="1200" b="1">
                <a:solidFill>
                  <a:srgbClr val="034EA2"/>
                </a:solidFill>
                <a:latin typeface="Arial"/>
              </a:rPr>
              <a:t>Šaltinis: https://bi.mainz.de/vo0050.php?__kvonr=16807</a:t>
            </a:r>
          </a:p>
          <a:p>
            <a:endParaRPr lang="de-DE" sz="1200" b="1" dirty="0">
              <a:solidFill>
                <a:srgbClr val="034EA2"/>
              </a:solidFill>
              <a:latin typeface="Arial"/>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21099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695950" cy="1152525"/>
          </a:xfrm>
        </p:spPr>
        <p:txBody>
          <a:bodyPr/>
          <a:lstStyle/>
          <a:p>
            <a:pPr eaLnBrk="1" hangingPunct="1"/>
            <a:r>
              <a:rPr lang="lt-LT" dirty="1"/>
              <a:t>b. Sumažinti minimalų automobilių stovėjimo vietų reikalavimą, jei yra alternatyvų…</a:t>
            </a:r>
          </a:p>
        </p:txBody>
      </p:sp>
      <p:sp>
        <p:nvSpPr>
          <p:cNvPr id="3" name="Rechteck 2">
            <a:extLst>
              <a:ext uri="{FF2B5EF4-FFF2-40B4-BE49-F238E27FC236}">
                <a16:creationId xmlns:a16="http://schemas.microsoft.com/office/drawing/2014/main" id="{6E3B51CD-C146-4F5D-921F-F9FBAAE29E4A}"/>
              </a:ext>
            </a:extLst>
          </p:cNvPr>
          <p:cNvSpPr/>
          <p:nvPr/>
        </p:nvSpPr>
        <p:spPr>
          <a:xfrm>
            <a:off x="515123" y="1643449"/>
            <a:ext cx="8085180" cy="3268587"/>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lt-LT" dirty="1">
                <a:solidFill>
                  <a:srgbClr val="134095"/>
                </a:solidFill>
                <a:latin typeface="+mn-lt"/>
                <a:ea typeface="ＭＳ Ｐゴシック" panose="020B0600070205080204" pitchFamily="34" charset="-128"/>
              </a:rPr>
              <a:t>...pvz., bendro dalijimosi transporto priemonių judumo galimybės, tokios kaip dalijimasis automobiliais, dviračiais, krovininiais dviračiais ir kt.,:</a:t>
            </a: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pic>
        <p:nvPicPr>
          <p:cNvPr id="4" name="Grafik 3">
            <a:extLst>
              <a:ext uri="{FF2B5EF4-FFF2-40B4-BE49-F238E27FC236}">
                <a16:creationId xmlns:a16="http://schemas.microsoft.com/office/drawing/2014/main" id="{6A96A26F-44A7-4626-82AF-29C710B8A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745" y="2582262"/>
            <a:ext cx="5701828" cy="3801219"/>
          </a:xfrm>
          <a:prstGeom prst="rect">
            <a:avLst/>
          </a:prstGeom>
        </p:spPr>
      </p:pic>
      <p:sp>
        <p:nvSpPr>
          <p:cNvPr id="7" name="Textfeld 6">
            <a:extLst>
              <a:ext uri="{FF2B5EF4-FFF2-40B4-BE49-F238E27FC236}">
                <a16:creationId xmlns:a16="http://schemas.microsoft.com/office/drawing/2014/main" id="{8FF7F625-FA02-467E-A541-45533D132FCE}"/>
              </a:ext>
            </a:extLst>
          </p:cNvPr>
          <p:cNvSpPr txBox="1"/>
          <p:nvPr/>
        </p:nvSpPr>
        <p:spPr>
          <a:xfrm>
            <a:off x="927572" y="6128055"/>
            <a:ext cx="1305165" cy="276999"/>
          </a:xfrm>
          <a:prstGeom prst="rect">
            <a:avLst/>
          </a:prstGeom>
          <a:noFill/>
        </p:spPr>
        <p:txBody>
          <a:bodyPr wrap="none" rtlCol="0">
            <a:spAutoFit/>
          </a:bodyPr>
          <a:lstStyle/>
          <a:p>
            <a:r>
              <a:rPr lang="lt-LT" dirty="1" sz="1200">
                <a:solidFill>
                  <a:schemeClr val="bg1"/>
                </a:solidFill>
                <a:latin typeface="+mn-lt"/>
              </a:rPr>
              <a:t>© Martina Hertel</a:t>
            </a:r>
          </a:p>
        </p:txBody>
      </p:sp>
      <p:sp>
        <p:nvSpPr>
          <p:cNvPr id="8" name="Content Placeholder 2">
            <a:extLst>
              <a:ext uri="{FF2B5EF4-FFF2-40B4-BE49-F238E27FC236}">
                <a16:creationId xmlns:a16="http://schemas.microsoft.com/office/drawing/2014/main" id="{7193FDF7-CD41-4D35-BAAB-485656D288ED}"/>
              </a:ext>
            </a:extLst>
          </p:cNvPr>
          <p:cNvSpPr>
            <a:spLocks noGrp="1"/>
          </p:cNvSpPr>
          <p:nvPr>
            <p:ph idx="1"/>
          </p:nvPr>
        </p:nvSpPr>
        <p:spPr>
          <a:xfrm>
            <a:off x="6660574" y="2582262"/>
            <a:ext cx="2383352" cy="3963389"/>
          </a:xfrm>
        </p:spPr>
        <p:txBody>
          <a:bodyPr/>
          <a:lstStyle/>
          <a:p>
            <a:pPr eaLnBrk="1" hangingPunct="1">
              <a:buFont typeface="Arial" panose="020B0604020202020204" pitchFamily="34" charset="0"/>
              <a:buChar char="•"/>
            </a:pPr>
            <a:r>
              <a:rPr lang="lt-LT" dirty="1" sz="2000" b="0">
                <a:ea typeface="ＭＳ Ｐゴシック" panose="020B0600070205080204" pitchFamily="34" charset="-128"/>
              </a:rPr>
              <a:t>Geroji praktika Freiburgo mieste:</a:t>
            </a:r>
          </a:p>
          <a:p>
            <a:pPr eaLnBrk="1" hangingPunct="1">
              <a:buFont typeface="Arial" panose="020B0604020202020204" pitchFamily="34" charset="0"/>
              <a:buChar char="•"/>
            </a:pPr>
            <a:r>
              <a:rPr lang="lt-LT" dirty="1" sz="2000" b="0">
                <a:ea typeface="ＭＳ Ｐゴシック" panose="020B0600070205080204" pitchFamily="34" charset="-128"/>
              </a:rPr>
              <a:t>Judumo centras šalia pastatų ir techninė rotušė</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52979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lt-LT" dirty="1" sz="3600" b="1">
                <a:solidFill>
                  <a:schemeClr val="bg1"/>
                </a:solidFill>
                <a:latin typeface="+mj-lt"/>
              </a:rPr>
              <a:t>Stovėjimo vietų standartų apibrėžimas</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12074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62624" cy="1152525"/>
          </a:xfrm>
        </p:spPr>
        <p:txBody>
          <a:bodyPr/>
          <a:lstStyle/>
          <a:p>
            <a:pPr eaLnBrk="1" hangingPunct="1"/>
            <a:r>
              <a:rPr lang="lt-LT" dirty="1"/>
              <a:t>b. Sumažinti minimalius reikalavimus automobilių stovėjimo vietoms... dėl aukštos kokybės dviračių stovėjimo vietų</a:t>
            </a:r>
            <a:r>
              <a:rPr lang="lt-LT" dirty="1"/>
              <a:t> </a:t>
            </a:r>
          </a:p>
        </p:txBody>
      </p:sp>
      <p:sp>
        <p:nvSpPr>
          <p:cNvPr id="5" name="Textfeld 4">
            <a:extLst>
              <a:ext uri="{FF2B5EF4-FFF2-40B4-BE49-F238E27FC236}">
                <a16:creationId xmlns:a16="http://schemas.microsoft.com/office/drawing/2014/main" id="{715FB566-71AC-40F6-A98A-947C329E0B42}"/>
              </a:ext>
            </a:extLst>
          </p:cNvPr>
          <p:cNvSpPr txBox="1"/>
          <p:nvPr/>
        </p:nvSpPr>
        <p:spPr>
          <a:xfrm>
            <a:off x="361883" y="1624981"/>
            <a:ext cx="8377003" cy="4124206"/>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lt-LT" dirty="1" b="1" sz="2200">
                <a:solidFill>
                  <a:srgbClr val="134095"/>
                </a:solidFill>
                <a:latin typeface="+mj-lt"/>
                <a:cs typeface="MS PGothic"/>
              </a:rPr>
              <a:t>Privaloma </a:t>
            </a:r>
            <a:r>
              <a:rPr lang="lt-LT" dirty="1" sz="2200">
                <a:solidFill>
                  <a:srgbClr val="134095"/>
                </a:solidFill>
                <a:latin typeface="+mj-lt"/>
                <a:cs typeface="MS PGothic"/>
              </a:rPr>
              <a:t>įrengti dviračių stovėjimo vietas!</a:t>
            </a:r>
          </a:p>
          <a:p>
            <a:pPr marL="342900" indent="-342900">
              <a:spcBef>
                <a:spcPts val="600"/>
              </a:spcBef>
              <a:buFont typeface="Arial" panose="020B0604020202020204" pitchFamily="34" charset="0"/>
              <a:buChar char="•"/>
            </a:pPr>
            <a:r>
              <a:rPr lang="lt-LT" dirty="1" sz="2200">
                <a:solidFill>
                  <a:srgbClr val="134095"/>
                </a:solidFill>
                <a:latin typeface="+mj-lt"/>
                <a:cs typeface="MS PGothic"/>
              </a:rPr>
              <a:t>Pritaikyti priekinių ratų laikiklius, vadinamuosius „ratlankių fiksatorius“, neleidžiama naujos statybos projektuose</a:t>
            </a:r>
          </a:p>
          <a:p>
            <a:pPr marL="342900" indent="-342900">
              <a:spcBef>
                <a:spcPts val="600"/>
              </a:spcBef>
              <a:buFont typeface="Arial" panose="020B0604020202020204" pitchFamily="34" charset="0"/>
              <a:buChar char="•"/>
            </a:pPr>
            <a:r>
              <a:rPr lang="lt-LT" dirty="1" sz="2200">
                <a:solidFill>
                  <a:srgbClr val="134095"/>
                </a:solidFill>
                <a:latin typeface="+mj-lt"/>
                <a:cs typeface="MS PGothic"/>
              </a:rPr>
              <a:t>Dviračių stovėjimo vietose turi būti saugus stovas, jos turi būti lengvai prieinamos ir tinkamai apšviestos</a:t>
            </a:r>
            <a:r>
              <a:rPr lang="lt-LT" dirty="1" sz="2200">
                <a:solidFill>
                  <a:srgbClr val="134095"/>
                </a:solidFill>
                <a:latin typeface="+mj-lt"/>
                <a:cs typeface="MS PGothic"/>
              </a:rPr>
              <a:t> </a:t>
            </a:r>
          </a:p>
          <a:p>
            <a:pPr marL="342900" indent="-342900">
              <a:spcBef>
                <a:spcPts val="600"/>
              </a:spcBef>
              <a:buFont typeface="Arial" panose="020B0604020202020204" pitchFamily="34" charset="0"/>
              <a:buChar char="•"/>
            </a:pPr>
            <a:r>
              <a:rPr lang="lt-LT" dirty="1" sz="2200">
                <a:solidFill>
                  <a:srgbClr val="134095"/>
                </a:solidFill>
                <a:latin typeface="+mj-lt"/>
                <a:cs typeface="MS PGothic"/>
              </a:rPr>
              <a:t>Statomų dviračių stovėjimo vietų skaičius priklauso nuo pastato naudojimo būdo (→ orientacinė skaičių lentelė)</a:t>
            </a:r>
          </a:p>
          <a:p>
            <a:pPr marL="342900" indent="-342900">
              <a:spcBef>
                <a:spcPts val="600"/>
              </a:spcBef>
              <a:buFont typeface="Arial" panose="020B0604020202020204" pitchFamily="34" charset="0"/>
              <a:buChar char="•"/>
            </a:pPr>
            <a:r>
              <a:rPr lang="lt-LT" dirty="1" sz="2200">
                <a:solidFill>
                  <a:srgbClr val="134095"/>
                </a:solidFill>
                <a:latin typeface="+mj-lt"/>
                <a:cs typeface="MS PGothic"/>
              </a:rPr>
              <a:t>Automobilių stovėjimo vietų (keleivinių automobilių) įpareigojimo sumažinimas įgyvendinant dviračių eismo skatinimo priemones, tokias kaip krovininių dviračių tiekimas, dviračių stogų ar užraktų įrengimas, spintelės „Pedelec“ akumuliatoriams krauti.</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8372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lt-LT" dirty="1"/>
              <a:t>b. Gerų dviračių stovėjimo vietų standartai</a:t>
            </a:r>
          </a:p>
        </p:txBody>
      </p:sp>
      <p:sp>
        <p:nvSpPr>
          <p:cNvPr id="6" name="Rechteck 5">
            <a:extLst>
              <a:ext uri="{FF2B5EF4-FFF2-40B4-BE49-F238E27FC236}">
                <a16:creationId xmlns:a16="http://schemas.microsoft.com/office/drawing/2014/main" id="{9734377B-1BD8-4708-806D-25B55E42C62A}"/>
              </a:ext>
            </a:extLst>
          </p:cNvPr>
          <p:cNvSpPr/>
          <p:nvPr/>
        </p:nvSpPr>
        <p:spPr>
          <a:xfrm>
            <a:off x="4114801" y="1631373"/>
            <a:ext cx="3799490" cy="1815882"/>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lt-LT" dirty="1">
                <a:solidFill>
                  <a:srgbClr val="134095"/>
                </a:solidFill>
                <a:latin typeface="+mn-lt"/>
                <a:ea typeface="ＭＳ Ｐゴシック" panose="020B0600070205080204" pitchFamily="34" charset="-128"/>
              </a:rPr>
              <a:t>Geroji praktika Sint Niklaso mieste:</a:t>
            </a:r>
          </a:p>
          <a:p>
            <a:pPr marL="714375" lvl="1" indent="-352425">
              <a:spcBef>
                <a:spcPct val="20000"/>
              </a:spcBef>
              <a:buClr>
                <a:srgbClr val="134095"/>
              </a:buClr>
              <a:buSzPct val="135000"/>
              <a:buFont typeface="Arial" panose="020B0604020202020204" pitchFamily="34" charset="0"/>
              <a:buChar char="•"/>
            </a:pPr>
            <a:r>
              <a:rPr lang="lt-LT" dirty="1" b="1" sz="2000">
                <a:solidFill>
                  <a:srgbClr val="134095"/>
                </a:solidFill>
                <a:latin typeface="+mn-lt"/>
                <a:ea typeface="ＭＳ Ｐゴシック" panose="020B0600070205080204" pitchFamily="34" charset="-128"/>
              </a:rPr>
              <a:t>1 dviračio stovėjimo vieta vienam asmeniui, </a:t>
            </a:r>
            <a:r>
              <a:rPr lang="lt-LT" dirty="1" sz="2000">
                <a:solidFill>
                  <a:srgbClr val="134095"/>
                </a:solidFill>
                <a:latin typeface="+mn-lt"/>
                <a:ea typeface="ＭＳ Ｐゴシック" panose="020B0600070205080204" pitchFamily="34" charset="-128"/>
              </a:rPr>
              <a:t>bet 1 stovėjimo vieta gyvenamajam vienetui</a:t>
            </a:r>
          </a:p>
        </p:txBody>
      </p:sp>
      <p:pic>
        <p:nvPicPr>
          <p:cNvPr id="1026" name="Picture 2" descr="Sint-Nikla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00" y="1631373"/>
            <a:ext cx="3915000" cy="313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lt-LT" dirty="1" sz="1200">
                <a:solidFill>
                  <a:schemeClr val="bg1"/>
                </a:solidFill>
                <a:latin typeface="+mn-lt"/>
              </a:rPr>
              <a:t>© „Park4SUMP“</a:t>
            </a:r>
          </a:p>
        </p:txBody>
      </p:sp>
      <p:sp>
        <p:nvSpPr>
          <p:cNvPr id="4" name="Rechteck 3"/>
          <p:cNvSpPr/>
          <p:nvPr/>
        </p:nvSpPr>
        <p:spPr>
          <a:xfrm>
            <a:off x="4122682" y="3633629"/>
            <a:ext cx="4572000" cy="1754326"/>
          </a:xfrm>
          <a:prstGeom prst="rect">
            <a:avLst/>
          </a:prstGeom>
        </p:spPr>
        <p:txBody>
          <a:bodyPr>
            <a:spAutoFit/>
          </a:bodyPr>
          <a:lstStyle/>
          <a:p>
            <a:pPr marL="342900" lvl="0" indent="-342900">
              <a:spcBef>
                <a:spcPct val="20000"/>
              </a:spcBef>
              <a:buClr>
                <a:srgbClr val="134095"/>
              </a:buClr>
              <a:buSzPct val="135000"/>
              <a:buFont typeface="Arial" panose="020B0604020202020204" pitchFamily="34" charset="0"/>
              <a:buChar char="•"/>
            </a:pPr>
            <a:r>
              <a:rPr lang="lt-LT" dirty="1">
                <a:solidFill>
                  <a:srgbClr val="134095"/>
                </a:solidFill>
                <a:latin typeface="Arial"/>
                <a:ea typeface="ＭＳ Ｐゴシック" panose="020B0600070205080204" pitchFamily="34" charset="-128"/>
              </a:rPr>
              <a:t>Geroji praktika Prancūzijoje:</a:t>
            </a:r>
          </a:p>
          <a:p>
            <a:pPr marL="714375" lvl="1" indent="-352425">
              <a:spcBef>
                <a:spcPct val="20000"/>
              </a:spcBef>
              <a:buClr>
                <a:srgbClr val="134095"/>
              </a:buClr>
              <a:buSzPct val="135000"/>
              <a:buFont typeface="Arial" panose="020B0604020202020204" pitchFamily="34" charset="0"/>
              <a:buChar char="•"/>
            </a:pPr>
            <a:r>
              <a:rPr lang="lt-LT" dirty="1" sz="2000">
                <a:solidFill>
                  <a:srgbClr val="134095"/>
                </a:solidFill>
                <a:latin typeface="Arial"/>
                <a:ea typeface="ＭＳ Ｐゴシック" panose="020B0600070205080204" pitchFamily="34" charset="-128"/>
              </a:rPr>
              <a:t>maksimalūs automobilių stovėjimo vietų standartai ir minimalūs standartai dviračių stovėjimo vietoms, teikiamoms nuomojant būstą su finansine parama</a:t>
            </a:r>
            <a:r>
              <a:rPr lang="lt-LT" dirty="1" sz="2000">
                <a:solidFill>
                  <a:srgbClr val="134095"/>
                </a:solidFill>
                <a:latin typeface="Arial"/>
                <a:ea typeface="ＭＳ Ｐゴシック" panose="020B0600070205080204" pitchFamily="34" charset="-128"/>
              </a:rPr>
              <a:t> </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53748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1C94C4-3727-4CD8-8FD6-0FC3F7116BDD}"/>
              </a:ext>
            </a:extLst>
          </p:cNvPr>
          <p:cNvPicPr>
            <a:picLocks noChangeAspect="1"/>
          </p:cNvPicPr>
          <p:nvPr/>
        </p:nvPicPr>
        <p:blipFill rotWithShape="1">
          <a:blip r:embed="rId3"/>
          <a:srcRect l="15054" t="20433" r="15215" b="12054"/>
          <a:stretch/>
        </p:blipFill>
        <p:spPr>
          <a:xfrm>
            <a:off x="2738437" y="5401133"/>
            <a:ext cx="2752726" cy="1135334"/>
          </a:xfrm>
          <a:prstGeom prst="rect">
            <a:avLst/>
          </a:prstGeom>
        </p:spPr>
      </p:pic>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04008"/>
            <a:ext cx="5838825" cy="1143000"/>
          </a:xfrm>
        </p:spPr>
        <p:txBody>
          <a:bodyPr/>
          <a:lstStyle/>
          <a:p>
            <a:pPr eaLnBrk="1" hangingPunct="1"/>
            <a:r>
              <a:rPr lang="lt-LT" dirty="1"/>
              <a:t>b. Automobilių stovėjimo vietų poreikio sumažinimas dėl „CarSharing“</a:t>
            </a: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lt-LT" dirty="1" sz="1600">
                <a:solidFill>
                  <a:schemeClr val="bg1"/>
                </a:solidFill>
                <a:latin typeface="+mn-lt"/>
              </a:rPr>
              <a:t>© Martina Hertel</a:t>
            </a:r>
          </a:p>
        </p:txBody>
      </p:sp>
      <p:sp>
        <p:nvSpPr>
          <p:cNvPr id="14" name="Rechteck 13"/>
          <p:cNvSpPr/>
          <p:nvPr/>
        </p:nvSpPr>
        <p:spPr>
          <a:xfrm>
            <a:off x="165100" y="5210385"/>
            <a:ext cx="7150100" cy="830997"/>
          </a:xfrm>
          <a:prstGeom prst="rect">
            <a:avLst/>
          </a:prstGeom>
        </p:spPr>
        <p:txBody>
          <a:bodyPr wrap="square">
            <a:spAutoFit/>
          </a:bodyPr>
          <a:lstStyle/>
          <a:p>
            <a:r>
              <a:rPr lang="lt-LT" dirty="1" sz="1200" b="1">
                <a:solidFill>
                  <a:srgbClr val="134095"/>
                </a:solidFill>
                <a:latin typeface="Arial" panose="020B0604020202020204" pitchFamily="34" charset="0"/>
                <a:cs typeface="Arial" panose="020B0604020202020204" pitchFamily="34" charset="0"/>
              </a:rPr>
              <a:t>Šaltinis: Gunnar Nehrke pranešimas, paskaita 2019 m. lapkričio 14 d., „Difu“ seminaras</a:t>
            </a:r>
            <a:r>
              <a:rPr lang="lt-LT" dirty="1" sz="1200" b="1">
                <a:solidFill>
                  <a:srgbClr val="134095"/>
                </a:solidFill>
                <a:latin typeface="Arial" panose="020B0604020202020204" pitchFamily="34" charset="0"/>
                <a:cs typeface="Arial" panose="020B0604020202020204" pitchFamily="34" charset="0"/>
              </a:rPr>
              <a:t> </a:t>
            </a:r>
          </a:p>
          <a:p>
            <a:endParaRPr lang="de-DE" sz="1200" b="1" dirty="0">
              <a:solidFill>
                <a:srgbClr val="134095"/>
              </a:solidFill>
              <a:latin typeface="Arial" panose="020B0604020202020204" pitchFamily="34" charset="0"/>
              <a:cs typeface="Arial" panose="020B0604020202020204" pitchFamily="34" charset="0"/>
            </a:endParaRPr>
          </a:p>
          <a:p>
            <a:r>
              <a:rPr lang="lt-LT" dirty="1" sz="1200" b="1">
                <a:solidFill>
                  <a:srgbClr val="134095"/>
                </a:solidFill>
                <a:latin typeface="+mn-lt"/>
              </a:rPr>
              <a:t> </a:t>
            </a:r>
          </a:p>
        </p:txBody>
      </p:sp>
      <p:graphicFrame>
        <p:nvGraphicFramePr>
          <p:cNvPr id="5" name="Tabelle 4"/>
          <p:cNvGraphicFramePr>
            <a:graphicFrameLocks noGrp="1"/>
          </p:cNvGraphicFramePr>
          <p:nvPr>
            <p:extLst>
              <p:ext uri="{D42A27DB-BD31-4B8C-83A1-F6EECF244321}">
                <p14:modId xmlns:p14="http://schemas.microsoft.com/office/powerpoint/2010/main" val="2182853206"/>
              </p:ext>
            </p:extLst>
          </p:nvPr>
        </p:nvGraphicFramePr>
        <p:xfrm>
          <a:off x="256308" y="1375314"/>
          <a:ext cx="8631384" cy="3820668"/>
        </p:xfrm>
        <a:graphic>
          <a:graphicData uri="http://schemas.openxmlformats.org/drawingml/2006/table">
            <a:tbl>
              <a:tblPr firstRow="1" firstCol="1" bandRow="1">
                <a:tableStyleId>{5C22544A-7EE6-4342-B048-85BDC9FD1C3A}</a:tableStyleId>
              </a:tblPr>
              <a:tblGrid>
                <a:gridCol w="1316648">
                  <a:extLst>
                    <a:ext uri="{9D8B030D-6E8A-4147-A177-3AD203B41FA5}">
                      <a16:colId xmlns:a16="http://schemas.microsoft.com/office/drawing/2014/main" val="20000"/>
                    </a:ext>
                  </a:extLst>
                </a:gridCol>
                <a:gridCol w="2023451">
                  <a:extLst>
                    <a:ext uri="{9D8B030D-6E8A-4147-A177-3AD203B41FA5}">
                      <a16:colId xmlns:a16="http://schemas.microsoft.com/office/drawing/2014/main" val="20001"/>
                    </a:ext>
                  </a:extLst>
                </a:gridCol>
                <a:gridCol w="2016420">
                  <a:extLst>
                    <a:ext uri="{9D8B030D-6E8A-4147-A177-3AD203B41FA5}">
                      <a16:colId xmlns:a16="http://schemas.microsoft.com/office/drawing/2014/main" val="20002"/>
                    </a:ext>
                  </a:extLst>
                </a:gridCol>
                <a:gridCol w="3274865">
                  <a:extLst>
                    <a:ext uri="{9D8B030D-6E8A-4147-A177-3AD203B41FA5}">
                      <a16:colId xmlns:a16="http://schemas.microsoft.com/office/drawing/2014/main" val="20003"/>
                    </a:ext>
                  </a:extLst>
                </a:gridCol>
              </a:tblGrid>
              <a:tr h="382388">
                <a:tc>
                  <a:txBody>
                    <a:bodyPr/>
                    <a:lstStyle/>
                    <a:p>
                      <a:pPr>
                        <a:lnSpc>
                          <a:spcPct val="115000"/>
                        </a:lnSpc>
                        <a:spcAft>
                          <a:spcPts val="0"/>
                        </a:spcAft>
                      </a:pPr>
                      <a:r>
                        <a:rPr lang="lt-LT" dirty="1" sz="1800">
                          <a:latin typeface="+mn-lt"/>
                          <a:ea typeface="+mn-ea"/>
                          <a:cs typeface="+mn-cs"/>
                        </a:rPr>
                        <a:t>Miestas</a:t>
                      </a:r>
                    </a:p>
                  </a:txBody>
                  <a:tcPr marL="62184" marR="62184" marT="0" marB="0"/>
                </a:tc>
                <a:tc>
                  <a:txBody>
                    <a:bodyPr/>
                    <a:lstStyle/>
                    <a:p>
                      <a:pPr>
                        <a:lnSpc>
                          <a:spcPct val="115000"/>
                        </a:lnSpc>
                        <a:spcAft>
                          <a:spcPts val="0"/>
                        </a:spcAft>
                      </a:pPr>
                      <a:r>
                        <a:rPr lang="lt-LT" dirty="1" sz="1800"/>
                        <a:t>Naujas statybos projektas</a:t>
                      </a:r>
                    </a:p>
                  </a:txBody>
                  <a:tcPr marL="62184" marR="62184" marT="0" marB="0"/>
                </a:tc>
                <a:tc>
                  <a:txBody>
                    <a:bodyPr/>
                    <a:lstStyle/>
                    <a:p>
                      <a:pPr>
                        <a:lnSpc>
                          <a:spcPct val="115000"/>
                        </a:lnSpc>
                        <a:spcAft>
                          <a:spcPts val="0"/>
                        </a:spcAft>
                      </a:pPr>
                      <a:r>
                        <a:rPr lang="lt-LT" dirty="1" sz="1800"/>
                        <a:t>Automobilių stovėjimo vietų standartų sumažinimas atsižvelgiant </a:t>
                      </a:r>
                      <a:r>
                        <a:rPr lang="lt-LT" dirty="1" baseline="0" sz="1800"/>
                        <a:t>į naujos plėtros</a:t>
                      </a:r>
                    </a:p>
                  </a:txBody>
                  <a:tcPr marL="62184" marR="62184" marT="0" marB="0"/>
                </a:tc>
                <a:tc>
                  <a:txBody>
                    <a:bodyPr/>
                    <a:lstStyle/>
                    <a:p>
                      <a:pPr>
                        <a:lnSpc>
                          <a:spcPct val="115000"/>
                        </a:lnSpc>
                        <a:spcAft>
                          <a:spcPts val="0"/>
                        </a:spcAft>
                      </a:pPr>
                      <a:r>
                        <a:rPr lang="lt-LT" dirty="1" sz="1800">
                          <a:latin typeface="+mn-lt"/>
                          <a:ea typeface="+mn-ea"/>
                          <a:cs typeface="+mn-cs"/>
                        </a:rPr>
                        <a:t>išlaidas</a:t>
                      </a:r>
                    </a:p>
                  </a:txBody>
                  <a:tcPr marL="62184" marR="62184" marT="0" marB="0"/>
                </a:tc>
                <a:extLst>
                  <a:ext uri="{0D108BD9-81ED-4DB2-BD59-A6C34878D82A}">
                    <a16:rowId xmlns:a16="http://schemas.microsoft.com/office/drawing/2014/main" val="10000"/>
                  </a:ext>
                </a:extLst>
              </a:tr>
              <a:tr h="955935">
                <a:tc>
                  <a:txBody>
                    <a:bodyPr/>
                    <a:lstStyle/>
                    <a:p>
                      <a:pPr>
                        <a:lnSpc>
                          <a:spcPct val="115000"/>
                        </a:lnSpc>
                        <a:spcAft>
                          <a:spcPts val="0"/>
                        </a:spcAft>
                      </a:pPr>
                      <a:r>
                        <a:rPr lang="lt-LT" dirty="1" sz="1800"/>
                        <a:t>Miun</a:t>
                      </a:r>
                      <a:r>
                        <a:rPr lang="lt-LT" dirty="1" baseline="0" sz="1800"/>
                        <a:t>chenas</a:t>
                      </a:r>
                    </a:p>
                  </a:txBody>
                  <a:tcPr marL="62184" marR="62184" marT="0" marB="0"/>
                </a:tc>
                <a:tc>
                  <a:txBody>
                    <a:bodyPr/>
                    <a:lstStyle/>
                    <a:p>
                      <a:pPr>
                        <a:lnSpc>
                          <a:spcPct val="115000"/>
                        </a:lnSpc>
                        <a:spcAft>
                          <a:spcPts val="0"/>
                        </a:spcAft>
                      </a:pPr>
                      <a:r>
                        <a:rPr lang="lt-LT" dirty="1" sz="1600">
                          <a:latin typeface="Arial" panose="020B0604020202020204" pitchFamily="34" charset="0"/>
                          <a:ea typeface="Calibri"/>
                          <a:cs typeface="Arial" panose="020B0604020202020204" pitchFamily="34" charset="0"/>
                        </a:rPr>
                        <a:t>Kelių kartų gyvenimas su 120 gyvenamųjų pastatų Miunchene</a:t>
                      </a:r>
                      <a:r>
                        <a:rPr lang="lt-LT" dirty="1" sz="1600">
                          <a:latin typeface="Arial" panose="020B0604020202020204" pitchFamily="34" charset="0"/>
                          <a:ea typeface="Calibri"/>
                          <a:cs typeface="Arial" panose="020B0604020202020204" pitchFamily="34" charset="0"/>
                        </a:rPr>
                        <a:t> </a:t>
                      </a:r>
                    </a:p>
                    <a:p>
                      <a:pPr algn="l" rtl="0">
                        <a:lnSpc>
                          <a:spcPct val="115000"/>
                        </a:lnSpc>
                        <a:spcAft>
                          <a:spcPts val="0"/>
                        </a:spcAft>
                      </a:pP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lt-LT" dirty="1" sz="1600">
                          <a:latin typeface="Arial" panose="020B0604020202020204" pitchFamily="34" charset="0"/>
                          <a:ea typeface="Calibri"/>
                          <a:cs typeface="Arial" panose="020B0604020202020204" pitchFamily="34" charset="0"/>
                        </a:rPr>
                        <a:t>„CarSharing“ partneris: STATTAUTO, Miunchenas</a:t>
                      </a:r>
                    </a:p>
                  </a:txBody>
                  <a:tcPr marL="62184" marR="62184" marT="0" marB="0"/>
                </a:tc>
                <a:tc>
                  <a:txBody>
                    <a:bodyPr/>
                    <a:lstStyle/>
                    <a:p>
                      <a:pPr>
                        <a:lnSpc>
                          <a:spcPct val="115000"/>
                        </a:lnSpc>
                        <a:spcAft>
                          <a:spcPts val="0"/>
                        </a:spcAft>
                      </a:pPr>
                      <a:r>
                        <a:rPr lang="lt-LT" dirty="1" sz="1600"/>
                        <a:t>Vietos valdžios institucijos sumažino </a:t>
                      </a:r>
                      <a:r>
                        <a:rPr lang="lt-LT" dirty="1" baseline="0" sz="1600"/>
                        <a:t>automobilių stovėjimo vietų standartus</a:t>
                      </a:r>
                      <a:r>
                        <a:rPr lang="lt-LT" dirty="1" sz="1600"/>
                        <a:t> dėl „CarSharing“ stoties: 0,5 vietoj 0,8</a:t>
                      </a:r>
                    </a:p>
                    <a:p>
                      <a:pPr algn="l" rtl="0">
                        <a:lnSpc>
                          <a:spcPct val="115000"/>
                        </a:lnSpc>
                        <a:spcAft>
                          <a:spcPts val="0"/>
                        </a:spcAft>
                      </a:pPr>
                      <a:endParaRPr lang="en-US" sz="1600" dirty="0">
                        <a:effectLst/>
                      </a:endParaRPr>
                    </a:p>
                  </a:txBody>
                  <a:tcPr marL="62184" marR="62184" marT="0" marB="0"/>
                </a:tc>
                <a:tc>
                  <a:txBody>
                    <a:bodyPr/>
                    <a:lstStyle/>
                    <a:p>
                      <a:pPr>
                        <a:lnSpc>
                          <a:spcPct val="115000"/>
                        </a:lnSpc>
                        <a:spcAft>
                          <a:spcPts val="0"/>
                        </a:spcAft>
                      </a:pPr>
                      <a:r>
                        <a:rPr lang="lt-LT" dirty="1" sz="1600"/>
                        <a:t>Sumažintos statybų išlaidos (požeminė automobilių stovėjimo aikštelė): apytiksliai 300 000 eurų, iš jų apie 150 000 eurų negalima refinansuoti per automobilių stovėjimo vietų nuomą</a:t>
                      </a:r>
                    </a:p>
                    <a:p>
                      <a:pPr algn="l" rtl="0">
                        <a:lnSpc>
                          <a:spcPct val="115000"/>
                        </a:lnSpc>
                        <a:spcAft>
                          <a:spcPts val="0"/>
                        </a:spcAft>
                      </a:pPr>
                      <a:endParaRPr lang="de-DE" sz="1600" dirty="0">
                        <a:effectLst/>
                      </a:endParaRPr>
                    </a:p>
                    <a:p>
                      <a:pPr>
                        <a:lnSpc>
                          <a:spcPct val="115000"/>
                        </a:lnSpc>
                        <a:spcAft>
                          <a:spcPts val="0"/>
                        </a:spcAft>
                      </a:pPr>
                      <a:r>
                        <a:rPr lang="lt-LT" dirty="1" sz="1600"/>
                        <a:t> </a:t>
                      </a:r>
                    </a:p>
                  </a:txBody>
                  <a:tcPr marL="62184" marR="62184" marT="0" marB="0"/>
                </a:tc>
                <a:extLst>
                  <a:ext uri="{0D108BD9-81ED-4DB2-BD59-A6C34878D82A}">
                    <a16:rowId xmlns:a16="http://schemas.microsoft.com/office/drawing/2014/main" val="10001"/>
                  </a:ext>
                </a:extLst>
              </a:tr>
            </a:tbl>
          </a:graphicData>
        </a:graphic>
      </p:graphicFrame>
      <p:sp>
        <p:nvSpPr>
          <p:cNvPr id="6" name="Rechteck 5">
            <a:extLst>
              <a:ext uri="{FF2B5EF4-FFF2-40B4-BE49-F238E27FC236}">
                <a16:creationId xmlns:a16="http://schemas.microsoft.com/office/drawing/2014/main" id="{570C13A3-935F-4655-8376-673A34774FB8}"/>
              </a:ext>
            </a:extLst>
          </p:cNvPr>
          <p:cNvSpPr/>
          <p:nvPr/>
        </p:nvSpPr>
        <p:spPr>
          <a:xfrm>
            <a:off x="5820728" y="5967522"/>
            <a:ext cx="3848100" cy="461665"/>
          </a:xfrm>
          <a:prstGeom prst="rect">
            <a:avLst/>
          </a:prstGeom>
        </p:spPr>
        <p:txBody>
          <a:bodyPr wrap="square">
            <a:spAutoFit/>
          </a:bodyPr>
          <a:lstStyle/>
          <a:p>
            <a:pPr lvl="0"/>
            <a:r>
              <a:rPr lang="lt-LT" dirty="1" sz="1200" b="1">
                <a:solidFill>
                  <a:srgbClr val="134095"/>
                </a:solidFill>
                <a:latin typeface="Arial" panose="020B0604020202020204" pitchFamily="34" charset="0"/>
                <a:cs typeface="Arial" panose="020B0604020202020204" pitchFamily="34" charset="0"/>
              </a:rPr>
              <a:t>Šaltinis: https://www.stattauto-muenchen.de/renault-zoe/</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6982738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0" y="113533"/>
            <a:ext cx="6181725" cy="1143000"/>
          </a:xfrm>
        </p:spPr>
        <p:txBody>
          <a:bodyPr/>
          <a:lstStyle/>
          <a:p>
            <a:pPr eaLnBrk="1" hangingPunct="1"/>
            <a:r>
              <a:rPr lang="lt-LT" dirty="1" sz="1800"/>
              <a:t>
</a:t>
            </a:r>
            <a:br>
              <a:rPr lang="lt-LT" dirty="1" sz="1800"/>
            </a:br>
            <a:r>
              <a:rPr lang="lt-LT" dirty="1" sz="1800"/>
              <a:t>
</a:t>
            </a:r>
            <a:br>
              <a:rPr lang="lt-LT" dirty="1" sz="1800"/>
            </a:br>
            <a:r>
              <a:rPr lang="lt-LT" dirty="1" sz="1800"/>
              <a:t>b. Geroji patirtis Umėjo mieste: projekto „Green Parking Payoff“ metu nekilnojamojo turto vystytojai teikia tvaraus judumo paslaugas mainais į mažesnius automobilių stovėjimo vietų reikalavimus</a:t>
            </a:r>
            <a:r>
              <a:rPr lang="lt-LT" dirty="1" sz="1800"/>
              <a:t>
</a:t>
            </a:r>
            <a:br>
              <a:rPr lang="lt-LT" dirty="1" sz="1800"/>
            </a:b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lt-LT" dirty="1" sz="1600">
                <a:solidFill>
                  <a:schemeClr val="bg1"/>
                </a:solidFill>
                <a:latin typeface="+mn-lt"/>
              </a:rPr>
              <a:t>© Martina Hertel</a:t>
            </a:r>
          </a:p>
        </p:txBody>
      </p:sp>
      <p:pic>
        <p:nvPicPr>
          <p:cNvPr id="11" name="Grafik 10">
            <a:extLst>
              <a:ext uri="{FF2B5EF4-FFF2-40B4-BE49-F238E27FC236}">
                <a16:creationId xmlns:a16="http://schemas.microsoft.com/office/drawing/2014/main" id="{091A490E-B13A-4F5B-83BF-5E3DD0301DB3}"/>
              </a:ext>
            </a:extLst>
          </p:cNvPr>
          <p:cNvPicPr>
            <a:picLocks noChangeAspect="1"/>
          </p:cNvPicPr>
          <p:nvPr/>
        </p:nvPicPr>
        <p:blipFill>
          <a:blip r:embed="rId3"/>
          <a:stretch>
            <a:fillRect/>
          </a:stretch>
        </p:blipFill>
        <p:spPr>
          <a:xfrm>
            <a:off x="127563" y="3619007"/>
            <a:ext cx="3869267" cy="2901950"/>
          </a:xfrm>
          <a:prstGeom prst="rect">
            <a:avLst/>
          </a:prstGeom>
        </p:spPr>
      </p:pic>
      <p:pic>
        <p:nvPicPr>
          <p:cNvPr id="12" name="Grafik 11">
            <a:extLst>
              <a:ext uri="{FF2B5EF4-FFF2-40B4-BE49-F238E27FC236}">
                <a16:creationId xmlns:a16="http://schemas.microsoft.com/office/drawing/2014/main" id="{7BDF153D-F17E-4A42-ADEE-2BB592B53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64" y="1440659"/>
            <a:ext cx="3869267" cy="2579511"/>
          </a:xfrm>
          <a:prstGeom prst="rect">
            <a:avLst/>
          </a:prstGeom>
        </p:spPr>
      </p:pic>
      <p:pic>
        <p:nvPicPr>
          <p:cNvPr id="16" name="Grafik 15">
            <a:extLst>
              <a:ext uri="{FF2B5EF4-FFF2-40B4-BE49-F238E27FC236}">
                <a16:creationId xmlns:a16="http://schemas.microsoft.com/office/drawing/2014/main" id="{BA91F6C7-FB59-47B1-A138-CBDFC585A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831" y="1440660"/>
            <a:ext cx="3750260" cy="2812695"/>
          </a:xfrm>
          <a:prstGeom prst="rect">
            <a:avLst/>
          </a:prstGeom>
        </p:spPr>
      </p:pic>
      <p:pic>
        <p:nvPicPr>
          <p:cNvPr id="14" name="Grafik 13">
            <a:extLst>
              <a:ext uri="{FF2B5EF4-FFF2-40B4-BE49-F238E27FC236}">
                <a16:creationId xmlns:a16="http://schemas.microsoft.com/office/drawing/2014/main" id="{D1D20DFB-652C-495D-B56B-45D715BEC7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089"/>
          <a:stretch/>
        </p:blipFill>
        <p:spPr>
          <a:xfrm>
            <a:off x="3996830" y="4020171"/>
            <a:ext cx="3750261" cy="2500786"/>
          </a:xfrm>
          <a:prstGeom prst="rect">
            <a:avLst/>
          </a:prstGeom>
        </p:spPr>
      </p:pic>
      <p:sp>
        <p:nvSpPr>
          <p:cNvPr id="18" name="Rechteck 17">
            <a:extLst>
              <a:ext uri="{FF2B5EF4-FFF2-40B4-BE49-F238E27FC236}">
                <a16:creationId xmlns:a16="http://schemas.microsoft.com/office/drawing/2014/main" id="{E3307766-CE5A-4BEB-AC46-9CF83B23E35C}"/>
              </a:ext>
            </a:extLst>
          </p:cNvPr>
          <p:cNvSpPr/>
          <p:nvPr/>
        </p:nvSpPr>
        <p:spPr>
          <a:xfrm>
            <a:off x="97355" y="6046868"/>
            <a:ext cx="1478458" cy="461665"/>
          </a:xfrm>
          <a:prstGeom prst="rect">
            <a:avLst/>
          </a:prstGeom>
        </p:spPr>
        <p:txBody>
          <a:bodyPr wrap="square">
            <a:spAutoFit/>
          </a:bodyPr>
          <a:lstStyle/>
          <a:p>
            <a:r>
              <a:rPr lang="lt-LT" dirty="1" sz="1200">
                <a:solidFill>
                  <a:schemeClr val="bg1"/>
                </a:solidFill>
                <a:latin typeface="Arial"/>
              </a:rPr>
              <a:t>Visos nuotraukos – Martina Hertel</a:t>
            </a:r>
          </a:p>
        </p:txBody>
      </p:sp>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9"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7031118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381345"/>
            <a:ext cx="6248990" cy="1152525"/>
          </a:xfrm>
        </p:spPr>
        <p:txBody>
          <a:bodyPr/>
          <a:lstStyle/>
          <a:p>
            <a:r>
              <a:rPr lang="lt-LT" dirty="1" sz="2000"/>
              <a:t>b. Geroji patirtis Umėjo mieste: sumažintas minimalus automobilių stovėjimo reikalavimas…. dėl pažangios judumo koncepcijos: „Green parking payoff“</a:t>
            </a:r>
            <a:r>
              <a:rPr lang="lt-LT" dirty="1" sz="2000"/>
              <a:t>
</a:t>
            </a:r>
            <a:br>
              <a:rPr lang="lt-LT" dirty="1" sz="2000"/>
            </a:br>
          </a:p>
        </p:txBody>
      </p:sp>
      <p:sp>
        <p:nvSpPr>
          <p:cNvPr id="11" name="Textfeld 10"/>
          <p:cNvSpPr txBox="1"/>
          <p:nvPr/>
        </p:nvSpPr>
        <p:spPr>
          <a:xfrm>
            <a:off x="4546237" y="3761892"/>
            <a:ext cx="2552657" cy="276999"/>
          </a:xfrm>
          <a:prstGeom prst="rect">
            <a:avLst/>
          </a:prstGeom>
          <a:noFill/>
        </p:spPr>
        <p:txBody>
          <a:bodyPr wrap="square" rtlCol="0">
            <a:spAutoFit/>
          </a:bodyPr>
          <a:lstStyle/>
          <a:p>
            <a:pPr algn="r"/>
            <a:r>
              <a:rPr lang="lt-LT" dirty="1" sz="1200">
                <a:solidFill>
                  <a:schemeClr val="bg1"/>
                </a:solidFill>
                <a:latin typeface="+mj-lt"/>
              </a:rPr>
              <a:t>Nuotrauka: Martina Hertel</a:t>
            </a:r>
          </a:p>
        </p:txBody>
      </p:sp>
      <p:sp>
        <p:nvSpPr>
          <p:cNvPr id="3" name="Rechteck 2"/>
          <p:cNvSpPr/>
          <p:nvPr/>
        </p:nvSpPr>
        <p:spPr>
          <a:xfrm>
            <a:off x="4546237" y="4816135"/>
            <a:ext cx="514035" cy="84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8D769EAD-0CEA-46B3-A23A-676F95DA4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 y="1574364"/>
            <a:ext cx="3939822" cy="2954867"/>
          </a:xfrm>
          <a:prstGeom prst="rect">
            <a:avLst/>
          </a:prstGeom>
        </p:spPr>
      </p:pic>
      <p:pic>
        <p:nvPicPr>
          <p:cNvPr id="7" name="Grafik 6">
            <a:extLst>
              <a:ext uri="{FF2B5EF4-FFF2-40B4-BE49-F238E27FC236}">
                <a16:creationId xmlns:a16="http://schemas.microsoft.com/office/drawing/2014/main" id="{0B274B6C-7460-4871-B1CE-326EF9740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511" y="1575459"/>
            <a:ext cx="4430659" cy="2953772"/>
          </a:xfrm>
          <a:prstGeom prst="rect">
            <a:avLst/>
          </a:prstGeom>
        </p:spPr>
      </p:pic>
      <p:pic>
        <p:nvPicPr>
          <p:cNvPr id="10" name="Grafik 9">
            <a:extLst>
              <a:ext uri="{FF2B5EF4-FFF2-40B4-BE49-F238E27FC236}">
                <a16:creationId xmlns:a16="http://schemas.microsoft.com/office/drawing/2014/main" id="{8E8FE5DB-4A95-4953-9ED0-C66455C08F56}"/>
              </a:ext>
            </a:extLst>
          </p:cNvPr>
          <p:cNvPicPr>
            <a:picLocks noChangeAspect="1"/>
          </p:cNvPicPr>
          <p:nvPr/>
        </p:nvPicPr>
        <p:blipFill rotWithShape="1">
          <a:blip r:embed="rId5"/>
          <a:srcRect t="15144" r="1955" b="29774"/>
          <a:stretch/>
        </p:blipFill>
        <p:spPr>
          <a:xfrm>
            <a:off x="2305939" y="4610219"/>
            <a:ext cx="4480595" cy="1887923"/>
          </a:xfrm>
          <a:prstGeom prst="rect">
            <a:avLst/>
          </a:prstGeom>
        </p:spPr>
      </p:pic>
      <p:sp>
        <p:nvSpPr>
          <p:cNvPr id="13" name="Rechteck 12">
            <a:extLst>
              <a:ext uri="{FF2B5EF4-FFF2-40B4-BE49-F238E27FC236}">
                <a16:creationId xmlns:a16="http://schemas.microsoft.com/office/drawing/2014/main" id="{40AB5264-D8BA-46D3-9969-5FDEBC8D11DE}"/>
              </a:ext>
            </a:extLst>
          </p:cNvPr>
          <p:cNvSpPr/>
          <p:nvPr/>
        </p:nvSpPr>
        <p:spPr>
          <a:xfrm>
            <a:off x="284393" y="6036477"/>
            <a:ext cx="1478458" cy="461665"/>
          </a:xfrm>
          <a:prstGeom prst="rect">
            <a:avLst/>
          </a:prstGeom>
        </p:spPr>
        <p:txBody>
          <a:bodyPr wrap="square">
            <a:spAutoFit/>
          </a:bodyPr>
          <a:lstStyle/>
          <a:p>
            <a:r>
              <a:rPr lang="lt-LT" dirty="1" sz="1200" b="1">
                <a:solidFill>
                  <a:srgbClr val="034EA2"/>
                </a:solidFill>
                <a:latin typeface="Arial"/>
              </a:rPr>
              <a:t>Visos nuotraukos – Martina Hertel</a:t>
            </a:r>
          </a:p>
        </p:txBody>
      </p:sp>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716483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r>
              <a:rPr lang="lt-LT" dirty="1" sz="3600" b="1">
                <a:solidFill>
                  <a:schemeClr val="bg1"/>
                </a:solidFill>
                <a:latin typeface="+mj-lt"/>
              </a:rPr>
              <a:t>Geroji praktika nustatant maksimalaus automobilių stovėjimo vietų skaičiaus leidimus</a:t>
            </a:r>
            <a:r>
              <a:rPr lang="lt-LT" dirty="1" sz="3600" b="1">
                <a:solidFill>
                  <a:schemeClr val="bg1"/>
                </a:solidFill>
                <a:latin typeface="+mj-lt"/>
              </a:rPr>
              <a:t> </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57368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6191250" cy="1152525"/>
          </a:xfrm>
        </p:spPr>
        <p:txBody>
          <a:bodyPr/>
          <a:lstStyle/>
          <a:p>
            <a:pPr eaLnBrk="1" hangingPunct="1"/>
            <a:r>
              <a:rPr lang="lt-LT" dirty="1"/>
              <a:t>c. </a:t>
            </a:r>
            <a:r>
              <a:rPr lang="lt-LT" dirty="1"/>
              <a:t>Nustatyti didžiausio automobilių stovėjimo vietų skaičiaus leidimus</a:t>
            </a:r>
            <a:r>
              <a:rPr lang="lt-LT" dirty="1"/>
              <a:t> – apriboti, kiek stovėjimo vietų gali būti naujame pastate</a:t>
            </a:r>
          </a:p>
        </p:txBody>
      </p:sp>
      <p:sp>
        <p:nvSpPr>
          <p:cNvPr id="2" name="Inhaltsplatzhalter 1"/>
          <p:cNvSpPr>
            <a:spLocks noGrp="1"/>
          </p:cNvSpPr>
          <p:nvPr>
            <p:ph idx="1"/>
          </p:nvPr>
        </p:nvSpPr>
        <p:spPr>
          <a:xfrm>
            <a:off x="83126" y="1558636"/>
            <a:ext cx="9060874" cy="4750089"/>
          </a:xfrm>
        </p:spPr>
        <p:txBody>
          <a:bodyPr/>
          <a:lstStyle/>
          <a:p>
            <a:r>
              <a:rPr lang="lt-LT" dirty="1" u="sng" sz="2400" b="0"/>
              <a:t>Geriausia patirtis Ciuricho mieste</a:t>
            </a:r>
            <a:r>
              <a:rPr lang="lt-LT" dirty="1" sz="2400" b="0"/>
              <a:t>: pažangiausias požiūris į maksimalų pastatų automobilių stovėjimo vietų standartą</a:t>
            </a:r>
            <a:r>
              <a:rPr lang="lt-LT" dirty="1" sz="2400" b="0"/>
              <a:t>  </a:t>
            </a:r>
          </a:p>
          <a:p>
            <a:pPr marL="536575" indent="-358775"/>
            <a:r>
              <a:rPr lang="lt-LT" dirty="1" sz="1800" b="0"/>
              <a:t>1996 m. Ciuricho istorinį kompromisą sudarė automobilių stovėjimo vietų ribojimas miesto centre 1990 m. lygiu. Kiekviena nauja pastatyta automobilių stovėjimo vieta santykiu 1:1 pakeitė antžemines automobilių stovėjimo vietas, kurios tuo metu sudarė didžiąją dalį miesto aikščių.</a:t>
            </a:r>
          </a:p>
          <a:p>
            <a:pPr marL="536575" indent="-358775"/>
            <a:r>
              <a:rPr lang="lt-LT" dirty="1" sz="1800" b="0"/>
              <a:t>1996 m. stovėjimo vietų ribos buvo pakoreguotos, kad jos būtų dar labiau ribojamos.</a:t>
            </a:r>
            <a:r>
              <a:rPr lang="lt-LT" dirty="1" sz="1800" b="0"/>
              <a:t> </a:t>
            </a:r>
            <a:r>
              <a:rPr lang="lt-LT" dirty="1" sz="1800" b="0"/>
              <a:t>Laipsniški pokyčiai laikui bėgant sudarė pagrindą dabartinei Ciuricho automobilių stovėjimo vietų politikai, kurią gyventojai patvirtino 2010 m. referendume:</a:t>
            </a:r>
            <a:r>
              <a:rPr lang="lt-LT" dirty="1" sz="1800" b="0"/>
              <a:t> </a:t>
            </a:r>
          </a:p>
          <a:p>
            <a:endParaRPr lang="de-DE" sz="1800" b="0" dirty="0"/>
          </a:p>
          <a:p>
            <a:pPr marL="0" indent="0">
              <a:buNone/>
            </a:pPr>
            <a:endParaRPr lang="en-US" sz="1800" b="0" dirty="0"/>
          </a:p>
          <a:p>
            <a:endParaRPr lang="en-US" sz="1800" b="0" dirty="0"/>
          </a:p>
          <a:p>
            <a:endParaRPr lang="en-US" sz="1800" b="0" dirty="0"/>
          </a:p>
          <a:p>
            <a:pPr marL="0" indent="0">
              <a:buNone/>
            </a:pPr>
            <a:endParaRPr lang="en-US" sz="1800" b="0" dirty="0"/>
          </a:p>
        </p:txBody>
      </p:sp>
      <mc:AlternateContent xmlns:mc="http://schemas.openxmlformats.org/markup-compatibility/2006" xmlns:a14="http://schemas.microsoft.com/office/drawing/2010/main">
        <mc:Choice Requires="a14">
          <p:graphicFrame>
            <p:nvGraphicFramePr>
              <p:cNvPr id="3" name="Tabelle 2"/>
              <p:cNvGraphicFramePr>
                <a:graphicFrameLocks noGrp="1"/>
              </p:cNvGraphicFramePr>
              <p:nvPr>
                <p:extLst>
                  <p:ext uri="{D42A27DB-BD31-4B8C-83A1-F6EECF244321}">
                    <p14:modId xmlns:p14="http://schemas.microsoft.com/office/powerpoint/2010/main" val="2404307654"/>
                  </p:ext>
                </p:extLst>
              </p:nvPr>
            </p:nvGraphicFramePr>
            <p:xfrm>
              <a:off x="323850" y="4296930"/>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spcAft>
                              <a:spcPts val="0"/>
                            </a:spcAft>
                          </a:pPr>
                          <a:r>
                            <a:rPr lang="lt-LT" dirty="1" sz="1600" b="1">
                              <a:solidFill>
                                <a:srgbClr val="000000"/>
                              </a:solidFill>
                              <a:latin typeface="Arial"/>
                              <a:ea typeface="Times New Roman"/>
                            </a:rPr>
                            <a:t>Plotas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lt-LT" dirty="1" sz="1600" b="1">
                              <a:solidFill>
                                <a:srgbClr val="000000"/>
                              </a:solidFill>
                              <a:latin typeface="Arial"/>
                              <a:ea typeface="Times New Roman"/>
                            </a:rPr>
                            <a:t>Leidžiama stovėjimo vieta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spcAft>
                              <a:spcPts val="0"/>
                            </a:spcAft>
                          </a:pPr>
                          <a:r>
                            <a:rPr lang="lt-LT" dirty="1" sz="1600">
                              <a:solidFill>
                                <a:srgbClr val="000000"/>
                              </a:solidFill>
                              <a:latin typeface="Arial"/>
                              <a:ea typeface="Times New Roman"/>
                            </a:rPr>
                            <a:t>Miesto centras</a:t>
                          </a:r>
                          <a:r>
                            <a:rPr lang="lt-LT" dirty="1" sz="1600">
                              <a:solidFill>
                                <a:srgbClr val="000000"/>
                              </a:solidFill>
                              <a:latin typeface="Arial"/>
                              <a:ea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lt-LT" dirty="1" sz="1600">
                              <a:solidFill>
                                <a:srgbClr val="000000"/>
                              </a:solidFill>
                              <a:latin typeface="Arial"/>
                              <a:ea typeface="Times New Roman"/>
                            </a:rPr>
                            <a:t>Tik </a:t>
                          </a:r>
                          <a:r>
                            <a:rPr lang="lt-LT" dirty="1" b="1" sz="1600">
                              <a:solidFill>
                                <a:srgbClr val="000000"/>
                              </a:solidFill>
                              <a:latin typeface="Arial"/>
                              <a:ea typeface="Times New Roman"/>
                            </a:rPr>
                            <a:t>didžiausias</a:t>
                          </a:r>
                          <a:r>
                            <a:rPr lang="lt-LT" dirty="1" sz="1600">
                              <a:solidFill>
                                <a:srgbClr val="000000"/>
                              </a:solidFill>
                              <a:latin typeface="Arial"/>
                              <a:ea typeface="Times New Roman"/>
                            </a:rPr>
                            <a:t> leidžiamų stovėjimo vietų skaičius – 0,08 stovėjimo vietos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r>
                            <a:rPr lang="lt-LT" dirty="1" sz="1600">
                              <a:solidFill>
                                <a:srgbClr val="000000"/>
                              </a:solidFill>
                              <a:latin typeface="Arial"/>
                              <a:ea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spcAft>
                              <a:spcPts val="0"/>
                            </a:spcAft>
                          </a:pPr>
                          <a:r>
                            <a:rPr lang="lt-LT" dirty="1" sz="1600">
                              <a:solidFill>
                                <a:srgbClr val="000000"/>
                              </a:solidFill>
                              <a:latin typeface="Arial"/>
                              <a:ea typeface="Times New Roman"/>
                            </a:rPr>
                            <a:t>Antriniai centrai už miesto centro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lt-LT" dirty="1" sz="1600">
                              <a:solidFill>
                                <a:srgbClr val="000000"/>
                              </a:solidFill>
                              <a:latin typeface="Arial"/>
                              <a:ea typeface="Times New Roman"/>
                            </a:rPr>
                            <a:t>Mažiausias leidžiamų stovėjimo vietų skaičius yra 0,30 vietos 92,903 </a:t>
                          </a:r>
                          <a:r>
                            <a:rPr lang="lt-LT" dirty="1"/>
                            <a:t>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lt-LT" dirty="1" sz="1600">
                              <a:solidFill>
                                <a:srgbClr val="000000"/>
                              </a:solidFill>
                              <a:latin typeface="Arial"/>
                              <a:ea typeface="Times New Roman"/>
                            </a:rPr>
                            <a:t>Didžiausias yra tik 0,50 erdvės 92,903</a:t>
                          </a:r>
                          <a:r>
                            <a:rPr lang="lt-LT" dirty="1"/>
                            <a:t>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3" name="Tabelle 2"/>
              <p:cNvGraphicFramePr>
                <a:graphicFrameLocks noGrp="1"/>
              </p:cNvGraphicFramePr>
              <p:nvPr>
                <p:extLst>
                  <p:ext uri="{D42A27DB-BD31-4B8C-83A1-F6EECF244321}">
                    <p14:modId xmlns:p14="http://schemas.microsoft.com/office/powerpoint/2010/main" val="2404307654"/>
                  </p:ext>
                </p:extLst>
              </p:nvPr>
            </p:nvGraphicFramePr>
            <p:xfrm>
              <a:off x="323850" y="4296930"/>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lgn="l" rtl="0">
                            <a:spcAft>
                              <a:spcPts val="0"/>
                            </a:spcAft>
                          </a:pPr>
                          <a:r>
                            <a:rPr lang="en-GB" sz="1600" b="1" kern="400" dirty="0">
                              <a:solidFill>
                                <a:srgbClr val="000000"/>
                              </a:solidFill>
                              <a:effectLst/>
                              <a:latin typeface="Arial"/>
                              <a:ea typeface="Times New Roman"/>
                            </a:rPr>
                            <a:t>Area</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rtl="0">
                            <a:spcAft>
                              <a:spcPts val="0"/>
                            </a:spcAft>
                          </a:pPr>
                          <a:r>
                            <a:rPr lang="en-GB" sz="1600" b="1" kern="400" dirty="0">
                              <a:solidFill>
                                <a:srgbClr val="000000"/>
                              </a:solidFill>
                              <a:effectLst/>
                              <a:latin typeface="Arial"/>
                              <a:ea typeface="Times New Roman"/>
                            </a:rPr>
                            <a:t>Allowed parking space</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lgn="l" rtl="0">
                            <a:spcAft>
                              <a:spcPts val="0"/>
                            </a:spcAft>
                          </a:pPr>
                          <a:r>
                            <a:rPr lang="en-GB" sz="1600" kern="400" dirty="0">
                              <a:solidFill>
                                <a:srgbClr val="000000"/>
                              </a:solidFill>
                              <a:effectLst/>
                              <a:latin typeface="Arial"/>
                              <a:ea typeface="Times New Roman"/>
                            </a:rPr>
                            <a:t>City centre </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990" t="-82979" r="-185" b="-201064"/>
                          </a:stretch>
                        </a:blip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lgn="l" rtl="0">
                            <a:spcAft>
                              <a:spcPts val="0"/>
                            </a:spcAft>
                          </a:pPr>
                          <a:r>
                            <a:rPr lang="en-GB" sz="1600" kern="400" dirty="0">
                              <a:solidFill>
                                <a:srgbClr val="000000"/>
                              </a:solidFill>
                              <a:effectLst/>
                              <a:latin typeface="Arial"/>
                              <a:ea typeface="Times New Roman"/>
                            </a:rPr>
                            <a:t>Secondary centres outside the city centre</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581" t="-91979" r="-131410" b="-1070"/>
                          </a:stretch>
                        </a:blipFill>
                      </a:tcPr>
                    </a:tc>
                    <a:tc>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995" t="-91979" r="-326" b="-1070"/>
                          </a:stretch>
                        </a:blipFill>
                      </a:tcPr>
                    </a:tc>
                    <a:extLst>
                      <a:ext uri="{0D108BD9-81ED-4DB2-BD59-A6C34878D82A}">
                        <a16:rowId xmlns:a16="http://schemas.microsoft.com/office/drawing/2014/main" val="10002"/>
                      </a:ext>
                    </a:extLst>
                  </a:tr>
                </a:tbl>
              </a:graphicData>
            </a:graphic>
          </p:graphicFrame>
        </mc:Fallback>
      </mc:AlternateContent>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69792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5819774" cy="1152525"/>
          </a:xfrm>
        </p:spPr>
        <p:txBody>
          <a:bodyPr/>
          <a:lstStyle/>
          <a:p>
            <a:pPr eaLnBrk="1" hangingPunct="1"/>
            <a:r>
              <a:rPr lang="lt-LT" dirty="1"/>
              <a:t>c. Nustatyti didžiausio automobilių stovėjimo vietų skaičiaus leidimus</a:t>
            </a:r>
            <a:r>
              <a:rPr lang="lt-LT" dirty="1"/>
              <a:t> – apriboti, kiek stovėjimo vietų gali būti naujame pastate</a:t>
            </a:r>
          </a:p>
        </p:txBody>
      </p:sp>
      <p:sp>
        <p:nvSpPr>
          <p:cNvPr id="2" name="Inhaltsplatzhalter 1"/>
          <p:cNvSpPr>
            <a:spLocks noGrp="1"/>
          </p:cNvSpPr>
          <p:nvPr>
            <p:ph idx="1"/>
          </p:nvPr>
        </p:nvSpPr>
        <p:spPr>
          <a:xfrm>
            <a:off x="381000" y="1459284"/>
            <a:ext cx="8439150" cy="4608512"/>
          </a:xfrm>
        </p:spPr>
        <p:txBody>
          <a:bodyPr/>
          <a:lstStyle/>
          <a:p>
            <a:r>
              <a:rPr lang="lt-LT" dirty="1" sz="1800" b="0"/>
              <a:t>Geroji patirtis Ciuriche: žemėlapyje nurodytos teritorijos ir būtinas šių sričių sumažinimas:</a:t>
            </a:r>
          </a:p>
          <a:p>
            <a:pPr marL="0" indent="0">
              <a:buNone/>
            </a:pPr>
            <a:r>
              <a:rPr lang="lt-LT" dirty="1" sz="2000" b="0"/>
              <a:t> </a:t>
            </a:r>
          </a:p>
        </p:txBody>
      </p:sp>
      <p:pic>
        <p:nvPicPr>
          <p:cNvPr id="5" name="Grafik 4"/>
          <p:cNvPicPr/>
          <p:nvPr/>
        </p:nvPicPr>
        <p:blipFill rotWithShape="1">
          <a:blip r:embed="rId2">
            <a:extLst>
              <a:ext uri="{28A0092B-C50C-407E-A947-70E740481C1C}">
                <a14:useLocalDpi xmlns:a14="http://schemas.microsoft.com/office/drawing/2010/main" val="0"/>
              </a:ext>
            </a:extLst>
          </a:blip>
          <a:srcRect l="50000" t="16289" b="749"/>
          <a:stretch/>
        </p:blipFill>
        <p:spPr bwMode="auto">
          <a:xfrm>
            <a:off x="323848" y="2185130"/>
            <a:ext cx="3018441" cy="3720662"/>
          </a:xfrm>
          <a:prstGeom prst="rect">
            <a:avLst/>
          </a:prstGeom>
          <a:noFill/>
          <a:ln>
            <a:noFill/>
          </a:ln>
        </p:spPr>
      </p:pic>
      <p:graphicFrame>
        <p:nvGraphicFramePr>
          <p:cNvPr id="3" name="Tabelle 2"/>
          <p:cNvGraphicFramePr>
            <a:graphicFrameLocks noGrp="1"/>
          </p:cNvGraphicFramePr>
          <p:nvPr>
            <p:extLst>
              <p:ext uri="{D42A27DB-BD31-4B8C-83A1-F6EECF244321}">
                <p14:modId xmlns:p14="http://schemas.microsoft.com/office/powerpoint/2010/main" val="3216101817"/>
              </p:ext>
            </p:extLst>
          </p:nvPr>
        </p:nvGraphicFramePr>
        <p:xfrm>
          <a:off x="3515710" y="1970691"/>
          <a:ext cx="4824249" cy="3428024"/>
        </p:xfrm>
        <a:graphic>
          <a:graphicData uri="http://schemas.openxmlformats.org/drawingml/2006/table">
            <a:tbl>
              <a:tblPr/>
              <a:tblGrid>
                <a:gridCol w="2608291">
                  <a:extLst>
                    <a:ext uri="{9D8B030D-6E8A-4147-A177-3AD203B41FA5}">
                      <a16:colId xmlns:a16="http://schemas.microsoft.com/office/drawing/2014/main" val="20000"/>
                    </a:ext>
                  </a:extLst>
                </a:gridCol>
                <a:gridCol w="780195">
                  <a:extLst>
                    <a:ext uri="{9D8B030D-6E8A-4147-A177-3AD203B41FA5}">
                      <a16:colId xmlns:a16="http://schemas.microsoft.com/office/drawing/2014/main" val="20001"/>
                    </a:ext>
                  </a:extLst>
                </a:gridCol>
                <a:gridCol w="1435763">
                  <a:extLst>
                    <a:ext uri="{9D8B030D-6E8A-4147-A177-3AD203B41FA5}">
                      <a16:colId xmlns:a16="http://schemas.microsoft.com/office/drawing/2014/main" val="20002"/>
                    </a:ext>
                  </a:extLst>
                </a:gridCol>
              </a:tblGrid>
              <a:tr h="250763">
                <a:tc gridSpan="2">
                  <a:txBody>
                    <a:bodyPr/>
                    <a:lstStyle/>
                    <a:p>
                      <a:pPr>
                        <a:lnSpc>
                          <a:spcPts val="1405"/>
                        </a:lnSpc>
                        <a:spcAft>
                          <a:spcPts val="800"/>
                        </a:spcAft>
                      </a:pPr>
                      <a:r>
                        <a:rPr lang="lt-LT" dirty="1" sz="1400" b="1">
                          <a:solidFill>
                            <a:srgbClr val="000000"/>
                          </a:solidFill>
                          <a:latin typeface="Arial"/>
                          <a:ea typeface="Calibri"/>
                        </a:rPr>
                        <a:t>                                        </a:t>
                      </a:r>
                      <a:r>
                        <a:rPr lang="lt-LT" dirty="1" sz="1400" b="1">
                          <a:solidFill>
                            <a:srgbClr val="000000"/>
                          </a:solidFill>
                          <a:latin typeface="Arial"/>
                          <a:ea typeface="Calibri"/>
                        </a:rPr>
                        <a:t>Mažiausias, %</a:t>
                      </a: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lnSpc>
                          <a:spcPts val="1405"/>
                        </a:lnSpc>
                        <a:spcAft>
                          <a:spcPts val="800"/>
                        </a:spcAft>
                      </a:pPr>
                      <a:r>
                        <a:rPr lang="lt-LT" dirty="1" sz="1400" b="1">
                          <a:solidFill>
                            <a:srgbClr val="000000"/>
                          </a:solidFill>
                          <a:latin typeface="Arial"/>
                          <a:ea typeface="Calibri"/>
                        </a:rPr>
                        <a:t>Didžiausias, %</a:t>
                      </a: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0763">
                <a:tc>
                  <a:txBody>
                    <a:bodyPr/>
                    <a:lstStyle/>
                    <a:p>
                      <a:pPr>
                        <a:lnSpc>
                          <a:spcPts val="1405"/>
                        </a:lnSpc>
                        <a:spcAft>
                          <a:spcPts val="800"/>
                        </a:spcAft>
                      </a:pPr>
                      <a:r>
                        <a:rPr lang="lt-LT" dirty="1" sz="1400">
                          <a:solidFill>
                            <a:srgbClr val="000000"/>
                          </a:solidFill>
                          <a:latin typeface="Arial"/>
                          <a:ea typeface="Calibri"/>
                        </a:rPr>
                        <a:t>A sritis (senamiestis)</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lt-LT" dirty="1" sz="1400">
                          <a:solidFill>
                            <a:srgbClr val="000000"/>
                          </a:solidFill>
                          <a:latin typeface="Arial"/>
                          <a:ea typeface="Calibri"/>
                        </a:rPr>
                        <a:t>10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lt-LT" dirty="1" sz="1400">
                          <a:solidFill>
                            <a:srgbClr val="000000"/>
                          </a:solidFill>
                          <a:latin typeface="Arial"/>
                          <a:ea typeface="Calibri"/>
                        </a:rPr>
                        <a:t>10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1"/>
                  </a:ext>
                </a:extLst>
              </a:tr>
              <a:tr h="250763">
                <a:tc>
                  <a:txBody>
                    <a:bodyPr/>
                    <a:lstStyle/>
                    <a:p>
                      <a:pPr>
                        <a:lnSpc>
                          <a:spcPts val="1405"/>
                        </a:lnSpc>
                        <a:spcAft>
                          <a:spcPts val="800"/>
                        </a:spcAft>
                      </a:pPr>
                      <a:r>
                        <a:rPr lang="lt-LT" dirty="1" sz="1400">
                          <a:solidFill>
                            <a:schemeClr val="tx1"/>
                          </a:solidFill>
                          <a:latin typeface="Arial"/>
                          <a:ea typeface="Calibri"/>
                        </a:rPr>
                        <a:t>B sritis (miestas)</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lt-LT" dirty="1" sz="1400">
                          <a:solidFill>
                            <a:schemeClr val="tx1"/>
                          </a:solidFill>
                          <a:latin typeface="Arial"/>
                          <a:ea typeface="Calibri"/>
                        </a:rPr>
                        <a:t>25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lt-LT" dirty="1" sz="1400">
                          <a:solidFill>
                            <a:schemeClr val="tx1"/>
                          </a:solidFill>
                          <a:latin typeface="Arial"/>
                          <a:ea typeface="Calibri"/>
                        </a:rPr>
                        <a:t>45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extLst>
                  <a:ext uri="{0D108BD9-81ED-4DB2-BD59-A6C34878D82A}">
                    <a16:rowId xmlns:a16="http://schemas.microsoft.com/office/drawing/2014/main" val="10002"/>
                  </a:ext>
                </a:extLst>
              </a:tr>
              <a:tr h="1074692">
                <a:tc>
                  <a:txBody>
                    <a:bodyPr/>
                    <a:lstStyle/>
                    <a:p>
                      <a:pPr>
                        <a:lnSpc>
                          <a:spcPts val="1405"/>
                        </a:lnSpc>
                        <a:spcAft>
                          <a:spcPts val="800"/>
                        </a:spcAft>
                      </a:pPr>
                      <a:r>
                        <a:rPr lang="lt-LT" dirty="1" sz="1400">
                          <a:solidFill>
                            <a:schemeClr val="tx1"/>
                          </a:solidFill>
                          <a:latin typeface="Arial"/>
                          <a:ea typeface="Calibri"/>
                        </a:rPr>
                        <a:t>C sritis (teritorijos, esančios netoli miesto centro ir centrų Oerlikon, Altstetten ir Höngg)</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lt-LT" dirty="1" sz="1400">
                          <a:solidFill>
                            <a:schemeClr val="tx1"/>
                          </a:solidFill>
                          <a:latin typeface="Arial"/>
                          <a:ea typeface="Calibri"/>
                        </a:rPr>
                        <a:t>40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lt-LT" dirty="1" sz="1400">
                          <a:solidFill>
                            <a:schemeClr val="tx1"/>
                          </a:solidFill>
                          <a:latin typeface="Arial"/>
                          <a:ea typeface="Calibri"/>
                        </a:rPr>
                        <a:t>70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extLst>
                  <a:ext uri="{0D108BD9-81ED-4DB2-BD59-A6C34878D82A}">
                    <a16:rowId xmlns:a16="http://schemas.microsoft.com/office/drawing/2014/main" val="10003"/>
                  </a:ext>
                </a:extLst>
              </a:tr>
              <a:tr h="1350280">
                <a:tc>
                  <a:txBody>
                    <a:bodyPr/>
                    <a:lstStyle/>
                    <a:p>
                      <a:pPr>
                        <a:lnSpc>
                          <a:spcPts val="1405"/>
                        </a:lnSpc>
                        <a:spcAft>
                          <a:spcPts val="800"/>
                        </a:spcAft>
                      </a:pPr>
                      <a:r>
                        <a:rPr lang="lt-LT" dirty="1" sz="1400">
                          <a:solidFill>
                            <a:schemeClr val="tx1"/>
                          </a:solidFill>
                          <a:latin typeface="Arial"/>
                          <a:ea typeface="Calibri"/>
                        </a:rPr>
                        <a:t>D sritis (juostinės zonos, taip pat Altstetten, Oerlikon, Seebach, Stettbach ir Wollishofen, Affolter bei Schwamendingen centrai)</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lt-LT" dirty="1" sz="1400">
                          <a:solidFill>
                            <a:schemeClr val="tx1"/>
                          </a:solidFill>
                          <a:latin typeface="Arial"/>
                          <a:ea typeface="Calibri"/>
                        </a:rPr>
                        <a:t>60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lt-LT" dirty="1" sz="1400">
                          <a:solidFill>
                            <a:schemeClr val="tx1"/>
                          </a:solidFill>
                          <a:latin typeface="Arial"/>
                          <a:ea typeface="Calibri"/>
                        </a:rPr>
                        <a:t>95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extLst>
                  <a:ext uri="{0D108BD9-81ED-4DB2-BD59-A6C34878D82A}">
                    <a16:rowId xmlns:a16="http://schemas.microsoft.com/office/drawing/2014/main" val="10004"/>
                  </a:ext>
                </a:extLst>
              </a:tr>
              <a:tr h="250763">
                <a:tc>
                  <a:txBody>
                    <a:bodyPr/>
                    <a:lstStyle/>
                    <a:p>
                      <a:pPr>
                        <a:lnSpc>
                          <a:spcPts val="1405"/>
                        </a:lnSpc>
                        <a:spcAft>
                          <a:spcPts val="800"/>
                        </a:spcAft>
                      </a:pPr>
                      <a:r>
                        <a:rPr lang="lt-LT" dirty="1" sz="1400">
                          <a:solidFill>
                            <a:schemeClr val="tx1"/>
                          </a:solidFill>
                          <a:latin typeface="Arial"/>
                          <a:ea typeface="Calibri"/>
                        </a:rPr>
                        <a:t>likęs plotas</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lt-LT" dirty="1" sz="1400">
                          <a:solidFill>
                            <a:schemeClr val="tx1"/>
                          </a:solidFill>
                          <a:latin typeface="Arial"/>
                          <a:ea typeface="Calibri"/>
                        </a:rPr>
                        <a:t>70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lt-LT" dirty="1" sz="1400">
                          <a:solidFill>
                            <a:schemeClr val="tx1"/>
                          </a:solidFill>
                          <a:latin typeface="Arial"/>
                          <a:ea typeface="Calibri"/>
                        </a:rPr>
                        <a:t>115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1D37A09B-D1DF-42BB-B676-6EEE1D38828E}"/>
                  </a:ext>
                </a:extLst>
              </p:cNvPr>
              <p:cNvSpPr/>
              <p:nvPr/>
            </p:nvSpPr>
            <p:spPr>
              <a:xfrm>
                <a:off x="124691" y="5442259"/>
                <a:ext cx="9019309" cy="1077218"/>
              </a:xfrm>
              <a:prstGeom prst="rect">
                <a:avLst/>
              </a:prstGeom>
            </p:spPr>
            <p:txBody>
              <a:bodyPr wrap="square">
                <a:spAutoFit/>
              </a:bodyPr>
              <a:lstStyle/>
              <a:p>
                <a:pPr marL="342900" lvl="0" indent="-342900" eaLnBrk="0" hangingPunct="0">
                  <a:spcBef>
                    <a:spcPct val="20000"/>
                  </a:spcBef>
                  <a:buClr>
                    <a:srgbClr val="134095"/>
                  </a:buClr>
                  <a:buSzPct val="135000"/>
                  <a:buFontTx/>
                  <a:buChar char="•"/>
                </a:pPr>
                <a:r>
                  <a:rPr lang="lt-LT" dirty="1" i="1" sz="1600">
                    <a:solidFill>
                      <a:srgbClr val="134095"/>
                    </a:solidFill>
                    <a:latin typeface="Arial"/>
                  </a:rPr>
                  <a:t>Reglamentas dėl privačių transporto priemonių stovėjimo vietų:</a:t>
                </a:r>
                <a:r>
                  <a:rPr lang="lt-LT" dirty="1" sz="1600">
                    <a:solidFill>
                      <a:srgbClr val="134095"/>
                    </a:solidFill>
                    <a:latin typeface="Arial"/>
                  </a:rPr>
                  <a:t> mažiausias reikalaujamas ir didžiausias leidžiamas privačių automobilių stovėjimo vietų skaičius yra aprašytas „norminio“ stovėjimo standarto procentine dalimi – atsižvelgiant į viešojo transporto prieigos kokybę.</a:t>
                </a:r>
                <a:r>
                  <a:rPr lang="lt-LT" dirty="1" sz="1600">
                    <a:solidFill>
                      <a:srgbClr val="134095"/>
                    </a:solidFill>
                    <a:latin typeface="Arial"/>
                  </a:rPr>
                  <a:t> </a:t>
                </a:r>
                <a:r>
                  <a:rPr lang="lt-LT" dirty="1" sz="1600">
                    <a:solidFill>
                      <a:srgbClr val="134095"/>
                    </a:solidFill>
                    <a:latin typeface="Arial"/>
                  </a:rPr>
                  <a:t>Įprasta automobilių stovėjimo vieta yra 1 stovėjimo vieta 120</a:t>
                </a:r>
                <a:r>
                  <a:rPr lang="lt-LT" dirty="1"/>
                  <a:t> </a:t>
                </a:r>
                <a14:m>
                  <m:oMath xmlns:m="http://schemas.openxmlformats.org/officeDocument/2006/math">
                    <m:sSup>
                      <m:sSupPr>
                        <m:ctrlPr>
                          <a:rPr lang="en-US" sz="1600" i="1" kern="0">
                            <a:solidFill>
                              <a:srgbClr val="134095"/>
                            </a:solidFill>
                            <a:latin typeface="Cambria Math" panose="02040503050406030204" pitchFamily="18" charset="0"/>
                          </a:rPr>
                        </m:ctrlPr>
                      </m:sSupPr>
                      <m:e>
                        <m:r>
                          <a:rPr lang="de-DE" sz="1600" i="1" kern="0">
                            <a:solidFill>
                              <a:srgbClr val="134095"/>
                            </a:solidFill>
                            <a:latin typeface="Cambria Math"/>
                          </a:rPr>
                          <m:t>𝑚</m:t>
                        </m:r>
                      </m:e>
                      <m:sup>
                        <m:r>
                          <a:rPr lang="de-DE" sz="1600" i="1" kern="0">
                            <a:solidFill>
                              <a:srgbClr val="134095"/>
                            </a:solidFill>
                            <a:latin typeface="Cambria Math"/>
                          </a:rPr>
                          <m:t>2</m:t>
                        </m:r>
                      </m:sup>
                    </m:sSup>
                  </m:oMath>
                </a14:m>
                <a:r>
                  <a:rPr lang="lt-LT" dirty="1" sz="1600" b="1">
                    <a:solidFill>
                      <a:srgbClr val="000000"/>
                    </a:solidFill>
                    <a:latin typeface="Arial"/>
                    <a:ea typeface="Times New Roman"/>
                  </a:rPr>
                  <a:t> </a:t>
                </a:r>
              </a:p>
            </p:txBody>
          </p:sp>
        </mc:Choice>
        <mc:Fallback xmlns="">
          <p:sp>
            <p:nvSpPr>
              <p:cNvPr id="6" name="Rechteck 5">
                <a:extLst>
                  <a:ext uri="{FF2B5EF4-FFF2-40B4-BE49-F238E27FC236}">
                    <a16:creationId xmlns="" xmlns:a16="http://schemas.microsoft.com/office/drawing/2014/main" xmlns:a14="http://schemas.microsoft.com/office/drawing/2010/main" id="{1D37A09B-D1DF-42BB-B676-6EEE1D38828E}"/>
                  </a:ext>
                </a:extLst>
              </p:cNvPr>
              <p:cNvSpPr>
                <a:spLocks noRot="1" noChangeAspect="1" noMove="1" noResize="1" noEditPoints="1" noAdjustHandles="1" noChangeArrowheads="1" noChangeShapeType="1" noTextEdit="1"/>
              </p:cNvSpPr>
              <p:nvPr/>
            </p:nvSpPr>
            <p:spPr>
              <a:xfrm>
                <a:off x="124691" y="5442259"/>
                <a:ext cx="9019309" cy="1077218"/>
              </a:xfrm>
              <a:prstGeom prst="rect">
                <a:avLst/>
              </a:prstGeom>
              <a:blipFill rotWithShape="1">
                <a:blip r:embed="rId3"/>
                <a:stretch>
                  <a:fillRect l="-676" t="-7955" r="-338" b="-6818"/>
                </a:stretch>
              </a:blipFill>
            </p:spPr>
            <p:txBody>
              <a:bodyPr/>
              <a:lstStyle/>
              <a:p>
                <a:r>
                  <a:rPr lang="de-DE">
                    <a:noFill/>
                  </a:rPr>
                  <a:t> </a:t>
                </a:r>
              </a:p>
            </p:txBody>
          </p:sp>
        </mc:Fallback>
      </mc:AlternateContent>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1834162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813301" y="1720306"/>
            <a:ext cx="4330700" cy="4278303"/>
          </a:xfrm>
        </p:spPr>
        <p:txBody>
          <a:bodyPr/>
          <a:lstStyle/>
          <a:p>
            <a:pPr lvl="0"/>
            <a:r>
              <a:rPr lang="lt-LT" dirty="1" sz="2200" b="0"/>
              <a:t>Geroji patirtis Ciuriche: „Prime Tower“ kompleksas Ciuricho Hardbruecke geležinkelio stotyje:</a:t>
            </a:r>
          </a:p>
          <a:p>
            <a:pPr marL="720725" lvl="3" indent="-365125" eaLnBrk="1" hangingPunct="1">
              <a:buClr>
                <a:srgbClr val="134095"/>
              </a:buClr>
              <a:buSzPct val="100000"/>
              <a:buFont typeface="Arial" panose="020B0604020202020204" pitchFamily="34" charset="0"/>
              <a:buChar char="•"/>
            </a:pPr>
            <a:r>
              <a:rPr lang="lt-LT" dirty="1">
                <a:solidFill>
                  <a:srgbClr val="134095"/>
                </a:solidFill>
                <a:latin typeface="+mn-lt"/>
                <a:ea typeface="ＭＳ Ｐゴシック" panose="020B0600070205080204" pitchFamily="34" charset="-128"/>
              </a:rPr>
              <a:t>Kompleksas buvo atidarytas 2011 m., iš viso yra tik 250 automobilių stovėjimo vietų,</a:t>
            </a:r>
            <a:r>
              <a:rPr lang="lt-LT" dirty="1">
                <a:solidFill>
                  <a:srgbClr val="134095"/>
                </a:solidFill>
                <a:latin typeface="+mn-lt"/>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lt-LT" dirty="1">
                <a:solidFill>
                  <a:srgbClr val="134095"/>
                </a:solidFill>
                <a:latin typeface="+mn-lt"/>
                <a:ea typeface="ＭＳ Ｐゴシック" panose="020B0600070205080204" pitchFamily="34" charset="-128"/>
              </a:rPr>
              <a:t>turint daugiau nei 65 032,128 kvadratinių metrų nuomojamo ploto,</a:t>
            </a:r>
            <a:r>
              <a:rPr lang="lt-LT" dirty="1">
                <a:solidFill>
                  <a:srgbClr val="134095"/>
                </a:solidFill>
                <a:latin typeface="+mn-lt"/>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lt-LT" dirty="1">
                <a:solidFill>
                  <a:srgbClr val="134095"/>
                </a:solidFill>
                <a:latin typeface="+mn-lt"/>
                <a:ea typeface="ＭＳ Ｐゴシック" panose="020B0600070205080204" pitchFamily="34" charset="-128"/>
              </a:rPr>
              <a:t>automobilių stovėjimo vietoms suteikiamo ploto santykis tik 0,35 erdvės 92,903 kv. m.</a:t>
            </a:r>
          </a:p>
          <a:p>
            <a:pPr lvl="0"/>
            <a:endParaRPr lang="en-US" sz="1800" b="0" dirty="0"/>
          </a:p>
          <a:p>
            <a:pPr lvl="0"/>
            <a:endParaRPr lang="en-US" sz="1800" b="0" dirty="0"/>
          </a:p>
          <a:p>
            <a:pPr lvl="1"/>
            <a:endParaRPr lang="en-US" sz="300" b="0" dirty="0"/>
          </a:p>
          <a:p>
            <a:pPr marL="0" lvl="0" indent="0">
              <a:buNone/>
            </a:pPr>
            <a:r>
              <a:rPr lang="lt-LT" dirty="1" sz="1800" b="0"/>
              <a:t>		 </a:t>
            </a:r>
          </a:p>
          <a:p>
            <a:pPr marL="0" indent="0">
              <a:buNone/>
            </a:pPr>
            <a:endParaRPr lang="de-DE" dirty="0"/>
          </a:p>
        </p:txBody>
      </p:sp>
      <p:sp>
        <p:nvSpPr>
          <p:cNvPr id="5" name="Title 1"/>
          <p:cNvSpPr>
            <a:spLocks noGrp="1"/>
          </p:cNvSpPr>
          <p:nvPr>
            <p:ph type="title"/>
          </p:nvPr>
        </p:nvSpPr>
        <p:spPr>
          <a:xfrm>
            <a:off x="323851" y="115888"/>
            <a:ext cx="5543550" cy="1152525"/>
          </a:xfrm>
        </p:spPr>
        <p:txBody>
          <a:bodyPr/>
          <a:lstStyle/>
          <a:p>
            <a:pPr eaLnBrk="1" hangingPunct="1"/>
            <a:r>
              <a:rPr lang="lt-LT" dirty="1"/>
              <a:t>c. Nustatyti didžiausio automobilių stovėjimo vietų skaičiaus leidimus – apriboti, kiek stovėjimo vietų gali būti naujame pastate</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808019"/>
            <a:ext cx="4311698" cy="37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40611" y="5721610"/>
            <a:ext cx="2485518" cy="276999"/>
          </a:xfrm>
          <a:prstGeom prst="rect">
            <a:avLst/>
          </a:prstGeom>
          <a:noFill/>
        </p:spPr>
        <p:txBody>
          <a:bodyPr wrap="square" rtlCol="0">
            <a:spAutoFit/>
          </a:bodyPr>
          <a:lstStyle/>
          <a:p>
            <a:r>
              <a:rPr lang="lt-LT" dirty="1" sz="1200" b="1">
                <a:solidFill>
                  <a:srgbClr val="034EA2"/>
                </a:solidFill>
                <a:latin typeface="+mj-lt"/>
              </a:rPr>
              <a:t>Šaltinis: „Prime Tower CH“</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3922593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BBECBA-E1A6-487C-A1E3-FBA61DFB0D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30" b="-323"/>
          <a:stretch/>
        </p:blipFill>
        <p:spPr>
          <a:xfrm>
            <a:off x="152576" y="1568224"/>
            <a:ext cx="4653930" cy="4708550"/>
          </a:xfrm>
          <a:prstGeom prst="rect">
            <a:avLst/>
          </a:prstGeom>
        </p:spPr>
      </p:pic>
      <p:sp>
        <p:nvSpPr>
          <p:cNvPr id="3" name="Inhaltsplatzhalter 2"/>
          <p:cNvSpPr>
            <a:spLocks noGrp="1"/>
          </p:cNvSpPr>
          <p:nvPr>
            <p:ph idx="1"/>
          </p:nvPr>
        </p:nvSpPr>
        <p:spPr>
          <a:xfrm>
            <a:off x="4956463" y="1525852"/>
            <a:ext cx="4187537" cy="4001303"/>
          </a:xfrm>
        </p:spPr>
        <p:txBody>
          <a:bodyPr/>
          <a:lstStyle/>
          <a:p>
            <a:pPr lvl="0"/>
            <a:r>
              <a:rPr lang="lt-LT" dirty="1" sz="2400" b="0"/>
              <a:t>Geroji praktika Freiburge ir Vaubane:</a:t>
            </a:r>
            <a:r>
              <a:rPr lang="lt-LT" dirty="1" sz="2400" b="0"/>
              <a:t> </a:t>
            </a:r>
          </a:p>
          <a:p>
            <a:pPr marL="723900" lvl="0" indent="-368300"/>
            <a:r>
              <a:rPr lang="lt-LT" dirty="1" sz="1800" b="0"/>
              <a:t>Vaubanas yra maždaug 5 600 gyventojų turintis mikrorajonas, kuris buvo baigtas kurti 2006 m.</a:t>
            </a:r>
          </a:p>
          <a:p>
            <a:pPr marL="723900" lvl="0" indent="-368300"/>
            <a:r>
              <a:rPr lang="lt-LT" dirty="1" b="0" sz="1800"/>
              <a:t>Automobilių stovėjimo vietos buvo atskirtos nuo gyvenamosios</a:t>
            </a:r>
            <a:r>
              <a:rPr lang="lt-LT" dirty="1" sz="1800"/>
              <a:t> erdvės </a:t>
            </a:r>
            <a:r>
              <a:rPr lang="lt-LT" dirty="1" b="0" sz="1800"/>
              <a:t>ir vadinamosios </a:t>
            </a:r>
            <a:r>
              <a:rPr lang="lt-LT" dirty="1" sz="1800"/>
              <a:t>finansinės naštos</a:t>
            </a:r>
            <a:r>
              <a:rPr lang="lt-LT" dirty="1" b="0" sz="1800"/>
              <a:t>.</a:t>
            </a:r>
          </a:p>
          <a:p>
            <a:pPr marL="723900" lvl="0" indent="-368300"/>
            <a:r>
              <a:rPr lang="lt-LT" dirty="1" sz="1800" b="0"/>
              <a:t>Automobilių stovėjimo vietos buvo siūlomos tik realiomis kainomis be kryžminio subsidijavimo nuo namo statymo ir buvo realizuotos kelių aukštų automobilių stovėjimo aikštelių (aukštų garažų) pavidalu Vaubano pakraštyje</a:t>
            </a:r>
            <a:r>
              <a:rPr lang="lt-LT" dirty="1" sz="1800" b="0"/>
              <a:t> </a:t>
            </a:r>
          </a:p>
          <a:p>
            <a:pPr lvl="0"/>
            <a:endParaRPr lang="en-US" sz="1800" b="0" dirty="0"/>
          </a:p>
          <a:p>
            <a:pPr lvl="0"/>
            <a:endParaRPr lang="en-US" sz="1800" b="0" dirty="0"/>
          </a:p>
          <a:p>
            <a:pPr lvl="1"/>
            <a:endParaRPr lang="en-US" sz="300" b="0" dirty="0"/>
          </a:p>
          <a:p>
            <a:pPr marL="0" lvl="0" indent="0">
              <a:buNone/>
            </a:pPr>
            <a:r>
              <a:rPr lang="lt-LT" dirty="1" sz="1800" b="0"/>
              <a:t>		 </a:t>
            </a:r>
          </a:p>
          <a:p>
            <a:pPr marL="0" indent="0">
              <a:buNone/>
            </a:pPr>
            <a:endParaRPr lang="de-DE" dirty="0"/>
          </a:p>
        </p:txBody>
      </p:sp>
      <p:sp>
        <p:nvSpPr>
          <p:cNvPr id="5" name="Title 1"/>
          <p:cNvSpPr>
            <a:spLocks noGrp="1"/>
          </p:cNvSpPr>
          <p:nvPr>
            <p:ph type="title"/>
          </p:nvPr>
        </p:nvSpPr>
        <p:spPr>
          <a:xfrm>
            <a:off x="323850" y="115888"/>
            <a:ext cx="5457825" cy="1152525"/>
          </a:xfrm>
        </p:spPr>
        <p:txBody>
          <a:bodyPr/>
          <a:lstStyle/>
          <a:p>
            <a:pPr eaLnBrk="1" hangingPunct="1"/>
            <a:r>
              <a:rPr lang="lt-LT" dirty="1"/>
              <a:t>c. Naujų pastatų automobilių stovėjimo vietų apribojimas</a:t>
            </a:r>
          </a:p>
        </p:txBody>
      </p:sp>
      <p:sp>
        <p:nvSpPr>
          <p:cNvPr id="11" name="Textfeld 10">
            <a:extLst>
              <a:ext uri="{FF2B5EF4-FFF2-40B4-BE49-F238E27FC236}">
                <a16:creationId xmlns:a16="http://schemas.microsoft.com/office/drawing/2014/main" id="{0086A90D-C652-437F-BA12-A2CD4C913A8E}"/>
              </a:ext>
            </a:extLst>
          </p:cNvPr>
          <p:cNvSpPr txBox="1"/>
          <p:nvPr/>
        </p:nvSpPr>
        <p:spPr>
          <a:xfrm>
            <a:off x="121403" y="6010166"/>
            <a:ext cx="1168910" cy="276999"/>
          </a:xfrm>
          <a:prstGeom prst="rect">
            <a:avLst/>
          </a:prstGeom>
          <a:noFill/>
        </p:spPr>
        <p:txBody>
          <a:bodyPr wrap="none" rtlCol="0">
            <a:spAutoFit/>
          </a:bodyPr>
          <a:lstStyle/>
          <a:p>
            <a:r>
              <a:rPr lang="lt-LT" dirty="1" sz="1200">
                <a:solidFill>
                  <a:schemeClr val="bg1"/>
                </a:solidFill>
                <a:latin typeface="+mn-lt"/>
              </a:rPr>
              <a:t>© Jürgen Gies</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679272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lt-LT" dirty="1"/>
              <a:t>Automobilių stovėjimo vietų standartai</a:t>
            </a:r>
          </a:p>
        </p:txBody>
      </p:sp>
      <p:sp>
        <p:nvSpPr>
          <p:cNvPr id="5123" name="Content Placeholder 2"/>
          <p:cNvSpPr>
            <a:spLocks noGrp="1"/>
          </p:cNvSpPr>
          <p:nvPr>
            <p:ph idx="1"/>
          </p:nvPr>
        </p:nvSpPr>
        <p:spPr/>
        <p:txBody>
          <a:bodyPr/>
          <a:lstStyle/>
          <a:p>
            <a:pPr eaLnBrk="1" hangingPunct="1">
              <a:buFont typeface="Arial" panose="020B0604020202020204" pitchFamily="34" charset="0"/>
              <a:buChar char="•"/>
            </a:pPr>
            <a:r>
              <a:rPr lang="lt-LT" dirty="1" sz="2400" b="0">
                <a:ea typeface="ＭＳ Ｐゴシック" panose="020B0600070205080204" pitchFamily="34" charset="-128"/>
              </a:rPr>
              <a:t>Automobilių stovėjimo vietų standartai vystant naują plėtrą reglamentuoja, kiek (automobilių) stovėjimo vietų yra numatyta naujiems pastatams</a:t>
            </a:r>
          </a:p>
          <a:p>
            <a:pPr eaLnBrk="1" hangingPunct="1">
              <a:buFont typeface="Arial" panose="020B0604020202020204" pitchFamily="34" charset="0"/>
              <a:buChar char="•"/>
            </a:pPr>
            <a:r>
              <a:rPr lang="lt-LT" dirty="1" sz="2400" b="0">
                <a:ea typeface="ＭＳ Ｐゴシック" panose="020B0600070205080204" pitchFamily="34" charset="-128"/>
              </a:rPr>
              <a:t>Stovėjimo vietų standartai buvo sukurti siekiant instruktuoti architektus numatyti automobilių stovėjimo vietas atsižvelgiant į</a:t>
            </a:r>
            <a:r>
              <a:rPr lang="lt-LT" dirty="1" sz="2400" b="0">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lt-LT" dirty="1" sz="2400">
                <a:solidFill>
                  <a:srgbClr val="134095"/>
                </a:solidFill>
                <a:latin typeface="+mn-lt"/>
                <a:ea typeface="ＭＳ Ｐゴシック" panose="020B0600070205080204" pitchFamily="34" charset="-128"/>
              </a:rPr>
              <a:t>butų kiekį (arba butų dydį)</a:t>
            </a:r>
          </a:p>
          <a:p>
            <a:pPr marL="720725" lvl="3" indent="-365125" eaLnBrk="1" hangingPunct="1">
              <a:buClr>
                <a:srgbClr val="134095"/>
              </a:buClr>
              <a:buSzPct val="100000"/>
              <a:buFont typeface="Arial" panose="020B0604020202020204" pitchFamily="34" charset="0"/>
              <a:buChar char="•"/>
            </a:pPr>
            <a:r>
              <a:rPr lang="lt-LT" dirty="1" sz="2400">
                <a:solidFill>
                  <a:srgbClr val="134095"/>
                </a:solidFill>
                <a:latin typeface="+mn-lt"/>
                <a:ea typeface="ＭＳ Ｐゴシック" panose="020B0600070205080204" pitchFamily="34" charset="-128"/>
              </a:rPr>
              <a:t>naujų biurų / parduotuvių / darbo vietų skaičių ir t. t.</a:t>
            </a:r>
          </a:p>
          <a:p>
            <a:pPr eaLnBrk="1" hangingPunct="1">
              <a:buFont typeface="Arial" panose="020B0604020202020204" pitchFamily="34" charset="0"/>
              <a:buChar char="•"/>
            </a:pPr>
            <a:r>
              <a:rPr lang="lt-LT" dirty="1" sz="2400" b="0">
                <a:ea typeface="ＭＳ Ｐゴシック" panose="020B0600070205080204" pitchFamily="34" charset="-128"/>
              </a:rPr>
              <a:t>Daugelyje šalių taikomi minimalūs reikalavimai, o pastatų architektai norėdami gali sukurti ir daugiau</a:t>
            </a:r>
            <a:r>
              <a:rPr lang="lt-LT" dirty="1" sz="2400" b="0">
                <a:ea typeface="ＭＳ Ｐゴシック" panose="020B0600070205080204" pitchFamily="34" charset="-128"/>
              </a:rPr>
              <a:t> </a:t>
            </a:r>
          </a:p>
          <a:p>
            <a:pPr marL="0" indent="0" eaLnBrk="1" hangingPunct="1">
              <a:buFontTx/>
              <a:buNone/>
            </a:pPr>
            <a:endParaRPr lang="en-GB" altLang="en-US" sz="1800" dirty="0"/>
          </a:p>
          <a:p>
            <a:pPr marL="0" indent="0" eaLnBrk="1" hangingPunct="1">
              <a:buFontTx/>
              <a:buNone/>
            </a:pPr>
            <a:endParaRPr lang="en-GB" altLang="en-US" sz="18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325216" y="1615688"/>
            <a:ext cx="4527839" cy="3044837"/>
          </a:xfrm>
        </p:spPr>
        <p:txBody>
          <a:bodyPr/>
          <a:lstStyle/>
          <a:p>
            <a:pPr lvl="0"/>
            <a:r>
              <a:rPr lang="lt-LT" dirty="1" sz="2400" b="0"/>
              <a:t>Geroji praktika Freiburge ir Vaubane:</a:t>
            </a:r>
            <a:r>
              <a:rPr lang="lt-LT" dirty="1" sz="2400" b="0"/>
              <a:t> </a:t>
            </a:r>
          </a:p>
          <a:p>
            <a:pPr marL="723900" lvl="0" indent="-368300"/>
            <a:r>
              <a:rPr lang="lt-LT" dirty="1" sz="1800" b="0"/>
              <a:t>5 602 gyventojai</a:t>
            </a:r>
          </a:p>
          <a:p>
            <a:pPr marL="723900" lvl="0" indent="-368300"/>
            <a:r>
              <a:rPr lang="lt-LT" dirty="1" sz="1800" b="0"/>
              <a:t>2 584 namų ūkiai</a:t>
            </a:r>
          </a:p>
          <a:p>
            <a:pPr marL="723900" lvl="0" indent="-368300"/>
            <a:r>
              <a:rPr lang="lt-LT" dirty="1" sz="1800" b="0"/>
              <a:t>1 296 asmeniniai automobiliai</a:t>
            </a:r>
          </a:p>
          <a:p>
            <a:pPr marL="723900" lvl="0" indent="-368300"/>
            <a:r>
              <a:rPr lang="lt-LT" dirty="1" sz="1800" b="0"/>
              <a:t>0,50 automobilio vienam namų ūkiui</a:t>
            </a:r>
          </a:p>
          <a:p>
            <a:pPr marL="723900" lvl="0" indent="-368300"/>
            <a:r>
              <a:rPr lang="lt-LT" dirty="1" sz="1800" b="0"/>
              <a:t>232 automobiliai 1000 gyventojų kaimynystėje esančiuose garažuose</a:t>
            </a:r>
          </a:p>
          <a:p>
            <a:pPr marL="723900" lvl="0" indent="-368300"/>
            <a:r>
              <a:rPr lang="lt-LT" dirty="1" sz="1800" b="0"/>
              <a:t>nestatoma gatvėje</a:t>
            </a:r>
            <a:r>
              <a:rPr lang="lt-LT" dirty="1" sz="1800" b="0"/>
              <a:t> </a:t>
            </a:r>
          </a:p>
          <a:p>
            <a:pPr lvl="0"/>
            <a:endParaRPr lang="en-US" sz="1800" b="0" dirty="0"/>
          </a:p>
          <a:p>
            <a:pPr lvl="0"/>
            <a:endParaRPr lang="en-US" sz="1800" b="0" dirty="0"/>
          </a:p>
          <a:p>
            <a:pPr lvl="0"/>
            <a:endParaRPr lang="en-US" sz="1800" b="0" dirty="0"/>
          </a:p>
          <a:p>
            <a:pPr lvl="1"/>
            <a:endParaRPr lang="en-US" sz="300" b="0" dirty="0"/>
          </a:p>
          <a:p>
            <a:pPr marL="0" lvl="0" indent="0">
              <a:buNone/>
            </a:pPr>
            <a:r>
              <a:rPr lang="lt-LT" dirty="1" sz="1800" b="0"/>
              <a:t>		 </a:t>
            </a:r>
          </a:p>
          <a:p>
            <a:pPr marL="0" indent="0">
              <a:buNone/>
            </a:pPr>
            <a:endParaRPr lang="de-DE" dirty="0"/>
          </a:p>
        </p:txBody>
      </p:sp>
      <p:sp>
        <p:nvSpPr>
          <p:cNvPr id="5" name="Title 1"/>
          <p:cNvSpPr>
            <a:spLocks noGrp="1"/>
          </p:cNvSpPr>
          <p:nvPr>
            <p:ph type="title"/>
          </p:nvPr>
        </p:nvSpPr>
        <p:spPr>
          <a:xfrm>
            <a:off x="323851" y="115888"/>
            <a:ext cx="5791200" cy="1152525"/>
          </a:xfrm>
        </p:spPr>
        <p:txBody>
          <a:bodyPr/>
          <a:lstStyle/>
          <a:p>
            <a:pPr eaLnBrk="1" hangingPunct="1"/>
            <a:r>
              <a:rPr lang="lt-LT" dirty="1"/>
              <a:t>c. Nustatyti didžiausio automobilių stovėjimo vietų skaičiaus leidimus</a:t>
            </a:r>
            <a:r>
              <a:rPr lang="lt-LT" dirty="1"/>
              <a:t> – apriboti, kiek stovėjimo vietų gali būti naujame pastate</a:t>
            </a:r>
          </a:p>
        </p:txBody>
      </p:sp>
      <p:sp>
        <p:nvSpPr>
          <p:cNvPr id="11" name="Textfeld 10">
            <a:extLst>
              <a:ext uri="{FF2B5EF4-FFF2-40B4-BE49-F238E27FC236}">
                <a16:creationId xmlns:a16="http://schemas.microsoft.com/office/drawing/2014/main" id="{0086A90D-C652-437F-BA12-A2CD4C913A8E}"/>
              </a:ext>
            </a:extLst>
          </p:cNvPr>
          <p:cNvSpPr txBox="1"/>
          <p:nvPr/>
        </p:nvSpPr>
        <p:spPr>
          <a:xfrm>
            <a:off x="121403" y="6010166"/>
            <a:ext cx="1168910" cy="276999"/>
          </a:xfrm>
          <a:prstGeom prst="rect">
            <a:avLst/>
          </a:prstGeom>
          <a:noFill/>
        </p:spPr>
        <p:txBody>
          <a:bodyPr wrap="none" rtlCol="0">
            <a:spAutoFit/>
          </a:bodyPr>
          <a:lstStyle/>
          <a:p>
            <a:r>
              <a:rPr lang="lt-LT" dirty="1" sz="1200">
                <a:solidFill>
                  <a:schemeClr val="bg1"/>
                </a:solidFill>
                <a:latin typeface="+mn-lt"/>
              </a:rPr>
              <a:t>© Jürgen Gies</a:t>
            </a:r>
          </a:p>
        </p:txBody>
      </p:sp>
      <p:pic>
        <p:nvPicPr>
          <p:cNvPr id="12" name="Grafik 11">
            <a:extLst>
              <a:ext uri="{FF2B5EF4-FFF2-40B4-BE49-F238E27FC236}">
                <a16:creationId xmlns:a16="http://schemas.microsoft.com/office/drawing/2014/main" id="{19B0F250-DA1A-4819-9C9E-F055A225D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8" r="13997" b="20382"/>
          <a:stretch/>
        </p:blipFill>
        <p:spPr>
          <a:xfrm>
            <a:off x="121405" y="1678035"/>
            <a:ext cx="4003786" cy="3158426"/>
          </a:xfrm>
          <a:prstGeom prst="rect">
            <a:avLst/>
          </a:prstGeom>
        </p:spPr>
      </p:pic>
      <p:sp>
        <p:nvSpPr>
          <p:cNvPr id="14" name="Textfeld 13">
            <a:extLst>
              <a:ext uri="{FF2B5EF4-FFF2-40B4-BE49-F238E27FC236}">
                <a16:creationId xmlns:a16="http://schemas.microsoft.com/office/drawing/2014/main" id="{D79CBACC-8038-4FCE-A3CE-ABFE78D8E1CC}"/>
              </a:ext>
            </a:extLst>
          </p:cNvPr>
          <p:cNvSpPr txBox="1"/>
          <p:nvPr/>
        </p:nvSpPr>
        <p:spPr>
          <a:xfrm>
            <a:off x="121403" y="5203259"/>
            <a:ext cx="1168910" cy="276999"/>
          </a:xfrm>
          <a:prstGeom prst="rect">
            <a:avLst/>
          </a:prstGeom>
          <a:noFill/>
        </p:spPr>
        <p:txBody>
          <a:bodyPr wrap="none" rtlCol="0">
            <a:spAutoFit/>
          </a:bodyPr>
          <a:lstStyle/>
          <a:p>
            <a:r>
              <a:rPr lang="lt-LT" dirty="1" sz="1200">
                <a:solidFill>
                  <a:schemeClr val="bg1"/>
                </a:solidFill>
                <a:latin typeface="+mn-lt"/>
              </a:rPr>
              <a:t>© Jürgen Gies</a:t>
            </a:r>
          </a:p>
        </p:txBody>
      </p:sp>
      <p:sp>
        <p:nvSpPr>
          <p:cNvPr id="9" name="Textfeld 8">
            <a:extLst>
              <a:ext uri="{FF2B5EF4-FFF2-40B4-BE49-F238E27FC236}">
                <a16:creationId xmlns:a16="http://schemas.microsoft.com/office/drawing/2014/main" id="{0086A90D-C652-437F-BA12-A2CD4C913A8E}"/>
              </a:ext>
            </a:extLst>
          </p:cNvPr>
          <p:cNvSpPr txBox="1"/>
          <p:nvPr/>
        </p:nvSpPr>
        <p:spPr>
          <a:xfrm>
            <a:off x="121405" y="4559462"/>
            <a:ext cx="1168910" cy="276999"/>
          </a:xfrm>
          <a:prstGeom prst="rect">
            <a:avLst/>
          </a:prstGeom>
          <a:noFill/>
        </p:spPr>
        <p:txBody>
          <a:bodyPr wrap="none" rtlCol="0">
            <a:spAutoFit/>
          </a:bodyPr>
          <a:lstStyle/>
          <a:p>
            <a:r>
              <a:rPr lang="lt-LT" dirty="1" sz="1200">
                <a:solidFill>
                  <a:schemeClr val="bg1"/>
                </a:solidFill>
                <a:latin typeface="+mn-lt"/>
              </a:rPr>
              <a:t>© Jürgen Gies</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Rechteck 14">
            <a:extLst>
              <a:ext uri="{FF2B5EF4-FFF2-40B4-BE49-F238E27FC236}">
                <a16:creationId xmlns:a16="http://schemas.microsoft.com/office/drawing/2014/main" id="{B24E0622-50A2-4ECC-81A0-9756C918C478}"/>
              </a:ext>
            </a:extLst>
          </p:cNvPr>
          <p:cNvSpPr/>
          <p:nvPr/>
        </p:nvSpPr>
        <p:spPr>
          <a:xfrm>
            <a:off x="-534700" y="4906377"/>
            <a:ext cx="9557298" cy="1902059"/>
          </a:xfrm>
          <a:prstGeom prst="rect">
            <a:avLst/>
          </a:prstGeom>
        </p:spPr>
        <p:txBody>
          <a:bodyPr wrap="square">
            <a:spAutoFit/>
          </a:bodyPr>
          <a:lstStyle/>
          <a:p>
            <a:pPr marL="1050925" lvl="3" indent="-342900">
              <a:spcBef>
                <a:spcPct val="20000"/>
              </a:spcBef>
              <a:buClr>
                <a:srgbClr val="134095"/>
              </a:buClr>
              <a:buSzPct val="135000"/>
              <a:buFont typeface="Arial" panose="020B0604020202020204" pitchFamily="34" charset="0"/>
              <a:buChar char="•"/>
            </a:pPr>
            <a:r>
              <a:rPr lang="lt-LT" dirty="1" sz="1800">
                <a:solidFill>
                  <a:srgbClr val="134095"/>
                </a:solidFill>
                <a:latin typeface="Arial"/>
                <a:ea typeface="ＭＳ Ｐゴシック" panose="020B0600070205080204" pitchFamily="34" charset="-128"/>
              </a:rPr>
              <a:t>Freiburge ir Dytcenbache planuojamas naujas miesto rajonas, kuriame gyvens apie 10 000 gyventojų.</a:t>
            </a:r>
            <a:r>
              <a:rPr lang="lt-LT" dirty="1" sz="1800">
                <a:solidFill>
                  <a:srgbClr val="134095"/>
                </a:solidFill>
                <a:latin typeface="Arial"/>
                <a:ea typeface="ＭＳ Ｐゴシック" panose="020B0600070205080204" pitchFamily="34" charset="-128"/>
              </a:rPr>
              <a:t> </a:t>
            </a:r>
            <a:r>
              <a:rPr lang="lt-LT" dirty="1" sz="1800">
                <a:solidFill>
                  <a:srgbClr val="134095"/>
                </a:solidFill>
                <a:latin typeface="Arial"/>
                <a:ea typeface="ＭＳ Ｐゴシック" panose="020B0600070205080204" pitchFamily="34" charset="-128"/>
              </a:rPr>
              <a:t>Planavimo tikslas – aukšta gyvenimo kokybė aktyvaus judėjimo gatvėse.</a:t>
            </a:r>
            <a:r>
              <a:rPr lang="lt-LT" dirty="1" sz="1800">
                <a:solidFill>
                  <a:srgbClr val="134095"/>
                </a:solidFill>
                <a:latin typeface="Arial"/>
                <a:ea typeface="ＭＳ Ｐゴシック" panose="020B0600070205080204" pitchFamily="34" charset="-128"/>
              </a:rPr>
              <a:t> </a:t>
            </a:r>
          </a:p>
          <a:p>
            <a:pPr marL="1050925" lvl="3" indent="-342900">
              <a:spcBef>
                <a:spcPct val="20000"/>
              </a:spcBef>
              <a:buClr>
                <a:srgbClr val="134095"/>
              </a:buClr>
              <a:buSzPct val="135000"/>
              <a:buFont typeface="Arial" panose="020B0604020202020204" pitchFamily="34" charset="0"/>
              <a:buChar char="•"/>
            </a:pPr>
            <a:r>
              <a:rPr lang="lt-LT" dirty="1" sz="1800">
                <a:solidFill>
                  <a:srgbClr val="134095"/>
                </a:solidFill>
                <a:latin typeface="Arial"/>
                <a:ea typeface="ＭＳ Ｐゴシック" panose="020B0600070205080204" pitchFamily="34" charset="-128"/>
              </a:rPr>
              <a:t>Planuojamas automobilių stovėjimo vietų santykis yra nuo 0,5 iki 0,7 stovėjimo vietos vienam būstui ir bus realizuojamas tik kaimynystėje esančiuose garažuose</a:t>
            </a:r>
          </a:p>
          <a:p>
            <a:pPr marL="1050925" lvl="3" indent="-342900">
              <a:spcBef>
                <a:spcPct val="20000"/>
              </a:spcBef>
              <a:buClr>
                <a:srgbClr val="134095"/>
              </a:buClr>
              <a:buSzPct val="135000"/>
              <a:buFont typeface="Wingdings" panose="05000000000000000000" pitchFamily="2" charset="2"/>
              <a:buChar char="Ø"/>
            </a:pPr>
            <a:endParaRPr lang="en-US" altLang="en-US" sz="2000" kern="0" dirty="0">
              <a:solidFill>
                <a:srgbClr val="134095"/>
              </a:solidFill>
              <a:latin typeface="Arial"/>
              <a:ea typeface="ＭＳ Ｐゴシック" panose="020B0600070205080204" pitchFamily="34" charset="-128"/>
            </a:endParaRPr>
          </a:p>
        </p:txBody>
      </p:sp>
      <p:sp>
        <p:nvSpPr>
          <p:cNvPr id="1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lt-LT" dirty="1"/>
              <a:t>&lt;Renginys&gt; • &lt;Data&gt; • &lt;Vieta&gt; • &lt;Pranešėjas&gt;</a:t>
            </a:r>
          </a:p>
        </p:txBody>
      </p:sp>
    </p:spTree>
    <p:extLst>
      <p:ext uri="{BB962C8B-B14F-4D97-AF65-F5344CB8AC3E}">
        <p14:creationId xmlns:p14="http://schemas.microsoft.com/office/powerpoint/2010/main" val="406601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A053E-B136-4D20-832B-49AB8AD370B5}"/>
              </a:ext>
            </a:extLst>
          </p:cNvPr>
          <p:cNvSpPr>
            <a:spLocks noGrp="1"/>
          </p:cNvSpPr>
          <p:nvPr>
            <p:ph type="title"/>
          </p:nvPr>
        </p:nvSpPr>
        <p:spPr>
          <a:xfrm>
            <a:off x="323851" y="115888"/>
            <a:ext cx="5819774" cy="1152525"/>
          </a:xfrm>
        </p:spPr>
        <p:txBody>
          <a:bodyPr/>
          <a:lstStyle/>
          <a:p>
            <a:r>
              <a:rPr lang="lt-LT" dirty="1"/>
              <a:t>Geroji praktika Taline: maksimalus ir minimalus stovėjimo vietų standartas</a:t>
            </a:r>
          </a:p>
        </p:txBody>
      </p:sp>
      <p:sp>
        <p:nvSpPr>
          <p:cNvPr id="3" name="Inhaltsplatzhalter 2">
            <a:extLst>
              <a:ext uri="{FF2B5EF4-FFF2-40B4-BE49-F238E27FC236}">
                <a16:creationId xmlns:a16="http://schemas.microsoft.com/office/drawing/2014/main" id="{83D31E73-7924-4B54-923D-0A4DEBE9148C}"/>
              </a:ext>
            </a:extLst>
          </p:cNvPr>
          <p:cNvSpPr>
            <a:spLocks noGrp="1"/>
          </p:cNvSpPr>
          <p:nvPr>
            <p:ph idx="1"/>
          </p:nvPr>
        </p:nvSpPr>
        <p:spPr>
          <a:xfrm>
            <a:off x="4319752" y="1529247"/>
            <a:ext cx="4500398" cy="4527222"/>
          </a:xfrm>
        </p:spPr>
        <p:txBody>
          <a:bodyPr/>
          <a:lstStyle/>
          <a:p>
            <a:r>
              <a:rPr lang="lt-LT" dirty="1" b="0" sz="2200"/>
              <a:t>Mieste minimalus </a:t>
            </a:r>
            <a:r>
              <a:rPr lang="lt-LT" dirty="1" sz="2200"/>
              <a:t>ir</a:t>
            </a:r>
            <a:r>
              <a:rPr lang="lt-LT" dirty="1" b="0" sz="2200"/>
              <a:t> maksimalus automobilių stovėjimo vietų standartas nustato santykį 1,2 automobilio stovėjimo vietos vienam namų ūkiui</a:t>
            </a:r>
          </a:p>
          <a:p>
            <a:r>
              <a:rPr lang="lt-LT" dirty="1" b="0" sz="2200"/>
              <a:t>Priemiesčio teritorijose ir priemiesčiuose</a:t>
            </a:r>
            <a:r>
              <a:rPr lang="lt-LT" dirty="1" sz="2200"/>
              <a:t> mažiausia </a:t>
            </a:r>
            <a:r>
              <a:rPr lang="lt-LT" dirty="1" b="0" sz="2200"/>
              <a:t>automobilių stovėjimo vieta yra 1,2 automobilio stovėjimo vietos, tačiau architektas gali pastatyti tiek, kiek nori</a:t>
            </a:r>
          </a:p>
          <a:p>
            <a:r>
              <a:rPr lang="lt-LT" dirty="1" sz="2200" b="0"/>
              <a:t>Aptariami pakeitimai ir standartai gali keistis</a:t>
            </a:r>
          </a:p>
        </p:txBody>
      </p:sp>
      <p:pic>
        <p:nvPicPr>
          <p:cNvPr id="3074" name="Picture 2" descr="Tallinn old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50124"/>
            <a:ext cx="3946500" cy="31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lt-LT" dirty="1" sz="1200">
                <a:solidFill>
                  <a:schemeClr val="bg1"/>
                </a:solidFill>
                <a:latin typeface="+mn-lt"/>
              </a:rPr>
              <a:t>© „Park4SUMP“</a:t>
            </a:r>
          </a:p>
        </p:txBody>
      </p:sp>
      <p:sp>
        <p:nvSpPr>
          <p:cNvPr id="7" name="Inhaltsplatzhalter 2">
            <a:extLst>
              <a:ext uri="{FF2B5EF4-FFF2-40B4-BE49-F238E27FC236}">
                <a16:creationId xmlns:a16="http://schemas.microsoft.com/office/drawing/2014/main" id="{83D31E73-7924-4B54-923D-0A4DEBE9148C}"/>
              </a:ext>
            </a:extLst>
          </p:cNvPr>
          <p:cNvSpPr txBox="1">
            <a:spLocks/>
          </p:cNvSpPr>
          <p:nvPr/>
        </p:nvSpPr>
        <p:spPr bwMode="auto">
          <a:xfrm>
            <a:off x="155575" y="4903075"/>
            <a:ext cx="3946500" cy="1497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r>
              <a:rPr lang="lt-LT" dirty="1" sz="2000" b="0"/>
              <a:t>Talinas yra Estijos sostinė, o senoji dalis yra įtraukta į UNESCO pasaulio paveldo sąrašą nuo 1997 m.</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lt-LT" dirty="1"/>
              <a:t>&lt;Renginys&gt; • &lt;Data&gt; • &lt;Vieta&gt; • &lt;Pranešėjas&gt;</a:t>
            </a:r>
          </a:p>
        </p:txBody>
      </p:sp>
    </p:spTree>
    <p:extLst>
      <p:ext uri="{BB962C8B-B14F-4D97-AF65-F5344CB8AC3E}">
        <p14:creationId xmlns:p14="http://schemas.microsoft.com/office/powerpoint/2010/main" val="2065361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lt-LT" dirty="1"/>
              <a:t>Mažiausias prieš didžiausią</a:t>
            </a:r>
          </a:p>
        </p:txBody>
      </p:sp>
      <p:sp>
        <p:nvSpPr>
          <p:cNvPr id="27651" name="Content Placeholder 2"/>
          <p:cNvSpPr>
            <a:spLocks noGrp="1"/>
          </p:cNvSpPr>
          <p:nvPr>
            <p:ph idx="1"/>
          </p:nvPr>
        </p:nvSpPr>
        <p:spPr/>
        <p:txBody>
          <a:bodyPr/>
          <a:lstStyle/>
          <a:p>
            <a:pPr>
              <a:buClr>
                <a:srgbClr val="00618E"/>
              </a:buClr>
            </a:pPr>
            <a:r>
              <a:rPr lang="lt-LT" dirty="1" b="0" sz="2400"/>
              <a:t>Didelio tankio teritorijose pastebimos tendencijos</a:t>
            </a:r>
            <a:r>
              <a:rPr lang="lt-LT" dirty="1" sz="2400"/>
              <a:t> </a:t>
            </a:r>
            <a:r>
              <a:rPr lang="lt-LT" dirty="1" b="0" sz="2400"/>
              <a:t>pereiti nuo minimalių prie maksimalių automobilių stovėjimo vietų normų;</a:t>
            </a:r>
          </a:p>
          <a:p>
            <a:pPr>
              <a:buClr>
                <a:srgbClr val="00618E"/>
              </a:buClr>
              <a:buFontTx/>
              <a:buChar char="•"/>
            </a:pPr>
            <a:r>
              <a:rPr lang="lt-LT" dirty="1" sz="2400" b="0"/>
              <a:t>Londone pokyčiai nuo minimalių prie maksimalių standartų įvyko Didžiajame Londono plėtros plane 1976 m.;</a:t>
            </a:r>
          </a:p>
          <a:p>
            <a:pPr>
              <a:buClr>
                <a:srgbClr val="00618E"/>
              </a:buClr>
              <a:buFontTx/>
              <a:buChar char="•"/>
            </a:pPr>
            <a:r>
              <a:rPr lang="lt-LT" dirty="1" sz="2400" b="0"/>
              <a:t>Įrodymai rodo, kad minimalūs automobilių stovėjimo vietų reikalavimai padidina prekybos centrų, biurų ir gyvenamųjų pastatų statybos sąnaudas</a:t>
            </a:r>
            <a:r>
              <a:rPr lang="lt-LT" dirty="1" sz="2400" b="0"/>
              <a:t> </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lt-LT" dirty="1"/>
              <a:t>&lt;Renginys&gt; • &lt;Data&gt; • &lt;Vieta&gt; • &lt;Pranešėjas&gt;</a:t>
            </a:r>
          </a:p>
        </p:txBody>
      </p:sp>
    </p:spTree>
    <p:extLst>
      <p:ext uri="{BB962C8B-B14F-4D97-AF65-F5344CB8AC3E}">
        <p14:creationId xmlns:p14="http://schemas.microsoft.com/office/powerpoint/2010/main" val="4186010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lt-LT" dirty="1" sz="3600" b="1">
                <a:solidFill>
                  <a:schemeClr val="bg1"/>
                </a:solidFill>
                <a:latin typeface="+mj-lt"/>
              </a:rPr>
              <a:t>Santrauka</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lt-LT" dirty="1"/>
              <a:t>&lt;Renginys&gt; • &lt;Data&gt; • &lt;Vieta&gt; • &lt;Pranešėjas&gt;</a:t>
            </a:r>
          </a:p>
        </p:txBody>
      </p:sp>
    </p:spTree>
    <p:extLst>
      <p:ext uri="{BB962C8B-B14F-4D97-AF65-F5344CB8AC3E}">
        <p14:creationId xmlns:p14="http://schemas.microsoft.com/office/powerpoint/2010/main" val="1702151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lt-LT" dirty="1"/>
              <a:t>Grįžkime namo!</a:t>
            </a:r>
          </a:p>
        </p:txBody>
      </p:sp>
      <p:sp>
        <p:nvSpPr>
          <p:cNvPr id="5123" name="Content Placeholder 2"/>
          <p:cNvSpPr>
            <a:spLocks noGrp="1"/>
          </p:cNvSpPr>
          <p:nvPr>
            <p:ph idx="1"/>
          </p:nvPr>
        </p:nvSpPr>
        <p:spPr>
          <a:xfrm>
            <a:off x="89376" y="1509136"/>
            <a:ext cx="8965248" cy="4926465"/>
          </a:xfrm>
        </p:spPr>
        <p:txBody>
          <a:bodyPr/>
          <a:lstStyle/>
          <a:p>
            <a:pPr eaLnBrk="1" hangingPunct="1">
              <a:buFont typeface="Arial" panose="020B0604020202020204" pitchFamily="34" charset="0"/>
              <a:buChar char="•"/>
            </a:pPr>
            <a:r>
              <a:rPr lang="lt-LT" dirty="1" sz="2000" b="0">
                <a:ea typeface="ＭＳ Ｐゴシック" panose="020B0600070205080204" pitchFamily="34" charset="-128"/>
              </a:rPr>
              <a:t>Jei automobilis yra patogiausia transporto priemonė grįžti namo ir nesunku rasti vietą jam pastatyti, dažniausiai tai yra pirmasis pasirinkimas.</a:t>
            </a:r>
            <a:r>
              <a:rPr lang="lt-LT" dirty="1" sz="2000" b="0">
                <a:ea typeface="ＭＳ Ｐゴシック" panose="020B0600070205080204" pitchFamily="34" charset="-128"/>
              </a:rPr>
              <a:t> </a:t>
            </a:r>
          </a:p>
          <a:p>
            <a:pPr eaLnBrk="1" hangingPunct="1">
              <a:buFont typeface="Arial" panose="020B0604020202020204" pitchFamily="34" charset="0"/>
              <a:buChar char="•"/>
            </a:pPr>
            <a:r>
              <a:rPr lang="lt-LT" dirty="1" sz="2000" b="0">
                <a:ea typeface="ＭＳ Ｐゴシック" panose="020B0600070205080204" pitchFamily="34" charset="-128"/>
              </a:rPr>
              <a:t>Sukūrus automobilių stovėjimo vietas gyvenamuosiuose rajonuose, reikia daugiau automobilių stovėjimo vietų prie darbo vietos, prekybos centrų ir laisvalaikio objektų</a:t>
            </a:r>
            <a:r>
              <a:rPr lang="lt-LT" dirty="1" sz="2000" b="0">
                <a:ea typeface="ＭＳ Ｐゴシック" panose="020B0600070205080204" pitchFamily="34" charset="-128"/>
              </a:rPr>
              <a:t> </a:t>
            </a:r>
          </a:p>
          <a:p>
            <a:pPr eaLnBrk="1" hangingPunct="1">
              <a:buFont typeface="Arial" panose="020B0604020202020204" pitchFamily="34" charset="0"/>
              <a:buChar char="•"/>
            </a:pPr>
            <a:r>
              <a:rPr lang="lt-LT" dirty="1" sz="2000" b="0">
                <a:ea typeface="ＭＳ Ｐゴシック" panose="020B0600070205080204" pitchFamily="34" charset="-128"/>
              </a:rPr>
              <a:t>Nepaisant to, standartiniai automobilių stovėjimo vietų reikalavimai yra svarbi savivaldybių valdymo priemonė ir jos neturėtų būti atsisakyta</a:t>
            </a:r>
          </a:p>
          <a:p>
            <a:pPr eaLnBrk="1" hangingPunct="1">
              <a:buFont typeface="Arial" panose="020B0604020202020204" pitchFamily="34" charset="0"/>
              <a:buChar char="•"/>
            </a:pPr>
            <a:r>
              <a:rPr lang="lt-LT" dirty="1" sz="2000" b="0">
                <a:ea typeface="ＭＳ Ｐゴシック" panose="020B0600070205080204" pitchFamily="34" charset="-128"/>
              </a:rPr>
              <a:t>Aukšti reikalavimai sukurti fiksuotų automobilių stovėjimo vietų standartus turėjo įtakos statybos ir priežiūros sąnaudoms, todėl automobilių stovėjimo vietų standartai turėtų suteikti galimybę sumažinti reikalavimus, jei yra kitų transporto alternatyvų</a:t>
            </a:r>
            <a:r>
              <a:rPr lang="lt-LT" dirty="1" sz="2000" b="0">
                <a:ea typeface="ＭＳ Ｐゴシック" panose="020B0600070205080204" pitchFamily="34" charset="-128"/>
              </a:rPr>
              <a:t> </a:t>
            </a:r>
          </a:p>
          <a:p>
            <a:pPr eaLnBrk="1" hangingPunct="1">
              <a:buFont typeface="Arial" panose="020B0604020202020204" pitchFamily="34" charset="0"/>
              <a:buChar char="•"/>
            </a:pPr>
            <a:r>
              <a:rPr lang="lt-LT" dirty="1" sz="2000" b="0">
                <a:ea typeface="ＭＳ Ｐゴシック" panose="020B0600070205080204" pitchFamily="34" charset="-128"/>
              </a:rPr>
              <a:t>Idealiu atveju didžiausio automobilių stovėjimo vietų skaičiaus leidimai yra nustatomi ir riboja naujų automobilių stovėjimo vietas, tačiau tam reikia šiek tiek pastangų</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r>
              <a:rPr lang="lt-LT" dirty="1" sz="1800"/>
              <a:t> </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lt-LT" dirty="1"/>
              <a:t>&lt;Renginys&gt; • &lt;Data&gt; • &lt;Vieta&gt; • &lt;Pranešėjas&gt;</a:t>
            </a:r>
          </a:p>
        </p:txBody>
      </p:sp>
    </p:spTree>
    <p:extLst>
      <p:ext uri="{BB962C8B-B14F-4D97-AF65-F5344CB8AC3E}">
        <p14:creationId xmlns:p14="http://schemas.microsoft.com/office/powerpoint/2010/main" val="342137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lt-LT" dirty="1" sz="3600" b="1">
                <a:solidFill>
                  <a:schemeClr val="bg1"/>
                </a:solidFill>
                <a:latin typeface="+mj-lt"/>
              </a:rPr>
              <a:t>Pratimas / seminaras</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lt-LT" dirty="1"/>
              <a:t>&lt;Renginys&gt; • &lt;Data&gt; • &lt;Vieta&gt; • &lt;Pranešėjas&gt;</a:t>
            </a:r>
          </a:p>
        </p:txBody>
      </p:sp>
    </p:spTree>
    <p:extLst>
      <p:ext uri="{BB962C8B-B14F-4D97-AF65-F5344CB8AC3E}">
        <p14:creationId xmlns:p14="http://schemas.microsoft.com/office/powerpoint/2010/main" val="922541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lt-LT" dirty="1"/>
              <a:t>Aptarkite šias temas</a:t>
            </a:r>
          </a:p>
        </p:txBody>
      </p:sp>
      <p:sp>
        <p:nvSpPr>
          <p:cNvPr id="28675" name="Content Placeholder 2"/>
          <p:cNvSpPr>
            <a:spLocks noGrp="1"/>
          </p:cNvSpPr>
          <p:nvPr>
            <p:ph idx="1"/>
          </p:nvPr>
        </p:nvSpPr>
        <p:spPr/>
        <p:txBody>
          <a:bodyPr/>
          <a:lstStyle/>
          <a:p>
            <a:pPr>
              <a:buClr>
                <a:srgbClr val="00618E"/>
              </a:buClr>
              <a:buFontTx/>
              <a:buChar char="•"/>
            </a:pPr>
            <a:r>
              <a:rPr lang="lt-LT" dirty="1" sz="2400" b="0"/>
              <a:t>Kokius automobilių stovėjimo standartus jūs taikote?</a:t>
            </a:r>
            <a:r>
              <a:rPr lang="lt-LT" dirty="1" sz="2400" b="0"/>
              <a:t> </a:t>
            </a:r>
            <a:r>
              <a:rPr lang="lt-LT" dirty="1" sz="2400" b="0"/>
              <a:t>Kodėl?</a:t>
            </a:r>
          </a:p>
          <a:p>
            <a:pPr>
              <a:buClr>
                <a:srgbClr val="00618E"/>
              </a:buClr>
              <a:buFontTx/>
              <a:buChar char="•"/>
            </a:pPr>
            <a:r>
              <a:rPr lang="lt-LT" dirty="1" sz="2400" b="0"/>
              <a:t>Ar automobilių stovėjimo vietų standartai turėtų būti susiję su (visų rūšių) viešojo transporto prieinamumu?</a:t>
            </a:r>
          </a:p>
          <a:p>
            <a:pPr>
              <a:buClr>
                <a:srgbClr val="00618E"/>
              </a:buClr>
              <a:buFontTx/>
              <a:buChar char="•"/>
            </a:pPr>
            <a:r>
              <a:rPr lang="lt-LT" dirty="1" sz="2400" b="0"/>
              <a:t>Ar turėtų būti numatytos centrinės valdžios gairės dėl automobilių stovėjimo vietų standartų?</a:t>
            </a:r>
          </a:p>
          <a:p>
            <a:pPr>
              <a:buClr>
                <a:srgbClr val="00618E"/>
              </a:buClr>
              <a:buFontTx/>
              <a:buChar char="•"/>
            </a:pPr>
            <a:r>
              <a:rPr lang="lt-LT" dirty="1" sz="2400" b="0"/>
              <a:t>Kaip architektai reaguoja į automobilių stovėjimo vietų apribojimus (maksimalūs standartai)?</a:t>
            </a:r>
            <a:r>
              <a:rPr lang="lt-LT" dirty="1" sz="2400" b="0"/>
              <a:t> </a:t>
            </a:r>
            <a:r>
              <a:rPr lang="lt-LT" dirty="1" sz="2400" b="0"/>
              <a:t>Arba prievoles (minimalūs standartai)?</a:t>
            </a:r>
            <a:r>
              <a:rPr lang="lt-LT" dirty="1" sz="2400" b="0"/>
              <a:t> </a:t>
            </a:r>
          </a:p>
          <a:p>
            <a:pPr>
              <a:buClr>
                <a:srgbClr val="00618E"/>
              </a:buClr>
            </a:pPr>
            <a:r>
              <a:rPr lang="lt-LT" dirty="1" sz="2400" b="0"/>
              <a:t>Ar manote, kad ne gatvėje esančiomis automobilių stovėjimo vietomis dalijasi ne vienas naudotojas, o tai leidžia efektyviau naudotis automobilių stovėjimo vietomis?</a:t>
            </a:r>
          </a:p>
          <a:p>
            <a:pPr>
              <a:buFontTx/>
              <a:buChar char="•"/>
            </a:pPr>
            <a:endParaRPr lang="en-US" altLang="en-US"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lt-LT" dirty="1"/>
              <a:t>&lt;Renginys&gt; • &lt;Data&gt; • &lt;Vieta&gt; • &lt;Pranešėjas&gt;</a:t>
            </a:r>
          </a:p>
        </p:txBody>
      </p:sp>
    </p:spTree>
    <p:extLst>
      <p:ext uri="{BB962C8B-B14F-4D97-AF65-F5344CB8AC3E}">
        <p14:creationId xmlns:p14="http://schemas.microsoft.com/office/powerpoint/2010/main" val="243511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nl-BE"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spcBef>
                <a:spcPct val="50000"/>
              </a:spcBef>
              <a:defRPr/>
            </a:pPr>
            <a:r>
              <a:rPr lang="lt-LT" dirty="1" sz="2200" b="1">
                <a:solidFill>
                  <a:srgbClr val="134095"/>
                </a:solidFill>
                <a:latin typeface="Helvetica" charset="0"/>
              </a:rPr>
              <a:t>Ačiū!</a:t>
            </a:r>
          </a:p>
          <a:p>
            <a:pPr>
              <a:spcBef>
                <a:spcPct val="50000"/>
              </a:spcBef>
              <a:defRPr/>
            </a:pPr>
            <a:endParaRPr lang="de-DE" sz="1600" dirty="0">
              <a:latin typeface="Helvetica" charset="0"/>
            </a:endParaRPr>
          </a:p>
          <a:p>
            <a:pPr>
              <a:spcBef>
                <a:spcPct val="50000"/>
              </a:spcBef>
              <a:defRPr/>
            </a:pPr>
            <a:r>
              <a:rPr lang="lt-LT" dirty="1" sz="1600">
                <a:latin typeface="Helvetica" charset="0"/>
              </a:rPr>
              <a:t>&lt;Pranešėjas&gt;</a:t>
            </a:r>
          </a:p>
          <a:p>
            <a:pPr>
              <a:spcBef>
                <a:spcPct val="50000"/>
              </a:spcBef>
              <a:defRPr/>
            </a:pPr>
            <a:r>
              <a:rPr lang="lt-LT" dirty="1" sz="1600">
                <a:solidFill>
                  <a:srgbClr val="134095"/>
                </a:solidFill>
                <a:effectLst>
                  <a:outerShdw blurRad="38100" dist="38100" dir="2700000" algn="tl">
                    <a:srgbClr val="000000">
                      <a:alpha val="43137"/>
                    </a:srgbClr>
                  </a:outerShdw>
                </a:effectLst>
                <a:latin typeface="Helvetica" charset="0"/>
              </a:rPr>
              <a:t>Kontaktiniai duomenys</a:t>
            </a:r>
          </a:p>
          <a:p>
            <a:pPr>
              <a:spcBef>
                <a:spcPct val="50000"/>
              </a:spcBef>
              <a:defRPr/>
            </a:pPr>
            <a:r>
              <a:rPr lang="lt-LT" dirty="1" sz="1600">
                <a:latin typeface="Helvetica" charset="0"/>
              </a:rPr>
              <a:t>&lt;Organizacija&gt;</a:t>
            </a:r>
          </a:p>
          <a:p>
            <a:pPr>
              <a:spcBef>
                <a:spcPct val="50000"/>
              </a:spcBef>
              <a:defRPr/>
            </a:pPr>
            <a:r>
              <a:rPr lang="lt-LT" dirty="1" sz="1600">
                <a:latin typeface="Helvetica" charset="0"/>
              </a:rPr>
              <a:t>&lt;Adresas&gt;</a:t>
            </a:r>
          </a:p>
          <a:p>
            <a:pPr>
              <a:spcBef>
                <a:spcPct val="50000"/>
              </a:spcBef>
              <a:defRPr/>
            </a:pPr>
            <a:r>
              <a:rPr lang="lt-LT" dirty="1" sz="1600">
                <a:latin typeface="Helvetica" charset="0"/>
              </a:rPr>
              <a:t>&lt;El. paštas&gt;</a:t>
            </a:r>
          </a:p>
          <a:p>
            <a:pPr>
              <a:spcBef>
                <a:spcPct val="50000"/>
              </a:spcBef>
              <a:defRPr/>
            </a:pPr>
            <a:r>
              <a:rPr lang="lt-LT" dirty="1" sz="1600" u="sng">
                <a:solidFill>
                  <a:srgbClr val="134095"/>
                </a:solidFill>
                <a:latin typeface="Helvetica" charset="0"/>
              </a:rPr>
              <a:t>http://www.civitas.eu</a:t>
            </a:r>
            <a:r>
              <a:rPr lang="lt-LT" dirty="1" sz="1600" u="sng">
                <a:solidFill>
                  <a:srgbClr val="134095"/>
                </a:solidFill>
                <a:latin typeface="Helvetica" charset="0"/>
              </a:rPr>
              <a:t> </a:t>
            </a:r>
          </a:p>
          <a:p>
            <a:pPr>
              <a:spcBef>
                <a:spcPct val="50000"/>
              </a:spcBef>
              <a:defRPr/>
            </a:pPr>
            <a:endParaRPr lang="de-DE"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lt-LT" dirty="1"/>
              <a:t>Automobilių stovėjimo vietų standartai</a:t>
            </a:r>
          </a:p>
        </p:txBody>
      </p:sp>
      <p:sp>
        <p:nvSpPr>
          <p:cNvPr id="5123" name="Content Placeholder 2"/>
          <p:cNvSpPr>
            <a:spLocks noGrp="1"/>
          </p:cNvSpPr>
          <p:nvPr>
            <p:ph idx="1"/>
          </p:nvPr>
        </p:nvSpPr>
        <p:spPr>
          <a:xfrm>
            <a:off x="3640823" y="1551544"/>
            <a:ext cx="5251507" cy="2517117"/>
          </a:xfrm>
        </p:spPr>
        <p:txBody>
          <a:bodyPr/>
          <a:lstStyle/>
          <a:p>
            <a:pPr eaLnBrk="1" hangingPunct="1">
              <a:buFont typeface="Arial" panose="020B0604020202020204" pitchFamily="34" charset="0"/>
              <a:buChar char="•"/>
            </a:pPr>
            <a:r>
              <a:rPr lang="lt-LT" dirty="1" sz="2000" b="0">
                <a:ea typeface="ＭＳ Ｐゴシック" panose="020B0600070205080204" pitchFamily="34" charset="-128"/>
              </a:rPr>
              <a:t>Automobilių stovėjimo vietų standartas buvo įvestas tam,</a:t>
            </a:r>
            <a:r>
              <a:rPr lang="lt-LT" dirty="1" sz="2000" b="0">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lt-LT" dirty="1">
                <a:solidFill>
                  <a:srgbClr val="134095"/>
                </a:solidFill>
                <a:latin typeface="+mn-lt"/>
                <a:ea typeface="ＭＳ Ｐゴシック" panose="020B0600070205080204" pitchFamily="34" charset="-128"/>
              </a:rPr>
              <a:t>kad gatvės nebūtų užstatytos ir netrukdytų automobilių srautui,</a:t>
            </a:r>
          </a:p>
          <a:p>
            <a:pPr marL="723900" lvl="3" indent="-368300" eaLnBrk="1" hangingPunct="1">
              <a:buClr>
                <a:srgbClr val="134095"/>
              </a:buClr>
              <a:buSzPct val="100000"/>
              <a:buFont typeface="Arial" panose="020B0604020202020204" pitchFamily="34" charset="0"/>
              <a:buChar char="•"/>
            </a:pPr>
            <a:r>
              <a:rPr lang="lt-LT" dirty="1">
                <a:solidFill>
                  <a:srgbClr val="134095"/>
                </a:solidFill>
                <a:latin typeface="+mn-lt"/>
                <a:ea typeface="ＭＳ Ｐゴシック" panose="020B0600070205080204" pitchFamily="34" charset="-128"/>
              </a:rPr>
              <a:t>kad (nauja) vieta – biurų pastatas, naujas namas, naujas prekybos centras – nesukeltų automobilių stovėjimo problemų kaimynystėje</a:t>
            </a:r>
          </a:p>
          <a:p>
            <a:pPr marL="0" indent="0" eaLnBrk="1" hangingPunct="1">
              <a:buFontTx/>
              <a:buNone/>
            </a:pPr>
            <a:endParaRPr lang="en-GB" altLang="en-US" sz="1800" dirty="0"/>
          </a:p>
          <a:p>
            <a:pPr marL="0" indent="0" eaLnBrk="1" hangingPunct="1">
              <a:buFontTx/>
              <a:buNone/>
            </a:pPr>
            <a:endParaRPr lang="en-GB" altLang="en-US" sz="18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24" y="3915141"/>
            <a:ext cx="3356157" cy="2517446"/>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4" y="1551544"/>
            <a:ext cx="3356157" cy="2517117"/>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381" y="4068661"/>
            <a:ext cx="3151902" cy="2363926"/>
          </a:xfrm>
          <a:prstGeom prst="rect">
            <a:avLst/>
          </a:prstGeom>
        </p:spPr>
      </p:pic>
      <p:sp>
        <p:nvSpPr>
          <p:cNvPr id="10" name="Textfeld 9">
            <a:extLst>
              <a:ext uri="{FF2B5EF4-FFF2-40B4-BE49-F238E27FC236}">
                <a16:creationId xmlns:a16="http://schemas.microsoft.com/office/drawing/2014/main" id="{22777E0C-C1B4-4F3B-806D-E62B5D9F5845}"/>
              </a:ext>
            </a:extLst>
          </p:cNvPr>
          <p:cNvSpPr txBox="1"/>
          <p:nvPr/>
        </p:nvSpPr>
        <p:spPr>
          <a:xfrm>
            <a:off x="3490381" y="6192007"/>
            <a:ext cx="1305165" cy="276999"/>
          </a:xfrm>
          <a:prstGeom prst="rect">
            <a:avLst/>
          </a:prstGeom>
          <a:noFill/>
        </p:spPr>
        <p:txBody>
          <a:bodyPr wrap="none" rtlCol="0">
            <a:spAutoFit/>
          </a:bodyPr>
          <a:lstStyle/>
          <a:p>
            <a:r>
              <a:rPr lang="lt-LT" dirty="1" sz="1200">
                <a:solidFill>
                  <a:schemeClr val="bg1"/>
                </a:solidFill>
                <a:latin typeface="+mn-lt"/>
              </a:rPr>
              <a:t>© Martina Hertel</a:t>
            </a:r>
          </a:p>
        </p:txBody>
      </p:sp>
      <p:sp>
        <p:nvSpPr>
          <p:cNvPr id="11" name="Textfeld 10">
            <a:extLst>
              <a:ext uri="{FF2B5EF4-FFF2-40B4-BE49-F238E27FC236}">
                <a16:creationId xmlns:a16="http://schemas.microsoft.com/office/drawing/2014/main" id="{B6A2DA4A-EE1E-4C7E-85E0-54E66AD39C00}"/>
              </a:ext>
            </a:extLst>
          </p:cNvPr>
          <p:cNvSpPr txBox="1"/>
          <p:nvPr/>
        </p:nvSpPr>
        <p:spPr>
          <a:xfrm>
            <a:off x="72649" y="6168998"/>
            <a:ext cx="1168910" cy="276999"/>
          </a:xfrm>
          <a:prstGeom prst="rect">
            <a:avLst/>
          </a:prstGeom>
          <a:noFill/>
        </p:spPr>
        <p:txBody>
          <a:bodyPr wrap="none" rtlCol="0">
            <a:spAutoFit/>
          </a:bodyPr>
          <a:lstStyle/>
          <a:p>
            <a:r>
              <a:rPr lang="lt-LT" dirty="1" sz="1200">
                <a:solidFill>
                  <a:schemeClr val="bg1"/>
                </a:solidFill>
                <a:latin typeface="+mn-lt"/>
              </a:rPr>
              <a:t>© Jürgen Gies</a:t>
            </a:r>
          </a:p>
        </p:txBody>
      </p:sp>
      <p:sp>
        <p:nvSpPr>
          <p:cNvPr id="12" name="Textfeld 11">
            <a:extLst>
              <a:ext uri="{FF2B5EF4-FFF2-40B4-BE49-F238E27FC236}">
                <a16:creationId xmlns:a16="http://schemas.microsoft.com/office/drawing/2014/main" id="{1F583E9A-3455-4133-AF23-2180FE860150}"/>
              </a:ext>
            </a:extLst>
          </p:cNvPr>
          <p:cNvSpPr txBox="1"/>
          <p:nvPr/>
        </p:nvSpPr>
        <p:spPr>
          <a:xfrm>
            <a:off x="65008" y="3782062"/>
            <a:ext cx="1168910" cy="276999"/>
          </a:xfrm>
          <a:prstGeom prst="rect">
            <a:avLst/>
          </a:prstGeom>
          <a:noFill/>
        </p:spPr>
        <p:txBody>
          <a:bodyPr wrap="none" rtlCol="0">
            <a:spAutoFit/>
          </a:bodyPr>
          <a:lstStyle/>
          <a:p>
            <a:r>
              <a:rPr lang="lt-LT" dirty="1" sz="1200">
                <a:solidFill>
                  <a:schemeClr val="bg1"/>
                </a:solidFill>
                <a:latin typeface="+mn-lt"/>
              </a:rPr>
              <a:t>© Jürgen Gies</a:t>
            </a:r>
          </a:p>
        </p:txBody>
      </p:sp>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176140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lt-LT" dirty="1"/>
              <a:t>Automobilių stovėjimo vietų standartai</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56" y="1453390"/>
            <a:ext cx="5962650" cy="4905375"/>
          </a:xfrm>
          <a:prstGeom prst="rect">
            <a:avLst/>
          </a:prstGeom>
        </p:spPr>
      </p:pic>
      <p:sp>
        <p:nvSpPr>
          <p:cNvPr id="8" name="Content Placeholder 2"/>
          <p:cNvSpPr>
            <a:spLocks noGrp="1"/>
          </p:cNvSpPr>
          <p:nvPr>
            <p:ph idx="1"/>
          </p:nvPr>
        </p:nvSpPr>
        <p:spPr>
          <a:xfrm>
            <a:off x="6481555" y="1463329"/>
            <a:ext cx="2649193" cy="4212189"/>
          </a:xfrm>
        </p:spPr>
        <p:txBody>
          <a:bodyPr/>
          <a:lstStyle/>
          <a:p>
            <a:pPr eaLnBrk="1" hangingPunct="1">
              <a:buFont typeface="Arial" panose="020B0604020202020204" pitchFamily="34" charset="0"/>
              <a:buChar char="•"/>
            </a:pPr>
            <a:r>
              <a:rPr lang="lt-LT" dirty="1" sz="2000" b="0">
                <a:ea typeface="ＭＳ Ｐゴシック" panose="020B0600070205080204" pitchFamily="34" charset="-128"/>
              </a:rPr>
              <a:t>Dažniausias stovėjimo vietų standartas yra viena vieta automobiliui vienam butui / gyvenamajam vienetui</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342900" lvl="3" indent="-342900" eaLnBrk="1" hangingPunct="1">
              <a:buClr>
                <a:srgbClr val="134095"/>
              </a:buClr>
              <a:buSzPct val="135000"/>
              <a:buFont typeface="Arial" panose="020B0604020202020204" pitchFamily="34" charset="0"/>
              <a:buChar char="•"/>
            </a:pPr>
            <a:r>
              <a:rPr lang="lt-LT" dirty="1">
                <a:solidFill>
                  <a:srgbClr val="134095"/>
                </a:solidFill>
                <a:latin typeface="+mn-lt"/>
                <a:ea typeface="ＭＳ Ｐゴシック" panose="020B0600070205080204" pitchFamily="34" charset="-128"/>
              </a:rPr>
              <a:t>Kaimo ir priemiesčio vietovėse automobilių stovėjimo vieta dažnai būna dar didesnė: 1,5</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9" name="Rechteck 8"/>
          <p:cNvSpPr/>
          <p:nvPr/>
        </p:nvSpPr>
        <p:spPr>
          <a:xfrm rot="16200000">
            <a:off x="-2731101" y="3143633"/>
            <a:ext cx="6086674" cy="646331"/>
          </a:xfrm>
          <a:prstGeom prst="rect">
            <a:avLst/>
          </a:prstGeom>
        </p:spPr>
        <p:txBody>
          <a:bodyPr vert="horz" wrap="square">
            <a:spAutoFit/>
          </a:bodyPr>
          <a:lstStyle/>
          <a:p>
            <a:r>
              <a:rPr lang="lt-LT" dirty="1" sz="1200" b="1">
                <a:solidFill>
                  <a:srgbClr val="034EA2"/>
                </a:solidFill>
                <a:latin typeface="Arial"/>
              </a:rPr>
              <a:t>Šaltinis: Küster, F. ir Peters, M. (2018): „Pastatų pritaikymas tvariam judumui – dviračių ir automobilių stovėjimo vietų ne gatvėse Europoje taisyklių palyginimas“.</a:t>
            </a:r>
            <a:r>
              <a:rPr lang="lt-LT" dirty="1" sz="1200" b="1">
                <a:solidFill>
                  <a:srgbClr val="034EA2"/>
                </a:solidFill>
                <a:latin typeface="Arial"/>
              </a:rPr>
              <a:t> </a:t>
            </a:r>
            <a:r>
              <a:rPr lang="lt-LT" dirty="1" sz="1200" b="1">
                <a:solidFill>
                  <a:srgbClr val="034EA2"/>
                </a:solidFill>
                <a:latin typeface="Arial"/>
              </a:rPr>
              <a:t>Europos dviratininkų federacija.</a:t>
            </a:r>
            <a:r>
              <a:rPr lang="lt-LT" dirty="1" sz="1200" b="1">
                <a:solidFill>
                  <a:srgbClr val="034EA2"/>
                </a:solidFill>
                <a:latin typeface="Arial"/>
              </a:rPr>
              <a:t>  </a:t>
            </a:r>
            <a:r>
              <a:rPr lang="lt-LT" dirty="1" sz="1200" b="1">
                <a:solidFill>
                  <a:srgbClr val="034EA2"/>
                </a:solidFill>
                <a:latin typeface="Arial"/>
              </a:rPr>
              <a:t>27 p.</a:t>
            </a:r>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405164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6CCEBAC-AA23-4F15-8386-AEEA13788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603" y="2389909"/>
            <a:ext cx="6123435" cy="4082291"/>
          </a:xfrm>
          <a:prstGeom prst="rect">
            <a:avLst/>
          </a:prstGeom>
        </p:spPr>
      </p:pic>
      <p:sp>
        <p:nvSpPr>
          <p:cNvPr id="5122" name="Title 1"/>
          <p:cNvSpPr>
            <a:spLocks noGrp="1"/>
          </p:cNvSpPr>
          <p:nvPr>
            <p:ph type="title"/>
          </p:nvPr>
        </p:nvSpPr>
        <p:spPr>
          <a:xfrm>
            <a:off x="244187" y="163513"/>
            <a:ext cx="5394614" cy="1152525"/>
          </a:xfrm>
        </p:spPr>
        <p:txBody>
          <a:bodyPr/>
          <a:lstStyle/>
          <a:p>
            <a:pPr eaLnBrk="1" hangingPunct="1"/>
            <a:r>
              <a:rPr lang="lt-LT" dirty="1"/>
              <a:t>Stovėjimo vietų standartas negyvenamosioms patalpoms</a:t>
            </a:r>
          </a:p>
        </p:txBody>
      </p:sp>
      <p:sp>
        <p:nvSpPr>
          <p:cNvPr id="5123" name="Content Placeholder 2"/>
          <p:cNvSpPr>
            <a:spLocks noGrp="1"/>
          </p:cNvSpPr>
          <p:nvPr>
            <p:ph idx="1"/>
          </p:nvPr>
        </p:nvSpPr>
        <p:spPr>
          <a:xfrm>
            <a:off x="352425" y="1489414"/>
            <a:ext cx="8439150" cy="4608512"/>
          </a:xfrm>
        </p:spPr>
        <p:txBody>
          <a:bodyPr/>
          <a:lstStyle/>
          <a:p>
            <a:pPr eaLnBrk="1" hangingPunct="1">
              <a:buFont typeface="Arial" panose="020B0604020202020204" pitchFamily="34" charset="0"/>
              <a:buChar char="•"/>
            </a:pPr>
            <a:r>
              <a:rPr lang="lt-LT" dirty="1" sz="2400" b="0">
                <a:ea typeface="ＭＳ Ｐゴシック" panose="020B0600070205080204" pitchFamily="34" charset="-128"/>
              </a:rPr>
              <a:t>Prekybos centrų, verslo zonų, poilsio zonų ir kt. taisyklės labai skiriasi</a:t>
            </a:r>
          </a:p>
          <a:p>
            <a:pPr marL="0" indent="0" eaLnBrk="1" hangingPunct="1">
              <a:buFontTx/>
              <a:buNone/>
            </a:pPr>
            <a:endParaRPr lang="en-GB" altLang="en-US" sz="1800" dirty="0"/>
          </a:p>
          <a:p>
            <a:pPr marL="0" indent="0" eaLnBrk="1" hangingPunct="1">
              <a:buFontTx/>
              <a:buNone/>
            </a:pPr>
            <a:endParaRPr lang="en-GB" altLang="en-US" sz="1800" dirty="0"/>
          </a:p>
        </p:txBody>
      </p:sp>
      <p:sp>
        <p:nvSpPr>
          <p:cNvPr id="13" name="Textfeld 12">
            <a:extLst>
              <a:ext uri="{FF2B5EF4-FFF2-40B4-BE49-F238E27FC236}">
                <a16:creationId xmlns:a16="http://schemas.microsoft.com/office/drawing/2014/main" id="{AE53D442-F42E-4FF7-8C90-4F2C1B118639}"/>
              </a:ext>
            </a:extLst>
          </p:cNvPr>
          <p:cNvSpPr txBox="1"/>
          <p:nvPr/>
        </p:nvSpPr>
        <p:spPr>
          <a:xfrm>
            <a:off x="1423603" y="6197988"/>
            <a:ext cx="1305165" cy="276999"/>
          </a:xfrm>
          <a:prstGeom prst="rect">
            <a:avLst/>
          </a:prstGeom>
          <a:noFill/>
        </p:spPr>
        <p:txBody>
          <a:bodyPr wrap="none" rtlCol="0">
            <a:spAutoFit/>
          </a:bodyPr>
          <a:lstStyle/>
          <a:p>
            <a:r>
              <a:rPr lang="lt-LT" dirty="1" sz="1200">
                <a:solidFill>
                  <a:schemeClr val="bg1"/>
                </a:solidFill>
                <a:latin typeface="+mn-lt"/>
              </a:rPr>
              <a:t>© Martina Hertel</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607790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lt-LT" dirty="1" b="1"/>
              <a:t>Bet...</a:t>
            </a:r>
          </a:p>
        </p:txBody>
      </p:sp>
      <p:pic>
        <p:nvPicPr>
          <p:cNvPr id="6" name="Grafik 5">
            <a:extLst>
              <a:ext uri="{FF2B5EF4-FFF2-40B4-BE49-F238E27FC236}">
                <a16:creationId xmlns:a16="http://schemas.microsoft.com/office/drawing/2014/main" id="{3BE3A015-1059-4B15-BDC3-479D4F299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542" b="7118"/>
          <a:stretch/>
        </p:blipFill>
        <p:spPr>
          <a:xfrm>
            <a:off x="5009378" y="1808767"/>
            <a:ext cx="4044513" cy="3233251"/>
          </a:xfrm>
          <a:prstGeom prst="rect">
            <a:avLst/>
          </a:prstGeom>
        </p:spPr>
      </p:pic>
      <p:sp>
        <p:nvSpPr>
          <p:cNvPr id="4" name="Textfeld 3"/>
          <p:cNvSpPr txBox="1"/>
          <p:nvPr/>
        </p:nvSpPr>
        <p:spPr>
          <a:xfrm>
            <a:off x="29441" y="1676546"/>
            <a:ext cx="5183160" cy="4241161"/>
          </a:xfrm>
          <a:prstGeom prst="rect">
            <a:avLst/>
          </a:prstGeom>
          <a:noFill/>
        </p:spPr>
        <p:txBody>
          <a:bodyPr wrap="square" rtlCol="0">
            <a:spAutoFit/>
          </a:bodyPr>
          <a:lstStyle/>
          <a:p>
            <a:pPr marL="457200" lvl="0" indent="-342900">
              <a:spcBef>
                <a:spcPct val="20000"/>
              </a:spcBef>
              <a:buClr>
                <a:srgbClr val="134095"/>
              </a:buClr>
              <a:buSzPct val="135000"/>
              <a:buFont typeface="Arial" panose="020B0604020202020204" pitchFamily="34" charset="0"/>
              <a:buChar char="•"/>
              <a:tabLst/>
            </a:pPr>
            <a:r>
              <a:rPr lang="lt-LT" dirty="1" sz="2200">
                <a:solidFill>
                  <a:srgbClr val="134095"/>
                </a:solidFill>
                <a:latin typeface="+mn-lt"/>
                <a:ea typeface="ＭＳ Ｐゴシック" panose="020B0600070205080204" pitchFamily="34" charset="-128"/>
                <a:cs typeface="MS PGothic"/>
              </a:rPr>
              <a:t>Automobilių stovėjimo vietos skatina turėti automobilį ir naudotis juo – sukuria arba pritraukia eismą</a:t>
            </a:r>
          </a:p>
          <a:p>
            <a:pPr marL="457200" indent="-342900">
              <a:spcBef>
                <a:spcPct val="20000"/>
              </a:spcBef>
              <a:buClr>
                <a:srgbClr val="134095"/>
              </a:buClr>
              <a:buSzPct val="135000"/>
              <a:buFont typeface="Arial" panose="020B0604020202020204" pitchFamily="34" charset="0"/>
              <a:buChar char="•"/>
            </a:pPr>
            <a:r>
              <a:rPr lang="lt-LT" dirty="1" sz="2200">
                <a:solidFill>
                  <a:srgbClr val="134095"/>
                </a:solidFill>
                <a:latin typeface="+mn-lt"/>
                <a:ea typeface="ＭＳ Ｐゴシック" panose="020B0600070205080204" pitchFamily="34" charset="-128"/>
                <a:cs typeface="MS PGothic"/>
              </a:rPr>
              <a:t>Tyrimai rodo, kad</a:t>
            </a:r>
            <a:r>
              <a:rPr lang="lt-LT"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lt-LT" dirty="1" sz="2200">
                <a:solidFill>
                  <a:srgbClr val="134095"/>
                </a:solidFill>
                <a:latin typeface="+mn-lt"/>
                <a:ea typeface="ＭＳ Ｐゴシック" panose="020B0600070205080204" pitchFamily="34" charset="-128"/>
                <a:cs typeface="MS PGothic"/>
              </a:rPr>
              <a:t>prieinamumas,</a:t>
            </a:r>
            <a:r>
              <a:rPr lang="lt-LT"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lt-LT" dirty="1" sz="2200">
                <a:solidFill>
                  <a:srgbClr val="134095"/>
                </a:solidFill>
                <a:latin typeface="+mn-lt"/>
                <a:ea typeface="ＭＳ Ｐゴシック" panose="020B0600070205080204" pitchFamily="34" charset="-128"/>
                <a:cs typeface="MS PGothic"/>
              </a:rPr>
              <a:t>vieta,</a:t>
            </a:r>
            <a:r>
              <a:rPr lang="lt-LT"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lt-LT" dirty="1" sz="2200">
                <a:solidFill>
                  <a:srgbClr val="134095"/>
                </a:solidFill>
                <a:latin typeface="+mn-lt"/>
                <a:ea typeface="ＭＳ Ｐゴシック" panose="020B0600070205080204" pitchFamily="34" charset="-128"/>
                <a:cs typeface="MS PGothic"/>
              </a:rPr>
              <a:t>atstumai ir</a:t>
            </a:r>
            <a:r>
              <a:rPr lang="lt-LT"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lt-LT" dirty="1" sz="2200">
                <a:solidFill>
                  <a:srgbClr val="134095"/>
                </a:solidFill>
                <a:latin typeface="+mn-lt"/>
                <a:ea typeface="ＭＳ Ｐゴシック" panose="020B0600070205080204" pitchFamily="34" charset="-128"/>
                <a:cs typeface="MS PGothic"/>
              </a:rPr>
              <a:t>automobilių stovėjimo vietų patogumas daro įtaką asmeninių automobilių naudojimo patrauklumui</a:t>
            </a:r>
          </a:p>
          <a:p>
            <a:pPr marL="342900" lvl="0" indent="-342900" hangingPunct="1">
              <a:spcBef>
                <a:spcPct val="15000"/>
              </a:spcBef>
              <a:spcAft>
                <a:spcPct val="15000"/>
              </a:spcAft>
              <a:buClr>
                <a:srgbClr val="1E8EC6"/>
              </a:buClr>
              <a:buSzPct val="70000"/>
              <a:buFont typeface="Arial" panose="020B0604020202020204" pitchFamily="34" charset="0"/>
              <a:buChar char="•"/>
              <a:tabLst/>
            </a:pPr>
            <a:endParaRPr lang="de-DE" sz="2400" dirty="0">
              <a:solidFill>
                <a:srgbClr val="054988"/>
              </a:solidFill>
              <a:latin typeface="" pitchFamily="16"/>
            </a:endParaRPr>
          </a:p>
        </p:txBody>
      </p:sp>
      <p:sp>
        <p:nvSpPr>
          <p:cNvPr id="7" name="Rechteck 6">
            <a:extLst>
              <a:ext uri="{FF2B5EF4-FFF2-40B4-BE49-F238E27FC236}">
                <a16:creationId xmlns:a16="http://schemas.microsoft.com/office/drawing/2014/main" id="{EE8231FE-7D38-4D6D-86B7-F0A42A6DDBB8}"/>
              </a:ext>
            </a:extLst>
          </p:cNvPr>
          <p:cNvSpPr/>
          <p:nvPr/>
        </p:nvSpPr>
        <p:spPr>
          <a:xfrm>
            <a:off x="0" y="5398762"/>
            <a:ext cx="7678882" cy="1107996"/>
          </a:xfrm>
          <a:prstGeom prst="rect">
            <a:avLst/>
          </a:prstGeom>
        </p:spPr>
        <p:txBody>
          <a:bodyPr wrap="square">
            <a:spAutoFit/>
          </a:bodyPr>
          <a:lstStyle/>
          <a:p>
            <a:pPr marL="457200" lvl="0" indent="-342900">
              <a:spcBef>
                <a:spcPct val="20000"/>
              </a:spcBef>
              <a:buClr>
                <a:srgbClr val="134095"/>
              </a:buClr>
              <a:buSzPct val="135000"/>
              <a:buFont typeface="Arial" panose="020B0604020202020204" pitchFamily="34" charset="0"/>
              <a:buChar char="•"/>
            </a:pPr>
            <a:r>
              <a:rPr lang="lt-LT" dirty="1" sz="2200">
                <a:solidFill>
                  <a:srgbClr val="134095"/>
                </a:solidFill>
                <a:latin typeface="+mn-lt"/>
                <a:ea typeface="ＭＳ Ｐゴシック" panose="020B0600070205080204" pitchFamily="34" charset="-128"/>
                <a:cs typeface="MS PGothic"/>
              </a:rPr>
              <a:t>Tai gali sumažinti aktyvių transporto rūšių, tokių kaip važiavimas dviračiu ir vaikščiojimas pėsčiomis, patrauklumą ir viešojo ar bendro dalijimosi transporto priemonių naudojimą</a:t>
            </a:r>
          </a:p>
        </p:txBody>
      </p:sp>
      <p:sp>
        <p:nvSpPr>
          <p:cNvPr id="9" name="Textfeld 8">
            <a:extLst>
              <a:ext uri="{FF2B5EF4-FFF2-40B4-BE49-F238E27FC236}">
                <a16:creationId xmlns:a16="http://schemas.microsoft.com/office/drawing/2014/main" id="{A8F725EF-63D2-4F36-9676-F82F1A9D631D}"/>
              </a:ext>
            </a:extLst>
          </p:cNvPr>
          <p:cNvSpPr txBox="1"/>
          <p:nvPr/>
        </p:nvSpPr>
        <p:spPr>
          <a:xfrm>
            <a:off x="4935730" y="4809711"/>
            <a:ext cx="1305165" cy="276999"/>
          </a:xfrm>
          <a:prstGeom prst="rect">
            <a:avLst/>
          </a:prstGeom>
          <a:noFill/>
        </p:spPr>
        <p:txBody>
          <a:bodyPr wrap="none" rtlCol="0">
            <a:spAutoFit/>
          </a:bodyPr>
          <a:lstStyle/>
          <a:p>
            <a:r>
              <a:rPr lang="lt-LT" dirty="1" sz="120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575196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lt-LT" dirty="1" sz="3600" b="1">
                <a:solidFill>
                  <a:schemeClr val="bg1"/>
                </a:solidFill>
                <a:latin typeface="+mj-lt"/>
              </a:rPr>
              <a:t>Papildoma informacija</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2240006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lt-LT" dirty="1"/>
              <a:t>Transporto priemonės rūšies pasirinkimas važiuoti į darbą</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069468487"/>
              </p:ext>
            </p:extLst>
          </p:nvPr>
        </p:nvGraphicFramePr>
        <p:xfrm>
          <a:off x="381000" y="1700213"/>
          <a:ext cx="8439150"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rot="16200000">
            <a:off x="-2172182" y="3823571"/>
            <a:ext cx="4812448" cy="276999"/>
          </a:xfrm>
          <a:prstGeom prst="rect">
            <a:avLst/>
          </a:prstGeom>
          <a:noFill/>
        </p:spPr>
        <p:txBody>
          <a:bodyPr wrap="square" rtlCol="0">
            <a:spAutoFit/>
          </a:bodyPr>
          <a:lstStyle/>
          <a:p>
            <a:r>
              <a:rPr lang="lt-LT" dirty="1" sz="1200" b="1">
                <a:solidFill>
                  <a:srgbClr val="034EA2"/>
                </a:solidFill>
                <a:latin typeface="Arial"/>
              </a:rPr>
              <a:t>Šaltinis: „Österreich unterwegs 2013/2014.“ BMVIT 2016</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lt-LT" dirty="1"/>
              <a:t>&lt;Renginys&gt; • &lt;Data&gt; • &lt;Vieta&gt; • &lt;Pranešėjas&gt;</a:t>
            </a:r>
          </a:p>
        </p:txBody>
      </p:sp>
    </p:spTree>
    <p:extLst>
      <p:ext uri="{BB962C8B-B14F-4D97-AF65-F5344CB8AC3E}">
        <p14:creationId xmlns:p14="http://schemas.microsoft.com/office/powerpoint/2010/main" val="517290549"/>
      </p:ext>
    </p:extLst>
  </p:cSld>
  <p:clrMapOvr>
    <a:masterClrMapping/>
  </p:clrMapOvr>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f6053dd3-0b41-4824-a1f2-2f5584b9227f">
      <UserInfo>
        <DisplayName>Patrick Auwerx</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A14820BCE05543AAA662213E5BE8AA" ma:contentTypeVersion="9" ma:contentTypeDescription="Create a new document." ma:contentTypeScope="" ma:versionID="9c05b35602e7ceeb4d8df6dea5ba02eb">
  <xsd:schema xmlns:xsd="http://www.w3.org/2001/XMLSchema" xmlns:xs="http://www.w3.org/2001/XMLSchema" xmlns:p="http://schemas.microsoft.com/office/2006/metadata/properties" xmlns:ns2="6f7dc085-b98d-49be-b5ff-f92ae1376e0e" xmlns:ns3="f6053dd3-0b41-4824-a1f2-2f5584b9227f" targetNamespace="http://schemas.microsoft.com/office/2006/metadata/properties" ma:root="true" ma:fieldsID="fc018eb53d7e903c671c6ab8b0f707ea" ns2:_="" ns3:_="">
    <xsd:import namespace="6f7dc085-b98d-49be-b5ff-f92ae1376e0e"/>
    <xsd:import namespace="f6053dd3-0b41-4824-a1f2-2f5584b922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dc085-b98d-49be-b5ff-f92ae1376e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53dd3-0b41-4824-a1f2-2f5584b922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1DF273-5B54-4122-A0E9-10A34460F635}">
  <ds:schemaRefs>
    <ds:schemaRef ds:uri="http://www.w3.org/XML/1998/namespace"/>
    <ds:schemaRef ds:uri="http://schemas.openxmlformats.org/package/2006/metadata/core-properties"/>
    <ds:schemaRef ds:uri="http://schemas.microsoft.com/office/2006/metadata/properties"/>
    <ds:schemaRef ds:uri="6f7dc085-b98d-49be-b5ff-f92ae1376e0e"/>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f6053dd3-0b41-4824-a1f2-2f5584b9227f"/>
  </ds:schemaRefs>
</ds:datastoreItem>
</file>

<file path=customXml/itemProps2.xml><?xml version="1.0" encoding="utf-8"?>
<ds:datastoreItem xmlns:ds="http://schemas.openxmlformats.org/officeDocument/2006/customXml" ds:itemID="{AB532C61-1972-403C-AB7D-48A1B0BD5C2A}"/>
</file>

<file path=customXml/itemProps3.xml><?xml version="1.0" encoding="utf-8"?>
<ds:datastoreItem xmlns:ds="http://schemas.openxmlformats.org/officeDocument/2006/customXml" ds:itemID="{5CACC609-0F7B-4C94-8C5C-FA1876795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Presentation_new WIKI LOGO</Template>
  <TotalTime>0</TotalTime>
  <Words>4410</Words>
  <Application>Microsoft Office PowerPoint</Application>
  <PresentationFormat>Diavoorstelling (4:3)</PresentationFormat>
  <Paragraphs>338</Paragraphs>
  <Slides>37</Slides>
  <Notes>22</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37</vt:i4>
      </vt:variant>
    </vt:vector>
  </HeadingPairs>
  <TitlesOfParts>
    <vt:vector size="45" baseType="lpstr">
      <vt:lpstr>Arial</vt:lpstr>
      <vt:lpstr>Calibri</vt:lpstr>
      <vt:lpstr>Cambria Math</vt:lpstr>
      <vt:lpstr>Helvetica</vt:lpstr>
      <vt:lpstr>Times New Roman</vt:lpstr>
      <vt:lpstr>Wingdings</vt:lpstr>
      <vt:lpstr>Presentation_new WIKI LOGO</vt:lpstr>
      <vt:lpstr>Custom Design</vt:lpstr>
      <vt:lpstr>PowerPoint-presentatie</vt:lpstr>
      <vt:lpstr>PowerPoint-presentatie</vt:lpstr>
      <vt:lpstr>Parking standards</vt:lpstr>
      <vt:lpstr>Parking standards</vt:lpstr>
      <vt:lpstr>Parking standards</vt:lpstr>
      <vt:lpstr>Parking standard for non-residential  development</vt:lpstr>
      <vt:lpstr>But…</vt:lpstr>
      <vt:lpstr>PowerPoint-presentatie</vt:lpstr>
      <vt:lpstr>Choise of transport mode going to work</vt:lpstr>
      <vt:lpstr>But how much parking space is enough? </vt:lpstr>
      <vt:lpstr>High parking standards are expensive </vt:lpstr>
      <vt:lpstr>Parking garages as solution?</vt:lpstr>
      <vt:lpstr>Not every resident has car…! </vt:lpstr>
      <vt:lpstr>How to deal parking standards in future</vt:lpstr>
      <vt:lpstr>a. Abolish the parking standard (no minimum requirement for car parking) in order to reduce building costs</vt:lpstr>
      <vt:lpstr>b. Lower the minimum requirement for car parking if alternatives are available</vt:lpstr>
      <vt:lpstr>PowerPoint-presentatie</vt:lpstr>
      <vt:lpstr>b. Lower the minimum requirement for car parking if alternatives are available… ….due to public transport bonus</vt:lpstr>
      <vt:lpstr>b. Lower the minimum requirement for car parking if alternatives are available…</vt:lpstr>
      <vt:lpstr>b. Lower the minimum requirement for car parking …due to high quality bicycle parking facilities </vt:lpstr>
      <vt:lpstr>b. Good bicyle parking standards</vt:lpstr>
      <vt:lpstr>b. Reduction of parking space requirements due to  CarSharing</vt:lpstr>
      <vt:lpstr>  b. Good practice in Umeå: In the Green Parking Payoff project, property developers provide sustainable mobility services  in  exchange  for  lower  parking  requirements </vt:lpstr>
      <vt:lpstr>b. Good practice in Umeå: Lower the minimum requirement for car parking…. due to an advanced mobility concept: Green parking payoff </vt:lpstr>
      <vt:lpstr>PowerPoint-presentatie</vt:lpstr>
      <vt:lpstr>c. Fix maximum car parking allowances – limiting how much parking is provided in new building</vt:lpstr>
      <vt:lpstr>c. Fix maximum car parking allowances – limiting how much parking is provided in new building</vt:lpstr>
      <vt:lpstr>c. Fix maximum car parking allowances – limiting how much parking is provided in new building</vt:lpstr>
      <vt:lpstr>c. Limiting how much parking is provided in new building</vt:lpstr>
      <vt:lpstr>c. Fix maximum car parking allowances – limiting how much parking is provided in new building</vt:lpstr>
      <vt:lpstr>Good practice in Tallinn: Maximum and minimum parking standard</vt:lpstr>
      <vt:lpstr>Minimum vs Maximum</vt:lpstr>
      <vt:lpstr>PowerPoint-presentatie</vt:lpstr>
      <vt:lpstr>To take home!</vt:lpstr>
      <vt:lpstr>PowerPoint-presentatie</vt:lpstr>
      <vt:lpstr>Please discuss the following topics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rublova</dc:creator>
  <cp:lastModifiedBy>Katleen Stroombergen</cp:lastModifiedBy>
  <cp:revision>344</cp:revision>
  <dcterms:created xsi:type="dcterms:W3CDTF">2014-04-09T13:24:47Z</dcterms:created>
  <dcterms:modified xsi:type="dcterms:W3CDTF">2020-08-10T06:40:47Z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0x0101008AA14820BCE05543AAA662213E5BE8AA</vt:lpwstr>
  </property>
</Properties>
</file>