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0" r:id="rId5"/>
  </p:sldMasterIdLst>
  <p:notesMasterIdLst>
    <p:notesMasterId r:id="rId43"/>
  </p:notesMasterIdLst>
  <p:handoutMasterIdLst>
    <p:handoutMasterId r:id="rId44"/>
  </p:handoutMasterIdLst>
  <p:sldIdLst>
    <p:sldId id="265" r:id="rId6"/>
    <p:sldId id="452" r:id="rId7"/>
    <p:sldId id="263" r:id="rId8"/>
    <p:sldId id="528" r:id="rId9"/>
    <p:sldId id="530" r:id="rId10"/>
    <p:sldId id="508" r:id="rId11"/>
    <p:sldId id="509" r:id="rId12"/>
    <p:sldId id="535" r:id="rId13"/>
    <p:sldId id="543" r:id="rId14"/>
    <p:sldId id="529" r:id="rId15"/>
    <p:sldId id="507" r:id="rId16"/>
    <p:sldId id="332" r:id="rId17"/>
    <p:sldId id="547" r:id="rId18"/>
    <p:sldId id="510" r:id="rId19"/>
    <p:sldId id="511" r:id="rId20"/>
    <p:sldId id="512" r:id="rId21"/>
    <p:sldId id="536" r:id="rId22"/>
    <p:sldId id="514" r:id="rId23"/>
    <p:sldId id="515" r:id="rId24"/>
    <p:sldId id="518" r:id="rId25"/>
    <p:sldId id="516" r:id="rId26"/>
    <p:sldId id="522" r:id="rId27"/>
    <p:sldId id="326" r:id="rId28"/>
    <p:sldId id="327" r:id="rId29"/>
    <p:sldId id="537" r:id="rId30"/>
    <p:sldId id="521" r:id="rId31"/>
    <p:sldId id="526" r:id="rId32"/>
    <p:sldId id="527" r:id="rId33"/>
    <p:sldId id="534" r:id="rId34"/>
    <p:sldId id="533" r:id="rId35"/>
    <p:sldId id="542" r:id="rId36"/>
    <p:sldId id="546" r:id="rId37"/>
    <p:sldId id="453" r:id="rId38"/>
    <p:sldId id="539" r:id="rId39"/>
    <p:sldId id="538" r:id="rId40"/>
    <p:sldId id="545" r:id="rId41"/>
    <p:sldId id="258" r:id="rId42"/>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a Hertel" initials="M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095"/>
    <a:srgbClr val="FFFF61"/>
    <a:srgbClr val="FFFF00"/>
    <a:srgbClr val="164CAE"/>
    <a:srgbClr val="2F2FBF"/>
    <a:srgbClr val="FF6565"/>
    <a:srgbClr val="FFFF89"/>
    <a:srgbClr val="FFD44B"/>
    <a:srgbClr val="A50021"/>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BE48A5-1574-5468-97E4-73A7FC3930D5}" v="80" dt="2021-12-07T15:48:55.884"/>
    <p1510:client id="{64954436-FB6A-0CA1-9A96-7EA86F969F57}" v="21" dt="2021-12-07T14:04:33.48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autoAdjust="0"/>
    <p:restoredTop sz="89651" autoAdjust="0"/>
  </p:normalViewPr>
  <p:slideViewPr>
    <p:cSldViewPr snapToGrid="0">
      <p:cViewPr varScale="1">
        <p:scale>
          <a:sx n="79" d="100"/>
          <a:sy n="79" d="100"/>
        </p:scale>
        <p:origin x="998" y="62"/>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gebruiker" userId="S::urn:spo:anon#9d6cf64984e0998b03d7712facd4415cdc47645302276256c1f236bde58fd0ac::" providerId="AD" clId="Web-{64954436-FB6A-0CA1-9A96-7EA86F969F57}"/>
    <pc:docChg chg="modSld">
      <pc:chgData name="Gastgebruiker" userId="S::urn:spo:anon#9d6cf64984e0998b03d7712facd4415cdc47645302276256c1f236bde58fd0ac::" providerId="AD" clId="Web-{64954436-FB6A-0CA1-9A96-7EA86F969F57}" dt="2021-12-07T14:04:33.358" v="7" actId="20577"/>
      <pc:docMkLst>
        <pc:docMk/>
      </pc:docMkLst>
      <pc:sldChg chg="modSp">
        <pc:chgData name="Gastgebruiker" userId="S::urn:spo:anon#9d6cf64984e0998b03d7712facd4415cdc47645302276256c1f236bde58fd0ac::" providerId="AD" clId="Web-{64954436-FB6A-0CA1-9A96-7EA86F969F57}" dt="2021-12-07T14:04:29.061" v="6" actId="20577"/>
        <pc:sldMkLst>
          <pc:docMk/>
          <pc:sldMk cId="3267573445" sldId="332"/>
        </pc:sldMkLst>
        <pc:spChg chg="mod">
          <ac:chgData name="Gastgebruiker" userId="S::urn:spo:anon#9d6cf64984e0998b03d7712facd4415cdc47645302276256c1f236bde58fd0ac::" providerId="AD" clId="Web-{64954436-FB6A-0CA1-9A96-7EA86F969F57}" dt="2021-12-07T14:04:29.061" v="6" actId="20577"/>
          <ac:spMkLst>
            <pc:docMk/>
            <pc:sldMk cId="3267573445" sldId="332"/>
            <ac:spMk id="7" creationId="{00000000-0000-0000-0000-000000000000}"/>
          </ac:spMkLst>
        </pc:spChg>
      </pc:sldChg>
      <pc:sldChg chg="modSp">
        <pc:chgData name="Gastgebruiker" userId="S::urn:spo:anon#9d6cf64984e0998b03d7712facd4415cdc47645302276256c1f236bde58fd0ac::" providerId="AD" clId="Web-{64954436-FB6A-0CA1-9A96-7EA86F969F57}" dt="2021-12-07T14:03:03.669" v="2" actId="20577"/>
        <pc:sldMkLst>
          <pc:docMk/>
          <pc:sldMk cId="2826699839" sldId="529"/>
        </pc:sldMkLst>
        <pc:spChg chg="mod">
          <ac:chgData name="Gastgebruiker" userId="S::urn:spo:anon#9d6cf64984e0998b03d7712facd4415cdc47645302276256c1f236bde58fd0ac::" providerId="AD" clId="Web-{64954436-FB6A-0CA1-9A96-7EA86F969F57}" dt="2021-12-07T14:03:03.669" v="2" actId="20577"/>
          <ac:spMkLst>
            <pc:docMk/>
            <pc:sldMk cId="2826699839" sldId="529"/>
            <ac:spMk id="6" creationId="{00000000-0000-0000-0000-000000000000}"/>
          </ac:spMkLst>
        </pc:spChg>
      </pc:sldChg>
      <pc:sldChg chg="modSp">
        <pc:chgData name="Gastgebruiker" userId="S::urn:spo:anon#9d6cf64984e0998b03d7712facd4415cdc47645302276256c1f236bde58fd0ac::" providerId="AD" clId="Web-{64954436-FB6A-0CA1-9A96-7EA86F969F57}" dt="2021-12-07T14:01:41.856" v="0" actId="1076"/>
        <pc:sldMkLst>
          <pc:docMk/>
          <pc:sldMk cId="4051641007" sldId="530"/>
        </pc:sldMkLst>
        <pc:picChg chg="mod">
          <ac:chgData name="Gastgebruiker" userId="S::urn:spo:anon#9d6cf64984e0998b03d7712facd4415cdc47645302276256c1f236bde58fd0ac::" providerId="AD" clId="Web-{64954436-FB6A-0CA1-9A96-7EA86F969F57}" dt="2021-12-07T14:01:41.856" v="0" actId="1076"/>
          <ac:picMkLst>
            <pc:docMk/>
            <pc:sldMk cId="4051641007" sldId="530"/>
            <ac:picMk id="3" creationId="{00000000-0000-0000-0000-000000000000}"/>
          </ac:picMkLst>
        </pc:picChg>
      </pc:sldChg>
      <pc:sldChg chg="modSp">
        <pc:chgData name="Gastgebruiker" userId="S::urn:spo:anon#9d6cf64984e0998b03d7712facd4415cdc47645302276256c1f236bde58fd0ac::" providerId="AD" clId="Web-{64954436-FB6A-0CA1-9A96-7EA86F969F57}" dt="2021-12-07T14:04:33.358" v="7" actId="20577"/>
        <pc:sldMkLst>
          <pc:docMk/>
          <pc:sldMk cId="2063436732" sldId="547"/>
        </pc:sldMkLst>
        <pc:spChg chg="mod">
          <ac:chgData name="Gastgebruiker" userId="S::urn:spo:anon#9d6cf64984e0998b03d7712facd4415cdc47645302276256c1f236bde58fd0ac::" providerId="AD" clId="Web-{64954436-FB6A-0CA1-9A96-7EA86F969F57}" dt="2021-12-07T14:04:33.358" v="7" actId="20577"/>
          <ac:spMkLst>
            <pc:docMk/>
            <pc:sldMk cId="2063436732" sldId="547"/>
            <ac:spMk id="7" creationId="{00000000-0000-0000-0000-000000000000}"/>
          </ac:spMkLst>
        </pc:spChg>
      </pc:sldChg>
    </pc:docChg>
  </pc:docChgLst>
  <pc:docChgLst>
    <pc:chgData name="Gastgebruiker" userId="S::urn:spo:anon#9d6cf64984e0998b03d7712facd4415cdc47645302276256c1f236bde58fd0ac::" providerId="AD" clId="Web-{63BE48A5-1574-5468-97E4-73A7FC3930D5}"/>
    <pc:docChg chg="modSld">
      <pc:chgData name="Gastgebruiker" userId="S::urn:spo:anon#9d6cf64984e0998b03d7712facd4415cdc47645302276256c1f236bde58fd0ac::" providerId="AD" clId="Web-{63BE48A5-1574-5468-97E4-73A7FC3930D5}" dt="2021-12-07T15:48:55.884" v="60" actId="20577"/>
      <pc:docMkLst>
        <pc:docMk/>
      </pc:docMkLst>
      <pc:sldChg chg="modSp">
        <pc:chgData name="Gastgebruiker" userId="S::urn:spo:anon#9d6cf64984e0998b03d7712facd4415cdc47645302276256c1f236bde58fd0ac::" providerId="AD" clId="Web-{63BE48A5-1574-5468-97E4-73A7FC3930D5}" dt="2021-12-07T15:39:13.493" v="0" actId="14100"/>
        <pc:sldMkLst>
          <pc:docMk/>
          <pc:sldMk cId="3267573445" sldId="332"/>
        </pc:sldMkLst>
        <pc:spChg chg="mod">
          <ac:chgData name="Gastgebruiker" userId="S::urn:spo:anon#9d6cf64984e0998b03d7712facd4415cdc47645302276256c1f236bde58fd0ac::" providerId="AD" clId="Web-{63BE48A5-1574-5468-97E4-73A7FC3930D5}" dt="2021-12-07T15:39:13.493" v="0" actId="14100"/>
          <ac:spMkLst>
            <pc:docMk/>
            <pc:sldMk cId="3267573445" sldId="332"/>
            <ac:spMk id="13" creationId="{00000000-0000-0000-0000-000000000000}"/>
          </ac:spMkLst>
        </pc:spChg>
      </pc:sldChg>
      <pc:sldChg chg="addSp delSp modSp">
        <pc:chgData name="Gastgebruiker" userId="S::urn:spo:anon#9d6cf64984e0998b03d7712facd4415cdc47645302276256c1f236bde58fd0ac::" providerId="AD" clId="Web-{63BE48A5-1574-5468-97E4-73A7FC3930D5}" dt="2021-12-07T15:41:50.841" v="30" actId="20577"/>
        <pc:sldMkLst>
          <pc:docMk/>
          <pc:sldMk cId="2695862966" sldId="512"/>
        </pc:sldMkLst>
        <pc:spChg chg="add del mod">
          <ac:chgData name="Gastgebruiker" userId="S::urn:spo:anon#9d6cf64984e0998b03d7712facd4415cdc47645302276256c1f236bde58fd0ac::" providerId="AD" clId="Web-{63BE48A5-1574-5468-97E4-73A7FC3930D5}" dt="2021-12-07T15:41:35.106" v="13"/>
          <ac:spMkLst>
            <pc:docMk/>
            <pc:sldMk cId="2695862966" sldId="512"/>
            <ac:spMk id="2" creationId="{70222A95-6212-400B-B2B6-03EE25DA2F3C}"/>
          </ac:spMkLst>
        </pc:spChg>
        <pc:spChg chg="mod">
          <ac:chgData name="Gastgebruiker" userId="S::urn:spo:anon#9d6cf64984e0998b03d7712facd4415cdc47645302276256c1f236bde58fd0ac::" providerId="AD" clId="Web-{63BE48A5-1574-5468-97E4-73A7FC3930D5}" dt="2021-12-07T15:41:50.841" v="30" actId="20577"/>
          <ac:spMkLst>
            <pc:docMk/>
            <pc:sldMk cId="2695862966" sldId="512"/>
            <ac:spMk id="5" creationId="{4ECBA90B-D2F7-443B-8914-5997EA5F655B}"/>
          </ac:spMkLst>
        </pc:spChg>
      </pc:sldChg>
      <pc:sldChg chg="modSp">
        <pc:chgData name="Gastgebruiker" userId="S::urn:spo:anon#9d6cf64984e0998b03d7712facd4415cdc47645302276256c1f236bde58fd0ac::" providerId="AD" clId="Web-{63BE48A5-1574-5468-97E4-73A7FC3930D5}" dt="2021-12-07T15:45:42.722" v="45" actId="20577"/>
        <pc:sldMkLst>
          <pc:docMk/>
          <pc:sldMk cId="2697924015" sldId="521"/>
        </pc:sldMkLst>
        <pc:spChg chg="mod">
          <ac:chgData name="Gastgebruiker" userId="S::urn:spo:anon#9d6cf64984e0998b03d7712facd4415cdc47645302276256c1f236bde58fd0ac::" providerId="AD" clId="Web-{63BE48A5-1574-5468-97E4-73A7FC3930D5}" dt="2021-12-07T15:45:42.722" v="45" actId="20577"/>
          <ac:spMkLst>
            <pc:docMk/>
            <pc:sldMk cId="2697924015" sldId="521"/>
            <ac:spMk id="2" creationId="{00000000-0000-0000-0000-000000000000}"/>
          </ac:spMkLst>
        </pc:spChg>
      </pc:sldChg>
      <pc:sldChg chg="delSp modSp">
        <pc:chgData name="Gastgebruiker" userId="S::urn:spo:anon#9d6cf64984e0998b03d7712facd4415cdc47645302276256c1f236bde58fd0ac::" providerId="AD" clId="Web-{63BE48A5-1574-5468-97E4-73A7FC3930D5}" dt="2021-12-07T15:48:00.523" v="57" actId="14100"/>
        <pc:sldMkLst>
          <pc:docMk/>
          <pc:sldMk cId="4066011058" sldId="533"/>
        </pc:sldMkLst>
        <pc:spChg chg="del">
          <ac:chgData name="Gastgebruiker" userId="S::urn:spo:anon#9d6cf64984e0998b03d7712facd4415cdc47645302276256c1f236bde58fd0ac::" providerId="AD" clId="Web-{63BE48A5-1574-5468-97E4-73A7FC3930D5}" dt="2021-12-07T15:47:56.038" v="56"/>
          <ac:spMkLst>
            <pc:docMk/>
            <pc:sldMk cId="4066011058" sldId="533"/>
            <ac:spMk id="11" creationId="{0086A90D-C652-437F-BA12-A2CD4C913A8E}"/>
          </ac:spMkLst>
        </pc:spChg>
        <pc:spChg chg="del">
          <ac:chgData name="Gastgebruiker" userId="S::urn:spo:anon#9d6cf64984e0998b03d7712facd4415cdc47645302276256c1f236bde58fd0ac::" providerId="AD" clId="Web-{63BE48A5-1574-5468-97E4-73A7FC3930D5}" dt="2021-12-07T15:47:22.287" v="46"/>
          <ac:spMkLst>
            <pc:docMk/>
            <pc:sldMk cId="4066011058" sldId="533"/>
            <ac:spMk id="14" creationId="{D79CBACC-8038-4FCE-A3CE-ABFE78D8E1CC}"/>
          </ac:spMkLst>
        </pc:spChg>
        <pc:spChg chg="mod">
          <ac:chgData name="Gastgebruiker" userId="S::urn:spo:anon#9d6cf64984e0998b03d7712facd4415cdc47645302276256c1f236bde58fd0ac::" providerId="AD" clId="Web-{63BE48A5-1574-5468-97E4-73A7FC3930D5}" dt="2021-12-07T15:48:00.523" v="57" actId="14100"/>
          <ac:spMkLst>
            <pc:docMk/>
            <pc:sldMk cId="4066011058" sldId="533"/>
            <ac:spMk id="15" creationId="{B24E0622-50A2-4ECC-81A0-9756C918C478}"/>
          </ac:spMkLst>
        </pc:spChg>
      </pc:sldChg>
      <pc:sldChg chg="modSp">
        <pc:chgData name="Gastgebruiker" userId="S::urn:spo:anon#9d6cf64984e0998b03d7712facd4415cdc47645302276256c1f236bde58fd0ac::" providerId="AD" clId="Web-{63BE48A5-1574-5468-97E4-73A7FC3930D5}" dt="2021-12-07T15:48:55.884" v="60" actId="20577"/>
        <pc:sldMkLst>
          <pc:docMk/>
          <pc:sldMk cId="4186010276" sldId="546"/>
        </pc:sldMkLst>
        <pc:spChg chg="mod">
          <ac:chgData name="Gastgebruiker" userId="S::urn:spo:anon#9d6cf64984e0998b03d7712facd4415cdc47645302276256c1f236bde58fd0ac::" providerId="AD" clId="Web-{63BE48A5-1574-5468-97E4-73A7FC3930D5}" dt="2021-12-07T15:48:55.884" v="60" actId="20577"/>
          <ac:spMkLst>
            <pc:docMk/>
            <pc:sldMk cId="4186010276" sldId="546"/>
            <ac:spMk id="27651" creationId="{00000000-0000-0000-0000-000000000000}"/>
          </ac:spMkLst>
        </pc:spChg>
      </pc:sldChg>
      <pc:sldChg chg="modSp">
        <pc:chgData name="Gastgebruiker" userId="S::urn:spo:anon#9d6cf64984e0998b03d7712facd4415cdc47645302276256c1f236bde58fd0ac::" providerId="AD" clId="Web-{63BE48A5-1574-5468-97E4-73A7FC3930D5}" dt="2021-12-07T15:40:04.510" v="2" actId="20577"/>
        <pc:sldMkLst>
          <pc:docMk/>
          <pc:sldMk cId="2063436732" sldId="547"/>
        </pc:sldMkLst>
        <pc:spChg chg="mod">
          <ac:chgData name="Gastgebruiker" userId="S::urn:spo:anon#9d6cf64984e0998b03d7712facd4415cdc47645302276256c1f236bde58fd0ac::" providerId="AD" clId="Web-{63BE48A5-1574-5468-97E4-73A7FC3930D5}" dt="2021-12-07T15:40:04.510" v="2" actId="20577"/>
          <ac:spMkLst>
            <pc:docMk/>
            <pc:sldMk cId="2063436732" sldId="547"/>
            <ac:spMk id="7"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werkblad.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werkblad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nl-BE" sz="1800"/>
              <a:t>Vervoerskeuze afhankelijk van de beschikbaarheid van parkeerplaatsen</a:t>
            </a:r>
          </a:p>
        </c:rich>
      </c:tx>
      <c:layout/>
      <c:overlay val="0"/>
    </c:title>
    <c:autoTitleDeleted val="0"/>
    <c:plotArea>
      <c:layout>
        <c:manualLayout>
          <c:layoutTarget val="inner"/>
          <c:xMode val="edge"/>
          <c:yMode val="edge"/>
          <c:x val="0.2091798344620015"/>
          <c:y val="0.1692042898011332"/>
          <c:w val="0.56358164033107605"/>
          <c:h val="0.6612735303716254"/>
        </c:manualLayout>
      </c:layout>
      <c:barChart>
        <c:barDir val="col"/>
        <c:grouping val="percentStacked"/>
        <c:varyColors val="0"/>
        <c:ser>
          <c:idx val="0"/>
          <c:order val="0"/>
          <c:tx>
            <c:strRef>
              <c:f>Tabelle1!$B$1</c:f>
              <c:strCache>
                <c:ptCount val="1"/>
                <c:pt idx="0">
                  <c:v>voetganger</c:v>
                </c:pt>
              </c:strCache>
            </c:strRef>
          </c:tx>
          <c:spPr>
            <a:solidFill>
              <a:srgbClr val="164CAE"/>
            </a:solidFill>
            <a:ln w="19050"/>
          </c:spPr>
          <c:invertIfNegative val="0"/>
          <c:dLbls>
            <c:spPr>
              <a:noFill/>
              <a:ln>
                <a:noFill/>
              </a:ln>
              <a:effectLst/>
            </c:spPr>
            <c:txPr>
              <a:bodyPr/>
              <a:lstStyle/>
              <a:p>
                <a:pPr>
                  <a:defRPr sz="1300" b="1">
                    <a:solidFill>
                      <a:schemeClr val="bg1">
                        <a:lumMod val="9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Parkeerplaats beschikbaar op de werkplek</c:v>
                </c:pt>
                <c:pt idx="1">
                  <c:v>Geen parkeerplaats beschikbaar op de werkplek</c:v>
                </c:pt>
              </c:strCache>
            </c:strRef>
          </c:cat>
          <c:val>
            <c:numRef>
              <c:f>Tabelle1!$B$2:$B$3</c:f>
              <c:numCache>
                <c:formatCode>0%</c:formatCode>
                <c:ptCount val="2"/>
                <c:pt idx="0">
                  <c:v>0.05</c:v>
                </c:pt>
                <c:pt idx="1">
                  <c:v>0.11</c:v>
                </c:pt>
              </c:numCache>
            </c:numRef>
          </c:val>
          <c:extLst>
            <c:ext xmlns:c16="http://schemas.microsoft.com/office/drawing/2014/chart" uri="{C3380CC4-5D6E-409C-BE32-E72D297353CC}">
              <c16:uniqueId val="{00000000-99C7-4D0D-8251-5282440CD241}"/>
            </c:ext>
          </c:extLst>
        </c:ser>
        <c:ser>
          <c:idx val="1"/>
          <c:order val="1"/>
          <c:tx>
            <c:strRef>
              <c:f>Tabelle1!$C$1</c:f>
              <c:strCache>
                <c:ptCount val="1"/>
                <c:pt idx="0">
                  <c:v>fiets</c:v>
                </c:pt>
              </c:strCache>
            </c:strRef>
          </c:tx>
          <c:spPr>
            <a:solidFill>
              <a:srgbClr val="FFFF61"/>
            </a:solidFill>
            <a:ln w="19050">
              <a:solidFill>
                <a:schemeClr val="bg1"/>
              </a:solidFill>
            </a:ln>
          </c:spPr>
          <c:invertIfNegative val="0"/>
          <c:dLbls>
            <c:spPr>
              <a:noFill/>
              <a:ln>
                <a:noFill/>
              </a:ln>
              <a:effectLst/>
            </c:spPr>
            <c:txPr>
              <a:bodyPr/>
              <a:lstStyle/>
              <a:p>
                <a:pPr>
                  <a:defRPr sz="13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Parkeerplaats beschikbaar op de werkplek</c:v>
                </c:pt>
                <c:pt idx="1">
                  <c:v>Geen parkeerplaats beschikbaar op de werkplek</c:v>
                </c:pt>
              </c:strCache>
            </c:strRef>
          </c:cat>
          <c:val>
            <c:numRef>
              <c:f>Tabelle1!$C$2:$C$3</c:f>
              <c:numCache>
                <c:formatCode>0%</c:formatCode>
                <c:ptCount val="2"/>
                <c:pt idx="0">
                  <c:v>0.05</c:v>
                </c:pt>
                <c:pt idx="1">
                  <c:v>0.09</c:v>
                </c:pt>
              </c:numCache>
            </c:numRef>
          </c:val>
          <c:extLst>
            <c:ext xmlns:c16="http://schemas.microsoft.com/office/drawing/2014/chart" uri="{C3380CC4-5D6E-409C-BE32-E72D297353CC}">
              <c16:uniqueId val="{00000001-99C7-4D0D-8251-5282440CD241}"/>
            </c:ext>
          </c:extLst>
        </c:ser>
        <c:ser>
          <c:idx val="2"/>
          <c:order val="2"/>
          <c:tx>
            <c:strRef>
              <c:f>Tabelle1!$D$1</c:f>
              <c:strCache>
                <c:ptCount val="1"/>
                <c:pt idx="0">
                  <c:v>openbaar vervoer</c:v>
                </c:pt>
              </c:strCache>
            </c:strRef>
          </c:tx>
          <c:spPr>
            <a:solidFill>
              <a:schemeClr val="accent1">
                <a:lumMod val="75000"/>
              </a:schemeClr>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Parkeerplaats beschikbaar op de werkplek</c:v>
                </c:pt>
                <c:pt idx="1">
                  <c:v>Geen parkeerplaats beschikbaar op de werkplek</c:v>
                </c:pt>
              </c:strCache>
            </c:strRef>
          </c:cat>
          <c:val>
            <c:numRef>
              <c:f>Tabelle1!$D$2:$D$3</c:f>
              <c:numCache>
                <c:formatCode>0%</c:formatCode>
                <c:ptCount val="2"/>
                <c:pt idx="0">
                  <c:v>0.08</c:v>
                </c:pt>
                <c:pt idx="1">
                  <c:v>0.44</c:v>
                </c:pt>
              </c:numCache>
            </c:numRef>
          </c:val>
          <c:extLst>
            <c:ext xmlns:c16="http://schemas.microsoft.com/office/drawing/2014/chart" uri="{C3380CC4-5D6E-409C-BE32-E72D297353CC}">
              <c16:uniqueId val="{00000002-99C7-4D0D-8251-5282440CD241}"/>
            </c:ext>
          </c:extLst>
        </c:ser>
        <c:ser>
          <c:idx val="3"/>
          <c:order val="3"/>
          <c:tx>
            <c:strRef>
              <c:f>Tabelle1!$E$1</c:f>
              <c:strCache>
                <c:ptCount val="1"/>
                <c:pt idx="0">
                  <c:v>autobestuurders</c:v>
                </c:pt>
              </c:strCache>
            </c:strRef>
          </c:tx>
          <c:spPr>
            <a:solidFill>
              <a:srgbClr val="FF5050"/>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Parkeerplaats beschikbaar op de werkplek</c:v>
                </c:pt>
                <c:pt idx="1">
                  <c:v>Geen parkeerplaats beschikbaar op de werkplek</c:v>
                </c:pt>
              </c:strCache>
            </c:strRef>
          </c:cat>
          <c:val>
            <c:numRef>
              <c:f>Tabelle1!$E$2:$E$3</c:f>
              <c:numCache>
                <c:formatCode>0%</c:formatCode>
                <c:ptCount val="2"/>
                <c:pt idx="0">
                  <c:v>0.77</c:v>
                </c:pt>
                <c:pt idx="1">
                  <c:v>0.31</c:v>
                </c:pt>
              </c:numCache>
            </c:numRef>
          </c:val>
          <c:extLst>
            <c:ext xmlns:c16="http://schemas.microsoft.com/office/drawing/2014/chart" uri="{C3380CC4-5D6E-409C-BE32-E72D297353CC}">
              <c16:uniqueId val="{00000003-99C7-4D0D-8251-5282440CD241}"/>
            </c:ext>
          </c:extLst>
        </c:ser>
        <c:ser>
          <c:idx val="4"/>
          <c:order val="4"/>
          <c:tx>
            <c:strRef>
              <c:f>Tabelle1!$F$1</c:f>
              <c:strCache>
                <c:ptCount val="1"/>
                <c:pt idx="0">
                  <c:v>autopassagiers</c:v>
                </c:pt>
              </c:strCache>
            </c:strRef>
          </c:tx>
          <c:spPr>
            <a:solidFill>
              <a:srgbClr val="A50021"/>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Parkeerplaats beschikbaar op de werkplek</c:v>
                </c:pt>
                <c:pt idx="1">
                  <c:v>Geen parkeerplaats beschikbaar op de werkplek</c:v>
                </c:pt>
              </c:strCache>
            </c:strRef>
          </c:cat>
          <c:val>
            <c:numRef>
              <c:f>Tabelle1!$F$2:$F$3</c:f>
              <c:numCache>
                <c:formatCode>0%</c:formatCode>
                <c:ptCount val="2"/>
                <c:pt idx="0">
                  <c:v>0.05</c:v>
                </c:pt>
                <c:pt idx="1">
                  <c:v>0.05</c:v>
                </c:pt>
              </c:numCache>
            </c:numRef>
          </c:val>
          <c:extLst>
            <c:ext xmlns:c16="http://schemas.microsoft.com/office/drawing/2014/chart" uri="{C3380CC4-5D6E-409C-BE32-E72D297353CC}">
              <c16:uniqueId val="{00000004-99C7-4D0D-8251-5282440CD241}"/>
            </c:ext>
          </c:extLst>
        </c:ser>
        <c:dLbls>
          <c:showLegendKey val="0"/>
          <c:showVal val="0"/>
          <c:showCatName val="0"/>
          <c:showSerName val="0"/>
          <c:showPercent val="0"/>
          <c:showBubbleSize val="0"/>
        </c:dLbls>
        <c:gapWidth val="350"/>
        <c:overlap val="100"/>
        <c:axId val="84126336"/>
        <c:axId val="84128128"/>
      </c:barChart>
      <c:catAx>
        <c:axId val="84126336"/>
        <c:scaling>
          <c:orientation val="minMax"/>
        </c:scaling>
        <c:delete val="0"/>
        <c:axPos val="b"/>
        <c:numFmt formatCode="General" sourceLinked="0"/>
        <c:majorTickMark val="out"/>
        <c:minorTickMark val="none"/>
        <c:tickLblPos val="nextTo"/>
        <c:spPr>
          <a:ln w="0">
            <a:noFill/>
          </a:ln>
        </c:spPr>
        <c:txPr>
          <a:bodyPr/>
          <a:lstStyle/>
          <a:p>
            <a:pPr>
              <a:defRPr sz="1400" b="1"/>
            </a:pPr>
            <a:endParaRPr lang="en-US"/>
          </a:p>
        </c:txPr>
        <c:crossAx val="84128128"/>
        <c:crosses val="autoZero"/>
        <c:auto val="1"/>
        <c:lblAlgn val="ctr"/>
        <c:lblOffset val="100"/>
        <c:noMultiLvlLbl val="0"/>
      </c:catAx>
      <c:valAx>
        <c:axId val="84128128"/>
        <c:scaling>
          <c:orientation val="minMax"/>
          <c:max val="1"/>
        </c:scaling>
        <c:delete val="1"/>
        <c:axPos val="l"/>
        <c:numFmt formatCode="0%" sourceLinked="0"/>
        <c:majorTickMark val="out"/>
        <c:minorTickMark val="none"/>
        <c:tickLblPos val="nextTo"/>
        <c:crossAx val="84126336"/>
        <c:crosses val="autoZero"/>
        <c:crossBetween val="between"/>
        <c:majorUnit val="0.2"/>
        <c:minorUnit val="5.000000000000001E-2"/>
      </c:valAx>
      <c:spPr>
        <a:noFill/>
        <a:ln w="25400">
          <a:noFill/>
        </a:ln>
      </c:spPr>
    </c:plotArea>
    <c:legend>
      <c:legendPos val="tr"/>
      <c:layout>
        <c:manualLayout>
          <c:xMode val="edge"/>
          <c:yMode val="edge"/>
          <c:x val="0.76857586368295383"/>
          <c:y val="0.46682747055882678"/>
          <c:w val="0.18678622847087681"/>
          <c:h val="0.26559982918564606"/>
        </c:manualLayout>
      </c:layout>
      <c:overlay val="0"/>
      <c:spPr>
        <a:ln>
          <a:solidFill>
            <a:schemeClr val="bg1">
              <a:lumMod val="75000"/>
            </a:schemeClr>
          </a:solidFill>
        </a:ln>
      </c:spPr>
      <c:txPr>
        <a:bodyPr/>
        <a:lstStyle/>
        <a:p>
          <a:pPr>
            <a:defRPr sz="1200"/>
          </a:pPr>
          <a:endParaRPr lang="en-US"/>
        </a:p>
      </c:txPr>
    </c:legend>
    <c:plotVisOnly val="1"/>
    <c:dispBlanksAs val="gap"/>
    <c:showDLblsOverMax val="0"/>
  </c:chart>
  <c:spPr>
    <a:no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00"/>
            </a:pPr>
            <a:r>
              <a:rPr lang="nl-BE" sz="1500"/>
              <a:t>Modal split is afhankelijk van de economische toestand van het huishouden</a:t>
            </a:r>
          </a:p>
        </c:rich>
      </c:tx>
      <c:layout>
        <c:manualLayout>
          <c:xMode val="edge"/>
          <c:yMode val="edge"/>
          <c:x val="0.15231552867290959"/>
          <c:y val="0.11639506748268293"/>
        </c:manualLayout>
      </c:layout>
      <c:overlay val="0"/>
    </c:title>
    <c:autoTitleDeleted val="0"/>
    <c:plotArea>
      <c:layout>
        <c:manualLayout>
          <c:layoutTarget val="inner"/>
          <c:xMode val="edge"/>
          <c:yMode val="edge"/>
          <c:x val="0.15246980127100546"/>
          <c:y val="0.23434646598692568"/>
          <c:w val="0.68817902067015069"/>
          <c:h val="0.63790373118264643"/>
        </c:manualLayout>
      </c:layout>
      <c:barChart>
        <c:barDir val="col"/>
        <c:grouping val="percentStacked"/>
        <c:varyColors val="0"/>
        <c:ser>
          <c:idx val="0"/>
          <c:order val="0"/>
          <c:tx>
            <c:strRef>
              <c:f>Tabelle1!$B$1</c:f>
              <c:strCache>
                <c:ptCount val="1"/>
                <c:pt idx="0">
                  <c:v>voetganger</c:v>
                </c:pt>
              </c:strCache>
            </c:strRef>
          </c:tx>
          <c:spPr>
            <a:solidFill>
              <a:srgbClr val="164CAE"/>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2"/>
                <c:pt idx="0">
                  <c:v>zeer laag</c:v>
                </c:pt>
                <c:pt idx="1">
                  <c:v>zeer hoog</c:v>
                </c:pt>
              </c:strCache>
            </c:strRef>
          </c:cat>
          <c:val>
            <c:numRef>
              <c:f>Tabelle1!$B$2:$B$5</c:f>
              <c:numCache>
                <c:formatCode>0%</c:formatCode>
                <c:ptCount val="2"/>
                <c:pt idx="0">
                  <c:v>0.28000000000000003</c:v>
                </c:pt>
                <c:pt idx="1">
                  <c:v>0.2</c:v>
                </c:pt>
              </c:numCache>
            </c:numRef>
          </c:val>
          <c:extLst>
            <c:ext xmlns:c16="http://schemas.microsoft.com/office/drawing/2014/chart" uri="{C3380CC4-5D6E-409C-BE32-E72D297353CC}">
              <c16:uniqueId val="{00000000-30F5-4996-837A-575FF1C24B50}"/>
            </c:ext>
          </c:extLst>
        </c:ser>
        <c:ser>
          <c:idx val="1"/>
          <c:order val="1"/>
          <c:tx>
            <c:strRef>
              <c:f>Tabelle1!$C$1</c:f>
              <c:strCache>
                <c:ptCount val="1"/>
                <c:pt idx="0">
                  <c:v>fiets</c:v>
                </c:pt>
              </c:strCache>
            </c:strRef>
          </c:tx>
          <c:spPr>
            <a:solidFill>
              <a:srgbClr val="FFFF61"/>
            </a:solidFill>
            <a:ln w="19050">
              <a:solidFill>
                <a:schemeClr val="bg1"/>
              </a:solidFill>
            </a:ln>
          </c:spPr>
          <c:invertIfNegative val="0"/>
          <c:dLbls>
            <c:spPr>
              <a:noFill/>
              <a:ln>
                <a:noFill/>
              </a:ln>
              <a:effectLst/>
            </c:spPr>
            <c:txPr>
              <a:bodyPr/>
              <a:lstStyle/>
              <a:p>
                <a:pPr>
                  <a:defRPr sz="13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2"/>
                <c:pt idx="0">
                  <c:v>zeer laag</c:v>
                </c:pt>
                <c:pt idx="1">
                  <c:v>zeer hoog</c:v>
                </c:pt>
              </c:strCache>
            </c:strRef>
          </c:cat>
          <c:val>
            <c:numRef>
              <c:f>Tabelle1!$C$2:$C$5</c:f>
              <c:numCache>
                <c:formatCode>0%</c:formatCode>
                <c:ptCount val="2"/>
                <c:pt idx="0">
                  <c:v>0.12</c:v>
                </c:pt>
                <c:pt idx="1">
                  <c:v>0.12</c:v>
                </c:pt>
              </c:numCache>
            </c:numRef>
          </c:val>
          <c:extLst>
            <c:ext xmlns:c16="http://schemas.microsoft.com/office/drawing/2014/chart" uri="{C3380CC4-5D6E-409C-BE32-E72D297353CC}">
              <c16:uniqueId val="{00000001-30F5-4996-837A-575FF1C24B50}"/>
            </c:ext>
          </c:extLst>
        </c:ser>
        <c:ser>
          <c:idx val="2"/>
          <c:order val="2"/>
          <c:tx>
            <c:strRef>
              <c:f>Tabelle1!$D$1</c:f>
              <c:strCache>
                <c:ptCount val="1"/>
                <c:pt idx="0">
                  <c:v>openbaar vervoer</c:v>
                </c:pt>
              </c:strCache>
            </c:strRef>
          </c:tx>
          <c:spPr>
            <a:solidFill>
              <a:schemeClr val="accent1">
                <a:lumMod val="75000"/>
              </a:schemeClr>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2"/>
                <c:pt idx="0">
                  <c:v>zeer laag</c:v>
                </c:pt>
                <c:pt idx="1">
                  <c:v>zeer hoog</c:v>
                </c:pt>
              </c:strCache>
            </c:strRef>
          </c:cat>
          <c:val>
            <c:numRef>
              <c:f>Tabelle1!$D$2:$D$5</c:f>
              <c:numCache>
                <c:formatCode>0%</c:formatCode>
                <c:ptCount val="2"/>
                <c:pt idx="0">
                  <c:v>0.15</c:v>
                </c:pt>
                <c:pt idx="1">
                  <c:v>0.1</c:v>
                </c:pt>
              </c:numCache>
            </c:numRef>
          </c:val>
          <c:extLst>
            <c:ext xmlns:c16="http://schemas.microsoft.com/office/drawing/2014/chart" uri="{C3380CC4-5D6E-409C-BE32-E72D297353CC}">
              <c16:uniqueId val="{00000002-30F5-4996-837A-575FF1C24B50}"/>
            </c:ext>
          </c:extLst>
        </c:ser>
        <c:ser>
          <c:idx val="3"/>
          <c:order val="3"/>
          <c:tx>
            <c:strRef>
              <c:f>Tabelle1!$E$1</c:f>
              <c:strCache>
                <c:ptCount val="1"/>
                <c:pt idx="0">
                  <c:v>autobestuurders</c:v>
                </c:pt>
              </c:strCache>
            </c:strRef>
          </c:tx>
          <c:spPr>
            <a:solidFill>
              <a:srgbClr val="FF5050"/>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2"/>
                <c:pt idx="0">
                  <c:v>zeer laag</c:v>
                </c:pt>
                <c:pt idx="1">
                  <c:v>zeer hoog</c:v>
                </c:pt>
              </c:strCache>
            </c:strRef>
          </c:cat>
          <c:val>
            <c:numRef>
              <c:f>Tabelle1!$E$2:$E$5</c:f>
              <c:numCache>
                <c:formatCode>0%</c:formatCode>
                <c:ptCount val="2"/>
                <c:pt idx="0">
                  <c:v>0.33</c:v>
                </c:pt>
                <c:pt idx="1">
                  <c:v>0.43</c:v>
                </c:pt>
              </c:numCache>
            </c:numRef>
          </c:val>
          <c:extLst>
            <c:ext xmlns:c16="http://schemas.microsoft.com/office/drawing/2014/chart" uri="{C3380CC4-5D6E-409C-BE32-E72D297353CC}">
              <c16:uniqueId val="{00000003-30F5-4996-837A-575FF1C24B50}"/>
            </c:ext>
          </c:extLst>
        </c:ser>
        <c:ser>
          <c:idx val="4"/>
          <c:order val="4"/>
          <c:tx>
            <c:strRef>
              <c:f>Tabelle1!$F$1</c:f>
              <c:strCache>
                <c:ptCount val="1"/>
                <c:pt idx="0">
                  <c:v>autopassagiers</c:v>
                </c:pt>
              </c:strCache>
            </c:strRef>
          </c:tx>
          <c:spPr>
            <a:solidFill>
              <a:srgbClr val="A50021"/>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2"/>
                <c:pt idx="0">
                  <c:v>zeer laag</c:v>
                </c:pt>
                <c:pt idx="1">
                  <c:v>zeer hoog</c:v>
                </c:pt>
              </c:strCache>
            </c:strRef>
          </c:cat>
          <c:val>
            <c:numRef>
              <c:f>Tabelle1!$F$2:$F$5</c:f>
              <c:numCache>
                <c:formatCode>0%</c:formatCode>
                <c:ptCount val="2"/>
                <c:pt idx="0">
                  <c:v>0.12</c:v>
                </c:pt>
                <c:pt idx="1">
                  <c:v>0.15</c:v>
                </c:pt>
              </c:numCache>
            </c:numRef>
          </c:val>
          <c:extLst>
            <c:ext xmlns:c16="http://schemas.microsoft.com/office/drawing/2014/chart" uri="{C3380CC4-5D6E-409C-BE32-E72D297353CC}">
              <c16:uniqueId val="{00000004-30F5-4996-837A-575FF1C24B50}"/>
            </c:ext>
          </c:extLst>
        </c:ser>
        <c:dLbls>
          <c:showLegendKey val="0"/>
          <c:showVal val="0"/>
          <c:showCatName val="0"/>
          <c:showSerName val="0"/>
          <c:showPercent val="0"/>
          <c:showBubbleSize val="0"/>
        </c:dLbls>
        <c:gapWidth val="440"/>
        <c:overlap val="100"/>
        <c:axId val="85079168"/>
        <c:axId val="85080704"/>
      </c:barChart>
      <c:catAx>
        <c:axId val="85079168"/>
        <c:scaling>
          <c:orientation val="minMax"/>
        </c:scaling>
        <c:delete val="0"/>
        <c:axPos val="b"/>
        <c:numFmt formatCode="General" sourceLinked="0"/>
        <c:majorTickMark val="out"/>
        <c:minorTickMark val="none"/>
        <c:tickLblPos val="nextTo"/>
        <c:spPr>
          <a:ln>
            <a:noFill/>
          </a:ln>
        </c:spPr>
        <c:txPr>
          <a:bodyPr/>
          <a:lstStyle/>
          <a:p>
            <a:pPr>
              <a:defRPr sz="1600" b="1"/>
            </a:pPr>
            <a:endParaRPr lang="en-US"/>
          </a:p>
        </c:txPr>
        <c:crossAx val="85080704"/>
        <c:crosses val="autoZero"/>
        <c:auto val="1"/>
        <c:lblAlgn val="ctr"/>
        <c:lblOffset val="100"/>
        <c:noMultiLvlLbl val="0"/>
      </c:catAx>
      <c:valAx>
        <c:axId val="85080704"/>
        <c:scaling>
          <c:orientation val="minMax"/>
          <c:max val="1"/>
        </c:scaling>
        <c:delete val="1"/>
        <c:axPos val="l"/>
        <c:numFmt formatCode="0%" sourceLinked="0"/>
        <c:majorTickMark val="out"/>
        <c:minorTickMark val="none"/>
        <c:tickLblPos val="nextTo"/>
        <c:crossAx val="85079168"/>
        <c:crosses val="autoZero"/>
        <c:crossBetween val="between"/>
        <c:majorUnit val="0.2"/>
        <c:minorUnit val="5.000000000000001E-2"/>
      </c:valAx>
      <c:spPr>
        <a:noFill/>
        <a:ln>
          <a:noFill/>
        </a:ln>
      </c:spPr>
    </c:plotArea>
    <c:legend>
      <c:legendPos val="r"/>
      <c:layout>
        <c:manualLayout>
          <c:xMode val="edge"/>
          <c:yMode val="edge"/>
          <c:x val="0.80242765368020719"/>
          <c:y val="0.57913322882311846"/>
          <c:w val="0.18807480741681365"/>
          <c:h val="0.28872086950737569"/>
        </c:manualLayout>
      </c:layout>
      <c:overlay val="0"/>
      <c:spPr>
        <a:ln>
          <a:solidFill>
            <a:schemeClr val="bg1">
              <a:lumMod val="75000"/>
            </a:schemeClr>
          </a:solidFill>
        </a:ln>
      </c:spPr>
      <c:txPr>
        <a:bodyPr/>
        <a:lstStyle/>
        <a:p>
          <a:pPr>
            <a:defRPr sz="1200"/>
          </a:pPr>
          <a:endParaRPr lang="en-US"/>
        </a:p>
      </c:txPr>
    </c:legend>
    <c:plotVisOnly val="1"/>
    <c:dispBlanksAs val="gap"/>
    <c:showDLblsOverMax val="0"/>
  </c:chart>
  <c:spPr>
    <a:noFill/>
  </c:spPr>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1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922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2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AACADB01-4DF6-4F8F-B25D-ED7BE9D67BB6}" type="slidenum">
              <a:rPr lang="de-DE"/>
              <a:pPr>
                <a:defRPr/>
              </a:pPr>
              <a:t>‹nr.›</a:t>
            </a:fld>
            <a:endParaRPr lang="de-DE"/>
          </a:p>
        </p:txBody>
      </p:sp>
    </p:spTree>
    <p:extLst>
      <p:ext uri="{BB962C8B-B14F-4D97-AF65-F5344CB8AC3E}">
        <p14:creationId xmlns:p14="http://schemas.microsoft.com/office/powerpoint/2010/main" val="315262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6EA048C7-1071-4C19-801C-2B4348B09DAC}" type="slidenum">
              <a:rPr lang="de-DE"/>
              <a:pPr>
                <a:defRPr/>
              </a:pPr>
              <a:t>‹nr.›</a:t>
            </a:fld>
            <a:endParaRPr lang="de-DE"/>
          </a:p>
        </p:txBody>
      </p:sp>
    </p:spTree>
    <p:extLst>
      <p:ext uri="{BB962C8B-B14F-4D97-AF65-F5344CB8AC3E}">
        <p14:creationId xmlns:p14="http://schemas.microsoft.com/office/powerpoint/2010/main" val="1778631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AD738D3E-9D20-467E-972A-575B6528691C}" type="slidenum">
              <a:rPr lang="de-DE" altLang="en-US" smtClean="0"/>
              <a:pPr/>
              <a:t>1</a:t>
            </a:fld>
            <a:endParaRPr lang="de-DE"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49448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12</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457439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13</a:t>
            </a:fld>
            <a:endParaRPr lang="de-DE"/>
          </a:p>
        </p:txBody>
      </p:sp>
    </p:spTree>
    <p:extLst>
      <p:ext uri="{BB962C8B-B14F-4D97-AF65-F5344CB8AC3E}">
        <p14:creationId xmlns:p14="http://schemas.microsoft.com/office/powerpoint/2010/main" val="2655661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15</a:t>
            </a:fld>
            <a:endParaRPr lang="de-DE"/>
          </a:p>
        </p:txBody>
      </p:sp>
    </p:spTree>
    <p:extLst>
      <p:ext uri="{BB962C8B-B14F-4D97-AF65-F5344CB8AC3E}">
        <p14:creationId xmlns:p14="http://schemas.microsoft.com/office/powerpoint/2010/main" val="3714224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Since 2015, the city of Mainz has been making use of the extended scope of action that the Rhineland-Palatinate State Building Regulations give the municipalities for determining the </a:t>
            </a:r>
            <a:r>
              <a:rPr lang="en-US" dirty="0" err="1"/>
              <a:t>nec-essary</a:t>
            </a:r>
            <a:r>
              <a:rPr lang="en-US" dirty="0"/>
              <a:t> number of parking spaces for new construction projects. The parking space statutes de-fine a public transport bonus based on the quality of access. The public transport bonus is used to divide the city area accordingly. This regulation is intended to take account of the actually lower parking space requirements with good public transport connections, and at the same time to contribute to reducing construction costs.</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18</a:t>
            </a:fld>
            <a:endParaRPr lang="de-DE"/>
          </a:p>
        </p:txBody>
      </p:sp>
    </p:spTree>
    <p:extLst>
      <p:ext uri="{BB962C8B-B14F-4D97-AF65-F5344CB8AC3E}">
        <p14:creationId xmlns:p14="http://schemas.microsoft.com/office/powerpoint/2010/main" val="4084314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 charset="0"/>
                <a:ea typeface="MS PGothic" pitchFamily="34" charset="-128"/>
                <a:cs typeface="MS PGothic"/>
              </a:rPr>
              <a:t>Considering the optimal traffic policy differentiation between maximum standards for car parking and minimum standards for bike parking is France the only jurisdiction that scores highest marks for both categories. But it should be noted that this maximum car parking policy only applies to rental housing financed with a loan assisted by the state as well as certain types of developments providing accommodation for the elderly and for university residences (</a:t>
            </a:r>
            <a:r>
              <a:rPr lang="en-US" sz="1200" kern="1200" dirty="0" err="1">
                <a:solidFill>
                  <a:schemeClr val="tx1"/>
                </a:solidFill>
                <a:effectLst/>
                <a:latin typeface="Times New Roman" pitchFamily="1" charset="0"/>
                <a:ea typeface="MS PGothic" pitchFamily="34" charset="-128"/>
                <a:cs typeface="MS PGothic"/>
              </a:rPr>
              <a:t>Küster</a:t>
            </a:r>
            <a:r>
              <a:rPr lang="en-US" sz="1200" kern="1200" dirty="0">
                <a:solidFill>
                  <a:schemeClr val="tx1"/>
                </a:solidFill>
                <a:effectLst/>
                <a:latin typeface="Times New Roman" pitchFamily="1" charset="0"/>
                <a:ea typeface="MS PGothic" pitchFamily="34" charset="-128"/>
                <a:cs typeface="MS PGothic"/>
              </a:rPr>
              <a:t> / Peters 2018: 29).</a:t>
            </a:r>
            <a:endParaRPr lang="de-DE" sz="1200" kern="1200" dirty="0">
              <a:solidFill>
                <a:schemeClr val="tx1"/>
              </a:solidFill>
              <a:effectLst/>
              <a:latin typeface="Times New Roman" pitchFamily="1" charset="0"/>
              <a:ea typeface="MS PGothic" pitchFamily="34" charset="-128"/>
              <a:cs typeface="MS PGothic"/>
            </a:endParaRPr>
          </a:p>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21</a:t>
            </a:fld>
            <a:endParaRPr lang="de-DE"/>
          </a:p>
        </p:txBody>
      </p:sp>
    </p:spTree>
    <p:extLst>
      <p:ext uri="{BB962C8B-B14F-4D97-AF65-F5344CB8AC3E}">
        <p14:creationId xmlns:p14="http://schemas.microsoft.com/office/powerpoint/2010/main" val="1779021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22</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3457439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23</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In the Green Parking Payoff project, property developers provide sustainable mobility services  in  exchange  for  lower  parking  requirements.  Examples  of  services  are:  provision  of  bicycle facilities such as service stations and dressing rooms; facilitation for carpooling, and; allocation of resources to a mobility management fund. </a:t>
            </a:r>
          </a:p>
          <a:p>
            <a:pPr eaLnBrk="1" hangingPunct="1"/>
            <a:r>
              <a:rPr lang="en-US" altLang="de-DE" dirty="0" err="1">
                <a:latin typeface="Arial" panose="020B0604020202020204" pitchFamily="34" charset="0"/>
              </a:rPr>
              <a:t>Umeå</a:t>
            </a:r>
            <a:r>
              <a:rPr lang="en-US" altLang="de-DE" dirty="0">
                <a:latin typeface="Arial" panose="020B0604020202020204" pitchFamily="34" charset="0"/>
              </a:rPr>
              <a:t> is one of Sweden’s fastest growing cities. This creates several challenges linked to urban development e.g. air quality deterioration and urban sprawl. </a:t>
            </a:r>
          </a:p>
          <a:p>
            <a:pPr eaLnBrk="1" hangingPunct="1"/>
            <a:r>
              <a:rPr lang="en-US" altLang="de-DE" dirty="0">
                <a:latin typeface="Arial" panose="020B0604020202020204" pitchFamily="34" charset="0"/>
              </a:rPr>
              <a:t>Based on an agreement between the City, the city parking company and property developers,  the  number  of  employee  parking  places  on  commercial  properties  can  be  reduced.  forecasts show that the full potential of the project is a 41 % shift from car to more sus-</a:t>
            </a:r>
            <a:r>
              <a:rPr lang="en-US" altLang="de-DE" dirty="0" err="1">
                <a:latin typeface="Arial" panose="020B0604020202020204" pitchFamily="34" charset="0"/>
              </a:rPr>
              <a:t>tainable</a:t>
            </a:r>
            <a:r>
              <a:rPr lang="en-US" altLang="de-DE" dirty="0">
                <a:latin typeface="Arial" panose="020B0604020202020204" pitchFamily="34" charset="0"/>
              </a:rPr>
              <a:t> transport modes at real estate level. The project aims at creating a clear win-win situation for </a:t>
            </a:r>
            <a:r>
              <a:rPr lang="en-US" altLang="de-DE" dirty="0" err="1">
                <a:latin typeface="Arial" panose="020B0604020202020204" pitchFamily="34" charset="0"/>
              </a:rPr>
              <a:t>Umeå</a:t>
            </a:r>
            <a:r>
              <a:rPr lang="en-US" altLang="de-DE" dirty="0">
                <a:latin typeface="Arial" panose="020B0604020202020204" pitchFamily="34" charset="0"/>
              </a:rPr>
              <a:t>, the real estate owner and the environment. So far the project has been a success and has been extended to incorporate more property developers including </a:t>
            </a:r>
            <a:r>
              <a:rPr lang="en-US" altLang="de-DE" dirty="0" err="1">
                <a:latin typeface="Arial" panose="020B0604020202020204" pitchFamily="34" charset="0"/>
              </a:rPr>
              <a:t>Umeå</a:t>
            </a:r>
            <a:r>
              <a:rPr lang="en-US" altLang="de-DE" dirty="0">
                <a:latin typeface="Arial" panose="020B0604020202020204" pitchFamily="34" charset="0"/>
              </a:rPr>
              <a:t> </a:t>
            </a:r>
            <a:r>
              <a:rPr lang="en-US" altLang="de-DE" dirty="0" err="1">
                <a:latin typeface="Arial" panose="020B0604020202020204" pitchFamily="34" charset="0"/>
              </a:rPr>
              <a:t>Municipality.Umeå</a:t>
            </a:r>
            <a:r>
              <a:rPr lang="en-US" altLang="de-DE" dirty="0">
                <a:latin typeface="Arial" panose="020B0604020202020204" pitchFamily="34" charset="0"/>
              </a:rPr>
              <a:t> Municipality wants to set a good example by participating in the Green Parking Payoff. </a:t>
            </a:r>
          </a:p>
          <a:p>
            <a:pPr eaLnBrk="1" hangingPunct="1"/>
            <a:r>
              <a:rPr lang="en-US" altLang="de-DE" dirty="0">
                <a:latin typeface="Arial" panose="020B0604020202020204" pitchFamily="34" charset="0"/>
              </a:rPr>
              <a:t>A rebuilt City Hall will result in 40 % fewer parking places than would otherwise have been requested. The  following  website  explains  the  initiative:  http://www.eltis.org/discover/case-studies/umeas-green-parking-purchase-model-sweden</a:t>
            </a:r>
          </a:p>
        </p:txBody>
      </p:sp>
    </p:spTree>
    <p:extLst>
      <p:ext uri="{BB962C8B-B14F-4D97-AF65-F5344CB8AC3E}">
        <p14:creationId xmlns:p14="http://schemas.microsoft.com/office/powerpoint/2010/main" val="3457439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new  bicycle  parking  establishment  with  a  service  station  will  be  built  and  employees are encouraged to walk, cycle, take public transport or carshare. As a further development of the Green Parking Payoff, </a:t>
            </a:r>
            <a:r>
              <a:rPr lang="en-US" dirty="0" err="1"/>
              <a:t>Umeå</a:t>
            </a:r>
            <a:r>
              <a:rPr lang="en-US" dirty="0"/>
              <a:t> is examining the possibility of extending the project to include residential parking as well. This poses a greater challenge than workplace parking, but at the same time offers a greater impact on traffic and land use in the city. </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24</a:t>
            </a:fld>
            <a:endParaRPr lang="de-DE"/>
          </a:p>
        </p:txBody>
      </p:sp>
    </p:spTree>
    <p:extLst>
      <p:ext uri="{BB962C8B-B14F-4D97-AF65-F5344CB8AC3E}">
        <p14:creationId xmlns:p14="http://schemas.microsoft.com/office/powerpoint/2010/main" val="239496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1996, the parking limits were adjusted to make them even more restrictive. These gradual changes over time formed the basis for the current parking policy in Zurich, which was ratified by the population in a referendum in 2010: </a:t>
            </a:r>
          </a:p>
          <a:p>
            <a:r>
              <a:rPr lang="en-US" dirty="0"/>
              <a:t>Under this new system, there is a standard parking level for the entire city, which is then reduced depending on whether a particular location is well connected to the public transport network or not.</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26</a:t>
            </a:fld>
            <a:endParaRPr lang="de-DE"/>
          </a:p>
        </p:txBody>
      </p:sp>
    </p:spTree>
    <p:extLst>
      <p:ext uri="{BB962C8B-B14F-4D97-AF65-F5344CB8AC3E}">
        <p14:creationId xmlns:p14="http://schemas.microsoft.com/office/powerpoint/2010/main" val="561982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Vauban is still regarded as a model for a new urban quarter based on sustainability criteria. The traffic concept focuses on the use of parking space. Parking was separated from living not on-</a:t>
            </a:r>
            <a:r>
              <a:rPr lang="en-US" dirty="0" err="1"/>
              <a:t>ly</a:t>
            </a:r>
            <a:r>
              <a:rPr lang="en-US" dirty="0"/>
              <a:t> spatially but also in terms of financial burden. Parking spaces were offered at actual cost without cross-</a:t>
            </a:r>
            <a:r>
              <a:rPr lang="en-US" dirty="0" err="1"/>
              <a:t>subsidisation</a:t>
            </a:r>
            <a:r>
              <a:rPr lang="en-US" dirty="0"/>
              <a:t> from house building and were </a:t>
            </a:r>
            <a:r>
              <a:rPr lang="en-US" dirty="0" err="1"/>
              <a:t>realised</a:t>
            </a:r>
            <a:r>
              <a:rPr lang="en-US" dirty="0"/>
              <a:t> in the form of multi-</a:t>
            </a:r>
            <a:r>
              <a:rPr lang="en-US" dirty="0" err="1"/>
              <a:t>storey</a:t>
            </a:r>
            <a:r>
              <a:rPr lang="en-US" dirty="0"/>
              <a:t> car parks (high garages) on the edge of the Vauban </a:t>
            </a:r>
            <a:r>
              <a:rPr lang="en-US" dirty="0" err="1"/>
              <a:t>neighbourhood</a:t>
            </a:r>
            <a:r>
              <a:rPr lang="en-US" dirty="0"/>
              <a:t>. Vauban limits the number of parking spaces and separates them spatially from most of the residential units. However, driving on residential streets for loading and unloading is allowed. There are no public parking spaces in the residential streets and no parking spaces on private property. Residents of streets without parking spaces must purchase a parking space in one of the two car parks on the edge of the district. Along the main development axis (</a:t>
            </a:r>
            <a:r>
              <a:rPr lang="en-US" dirty="0" err="1"/>
              <a:t>Vaubanallee</a:t>
            </a:r>
            <a:r>
              <a:rPr lang="en-US" dirty="0"/>
              <a:t> and others), parking space is managed. This is also where some of the vehicles of the car-sharing providers are lo-</a:t>
            </a:r>
            <a:r>
              <a:rPr lang="en-US" dirty="0" err="1"/>
              <a:t>cated</a:t>
            </a:r>
            <a:r>
              <a:rPr lang="en-US" dirty="0"/>
              <a:t>.</a:t>
            </a:r>
          </a:p>
          <a:p>
            <a:r>
              <a:rPr lang="en-US" dirty="0"/>
              <a:t>Most of the residential complexes along </a:t>
            </a:r>
            <a:r>
              <a:rPr lang="en-US" dirty="0" err="1"/>
              <a:t>Vaubanallee</a:t>
            </a:r>
            <a:r>
              <a:rPr lang="en-US" dirty="0"/>
              <a:t> have no parking spaces, car owners must park their cars in one of the two car parks at the edge of the quarter. Residents who want to live there without a car must sign a declaration to this effect that they will not purchase a car. However, an area will be reserved to allow for an extension of parking in another private garage in the </a:t>
            </a:r>
            <a:r>
              <a:rPr lang="en-US" dirty="0" err="1"/>
              <a:t>neighbourhood</a:t>
            </a:r>
            <a:r>
              <a:rPr lang="en-US" dirty="0"/>
              <a:t> if necessary. Residents without a car finance this area with a one-off payment of 3,500 Euro. An association for car-free living was founded to administer the sys-</a:t>
            </a:r>
            <a:r>
              <a:rPr lang="en-US" dirty="0" err="1"/>
              <a:t>tem</a:t>
            </a:r>
            <a:r>
              <a:rPr lang="en-US" dirty="0"/>
              <a:t>.</a:t>
            </a:r>
          </a:p>
          <a:p>
            <a:r>
              <a:rPr lang="en-US" dirty="0"/>
              <a:t>The extension of the Freiburg tram to Vauban was put into operation in 2006. It connects the district with the city </a:t>
            </a:r>
            <a:r>
              <a:rPr lang="en-US" dirty="0" err="1"/>
              <a:t>centre</a:t>
            </a:r>
            <a:r>
              <a:rPr lang="en-US" dirty="0"/>
              <a:t> and the railway station in only 15 minutes. The integration into the cycle path network is also important for mobility.</a:t>
            </a:r>
          </a:p>
          <a:p>
            <a:r>
              <a:rPr lang="en-US" dirty="0"/>
              <a:t>With the greatly reduced construction of parking spaces and the separation of the costs of liv-</a:t>
            </a:r>
            <a:r>
              <a:rPr lang="en-US" dirty="0" err="1"/>
              <a:t>ing</a:t>
            </a:r>
            <a:r>
              <a:rPr lang="en-US" dirty="0"/>
              <a:t> from those of parking the car, Freiburg made progress at the time. Vauban gained </a:t>
            </a:r>
            <a:r>
              <a:rPr lang="en-US" dirty="0" err="1"/>
              <a:t>interna-tional</a:t>
            </a:r>
            <a:r>
              <a:rPr lang="en-US" dirty="0"/>
              <a:t> attention as a result. The concept still works today.</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29</a:t>
            </a:fld>
            <a:endParaRPr lang="de-DE"/>
          </a:p>
        </p:txBody>
      </p:sp>
    </p:spTree>
    <p:extLst>
      <p:ext uri="{BB962C8B-B14F-4D97-AF65-F5344CB8AC3E}">
        <p14:creationId xmlns:p14="http://schemas.microsoft.com/office/powerpoint/2010/main" val="35090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2</a:t>
            </a:fld>
            <a:endParaRPr lang="de-DE"/>
          </a:p>
        </p:txBody>
      </p:sp>
    </p:spTree>
    <p:extLst>
      <p:ext uri="{BB962C8B-B14F-4D97-AF65-F5344CB8AC3E}">
        <p14:creationId xmlns:p14="http://schemas.microsoft.com/office/powerpoint/2010/main" val="4276838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30</a:t>
            </a:fld>
            <a:endParaRPr lang="de-DE"/>
          </a:p>
        </p:txBody>
      </p:sp>
    </p:spTree>
    <p:extLst>
      <p:ext uri="{BB962C8B-B14F-4D97-AF65-F5344CB8AC3E}">
        <p14:creationId xmlns:p14="http://schemas.microsoft.com/office/powerpoint/2010/main" val="2721613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of the fields of activities within the Park4SUMP Project is parking standards. </a:t>
            </a:r>
          </a:p>
          <a:p>
            <a:r>
              <a:rPr lang="en-US" dirty="0"/>
              <a:t>Parking standards are also known as parking requirements or parking norms. </a:t>
            </a:r>
          </a:p>
          <a:p>
            <a:r>
              <a:rPr lang="en-US" dirty="0"/>
              <a:t>In this training material we focus on parking standards for new developments. </a:t>
            </a:r>
          </a:p>
          <a:p>
            <a:r>
              <a:rPr lang="en-US" dirty="0"/>
              <a:t>New development is a broad term. It refers to new residential areas, but also to areas with mixed use of residential and commercial space, which is increasingly the focus of new urban expansion projects. Purely commercial areas are not discussed in greater detail for reasons of complexity</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34</a:t>
            </a:fld>
            <a:endParaRPr lang="de-DE"/>
          </a:p>
        </p:txBody>
      </p:sp>
    </p:spTree>
    <p:extLst>
      <p:ext uri="{BB962C8B-B14F-4D97-AF65-F5344CB8AC3E}">
        <p14:creationId xmlns:p14="http://schemas.microsoft.com/office/powerpoint/2010/main" val="2511795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6D8E775F-E429-4A66-9504-5D5B75C05BB9}" type="slidenum">
              <a:rPr lang="de-DE" altLang="en-US" smtClean="0"/>
              <a:pPr/>
              <a:t>37</a:t>
            </a:fld>
            <a:endParaRPr lang="de-DE"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89504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of the fields of activities within the Park4SUMP Project is parking standards. </a:t>
            </a:r>
          </a:p>
          <a:p>
            <a:r>
              <a:rPr lang="en-US" dirty="0"/>
              <a:t>Parking standards are also known as parking requirements or parking norms. </a:t>
            </a:r>
          </a:p>
          <a:p>
            <a:r>
              <a:rPr lang="en-US" dirty="0"/>
              <a:t>In this training material we focus on parking standards for new developments. </a:t>
            </a:r>
          </a:p>
          <a:p>
            <a:r>
              <a:rPr lang="en-US" dirty="0"/>
              <a:t>New development is a broad term. It refers to new residential areas, but also to areas with mixed use of residential and commercial space, which is increasingly the focus of new urban expansion projects. Purely commercial areas are not discussed in greater detail for reasons of complexity</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3</a:t>
            </a:fld>
            <a:endParaRPr lang="de-DE"/>
          </a:p>
        </p:txBody>
      </p:sp>
    </p:spTree>
    <p:extLst>
      <p:ext uri="{BB962C8B-B14F-4D97-AF65-F5344CB8AC3E}">
        <p14:creationId xmlns:p14="http://schemas.microsoft.com/office/powerpoint/2010/main" val="300338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 charset="0"/>
                <a:ea typeface="MS PGothic" pitchFamily="34" charset="-128"/>
                <a:cs typeface="MS PGothic"/>
              </a:rPr>
              <a:t>European cities were not built for cars so all new buildings and all new developed areas had to provide sufficient off street parking space. Each new apartment should have its ‘own’ parking space. Office buildings, shopping centers and other points of interest (restaurants, cinemas, sports locations etc.) should provide enough parking spaces for customers, deliveries and employees. The idea was to keep the streets free for the flowing traffic and “prevent that a (new) location, for example an office building, generates parking problems in its vicinity, for example residential areas” (</a:t>
            </a:r>
            <a:r>
              <a:rPr lang="en-US" sz="1200" kern="1200" dirty="0" err="1">
                <a:solidFill>
                  <a:schemeClr val="tx1"/>
                </a:solidFill>
                <a:effectLst/>
                <a:latin typeface="Times New Roman" pitchFamily="1" charset="0"/>
                <a:ea typeface="MS PGothic" pitchFamily="34" charset="-128"/>
                <a:cs typeface="MS PGothic"/>
              </a:rPr>
              <a:t>Mingardo</a:t>
            </a:r>
            <a:r>
              <a:rPr lang="en-US" sz="1200" kern="1200" dirty="0">
                <a:solidFill>
                  <a:schemeClr val="tx1"/>
                </a:solidFill>
                <a:effectLst/>
                <a:latin typeface="Times New Roman" pitchFamily="1" charset="0"/>
                <a:ea typeface="MS PGothic" pitchFamily="34" charset="-128"/>
                <a:cs typeface="MS PGothic"/>
              </a:rPr>
              <a:t> 2016: 16). </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4</a:t>
            </a:fld>
            <a:endParaRPr lang="de-DE"/>
          </a:p>
        </p:txBody>
      </p:sp>
    </p:spTree>
    <p:extLst>
      <p:ext uri="{BB962C8B-B14F-4D97-AF65-F5344CB8AC3E}">
        <p14:creationId xmlns:p14="http://schemas.microsoft.com/office/powerpoint/2010/main" val="556628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the parking standards were fixed in local, regional or sometimes national regulations in a number of European countries. The most frequent rule was and still is “one car parking space per apartment”. In rural and suburban areas the rule was and still is much higher: Especially housing has the requirement for 1.5 cars per living unit in average.</a:t>
            </a:r>
          </a:p>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5</a:t>
            </a:fld>
            <a:endParaRPr lang="de-DE"/>
          </a:p>
        </p:txBody>
      </p:sp>
    </p:spTree>
    <p:extLst>
      <p:ext uri="{BB962C8B-B14F-4D97-AF65-F5344CB8AC3E}">
        <p14:creationId xmlns:p14="http://schemas.microsoft.com/office/powerpoint/2010/main" val="254596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7</a:t>
            </a:fld>
            <a:endParaRPr lang="de-DE"/>
          </a:p>
        </p:txBody>
      </p:sp>
    </p:spTree>
    <p:extLst>
      <p:ext uri="{BB962C8B-B14F-4D97-AF65-F5344CB8AC3E}">
        <p14:creationId xmlns:p14="http://schemas.microsoft.com/office/powerpoint/2010/main" val="62828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9</a:t>
            </a:fld>
            <a:endParaRPr lang="de-DE"/>
          </a:p>
        </p:txBody>
      </p:sp>
    </p:spTree>
    <p:extLst>
      <p:ext uri="{BB962C8B-B14F-4D97-AF65-F5344CB8AC3E}">
        <p14:creationId xmlns:p14="http://schemas.microsoft.com/office/powerpoint/2010/main" val="3940829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hangingPunct="1">
              <a:spcBef>
                <a:spcPct val="15000"/>
              </a:spcBef>
              <a:spcAft>
                <a:spcPct val="15000"/>
              </a:spcAft>
              <a:buClr>
                <a:srgbClr val="1E8EC6"/>
              </a:buClr>
              <a:buSzPct val="70000"/>
              <a:buFont typeface="Wingdings" panose="05000000000000000000" pitchFamily="2" charset="2"/>
              <a:buNone/>
              <a:tabLst/>
            </a:pPr>
            <a:r>
              <a:rPr lang="en-US" sz="2800" dirty="0">
                <a:solidFill>
                  <a:srgbClr val="054988"/>
                </a:solidFill>
                <a:latin typeface="" pitchFamily="16"/>
              </a:rPr>
              <a:t>The typical life cycle of a family implies differences in car ownership. As soon as children are in the house, for example, a car is purchased for the first time. If only one parent works one car may be enough. If both parents are going to work, two cars may be necessary depending on the location of the workplace. Children may get their own car.</a:t>
            </a:r>
            <a:r>
              <a:rPr lang="en-US" sz="2800" baseline="0" dirty="0">
                <a:solidFill>
                  <a:srgbClr val="054988"/>
                </a:solidFill>
                <a:latin typeface="" pitchFamily="16"/>
              </a:rPr>
              <a:t> </a:t>
            </a:r>
            <a:r>
              <a:rPr lang="en-US" sz="2800" dirty="0">
                <a:solidFill>
                  <a:srgbClr val="054988"/>
                </a:solidFill>
                <a:latin typeface="" pitchFamily="16"/>
              </a:rPr>
              <a:t>After the children move out and the parents are retired, there may again be no car in the household. The right number of parking spaces for each apartment is therefore not easy to determine, which is why flexible solutions such as neighborhood garages are becoming increasingly important. The figure shows a typical life cycle of a family.</a:t>
            </a:r>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10</a:t>
            </a:fld>
            <a:endParaRPr lang="de-DE"/>
          </a:p>
        </p:txBody>
      </p:sp>
    </p:spTree>
    <p:extLst>
      <p:ext uri="{BB962C8B-B14F-4D97-AF65-F5344CB8AC3E}">
        <p14:creationId xmlns:p14="http://schemas.microsoft.com/office/powerpoint/2010/main" val="62828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hangingPunct="1">
              <a:spcBef>
                <a:spcPct val="15000"/>
              </a:spcBef>
              <a:spcAft>
                <a:spcPct val="15000"/>
              </a:spcAft>
              <a:buClr>
                <a:srgbClr val="1E8EC6"/>
              </a:buClr>
              <a:buSzPct val="70000"/>
              <a:buFont typeface="Wingdings" panose="05000000000000000000" pitchFamily="2" charset="2"/>
              <a:buNone/>
              <a:tabLst/>
            </a:pPr>
            <a:r>
              <a:rPr lang="en-US" sz="1200" kern="1200" dirty="0">
                <a:solidFill>
                  <a:schemeClr val="tx1"/>
                </a:solidFill>
                <a:effectLst/>
                <a:latin typeface="Times New Roman" pitchFamily="1" charset="0"/>
                <a:ea typeface="MS PGothic" pitchFamily="34" charset="-128"/>
                <a:cs typeface="MS PGothic"/>
              </a:rPr>
              <a:t>High requirements to build the fixed standards affect construction and maintenance costs of (new) buildings, created land use conflicts and severe environmental problems. Most countries have so called “minimum requirements” , but building developers can build more if they want. Fix maximum car parking allowances are limiting how much parking is provided in new building in order to reduce costs and deal with all other named problems.</a:t>
            </a:r>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11</a:t>
            </a:fld>
            <a:endParaRPr lang="de-DE"/>
          </a:p>
        </p:txBody>
      </p:sp>
    </p:spTree>
    <p:extLst>
      <p:ext uri="{BB962C8B-B14F-4D97-AF65-F5344CB8AC3E}">
        <p14:creationId xmlns:p14="http://schemas.microsoft.com/office/powerpoint/2010/main" val="594711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3372" y="1417835"/>
            <a:ext cx="6136659" cy="1635916"/>
          </a:xfrm>
          <a:prstGeom prst="rect">
            <a:avLst/>
          </a:prstGeom>
        </p:spPr>
      </p:pic>
      <p:sp>
        <p:nvSpPr>
          <p:cNvPr id="3" name="Rectangle 82"/>
          <p:cNvSpPr>
            <a:spLocks noChangeArrowheads="1"/>
          </p:cNvSpPr>
          <p:nvPr/>
        </p:nvSpPr>
        <p:spPr bwMode="gray">
          <a:xfrm flipV="1">
            <a:off x="0" y="6497638"/>
            <a:ext cx="6526213" cy="360362"/>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pic>
        <p:nvPicPr>
          <p:cNvPr id="4" name="Picture 12" descr="CIV_PLUS_II_CITIES_Power-Point_Footer_rgb.jpg"/>
          <p:cNvPicPr>
            <a:picLocks noChangeAspect="1"/>
          </p:cNvPicPr>
          <p:nvPr/>
        </p:nvPicPr>
        <p:blipFill>
          <a:blip r:embed="rId3" cstate="print"/>
          <a:srcRect l="71297"/>
          <a:stretch>
            <a:fillRect/>
          </a:stretch>
        </p:blipFill>
        <p:spPr bwMode="auto">
          <a:xfrm>
            <a:off x="6519863" y="6497638"/>
            <a:ext cx="2624137" cy="360362"/>
          </a:xfrm>
          <a:prstGeom prst="rect">
            <a:avLst/>
          </a:prstGeom>
          <a:noFill/>
          <a:ln w="9525">
            <a:noFill/>
            <a:miter lim="800000"/>
            <a:headEnd/>
            <a:tailEnd/>
          </a:ln>
        </p:spPr>
      </p:pic>
      <p:sp>
        <p:nvSpPr>
          <p:cNvPr id="6" name="Rectangle 5"/>
          <p:cNvSpPr/>
          <p:nvPr userDrawn="1"/>
        </p:nvSpPr>
        <p:spPr bwMode="auto">
          <a:xfrm>
            <a:off x="1976438" y="1427163"/>
            <a:ext cx="2014537" cy="161925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11"/>
          <p:cNvPicPr>
            <a:picLocks noChangeAspect="1"/>
          </p:cNvPicPr>
          <p:nvPr userDrawn="1"/>
        </p:nvPicPr>
        <p:blipFill>
          <a:blip r:embed="rId4" cstate="print"/>
          <a:srcRect/>
          <a:stretch>
            <a:fillRect/>
          </a:stretch>
        </p:blipFill>
        <p:spPr bwMode="auto">
          <a:xfrm>
            <a:off x="0" y="1427163"/>
            <a:ext cx="1979505" cy="1618499"/>
          </a:xfrm>
          <a:prstGeom prst="rect">
            <a:avLst/>
          </a:prstGeom>
          <a:noFill/>
          <a:ln w="9525">
            <a:noFill/>
            <a:miter lim="800000"/>
            <a:headEnd/>
            <a:tailEnd/>
          </a:ln>
        </p:spPr>
      </p:pic>
      <p:sp>
        <p:nvSpPr>
          <p:cNvPr id="8195" name="Rectangle 3"/>
          <p:cNvSpPr>
            <a:spLocks noGrp="1" noChangeArrowheads="1"/>
          </p:cNvSpPr>
          <p:nvPr userDrawn="1">
            <p:ph type="subTitle" idx="1"/>
          </p:nvPr>
        </p:nvSpPr>
        <p:spPr>
          <a:xfrm>
            <a:off x="395536" y="3284984"/>
            <a:ext cx="8352928" cy="576064"/>
          </a:xfrm>
        </p:spPr>
        <p:txBody>
          <a:bodyPr/>
          <a:lstStyle>
            <a:lvl1pPr marL="0" marR="0" indent="0" algn="ctr" defTabSz="449263" rtl="0" eaLnBrk="0" fontAlgn="base" latinLnBrk="0" hangingPunct="0">
              <a:lnSpc>
                <a:spcPct val="100000"/>
              </a:lnSpc>
              <a:spcBef>
                <a:spcPct val="0"/>
              </a:spcBef>
              <a:spcAft>
                <a:spcPts val="1700"/>
              </a:spcAft>
              <a:buClr>
                <a:srgbClr val="134095"/>
              </a:buClr>
              <a:buSzPct val="130000"/>
              <a:buFont typeface="Arial" charset="0"/>
              <a:buNone/>
              <a:tabLst/>
              <a:defRPr b="0">
                <a:solidFill>
                  <a:srgbClr val="134095"/>
                </a:solidFill>
              </a:defRPr>
            </a:lvl1pPr>
          </a:lstStyle>
          <a:p>
            <a:pPr lvl="0"/>
            <a:r>
              <a:rPr lang="en-US" noProof="0"/>
              <a:t>Click to edit Master subtitle style</a:t>
            </a:r>
            <a:endParaRPr lang="de-DE" dirty="0"/>
          </a:p>
        </p:txBody>
      </p:sp>
      <p:pic>
        <p:nvPicPr>
          <p:cNvPr id="10" name="Afbeelding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800" y="1559367"/>
            <a:ext cx="1182626" cy="1341123"/>
          </a:xfrm>
          <a:prstGeom prst="rect">
            <a:avLst/>
          </a:prstGeom>
        </p:spPr>
      </p:pic>
      <p:pic>
        <p:nvPicPr>
          <p:cNvPr id="12" name="Afbeelding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71308" y="1958197"/>
            <a:ext cx="4211033" cy="68148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B8120AA3-A793-4185-B640-40E3AA5BB0A0}" type="datetimeFigureOut">
              <a:rPr lang="el-GR"/>
              <a:pPr>
                <a:defRPr/>
              </a:pPr>
              <a:t>9/12/2021</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22A1ACF3-F432-42DE-ADA4-5562DEF51FFC}" type="slidenum">
              <a:rPr lang="el-GR"/>
              <a:pPr>
                <a:defRPr/>
              </a:pPr>
              <a:t>‹nr.›</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116C7E3B-D04C-4310-AC12-0C054CAFE087}" type="datetimeFigureOut">
              <a:rPr lang="el-GR"/>
              <a:pPr>
                <a:defRPr/>
              </a:pPr>
              <a:t>9/12/2021</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26BEB11-A36A-4E5D-9F9D-D3071967A8E4}" type="slidenum">
              <a:rPr lang="el-GR"/>
              <a:pPr>
                <a:defRPr/>
              </a:pPr>
              <a:t>‹nr.›</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F3F1F56-F7B3-4D88-B4DA-A96F7347C301}" type="datetimeFigureOut">
              <a:rPr lang="el-GR"/>
              <a:pPr>
                <a:defRPr/>
              </a:pPr>
              <a:t>9/12/2021</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C4F0CF4-64DD-4C99-9B70-3899494CD7DD}" type="slidenum">
              <a:rPr lang="el-GR"/>
              <a:pPr>
                <a:defRPr/>
              </a:pPr>
              <a:t>‹nr.›</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DE1F0FAD-A65A-43EA-A015-B7E249C83196}" type="datetimeFigureOut">
              <a:rPr lang="el-GR"/>
              <a:pPr>
                <a:defRPr/>
              </a:pPr>
              <a:t>9/12/2021</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2CF636FE-31A1-4622-9164-18AA3FBB7004}" type="slidenum">
              <a:rPr lang="el-GR"/>
              <a:pPr>
                <a:defRPr/>
              </a:pPr>
              <a:t>‹nr.›</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A695777F-E2BC-46DC-8C40-6EC361D54930}" type="datetimeFigureOut">
              <a:rPr lang="el-GR"/>
              <a:pPr>
                <a:defRPr/>
              </a:pPr>
              <a:t>9/12/2021</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EE8635C-0268-49D3-986E-494535E4FA89}" type="slidenum">
              <a:rPr lang="el-GR"/>
              <a:pPr>
                <a:defRPr/>
              </a:pPr>
              <a:t>‹nr.›</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58C1CCCB-013B-46A9-8E27-3D2B83D191A0}" type="datetimeFigureOut">
              <a:rPr lang="el-GR"/>
              <a:pPr>
                <a:defRPr/>
              </a:pPr>
              <a:t>9/12/2021</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6A99F34E-588E-4387-BFC3-E53D956A3CA3}" type="slidenum">
              <a:rPr lang="el-GR"/>
              <a:pPr>
                <a:defRPr/>
              </a:pPr>
              <a:t>‹nr.›</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2C15F1-2705-4BD0-97EF-B82227033334}" type="datetimeFigureOut">
              <a:rPr lang="el-GR"/>
              <a:pPr>
                <a:defRPr/>
              </a:pPr>
              <a:t>9/12/2021</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75A73DA5-17F7-4A14-BA19-4859CC0DC732}" type="slidenum">
              <a:rPr lang="el-GR"/>
              <a:pPr>
                <a:defRPr/>
              </a:pPr>
              <a:t>‹nr.›</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782916-F388-445C-B001-80AD8F965EDE}" type="datetimeFigureOut">
              <a:rPr lang="el-GR"/>
              <a:pPr>
                <a:defRPr/>
              </a:pPr>
              <a:t>9/12/2021</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C8DAF82F-BDF6-435B-BFA2-3E26CCA851B4}" type="slidenum">
              <a:rPr lang="el-GR"/>
              <a:pPr>
                <a:defRPr/>
              </a:pPr>
              <a:t>‹nr.›</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79B3E2-ED51-4177-8769-3E6CC2A1F61E}" type="datetimeFigureOut">
              <a:rPr lang="el-GR"/>
              <a:pPr>
                <a:defRPr/>
              </a:pPr>
              <a:t>9/12/2021</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B6414E3-57C2-49F6-892A-07AE665AE2E8}" type="slidenum">
              <a:rPr lang="el-GR"/>
              <a:pPr>
                <a:defRPr/>
              </a:pPr>
              <a:t>‹nr.›</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244C284D-A16E-45DF-9A7E-559FEA1A4D3D}" type="datetimeFigureOut">
              <a:rPr lang="el-GR"/>
              <a:pPr>
                <a:defRPr/>
              </a:pPr>
              <a:t>9/12/2021</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2AB0732-5530-45A0-BC36-58E0A086A9B6}" type="slidenum">
              <a:rPr lang="el-GR"/>
              <a:pPr>
                <a:defRPr/>
              </a:pPr>
              <a:t>‹nr.›</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aseline="0">
                <a:solidFill>
                  <a:srgbClr val="134095"/>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962CE5C1-27C0-4DCA-8056-8DBF6ED7D8EB}" type="datetimeFigureOut">
              <a:rPr lang="el-GR"/>
              <a:pPr>
                <a:defRPr/>
              </a:pPr>
              <a:t>9/12/2021</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E49E953-6F52-4DBE-96AC-45F108E5979A}" type="slidenum">
              <a:rPr lang="el-GR"/>
              <a:pPr>
                <a:defRPr/>
              </a:pPr>
              <a:t>‹nr.›</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3409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idx="1"/>
          </p:nvPr>
        </p:nvSpPr>
        <p:spPr>
          <a:xfrm>
            <a:off x="464400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1"/>
          </p:nvPr>
        </p:nvSpPr>
        <p:spPr>
          <a:xfrm>
            <a:off x="32352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2"/>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511" y="1700808"/>
            <a:ext cx="4173860"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4008" y="1700808"/>
            <a:ext cx="4175447"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11" name="Content Placeholder 2"/>
          <p:cNvSpPr>
            <a:spLocks noGrp="1"/>
          </p:cNvSpPr>
          <p:nvPr>
            <p:ph idx="11"/>
          </p:nvPr>
        </p:nvSpPr>
        <p:spPr>
          <a:xfrm>
            <a:off x="464400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32352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ftr" sz="quarter" idx="13"/>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3008313" cy="707679"/>
          </a:xfrm>
        </p:spPr>
        <p:txBody>
          <a:bodyPr anchor="b"/>
          <a:lstStyle>
            <a:lvl1pPr algn="l">
              <a:defRPr sz="2000" b="1">
                <a:solidFill>
                  <a:srgbClr val="134095"/>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57200" y="2492896"/>
            <a:ext cx="3008313" cy="3816424"/>
          </a:xfrm>
        </p:spPr>
        <p:txBody>
          <a:bodyP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idx="1"/>
          </p:nvPr>
        </p:nvSpPr>
        <p:spPr>
          <a:xfrm>
            <a:off x="3563888" y="1700808"/>
            <a:ext cx="525658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064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1844824"/>
            <a:ext cx="5486400" cy="3312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727378"/>
            <a:ext cx="5486400" cy="437926"/>
          </a:xfrm>
        </p:spPr>
        <p:txBody>
          <a:bodyPr anchor="ct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409700"/>
          </a:xfrm>
          <a:prstGeom prst="rect">
            <a:avLst/>
          </a:prstGeom>
          <a:solidFill>
            <a:srgbClr val="EBE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pic>
        <p:nvPicPr>
          <p:cNvPr id="1027" name="Picture 3"/>
          <p:cNvPicPr>
            <a:picLocks noChangeAspect="1"/>
          </p:cNvPicPr>
          <p:nvPr/>
        </p:nvPicPr>
        <p:blipFill>
          <a:blip r:embed="rId11" cstate="print"/>
          <a:srcRect/>
          <a:stretch>
            <a:fillRect/>
          </a:stretch>
        </p:blipFill>
        <p:spPr bwMode="auto">
          <a:xfrm>
            <a:off x="0" y="6497638"/>
            <a:ext cx="9144000" cy="360362"/>
          </a:xfrm>
          <a:prstGeom prst="rect">
            <a:avLst/>
          </a:prstGeom>
          <a:noFill/>
          <a:ln w="9525">
            <a:noFill/>
            <a:miter lim="800000"/>
            <a:headEnd/>
            <a:tailEnd/>
          </a:ln>
        </p:spPr>
      </p:pic>
      <p:sp>
        <p:nvSpPr>
          <p:cNvPr id="1028" name="Rectangle 50"/>
          <p:cNvSpPr>
            <a:spLocks noChangeArrowheads="1"/>
          </p:cNvSpPr>
          <p:nvPr/>
        </p:nvSpPr>
        <p:spPr bwMode="auto">
          <a:xfrm>
            <a:off x="6515100" y="6550025"/>
            <a:ext cx="2628900" cy="307975"/>
          </a:xfrm>
          <a:prstGeom prst="rect">
            <a:avLst/>
          </a:prstGeom>
          <a:noFill/>
          <a:ln w="15875">
            <a:noFill/>
            <a:miter lim="800000"/>
            <a:headEnd/>
            <a:tailEnd/>
          </a:ln>
        </p:spPr>
        <p:txBody>
          <a:bodyPr wrap="none" anchor="ctr"/>
          <a:lstStyle/>
          <a:p>
            <a:pPr>
              <a:defRPr/>
            </a:pPr>
            <a:endParaRPr lang="en-US"/>
          </a:p>
        </p:txBody>
      </p:sp>
      <p:sp>
        <p:nvSpPr>
          <p:cNvPr id="1029" name="Rectangle 2"/>
          <p:cNvSpPr>
            <a:spLocks noGrp="1" noChangeArrowheads="1"/>
          </p:cNvSpPr>
          <p:nvPr>
            <p:ph type="title"/>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Mastertitelformat bearbeiten</a:t>
            </a:r>
          </a:p>
        </p:txBody>
      </p:sp>
      <p:sp>
        <p:nvSpPr>
          <p:cNvPr id="2" name="Rectangle 3"/>
          <p:cNvSpPr>
            <a:spLocks noGrp="1" noChangeArrowheads="1"/>
          </p:cNvSpPr>
          <p:nvPr>
            <p:ph type="body" idx="1"/>
          </p:nvPr>
        </p:nvSpPr>
        <p:spPr bwMode="auto">
          <a:xfrm>
            <a:off x="381000" y="1700213"/>
            <a:ext cx="843915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dirty="0" err="1"/>
              <a:t>Mastertextformat</a:t>
            </a:r>
            <a:r>
              <a:rPr lang="en-GB" altLang="en-US" dirty="0"/>
              <a:t> </a:t>
            </a:r>
            <a:r>
              <a:rPr lang="en-GB" altLang="en-US" dirty="0" err="1"/>
              <a:t>bearbeiten</a:t>
            </a:r>
            <a:endParaRPr lang="en-GB" altLang="en-US" dirty="0"/>
          </a:p>
          <a:p>
            <a:pPr lvl="1"/>
            <a:r>
              <a:rPr lang="en-GB" altLang="en-US" dirty="0" err="1"/>
              <a:t>Zweite</a:t>
            </a:r>
            <a:r>
              <a:rPr lang="en-GB" altLang="en-US" dirty="0"/>
              <a:t> </a:t>
            </a:r>
            <a:r>
              <a:rPr lang="en-GB" altLang="en-US" dirty="0" err="1"/>
              <a:t>Ebene</a:t>
            </a:r>
            <a:endParaRPr lang="en-GB" altLang="en-US" dirty="0"/>
          </a:p>
          <a:p>
            <a:pPr lvl="2"/>
            <a:r>
              <a:rPr lang="en-GB" altLang="en-US" dirty="0" err="1"/>
              <a:t>Dritte</a:t>
            </a:r>
            <a:r>
              <a:rPr lang="en-GB" altLang="en-US" dirty="0"/>
              <a:t> </a:t>
            </a:r>
            <a:r>
              <a:rPr lang="en-GB" altLang="en-US" dirty="0" err="1"/>
              <a:t>Ebene</a:t>
            </a:r>
            <a:endParaRPr lang="en-GB" altLang="en-US" dirty="0"/>
          </a:p>
          <a:p>
            <a:pPr lvl="3"/>
            <a:r>
              <a:rPr lang="en-GB" altLang="en-US" dirty="0" err="1"/>
              <a:t>Vierte</a:t>
            </a:r>
            <a:r>
              <a:rPr lang="en-GB" altLang="en-US" dirty="0"/>
              <a:t> </a:t>
            </a:r>
            <a:r>
              <a:rPr lang="en-GB" altLang="en-US" dirty="0" err="1"/>
              <a:t>Ebene</a:t>
            </a:r>
            <a:endParaRPr lang="en-GB" altLang="en-US" dirty="0"/>
          </a:p>
          <a:p>
            <a:pPr lvl="4"/>
            <a:r>
              <a:rPr lang="en-GB" altLang="en-US" dirty="0" err="1"/>
              <a:t>Fünfte</a:t>
            </a:r>
            <a:r>
              <a:rPr lang="en-GB" altLang="en-US" dirty="0"/>
              <a:t> </a:t>
            </a:r>
            <a:r>
              <a:rPr lang="en-GB" altLang="en-US" dirty="0" err="1"/>
              <a:t>Ebene</a:t>
            </a:r>
            <a:endParaRPr lang="en-GB" altLang="en-US" dirty="0"/>
          </a:p>
        </p:txBody>
      </p:sp>
      <p:sp>
        <p:nvSpPr>
          <p:cNvPr id="3" name="Rectangle 5"/>
          <p:cNvSpPr>
            <a:spLocks noGrp="1" noChangeArrowheads="1"/>
          </p:cNvSpPr>
          <p:nvPr>
            <p:ph type="ftr" sz="quarter" idx="3"/>
          </p:nvPr>
        </p:nvSpPr>
        <p:spPr bwMode="auto">
          <a:xfrm>
            <a:off x="1116013" y="65246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S PGothic" pitchFamily="34" charset="-128"/>
                <a:cs typeface="+mn-cs"/>
              </a:defRPr>
            </a:lvl1pPr>
          </a:lstStyle>
          <a:p>
            <a:pPr>
              <a:defRPr/>
            </a:pPr>
            <a:r>
              <a:rPr lang="en-GB"/>
              <a:t>&lt;Event&gt; • &lt;Date&gt; • &lt;Location&gt; • &lt;Speaker&gt;</a:t>
            </a:r>
            <a:endParaRPr lang="de-DE"/>
          </a:p>
        </p:txBody>
      </p:sp>
      <p:sp>
        <p:nvSpPr>
          <p:cNvPr id="1032" name="Rectangle 82"/>
          <p:cNvSpPr>
            <a:spLocks noChangeArrowheads="1"/>
          </p:cNvSpPr>
          <p:nvPr/>
        </p:nvSpPr>
        <p:spPr bwMode="gray">
          <a:xfrm flipV="1">
            <a:off x="0" y="1412875"/>
            <a:ext cx="9144000" cy="71438"/>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sp>
        <p:nvSpPr>
          <p:cNvPr id="10" name="TextBox 9"/>
          <p:cNvSpPr txBox="1"/>
          <p:nvPr/>
        </p:nvSpPr>
        <p:spPr>
          <a:xfrm>
            <a:off x="8772525" y="6237288"/>
            <a:ext cx="371475" cy="277812"/>
          </a:xfrm>
          <a:prstGeom prst="rect">
            <a:avLst/>
          </a:prstGeom>
          <a:noFill/>
        </p:spPr>
        <p:txBody>
          <a:bodyPr wrap="none">
            <a:spAutoFit/>
          </a:bodyPr>
          <a:lstStyle/>
          <a:p>
            <a:pPr algn="r">
              <a:defRPr/>
            </a:pPr>
            <a:fld id="{F830608C-F087-4842-BFDD-721F1CAB1286}" type="slidenum">
              <a:rPr lang="en-US" sz="1200">
                <a:effectLst>
                  <a:outerShdw blurRad="38100" dist="38100" dir="2700000" algn="tl">
                    <a:srgbClr val="000000">
                      <a:alpha val="43137"/>
                    </a:srgbClr>
                  </a:outerShdw>
                </a:effectLst>
                <a:latin typeface="Arial" pitchFamily="34" charset="0"/>
              </a:rPr>
              <a:pPr algn="r">
                <a:defRPr/>
              </a:pPr>
              <a:t>‹nr.›</a:t>
            </a:fld>
            <a:endParaRPr lang="en-US" sz="1200" dirty="0">
              <a:effectLst>
                <a:outerShdw blurRad="38100" dist="38100" dir="2700000" algn="tl">
                  <a:srgbClr val="000000">
                    <a:alpha val="43137"/>
                  </a:srgbClr>
                </a:outerShdw>
              </a:effectLst>
              <a:latin typeface="Arial" pitchFamily="34" charset="0"/>
            </a:endParaRPr>
          </a:p>
        </p:txBody>
      </p:sp>
      <p:pic>
        <p:nvPicPr>
          <p:cNvPr id="14" name="Afbeelding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53947" y="94400"/>
            <a:ext cx="1091645" cy="1235136"/>
          </a:xfrm>
          <a:prstGeom prst="rect">
            <a:avLst/>
          </a:prstGeom>
        </p:spPr>
      </p:pic>
    </p:spTree>
  </p:cSld>
  <p:clrMap bg1="lt1" tx1="dk1" bg2="lt2" tx2="dk2" accent1="accent1" accent2="accent2" accent3="accent3" accent4="accent4" accent5="accent5" accent6="accent6" hlink="hlink" folHlink="folHlink"/>
  <p:sldLayoutIdLst>
    <p:sldLayoutId id="214748413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Lst>
  <p:timing>
    <p:tnLst>
      <p:par>
        <p:cTn id="1" dur="indefinite" restart="never" nodeType="tmRoot"/>
      </p:par>
    </p:tnLst>
  </p:timing>
  <p:hf sldNum="0" hdr="0" dt="0"/>
  <p:txStyles>
    <p:title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p:titleStyle>
    <p:body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l-GR" altLang="en-US"/>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l-GR"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defRPr/>
            </a:pPr>
            <a:fld id="{02E44067-7F3B-45A7-816C-6E00D43D1C59}" type="datetimeFigureOut">
              <a:rPr lang="el-GR"/>
              <a:pPr>
                <a:defRPr/>
              </a:pPr>
              <a:t>9/12/2021</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defRPr/>
            </a:pPr>
            <a:fld id="{78861B92-95DF-4922-A1D5-5CA3DF0B1847}" type="slidenum">
              <a:rPr lang="el-GR"/>
              <a:pPr>
                <a:defRPr/>
              </a:pPr>
              <a:t>‹nr.›</a:t>
            </a:fld>
            <a:endParaRPr lang="el-GR"/>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ubTitle" idx="1"/>
          </p:nvPr>
        </p:nvSpPr>
        <p:spPr>
          <a:xfrm>
            <a:off x="395288" y="3284538"/>
            <a:ext cx="8353425" cy="2016125"/>
          </a:xfrm>
        </p:spPr>
        <p:txBody>
          <a:bodyPr/>
          <a:lstStyle/>
          <a:p>
            <a:pPr eaLnBrk="1" hangingPunct="1"/>
            <a:r>
              <a:rPr lang="nl-BE" sz="1800" b="1">
                <a:solidFill>
                  <a:schemeClr val="tx1"/>
                </a:solidFill>
              </a:rPr>
              <a:t>Parkeernormen</a:t>
            </a:r>
          </a:p>
          <a:p>
            <a:pPr eaLnBrk="1" hangingPunct="1">
              <a:buFontTx/>
              <a:buNone/>
            </a:pPr>
            <a:r>
              <a:rPr lang="nl-BE" sz="1800"/>
              <a:t>&lt;Evenement&gt;</a:t>
            </a:r>
          </a:p>
          <a:p>
            <a:pPr eaLnBrk="1" hangingPunct="1">
              <a:buFontTx/>
              <a:buNone/>
            </a:pPr>
            <a:r>
              <a:rPr lang="nl-BE" sz="1800"/>
              <a:t>&lt;Datum&gt;</a:t>
            </a:r>
          </a:p>
          <a:p>
            <a:pPr eaLnBrk="1" hangingPunct="1">
              <a:buFontTx/>
              <a:buNone/>
            </a:pPr>
            <a:r>
              <a:rPr lang="nl-BE" sz="1800"/>
              <a:t>&lt;Locatie&gt;</a:t>
            </a:r>
          </a:p>
          <a:p>
            <a:pPr eaLnBrk="1" hangingPunct="1">
              <a:buFontTx/>
              <a:buNone/>
            </a:pPr>
            <a:r>
              <a:rPr lang="nl-BE" sz="1800"/>
              <a:t>&lt;Spreker&gt;, &lt;Organisatie&gt;</a:t>
            </a:r>
          </a:p>
        </p:txBody>
      </p:sp>
      <p:pic>
        <p:nvPicPr>
          <p:cNvPr id="3" name="Picture 2" descr="C:\Users\franzen.ICLEIV2\Downloads\SUMP Platform logo.png"/>
          <p:cNvPicPr>
            <a:picLocks noChangeAspect="1" noChangeArrowheads="1"/>
          </p:cNvPicPr>
          <p:nvPr/>
        </p:nvPicPr>
        <p:blipFill>
          <a:blip r:embed="rId3" cstate="print"/>
          <a:srcRect/>
          <a:stretch>
            <a:fillRect/>
          </a:stretch>
        </p:blipFill>
        <p:spPr bwMode="auto">
          <a:xfrm>
            <a:off x="116963" y="6456806"/>
            <a:ext cx="1004058" cy="401194"/>
          </a:xfrm>
          <a:prstGeom prst="rect">
            <a:avLst/>
          </a:prstGeom>
          <a:noFill/>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9248" y="5469919"/>
            <a:ext cx="1296000" cy="96568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nl-BE" b="1"/>
              <a:t>Maar hoeveel parkeerplaatsen zijn genoeg?</a:t>
            </a:r>
            <a:br>
              <a:rPr lang="nl-BE" b="1"/>
            </a:br>
            <a:endParaRPr lang="nl-BE" b="1"/>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47" y="2932260"/>
            <a:ext cx="8833607" cy="2954795"/>
          </a:xfrm>
          <a:prstGeom prst="rect">
            <a:avLst/>
          </a:prstGeom>
        </p:spPr>
      </p:pic>
      <p:sp>
        <p:nvSpPr>
          <p:cNvPr id="6" name="Rechteck 5"/>
          <p:cNvSpPr/>
          <p:nvPr/>
        </p:nvSpPr>
        <p:spPr>
          <a:xfrm>
            <a:off x="215260" y="6034497"/>
            <a:ext cx="8782117" cy="276999"/>
          </a:xfrm>
          <a:prstGeom prst="rect">
            <a:avLst/>
          </a:prstGeom>
        </p:spPr>
        <p:txBody>
          <a:bodyPr wrap="square">
            <a:spAutoFit/>
          </a:bodyPr>
          <a:lstStyle/>
          <a:p>
            <a:r>
              <a:rPr lang="nl-BE" sz="1200" b="1" dirty="0">
                <a:solidFill>
                  <a:srgbClr val="034EA2"/>
                </a:solidFill>
                <a:latin typeface="Arial"/>
              </a:rPr>
              <a:t>Bron: “</a:t>
            </a:r>
            <a:r>
              <a:rPr lang="nl-BE" sz="1200" b="1" dirty="0" err="1">
                <a:solidFill>
                  <a:srgbClr val="034EA2"/>
                </a:solidFill>
                <a:latin typeface="Arial"/>
              </a:rPr>
              <a:t>Kommunale</a:t>
            </a:r>
            <a:r>
              <a:rPr lang="nl-BE" sz="1200" b="1" dirty="0">
                <a:solidFill>
                  <a:srgbClr val="034EA2"/>
                </a:solidFill>
                <a:latin typeface="Arial"/>
              </a:rPr>
              <a:t> </a:t>
            </a:r>
            <a:r>
              <a:rPr lang="nl-BE" sz="1200" b="1" dirty="0" err="1">
                <a:solidFill>
                  <a:srgbClr val="034EA2"/>
                </a:solidFill>
                <a:latin typeface="Arial"/>
              </a:rPr>
              <a:t>Stellplatzsatzungen</a:t>
            </a:r>
            <a:r>
              <a:rPr lang="nl-BE" sz="1200" b="1" dirty="0">
                <a:solidFill>
                  <a:srgbClr val="034EA2"/>
                </a:solidFill>
                <a:latin typeface="Arial"/>
              </a:rPr>
              <a:t> - </a:t>
            </a:r>
            <a:r>
              <a:rPr lang="nl-BE" sz="1200" b="1" dirty="0" err="1">
                <a:solidFill>
                  <a:srgbClr val="034EA2"/>
                </a:solidFill>
                <a:latin typeface="Arial"/>
              </a:rPr>
              <a:t>Leitfaden</a:t>
            </a:r>
            <a:r>
              <a:rPr lang="nl-BE" sz="1200" b="1" dirty="0">
                <a:solidFill>
                  <a:srgbClr val="034EA2"/>
                </a:solidFill>
                <a:latin typeface="Arial"/>
              </a:rPr>
              <a:t> </a:t>
            </a:r>
            <a:r>
              <a:rPr lang="nl-BE" sz="1200" b="1" dirty="0" err="1">
                <a:solidFill>
                  <a:srgbClr val="034EA2"/>
                </a:solidFill>
                <a:latin typeface="Arial"/>
              </a:rPr>
              <a:t>zur</a:t>
            </a:r>
            <a:r>
              <a:rPr lang="nl-BE" sz="1200" b="1" dirty="0">
                <a:solidFill>
                  <a:srgbClr val="034EA2"/>
                </a:solidFill>
                <a:latin typeface="Arial"/>
              </a:rPr>
              <a:t> </a:t>
            </a:r>
            <a:r>
              <a:rPr lang="nl-BE" sz="1200" b="1" dirty="0" err="1">
                <a:solidFill>
                  <a:srgbClr val="034EA2"/>
                </a:solidFill>
                <a:latin typeface="Arial"/>
              </a:rPr>
              <a:t>Musterstellplatzsatzung</a:t>
            </a:r>
            <a:r>
              <a:rPr lang="nl-BE" sz="1200" b="1" dirty="0">
                <a:solidFill>
                  <a:srgbClr val="034EA2"/>
                </a:solidFill>
                <a:latin typeface="Arial"/>
              </a:rPr>
              <a:t> NRW” </a:t>
            </a:r>
            <a:r>
              <a:rPr lang="nl-BE" sz="1200" b="1" dirty="0" err="1">
                <a:solidFill>
                  <a:srgbClr val="034EA2"/>
                </a:solidFill>
                <a:latin typeface="Arial"/>
              </a:rPr>
              <a:t>Seite</a:t>
            </a:r>
            <a:r>
              <a:rPr lang="nl-BE" sz="1200" b="1" dirty="0">
                <a:solidFill>
                  <a:srgbClr val="034EA2"/>
                </a:solidFill>
                <a:latin typeface="Arial"/>
              </a:rPr>
              <a:t> 17</a:t>
            </a:r>
          </a:p>
        </p:txBody>
      </p:sp>
      <p:sp>
        <p:nvSpPr>
          <p:cNvPr id="9" name="Content Placeholder 2"/>
          <p:cNvSpPr>
            <a:spLocks noGrp="1"/>
          </p:cNvSpPr>
          <p:nvPr>
            <p:ph idx="1"/>
          </p:nvPr>
        </p:nvSpPr>
        <p:spPr>
          <a:xfrm>
            <a:off x="352425" y="1586706"/>
            <a:ext cx="8791575" cy="1349720"/>
          </a:xfrm>
        </p:spPr>
        <p:txBody>
          <a:bodyPr/>
          <a:lstStyle/>
          <a:p>
            <a:pPr eaLnBrk="1" hangingPunct="1">
              <a:buFont typeface="Arial" panose="020B0604020202020204" pitchFamily="34" charset="0"/>
              <a:buChar char="•"/>
            </a:pPr>
            <a:r>
              <a:rPr lang="nl-BE" sz="2400" b="0" dirty="0">
                <a:ea typeface="ＭＳ Ｐゴシック" panose="020B0600070205080204" pitchFamily="34" charset="-128"/>
              </a:rPr>
              <a:t>De vereiste parkeerplaatsen in de levenscyclus van een residentieel gebouw veranderen continu</a:t>
            </a:r>
          </a:p>
          <a:p>
            <a:pPr eaLnBrk="1" hangingPunct="1">
              <a:buFont typeface="Arial" panose="020B0604020202020204" pitchFamily="34" charset="0"/>
              <a:buChar char="•"/>
            </a:pPr>
            <a:r>
              <a:rPr lang="nl-BE" sz="2400" b="0" dirty="0">
                <a:ea typeface="ＭＳ Ｐゴシック" panose="020B0600070205080204" pitchFamily="34" charset="-128"/>
              </a:rPr>
              <a:t>Wat is de beste verhouding?</a:t>
            </a:r>
          </a:p>
          <a:p>
            <a:pPr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3"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2826699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nl-BE" b="1"/>
              <a:t>Hoge parkeernormen </a:t>
            </a:r>
            <a:r>
              <a:rPr lang="nl-BE"/>
              <a:t>zijn duur </a:t>
            </a:r>
          </a:p>
        </p:txBody>
      </p:sp>
      <p:pic>
        <p:nvPicPr>
          <p:cNvPr id="1028" name="Picture 4" descr="O:\ab3\Mobilität_Themen\Parken\20081222_Jörg_Thiemann-Linden_Park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3392" y="2761081"/>
            <a:ext cx="4415999" cy="2484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593" y="2761081"/>
            <a:ext cx="3311998" cy="24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406400" y="1629138"/>
            <a:ext cx="8407400" cy="1107996"/>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nl-BE" sz="2200" dirty="0">
                <a:solidFill>
                  <a:srgbClr val="134095"/>
                </a:solidFill>
                <a:latin typeface="+mn-lt"/>
                <a:ea typeface="ＭＳ Ｐゴシック" panose="020B0600070205080204" pitchFamily="34" charset="-128"/>
                <a:cs typeface="MS PGothic"/>
              </a:rPr>
              <a:t>Bouwkosten </a:t>
            </a:r>
            <a:r>
              <a:rPr lang="nl-BE" sz="2200" b="1" dirty="0">
                <a:solidFill>
                  <a:srgbClr val="134095"/>
                </a:solidFill>
                <a:latin typeface="+mn-lt"/>
                <a:ea typeface="ＭＳ Ｐゴシック" panose="020B0600070205080204" pitchFamily="34" charset="-128"/>
                <a:cs typeface="MS PGothic"/>
              </a:rPr>
              <a:t>per</a:t>
            </a:r>
            <a:r>
              <a:rPr lang="nl-BE" sz="2200" dirty="0">
                <a:solidFill>
                  <a:srgbClr val="134095"/>
                </a:solidFill>
                <a:latin typeface="+mn-lt"/>
                <a:ea typeface="ＭＳ Ｐゴシック" panose="020B0600070205080204" pitchFamily="34" charset="-128"/>
                <a:cs typeface="MS PGothic"/>
              </a:rPr>
              <a:t> parkeerplaats (inclusief toegangskosten) zijn afhankelijk van vastgoedkosten op basis van empirische waarden</a:t>
            </a:r>
          </a:p>
        </p:txBody>
      </p:sp>
      <p:sp>
        <p:nvSpPr>
          <p:cNvPr id="5" name="Textfeld 4"/>
          <p:cNvSpPr txBox="1"/>
          <p:nvPr/>
        </p:nvSpPr>
        <p:spPr>
          <a:xfrm>
            <a:off x="406400" y="5319205"/>
            <a:ext cx="1944763" cy="461665"/>
          </a:xfrm>
          <a:prstGeom prst="rect">
            <a:avLst/>
          </a:prstGeom>
          <a:noFill/>
        </p:spPr>
        <p:txBody>
          <a:bodyPr wrap="none" rtlCol="0">
            <a:spAutoFit/>
          </a:bodyPr>
          <a:lstStyle>
            <a:defPPr>
              <a:defRPr lang="de-DE"/>
            </a:defPPr>
            <a:lvl1pPr>
              <a:defRPr>
                <a:solidFill>
                  <a:srgbClr val="134095"/>
                </a:solidFill>
                <a:latin typeface="+mn-lt"/>
                <a:ea typeface="ＭＳ Ｐゴシック" panose="020B0600070205080204" pitchFamily="34" charset="-128"/>
                <a:cs typeface="MS PGothic"/>
              </a:defRPr>
            </a:lvl1pPr>
          </a:lstStyle>
          <a:p>
            <a:r>
              <a:rPr lang="nl-BE" b="1"/>
              <a:t>~</a:t>
            </a:r>
            <a:r>
              <a:rPr lang="nl-BE" sz="2000" b="1"/>
              <a:t>Tot 3.000 €</a:t>
            </a:r>
          </a:p>
        </p:txBody>
      </p:sp>
      <p:sp>
        <p:nvSpPr>
          <p:cNvPr id="13" name="Textfeld 12"/>
          <p:cNvSpPr txBox="1"/>
          <p:nvPr/>
        </p:nvSpPr>
        <p:spPr>
          <a:xfrm>
            <a:off x="3113840" y="5321283"/>
            <a:ext cx="2568332" cy="400110"/>
          </a:xfrm>
          <a:prstGeom prst="rect">
            <a:avLst/>
          </a:prstGeom>
          <a:noFill/>
        </p:spPr>
        <p:txBody>
          <a:bodyPr wrap="none" rtlCol="0">
            <a:spAutoFit/>
          </a:bodyPr>
          <a:lstStyle/>
          <a:p>
            <a:r>
              <a:rPr lang="nl-BE" sz="2000" b="1">
                <a:solidFill>
                  <a:srgbClr val="134095"/>
                </a:solidFill>
                <a:latin typeface="+mn-lt"/>
                <a:ea typeface="ＭＳ Ｐゴシック" panose="020B0600070205080204" pitchFamily="34" charset="-128"/>
                <a:cs typeface="MS PGothic"/>
              </a:rPr>
              <a:t>~5.000 € tot 20.000 €</a:t>
            </a:r>
          </a:p>
        </p:txBody>
      </p:sp>
      <p:sp>
        <p:nvSpPr>
          <p:cNvPr id="14" name="Textfeld 13"/>
          <p:cNvSpPr txBox="1"/>
          <p:nvPr/>
        </p:nvSpPr>
        <p:spPr>
          <a:xfrm>
            <a:off x="6217252" y="5328662"/>
            <a:ext cx="2497800" cy="400110"/>
          </a:xfrm>
          <a:prstGeom prst="rect">
            <a:avLst/>
          </a:prstGeom>
          <a:noFill/>
        </p:spPr>
        <p:txBody>
          <a:bodyPr wrap="none" rtlCol="0">
            <a:spAutoFit/>
          </a:bodyPr>
          <a:lstStyle>
            <a:defPPr>
              <a:defRPr lang="de-DE"/>
            </a:defPPr>
            <a:lvl1pPr>
              <a:defRPr>
                <a:solidFill>
                  <a:srgbClr val="134095"/>
                </a:solidFill>
                <a:latin typeface="+mn-lt"/>
                <a:ea typeface="ＭＳ Ｐゴシック" panose="020B0600070205080204" pitchFamily="34" charset="-128"/>
                <a:cs typeface="MS PGothic"/>
              </a:defRPr>
            </a:lvl1pPr>
          </a:lstStyle>
          <a:p>
            <a:r>
              <a:rPr lang="nl-BE" sz="2000" b="1"/>
              <a:t>~20.000 tot 72.000 €</a:t>
            </a:r>
          </a:p>
        </p:txBody>
      </p:sp>
      <p:sp>
        <p:nvSpPr>
          <p:cNvPr id="8" name="Rechteck 7"/>
          <p:cNvSpPr/>
          <p:nvPr/>
        </p:nvSpPr>
        <p:spPr>
          <a:xfrm>
            <a:off x="297390" y="5963103"/>
            <a:ext cx="8965143" cy="400110"/>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nl-BE" sz="2000">
                <a:solidFill>
                  <a:srgbClr val="134095"/>
                </a:solidFill>
                <a:latin typeface="+mn-lt"/>
                <a:ea typeface="ＭＳ Ｐゴシック" panose="020B0600070205080204" pitchFamily="34" charset="-128"/>
                <a:cs typeface="MS PGothic"/>
              </a:rPr>
              <a:t>Plus: jaarlijkse werkingskosten tussen 2% en 8% van de bouwkosten</a:t>
            </a:r>
          </a:p>
        </p:txBody>
      </p:sp>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4866" r="20157" b="32"/>
          <a:stretch/>
        </p:blipFill>
        <p:spPr bwMode="auto">
          <a:xfrm>
            <a:off x="0" y="2762859"/>
            <a:ext cx="2929467" cy="248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bgerundetes Rechteck 8"/>
          <p:cNvSpPr/>
          <p:nvPr/>
        </p:nvSpPr>
        <p:spPr>
          <a:xfrm>
            <a:off x="745066" y="3750733"/>
            <a:ext cx="649621" cy="177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CDF2D012-6536-4878-BAA3-EA3CB4E57735}"/>
              </a:ext>
            </a:extLst>
          </p:cNvPr>
          <p:cNvSpPr txBox="1"/>
          <p:nvPr/>
        </p:nvSpPr>
        <p:spPr>
          <a:xfrm>
            <a:off x="-31601" y="4997968"/>
            <a:ext cx="1305165" cy="276999"/>
          </a:xfrm>
          <a:prstGeom prst="rect">
            <a:avLst/>
          </a:prstGeom>
          <a:noFill/>
        </p:spPr>
        <p:txBody>
          <a:bodyPr wrap="none" rtlCol="0">
            <a:spAutoFit/>
          </a:bodyPr>
          <a:lstStyle/>
          <a:p>
            <a:r>
              <a:rPr lang="nl-BE" sz="1200">
                <a:solidFill>
                  <a:schemeClr val="bg1"/>
                </a:solidFill>
                <a:latin typeface="+mn-lt"/>
              </a:rPr>
              <a:t>© Martina Hertel</a:t>
            </a:r>
          </a:p>
        </p:txBody>
      </p:sp>
      <p:sp>
        <p:nvSpPr>
          <p:cNvPr id="17" name="Textfeld 16">
            <a:extLst>
              <a:ext uri="{FF2B5EF4-FFF2-40B4-BE49-F238E27FC236}">
                <a16:creationId xmlns:a16="http://schemas.microsoft.com/office/drawing/2014/main" id="{664F2463-D0AE-4C40-82CC-D9AB753CE501}"/>
              </a:ext>
            </a:extLst>
          </p:cNvPr>
          <p:cNvSpPr txBox="1"/>
          <p:nvPr/>
        </p:nvSpPr>
        <p:spPr>
          <a:xfrm>
            <a:off x="5782501" y="5004978"/>
            <a:ext cx="1305165" cy="276999"/>
          </a:xfrm>
          <a:prstGeom prst="rect">
            <a:avLst/>
          </a:prstGeom>
          <a:noFill/>
        </p:spPr>
        <p:txBody>
          <a:bodyPr wrap="none" rtlCol="0">
            <a:spAutoFit/>
          </a:bodyPr>
          <a:lstStyle/>
          <a:p>
            <a:r>
              <a:rPr lang="nl-BE" sz="1200">
                <a:solidFill>
                  <a:schemeClr val="bg1"/>
                </a:solidFill>
                <a:latin typeface="+mn-lt"/>
              </a:rPr>
              <a:t>© Martina Hertel</a:t>
            </a:r>
          </a:p>
        </p:txBody>
      </p:sp>
      <p:sp>
        <p:nvSpPr>
          <p:cNvPr id="18" name="Textfeld 17">
            <a:extLst>
              <a:ext uri="{FF2B5EF4-FFF2-40B4-BE49-F238E27FC236}">
                <a16:creationId xmlns:a16="http://schemas.microsoft.com/office/drawing/2014/main" id="{D08A57C1-8185-4F45-AA8F-869F887DDBF6}"/>
              </a:ext>
            </a:extLst>
          </p:cNvPr>
          <p:cNvSpPr txBox="1"/>
          <p:nvPr/>
        </p:nvSpPr>
        <p:spPr>
          <a:xfrm>
            <a:off x="2925846" y="5007941"/>
            <a:ext cx="1871474" cy="276999"/>
          </a:xfrm>
          <a:prstGeom prst="rect">
            <a:avLst/>
          </a:prstGeom>
          <a:noFill/>
        </p:spPr>
        <p:txBody>
          <a:bodyPr wrap="none" rtlCol="0">
            <a:spAutoFit/>
          </a:bodyPr>
          <a:lstStyle/>
          <a:p>
            <a:r>
              <a:rPr lang="nl-BE" sz="1200">
                <a:solidFill>
                  <a:schemeClr val="bg1"/>
                </a:solidFill>
                <a:latin typeface="+mn-lt"/>
              </a:rPr>
              <a:t>© Jörg Thiemann-Linden</a:t>
            </a:r>
          </a:p>
        </p:txBody>
      </p:sp>
      <p:pic>
        <p:nvPicPr>
          <p:cNvPr id="20" name="Grafi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21"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20377789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304800" y="113533"/>
            <a:ext cx="8229600" cy="1143000"/>
          </a:xfrm>
        </p:spPr>
        <p:txBody>
          <a:bodyPr/>
          <a:lstStyle/>
          <a:p>
            <a:pPr eaLnBrk="1" hangingPunct="1"/>
            <a:r>
              <a:rPr lang="nl-BE"/>
              <a:t>Parkeergarages als oplossing?</a:t>
            </a:r>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7" name="Textfeld 6"/>
          <p:cNvSpPr txBox="1"/>
          <p:nvPr/>
        </p:nvSpPr>
        <p:spPr>
          <a:xfrm>
            <a:off x="361883" y="1462936"/>
            <a:ext cx="8172517" cy="1107996"/>
          </a:xfrm>
          <a:prstGeom prst="rect">
            <a:avLst/>
          </a:prstGeom>
          <a:noFill/>
        </p:spPr>
        <p:txBody>
          <a:bodyPr wrap="square" lIns="91440" tIns="45720" rIns="91440" bIns="45720" rtlCol="0" anchor="t">
            <a:spAutoFit/>
          </a:bodyPr>
          <a:lstStyle/>
          <a:p>
            <a:pPr>
              <a:spcBef>
                <a:spcPts val="0"/>
              </a:spcBef>
            </a:pPr>
            <a:r>
              <a:rPr lang="nl-BE" sz="2200" b="1" dirty="0">
                <a:solidFill>
                  <a:srgbClr val="134095"/>
                </a:solidFill>
                <a:latin typeface="+mj-lt"/>
                <a:ea typeface="MS PGothic"/>
                <a:cs typeface="MS PGothic"/>
              </a:rPr>
              <a:t>Helaas moet de bouw van ondergrondse garages meestal door alle huurders of bewoners worden </a:t>
            </a:r>
            <a:r>
              <a:rPr lang="nl-BE" sz="2200" b="1" dirty="0" err="1">
                <a:solidFill>
                  <a:srgbClr val="134095"/>
                </a:solidFill>
                <a:latin typeface="+mj-lt"/>
                <a:ea typeface="MS PGothic"/>
                <a:cs typeface="MS PGothic"/>
              </a:rPr>
              <a:t>gecofinancierd</a:t>
            </a:r>
            <a:r>
              <a:rPr lang="nl-BE" sz="2200" b="1" dirty="0">
                <a:solidFill>
                  <a:srgbClr val="134095"/>
                </a:solidFill>
                <a:latin typeface="+mj-lt"/>
                <a:ea typeface="MS PGothic"/>
                <a:cs typeface="MS PGothic"/>
              </a:rPr>
              <a:t>!</a:t>
            </a:r>
            <a:r>
              <a:rPr lang="nl-BE" sz="2200" dirty="0">
                <a:latin typeface="+mj-lt"/>
                <a:cs typeface="MS PGothic"/>
              </a:rPr>
              <a:t/>
            </a:r>
            <a:br>
              <a:rPr lang="nl-BE" sz="2200" dirty="0">
                <a:latin typeface="+mj-lt"/>
                <a:cs typeface="MS PGothic"/>
              </a:rPr>
            </a:br>
            <a:endParaRPr lang="nl-BE" sz="2200">
              <a:solidFill>
                <a:srgbClr val="134095"/>
              </a:solidFill>
              <a:latin typeface="+mj-lt"/>
              <a:cs typeface="MS PGothic"/>
            </a:endParaRPr>
          </a:p>
        </p:txBody>
      </p:sp>
      <p:sp>
        <p:nvSpPr>
          <p:cNvPr id="9" name="Rectangle 1053">
            <a:extLst>
              <a:ext uri="{FF2B5EF4-FFF2-40B4-BE49-F238E27FC236}">
                <a16:creationId xmlns:a16="http://schemas.microsoft.com/office/drawing/2014/main" id="{165708D1-5D01-4D79-876E-13F6FCB66C3B}"/>
              </a:ext>
            </a:extLst>
          </p:cNvPr>
          <p:cNvSpPr txBox="1">
            <a:spLocks noChangeArrowheads="1"/>
          </p:cNvSpPr>
          <p:nvPr/>
        </p:nvSpPr>
        <p:spPr bwMode="auto">
          <a:xfrm>
            <a:off x="361883" y="5953103"/>
            <a:ext cx="9002036" cy="300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eaLnBrk="1" hangingPunct="1"/>
            <a:r>
              <a:rPr lang="nl-BE" b="0">
                <a:solidFill>
                  <a:srgbClr val="134095"/>
                </a:solidFill>
                <a:cs typeface="+mn-cs"/>
              </a:rPr>
              <a:t>  </a:t>
            </a:r>
            <a:br>
              <a:rPr lang="nl-BE" b="0">
                <a:solidFill>
                  <a:srgbClr val="134095"/>
                </a:solidFill>
                <a:cs typeface="+mn-cs"/>
              </a:rPr>
            </a:br>
            <a:endParaRPr lang="nl-BE" b="0">
              <a:solidFill>
                <a:srgbClr val="134095"/>
              </a:solidFill>
              <a:cs typeface="+mn-cs"/>
            </a:endParaRPr>
          </a:p>
          <a:p>
            <a:pPr eaLnBrk="1" hangingPunct="1"/>
            <a:endParaRPr lang="en-GB" altLang="de-DE" sz="2400" kern="1200" dirty="0">
              <a:solidFill>
                <a:srgbClr val="134095"/>
              </a:solidFill>
              <a:cs typeface="+mn-cs"/>
            </a:endParaRPr>
          </a:p>
          <a:p>
            <a:pPr eaLnBrk="1" hangingPunct="1"/>
            <a:endParaRPr lang="en-GB" altLang="de-DE" sz="2400" kern="1200" dirty="0">
              <a:solidFill>
                <a:srgbClr val="134095"/>
              </a:solidFill>
              <a:cs typeface="+mn-cs"/>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491" r="58889"/>
          <a:stretch/>
        </p:blipFill>
        <p:spPr bwMode="auto">
          <a:xfrm>
            <a:off x="0" y="3164455"/>
            <a:ext cx="4144786" cy="2844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184575" y="5925543"/>
            <a:ext cx="8289573" cy="461665"/>
          </a:xfrm>
          <a:prstGeom prst="rect">
            <a:avLst/>
          </a:prstGeom>
        </p:spPr>
        <p:txBody>
          <a:bodyPr wrap="square">
            <a:spAutoFit/>
          </a:bodyPr>
          <a:lstStyle/>
          <a:p>
            <a:pPr lvl="0"/>
            <a:r>
              <a:rPr lang="nl-BE" sz="1200" b="1">
                <a:solidFill>
                  <a:srgbClr val="034EA2"/>
                </a:solidFill>
                <a:latin typeface="Arial"/>
              </a:rPr>
              <a:t>Bron: “Umparken – den öffentlichen Raum gerechter verteilen</a:t>
            </a:r>
          </a:p>
          <a:p>
            <a:pPr lvl="0"/>
            <a:r>
              <a:rPr lang="nl-BE" sz="1200" b="1">
                <a:solidFill>
                  <a:srgbClr val="034EA2"/>
                </a:solidFill>
                <a:latin typeface="Arial"/>
              </a:rPr>
              <a:t>Zahlen und Fakten zum Parkraummanagement”, Agora Verkehrswende, 3. aktualisierte Auflage 2020</a:t>
            </a:r>
          </a:p>
        </p:txBody>
      </p:sp>
      <p:sp>
        <p:nvSpPr>
          <p:cNvPr id="2" name="Rechteck 1"/>
          <p:cNvSpPr/>
          <p:nvPr/>
        </p:nvSpPr>
        <p:spPr>
          <a:xfrm>
            <a:off x="4099034" y="2436277"/>
            <a:ext cx="4719145" cy="2640723"/>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nl-BE" sz="1800">
                <a:solidFill>
                  <a:srgbClr val="134095"/>
                </a:solidFill>
                <a:latin typeface="+mn-lt"/>
                <a:ea typeface="ＭＳ Ｐゴシック" panose="020B0600070205080204" pitchFamily="34" charset="-128"/>
                <a:cs typeface="MS PGothic"/>
              </a:rPr>
              <a:t>Een ondergrondse parkeerplaats in een typisch flatgebouw in stedelijke gebieden kost gemiddeld 22.000 tot 26.000 euro om te bouwen.</a:t>
            </a:r>
          </a:p>
          <a:p>
            <a:pPr marL="342900" indent="-342900">
              <a:spcBef>
                <a:spcPct val="20000"/>
              </a:spcBef>
              <a:buClr>
                <a:srgbClr val="134095"/>
              </a:buClr>
              <a:buSzPct val="135000"/>
              <a:buFont typeface="Arial" panose="020B0604020202020204" pitchFamily="34" charset="0"/>
              <a:buChar char="•"/>
            </a:pPr>
            <a:r>
              <a:rPr lang="nl-BE" sz="1800">
                <a:solidFill>
                  <a:srgbClr val="134095"/>
                </a:solidFill>
                <a:latin typeface="+mn-lt"/>
                <a:ea typeface="ＭＳ Ｐゴシック" panose="020B0600070205080204" pitchFamily="34" charset="-128"/>
                <a:cs typeface="MS PGothic"/>
              </a:rPr>
              <a:t>De ondergrondse parking is goed voor ongeveer 10 procent van de bouwkosten, die gewoonlijk over alle bewoners zijn gespreid. Het speelt geen enkele rol of ze nu een auto hebben of niet.</a:t>
            </a:r>
          </a:p>
        </p:txBody>
      </p:sp>
      <p:sp>
        <p:nvSpPr>
          <p:cNvPr id="13" name="Textfeld 12"/>
          <p:cNvSpPr txBox="1"/>
          <p:nvPr/>
        </p:nvSpPr>
        <p:spPr>
          <a:xfrm>
            <a:off x="422678" y="2321004"/>
            <a:ext cx="3613292" cy="1107996"/>
          </a:xfrm>
          <a:prstGeom prst="rect">
            <a:avLst/>
          </a:prstGeom>
          <a:noFill/>
        </p:spPr>
        <p:txBody>
          <a:bodyPr wrap="square" rtlCol="0">
            <a:spAutoFit/>
          </a:bodyPr>
          <a:lstStyle/>
          <a:p>
            <a:pPr>
              <a:spcBef>
                <a:spcPts val="0"/>
              </a:spcBef>
            </a:pPr>
            <a:r>
              <a:rPr lang="nl-BE" sz="2200" b="1">
                <a:solidFill>
                  <a:srgbClr val="134095"/>
                </a:solidFill>
                <a:latin typeface="+mj-lt"/>
                <a:cs typeface="MS PGothic"/>
              </a:rPr>
              <a:t>Gevangen …. om andere facturen te betalen </a:t>
            </a:r>
            <a:r>
              <a:rPr lang="nl-BE" sz="2200">
                <a:solidFill>
                  <a:srgbClr val="134095"/>
                </a:solidFill>
                <a:latin typeface="+mj-lt"/>
                <a:cs typeface="MS PGothic"/>
              </a:rPr>
              <a:t/>
            </a:r>
            <a:br>
              <a:rPr lang="nl-BE" sz="2200">
                <a:solidFill>
                  <a:srgbClr val="134095"/>
                </a:solidFill>
                <a:latin typeface="+mj-lt"/>
                <a:cs typeface="MS PGothic"/>
              </a:rPr>
            </a:br>
            <a:endParaRPr lang="nl-BE" sz="2200">
              <a:solidFill>
                <a:srgbClr val="134095"/>
              </a:solidFill>
              <a:latin typeface="+mj-lt"/>
              <a:cs typeface="MS PGothic"/>
            </a:endParaRPr>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6"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326757344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Niet elke bewoner heeft een auto…!</a:t>
            </a:r>
            <a:br>
              <a:rPr lang="nl-BE"/>
            </a:br>
            <a:endParaRPr lang="nl-BE"/>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843975300"/>
              </p:ext>
            </p:extLst>
          </p:nvPr>
        </p:nvGraphicFramePr>
        <p:xfrm>
          <a:off x="849086" y="2079628"/>
          <a:ext cx="7571014" cy="42394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209479" y="1538070"/>
            <a:ext cx="8782117" cy="1323439"/>
          </a:xfrm>
          <a:prstGeom prst="rect">
            <a:avLst/>
          </a:prstGeom>
          <a:noFill/>
        </p:spPr>
        <p:txBody>
          <a:bodyPr wrap="square" lIns="91440" tIns="45720" rIns="91440" bIns="45720" rtlCol="0" anchor="t">
            <a:spAutoFit/>
          </a:bodyPr>
          <a:lstStyle/>
          <a:p>
            <a:pPr>
              <a:spcBef>
                <a:spcPts val="0"/>
              </a:spcBef>
            </a:pPr>
            <a:r>
              <a:rPr lang="nl-BE" sz="2000" b="1" dirty="0">
                <a:solidFill>
                  <a:srgbClr val="134095"/>
                </a:solidFill>
                <a:latin typeface="+mj-lt"/>
                <a:ea typeface="MS PGothic"/>
                <a:cs typeface="MS PGothic"/>
              </a:rPr>
              <a:t>…vooral huishoudens met een laag inkomen zijn soms niet in staat om een auto te financieren, maar moeten de bouwkosten van parkeerplaatsen wel </a:t>
            </a:r>
            <a:r>
              <a:rPr lang="nl-BE" sz="2000" b="1" dirty="0" err="1">
                <a:solidFill>
                  <a:srgbClr val="134095"/>
                </a:solidFill>
                <a:latin typeface="+mj-lt"/>
                <a:ea typeface="MS PGothic"/>
                <a:cs typeface="MS PGothic"/>
              </a:rPr>
              <a:t>cofinancieren</a:t>
            </a:r>
            <a:r>
              <a:rPr lang="nl-BE" sz="2000" b="1" dirty="0">
                <a:solidFill>
                  <a:srgbClr val="134095"/>
                </a:solidFill>
                <a:latin typeface="+mj-lt"/>
                <a:ea typeface="MS PGothic"/>
                <a:cs typeface="MS PGothic"/>
              </a:rPr>
              <a:t>   </a:t>
            </a:r>
            <a:r>
              <a:rPr lang="nl-BE" sz="2000" dirty="0">
                <a:latin typeface="+mj-lt"/>
                <a:cs typeface="MS PGothic"/>
              </a:rPr>
              <a:t/>
            </a:r>
            <a:br>
              <a:rPr lang="nl-BE" sz="2000" dirty="0">
                <a:latin typeface="+mj-lt"/>
                <a:cs typeface="MS PGothic"/>
              </a:rPr>
            </a:br>
            <a:endParaRPr lang="nl-BE" sz="2000" dirty="0">
              <a:solidFill>
                <a:srgbClr val="134095"/>
              </a:solidFill>
              <a:latin typeface="+mj-lt"/>
              <a:cs typeface="MS PGothic"/>
            </a:endParaRPr>
          </a:p>
        </p:txBody>
      </p:sp>
      <p:sp>
        <p:nvSpPr>
          <p:cNvPr id="8" name="Rechteck 7"/>
          <p:cNvSpPr/>
          <p:nvPr/>
        </p:nvSpPr>
        <p:spPr>
          <a:xfrm rot="16200000">
            <a:off x="-898842" y="4531843"/>
            <a:ext cx="2927833" cy="830997"/>
          </a:xfrm>
          <a:prstGeom prst="rect">
            <a:avLst/>
          </a:prstGeom>
        </p:spPr>
        <p:txBody>
          <a:bodyPr wrap="square">
            <a:spAutoFit/>
          </a:bodyPr>
          <a:lstStyle/>
          <a:p>
            <a:pPr>
              <a:spcBef>
                <a:spcPct val="20000"/>
              </a:spcBef>
              <a:buClr>
                <a:srgbClr val="134095"/>
              </a:buClr>
              <a:buSzPct val="135000"/>
            </a:pPr>
            <a:r>
              <a:rPr lang="nl-BE" sz="1200" b="1">
                <a:solidFill>
                  <a:srgbClr val="134095"/>
                </a:solidFill>
                <a:latin typeface="+mn-lt"/>
                <a:ea typeface="ＭＳ Ｐゴシック" panose="020B0600070205080204" pitchFamily="34" charset="-128"/>
                <a:cs typeface="MS PGothic"/>
              </a:rPr>
              <a:t>Bron: "Mobilität in Deutschland."</a:t>
            </a:r>
            <a:br>
              <a:rPr lang="nl-BE" sz="1200" b="1">
                <a:solidFill>
                  <a:srgbClr val="134095"/>
                </a:solidFill>
                <a:latin typeface="+mn-lt"/>
                <a:ea typeface="ＭＳ Ｐゴシック" panose="020B0600070205080204" pitchFamily="34" charset="-128"/>
                <a:cs typeface="MS PGothic"/>
              </a:rPr>
            </a:br>
            <a:r>
              <a:rPr lang="nl-BE" sz="1200" b="1">
                <a:solidFill>
                  <a:srgbClr val="134095"/>
                </a:solidFill>
                <a:latin typeface="+mn-lt"/>
                <a:ea typeface="ＭＳ Ｐゴシック" panose="020B0600070205080204" pitchFamily="34" charset="-128"/>
                <a:cs typeface="MS PGothic"/>
              </a:rPr>
              <a:t>Kurzreport. BMVI (2017)</a:t>
            </a:r>
          </a:p>
          <a:p>
            <a:endParaRPr lang="de-DE" sz="1200" b="1" dirty="0">
              <a:solidFill>
                <a:srgbClr val="134095"/>
              </a:solidFill>
              <a:latin typeface="+mn-lt"/>
              <a:cs typeface="Arial" panose="020B0604020202020204" pitchFamily="34" charset="0"/>
            </a:endParaRPr>
          </a:p>
          <a:p>
            <a:r>
              <a:rPr lang="nl-BE" sz="1200" b="1">
                <a:solidFill>
                  <a:srgbClr val="134095"/>
                </a:solidFill>
                <a:latin typeface="+mn-lt"/>
              </a:rPr>
              <a:t> </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2063436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2231" y="252075"/>
            <a:ext cx="7343775" cy="1152525"/>
          </a:xfrm>
        </p:spPr>
        <p:txBody>
          <a:bodyPr/>
          <a:lstStyle/>
          <a:p>
            <a:pPr eaLnBrk="1" hangingPunct="1"/>
            <a:r>
              <a:rPr lang="nl-BE" dirty="0"/>
              <a:t>Hoe parkeernormen in de toekomst te hanteren</a:t>
            </a:r>
          </a:p>
        </p:txBody>
      </p:sp>
      <p:sp>
        <p:nvSpPr>
          <p:cNvPr id="5123" name="Content Placeholder 2"/>
          <p:cNvSpPr>
            <a:spLocks noGrp="1"/>
          </p:cNvSpPr>
          <p:nvPr>
            <p:ph idx="1"/>
          </p:nvPr>
        </p:nvSpPr>
        <p:spPr>
          <a:xfrm>
            <a:off x="72231" y="1538071"/>
            <a:ext cx="8145162" cy="4626446"/>
          </a:xfrm>
        </p:spPr>
        <p:txBody>
          <a:bodyPr/>
          <a:lstStyle/>
          <a:p>
            <a:pPr eaLnBrk="1" hangingPunct="1">
              <a:buFont typeface="Arial" panose="020B0604020202020204" pitchFamily="34" charset="0"/>
              <a:buChar char="•"/>
            </a:pPr>
            <a:r>
              <a:rPr lang="nl-BE" sz="2200" b="0" dirty="0">
                <a:ea typeface="ＭＳ Ｐゴシック" panose="020B0600070205080204" pitchFamily="34" charset="-128"/>
              </a:rPr>
              <a:t>Hoge eisen rond vastgelegde parkeernormen hadden gevolgen voor de bouw- en onderhoudskosten</a:t>
            </a:r>
          </a:p>
          <a:p>
            <a:pPr eaLnBrk="1" hangingPunct="1">
              <a:buFont typeface="Arial" panose="020B0604020202020204" pitchFamily="34" charset="0"/>
              <a:buChar char="•"/>
            </a:pPr>
            <a:r>
              <a:rPr lang="nl-BE" sz="2200" b="0" dirty="0">
                <a:ea typeface="ＭＳ Ｐゴシック" panose="020B0600070205080204" pitchFamily="34" charset="-128"/>
              </a:rPr>
              <a:t>Geïnduceerd autogebruik veroorzaakt conflicten over landgebruik en ernstige milieuproblemen. Drie mogelijkheden voor gemeenten – mits er lokale regelgeving is – om op te treden:</a:t>
            </a:r>
          </a:p>
          <a:p>
            <a:pPr marL="1165225" lvl="3" indent="-457200" eaLnBrk="1" hangingPunct="1">
              <a:buClr>
                <a:srgbClr val="134095"/>
              </a:buClr>
              <a:buSzPct val="115000"/>
              <a:buFont typeface="+mj-lt"/>
              <a:buAutoNum type="alphaLcPeriod"/>
            </a:pPr>
            <a:r>
              <a:rPr lang="nl-BE" u="sng" dirty="0">
                <a:solidFill>
                  <a:srgbClr val="134095"/>
                </a:solidFill>
                <a:latin typeface="+mn-lt"/>
                <a:ea typeface="ＭＳ Ｐゴシック" panose="020B0600070205080204" pitchFamily="34" charset="-128"/>
              </a:rPr>
              <a:t>Parkeernormen afschaffen </a:t>
            </a:r>
            <a:r>
              <a:rPr lang="nl-BE" dirty="0">
                <a:solidFill>
                  <a:srgbClr val="134095"/>
                </a:solidFill>
                <a:latin typeface="+mn-lt"/>
                <a:ea typeface="ＭＳ Ｐゴシック" panose="020B0600070205080204" pitchFamily="34" charset="-128"/>
              </a:rPr>
              <a:t>(geen minimumvereiste voor parkeerplaatsen) om de bouwkosten te verlagen</a:t>
            </a:r>
          </a:p>
          <a:p>
            <a:pPr marL="1165225" lvl="3" indent="-457200" eaLnBrk="1" hangingPunct="1">
              <a:buClr>
                <a:srgbClr val="134095"/>
              </a:buClr>
              <a:buSzPct val="115000"/>
              <a:buFont typeface="+mj-lt"/>
              <a:buAutoNum type="alphaLcPeriod"/>
            </a:pPr>
            <a:r>
              <a:rPr lang="nl-BE" dirty="0">
                <a:solidFill>
                  <a:srgbClr val="134095"/>
                </a:solidFill>
                <a:latin typeface="+mn-lt"/>
                <a:ea typeface="ＭＳ Ｐゴシック" panose="020B0600070205080204" pitchFamily="34" charset="-128"/>
              </a:rPr>
              <a:t>Ontwikkelaars de wettelijke mogelijkheid bieden om </a:t>
            </a:r>
            <a:r>
              <a:rPr lang="nl-BE" u="sng" dirty="0">
                <a:solidFill>
                  <a:srgbClr val="134095"/>
                </a:solidFill>
                <a:latin typeface="+mn-lt"/>
                <a:ea typeface="ＭＳ Ｐゴシック" panose="020B0600070205080204" pitchFamily="34" charset="-128"/>
              </a:rPr>
              <a:t>de minimumvereiste voor autoparkeerplaatsen te verlagen </a:t>
            </a:r>
            <a:r>
              <a:rPr lang="nl-BE" dirty="0">
                <a:solidFill>
                  <a:srgbClr val="134095"/>
                </a:solidFill>
                <a:latin typeface="+mn-lt"/>
                <a:ea typeface="ＭＳ Ｐゴシック" panose="020B0600070205080204" pitchFamily="34" charset="-128"/>
              </a:rPr>
              <a:t>als er alternatieven zijn, bijvoorbeeld door een goede bereikbaarheid van het openbaar vervoer</a:t>
            </a:r>
          </a:p>
          <a:p>
            <a:pPr marL="1165225" lvl="3" indent="-457200" eaLnBrk="1" hangingPunct="1">
              <a:buClr>
                <a:srgbClr val="134095"/>
              </a:buClr>
              <a:buSzPct val="115000"/>
              <a:buFont typeface="+mj-lt"/>
              <a:buAutoNum type="alphaLcPeriod"/>
            </a:pPr>
            <a:r>
              <a:rPr lang="nl-BE" u="sng" dirty="0">
                <a:solidFill>
                  <a:srgbClr val="134095"/>
                </a:solidFill>
                <a:latin typeface="+mn-lt"/>
                <a:ea typeface="ＭＳ Ｐゴシック" panose="020B0600070205080204" pitchFamily="34" charset="-128"/>
              </a:rPr>
              <a:t>Maximale parkeerrechten bepalen </a:t>
            </a:r>
            <a:r>
              <a:rPr lang="nl-BE" dirty="0">
                <a:solidFill>
                  <a:srgbClr val="134095"/>
                </a:solidFill>
                <a:latin typeface="+mn-lt"/>
                <a:ea typeface="ＭＳ Ｐゴシック" panose="020B0600070205080204" pitchFamily="34" charset="-128"/>
              </a:rPr>
              <a:t>– beperking van het aantal parkeerplaatsen in het nieuwe gebouw</a:t>
            </a:r>
          </a:p>
          <a:p>
            <a:pPr marL="1165225" lvl="3" indent="-457200" eaLnBrk="1" hangingPunct="1">
              <a:buClr>
                <a:srgbClr val="134095"/>
              </a:buClr>
              <a:buSzPct val="135000"/>
              <a:buFont typeface="+mj-lt"/>
              <a:buAutoNum type="alphaLcPeriod"/>
            </a:pPr>
            <a:endParaRPr lang="en-GB" altLang="en-US"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434661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3D8B8BB-04F8-4BBD-8658-92FBE1FCB7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583" y="2331465"/>
            <a:ext cx="4066311" cy="3049734"/>
          </a:xfrm>
          <a:prstGeom prst="rect">
            <a:avLst/>
          </a:prstGeom>
        </p:spPr>
      </p:pic>
      <p:sp>
        <p:nvSpPr>
          <p:cNvPr id="5122" name="Title 1"/>
          <p:cNvSpPr>
            <a:spLocks noGrp="1"/>
          </p:cNvSpPr>
          <p:nvPr>
            <p:ph type="title"/>
          </p:nvPr>
        </p:nvSpPr>
        <p:spPr>
          <a:xfrm>
            <a:off x="285751" y="115888"/>
            <a:ext cx="6039012" cy="1152525"/>
          </a:xfrm>
        </p:spPr>
        <p:txBody>
          <a:bodyPr/>
          <a:lstStyle/>
          <a:p>
            <a:pPr eaLnBrk="1" hangingPunct="1"/>
            <a:r>
              <a:rPr lang="nl-BE" dirty="0"/>
              <a:t>a. Parkeernormen afschaffen (geen minimumvereisten voor parkeerplaatsen) om de bouwkosten te verlagen</a:t>
            </a:r>
          </a:p>
        </p:txBody>
      </p:sp>
      <p:sp>
        <p:nvSpPr>
          <p:cNvPr id="7" name="Textfeld 6">
            <a:extLst>
              <a:ext uri="{FF2B5EF4-FFF2-40B4-BE49-F238E27FC236}">
                <a16:creationId xmlns:a16="http://schemas.microsoft.com/office/drawing/2014/main" id="{C0FAF991-2502-4475-9A16-233E30DB1B4A}"/>
              </a:ext>
            </a:extLst>
          </p:cNvPr>
          <p:cNvSpPr txBox="1"/>
          <p:nvPr/>
        </p:nvSpPr>
        <p:spPr>
          <a:xfrm>
            <a:off x="361883" y="1462936"/>
            <a:ext cx="6696064" cy="1015663"/>
          </a:xfrm>
          <a:prstGeom prst="rect">
            <a:avLst/>
          </a:prstGeom>
          <a:noFill/>
        </p:spPr>
        <p:txBody>
          <a:bodyPr wrap="none" rtlCol="0">
            <a:spAutoFit/>
          </a:bodyPr>
          <a:lstStyle/>
          <a:p>
            <a:pPr>
              <a:spcBef>
                <a:spcPts val="0"/>
              </a:spcBef>
            </a:pPr>
            <a:r>
              <a:rPr lang="nl-BE" sz="2000">
                <a:solidFill>
                  <a:srgbClr val="134095"/>
                </a:solidFill>
                <a:latin typeface="+mj-lt"/>
                <a:cs typeface="MS PGothic"/>
              </a:rPr>
              <a:t>Geen parkeernormen vereist voor nieuwe gebouwen </a:t>
            </a:r>
          </a:p>
          <a:p>
            <a:pPr>
              <a:spcBef>
                <a:spcPts val="0"/>
              </a:spcBef>
            </a:pPr>
            <a:r>
              <a:rPr lang="nl-BE" sz="2000">
                <a:solidFill>
                  <a:srgbClr val="134095"/>
                </a:solidFill>
                <a:latin typeface="+mj-lt"/>
                <a:cs typeface="MS PGothic"/>
              </a:rPr>
              <a:t>in Berlijn en Hamburg – ingevoerd halverwege de jaren 1990…</a:t>
            </a:r>
            <a:br>
              <a:rPr lang="nl-BE" sz="2000">
                <a:solidFill>
                  <a:srgbClr val="134095"/>
                </a:solidFill>
                <a:latin typeface="+mj-lt"/>
                <a:cs typeface="MS PGothic"/>
              </a:rPr>
            </a:br>
            <a:endParaRPr lang="nl-BE" sz="2000">
              <a:solidFill>
                <a:srgbClr val="134095"/>
              </a:solidFill>
              <a:latin typeface="+mj-lt"/>
              <a:cs typeface="MS PGothic"/>
            </a:endParaRPr>
          </a:p>
        </p:txBody>
      </p:sp>
      <p:sp>
        <p:nvSpPr>
          <p:cNvPr id="9" name="Textfeld 8">
            <a:extLst>
              <a:ext uri="{FF2B5EF4-FFF2-40B4-BE49-F238E27FC236}">
                <a16:creationId xmlns:a16="http://schemas.microsoft.com/office/drawing/2014/main" id="{F743FF04-5032-470F-BCBF-4AD8BB50B441}"/>
              </a:ext>
            </a:extLst>
          </p:cNvPr>
          <p:cNvSpPr txBox="1"/>
          <p:nvPr/>
        </p:nvSpPr>
        <p:spPr>
          <a:xfrm>
            <a:off x="2428583" y="4919533"/>
            <a:ext cx="1225927" cy="461665"/>
          </a:xfrm>
          <a:prstGeom prst="rect">
            <a:avLst/>
          </a:prstGeom>
          <a:noFill/>
        </p:spPr>
        <p:txBody>
          <a:bodyPr wrap="square" rtlCol="0">
            <a:spAutoFit/>
          </a:bodyPr>
          <a:lstStyle/>
          <a:p>
            <a:r>
              <a:rPr lang="nl-BE" sz="1200" dirty="0">
                <a:solidFill>
                  <a:schemeClr val="bg1"/>
                </a:solidFill>
                <a:latin typeface="+mn-lt"/>
              </a:rPr>
              <a:t>© Martina Hertel</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2" name="Textfeld 11">
            <a:extLst>
              <a:ext uri="{FF2B5EF4-FFF2-40B4-BE49-F238E27FC236}">
                <a16:creationId xmlns:a16="http://schemas.microsoft.com/office/drawing/2014/main" id="{5F55A668-8EE3-4D43-81F2-9DF877C526E6}"/>
              </a:ext>
            </a:extLst>
          </p:cNvPr>
          <p:cNvSpPr txBox="1"/>
          <p:nvPr/>
        </p:nvSpPr>
        <p:spPr>
          <a:xfrm>
            <a:off x="361883" y="5547062"/>
            <a:ext cx="8186639" cy="1323439"/>
          </a:xfrm>
          <a:prstGeom prst="rect">
            <a:avLst/>
          </a:prstGeom>
          <a:noFill/>
        </p:spPr>
        <p:txBody>
          <a:bodyPr wrap="square" rtlCol="0">
            <a:spAutoFit/>
          </a:bodyPr>
          <a:lstStyle/>
          <a:p>
            <a:pPr>
              <a:spcBef>
                <a:spcPts val="0"/>
              </a:spcBef>
            </a:pPr>
            <a:r>
              <a:rPr lang="nl-BE" sz="2000" dirty="0">
                <a:solidFill>
                  <a:srgbClr val="134095"/>
                </a:solidFill>
                <a:latin typeface="+mj-lt"/>
                <a:cs typeface="MS PGothic"/>
              </a:rPr>
              <a:t>=&gt; </a:t>
            </a:r>
            <a:r>
              <a:rPr lang="nl-BE" sz="2000" b="1" dirty="0">
                <a:solidFill>
                  <a:srgbClr val="134095"/>
                </a:solidFill>
                <a:latin typeface="+mj-lt"/>
                <a:cs typeface="MS PGothic"/>
              </a:rPr>
              <a:t>Geen succes</a:t>
            </a:r>
            <a:r>
              <a:rPr lang="nl-BE" sz="2000" dirty="0">
                <a:solidFill>
                  <a:srgbClr val="134095"/>
                </a:solidFill>
                <a:latin typeface="+mj-lt"/>
                <a:cs typeface="MS PGothic"/>
              </a:rPr>
              <a:t>: er werden zoveel parkeerplaatsen gebouwd als gewoonlijk nodig waren ... in Berlijn was een maximum aantal beter geweest</a:t>
            </a:r>
            <a:br>
              <a:rPr lang="nl-BE" sz="2000" dirty="0">
                <a:solidFill>
                  <a:srgbClr val="134095"/>
                </a:solidFill>
                <a:latin typeface="+mj-lt"/>
                <a:cs typeface="MS PGothic"/>
              </a:rPr>
            </a:br>
            <a:endParaRPr lang="nl-BE" sz="2000" dirty="0">
              <a:solidFill>
                <a:srgbClr val="134095"/>
              </a:solidFill>
              <a:latin typeface="+mj-lt"/>
              <a:cs typeface="MS PGothic"/>
            </a:endParaRPr>
          </a:p>
        </p:txBody>
      </p:sp>
      <p:sp>
        <p:nvSpPr>
          <p:cNvPr id="14"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2344668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543550" cy="1152525"/>
          </a:xfrm>
        </p:spPr>
        <p:txBody>
          <a:bodyPr/>
          <a:lstStyle/>
          <a:p>
            <a:pPr eaLnBrk="1" hangingPunct="1"/>
            <a:r>
              <a:rPr lang="nl-BE" dirty="0"/>
              <a:t>b. De minimumnormen voor parkeerplaatsen verlagen als er alternatieven beschikbaar zijn</a:t>
            </a:r>
          </a:p>
        </p:txBody>
      </p:sp>
      <p:sp>
        <p:nvSpPr>
          <p:cNvPr id="3" name="Rechteck 2">
            <a:extLst>
              <a:ext uri="{FF2B5EF4-FFF2-40B4-BE49-F238E27FC236}">
                <a16:creationId xmlns:a16="http://schemas.microsoft.com/office/drawing/2014/main" id="{6E3B51CD-C146-4F5D-921F-F9FBAAE29E4A}"/>
              </a:ext>
            </a:extLst>
          </p:cNvPr>
          <p:cNvSpPr/>
          <p:nvPr/>
        </p:nvSpPr>
        <p:spPr>
          <a:xfrm>
            <a:off x="515122" y="1643449"/>
            <a:ext cx="8441841" cy="4832092"/>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nl-BE" dirty="0">
                <a:solidFill>
                  <a:srgbClr val="134095"/>
                </a:solidFill>
                <a:latin typeface="+mn-lt"/>
                <a:ea typeface="ＭＳ Ｐゴシック" panose="020B0600070205080204" pitchFamily="34" charset="-128"/>
              </a:rPr>
              <a:t>Ontwikkelaars de wettelijke mogelijkheid bieden – in een verordening – om de minimumnormen voor het parkeren te verlagen indien er alternatieven zijn dankzij</a:t>
            </a:r>
          </a:p>
          <a:p>
            <a:pPr marL="714375" lvl="2" indent="-352425">
              <a:spcBef>
                <a:spcPct val="20000"/>
              </a:spcBef>
              <a:buClr>
                <a:srgbClr val="134095"/>
              </a:buClr>
              <a:buSzPct val="100000"/>
              <a:buFont typeface="Arial" panose="020B0604020202020204" pitchFamily="34" charset="0"/>
              <a:buChar char="•"/>
            </a:pPr>
            <a:r>
              <a:rPr lang="nl-BE" sz="2200" dirty="0">
                <a:solidFill>
                  <a:srgbClr val="134095"/>
                </a:solidFill>
                <a:latin typeface="+mn-lt"/>
                <a:ea typeface="ＭＳ Ｐゴシック" panose="020B0600070205080204" pitchFamily="34" charset="-128"/>
              </a:rPr>
              <a:t>uitstekende beschikbaarheid van het openbaar vervoer (zogenaamde "OV-bonus") </a:t>
            </a:r>
          </a:p>
          <a:p>
            <a:pPr marL="714375" lvl="2" indent="-352425">
              <a:spcBef>
                <a:spcPct val="20000"/>
              </a:spcBef>
              <a:buClr>
                <a:srgbClr val="134095"/>
              </a:buClr>
              <a:buSzPct val="100000"/>
              <a:buFont typeface="Arial" panose="020B0604020202020204" pitchFamily="34" charset="0"/>
              <a:buChar char="•"/>
            </a:pPr>
            <a:r>
              <a:rPr lang="nl-BE" sz="2200" dirty="0">
                <a:solidFill>
                  <a:srgbClr val="134095"/>
                </a:solidFill>
                <a:latin typeface="+mn-lt"/>
                <a:ea typeface="ＭＳ Ｐゴシック" panose="020B0600070205080204" pitchFamily="34" charset="-128"/>
              </a:rPr>
              <a:t>opties voor gedeelde mobiliteit zoals autodelen, fietsdelen, bakfietsdelen enz. </a:t>
            </a:r>
          </a:p>
          <a:p>
            <a:pPr marL="714375" lvl="2" indent="-352425">
              <a:spcBef>
                <a:spcPct val="20000"/>
              </a:spcBef>
              <a:buClr>
                <a:srgbClr val="134095"/>
              </a:buClr>
              <a:buSzPct val="100000"/>
              <a:buFont typeface="Arial" panose="020B0604020202020204" pitchFamily="34" charset="0"/>
              <a:buChar char="•"/>
            </a:pPr>
            <a:r>
              <a:rPr lang="nl-BE" sz="2200" dirty="0">
                <a:solidFill>
                  <a:srgbClr val="134095"/>
                </a:solidFill>
                <a:latin typeface="+mn-lt"/>
                <a:ea typeface="ＭＳ Ｐゴシック" panose="020B0600070205080204" pitchFamily="34" charset="-128"/>
              </a:rPr>
              <a:t>kwalitatieve fietsenstallingen  </a:t>
            </a:r>
          </a:p>
          <a:p>
            <a:pPr marL="714375" lvl="2" indent="-352425">
              <a:spcBef>
                <a:spcPct val="20000"/>
              </a:spcBef>
              <a:buClr>
                <a:srgbClr val="134095"/>
              </a:buClr>
              <a:buSzPct val="100000"/>
              <a:buFont typeface="Arial" panose="020B0604020202020204" pitchFamily="34" charset="0"/>
              <a:buChar char="•"/>
            </a:pPr>
            <a:r>
              <a:rPr lang="nl-BE" sz="2200" dirty="0">
                <a:solidFill>
                  <a:srgbClr val="134095"/>
                </a:solidFill>
                <a:latin typeface="+mn-lt"/>
                <a:ea typeface="ＭＳ Ｐゴシック" panose="020B0600070205080204" pitchFamily="34" charset="-128"/>
              </a:rPr>
              <a:t>een geavanceerd mobiliteitsconcept</a:t>
            </a:r>
          </a:p>
          <a:p>
            <a:pPr marL="457200" lvl="2">
              <a:spcBef>
                <a:spcPct val="20000"/>
              </a:spcBef>
              <a:buClr>
                <a:srgbClr val="134095"/>
              </a:buClr>
              <a:buSzPct val="135000"/>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p:txBody>
      </p:sp>
      <p:sp>
        <p:nvSpPr>
          <p:cNvPr id="5" name="Textfeld 4">
            <a:extLst>
              <a:ext uri="{FF2B5EF4-FFF2-40B4-BE49-F238E27FC236}">
                <a16:creationId xmlns:a16="http://schemas.microsoft.com/office/drawing/2014/main" id="{4ECBA90B-D2F7-443B-8914-5997EA5F655B}"/>
              </a:ext>
            </a:extLst>
          </p:cNvPr>
          <p:cNvSpPr txBox="1"/>
          <p:nvPr/>
        </p:nvSpPr>
        <p:spPr>
          <a:xfrm>
            <a:off x="442238" y="5210412"/>
            <a:ext cx="8186639" cy="1323439"/>
          </a:xfrm>
          <a:prstGeom prst="rect">
            <a:avLst/>
          </a:prstGeom>
          <a:noFill/>
        </p:spPr>
        <p:txBody>
          <a:bodyPr wrap="square" lIns="91440" tIns="45720" rIns="91440" bIns="45720" rtlCol="0" anchor="t">
            <a:spAutoFit/>
          </a:bodyPr>
          <a:lstStyle/>
          <a:p>
            <a:pPr>
              <a:spcBef>
                <a:spcPts val="0"/>
              </a:spcBef>
            </a:pPr>
            <a:r>
              <a:rPr lang="nl-BE" sz="2000" b="1" dirty="0">
                <a:solidFill>
                  <a:srgbClr val="134095"/>
                </a:solidFill>
                <a:latin typeface="+mj-lt"/>
                <a:ea typeface="MS PGothic"/>
                <a:cs typeface="MS PGothic"/>
              </a:rPr>
              <a:t>=&gt; Absoluut noodzakelijke voorwaarde (verplicht) voor lagere normen zijn betalende of gereguleerde parkeerplaatsen op straat en in de nabije omgeving van die gebouwen</a:t>
            </a:r>
            <a:r>
              <a:rPr lang="nl-BE" sz="2000" dirty="0">
                <a:latin typeface="+mj-lt"/>
                <a:cs typeface="MS PGothic"/>
              </a:rPr>
              <a:t/>
            </a:r>
            <a:br>
              <a:rPr lang="nl-BE" sz="2000" dirty="0">
                <a:latin typeface="+mj-lt"/>
                <a:cs typeface="MS PGothic"/>
              </a:rPr>
            </a:br>
            <a:endParaRPr lang="nl-BE" sz="2000" dirty="0">
              <a:solidFill>
                <a:srgbClr val="134095"/>
              </a:solidFill>
              <a:latin typeface="+mj-lt"/>
              <a:cs typeface="MS PGothic"/>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2695862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200329"/>
          </a:xfrm>
          <a:prstGeom prst="rect">
            <a:avLst/>
          </a:prstGeom>
        </p:spPr>
        <p:txBody>
          <a:bodyPr wrap="square">
            <a:spAutoFit/>
          </a:bodyPr>
          <a:lstStyle/>
          <a:p>
            <a:r>
              <a:rPr lang="nl-BE" sz="3600" b="1" dirty="0">
                <a:solidFill>
                  <a:schemeClr val="bg1"/>
                </a:solidFill>
                <a:latin typeface="+mj-lt"/>
              </a:rPr>
              <a:t>Goede voorbeelden van lagere parkeernormen</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42596826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734050" cy="1152525"/>
          </a:xfrm>
        </p:spPr>
        <p:txBody>
          <a:bodyPr/>
          <a:lstStyle/>
          <a:p>
            <a:pPr eaLnBrk="1" hangingPunct="1"/>
            <a:r>
              <a:rPr lang="nl-BE" dirty="0"/>
              <a:t>b. De minimumnormen voor parkeerplaatsen verlagen als er alternatieven zijn…</a:t>
            </a:r>
            <a:br>
              <a:rPr lang="nl-BE" dirty="0"/>
            </a:br>
            <a:r>
              <a:rPr lang="nl-BE" dirty="0"/>
              <a:t>….dankzij OV-bonus </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55" y="1516807"/>
            <a:ext cx="5653106" cy="4838808"/>
          </a:xfrm>
          <a:prstGeom prst="rect">
            <a:avLst/>
          </a:prstGeom>
        </p:spPr>
      </p:pic>
      <p:sp>
        <p:nvSpPr>
          <p:cNvPr id="6" name="Content Placeholder 2"/>
          <p:cNvSpPr>
            <a:spLocks noGrp="1"/>
          </p:cNvSpPr>
          <p:nvPr>
            <p:ph idx="1"/>
          </p:nvPr>
        </p:nvSpPr>
        <p:spPr>
          <a:xfrm>
            <a:off x="6260202" y="1568496"/>
            <a:ext cx="2738645" cy="4212189"/>
          </a:xfrm>
        </p:spPr>
        <p:txBody>
          <a:bodyPr/>
          <a:lstStyle/>
          <a:p>
            <a:pPr eaLnBrk="1" hangingPunct="1">
              <a:buFont typeface="Arial" panose="020B0604020202020204" pitchFamily="34" charset="0"/>
              <a:buChar char="•"/>
            </a:pPr>
            <a:r>
              <a:rPr lang="nl-BE" sz="2000" b="0" dirty="0">
                <a:ea typeface="ＭＳ Ｐゴシック" panose="020B0600070205080204" pitchFamily="34" charset="-128"/>
              </a:rPr>
              <a:t>Goed voorbeeld in de stad Mainz:</a:t>
            </a:r>
          </a:p>
          <a:p>
            <a:pPr eaLnBrk="1" hangingPunct="1">
              <a:buFont typeface="Arial" panose="020B0604020202020204" pitchFamily="34" charset="0"/>
              <a:buChar char="•"/>
            </a:pPr>
            <a:r>
              <a:rPr lang="nl-BE" sz="2000" b="0" dirty="0">
                <a:ea typeface="ＭＳ Ｐゴシック" panose="020B0600070205080204" pitchFamily="34" charset="-128"/>
              </a:rPr>
              <a:t>De verordening verlaagt de normen voor parkeerplaatsen met een percentage als er goed openbaar vervoer wordt voorzien en draagt dus bij tot een vermindering van de bouwkosten.</a:t>
            </a: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sp>
        <p:nvSpPr>
          <p:cNvPr id="7" name="Rechteck 6">
            <a:extLst>
              <a:ext uri="{FF2B5EF4-FFF2-40B4-BE49-F238E27FC236}">
                <a16:creationId xmlns:a16="http://schemas.microsoft.com/office/drawing/2014/main" id="{8E4F754D-F50E-4D17-B397-DDD398F4F0D5}"/>
              </a:ext>
            </a:extLst>
          </p:cNvPr>
          <p:cNvSpPr/>
          <p:nvPr/>
        </p:nvSpPr>
        <p:spPr>
          <a:xfrm rot="16200000">
            <a:off x="-2230386" y="3602704"/>
            <a:ext cx="4962559" cy="461665"/>
          </a:xfrm>
          <a:prstGeom prst="rect">
            <a:avLst/>
          </a:prstGeom>
        </p:spPr>
        <p:txBody>
          <a:bodyPr wrap="square">
            <a:spAutoFit/>
          </a:bodyPr>
          <a:lstStyle/>
          <a:p>
            <a:r>
              <a:rPr lang="nl-BE" sz="1200" b="1">
                <a:solidFill>
                  <a:srgbClr val="034EA2"/>
                </a:solidFill>
                <a:latin typeface="Arial"/>
              </a:rPr>
              <a:t>Bron: https://bi.mainz.de/vo0050.php?__kvonr=16807</a:t>
            </a:r>
          </a:p>
          <a:p>
            <a:endParaRPr lang="de-DE" sz="1200" b="1" dirty="0">
              <a:solidFill>
                <a:srgbClr val="034EA2"/>
              </a:solidFill>
              <a:latin typeface="Arial"/>
            </a:endParaRP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2210996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695950" cy="1152525"/>
          </a:xfrm>
        </p:spPr>
        <p:txBody>
          <a:bodyPr/>
          <a:lstStyle/>
          <a:p>
            <a:pPr eaLnBrk="1" hangingPunct="1"/>
            <a:r>
              <a:rPr lang="nl-BE" dirty="0"/>
              <a:t>b. De minimumnormen voor parkeerplaatsen verlagen als er alternatieven zijn…</a:t>
            </a:r>
          </a:p>
        </p:txBody>
      </p:sp>
      <p:sp>
        <p:nvSpPr>
          <p:cNvPr id="3" name="Rechteck 2">
            <a:extLst>
              <a:ext uri="{FF2B5EF4-FFF2-40B4-BE49-F238E27FC236}">
                <a16:creationId xmlns:a16="http://schemas.microsoft.com/office/drawing/2014/main" id="{6E3B51CD-C146-4F5D-921F-F9FBAAE29E4A}"/>
              </a:ext>
            </a:extLst>
          </p:cNvPr>
          <p:cNvSpPr/>
          <p:nvPr/>
        </p:nvSpPr>
        <p:spPr>
          <a:xfrm>
            <a:off x="515123" y="1643449"/>
            <a:ext cx="8085180" cy="3268587"/>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nl-BE">
                <a:solidFill>
                  <a:srgbClr val="134095"/>
                </a:solidFill>
                <a:latin typeface="+mn-lt"/>
                <a:ea typeface="ＭＳ Ｐゴシック" panose="020B0600070205080204" pitchFamily="34" charset="-128"/>
              </a:rPr>
              <a:t>…dankzij opties voor gedeelde mobiliteit zoals autodelen, fietsdelen, bakfietsdelen, …:</a:t>
            </a:r>
          </a:p>
          <a:p>
            <a:pPr lvl="1">
              <a:spcBef>
                <a:spcPct val="20000"/>
              </a:spcBef>
              <a:buClr>
                <a:srgbClr val="134095"/>
              </a:buClr>
              <a:buSzPct val="135000"/>
            </a:pPr>
            <a:endParaRPr lang="en-US" sz="1800" dirty="0">
              <a:solidFill>
                <a:srgbClr val="134095"/>
              </a:solidFill>
              <a:latin typeface="+mn-lt"/>
              <a:ea typeface="ＭＳ Ｐゴシック" panose="020B0600070205080204" pitchFamily="34" charset="-128"/>
            </a:endParaRPr>
          </a:p>
          <a:p>
            <a:pPr lvl="1">
              <a:spcBef>
                <a:spcPct val="20000"/>
              </a:spcBef>
              <a:buClr>
                <a:srgbClr val="134095"/>
              </a:buClr>
              <a:buSzPct val="135000"/>
            </a:pPr>
            <a:endParaRPr lang="en-US" sz="1800" dirty="0">
              <a:solidFill>
                <a:srgbClr val="134095"/>
              </a:solidFill>
              <a:latin typeface="+mn-lt"/>
              <a:ea typeface="ＭＳ Ｐゴシック" panose="020B0600070205080204" pitchFamily="34" charset="-128"/>
            </a:endParaRPr>
          </a:p>
          <a:p>
            <a:pPr marL="342900" indent="-342900">
              <a:spcBef>
                <a:spcPct val="20000"/>
              </a:spcBef>
              <a:buClr>
                <a:srgbClr val="134095"/>
              </a:buClr>
              <a:buSzPct val="135000"/>
              <a:buFont typeface="Arial" panose="020B0604020202020204" pitchFamily="34" charset="0"/>
              <a:buChar char="•"/>
            </a:pPr>
            <a:endParaRPr lang="en-US" dirty="0">
              <a:solidFill>
                <a:srgbClr val="134095"/>
              </a:solidFill>
              <a:latin typeface="+mn-lt"/>
              <a:ea typeface="ＭＳ Ｐゴシック" panose="020B0600070205080204" pitchFamily="34" charset="-128"/>
            </a:endParaRPr>
          </a:p>
          <a:p>
            <a:pPr marL="342900" indent="-342900">
              <a:spcBef>
                <a:spcPct val="20000"/>
              </a:spcBef>
              <a:buClr>
                <a:srgbClr val="134095"/>
              </a:buClr>
              <a:buSzPct val="135000"/>
              <a:buFont typeface="Arial" panose="020B0604020202020204" pitchFamily="34" charset="0"/>
              <a:buChar char="•"/>
            </a:pPr>
            <a:endParaRPr lang="en-US"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p:txBody>
      </p:sp>
      <p:pic>
        <p:nvPicPr>
          <p:cNvPr id="4" name="Grafik 3">
            <a:extLst>
              <a:ext uri="{FF2B5EF4-FFF2-40B4-BE49-F238E27FC236}">
                <a16:creationId xmlns:a16="http://schemas.microsoft.com/office/drawing/2014/main" id="{6A96A26F-44A7-4626-82AF-29C710B8A9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745" y="2582262"/>
            <a:ext cx="5701828" cy="3801219"/>
          </a:xfrm>
          <a:prstGeom prst="rect">
            <a:avLst/>
          </a:prstGeom>
        </p:spPr>
      </p:pic>
      <p:sp>
        <p:nvSpPr>
          <p:cNvPr id="7" name="Textfeld 6">
            <a:extLst>
              <a:ext uri="{FF2B5EF4-FFF2-40B4-BE49-F238E27FC236}">
                <a16:creationId xmlns:a16="http://schemas.microsoft.com/office/drawing/2014/main" id="{8FF7F625-FA02-467E-A541-45533D132FCE}"/>
              </a:ext>
            </a:extLst>
          </p:cNvPr>
          <p:cNvSpPr txBox="1"/>
          <p:nvPr/>
        </p:nvSpPr>
        <p:spPr>
          <a:xfrm>
            <a:off x="927572" y="6128055"/>
            <a:ext cx="1305165" cy="276999"/>
          </a:xfrm>
          <a:prstGeom prst="rect">
            <a:avLst/>
          </a:prstGeom>
          <a:noFill/>
        </p:spPr>
        <p:txBody>
          <a:bodyPr wrap="none" rtlCol="0">
            <a:spAutoFit/>
          </a:bodyPr>
          <a:lstStyle/>
          <a:p>
            <a:r>
              <a:rPr lang="nl-BE" sz="1200">
                <a:solidFill>
                  <a:schemeClr val="bg1"/>
                </a:solidFill>
                <a:latin typeface="+mn-lt"/>
              </a:rPr>
              <a:t>© Martina Hertel</a:t>
            </a:r>
          </a:p>
        </p:txBody>
      </p:sp>
      <p:sp>
        <p:nvSpPr>
          <p:cNvPr id="8" name="Content Placeholder 2">
            <a:extLst>
              <a:ext uri="{FF2B5EF4-FFF2-40B4-BE49-F238E27FC236}">
                <a16:creationId xmlns:a16="http://schemas.microsoft.com/office/drawing/2014/main" id="{7193FDF7-CD41-4D35-BAAB-485656D288ED}"/>
              </a:ext>
            </a:extLst>
          </p:cNvPr>
          <p:cNvSpPr>
            <a:spLocks noGrp="1"/>
          </p:cNvSpPr>
          <p:nvPr>
            <p:ph idx="1"/>
          </p:nvPr>
        </p:nvSpPr>
        <p:spPr>
          <a:xfrm>
            <a:off x="6660574" y="2582262"/>
            <a:ext cx="2383352" cy="3963389"/>
          </a:xfrm>
        </p:spPr>
        <p:txBody>
          <a:bodyPr/>
          <a:lstStyle/>
          <a:p>
            <a:pPr eaLnBrk="1" hangingPunct="1">
              <a:buFont typeface="Arial" panose="020B0604020202020204" pitchFamily="34" charset="0"/>
              <a:buChar char="•"/>
            </a:pPr>
            <a:r>
              <a:rPr lang="nl-BE" sz="2000" b="0" dirty="0">
                <a:ea typeface="ＭＳ Ｐゴシック" panose="020B0600070205080204" pitchFamily="34" charset="-128"/>
              </a:rPr>
              <a:t>Goed voorbeeld in de stad Freiburg:</a:t>
            </a:r>
          </a:p>
          <a:p>
            <a:pPr eaLnBrk="1" hangingPunct="1">
              <a:buFont typeface="Arial" panose="020B0604020202020204" pitchFamily="34" charset="0"/>
              <a:buChar char="•"/>
            </a:pPr>
            <a:r>
              <a:rPr lang="nl-BE" sz="2000" b="0" dirty="0" err="1">
                <a:ea typeface="ＭＳ Ｐゴシック" panose="020B0600070205080204" pitchFamily="34" charset="-128"/>
              </a:rPr>
              <a:t>Mobiliteitshub</a:t>
            </a:r>
            <a:r>
              <a:rPr lang="nl-BE" sz="2000" b="0" dirty="0">
                <a:ea typeface="ＭＳ Ｐゴシック" panose="020B0600070205080204" pitchFamily="34" charset="-128"/>
              </a:rPr>
              <a:t> naast woningen en “</a:t>
            </a:r>
            <a:r>
              <a:rPr lang="nl-BE" sz="2000" b="0" dirty="0" err="1">
                <a:ea typeface="ＭＳ Ｐゴシック" panose="020B0600070205080204" pitchFamily="34" charset="-128"/>
              </a:rPr>
              <a:t>Technisches</a:t>
            </a:r>
            <a:r>
              <a:rPr lang="nl-BE" sz="2000" b="0" dirty="0">
                <a:ea typeface="ＭＳ Ｐゴシック" panose="020B0600070205080204" pitchFamily="34" charset="-128"/>
              </a:rPr>
              <a:t> </a:t>
            </a:r>
            <a:r>
              <a:rPr lang="nl-BE" sz="2000" b="0" dirty="0" err="1">
                <a:ea typeface="ＭＳ Ｐゴシック" panose="020B0600070205080204" pitchFamily="34" charset="-128"/>
              </a:rPr>
              <a:t>Rathaus</a:t>
            </a:r>
            <a:r>
              <a:rPr lang="nl-BE" sz="2000" b="0" dirty="0">
                <a:ea typeface="ＭＳ Ｐゴシック" panose="020B0600070205080204" pitchFamily="34" charset="-128"/>
              </a:rPr>
              <a:t>”</a:t>
            </a: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2529793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nl-BE" sz="3600" b="1">
                <a:solidFill>
                  <a:schemeClr val="bg1"/>
                </a:solidFill>
                <a:latin typeface="+mj-lt"/>
              </a:rPr>
              <a:t>Parkeernormen vastleggen</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7"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1207402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762624" cy="1152525"/>
          </a:xfrm>
        </p:spPr>
        <p:txBody>
          <a:bodyPr/>
          <a:lstStyle/>
          <a:p>
            <a:pPr eaLnBrk="1" hangingPunct="1"/>
            <a:r>
              <a:rPr lang="nl-BE" dirty="0"/>
              <a:t>b. De minimumnormen voor parkeerplaatsen voor auto’s verlagen …dankzij hoogwaardige fietsenstallingen </a:t>
            </a:r>
          </a:p>
        </p:txBody>
      </p:sp>
      <p:sp>
        <p:nvSpPr>
          <p:cNvPr id="5" name="Textfeld 4">
            <a:extLst>
              <a:ext uri="{FF2B5EF4-FFF2-40B4-BE49-F238E27FC236}">
                <a16:creationId xmlns:a16="http://schemas.microsoft.com/office/drawing/2014/main" id="{715FB566-71AC-40F6-A98A-947C329E0B42}"/>
              </a:ext>
            </a:extLst>
          </p:cNvPr>
          <p:cNvSpPr txBox="1"/>
          <p:nvPr/>
        </p:nvSpPr>
        <p:spPr>
          <a:xfrm>
            <a:off x="361883" y="1624981"/>
            <a:ext cx="8377003" cy="446276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nl-BE" sz="2200" b="1" dirty="0">
                <a:solidFill>
                  <a:srgbClr val="134095"/>
                </a:solidFill>
                <a:latin typeface="+mj-lt"/>
                <a:cs typeface="MS PGothic"/>
              </a:rPr>
              <a:t>Verplichte voorziening </a:t>
            </a:r>
            <a:r>
              <a:rPr lang="nl-BE" sz="2200" dirty="0">
                <a:solidFill>
                  <a:srgbClr val="134095"/>
                </a:solidFill>
                <a:latin typeface="+mj-lt"/>
                <a:cs typeface="MS PGothic"/>
              </a:rPr>
              <a:t>van fietsenstallingen!</a:t>
            </a:r>
          </a:p>
          <a:p>
            <a:pPr marL="342900" indent="-342900">
              <a:spcBef>
                <a:spcPts val="600"/>
              </a:spcBef>
              <a:buFont typeface="Arial" panose="020B0604020202020204" pitchFamily="34" charset="0"/>
              <a:buChar char="•"/>
            </a:pPr>
            <a:r>
              <a:rPr lang="nl-BE" sz="2200" dirty="0">
                <a:solidFill>
                  <a:srgbClr val="134095"/>
                </a:solidFill>
                <a:latin typeface="+mj-lt"/>
                <a:cs typeface="MS PGothic"/>
              </a:rPr>
              <a:t>Installatie van voorwielhouders (zogenaamde velgmoordenaars) is niet toegestaan bij nieuwbouwprojecten</a:t>
            </a:r>
          </a:p>
          <a:p>
            <a:pPr marL="342900" indent="-342900">
              <a:spcBef>
                <a:spcPts val="600"/>
              </a:spcBef>
              <a:buFont typeface="Arial" panose="020B0604020202020204" pitchFamily="34" charset="0"/>
              <a:buChar char="•"/>
            </a:pPr>
            <a:r>
              <a:rPr lang="nl-BE" sz="2200" dirty="0">
                <a:solidFill>
                  <a:srgbClr val="134095"/>
                </a:solidFill>
                <a:latin typeface="+mj-lt"/>
                <a:cs typeface="MS PGothic"/>
              </a:rPr>
              <a:t>Fietsenstallingen moeten een veilige parkeerplek bieden, goed bereikbaar en voldoende verlicht zijn </a:t>
            </a:r>
          </a:p>
          <a:p>
            <a:pPr marL="342900" indent="-342900">
              <a:spcBef>
                <a:spcPts val="600"/>
              </a:spcBef>
              <a:buFont typeface="Arial" panose="020B0604020202020204" pitchFamily="34" charset="0"/>
              <a:buChar char="•"/>
            </a:pPr>
            <a:r>
              <a:rPr lang="nl-BE" sz="2200" dirty="0">
                <a:solidFill>
                  <a:srgbClr val="134095"/>
                </a:solidFill>
                <a:latin typeface="+mj-lt"/>
                <a:cs typeface="MS PGothic"/>
              </a:rPr>
              <a:t>Het aantal te bouwen fietsenstallingen is afhankelijk van het soort gebruik van het gebouw (→ indicatieve cijfertabel)</a:t>
            </a:r>
          </a:p>
          <a:p>
            <a:pPr marL="342900" indent="-342900">
              <a:spcBef>
                <a:spcPts val="600"/>
              </a:spcBef>
              <a:buFont typeface="Arial" panose="020B0604020202020204" pitchFamily="34" charset="0"/>
              <a:buChar char="•"/>
            </a:pPr>
            <a:r>
              <a:rPr lang="nl-BE" sz="2200" dirty="0">
                <a:solidFill>
                  <a:srgbClr val="134095"/>
                </a:solidFill>
                <a:latin typeface="+mj-lt"/>
                <a:cs typeface="MS PGothic"/>
              </a:rPr>
              <a:t>Vermindering van de parkeernormen (personenauto) door maatregelen op het gebied van fietspromotie zoals het aanbieden van bakfietsen, bike roofing </a:t>
            </a:r>
            <a:r>
              <a:rPr lang="nl-BE" sz="2200" dirty="0" err="1">
                <a:solidFill>
                  <a:srgbClr val="134095"/>
                </a:solidFill>
                <a:latin typeface="+mj-lt"/>
                <a:cs typeface="MS PGothic"/>
              </a:rPr>
              <a:t>facilities</a:t>
            </a:r>
            <a:r>
              <a:rPr lang="nl-BE" sz="2200" dirty="0">
                <a:solidFill>
                  <a:srgbClr val="134095"/>
                </a:solidFill>
                <a:latin typeface="+mj-lt"/>
                <a:cs typeface="MS PGothic"/>
              </a:rPr>
              <a:t> of vergrendelbare fietsenstallingen, lockers voor het opladen van </a:t>
            </a:r>
            <a:r>
              <a:rPr lang="nl-BE" sz="2200" dirty="0" err="1">
                <a:solidFill>
                  <a:srgbClr val="134095"/>
                </a:solidFill>
                <a:latin typeface="+mj-lt"/>
                <a:cs typeface="MS PGothic"/>
              </a:rPr>
              <a:t>pedelec</a:t>
            </a:r>
            <a:r>
              <a:rPr lang="nl-BE" sz="2200" dirty="0">
                <a:solidFill>
                  <a:srgbClr val="134095"/>
                </a:solidFill>
                <a:latin typeface="+mj-lt"/>
                <a:cs typeface="MS PGothic"/>
              </a:rPr>
              <a:t>-batterijen enz.</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837248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nl-BE" dirty="0"/>
              <a:t>b. Goede normen voor fietsenstallingen</a:t>
            </a:r>
          </a:p>
        </p:txBody>
      </p:sp>
      <p:sp>
        <p:nvSpPr>
          <p:cNvPr id="6" name="Rechteck 5">
            <a:extLst>
              <a:ext uri="{FF2B5EF4-FFF2-40B4-BE49-F238E27FC236}">
                <a16:creationId xmlns:a16="http://schemas.microsoft.com/office/drawing/2014/main" id="{9734377B-1BD8-4708-806D-25B55E42C62A}"/>
              </a:ext>
            </a:extLst>
          </p:cNvPr>
          <p:cNvSpPr/>
          <p:nvPr/>
        </p:nvSpPr>
        <p:spPr>
          <a:xfrm>
            <a:off x="4114801" y="1631373"/>
            <a:ext cx="3799490" cy="2123658"/>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nl-BE" dirty="0">
                <a:solidFill>
                  <a:srgbClr val="134095"/>
                </a:solidFill>
                <a:latin typeface="+mn-lt"/>
                <a:ea typeface="ＭＳ Ｐゴシック" panose="020B0600070205080204" pitchFamily="34" charset="-128"/>
              </a:rPr>
              <a:t>Goed voorbeeld in Sint-Niklaas:</a:t>
            </a:r>
          </a:p>
          <a:p>
            <a:pPr marL="714375" lvl="1" indent="-352425">
              <a:spcBef>
                <a:spcPct val="20000"/>
              </a:spcBef>
              <a:buClr>
                <a:srgbClr val="134095"/>
              </a:buClr>
              <a:buSzPct val="135000"/>
              <a:buFont typeface="Arial" panose="020B0604020202020204" pitchFamily="34" charset="0"/>
              <a:buChar char="•"/>
            </a:pPr>
            <a:r>
              <a:rPr lang="nl-BE" sz="2000" b="1" dirty="0">
                <a:solidFill>
                  <a:srgbClr val="134095"/>
                </a:solidFill>
                <a:latin typeface="+mn-lt"/>
                <a:ea typeface="ＭＳ Ｐゴシック" panose="020B0600070205080204" pitchFamily="34" charset="-128"/>
              </a:rPr>
              <a:t>1 fietsparkeerplaats per blok, </a:t>
            </a:r>
            <a:r>
              <a:rPr lang="nl-BE" sz="2000" dirty="0">
                <a:solidFill>
                  <a:srgbClr val="134095"/>
                </a:solidFill>
                <a:latin typeface="+mn-lt"/>
                <a:ea typeface="ＭＳ Ｐゴシック" panose="020B0600070205080204" pitchFamily="34" charset="-128"/>
              </a:rPr>
              <a:t>maar 1 parkeerplaats per wooneenheid</a:t>
            </a:r>
          </a:p>
        </p:txBody>
      </p:sp>
      <p:pic>
        <p:nvPicPr>
          <p:cNvPr id="1026" name="Picture 2" descr="Sint-Nikla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00" y="1631373"/>
            <a:ext cx="3915000" cy="313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0086A90D-C652-437F-BA12-A2CD4C913A8E}"/>
              </a:ext>
            </a:extLst>
          </p:cNvPr>
          <p:cNvSpPr txBox="1"/>
          <p:nvPr/>
        </p:nvSpPr>
        <p:spPr>
          <a:xfrm>
            <a:off x="155575" y="4530325"/>
            <a:ext cx="1186543" cy="276999"/>
          </a:xfrm>
          <a:prstGeom prst="rect">
            <a:avLst/>
          </a:prstGeom>
          <a:noFill/>
        </p:spPr>
        <p:txBody>
          <a:bodyPr wrap="none" rtlCol="0">
            <a:spAutoFit/>
          </a:bodyPr>
          <a:lstStyle/>
          <a:p>
            <a:r>
              <a:rPr lang="nl-BE" sz="1200">
                <a:solidFill>
                  <a:schemeClr val="bg1"/>
                </a:solidFill>
                <a:latin typeface="+mn-lt"/>
              </a:rPr>
              <a:t>© Park4SUMP</a:t>
            </a:r>
          </a:p>
        </p:txBody>
      </p:sp>
      <p:sp>
        <p:nvSpPr>
          <p:cNvPr id="4" name="Rechteck 3"/>
          <p:cNvSpPr/>
          <p:nvPr/>
        </p:nvSpPr>
        <p:spPr>
          <a:xfrm>
            <a:off x="4122682" y="3633629"/>
            <a:ext cx="4572000" cy="2369880"/>
          </a:xfrm>
          <a:prstGeom prst="rect">
            <a:avLst/>
          </a:prstGeom>
        </p:spPr>
        <p:txBody>
          <a:bodyPr>
            <a:spAutoFit/>
          </a:bodyPr>
          <a:lstStyle/>
          <a:p>
            <a:pPr marL="342900" lvl="0" indent="-342900">
              <a:spcBef>
                <a:spcPct val="20000"/>
              </a:spcBef>
              <a:buClr>
                <a:srgbClr val="134095"/>
              </a:buClr>
              <a:buSzPct val="135000"/>
              <a:buFont typeface="Arial" panose="020B0604020202020204" pitchFamily="34" charset="0"/>
              <a:buChar char="•"/>
            </a:pPr>
            <a:r>
              <a:rPr lang="nl-BE" dirty="0">
                <a:solidFill>
                  <a:srgbClr val="134095"/>
                </a:solidFill>
                <a:latin typeface="Arial"/>
                <a:ea typeface="ＭＳ Ｐゴシック" panose="020B0600070205080204" pitchFamily="34" charset="-128"/>
              </a:rPr>
              <a:t>Goed voorbeeld in Frankrijk:</a:t>
            </a:r>
          </a:p>
          <a:p>
            <a:pPr marL="714375" lvl="1" indent="-352425">
              <a:spcBef>
                <a:spcPct val="20000"/>
              </a:spcBef>
              <a:buClr>
                <a:srgbClr val="134095"/>
              </a:buClr>
              <a:buSzPct val="135000"/>
              <a:buFont typeface="Arial" panose="020B0604020202020204" pitchFamily="34" charset="0"/>
              <a:buChar char="•"/>
            </a:pPr>
            <a:r>
              <a:rPr lang="nl-BE" sz="2000" dirty="0">
                <a:solidFill>
                  <a:srgbClr val="134095"/>
                </a:solidFill>
                <a:latin typeface="Arial"/>
                <a:ea typeface="ＭＳ Ｐゴシック" panose="020B0600070205080204" pitchFamily="34" charset="-128"/>
              </a:rPr>
              <a:t>maximumnormen voor autoparkeerplaatsen en minimumnormen voor fietsparkeerplaatsen gelden voor huurwoningen met financiële steun </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2537489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1C94C4-3727-4CD8-8FD6-0FC3F7116BDD}"/>
              </a:ext>
            </a:extLst>
          </p:cNvPr>
          <p:cNvPicPr>
            <a:picLocks noChangeAspect="1"/>
          </p:cNvPicPr>
          <p:nvPr/>
        </p:nvPicPr>
        <p:blipFill rotWithShape="1">
          <a:blip r:embed="rId3"/>
          <a:srcRect l="15054" t="20433" r="15215" b="12054"/>
          <a:stretch/>
        </p:blipFill>
        <p:spPr>
          <a:xfrm>
            <a:off x="2738437" y="5401133"/>
            <a:ext cx="2752726" cy="1135334"/>
          </a:xfrm>
          <a:prstGeom prst="rect">
            <a:avLst/>
          </a:prstGeom>
        </p:spPr>
      </p:pic>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304800" y="104008"/>
            <a:ext cx="5838825" cy="1143000"/>
          </a:xfrm>
        </p:spPr>
        <p:txBody>
          <a:bodyPr/>
          <a:lstStyle/>
          <a:p>
            <a:pPr eaLnBrk="1" hangingPunct="1"/>
            <a:r>
              <a:rPr lang="nl-BE" dirty="0"/>
              <a:t>b. Vermindering van parkeernormen dankzij autodelen</a:t>
            </a:r>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13" name="Textfeld 12"/>
          <p:cNvSpPr txBox="1"/>
          <p:nvPr/>
        </p:nvSpPr>
        <p:spPr>
          <a:xfrm>
            <a:off x="2133371" y="5394630"/>
            <a:ext cx="1681871" cy="338554"/>
          </a:xfrm>
          <a:prstGeom prst="rect">
            <a:avLst/>
          </a:prstGeom>
          <a:noFill/>
        </p:spPr>
        <p:txBody>
          <a:bodyPr wrap="none" rtlCol="0">
            <a:spAutoFit/>
          </a:bodyPr>
          <a:lstStyle/>
          <a:p>
            <a:r>
              <a:rPr lang="nl-BE" sz="1600">
                <a:solidFill>
                  <a:schemeClr val="bg1"/>
                </a:solidFill>
                <a:latin typeface="+mn-lt"/>
              </a:rPr>
              <a:t>© Martina Hertel</a:t>
            </a:r>
          </a:p>
        </p:txBody>
      </p:sp>
      <p:sp>
        <p:nvSpPr>
          <p:cNvPr id="14" name="Rechteck 13"/>
          <p:cNvSpPr/>
          <p:nvPr/>
        </p:nvSpPr>
        <p:spPr>
          <a:xfrm>
            <a:off x="165100" y="5210385"/>
            <a:ext cx="7150100" cy="830997"/>
          </a:xfrm>
          <a:prstGeom prst="rect">
            <a:avLst/>
          </a:prstGeom>
        </p:spPr>
        <p:txBody>
          <a:bodyPr wrap="square">
            <a:spAutoFit/>
          </a:bodyPr>
          <a:lstStyle/>
          <a:p>
            <a:r>
              <a:rPr lang="nl-BE" sz="1200" b="1">
                <a:solidFill>
                  <a:srgbClr val="134095"/>
                </a:solidFill>
                <a:latin typeface="Arial" panose="020B0604020202020204" pitchFamily="34" charset="0"/>
                <a:cs typeface="Arial" panose="020B0604020202020204" pitchFamily="34" charset="0"/>
              </a:rPr>
              <a:t>Bron: Presentatie door Gunnar Nehrke, lezing op</a:t>
            </a:r>
            <a:br>
              <a:rPr lang="nl-BE" sz="1200" b="1">
                <a:solidFill>
                  <a:srgbClr val="134095"/>
                </a:solidFill>
                <a:latin typeface="Arial" panose="020B0604020202020204" pitchFamily="34" charset="0"/>
                <a:cs typeface="Arial" panose="020B0604020202020204" pitchFamily="34" charset="0"/>
              </a:rPr>
            </a:br>
            <a:r>
              <a:rPr lang="nl-BE" sz="1200" b="1">
                <a:solidFill>
                  <a:srgbClr val="134095"/>
                </a:solidFill>
                <a:latin typeface="Arial" panose="020B0604020202020204" pitchFamily="34" charset="0"/>
                <a:cs typeface="Arial" panose="020B0604020202020204" pitchFamily="34" charset="0"/>
              </a:rPr>
              <a:t>14 november 2019, Difu Seminar </a:t>
            </a:r>
          </a:p>
          <a:p>
            <a:endParaRPr lang="de-DE" sz="1200" b="1" dirty="0">
              <a:solidFill>
                <a:srgbClr val="134095"/>
              </a:solidFill>
              <a:latin typeface="Arial" panose="020B0604020202020204" pitchFamily="34" charset="0"/>
              <a:cs typeface="Arial" panose="020B0604020202020204" pitchFamily="34" charset="0"/>
            </a:endParaRPr>
          </a:p>
          <a:p>
            <a:r>
              <a:rPr lang="nl-BE" sz="1200" b="1">
                <a:solidFill>
                  <a:srgbClr val="134095"/>
                </a:solidFill>
                <a:latin typeface="+mn-lt"/>
              </a:rPr>
              <a:t> </a:t>
            </a:r>
          </a:p>
        </p:txBody>
      </p:sp>
      <p:graphicFrame>
        <p:nvGraphicFramePr>
          <p:cNvPr id="5" name="Tabelle 4"/>
          <p:cNvGraphicFramePr>
            <a:graphicFrameLocks noGrp="1"/>
          </p:cNvGraphicFramePr>
          <p:nvPr>
            <p:extLst>
              <p:ext uri="{D42A27DB-BD31-4B8C-83A1-F6EECF244321}">
                <p14:modId xmlns:p14="http://schemas.microsoft.com/office/powerpoint/2010/main" val="3235611950"/>
              </p:ext>
            </p:extLst>
          </p:nvPr>
        </p:nvGraphicFramePr>
        <p:xfrm>
          <a:off x="256308" y="1375314"/>
          <a:ext cx="8631384" cy="3820668"/>
        </p:xfrm>
        <a:graphic>
          <a:graphicData uri="http://schemas.openxmlformats.org/drawingml/2006/table">
            <a:tbl>
              <a:tblPr firstRow="1" firstCol="1" bandRow="1">
                <a:tableStyleId>{5C22544A-7EE6-4342-B048-85BDC9FD1C3A}</a:tableStyleId>
              </a:tblPr>
              <a:tblGrid>
                <a:gridCol w="1316648">
                  <a:extLst>
                    <a:ext uri="{9D8B030D-6E8A-4147-A177-3AD203B41FA5}">
                      <a16:colId xmlns:a16="http://schemas.microsoft.com/office/drawing/2014/main" val="20000"/>
                    </a:ext>
                  </a:extLst>
                </a:gridCol>
                <a:gridCol w="2187386">
                  <a:extLst>
                    <a:ext uri="{9D8B030D-6E8A-4147-A177-3AD203B41FA5}">
                      <a16:colId xmlns:a16="http://schemas.microsoft.com/office/drawing/2014/main" val="20001"/>
                    </a:ext>
                  </a:extLst>
                </a:gridCol>
                <a:gridCol w="1852485">
                  <a:extLst>
                    <a:ext uri="{9D8B030D-6E8A-4147-A177-3AD203B41FA5}">
                      <a16:colId xmlns:a16="http://schemas.microsoft.com/office/drawing/2014/main" val="20002"/>
                    </a:ext>
                  </a:extLst>
                </a:gridCol>
                <a:gridCol w="3274865">
                  <a:extLst>
                    <a:ext uri="{9D8B030D-6E8A-4147-A177-3AD203B41FA5}">
                      <a16:colId xmlns:a16="http://schemas.microsoft.com/office/drawing/2014/main" val="20003"/>
                    </a:ext>
                  </a:extLst>
                </a:gridCol>
              </a:tblGrid>
              <a:tr h="382388">
                <a:tc>
                  <a:txBody>
                    <a:bodyPr/>
                    <a:lstStyle/>
                    <a:p>
                      <a:pPr>
                        <a:lnSpc>
                          <a:spcPct val="115000"/>
                        </a:lnSpc>
                        <a:spcAft>
                          <a:spcPts val="0"/>
                        </a:spcAft>
                      </a:pPr>
                      <a:r>
                        <a:rPr lang="nl-BE" sz="1800">
                          <a:latin typeface="+mn-lt"/>
                          <a:ea typeface="+mn-ea"/>
                          <a:cs typeface="+mn-cs"/>
                        </a:rPr>
                        <a:t>Stad</a:t>
                      </a:r>
                    </a:p>
                  </a:txBody>
                  <a:tcPr marL="62184" marR="62184" marT="0" marB="0"/>
                </a:tc>
                <a:tc>
                  <a:txBody>
                    <a:bodyPr/>
                    <a:lstStyle/>
                    <a:p>
                      <a:pPr>
                        <a:lnSpc>
                          <a:spcPct val="115000"/>
                        </a:lnSpc>
                        <a:spcAft>
                          <a:spcPts val="0"/>
                        </a:spcAft>
                      </a:pPr>
                      <a:r>
                        <a:rPr lang="nl-BE" sz="1800"/>
                        <a:t>Nieuwbouwproject</a:t>
                      </a:r>
                    </a:p>
                  </a:txBody>
                  <a:tcPr marL="62184" marR="62184" marT="0" marB="0"/>
                </a:tc>
                <a:tc>
                  <a:txBody>
                    <a:bodyPr/>
                    <a:lstStyle/>
                    <a:p>
                      <a:pPr>
                        <a:lnSpc>
                          <a:spcPct val="115000"/>
                        </a:lnSpc>
                        <a:spcAft>
                          <a:spcPts val="0"/>
                        </a:spcAft>
                      </a:pPr>
                      <a:r>
                        <a:rPr lang="nl-BE" sz="1800"/>
                        <a:t>Vermindering van parkeernormen</a:t>
                      </a:r>
                      <a:r>
                        <a:rPr lang="nl-BE" sz="1800" baseline="0"/>
                        <a:t> voor nieuwbouw</a:t>
                      </a:r>
                    </a:p>
                  </a:txBody>
                  <a:tcPr marL="62184" marR="62184" marT="0" marB="0"/>
                </a:tc>
                <a:tc>
                  <a:txBody>
                    <a:bodyPr/>
                    <a:lstStyle/>
                    <a:p>
                      <a:pPr>
                        <a:lnSpc>
                          <a:spcPct val="115000"/>
                        </a:lnSpc>
                        <a:spcAft>
                          <a:spcPts val="0"/>
                        </a:spcAft>
                      </a:pPr>
                      <a:r>
                        <a:rPr lang="nl-BE" sz="1800" dirty="0">
                          <a:latin typeface="+mn-lt"/>
                          <a:ea typeface="+mn-ea"/>
                          <a:cs typeface="+mn-cs"/>
                        </a:rPr>
                        <a:t>Kosten</a:t>
                      </a:r>
                    </a:p>
                  </a:txBody>
                  <a:tcPr marL="62184" marR="62184" marT="0" marB="0"/>
                </a:tc>
                <a:extLst>
                  <a:ext uri="{0D108BD9-81ED-4DB2-BD59-A6C34878D82A}">
                    <a16:rowId xmlns:a16="http://schemas.microsoft.com/office/drawing/2014/main" val="10000"/>
                  </a:ext>
                </a:extLst>
              </a:tr>
              <a:tr h="955935">
                <a:tc>
                  <a:txBody>
                    <a:bodyPr/>
                    <a:lstStyle/>
                    <a:p>
                      <a:pPr>
                        <a:lnSpc>
                          <a:spcPct val="115000"/>
                        </a:lnSpc>
                        <a:spcAft>
                          <a:spcPts val="0"/>
                        </a:spcAft>
                      </a:pPr>
                      <a:r>
                        <a:rPr lang="nl-BE" sz="1800"/>
                        <a:t>Mün</a:t>
                      </a:r>
                      <a:r>
                        <a:rPr lang="nl-BE" sz="1800" baseline="0"/>
                        <a:t>chen</a:t>
                      </a:r>
                    </a:p>
                  </a:txBody>
                  <a:tcPr marL="62184" marR="62184" marT="0" marB="0"/>
                </a:tc>
                <a:tc>
                  <a:txBody>
                    <a:bodyPr/>
                    <a:lstStyle/>
                    <a:p>
                      <a:pPr>
                        <a:lnSpc>
                          <a:spcPct val="115000"/>
                        </a:lnSpc>
                        <a:spcAft>
                          <a:spcPts val="0"/>
                        </a:spcAft>
                      </a:pPr>
                      <a:r>
                        <a:rPr lang="nl-BE" sz="1600">
                          <a:latin typeface="Arial" panose="020B0604020202020204" pitchFamily="34" charset="0"/>
                          <a:ea typeface="Calibri"/>
                          <a:cs typeface="Arial" panose="020B0604020202020204" pitchFamily="34" charset="0"/>
                        </a:rPr>
                        <a:t>Multigenerationeel wonen met 120 wooneenheden in München </a:t>
                      </a:r>
                    </a:p>
                    <a:p>
                      <a:pPr algn="l" rtl="0">
                        <a:lnSpc>
                          <a:spcPct val="115000"/>
                        </a:lnSpc>
                        <a:spcAft>
                          <a:spcPts val="0"/>
                        </a:spcAft>
                      </a:pPr>
                      <a:endParaRPr lang="en-US" sz="16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nl-BE" sz="1600">
                          <a:latin typeface="Arial" panose="020B0604020202020204" pitchFamily="34" charset="0"/>
                          <a:ea typeface="Calibri"/>
                          <a:cs typeface="Arial" panose="020B0604020202020204" pitchFamily="34" charset="0"/>
                        </a:rPr>
                        <a:t>Autodeelpartner: STATTAUTO München</a:t>
                      </a:r>
                    </a:p>
                  </a:txBody>
                  <a:tcPr marL="62184" marR="62184" marT="0" marB="0"/>
                </a:tc>
                <a:tc>
                  <a:txBody>
                    <a:bodyPr/>
                    <a:lstStyle/>
                    <a:p>
                      <a:pPr>
                        <a:lnSpc>
                          <a:spcPct val="115000"/>
                        </a:lnSpc>
                        <a:spcAft>
                          <a:spcPts val="0"/>
                        </a:spcAft>
                      </a:pPr>
                      <a:r>
                        <a:rPr lang="nl-BE" sz="1600"/>
                        <a:t>Vermindering</a:t>
                      </a:r>
                      <a:r>
                        <a:rPr lang="nl-BE" sz="1600" baseline="0"/>
                        <a:t> van parkeernormen </a:t>
                      </a:r>
                      <a:r>
                        <a:rPr lang="nl-BE" sz="1600"/>
                        <a:t>door lokale overheid dankzij autodelen: 0,5 in plaats van 0,8</a:t>
                      </a:r>
                    </a:p>
                    <a:p>
                      <a:pPr algn="l" rtl="0">
                        <a:lnSpc>
                          <a:spcPct val="115000"/>
                        </a:lnSpc>
                        <a:spcAft>
                          <a:spcPts val="0"/>
                        </a:spcAft>
                      </a:pPr>
                      <a:endParaRPr lang="en-US" sz="1600" dirty="0">
                        <a:effectLst/>
                      </a:endParaRPr>
                    </a:p>
                  </a:txBody>
                  <a:tcPr marL="62184" marR="62184" marT="0" marB="0"/>
                </a:tc>
                <a:tc>
                  <a:txBody>
                    <a:bodyPr/>
                    <a:lstStyle/>
                    <a:p>
                      <a:pPr>
                        <a:lnSpc>
                          <a:spcPct val="115000"/>
                        </a:lnSpc>
                        <a:spcAft>
                          <a:spcPts val="0"/>
                        </a:spcAft>
                      </a:pPr>
                      <a:r>
                        <a:rPr lang="nl-BE" sz="1600" dirty="0"/>
                        <a:t>Verlaging van de bouwkosten (ondergrondse parking): ca. 300.000 euro, waarvan ca. 150.000 euro niet kan geherfinancierd worden via de verhuur van parkeerplaatsen</a:t>
                      </a:r>
                    </a:p>
                    <a:p>
                      <a:pPr algn="l" rtl="0">
                        <a:lnSpc>
                          <a:spcPct val="115000"/>
                        </a:lnSpc>
                        <a:spcAft>
                          <a:spcPts val="0"/>
                        </a:spcAft>
                      </a:pPr>
                      <a:endParaRPr lang="de-DE" sz="1600" dirty="0">
                        <a:effectLst/>
                      </a:endParaRPr>
                    </a:p>
                    <a:p>
                      <a:pPr>
                        <a:lnSpc>
                          <a:spcPct val="115000"/>
                        </a:lnSpc>
                        <a:spcAft>
                          <a:spcPts val="0"/>
                        </a:spcAft>
                      </a:pPr>
                      <a:r>
                        <a:rPr lang="nl-BE" sz="1600" dirty="0"/>
                        <a:t> </a:t>
                      </a:r>
                    </a:p>
                  </a:txBody>
                  <a:tcPr marL="62184" marR="62184" marT="0" marB="0"/>
                </a:tc>
                <a:extLst>
                  <a:ext uri="{0D108BD9-81ED-4DB2-BD59-A6C34878D82A}">
                    <a16:rowId xmlns:a16="http://schemas.microsoft.com/office/drawing/2014/main" val="10001"/>
                  </a:ext>
                </a:extLst>
              </a:tr>
            </a:tbl>
          </a:graphicData>
        </a:graphic>
      </p:graphicFrame>
      <p:sp>
        <p:nvSpPr>
          <p:cNvPr id="6" name="Rechteck 5">
            <a:extLst>
              <a:ext uri="{FF2B5EF4-FFF2-40B4-BE49-F238E27FC236}">
                <a16:creationId xmlns:a16="http://schemas.microsoft.com/office/drawing/2014/main" id="{570C13A3-935F-4655-8376-673A34774FB8}"/>
              </a:ext>
            </a:extLst>
          </p:cNvPr>
          <p:cNvSpPr/>
          <p:nvPr/>
        </p:nvSpPr>
        <p:spPr>
          <a:xfrm>
            <a:off x="5820728" y="5967522"/>
            <a:ext cx="2460243" cy="461665"/>
          </a:xfrm>
          <a:prstGeom prst="rect">
            <a:avLst/>
          </a:prstGeom>
        </p:spPr>
        <p:txBody>
          <a:bodyPr wrap="square">
            <a:spAutoFit/>
          </a:bodyPr>
          <a:lstStyle/>
          <a:p>
            <a:pPr lvl="0"/>
            <a:r>
              <a:rPr lang="nl-BE" sz="1200" b="1" dirty="0">
                <a:solidFill>
                  <a:srgbClr val="134095"/>
                </a:solidFill>
                <a:latin typeface="Arial" panose="020B0604020202020204" pitchFamily="34" charset="0"/>
                <a:cs typeface="Arial" panose="020B0604020202020204" pitchFamily="34" charset="0"/>
              </a:rPr>
              <a:t>Bron: https://www.stattauto-muenchen.de/renault-zoe/</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269827381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0" y="113533"/>
            <a:ext cx="6181725" cy="1143000"/>
          </a:xfrm>
        </p:spPr>
        <p:txBody>
          <a:bodyPr/>
          <a:lstStyle/>
          <a:p>
            <a:pPr eaLnBrk="1" hangingPunct="1"/>
            <a:r>
              <a:rPr lang="nl-BE" sz="1800" dirty="0"/>
              <a:t/>
            </a:r>
            <a:br>
              <a:rPr lang="nl-BE" sz="1800" dirty="0"/>
            </a:br>
            <a:r>
              <a:rPr lang="nl-BE" sz="1800" dirty="0"/>
              <a:t/>
            </a:r>
            <a:br>
              <a:rPr lang="nl-BE" sz="1800" dirty="0"/>
            </a:br>
            <a:r>
              <a:rPr lang="nl-BE" sz="1800" dirty="0"/>
              <a:t>b. Goed voorbeeld in </a:t>
            </a:r>
            <a:r>
              <a:rPr lang="nl-BE" sz="1800" dirty="0" err="1"/>
              <a:t>Umeå</a:t>
            </a:r>
            <a:r>
              <a:rPr lang="nl-BE" sz="1800" dirty="0"/>
              <a:t>: bij het project Green Parking </a:t>
            </a:r>
            <a:r>
              <a:rPr lang="nl-BE" sz="1800" dirty="0" err="1"/>
              <a:t>Payoff</a:t>
            </a:r>
            <a:r>
              <a:rPr lang="nl-BE" sz="1800" dirty="0"/>
              <a:t> bieden projectontwikkelaars duurzame mobiliteitsdiensten aan in ruil voor lagere parkeernormen</a:t>
            </a:r>
            <a:br>
              <a:rPr lang="nl-BE" sz="1800" dirty="0"/>
            </a:br>
            <a:endParaRPr lang="nl-BE" sz="1800" dirty="0"/>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13" name="Textfeld 12"/>
          <p:cNvSpPr txBox="1"/>
          <p:nvPr/>
        </p:nvSpPr>
        <p:spPr>
          <a:xfrm>
            <a:off x="2133371" y="5394630"/>
            <a:ext cx="1681871" cy="338554"/>
          </a:xfrm>
          <a:prstGeom prst="rect">
            <a:avLst/>
          </a:prstGeom>
          <a:noFill/>
        </p:spPr>
        <p:txBody>
          <a:bodyPr wrap="none" rtlCol="0">
            <a:spAutoFit/>
          </a:bodyPr>
          <a:lstStyle/>
          <a:p>
            <a:r>
              <a:rPr lang="nl-BE" sz="1600">
                <a:solidFill>
                  <a:schemeClr val="bg1"/>
                </a:solidFill>
                <a:latin typeface="+mn-lt"/>
              </a:rPr>
              <a:t>© Martina Hertel</a:t>
            </a:r>
          </a:p>
        </p:txBody>
      </p:sp>
      <p:pic>
        <p:nvPicPr>
          <p:cNvPr id="11" name="Grafik 10">
            <a:extLst>
              <a:ext uri="{FF2B5EF4-FFF2-40B4-BE49-F238E27FC236}">
                <a16:creationId xmlns:a16="http://schemas.microsoft.com/office/drawing/2014/main" id="{091A490E-B13A-4F5B-83BF-5E3DD0301DB3}"/>
              </a:ext>
            </a:extLst>
          </p:cNvPr>
          <p:cNvPicPr>
            <a:picLocks noChangeAspect="1"/>
          </p:cNvPicPr>
          <p:nvPr/>
        </p:nvPicPr>
        <p:blipFill>
          <a:blip r:embed="rId3"/>
          <a:stretch>
            <a:fillRect/>
          </a:stretch>
        </p:blipFill>
        <p:spPr>
          <a:xfrm>
            <a:off x="127562" y="3576318"/>
            <a:ext cx="3869267" cy="2901950"/>
          </a:xfrm>
          <a:prstGeom prst="rect">
            <a:avLst/>
          </a:prstGeom>
        </p:spPr>
      </p:pic>
      <p:pic>
        <p:nvPicPr>
          <p:cNvPr id="12" name="Grafik 11">
            <a:extLst>
              <a:ext uri="{FF2B5EF4-FFF2-40B4-BE49-F238E27FC236}">
                <a16:creationId xmlns:a16="http://schemas.microsoft.com/office/drawing/2014/main" id="{7BDF153D-F17E-4A42-ADEE-2BB592B53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64" y="1440659"/>
            <a:ext cx="3869267" cy="2579511"/>
          </a:xfrm>
          <a:prstGeom prst="rect">
            <a:avLst/>
          </a:prstGeom>
        </p:spPr>
      </p:pic>
      <p:pic>
        <p:nvPicPr>
          <p:cNvPr id="16" name="Grafik 15">
            <a:extLst>
              <a:ext uri="{FF2B5EF4-FFF2-40B4-BE49-F238E27FC236}">
                <a16:creationId xmlns:a16="http://schemas.microsoft.com/office/drawing/2014/main" id="{BA91F6C7-FB59-47B1-A138-CBDFC585A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6831" y="1440660"/>
            <a:ext cx="3750260" cy="2812695"/>
          </a:xfrm>
          <a:prstGeom prst="rect">
            <a:avLst/>
          </a:prstGeom>
        </p:spPr>
      </p:pic>
      <p:pic>
        <p:nvPicPr>
          <p:cNvPr id="14" name="Grafik 13">
            <a:extLst>
              <a:ext uri="{FF2B5EF4-FFF2-40B4-BE49-F238E27FC236}">
                <a16:creationId xmlns:a16="http://schemas.microsoft.com/office/drawing/2014/main" id="{D1D20DFB-652C-495D-B56B-45D715BEC7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1089"/>
          <a:stretch/>
        </p:blipFill>
        <p:spPr>
          <a:xfrm>
            <a:off x="3996830" y="3977482"/>
            <a:ext cx="3750261" cy="2500786"/>
          </a:xfrm>
          <a:prstGeom prst="rect">
            <a:avLst/>
          </a:prstGeom>
        </p:spPr>
      </p:pic>
      <p:sp>
        <p:nvSpPr>
          <p:cNvPr id="18" name="Rechteck 17">
            <a:extLst>
              <a:ext uri="{FF2B5EF4-FFF2-40B4-BE49-F238E27FC236}">
                <a16:creationId xmlns:a16="http://schemas.microsoft.com/office/drawing/2014/main" id="{E3307766-CE5A-4BEB-AC46-9CF83B23E35C}"/>
              </a:ext>
            </a:extLst>
          </p:cNvPr>
          <p:cNvSpPr/>
          <p:nvPr/>
        </p:nvSpPr>
        <p:spPr>
          <a:xfrm>
            <a:off x="97355" y="6046868"/>
            <a:ext cx="1478458" cy="461665"/>
          </a:xfrm>
          <a:prstGeom prst="rect">
            <a:avLst/>
          </a:prstGeom>
        </p:spPr>
        <p:txBody>
          <a:bodyPr wrap="square">
            <a:spAutoFit/>
          </a:bodyPr>
          <a:lstStyle/>
          <a:p>
            <a:r>
              <a:rPr lang="nl-BE" sz="1200" dirty="0">
                <a:solidFill>
                  <a:schemeClr val="bg1"/>
                </a:solidFill>
                <a:latin typeface="Arial"/>
              </a:rPr>
              <a:t>Alle foto's van Martina Hertel</a:t>
            </a:r>
          </a:p>
        </p:txBody>
      </p:sp>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9"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270311186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381345"/>
            <a:ext cx="6248990" cy="1152525"/>
          </a:xfrm>
        </p:spPr>
        <p:txBody>
          <a:bodyPr/>
          <a:lstStyle/>
          <a:p>
            <a:r>
              <a:rPr lang="nl-BE" sz="2000" dirty="0"/>
              <a:t>b. Goed voorbeeld in </a:t>
            </a:r>
            <a:r>
              <a:rPr lang="nl-BE" sz="2000" dirty="0" err="1"/>
              <a:t>Umeå</a:t>
            </a:r>
            <a:r>
              <a:rPr lang="nl-BE" sz="2000" dirty="0"/>
              <a:t>: lagere minimumnormen voor autoparkeerplaatsen… dankzij een geavanceerd mobiliteitsconcept: Green Parking </a:t>
            </a:r>
            <a:r>
              <a:rPr lang="nl-BE" sz="2000" dirty="0" err="1"/>
              <a:t>Payoff</a:t>
            </a:r>
            <a:r>
              <a:rPr lang="nl-BE" sz="2000" dirty="0"/>
              <a:t/>
            </a:r>
            <a:br>
              <a:rPr lang="nl-BE" sz="2000" dirty="0"/>
            </a:br>
            <a:endParaRPr lang="nl-BE" sz="2000" dirty="0"/>
          </a:p>
        </p:txBody>
      </p:sp>
      <p:sp>
        <p:nvSpPr>
          <p:cNvPr id="11" name="Textfeld 10"/>
          <p:cNvSpPr txBox="1"/>
          <p:nvPr/>
        </p:nvSpPr>
        <p:spPr>
          <a:xfrm>
            <a:off x="4546237" y="3761892"/>
            <a:ext cx="2552657" cy="276999"/>
          </a:xfrm>
          <a:prstGeom prst="rect">
            <a:avLst/>
          </a:prstGeom>
          <a:noFill/>
        </p:spPr>
        <p:txBody>
          <a:bodyPr wrap="square" rtlCol="0">
            <a:spAutoFit/>
          </a:bodyPr>
          <a:lstStyle/>
          <a:p>
            <a:pPr algn="r"/>
            <a:r>
              <a:rPr lang="nl-BE" sz="1200">
                <a:solidFill>
                  <a:schemeClr val="bg1"/>
                </a:solidFill>
                <a:latin typeface="+mj-lt"/>
              </a:rPr>
              <a:t>Foto: Martina Hertel</a:t>
            </a:r>
          </a:p>
        </p:txBody>
      </p:sp>
      <p:sp>
        <p:nvSpPr>
          <p:cNvPr id="3" name="Rechteck 2"/>
          <p:cNvSpPr/>
          <p:nvPr/>
        </p:nvSpPr>
        <p:spPr>
          <a:xfrm>
            <a:off x="4546237" y="4816135"/>
            <a:ext cx="514035" cy="84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8D769EAD-0CEA-46B3-A23A-676F95DA4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0" y="1574364"/>
            <a:ext cx="3939822" cy="2954867"/>
          </a:xfrm>
          <a:prstGeom prst="rect">
            <a:avLst/>
          </a:prstGeom>
        </p:spPr>
      </p:pic>
      <p:pic>
        <p:nvPicPr>
          <p:cNvPr id="7" name="Grafik 6">
            <a:extLst>
              <a:ext uri="{FF2B5EF4-FFF2-40B4-BE49-F238E27FC236}">
                <a16:creationId xmlns:a16="http://schemas.microsoft.com/office/drawing/2014/main" id="{0B274B6C-7460-4871-B1CE-326EF9740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7511" y="1575459"/>
            <a:ext cx="4430659" cy="2953772"/>
          </a:xfrm>
          <a:prstGeom prst="rect">
            <a:avLst/>
          </a:prstGeom>
        </p:spPr>
      </p:pic>
      <p:pic>
        <p:nvPicPr>
          <p:cNvPr id="10" name="Grafik 9">
            <a:extLst>
              <a:ext uri="{FF2B5EF4-FFF2-40B4-BE49-F238E27FC236}">
                <a16:creationId xmlns:a16="http://schemas.microsoft.com/office/drawing/2014/main" id="{8E8FE5DB-4A95-4953-9ED0-C66455C08F56}"/>
              </a:ext>
            </a:extLst>
          </p:cNvPr>
          <p:cNvPicPr>
            <a:picLocks noChangeAspect="1"/>
          </p:cNvPicPr>
          <p:nvPr/>
        </p:nvPicPr>
        <p:blipFill rotWithShape="1">
          <a:blip r:embed="rId5"/>
          <a:srcRect t="15144" r="1955" b="29774"/>
          <a:stretch/>
        </p:blipFill>
        <p:spPr>
          <a:xfrm>
            <a:off x="2305939" y="4610219"/>
            <a:ext cx="4480595" cy="1887923"/>
          </a:xfrm>
          <a:prstGeom prst="rect">
            <a:avLst/>
          </a:prstGeom>
        </p:spPr>
      </p:pic>
      <p:sp>
        <p:nvSpPr>
          <p:cNvPr id="13" name="Rechteck 12">
            <a:extLst>
              <a:ext uri="{FF2B5EF4-FFF2-40B4-BE49-F238E27FC236}">
                <a16:creationId xmlns:a16="http://schemas.microsoft.com/office/drawing/2014/main" id="{40AB5264-D8BA-46D3-9969-5FDEBC8D11DE}"/>
              </a:ext>
            </a:extLst>
          </p:cNvPr>
          <p:cNvSpPr/>
          <p:nvPr/>
        </p:nvSpPr>
        <p:spPr>
          <a:xfrm>
            <a:off x="284393" y="6036477"/>
            <a:ext cx="1478458" cy="461665"/>
          </a:xfrm>
          <a:prstGeom prst="rect">
            <a:avLst/>
          </a:prstGeom>
        </p:spPr>
        <p:txBody>
          <a:bodyPr wrap="square">
            <a:spAutoFit/>
          </a:bodyPr>
          <a:lstStyle/>
          <a:p>
            <a:r>
              <a:rPr lang="nl-BE" sz="1200" b="1">
                <a:solidFill>
                  <a:srgbClr val="034EA2"/>
                </a:solidFill>
                <a:latin typeface="Arial"/>
              </a:rPr>
              <a:t>Alle foto's van Martina Hertel</a:t>
            </a:r>
          </a:p>
        </p:txBody>
      </p:sp>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7164834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754326"/>
          </a:xfrm>
          <a:prstGeom prst="rect">
            <a:avLst/>
          </a:prstGeom>
        </p:spPr>
        <p:txBody>
          <a:bodyPr wrap="square">
            <a:spAutoFit/>
          </a:bodyPr>
          <a:lstStyle/>
          <a:p>
            <a:r>
              <a:rPr lang="nl-BE" sz="3600" b="1" dirty="0">
                <a:solidFill>
                  <a:schemeClr val="bg1"/>
                </a:solidFill>
                <a:latin typeface="+mj-lt"/>
              </a:rPr>
              <a:t>Goede voorbeelden voor het vastleggen van maximale parkeernormen</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5736876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23851" y="115888"/>
            <a:ext cx="6191250" cy="1152525"/>
          </a:xfrm>
        </p:spPr>
        <p:txBody>
          <a:bodyPr/>
          <a:lstStyle/>
          <a:p>
            <a:pPr eaLnBrk="1" hangingPunct="1"/>
            <a:r>
              <a:rPr lang="nl-BE" dirty="0"/>
              <a:t>c. Maximale parkeernormen vastleggen – beperken hoeveel parkeerplaatsen er in een nieuw gebouw beschikbaar zijn</a:t>
            </a:r>
          </a:p>
        </p:txBody>
      </p:sp>
      <p:sp>
        <p:nvSpPr>
          <p:cNvPr id="2" name="Inhaltsplatzhalter 1"/>
          <p:cNvSpPr>
            <a:spLocks noGrp="1"/>
          </p:cNvSpPr>
          <p:nvPr>
            <p:ph idx="1"/>
          </p:nvPr>
        </p:nvSpPr>
        <p:spPr>
          <a:xfrm>
            <a:off x="83126" y="1395413"/>
            <a:ext cx="9060874" cy="4750089"/>
          </a:xfrm>
        </p:spPr>
        <p:txBody>
          <a:bodyPr/>
          <a:lstStyle/>
          <a:p>
            <a:r>
              <a:rPr lang="nl-BE" sz="2000" b="0" u="sng" dirty="0">
                <a:ea typeface="MS PGothic"/>
              </a:rPr>
              <a:t>Beste voorbeeld in de stad Zürich</a:t>
            </a:r>
            <a:r>
              <a:rPr lang="nl-BE" sz="2000" b="0" dirty="0">
                <a:ea typeface="MS PGothic"/>
              </a:rPr>
              <a:t>: meest geavanceerde aanpak van maximale parkeernormen voor woningen</a:t>
            </a:r>
            <a:r>
              <a:rPr lang="nl-BE" sz="2000" dirty="0">
                <a:ea typeface="MS PGothic"/>
              </a:rPr>
              <a:t>  </a:t>
            </a:r>
            <a:endParaRPr lang="en-US" sz="2000" b="0"/>
          </a:p>
          <a:p>
            <a:r>
              <a:rPr lang="nl-BE" sz="2000" b="0" dirty="0">
                <a:ea typeface="MS PGothic"/>
              </a:rPr>
              <a:t>Het historische compromis van Zürich uit 1996 begrensde parkeren in de binnenstad op het niveau van 1990, waarbij elke nieuwbouw parking via een 1:1 basis de bovengrondse parkings vervangt. Destijds namen die de meeste pleinen van de stad in beslag.</a:t>
            </a:r>
          </a:p>
          <a:p>
            <a:r>
              <a:rPr lang="nl-BE" sz="2000" b="0" dirty="0">
                <a:ea typeface="MS PGothic"/>
              </a:rPr>
              <a:t>In 1996 werden de parkeerlimieten nog restrictiever. Geleidelijke veranderingen in de tijd vormden de basis voor het huidige parkeerbeleid in Zürich, dat door de bevolking werd bekrachtigd in een referendum in 2010:</a:t>
            </a:r>
            <a:r>
              <a:rPr lang="nl-BE" sz="2100" b="0" dirty="0">
                <a:ea typeface="MS PGothic"/>
              </a:rPr>
              <a:t> </a:t>
            </a:r>
            <a:endParaRPr lang="nl-BE" sz="2100" b="0"/>
          </a:p>
          <a:p>
            <a:endParaRPr lang="de-DE" sz="1800" b="0" dirty="0"/>
          </a:p>
          <a:p>
            <a:pPr marL="0" indent="0">
              <a:buNone/>
            </a:pPr>
            <a:endParaRPr lang="en-US" sz="1800" b="0" dirty="0"/>
          </a:p>
          <a:p>
            <a:endParaRPr lang="en-US" sz="1800" b="0" dirty="0"/>
          </a:p>
          <a:p>
            <a:endParaRPr lang="en-US" sz="1800" b="0" dirty="0"/>
          </a:p>
          <a:p>
            <a:pPr marL="0" indent="0">
              <a:buNone/>
            </a:pPr>
            <a:endParaRPr lang="en-US" sz="1800" b="0" dirty="0"/>
          </a:p>
        </p:txBody>
      </p:sp>
      <mc:AlternateContent xmlns:mc="http://schemas.openxmlformats.org/markup-compatibility/2006" xmlns:a14="http://schemas.microsoft.com/office/drawing/2010/main">
        <mc:Choice Requires="a14">
          <p:graphicFrame>
            <p:nvGraphicFramePr>
              <p:cNvPr id="3" name="Tabelle 2"/>
              <p:cNvGraphicFramePr>
                <a:graphicFrameLocks noGrp="1"/>
              </p:cNvGraphicFramePr>
              <p:nvPr>
                <p:extLst>
                  <p:ext uri="{D42A27DB-BD31-4B8C-83A1-F6EECF244321}">
                    <p14:modId xmlns:p14="http://schemas.microsoft.com/office/powerpoint/2010/main" val="720782945"/>
                  </p:ext>
                </p:extLst>
              </p:nvPr>
            </p:nvGraphicFramePr>
            <p:xfrm>
              <a:off x="221110" y="4326254"/>
              <a:ext cx="8622724" cy="2119745"/>
            </p:xfrm>
            <a:graphic>
              <a:graphicData uri="http://schemas.openxmlformats.org/drawingml/2006/table">
                <a:tbl>
                  <a:tblPr firstRow="1" firstCol="1" bandRow="1"/>
                  <a:tblGrid>
                    <a:gridCol w="2035945">
                      <a:extLst>
                        <a:ext uri="{9D8B030D-6E8A-4147-A177-3AD203B41FA5}">
                          <a16:colId xmlns:a16="http://schemas.microsoft.com/office/drawing/2014/main" val="20000"/>
                        </a:ext>
                      </a:extLst>
                    </a:gridCol>
                    <a:gridCol w="2848645">
                      <a:extLst>
                        <a:ext uri="{9D8B030D-6E8A-4147-A177-3AD203B41FA5}">
                          <a16:colId xmlns:a16="http://schemas.microsoft.com/office/drawing/2014/main" val="20001"/>
                        </a:ext>
                      </a:extLst>
                    </a:gridCol>
                    <a:gridCol w="3738134">
                      <a:extLst>
                        <a:ext uri="{9D8B030D-6E8A-4147-A177-3AD203B41FA5}">
                          <a16:colId xmlns:a16="http://schemas.microsoft.com/office/drawing/2014/main" val="20002"/>
                        </a:ext>
                      </a:extLst>
                    </a:gridCol>
                  </a:tblGrid>
                  <a:tr h="413669">
                    <a:tc>
                      <a:txBody>
                        <a:bodyPr/>
                        <a:lstStyle/>
                        <a:p>
                          <a:pPr>
                            <a:spcAft>
                              <a:spcPts val="0"/>
                            </a:spcAft>
                          </a:pPr>
                          <a:r>
                            <a:rPr lang="nl-BE" sz="1600" b="1">
                              <a:solidFill>
                                <a:srgbClr val="000000"/>
                              </a:solidFill>
                              <a:latin typeface="Arial"/>
                              <a:ea typeface="Times New Roman"/>
                            </a:rPr>
                            <a:t>Zone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spcAft>
                              <a:spcPts val="0"/>
                            </a:spcAft>
                          </a:pPr>
                          <a:r>
                            <a:rPr lang="nl-BE" sz="1600" b="1">
                              <a:solidFill>
                                <a:srgbClr val="000000"/>
                              </a:solidFill>
                              <a:latin typeface="Arial"/>
                              <a:ea typeface="Times New Roman"/>
                            </a:rPr>
                            <a:t>Toegelaten parkeerplaats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0"/>
                      </a:ext>
                    </a:extLst>
                  </a:tr>
                  <a:tr h="568692">
                    <a:tc>
                      <a:txBody>
                        <a:bodyPr/>
                        <a:lstStyle/>
                        <a:p>
                          <a:pPr>
                            <a:spcAft>
                              <a:spcPts val="0"/>
                            </a:spcAft>
                          </a:pPr>
                          <a:r>
                            <a:rPr lang="nl-BE" sz="1600">
                              <a:solidFill>
                                <a:srgbClr val="000000"/>
                              </a:solidFill>
                              <a:latin typeface="Arial"/>
                              <a:ea typeface="Times New Roman"/>
                            </a:rPr>
                            <a:t>Stadscentrum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spcAft>
                              <a:spcPts val="0"/>
                            </a:spcAft>
                          </a:pPr>
                          <a:r>
                            <a:rPr lang="nl-BE" sz="1600" dirty="0">
                              <a:solidFill>
                                <a:srgbClr val="000000"/>
                              </a:solidFill>
                              <a:latin typeface="Arial"/>
                              <a:ea typeface="Times New Roman"/>
                            </a:rPr>
                            <a:t>Enkel </a:t>
                          </a:r>
                          <a:r>
                            <a:rPr lang="nl-BE" sz="1600" b="1" dirty="0">
                              <a:solidFill>
                                <a:srgbClr val="000000"/>
                              </a:solidFill>
                              <a:latin typeface="Arial"/>
                              <a:ea typeface="Times New Roman"/>
                            </a:rPr>
                            <a:t>maximale</a:t>
                          </a:r>
                          <a:r>
                            <a:rPr lang="nl-BE" sz="1600" dirty="0">
                              <a:solidFill>
                                <a:srgbClr val="000000"/>
                              </a:solidFill>
                              <a:latin typeface="Arial"/>
                              <a:ea typeface="Times New Roman"/>
                            </a:rPr>
                            <a:t> parkeernormen van 0,08 parkeerplaatsen per 92.903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r>
                            <a:rPr lang="nl-BE" sz="1600" dirty="0">
                              <a:solidFill>
                                <a:srgbClr val="000000"/>
                              </a:solidFill>
                              <a:latin typeface="Arial"/>
                              <a:ea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1"/>
                      </a:ext>
                    </a:extLst>
                  </a:tr>
                  <a:tr h="1137384">
                    <a:tc>
                      <a:txBody>
                        <a:bodyPr/>
                        <a:lstStyle/>
                        <a:p>
                          <a:pPr>
                            <a:spcAft>
                              <a:spcPts val="0"/>
                            </a:spcAft>
                          </a:pPr>
                          <a:r>
                            <a:rPr lang="nl-BE" sz="1600">
                              <a:solidFill>
                                <a:srgbClr val="000000"/>
                              </a:solidFill>
                              <a:latin typeface="Arial"/>
                              <a:ea typeface="Times New Roman"/>
                            </a:rPr>
                            <a:t>Secundaire centra buiten het stadscentrum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nl-BE" sz="1600" dirty="0">
                              <a:solidFill>
                                <a:srgbClr val="000000"/>
                              </a:solidFill>
                              <a:latin typeface="Arial"/>
                              <a:ea typeface="Times New Roman"/>
                            </a:rPr>
                            <a:t>Minimale parkeernormen bedragen 0,30 plaatsen per 92.903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endParaRPr lang="nl-BE" sz="1600" dirty="0">
                            <a:solidFill>
                              <a:srgbClr val="000000"/>
                            </a:solidFill>
                            <a:latin typeface="Arial"/>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nl-BE" sz="1600" dirty="0">
                              <a:solidFill>
                                <a:srgbClr val="000000"/>
                              </a:solidFill>
                              <a:latin typeface="Arial"/>
                              <a:ea typeface="Times New Roman"/>
                            </a:rPr>
                            <a:t>Maximum is slechts 0,50 plaatsen per 92.903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endParaRPr lang="nl-BE" sz="1600" dirty="0">
                            <a:solidFill>
                              <a:srgbClr val="000000"/>
                            </a:solidFill>
                            <a:latin typeface="Arial"/>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Choice>
        <mc:Fallback xmlns="">
          <p:graphicFrame>
            <p:nvGraphicFramePr>
              <p:cNvPr id="3" name="Tabelle 2"/>
              <p:cNvGraphicFramePr>
                <a:graphicFrameLocks noGrp="1"/>
              </p:cNvGraphicFramePr>
              <p:nvPr>
                <p:extLst>
                  <p:ext uri="{D42A27DB-BD31-4B8C-83A1-F6EECF244321}">
                    <p14:modId xmlns:p14="http://schemas.microsoft.com/office/powerpoint/2010/main" val="720782945"/>
                  </p:ext>
                </p:extLst>
              </p:nvPr>
            </p:nvGraphicFramePr>
            <p:xfrm>
              <a:off x="221110" y="4326254"/>
              <a:ext cx="8622724" cy="2119745"/>
            </p:xfrm>
            <a:graphic>
              <a:graphicData uri="http://schemas.openxmlformats.org/drawingml/2006/table">
                <a:tbl>
                  <a:tblPr firstRow="1" firstCol="1" bandRow="1"/>
                  <a:tblGrid>
                    <a:gridCol w="2035945">
                      <a:extLst>
                        <a:ext uri="{9D8B030D-6E8A-4147-A177-3AD203B41FA5}">
                          <a16:colId xmlns:a16="http://schemas.microsoft.com/office/drawing/2014/main" val="20000"/>
                        </a:ext>
                      </a:extLst>
                    </a:gridCol>
                    <a:gridCol w="2848645">
                      <a:extLst>
                        <a:ext uri="{9D8B030D-6E8A-4147-A177-3AD203B41FA5}">
                          <a16:colId xmlns:a16="http://schemas.microsoft.com/office/drawing/2014/main" val="20001"/>
                        </a:ext>
                      </a:extLst>
                    </a:gridCol>
                    <a:gridCol w="3738134">
                      <a:extLst>
                        <a:ext uri="{9D8B030D-6E8A-4147-A177-3AD203B41FA5}">
                          <a16:colId xmlns:a16="http://schemas.microsoft.com/office/drawing/2014/main" val="20002"/>
                        </a:ext>
                      </a:extLst>
                    </a:gridCol>
                  </a:tblGrid>
                  <a:tr h="413669">
                    <a:tc>
                      <a:txBody>
                        <a:bodyPr/>
                        <a:lstStyle/>
                        <a:p>
                          <a:pPr>
                            <a:spcAft>
                              <a:spcPts val="0"/>
                            </a:spcAft>
                          </a:pPr>
                          <a:r>
                            <a:rPr lang="nl-BE" sz="1600" b="1">
                              <a:solidFill>
                                <a:srgbClr val="000000"/>
                              </a:solidFill>
                              <a:latin typeface="Arial"/>
                              <a:ea typeface="Times New Roman"/>
                            </a:rPr>
                            <a:t>Zone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spcAft>
                              <a:spcPts val="0"/>
                            </a:spcAft>
                          </a:pPr>
                          <a:r>
                            <a:rPr lang="nl-BE" sz="1600" b="1">
                              <a:solidFill>
                                <a:srgbClr val="000000"/>
                              </a:solidFill>
                              <a:latin typeface="Arial"/>
                              <a:ea typeface="Times New Roman"/>
                            </a:rPr>
                            <a:t>Toegelaten parkeerplaats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0"/>
                      </a:ext>
                    </a:extLst>
                  </a:tr>
                  <a:tr h="568692">
                    <a:tc>
                      <a:txBody>
                        <a:bodyPr/>
                        <a:lstStyle/>
                        <a:p>
                          <a:pPr>
                            <a:spcAft>
                              <a:spcPts val="0"/>
                            </a:spcAft>
                          </a:pPr>
                          <a:r>
                            <a:rPr lang="nl-BE" sz="1600">
                              <a:solidFill>
                                <a:srgbClr val="000000"/>
                              </a:solidFill>
                              <a:latin typeface="Arial"/>
                              <a:ea typeface="Times New Roman"/>
                            </a:rPr>
                            <a:t>Stadscentrum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nl-B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990" t="-82979" r="-185" b="-201064"/>
                          </a:stretch>
                        </a:blipFill>
                      </a:tcPr>
                    </a:tc>
                    <a:tc hMerge="1">
                      <a:txBody>
                        <a:bodyPr/>
                        <a:lstStyle/>
                        <a:p>
                          <a:endParaRPr lang="de-DE"/>
                        </a:p>
                      </a:txBody>
                      <a:tcPr/>
                    </a:tc>
                    <a:extLst>
                      <a:ext uri="{0D108BD9-81ED-4DB2-BD59-A6C34878D82A}">
                        <a16:rowId xmlns:a16="http://schemas.microsoft.com/office/drawing/2014/main" val="10001"/>
                      </a:ext>
                    </a:extLst>
                  </a:tr>
                  <a:tr h="1137384">
                    <a:tc>
                      <a:txBody>
                        <a:bodyPr/>
                        <a:lstStyle/>
                        <a:p>
                          <a:pPr>
                            <a:spcAft>
                              <a:spcPts val="0"/>
                            </a:spcAft>
                          </a:pPr>
                          <a:r>
                            <a:rPr lang="nl-BE" sz="1600">
                              <a:solidFill>
                                <a:srgbClr val="000000"/>
                              </a:solidFill>
                              <a:latin typeface="Arial"/>
                              <a:ea typeface="Times New Roman"/>
                            </a:rPr>
                            <a:t>Secundaire centra buiten het stadscentrum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B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1581" t="-91979" r="-131410" b="-1070"/>
                          </a:stretch>
                        </a:blipFill>
                      </a:tcPr>
                    </a:tc>
                    <a:tc>
                      <a:txBody>
                        <a:bodyPr/>
                        <a:lstStyle/>
                        <a:p>
                          <a:endParaRPr lang="nl-B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995" t="-91979" r="-326" b="-1070"/>
                          </a:stretch>
                        </a:blipFill>
                      </a:tcPr>
                    </a:tc>
                    <a:extLst>
                      <a:ext uri="{0D108BD9-81ED-4DB2-BD59-A6C34878D82A}">
                        <a16:rowId xmlns:a16="http://schemas.microsoft.com/office/drawing/2014/main" val="10002"/>
                      </a:ext>
                    </a:extLst>
                  </a:tr>
                </a:tbl>
              </a:graphicData>
            </a:graphic>
          </p:graphicFrame>
        </mc:Fallback>
      </mc:AlternateContent>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26979240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23851" y="115888"/>
            <a:ext cx="5819774" cy="1152525"/>
          </a:xfrm>
        </p:spPr>
        <p:txBody>
          <a:bodyPr/>
          <a:lstStyle/>
          <a:p>
            <a:pPr eaLnBrk="1" hangingPunct="1"/>
            <a:r>
              <a:rPr lang="nl-BE" dirty="0"/>
              <a:t>c. Maximale parkeernormen vastleggen – beperken hoeveel parkeerplaatsen er in een nieuw gebouw beschikbaar zijn</a:t>
            </a:r>
          </a:p>
        </p:txBody>
      </p:sp>
      <p:sp>
        <p:nvSpPr>
          <p:cNvPr id="2" name="Inhaltsplatzhalter 1"/>
          <p:cNvSpPr>
            <a:spLocks noGrp="1"/>
          </p:cNvSpPr>
          <p:nvPr>
            <p:ph idx="1"/>
          </p:nvPr>
        </p:nvSpPr>
        <p:spPr>
          <a:xfrm>
            <a:off x="381000" y="1459284"/>
            <a:ext cx="8439150" cy="4608512"/>
          </a:xfrm>
        </p:spPr>
        <p:txBody>
          <a:bodyPr/>
          <a:lstStyle/>
          <a:p>
            <a:r>
              <a:rPr lang="nl-BE" sz="1800" b="0" dirty="0"/>
              <a:t>Goed voorbeeld in Zürich: een kaart toont de vereiste vermindering per zone:</a:t>
            </a:r>
          </a:p>
          <a:p>
            <a:pPr marL="0" indent="0">
              <a:buNone/>
            </a:pPr>
            <a:r>
              <a:rPr lang="nl-BE" sz="2000" b="0" dirty="0"/>
              <a:t> </a:t>
            </a:r>
          </a:p>
        </p:txBody>
      </p:sp>
      <p:pic>
        <p:nvPicPr>
          <p:cNvPr id="5" name="Grafik 4"/>
          <p:cNvPicPr/>
          <p:nvPr/>
        </p:nvPicPr>
        <p:blipFill rotWithShape="1">
          <a:blip r:embed="rId2">
            <a:extLst>
              <a:ext uri="{28A0092B-C50C-407E-A947-70E740481C1C}">
                <a14:useLocalDpi xmlns:a14="http://schemas.microsoft.com/office/drawing/2010/main" val="0"/>
              </a:ext>
            </a:extLst>
          </a:blip>
          <a:srcRect l="50000" t="16289" b="749"/>
          <a:stretch/>
        </p:blipFill>
        <p:spPr bwMode="auto">
          <a:xfrm>
            <a:off x="323848" y="2185130"/>
            <a:ext cx="3018441" cy="3720662"/>
          </a:xfrm>
          <a:prstGeom prst="rect">
            <a:avLst/>
          </a:prstGeom>
          <a:noFill/>
          <a:ln>
            <a:noFill/>
          </a:ln>
        </p:spPr>
      </p:pic>
      <p:graphicFrame>
        <p:nvGraphicFramePr>
          <p:cNvPr id="3" name="Tabelle 2"/>
          <p:cNvGraphicFramePr>
            <a:graphicFrameLocks noGrp="1"/>
          </p:cNvGraphicFramePr>
          <p:nvPr>
            <p:extLst>
              <p:ext uri="{D42A27DB-BD31-4B8C-83A1-F6EECF244321}">
                <p14:modId xmlns:p14="http://schemas.microsoft.com/office/powerpoint/2010/main" val="1985126559"/>
              </p:ext>
            </p:extLst>
          </p:nvPr>
        </p:nvGraphicFramePr>
        <p:xfrm>
          <a:off x="3515710" y="1970691"/>
          <a:ext cx="4824249" cy="3428024"/>
        </p:xfrm>
        <a:graphic>
          <a:graphicData uri="http://schemas.openxmlformats.org/drawingml/2006/table">
            <a:tbl>
              <a:tblPr/>
              <a:tblGrid>
                <a:gridCol w="2608291">
                  <a:extLst>
                    <a:ext uri="{9D8B030D-6E8A-4147-A177-3AD203B41FA5}">
                      <a16:colId xmlns:a16="http://schemas.microsoft.com/office/drawing/2014/main" val="20000"/>
                    </a:ext>
                  </a:extLst>
                </a:gridCol>
                <a:gridCol w="780195">
                  <a:extLst>
                    <a:ext uri="{9D8B030D-6E8A-4147-A177-3AD203B41FA5}">
                      <a16:colId xmlns:a16="http://schemas.microsoft.com/office/drawing/2014/main" val="20001"/>
                    </a:ext>
                  </a:extLst>
                </a:gridCol>
                <a:gridCol w="1435763">
                  <a:extLst>
                    <a:ext uri="{9D8B030D-6E8A-4147-A177-3AD203B41FA5}">
                      <a16:colId xmlns:a16="http://schemas.microsoft.com/office/drawing/2014/main" val="20002"/>
                    </a:ext>
                  </a:extLst>
                </a:gridCol>
              </a:tblGrid>
              <a:tr h="250763">
                <a:tc gridSpan="2">
                  <a:txBody>
                    <a:bodyPr/>
                    <a:lstStyle/>
                    <a:p>
                      <a:pPr>
                        <a:lnSpc>
                          <a:spcPts val="1405"/>
                        </a:lnSpc>
                        <a:spcAft>
                          <a:spcPts val="800"/>
                        </a:spcAft>
                      </a:pPr>
                      <a:r>
                        <a:rPr lang="nl-BE" sz="1400" b="1">
                          <a:solidFill>
                            <a:srgbClr val="000000"/>
                          </a:solidFill>
                          <a:latin typeface="Arial"/>
                          <a:ea typeface="Calibri"/>
                        </a:rPr>
                        <a:t>                                        Minimum in %</a:t>
                      </a:r>
                    </a:p>
                  </a:txBody>
                  <a:tcPr marL="68400" marR="684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lnSpc>
                          <a:spcPts val="1405"/>
                        </a:lnSpc>
                        <a:spcAft>
                          <a:spcPts val="800"/>
                        </a:spcAft>
                      </a:pPr>
                      <a:r>
                        <a:rPr lang="nl-BE" sz="1400" b="1">
                          <a:solidFill>
                            <a:srgbClr val="000000"/>
                          </a:solidFill>
                          <a:latin typeface="Arial"/>
                          <a:ea typeface="Calibri"/>
                        </a:rPr>
                        <a:t>Maximum in %</a:t>
                      </a:r>
                    </a:p>
                  </a:txBody>
                  <a:tcPr marL="68400" marR="684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0763">
                <a:tc>
                  <a:txBody>
                    <a:bodyPr/>
                    <a:lstStyle/>
                    <a:p>
                      <a:pPr>
                        <a:lnSpc>
                          <a:spcPts val="1405"/>
                        </a:lnSpc>
                        <a:spcAft>
                          <a:spcPts val="800"/>
                        </a:spcAft>
                      </a:pPr>
                      <a:r>
                        <a:rPr lang="nl-BE" sz="1400" dirty="0">
                          <a:solidFill>
                            <a:srgbClr val="000000"/>
                          </a:solidFill>
                          <a:latin typeface="Arial"/>
                          <a:ea typeface="Calibri"/>
                        </a:rPr>
                        <a:t>Zone A (historisch centrum)</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nSpc>
                          <a:spcPts val="1405"/>
                        </a:lnSpc>
                        <a:spcAft>
                          <a:spcPts val="800"/>
                        </a:spcAft>
                      </a:pPr>
                      <a:r>
                        <a:rPr lang="nl-BE" sz="1400">
                          <a:solidFill>
                            <a:srgbClr val="000000"/>
                          </a:solidFill>
                          <a:latin typeface="Arial"/>
                          <a:ea typeface="Calibri"/>
                        </a:rPr>
                        <a:t>10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nSpc>
                          <a:spcPts val="1405"/>
                        </a:lnSpc>
                        <a:spcAft>
                          <a:spcPts val="800"/>
                        </a:spcAft>
                      </a:pPr>
                      <a:r>
                        <a:rPr lang="nl-BE" sz="1400">
                          <a:solidFill>
                            <a:srgbClr val="000000"/>
                          </a:solidFill>
                          <a:latin typeface="Arial"/>
                          <a:ea typeface="Calibri"/>
                        </a:rPr>
                        <a:t>10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1"/>
                  </a:ext>
                </a:extLst>
              </a:tr>
              <a:tr h="250763">
                <a:tc>
                  <a:txBody>
                    <a:bodyPr/>
                    <a:lstStyle/>
                    <a:p>
                      <a:pPr>
                        <a:lnSpc>
                          <a:spcPts val="1405"/>
                        </a:lnSpc>
                        <a:spcAft>
                          <a:spcPts val="800"/>
                        </a:spcAft>
                      </a:pPr>
                      <a:r>
                        <a:rPr lang="nl-BE" sz="1400">
                          <a:solidFill>
                            <a:schemeClr val="tx1"/>
                          </a:solidFill>
                          <a:latin typeface="Arial"/>
                          <a:ea typeface="Calibri"/>
                        </a:rPr>
                        <a:t>Zone B (stad)</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tc>
                  <a:txBody>
                    <a:bodyPr/>
                    <a:lstStyle/>
                    <a:p>
                      <a:pPr>
                        <a:lnSpc>
                          <a:spcPts val="1405"/>
                        </a:lnSpc>
                        <a:spcAft>
                          <a:spcPts val="800"/>
                        </a:spcAft>
                      </a:pPr>
                      <a:r>
                        <a:rPr lang="nl-BE" sz="1400">
                          <a:solidFill>
                            <a:schemeClr val="tx1"/>
                          </a:solidFill>
                          <a:latin typeface="Arial"/>
                          <a:ea typeface="Calibri"/>
                        </a:rPr>
                        <a:t>25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tc>
                  <a:txBody>
                    <a:bodyPr/>
                    <a:lstStyle/>
                    <a:p>
                      <a:pPr>
                        <a:lnSpc>
                          <a:spcPts val="1405"/>
                        </a:lnSpc>
                        <a:spcAft>
                          <a:spcPts val="800"/>
                        </a:spcAft>
                      </a:pPr>
                      <a:r>
                        <a:rPr lang="nl-BE" sz="1400">
                          <a:solidFill>
                            <a:schemeClr val="tx1"/>
                          </a:solidFill>
                          <a:latin typeface="Arial"/>
                          <a:ea typeface="Calibri"/>
                        </a:rPr>
                        <a:t>45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extLst>
                  <a:ext uri="{0D108BD9-81ED-4DB2-BD59-A6C34878D82A}">
                    <a16:rowId xmlns:a16="http://schemas.microsoft.com/office/drawing/2014/main" val="10002"/>
                  </a:ext>
                </a:extLst>
              </a:tr>
              <a:tr h="1074692">
                <a:tc>
                  <a:txBody>
                    <a:bodyPr/>
                    <a:lstStyle/>
                    <a:p>
                      <a:pPr>
                        <a:lnSpc>
                          <a:spcPts val="1405"/>
                        </a:lnSpc>
                        <a:spcAft>
                          <a:spcPts val="800"/>
                        </a:spcAft>
                      </a:pPr>
                      <a:r>
                        <a:rPr lang="nl-BE" sz="1400">
                          <a:solidFill>
                            <a:schemeClr val="tx1"/>
                          </a:solidFill>
                          <a:latin typeface="Arial"/>
                          <a:ea typeface="Calibri"/>
                        </a:rPr>
                        <a:t>Zone C (gebieden dicht bij het stadscentrum en de centra Oerlikon, Altstetten en Höngg)</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tc>
                  <a:txBody>
                    <a:bodyPr/>
                    <a:lstStyle/>
                    <a:p>
                      <a:pPr>
                        <a:lnSpc>
                          <a:spcPts val="1405"/>
                        </a:lnSpc>
                        <a:spcAft>
                          <a:spcPts val="800"/>
                        </a:spcAft>
                      </a:pPr>
                      <a:r>
                        <a:rPr lang="nl-BE" sz="1400">
                          <a:solidFill>
                            <a:schemeClr val="tx1"/>
                          </a:solidFill>
                          <a:latin typeface="Arial"/>
                          <a:ea typeface="Calibri"/>
                        </a:rPr>
                        <a:t>40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tc>
                  <a:txBody>
                    <a:bodyPr/>
                    <a:lstStyle/>
                    <a:p>
                      <a:pPr>
                        <a:lnSpc>
                          <a:spcPts val="1405"/>
                        </a:lnSpc>
                        <a:spcAft>
                          <a:spcPts val="800"/>
                        </a:spcAft>
                      </a:pPr>
                      <a:r>
                        <a:rPr lang="nl-BE" sz="1400">
                          <a:solidFill>
                            <a:schemeClr val="tx1"/>
                          </a:solidFill>
                          <a:latin typeface="Arial"/>
                          <a:ea typeface="Calibri"/>
                        </a:rPr>
                        <a:t>70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extLst>
                  <a:ext uri="{0D108BD9-81ED-4DB2-BD59-A6C34878D82A}">
                    <a16:rowId xmlns:a16="http://schemas.microsoft.com/office/drawing/2014/main" val="10003"/>
                  </a:ext>
                </a:extLst>
              </a:tr>
              <a:tr h="1350280">
                <a:tc>
                  <a:txBody>
                    <a:bodyPr/>
                    <a:lstStyle/>
                    <a:p>
                      <a:pPr>
                        <a:lnSpc>
                          <a:spcPts val="1405"/>
                        </a:lnSpc>
                        <a:spcAft>
                          <a:spcPts val="800"/>
                        </a:spcAft>
                      </a:pPr>
                      <a:r>
                        <a:rPr lang="nl-BE" sz="1400">
                          <a:solidFill>
                            <a:schemeClr val="tx1"/>
                          </a:solidFill>
                          <a:latin typeface="Arial"/>
                          <a:ea typeface="Calibri"/>
                        </a:rPr>
                        <a:t>Zone D (randzones evenals Altstetten, Oerlikon, Seebach, Stettbach en de centra van Wollishofen, Affolter en Schwamendingen)</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tc>
                  <a:txBody>
                    <a:bodyPr/>
                    <a:lstStyle/>
                    <a:p>
                      <a:pPr>
                        <a:lnSpc>
                          <a:spcPts val="1405"/>
                        </a:lnSpc>
                        <a:spcAft>
                          <a:spcPts val="800"/>
                        </a:spcAft>
                      </a:pPr>
                      <a:r>
                        <a:rPr lang="nl-BE" sz="1400">
                          <a:solidFill>
                            <a:schemeClr val="tx1"/>
                          </a:solidFill>
                          <a:latin typeface="Arial"/>
                          <a:ea typeface="Calibri"/>
                        </a:rPr>
                        <a:t>60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tc>
                  <a:txBody>
                    <a:bodyPr/>
                    <a:lstStyle/>
                    <a:p>
                      <a:pPr>
                        <a:lnSpc>
                          <a:spcPts val="1405"/>
                        </a:lnSpc>
                        <a:spcAft>
                          <a:spcPts val="800"/>
                        </a:spcAft>
                      </a:pPr>
                      <a:r>
                        <a:rPr lang="nl-BE" sz="1400">
                          <a:solidFill>
                            <a:schemeClr val="tx1"/>
                          </a:solidFill>
                          <a:latin typeface="Arial"/>
                          <a:ea typeface="Calibri"/>
                        </a:rPr>
                        <a:t>95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extLst>
                  <a:ext uri="{0D108BD9-81ED-4DB2-BD59-A6C34878D82A}">
                    <a16:rowId xmlns:a16="http://schemas.microsoft.com/office/drawing/2014/main" val="10004"/>
                  </a:ext>
                </a:extLst>
              </a:tr>
              <a:tr h="250763">
                <a:tc>
                  <a:txBody>
                    <a:bodyPr/>
                    <a:lstStyle/>
                    <a:p>
                      <a:pPr>
                        <a:lnSpc>
                          <a:spcPts val="1405"/>
                        </a:lnSpc>
                        <a:spcAft>
                          <a:spcPts val="800"/>
                        </a:spcAft>
                      </a:pPr>
                      <a:r>
                        <a:rPr lang="nl-BE" sz="1400">
                          <a:solidFill>
                            <a:schemeClr val="tx1"/>
                          </a:solidFill>
                          <a:latin typeface="Arial"/>
                          <a:ea typeface="Calibri"/>
                        </a:rPr>
                        <a:t>resterende zone</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ts val="1405"/>
                        </a:lnSpc>
                        <a:spcAft>
                          <a:spcPts val="800"/>
                        </a:spcAft>
                      </a:pPr>
                      <a:r>
                        <a:rPr lang="nl-BE" sz="1400">
                          <a:solidFill>
                            <a:schemeClr val="tx1"/>
                          </a:solidFill>
                          <a:latin typeface="Arial"/>
                          <a:ea typeface="Calibri"/>
                        </a:rPr>
                        <a:t>70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ts val="1405"/>
                        </a:lnSpc>
                        <a:spcAft>
                          <a:spcPts val="800"/>
                        </a:spcAft>
                      </a:pPr>
                      <a:r>
                        <a:rPr lang="nl-BE" sz="1400" dirty="0">
                          <a:solidFill>
                            <a:schemeClr val="tx1"/>
                          </a:solidFill>
                          <a:latin typeface="Arial"/>
                          <a:ea typeface="Calibri"/>
                        </a:rPr>
                        <a:t>115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mc:AlternateContent xmlns:mc="http://schemas.openxmlformats.org/markup-compatibility/2006" xmlns:a14="http://schemas.microsoft.com/office/drawing/2010/main">
        <mc:Choice Requires="a14">
          <p:sp>
            <p:nvSpPr>
              <p:cNvPr id="6" name="Rechteck 5">
                <a:extLst>
                  <a:ext uri="{FF2B5EF4-FFF2-40B4-BE49-F238E27FC236}">
                    <a16:creationId xmlns:a16="http://schemas.microsoft.com/office/drawing/2014/main" id="{1D37A09B-D1DF-42BB-B676-6EEE1D38828E}"/>
                  </a:ext>
                </a:extLst>
              </p:cNvPr>
              <p:cNvSpPr/>
              <p:nvPr/>
            </p:nvSpPr>
            <p:spPr>
              <a:xfrm>
                <a:off x="124691" y="5442259"/>
                <a:ext cx="9019309" cy="1077218"/>
              </a:xfrm>
              <a:prstGeom prst="rect">
                <a:avLst/>
              </a:prstGeom>
            </p:spPr>
            <p:txBody>
              <a:bodyPr wrap="square">
                <a:spAutoFit/>
              </a:bodyPr>
              <a:lstStyle/>
              <a:p>
                <a:pPr marL="342900" lvl="0" indent="-342900" eaLnBrk="0" hangingPunct="0">
                  <a:spcBef>
                    <a:spcPct val="20000"/>
                  </a:spcBef>
                  <a:buClr>
                    <a:srgbClr val="134095"/>
                  </a:buClr>
                  <a:buSzPct val="135000"/>
                  <a:buFontTx/>
                  <a:buChar char="•"/>
                </a:pPr>
                <a:r>
                  <a:rPr lang="nl-BE" sz="1600" i="1" dirty="0">
                    <a:solidFill>
                      <a:srgbClr val="134095"/>
                    </a:solidFill>
                    <a:latin typeface="Arial"/>
                  </a:rPr>
                  <a:t>Verordening inzake private parkeerplaatsen voor voertuigen: </a:t>
                </a:r>
                <a:r>
                  <a:rPr lang="nl-BE" sz="1600" dirty="0">
                    <a:solidFill>
                      <a:srgbClr val="134095"/>
                    </a:solidFill>
                    <a:latin typeface="Arial"/>
                  </a:rPr>
                  <a:t>het minimale en maximale toegelaten private parkeerplaatsen voor wagens wordt uitgedrukt als een percentage van de “norm” – afhankelijk van de toegangskwaliteit van het openbaar vervoer. De norm is 1 parkeerplaats per 120 </a:t>
                </a:r>
                <a14:m>
                  <m:oMath xmlns:m="http://schemas.openxmlformats.org/officeDocument/2006/math">
                    <m:sSup>
                      <m:sSupPr>
                        <m:ctrlPr>
                          <a:rPr lang="en-US" sz="1600" i="1" kern="0">
                            <a:solidFill>
                              <a:srgbClr val="134095"/>
                            </a:solidFill>
                            <a:latin typeface="Cambria Math" panose="02040503050406030204" pitchFamily="18" charset="0"/>
                          </a:rPr>
                        </m:ctrlPr>
                      </m:sSupPr>
                      <m:e>
                        <m:r>
                          <a:rPr lang="de-DE" sz="1600" i="1" kern="0">
                            <a:solidFill>
                              <a:srgbClr val="134095"/>
                            </a:solidFill>
                            <a:latin typeface="Cambria Math"/>
                          </a:rPr>
                          <m:t>𝑚</m:t>
                        </m:r>
                      </m:e>
                      <m:sup>
                        <m:r>
                          <a:rPr lang="de-DE" sz="1600" i="1" kern="0">
                            <a:solidFill>
                              <a:srgbClr val="134095"/>
                            </a:solidFill>
                            <a:latin typeface="Cambria Math"/>
                          </a:rPr>
                          <m:t>2</m:t>
                        </m:r>
                      </m:sup>
                    </m:sSup>
                  </m:oMath>
                </a14:m>
                <a:r>
                  <a:rPr lang="nl-BE" sz="1600" b="1" dirty="0">
                    <a:solidFill>
                      <a:srgbClr val="000000"/>
                    </a:solidFill>
                    <a:latin typeface="Arial"/>
                    <a:ea typeface="Times New Roman"/>
                  </a:rPr>
                  <a:t> </a:t>
                </a:r>
              </a:p>
            </p:txBody>
          </p:sp>
        </mc:Choice>
        <mc:Fallback xmlns="">
          <p:sp>
            <p:nvSpPr>
              <p:cNvPr id="6" name="Rechteck 5">
                <a:extLst>
                  <a:ext uri="{FF2B5EF4-FFF2-40B4-BE49-F238E27FC236}">
                    <a16:creationId xmlns:a16="http://schemas.microsoft.com/office/drawing/2014/main" id="{1D37A09B-D1DF-42BB-B676-6EEE1D38828E}"/>
                  </a:ext>
                </a:extLst>
              </p:cNvPr>
              <p:cNvSpPr>
                <a:spLocks noRot="1" noChangeAspect="1" noMove="1" noResize="1" noEditPoints="1" noAdjustHandles="1" noChangeArrowheads="1" noChangeShapeType="1" noTextEdit="1"/>
              </p:cNvSpPr>
              <p:nvPr/>
            </p:nvSpPr>
            <p:spPr>
              <a:xfrm>
                <a:off x="124691" y="5442259"/>
                <a:ext cx="9019309" cy="1077218"/>
              </a:xfrm>
              <a:prstGeom prst="rect">
                <a:avLst/>
              </a:prstGeom>
              <a:blipFill>
                <a:blip r:embed="rId3"/>
                <a:stretch>
                  <a:fillRect l="-743" t="-8523" b="-6818"/>
                </a:stretch>
              </a:blipFill>
            </p:spPr>
            <p:txBody>
              <a:bodyPr/>
              <a:lstStyle/>
              <a:p>
                <a:r>
                  <a:rPr lang="nl-BE">
                    <a:noFill/>
                  </a:rPr>
                  <a:t> </a:t>
                </a:r>
              </a:p>
            </p:txBody>
          </p:sp>
        </mc:Fallback>
      </mc:AlternateContent>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18341629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813301" y="1720306"/>
            <a:ext cx="4330700" cy="4278303"/>
          </a:xfrm>
        </p:spPr>
        <p:txBody>
          <a:bodyPr/>
          <a:lstStyle/>
          <a:p>
            <a:pPr lvl="0"/>
            <a:r>
              <a:rPr lang="nl-BE" sz="2200" b="0" dirty="0"/>
              <a:t>Goed voorbeeld in Zürich: Prime </a:t>
            </a:r>
            <a:r>
              <a:rPr lang="nl-BE" sz="2200" b="0" dirty="0" err="1"/>
              <a:t>Tower</a:t>
            </a:r>
            <a:r>
              <a:rPr lang="nl-BE" sz="2200" b="0" dirty="0"/>
              <a:t>-complex aan treinstation </a:t>
            </a:r>
            <a:r>
              <a:rPr lang="nl-BE" sz="2200" b="0" dirty="0" err="1"/>
              <a:t>Hardbruecke</a:t>
            </a:r>
            <a:r>
              <a:rPr lang="nl-BE" sz="2200" b="0" dirty="0"/>
              <a:t> in Zürich:</a:t>
            </a:r>
          </a:p>
          <a:p>
            <a:pPr marL="720725" lvl="3" indent="-365125" eaLnBrk="1" hangingPunct="1">
              <a:buClr>
                <a:srgbClr val="134095"/>
              </a:buClr>
              <a:buSzPct val="100000"/>
              <a:buFont typeface="Arial" panose="020B0604020202020204" pitchFamily="34" charset="0"/>
              <a:buChar char="•"/>
            </a:pPr>
            <a:r>
              <a:rPr lang="nl-BE" dirty="0">
                <a:solidFill>
                  <a:srgbClr val="134095"/>
                </a:solidFill>
                <a:latin typeface="+mn-lt"/>
                <a:ea typeface="ＭＳ Ｐゴシック" panose="020B0600070205080204" pitchFamily="34" charset="-128"/>
              </a:rPr>
              <a:t>Het complex werd in 2011 geopend met in totaal slechts 250 parkeerplaatsen. </a:t>
            </a:r>
          </a:p>
          <a:p>
            <a:pPr marL="720725" lvl="3" indent="-365125" eaLnBrk="1" hangingPunct="1">
              <a:buClr>
                <a:srgbClr val="134095"/>
              </a:buClr>
              <a:buSzPct val="100000"/>
              <a:buFont typeface="Arial" panose="020B0604020202020204" pitchFamily="34" charset="0"/>
              <a:buChar char="•"/>
            </a:pPr>
            <a:r>
              <a:rPr lang="nl-BE" dirty="0">
                <a:solidFill>
                  <a:srgbClr val="134095"/>
                </a:solidFill>
                <a:latin typeface="+mn-lt"/>
                <a:ea typeface="ＭＳ Ｐゴシック" panose="020B0600070205080204" pitchFamily="34" charset="-128"/>
              </a:rPr>
              <a:t>Met een verhuurbare oppervlakte van meer dan 65.032,128 vierkante meter </a:t>
            </a:r>
          </a:p>
          <a:p>
            <a:pPr marL="720725" lvl="3" indent="-365125" eaLnBrk="1" hangingPunct="1">
              <a:buClr>
                <a:srgbClr val="134095"/>
              </a:buClr>
              <a:buSzPct val="100000"/>
              <a:buFont typeface="Arial" panose="020B0604020202020204" pitchFamily="34" charset="0"/>
              <a:buChar char="•"/>
            </a:pPr>
            <a:r>
              <a:rPr lang="nl-BE" dirty="0">
                <a:solidFill>
                  <a:srgbClr val="134095"/>
                </a:solidFill>
                <a:latin typeface="+mn-lt"/>
                <a:ea typeface="ＭＳ Ｐゴシック" panose="020B0600070205080204" pitchFamily="34" charset="-128"/>
              </a:rPr>
              <a:t>heeft de parking een verhouding van slechts 0,35 plaatsen per 92.903 vierkante meter</a:t>
            </a:r>
          </a:p>
          <a:p>
            <a:pPr lvl="0"/>
            <a:endParaRPr lang="en-US" sz="1800" b="0" dirty="0"/>
          </a:p>
          <a:p>
            <a:pPr lvl="0"/>
            <a:endParaRPr lang="en-US" sz="1800" b="0" dirty="0"/>
          </a:p>
          <a:p>
            <a:pPr lvl="1"/>
            <a:endParaRPr lang="en-US" sz="300" b="0" dirty="0"/>
          </a:p>
          <a:p>
            <a:pPr marL="0" lvl="0" indent="0">
              <a:buNone/>
            </a:pPr>
            <a:r>
              <a:rPr lang="nl-BE" sz="1800" b="0" dirty="0"/>
              <a:t>		 </a:t>
            </a:r>
          </a:p>
          <a:p>
            <a:pPr marL="0" indent="0">
              <a:buNone/>
            </a:pPr>
            <a:endParaRPr lang="de-DE" dirty="0"/>
          </a:p>
        </p:txBody>
      </p:sp>
      <p:sp>
        <p:nvSpPr>
          <p:cNvPr id="5" name="Title 1"/>
          <p:cNvSpPr>
            <a:spLocks noGrp="1"/>
          </p:cNvSpPr>
          <p:nvPr>
            <p:ph type="title"/>
          </p:nvPr>
        </p:nvSpPr>
        <p:spPr>
          <a:xfrm>
            <a:off x="323851" y="115888"/>
            <a:ext cx="5543550" cy="1152525"/>
          </a:xfrm>
        </p:spPr>
        <p:txBody>
          <a:bodyPr/>
          <a:lstStyle/>
          <a:p>
            <a:pPr eaLnBrk="1" hangingPunct="1"/>
            <a:r>
              <a:rPr lang="nl-BE" dirty="0"/>
              <a:t>c. Maximale parkeernormen vastleggen – beperken hoeveel parkeerplaatsen er in een nieuw gebouw beschikbaar zijn</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808019"/>
            <a:ext cx="4311698" cy="37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240611" y="5721610"/>
            <a:ext cx="2485518" cy="276999"/>
          </a:xfrm>
          <a:prstGeom prst="rect">
            <a:avLst/>
          </a:prstGeom>
          <a:noFill/>
        </p:spPr>
        <p:txBody>
          <a:bodyPr wrap="square" rtlCol="0">
            <a:spAutoFit/>
          </a:bodyPr>
          <a:lstStyle/>
          <a:p>
            <a:r>
              <a:rPr lang="nl-BE" sz="1200" b="1">
                <a:solidFill>
                  <a:srgbClr val="034EA2"/>
                </a:solidFill>
                <a:latin typeface="+mj-lt"/>
              </a:rPr>
              <a:t>Bron: Prime Tower CH</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3922593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3BBECBA-E1A6-487C-A1E3-FBA61DFB0D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30" b="-323"/>
          <a:stretch/>
        </p:blipFill>
        <p:spPr>
          <a:xfrm>
            <a:off x="152576" y="1568224"/>
            <a:ext cx="4653930" cy="4708550"/>
          </a:xfrm>
          <a:prstGeom prst="rect">
            <a:avLst/>
          </a:prstGeom>
        </p:spPr>
      </p:pic>
      <p:sp>
        <p:nvSpPr>
          <p:cNvPr id="3" name="Inhaltsplatzhalter 2"/>
          <p:cNvSpPr>
            <a:spLocks noGrp="1"/>
          </p:cNvSpPr>
          <p:nvPr>
            <p:ph idx="1"/>
          </p:nvPr>
        </p:nvSpPr>
        <p:spPr>
          <a:xfrm>
            <a:off x="4956463" y="1525852"/>
            <a:ext cx="4187537" cy="4001303"/>
          </a:xfrm>
        </p:spPr>
        <p:txBody>
          <a:bodyPr/>
          <a:lstStyle/>
          <a:p>
            <a:pPr lvl="0"/>
            <a:r>
              <a:rPr lang="nl-BE" sz="2400" b="0" dirty="0"/>
              <a:t>Praktijkvoorbeeld in Freiburg – </a:t>
            </a:r>
            <a:r>
              <a:rPr lang="nl-BE" sz="2400" b="0" dirty="0" err="1"/>
              <a:t>Vauban</a:t>
            </a:r>
            <a:r>
              <a:rPr lang="nl-BE" sz="2400" b="0" dirty="0"/>
              <a:t>: </a:t>
            </a:r>
          </a:p>
          <a:p>
            <a:pPr marL="723900" lvl="0" indent="-368300"/>
            <a:r>
              <a:rPr lang="nl-BE" sz="1800" b="0" dirty="0" err="1"/>
              <a:t>Vauban</a:t>
            </a:r>
            <a:r>
              <a:rPr lang="nl-BE" sz="1800" b="0" dirty="0"/>
              <a:t> is een wijk met ongeveer 5.600 inwoners die in 2006 werd voltooid</a:t>
            </a:r>
          </a:p>
          <a:p>
            <a:pPr marL="723900" lvl="0" indent="-368300"/>
            <a:r>
              <a:rPr lang="nl-BE" sz="1800" b="0" dirty="0"/>
              <a:t>Parkeren was </a:t>
            </a:r>
            <a:r>
              <a:rPr lang="nl-BE" sz="1800" dirty="0"/>
              <a:t>ruimtelijk</a:t>
            </a:r>
            <a:r>
              <a:rPr lang="nl-BE" sz="1800" b="0" dirty="0"/>
              <a:t> en in termen van </a:t>
            </a:r>
            <a:r>
              <a:rPr lang="nl-BE" sz="1800" dirty="0"/>
              <a:t>financiële lasten</a:t>
            </a:r>
            <a:r>
              <a:rPr lang="nl-BE" sz="1800" b="0" dirty="0"/>
              <a:t> gescheiden van wonen</a:t>
            </a:r>
          </a:p>
          <a:p>
            <a:pPr marL="723900" lvl="0" indent="-368300"/>
            <a:r>
              <a:rPr lang="nl-BE" sz="1800" b="0" dirty="0"/>
              <a:t>Parkeerplaatsen werden enkel aangeboden tegen de werkelijke kostprijs zonder kruissubsidiëring van de woningbouw en werden gerealiseerd als parkeergarages met meerdere verdiepingen aan de rand van </a:t>
            </a:r>
            <a:r>
              <a:rPr lang="nl-BE" sz="1800" b="0" dirty="0" err="1"/>
              <a:t>Vauban</a:t>
            </a:r>
            <a:r>
              <a:rPr lang="nl-BE" sz="1800" b="0" dirty="0"/>
              <a:t> </a:t>
            </a:r>
          </a:p>
          <a:p>
            <a:pPr lvl="0"/>
            <a:endParaRPr lang="en-US" sz="1800" b="0" dirty="0"/>
          </a:p>
          <a:p>
            <a:pPr lvl="0"/>
            <a:endParaRPr lang="en-US" sz="1800" b="0" dirty="0"/>
          </a:p>
          <a:p>
            <a:pPr lvl="1"/>
            <a:endParaRPr lang="en-US" sz="300" b="0" dirty="0"/>
          </a:p>
          <a:p>
            <a:pPr marL="0" lvl="0" indent="0">
              <a:buNone/>
            </a:pPr>
            <a:r>
              <a:rPr lang="nl-BE" sz="1800" b="0" dirty="0"/>
              <a:t>		 </a:t>
            </a:r>
          </a:p>
          <a:p>
            <a:pPr marL="0" indent="0">
              <a:buNone/>
            </a:pPr>
            <a:endParaRPr lang="de-DE" dirty="0"/>
          </a:p>
        </p:txBody>
      </p:sp>
      <p:sp>
        <p:nvSpPr>
          <p:cNvPr id="5" name="Title 1"/>
          <p:cNvSpPr>
            <a:spLocks noGrp="1"/>
          </p:cNvSpPr>
          <p:nvPr>
            <p:ph type="title"/>
          </p:nvPr>
        </p:nvSpPr>
        <p:spPr>
          <a:xfrm>
            <a:off x="323850" y="115888"/>
            <a:ext cx="5457825" cy="1152525"/>
          </a:xfrm>
        </p:spPr>
        <p:txBody>
          <a:bodyPr/>
          <a:lstStyle/>
          <a:p>
            <a:pPr eaLnBrk="1" hangingPunct="1"/>
            <a:r>
              <a:rPr lang="nl-BE"/>
              <a:t>c. Beperking van het aantal parkeerplaatsen bij nieuwbouw</a:t>
            </a:r>
          </a:p>
        </p:txBody>
      </p:sp>
      <p:sp>
        <p:nvSpPr>
          <p:cNvPr id="11" name="Textfeld 10">
            <a:extLst>
              <a:ext uri="{FF2B5EF4-FFF2-40B4-BE49-F238E27FC236}">
                <a16:creationId xmlns:a16="http://schemas.microsoft.com/office/drawing/2014/main" id="{0086A90D-C652-437F-BA12-A2CD4C913A8E}"/>
              </a:ext>
            </a:extLst>
          </p:cNvPr>
          <p:cNvSpPr txBox="1"/>
          <p:nvPr/>
        </p:nvSpPr>
        <p:spPr>
          <a:xfrm>
            <a:off x="121403" y="6010166"/>
            <a:ext cx="1168910" cy="276999"/>
          </a:xfrm>
          <a:prstGeom prst="rect">
            <a:avLst/>
          </a:prstGeom>
          <a:noFill/>
        </p:spPr>
        <p:txBody>
          <a:bodyPr wrap="none" rtlCol="0">
            <a:spAutoFit/>
          </a:bodyPr>
          <a:lstStyle/>
          <a:p>
            <a:r>
              <a:rPr lang="nl-BE" sz="1200">
                <a:solidFill>
                  <a:schemeClr val="bg1"/>
                </a:solidFill>
                <a:latin typeface="+mn-lt"/>
              </a:rPr>
              <a:t>© Jürgen Gies</a:t>
            </a: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679272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nl-BE"/>
              <a:t>Parkeernormen</a:t>
            </a:r>
          </a:p>
        </p:txBody>
      </p:sp>
      <p:sp>
        <p:nvSpPr>
          <p:cNvPr id="5123" name="Content Placeholder 2"/>
          <p:cNvSpPr>
            <a:spLocks noGrp="1"/>
          </p:cNvSpPr>
          <p:nvPr>
            <p:ph idx="1"/>
          </p:nvPr>
        </p:nvSpPr>
        <p:spPr/>
        <p:txBody>
          <a:bodyPr/>
          <a:lstStyle/>
          <a:p>
            <a:pPr eaLnBrk="1" hangingPunct="1">
              <a:buFont typeface="Arial" panose="020B0604020202020204" pitchFamily="34" charset="0"/>
              <a:buChar char="•"/>
            </a:pPr>
            <a:r>
              <a:rPr lang="nl-BE" sz="2400" b="0" dirty="0">
                <a:ea typeface="ＭＳ Ｐゴシック" panose="020B0600070205080204" pitchFamily="34" charset="-128"/>
              </a:rPr>
              <a:t>Parkeernormen voor nieuwe projecten bepalen hoeveel (auto)parkeerplaatsen worden aangelegd voor nieuwe gebouwen</a:t>
            </a:r>
          </a:p>
          <a:p>
            <a:pPr eaLnBrk="1" hangingPunct="1">
              <a:buFont typeface="Arial" panose="020B0604020202020204" pitchFamily="34" charset="0"/>
              <a:buChar char="•"/>
            </a:pPr>
            <a:r>
              <a:rPr lang="nl-BE" sz="2400" b="0" dirty="0">
                <a:ea typeface="ＭＳ Ｐゴシック" panose="020B0600070205080204" pitchFamily="34" charset="-128"/>
              </a:rPr>
              <a:t>Parkeernormen zijn bedoeld om projectontwikkelaars op te dragen parkeerplaatsen te voorzien in verhouding tot  </a:t>
            </a:r>
          </a:p>
          <a:p>
            <a:pPr marL="720725" lvl="3" indent="-365125" eaLnBrk="1" hangingPunct="1">
              <a:buClr>
                <a:srgbClr val="134095"/>
              </a:buClr>
              <a:buSzPct val="100000"/>
              <a:buFont typeface="Arial" panose="020B0604020202020204" pitchFamily="34" charset="0"/>
              <a:buChar char="•"/>
            </a:pPr>
            <a:r>
              <a:rPr lang="nl-BE" sz="2400" dirty="0">
                <a:solidFill>
                  <a:srgbClr val="134095"/>
                </a:solidFill>
                <a:latin typeface="+mn-lt"/>
                <a:ea typeface="ＭＳ Ｐゴシック" panose="020B0600070205080204" pitchFamily="34" charset="-128"/>
              </a:rPr>
              <a:t>het aantal appartementen (of de grootte van de appartementen)</a:t>
            </a:r>
          </a:p>
          <a:p>
            <a:pPr marL="720725" lvl="3" indent="-365125" eaLnBrk="1" hangingPunct="1">
              <a:buClr>
                <a:srgbClr val="134095"/>
              </a:buClr>
              <a:buSzPct val="100000"/>
              <a:buFont typeface="Arial" panose="020B0604020202020204" pitchFamily="34" charset="0"/>
              <a:buChar char="•"/>
            </a:pPr>
            <a:r>
              <a:rPr lang="nl-BE" sz="2400" dirty="0">
                <a:solidFill>
                  <a:srgbClr val="134095"/>
                </a:solidFill>
                <a:latin typeface="+mn-lt"/>
                <a:ea typeface="ＭＳ Ｐゴシック" panose="020B0600070205080204" pitchFamily="34" charset="-128"/>
              </a:rPr>
              <a:t>het aantal nieuwe kantoren/winkels/werkplekken enz.</a:t>
            </a:r>
          </a:p>
          <a:p>
            <a:pPr eaLnBrk="1" hangingPunct="1">
              <a:buFont typeface="Arial" panose="020B0604020202020204" pitchFamily="34" charset="0"/>
              <a:buChar char="•"/>
            </a:pPr>
            <a:r>
              <a:rPr lang="nl-BE" sz="2400" b="0" dirty="0">
                <a:ea typeface="ＭＳ Ｐゴシック" panose="020B0600070205080204" pitchFamily="34" charset="-128"/>
              </a:rPr>
              <a:t>De meeste landen hebben minimumvereisten en projectontwikkelaars kunnen meer bouwen als ze dat willen </a:t>
            </a:r>
          </a:p>
          <a:p>
            <a:pPr marL="0" indent="0" eaLnBrk="1" hangingPunct="1">
              <a:buFontTx/>
              <a:buNone/>
            </a:pPr>
            <a:endParaRPr lang="en-GB" altLang="en-US" sz="1800" dirty="0"/>
          </a:p>
          <a:p>
            <a:pPr marL="0" indent="0" eaLnBrk="1" hangingPunct="1">
              <a:buFontTx/>
              <a:buNone/>
            </a:pPr>
            <a:endParaRPr lang="en-GB" altLang="en-US" sz="1800"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325216" y="1615688"/>
            <a:ext cx="4527839" cy="3044837"/>
          </a:xfrm>
        </p:spPr>
        <p:txBody>
          <a:bodyPr/>
          <a:lstStyle/>
          <a:p>
            <a:pPr lvl="0"/>
            <a:r>
              <a:rPr lang="nl-BE" sz="2400" b="0" dirty="0"/>
              <a:t>Goed voorbeeld in Freiburg – </a:t>
            </a:r>
            <a:r>
              <a:rPr lang="nl-BE" sz="2400" b="0" dirty="0" err="1"/>
              <a:t>Vauban</a:t>
            </a:r>
            <a:r>
              <a:rPr lang="nl-BE" sz="2400" b="0" dirty="0"/>
              <a:t>: </a:t>
            </a:r>
          </a:p>
          <a:p>
            <a:pPr marL="723900" lvl="0" indent="-368300"/>
            <a:r>
              <a:rPr lang="nl-BE" sz="1800" b="0" dirty="0"/>
              <a:t>5.602 inwoners</a:t>
            </a:r>
          </a:p>
          <a:p>
            <a:pPr marL="723900" lvl="0" indent="-368300"/>
            <a:r>
              <a:rPr lang="nl-BE" sz="1800" b="0" dirty="0"/>
              <a:t>2.584 huishoudens</a:t>
            </a:r>
          </a:p>
          <a:p>
            <a:pPr marL="723900" lvl="0" indent="-368300"/>
            <a:r>
              <a:rPr lang="nl-BE" sz="1800" b="0" dirty="0"/>
              <a:t>1.296 personenwagens</a:t>
            </a:r>
          </a:p>
          <a:p>
            <a:pPr marL="723900" lvl="0" indent="-368300"/>
            <a:r>
              <a:rPr lang="nl-BE" sz="1800" b="0" dirty="0"/>
              <a:t>0,50 auto's per huishouden</a:t>
            </a:r>
          </a:p>
          <a:p>
            <a:pPr marL="723900" lvl="0" indent="-368300"/>
            <a:r>
              <a:rPr lang="nl-BE" sz="1800" b="0" dirty="0"/>
              <a:t>232 auto's per 1.000 inwoners in buurtgarages</a:t>
            </a:r>
          </a:p>
          <a:p>
            <a:pPr marL="723900" lvl="0" indent="-368300"/>
            <a:r>
              <a:rPr lang="nl-BE" sz="1800" b="0" dirty="0"/>
              <a:t>geen parkeerplaatsen op straat </a:t>
            </a:r>
          </a:p>
          <a:p>
            <a:pPr lvl="0"/>
            <a:endParaRPr lang="en-US" sz="1800" b="0" dirty="0"/>
          </a:p>
          <a:p>
            <a:pPr lvl="0"/>
            <a:endParaRPr lang="en-US" sz="1800" b="0" dirty="0"/>
          </a:p>
          <a:p>
            <a:pPr lvl="0"/>
            <a:endParaRPr lang="en-US" sz="1800" b="0" dirty="0"/>
          </a:p>
          <a:p>
            <a:pPr lvl="1"/>
            <a:endParaRPr lang="en-US" sz="300" b="0" dirty="0"/>
          </a:p>
          <a:p>
            <a:pPr marL="0" lvl="0" indent="0">
              <a:buNone/>
            </a:pPr>
            <a:r>
              <a:rPr lang="nl-BE" sz="1800" b="0" dirty="0"/>
              <a:t>		 </a:t>
            </a:r>
          </a:p>
          <a:p>
            <a:pPr marL="0" indent="0">
              <a:buNone/>
            </a:pPr>
            <a:endParaRPr lang="de-DE" dirty="0"/>
          </a:p>
        </p:txBody>
      </p:sp>
      <p:sp>
        <p:nvSpPr>
          <p:cNvPr id="5" name="Title 1"/>
          <p:cNvSpPr>
            <a:spLocks noGrp="1"/>
          </p:cNvSpPr>
          <p:nvPr>
            <p:ph type="title"/>
          </p:nvPr>
        </p:nvSpPr>
        <p:spPr>
          <a:xfrm>
            <a:off x="323851" y="115888"/>
            <a:ext cx="5791200" cy="1152525"/>
          </a:xfrm>
        </p:spPr>
        <p:txBody>
          <a:bodyPr/>
          <a:lstStyle/>
          <a:p>
            <a:pPr eaLnBrk="1" hangingPunct="1"/>
            <a:r>
              <a:rPr lang="nl-BE" dirty="0"/>
              <a:t>c. Maximale parkeernormen vastleggen – beperken hoeveel parkeerplaatsen er in een nieuw gebouw beschikbaar zijn</a:t>
            </a:r>
          </a:p>
        </p:txBody>
      </p:sp>
      <p:pic>
        <p:nvPicPr>
          <p:cNvPr id="12" name="Grafik 11">
            <a:extLst>
              <a:ext uri="{FF2B5EF4-FFF2-40B4-BE49-F238E27FC236}">
                <a16:creationId xmlns:a16="http://schemas.microsoft.com/office/drawing/2014/main" id="{19B0F250-DA1A-4819-9C9E-F055A225DF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8" r="13997" b="20382"/>
          <a:stretch/>
        </p:blipFill>
        <p:spPr>
          <a:xfrm>
            <a:off x="121405" y="1678035"/>
            <a:ext cx="4003786" cy="3158426"/>
          </a:xfrm>
          <a:prstGeom prst="rect">
            <a:avLst/>
          </a:prstGeom>
        </p:spPr>
      </p:pic>
      <p:sp>
        <p:nvSpPr>
          <p:cNvPr id="9" name="Textfeld 8">
            <a:extLst>
              <a:ext uri="{FF2B5EF4-FFF2-40B4-BE49-F238E27FC236}">
                <a16:creationId xmlns:a16="http://schemas.microsoft.com/office/drawing/2014/main" id="{0086A90D-C652-437F-BA12-A2CD4C913A8E}"/>
              </a:ext>
            </a:extLst>
          </p:cNvPr>
          <p:cNvSpPr txBox="1"/>
          <p:nvPr/>
        </p:nvSpPr>
        <p:spPr>
          <a:xfrm>
            <a:off x="121405" y="4559462"/>
            <a:ext cx="1168910" cy="276999"/>
          </a:xfrm>
          <a:prstGeom prst="rect">
            <a:avLst/>
          </a:prstGeom>
          <a:noFill/>
        </p:spPr>
        <p:txBody>
          <a:bodyPr wrap="none" rtlCol="0">
            <a:spAutoFit/>
          </a:bodyPr>
          <a:lstStyle/>
          <a:p>
            <a:r>
              <a:rPr lang="nl-BE" sz="1200">
                <a:solidFill>
                  <a:schemeClr val="bg1"/>
                </a:solidFill>
                <a:latin typeface="+mn-lt"/>
              </a:rPr>
              <a:t>© Jürgen Gies</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Rechteck 14">
            <a:extLst>
              <a:ext uri="{FF2B5EF4-FFF2-40B4-BE49-F238E27FC236}">
                <a16:creationId xmlns:a16="http://schemas.microsoft.com/office/drawing/2014/main" id="{B24E0622-50A2-4ECC-81A0-9756C918C478}"/>
              </a:ext>
            </a:extLst>
          </p:cNvPr>
          <p:cNvSpPr/>
          <p:nvPr/>
        </p:nvSpPr>
        <p:spPr>
          <a:xfrm>
            <a:off x="-424531" y="4906377"/>
            <a:ext cx="9447129" cy="1532727"/>
          </a:xfrm>
          <a:prstGeom prst="rect">
            <a:avLst/>
          </a:prstGeom>
        </p:spPr>
        <p:txBody>
          <a:bodyPr wrap="square" lIns="91440" tIns="45720" rIns="91440" bIns="45720" anchor="t">
            <a:spAutoFit/>
          </a:bodyPr>
          <a:lstStyle/>
          <a:p>
            <a:pPr marL="1050925" lvl="3" indent="-342900">
              <a:spcBef>
                <a:spcPct val="20000"/>
              </a:spcBef>
              <a:buClr>
                <a:srgbClr val="134095"/>
              </a:buClr>
              <a:buSzPct val="135000"/>
              <a:buFont typeface="Arial" panose="020B0604020202020204" pitchFamily="34" charset="0"/>
              <a:buChar char="•"/>
            </a:pPr>
            <a:r>
              <a:rPr lang="nl-BE" sz="1800" dirty="0">
                <a:solidFill>
                  <a:srgbClr val="134095"/>
                </a:solidFill>
                <a:latin typeface="Arial"/>
                <a:ea typeface="ＭＳ Ｐゴシック" panose="020B0600070205080204" pitchFamily="34" charset="-128"/>
              </a:rPr>
              <a:t>In Freiburg-</a:t>
            </a:r>
            <a:r>
              <a:rPr lang="nl-BE" sz="1800" dirty="0" err="1">
                <a:solidFill>
                  <a:srgbClr val="134095"/>
                </a:solidFill>
                <a:latin typeface="Arial"/>
                <a:ea typeface="ＭＳ Ｐゴシック" panose="020B0600070205080204" pitchFamily="34" charset="-128"/>
              </a:rPr>
              <a:t>Dietenbach</a:t>
            </a:r>
            <a:r>
              <a:rPr lang="nl-BE" sz="1800" dirty="0">
                <a:solidFill>
                  <a:srgbClr val="134095"/>
                </a:solidFill>
                <a:latin typeface="Arial"/>
                <a:ea typeface="ＭＳ Ｐゴシック" panose="020B0600070205080204" pitchFamily="34" charset="-128"/>
              </a:rPr>
              <a:t> is een nieuwe stadswijk gepland voor ongeveer 10.000 inwoners. De planning heeft als doel een hoge woonkwaliteit te realiseren in woonstraten met een actieve mobiliteit. </a:t>
            </a:r>
          </a:p>
          <a:p>
            <a:pPr marL="1050925" lvl="3" indent="-342900">
              <a:spcBef>
                <a:spcPct val="20000"/>
              </a:spcBef>
              <a:buClr>
                <a:srgbClr val="134095"/>
              </a:buClr>
              <a:buSzPct val="135000"/>
              <a:buFont typeface="Arial" panose="020B0604020202020204" pitchFamily="34" charset="0"/>
              <a:buChar char="•"/>
            </a:pPr>
            <a:r>
              <a:rPr lang="nl-BE" sz="1800" dirty="0">
                <a:solidFill>
                  <a:srgbClr val="134095"/>
                </a:solidFill>
                <a:latin typeface="Arial"/>
                <a:ea typeface="ＭＳ Ｐゴシック"/>
              </a:rPr>
              <a:t>De geplande parkeerratio ligt tussen 0,5 en 0,7 parkeerplaatsen per wooneenheid en wordt uitsluitend gerealiseerd d.m.v. buurtgarages.</a:t>
            </a:r>
            <a:endParaRPr lang="nl-BE" sz="1800" dirty="0">
              <a:solidFill>
                <a:srgbClr val="134095"/>
              </a:solidFill>
              <a:latin typeface="Arial"/>
              <a:ea typeface="ＭＳ Ｐゴシック"/>
              <a:cs typeface="Arial"/>
            </a:endParaRPr>
          </a:p>
        </p:txBody>
      </p:sp>
      <p:sp>
        <p:nvSpPr>
          <p:cNvPr id="16"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nl-BE"/>
              <a:t>&lt;Evenement&gt; • &lt;Datum&gt; • &lt;Locatie&gt; • &lt;Spreker&gt;</a:t>
            </a:r>
          </a:p>
        </p:txBody>
      </p:sp>
    </p:spTree>
    <p:extLst>
      <p:ext uri="{BB962C8B-B14F-4D97-AF65-F5344CB8AC3E}">
        <p14:creationId xmlns:p14="http://schemas.microsoft.com/office/powerpoint/2010/main" val="4066011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A053E-B136-4D20-832B-49AB8AD370B5}"/>
              </a:ext>
            </a:extLst>
          </p:cNvPr>
          <p:cNvSpPr>
            <a:spLocks noGrp="1"/>
          </p:cNvSpPr>
          <p:nvPr>
            <p:ph type="title"/>
          </p:nvPr>
        </p:nvSpPr>
        <p:spPr>
          <a:xfrm>
            <a:off x="323851" y="115888"/>
            <a:ext cx="5819774" cy="1152525"/>
          </a:xfrm>
        </p:spPr>
        <p:txBody>
          <a:bodyPr/>
          <a:lstStyle/>
          <a:p>
            <a:r>
              <a:rPr lang="nl-BE" dirty="0"/>
              <a:t>Praktijkvoorbeeld in Tallinn: maximale en minimale parkeernormen</a:t>
            </a:r>
          </a:p>
        </p:txBody>
      </p:sp>
      <p:sp>
        <p:nvSpPr>
          <p:cNvPr id="3" name="Inhaltsplatzhalter 2">
            <a:extLst>
              <a:ext uri="{FF2B5EF4-FFF2-40B4-BE49-F238E27FC236}">
                <a16:creationId xmlns:a16="http://schemas.microsoft.com/office/drawing/2014/main" id="{83D31E73-7924-4B54-923D-0A4DEBE9148C}"/>
              </a:ext>
            </a:extLst>
          </p:cNvPr>
          <p:cNvSpPr>
            <a:spLocks noGrp="1"/>
          </p:cNvSpPr>
          <p:nvPr>
            <p:ph idx="1"/>
          </p:nvPr>
        </p:nvSpPr>
        <p:spPr>
          <a:xfrm>
            <a:off x="4319752" y="1529247"/>
            <a:ext cx="4500398" cy="4527222"/>
          </a:xfrm>
        </p:spPr>
        <p:txBody>
          <a:bodyPr/>
          <a:lstStyle/>
          <a:p>
            <a:r>
              <a:rPr lang="nl-BE" sz="2200" b="0" dirty="0"/>
              <a:t>Voor de binnenstad leggen een minimale </a:t>
            </a:r>
            <a:r>
              <a:rPr lang="nl-BE" sz="2200" dirty="0"/>
              <a:t>en</a:t>
            </a:r>
            <a:r>
              <a:rPr lang="nl-BE" sz="2200" b="0" dirty="0"/>
              <a:t> maximale parkeernorm een ratio van 1,2 parkeerplaatsen per huishouden vast, geen compromis mogelijk</a:t>
            </a:r>
          </a:p>
          <a:p>
            <a:r>
              <a:rPr lang="nl-BE" sz="2200" b="0" dirty="0"/>
              <a:t>Voor de voorsteden en buitenwijken is de </a:t>
            </a:r>
            <a:r>
              <a:rPr lang="nl-BE" sz="2200" dirty="0"/>
              <a:t>minimale</a:t>
            </a:r>
            <a:r>
              <a:rPr lang="nl-BE" sz="2200" b="0" dirty="0"/>
              <a:t> parkeernorm 1,2 parkeerplaatsen, maar de ontwikkelaar kan zoveel bouwen als hij wil</a:t>
            </a:r>
          </a:p>
          <a:p>
            <a:r>
              <a:rPr lang="nl-BE" sz="2200" b="0" dirty="0"/>
              <a:t>Wijzigingen worden besproken en normen kunnen wijzigen</a:t>
            </a:r>
          </a:p>
        </p:txBody>
      </p:sp>
      <p:pic>
        <p:nvPicPr>
          <p:cNvPr id="3074" name="Picture 2" descr="Tallinn old 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650124"/>
            <a:ext cx="3946500" cy="315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086A90D-C652-437F-BA12-A2CD4C913A8E}"/>
              </a:ext>
            </a:extLst>
          </p:cNvPr>
          <p:cNvSpPr txBox="1"/>
          <p:nvPr/>
        </p:nvSpPr>
        <p:spPr>
          <a:xfrm>
            <a:off x="155575" y="4530325"/>
            <a:ext cx="1186543" cy="276999"/>
          </a:xfrm>
          <a:prstGeom prst="rect">
            <a:avLst/>
          </a:prstGeom>
          <a:noFill/>
        </p:spPr>
        <p:txBody>
          <a:bodyPr wrap="none" rtlCol="0">
            <a:spAutoFit/>
          </a:bodyPr>
          <a:lstStyle/>
          <a:p>
            <a:r>
              <a:rPr lang="nl-BE" sz="1200">
                <a:solidFill>
                  <a:schemeClr val="bg1"/>
                </a:solidFill>
                <a:latin typeface="+mn-lt"/>
              </a:rPr>
              <a:t>© Park4SUMP</a:t>
            </a:r>
          </a:p>
        </p:txBody>
      </p:sp>
      <p:sp>
        <p:nvSpPr>
          <p:cNvPr id="7" name="Inhaltsplatzhalter 2">
            <a:extLst>
              <a:ext uri="{FF2B5EF4-FFF2-40B4-BE49-F238E27FC236}">
                <a16:creationId xmlns:a16="http://schemas.microsoft.com/office/drawing/2014/main" id="{83D31E73-7924-4B54-923D-0A4DEBE9148C}"/>
              </a:ext>
            </a:extLst>
          </p:cNvPr>
          <p:cNvSpPr txBox="1">
            <a:spLocks/>
          </p:cNvSpPr>
          <p:nvPr/>
        </p:nvSpPr>
        <p:spPr bwMode="auto">
          <a:xfrm>
            <a:off x="155575" y="4903075"/>
            <a:ext cx="3946500" cy="1497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r>
              <a:rPr lang="nl-BE" sz="2000" b="0"/>
              <a:t>Tallinn is de hoofdstad van Estland en het oude deel is sinds 1997 UNESCO-werelderfgoed.</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nl-BE"/>
              <a:t>&lt;Evenement&gt; • &lt;Datum&gt; • &lt;Locatie&gt; • &lt;Spreker&gt;</a:t>
            </a:r>
          </a:p>
        </p:txBody>
      </p:sp>
    </p:spTree>
    <p:extLst>
      <p:ext uri="{BB962C8B-B14F-4D97-AF65-F5344CB8AC3E}">
        <p14:creationId xmlns:p14="http://schemas.microsoft.com/office/powerpoint/2010/main" val="20653610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nl-BE"/>
              <a:t>Minimaal vs Maximaal</a:t>
            </a:r>
          </a:p>
        </p:txBody>
      </p:sp>
      <p:sp>
        <p:nvSpPr>
          <p:cNvPr id="27651" name="Content Placeholder 2"/>
          <p:cNvSpPr>
            <a:spLocks noGrp="1"/>
          </p:cNvSpPr>
          <p:nvPr>
            <p:ph idx="1"/>
          </p:nvPr>
        </p:nvSpPr>
        <p:spPr/>
        <p:txBody>
          <a:bodyPr/>
          <a:lstStyle/>
          <a:p>
            <a:pPr>
              <a:buClr>
                <a:srgbClr val="00618E"/>
              </a:buClr>
            </a:pPr>
            <a:r>
              <a:rPr lang="nl-BE" sz="2400" b="0" dirty="0">
                <a:ea typeface="MS PGothic"/>
              </a:rPr>
              <a:t>In gebieden met een hoge dichtheid is er een trend merkbaar:</a:t>
            </a:r>
            <a:r>
              <a:rPr lang="nl-BE" sz="2400" dirty="0">
                <a:ea typeface="MS PGothic"/>
              </a:rPr>
              <a:t> </a:t>
            </a:r>
            <a:r>
              <a:rPr lang="nl-BE" sz="2400" b="0" dirty="0">
                <a:ea typeface="MS PGothic"/>
              </a:rPr>
              <a:t>overstap van minimale naar maximale parkeernormen;</a:t>
            </a:r>
          </a:p>
          <a:p>
            <a:pPr>
              <a:buClr>
                <a:srgbClr val="00618E"/>
              </a:buClr>
              <a:buFontTx/>
              <a:buChar char="•"/>
            </a:pPr>
            <a:r>
              <a:rPr lang="nl-BE" sz="2400" b="0" dirty="0">
                <a:ea typeface="MS PGothic"/>
              </a:rPr>
              <a:t>In Londen vond de overgang van minimum- naar maximumnormen plaats met de ontwikkeling voor het </a:t>
            </a:r>
            <a:r>
              <a:rPr lang="nl-BE" sz="2400" b="0" dirty="0" err="1">
                <a:ea typeface="MS PGothic"/>
              </a:rPr>
              <a:t>Greater</a:t>
            </a:r>
            <a:r>
              <a:rPr lang="nl-BE" sz="2400" b="0" dirty="0">
                <a:ea typeface="MS PGothic"/>
              </a:rPr>
              <a:t> Londen Development Plan in 1976;</a:t>
            </a:r>
          </a:p>
          <a:p>
            <a:pPr>
              <a:buClr>
                <a:srgbClr val="00618E"/>
              </a:buClr>
            </a:pPr>
            <a:r>
              <a:rPr lang="nl-BE" sz="2400" b="0" dirty="0">
                <a:ea typeface="MS PGothic"/>
              </a:rPr>
              <a:t>Er zijn aanwijzingen dat minimale parkeernormen de bouwkosten van winkelcentra, kantoren en residentiële gebouwen doen stijgen. </a:t>
            </a:r>
            <a:endParaRPr lang="nl-BE" sz="2400" b="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7"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nl-BE"/>
              <a:t>&lt;Evenement&gt; • &lt;Datum&gt; • &lt;Locatie&gt; • &lt;Spreker&gt;</a:t>
            </a:r>
          </a:p>
        </p:txBody>
      </p:sp>
    </p:spTree>
    <p:extLst>
      <p:ext uri="{BB962C8B-B14F-4D97-AF65-F5344CB8AC3E}">
        <p14:creationId xmlns:p14="http://schemas.microsoft.com/office/powerpoint/2010/main" val="41860102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nl-BE" sz="3600" b="1">
                <a:solidFill>
                  <a:schemeClr val="bg1"/>
                </a:solidFill>
                <a:latin typeface="+mj-lt"/>
              </a:rPr>
              <a:t>Samenvatting</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nl-BE"/>
              <a:t>&lt;Evenement&gt; • &lt;Datum&gt; • &lt;Locatie&gt; • &lt;Spreker&gt;</a:t>
            </a:r>
          </a:p>
        </p:txBody>
      </p:sp>
    </p:spTree>
    <p:extLst>
      <p:ext uri="{BB962C8B-B14F-4D97-AF65-F5344CB8AC3E}">
        <p14:creationId xmlns:p14="http://schemas.microsoft.com/office/powerpoint/2010/main" val="17021518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nl-BE"/>
              <a:t>Om te onthouden!</a:t>
            </a:r>
          </a:p>
        </p:txBody>
      </p:sp>
      <p:sp>
        <p:nvSpPr>
          <p:cNvPr id="5123" name="Content Placeholder 2"/>
          <p:cNvSpPr>
            <a:spLocks noGrp="1"/>
          </p:cNvSpPr>
          <p:nvPr>
            <p:ph idx="1"/>
          </p:nvPr>
        </p:nvSpPr>
        <p:spPr>
          <a:xfrm>
            <a:off x="89376" y="1509136"/>
            <a:ext cx="8965248" cy="4926465"/>
          </a:xfrm>
        </p:spPr>
        <p:txBody>
          <a:bodyPr/>
          <a:lstStyle/>
          <a:p>
            <a:pPr eaLnBrk="1" hangingPunct="1">
              <a:buFont typeface="Arial" panose="020B0604020202020204" pitchFamily="34" charset="0"/>
              <a:buChar char="•"/>
            </a:pPr>
            <a:r>
              <a:rPr lang="nl-BE" sz="2000" b="0" dirty="0">
                <a:ea typeface="ＭＳ Ｐゴシック" panose="020B0600070205080204" pitchFamily="34" charset="-128"/>
              </a:rPr>
              <a:t>Als de auto het dichtste vervoermiddel bij huis is en gemakkelijk te parkeren is op de bestemming, is het meestal de eerste keuze. </a:t>
            </a:r>
          </a:p>
          <a:p>
            <a:pPr eaLnBrk="1" hangingPunct="1">
              <a:buFont typeface="Arial" panose="020B0604020202020204" pitchFamily="34" charset="0"/>
              <a:buChar char="•"/>
            </a:pPr>
            <a:r>
              <a:rPr lang="nl-BE" sz="2000" b="0" dirty="0">
                <a:ea typeface="ＭＳ Ｐゴシック" panose="020B0600070205080204" pitchFamily="34" charset="-128"/>
              </a:rPr>
              <a:t>Parkeerplaatsen creëren in woonwijken maakt meer parkeerruimte op de werkplek, in shoppingcenters en recreatiefaciliteiten noodzakelijk. </a:t>
            </a:r>
          </a:p>
          <a:p>
            <a:pPr eaLnBrk="1" hangingPunct="1">
              <a:buFont typeface="Arial" panose="020B0604020202020204" pitchFamily="34" charset="0"/>
              <a:buChar char="•"/>
            </a:pPr>
            <a:r>
              <a:rPr lang="nl-BE" sz="2000" b="0" dirty="0">
                <a:ea typeface="ＭＳ Ｐゴシック" panose="020B0600070205080204" pitchFamily="34" charset="-128"/>
              </a:rPr>
              <a:t>Toch zijn parkeernormen belangrijke sturingsinstrumenten voor gemeenten en hebben ze hun nut</a:t>
            </a:r>
          </a:p>
          <a:p>
            <a:pPr eaLnBrk="1" hangingPunct="1">
              <a:buFont typeface="Arial" panose="020B0604020202020204" pitchFamily="34" charset="0"/>
              <a:buChar char="•"/>
            </a:pPr>
            <a:r>
              <a:rPr lang="nl-BE" sz="2000" b="0" dirty="0">
                <a:ea typeface="ＭＳ Ｐゴシック" panose="020B0600070205080204" pitchFamily="34" charset="-128"/>
              </a:rPr>
              <a:t>Hoge eisen voor vastgelegde parkeernormen hebben een invloed op de bouw- en onderhoudskosten. Parkeernormen moeten dus de mogelijkheid bieden om de eisen te verlagen als er vervoersalternatieven beschikbaar zijn </a:t>
            </a:r>
          </a:p>
          <a:p>
            <a:pPr eaLnBrk="1" hangingPunct="1">
              <a:buFont typeface="Arial" panose="020B0604020202020204" pitchFamily="34" charset="0"/>
              <a:buChar char="•"/>
            </a:pPr>
            <a:r>
              <a:rPr lang="nl-BE" sz="2000" b="0" dirty="0">
                <a:ea typeface="ＭＳ Ｐゴシック" panose="020B0600070205080204" pitchFamily="34" charset="-128"/>
              </a:rPr>
              <a:t>Idealiter worden maximale parkeernormen vastgelegd en wordt het aantal parkeerplaatsen bij nieuwe gebouwen beperkt, maar dit vergt enige inspanning </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r>
              <a:rPr lang="nl-BE" sz="1800" dirty="0"/>
              <a:t> </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nl-BE"/>
              <a:t>&lt;Evenement&gt; • &lt;Datum&gt; • &lt;Locatie&gt; • &lt;Spreker&gt;</a:t>
            </a:r>
          </a:p>
        </p:txBody>
      </p:sp>
    </p:spTree>
    <p:extLst>
      <p:ext uri="{BB962C8B-B14F-4D97-AF65-F5344CB8AC3E}">
        <p14:creationId xmlns:p14="http://schemas.microsoft.com/office/powerpoint/2010/main" val="34213719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nl-BE" sz="3600" b="1">
                <a:solidFill>
                  <a:schemeClr val="bg1"/>
                </a:solidFill>
                <a:latin typeface="+mj-lt"/>
              </a:rPr>
              <a:t>Oefening/Workshop</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nl-BE"/>
              <a:t>&lt;Evenement&gt; • &lt;Datum&gt; • &lt;Locatie&gt; • &lt;Spreker&gt;</a:t>
            </a:r>
          </a:p>
        </p:txBody>
      </p:sp>
    </p:spTree>
    <p:extLst>
      <p:ext uri="{BB962C8B-B14F-4D97-AF65-F5344CB8AC3E}">
        <p14:creationId xmlns:p14="http://schemas.microsoft.com/office/powerpoint/2010/main" val="922541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nl-BE"/>
              <a:t>Bespreek de volgende onderwerpen</a:t>
            </a:r>
          </a:p>
        </p:txBody>
      </p:sp>
      <p:sp>
        <p:nvSpPr>
          <p:cNvPr id="28675" name="Content Placeholder 2"/>
          <p:cNvSpPr>
            <a:spLocks noGrp="1"/>
          </p:cNvSpPr>
          <p:nvPr>
            <p:ph idx="1"/>
          </p:nvPr>
        </p:nvSpPr>
        <p:spPr/>
        <p:txBody>
          <a:bodyPr/>
          <a:lstStyle/>
          <a:p>
            <a:pPr>
              <a:buClr>
                <a:srgbClr val="00618E"/>
              </a:buClr>
              <a:buFontTx/>
              <a:buChar char="•"/>
            </a:pPr>
            <a:r>
              <a:rPr lang="nl-BE" sz="2400" b="0" dirty="0"/>
              <a:t>Welke parkeernormen hanteert u? Waarom?</a:t>
            </a:r>
          </a:p>
          <a:p>
            <a:pPr>
              <a:buClr>
                <a:srgbClr val="00618E"/>
              </a:buClr>
              <a:buFontTx/>
              <a:buChar char="•"/>
            </a:pPr>
            <a:r>
              <a:rPr lang="nl-BE" sz="2400" b="0" dirty="0"/>
              <a:t>Moeten parkeernormen gerelateerd zijn aan de bereikbaarheid van (allerlei) openbaar vervoer?</a:t>
            </a:r>
          </a:p>
          <a:p>
            <a:pPr>
              <a:buClr>
                <a:srgbClr val="00618E"/>
              </a:buClr>
              <a:buFontTx/>
              <a:buChar char="•"/>
            </a:pPr>
            <a:r>
              <a:rPr lang="nl-BE" sz="2400" b="0" dirty="0"/>
              <a:t>Moet de centrale overheid richtlijnen voor parkeernormen opstellen?</a:t>
            </a:r>
          </a:p>
          <a:p>
            <a:pPr>
              <a:buClr>
                <a:srgbClr val="00618E"/>
              </a:buClr>
              <a:buFontTx/>
              <a:buChar char="•"/>
            </a:pPr>
            <a:r>
              <a:rPr lang="nl-BE" sz="2400" b="0" dirty="0"/>
              <a:t>Hoe reageren ontwikkelaars op beperkingen inzake parkeervoorzieningen (max. normen)? Of op verplichtingen (min. normen)? </a:t>
            </a:r>
          </a:p>
          <a:p>
            <a:pPr>
              <a:buClr>
                <a:srgbClr val="00618E"/>
              </a:buClr>
            </a:pPr>
            <a:r>
              <a:rPr lang="nl-BE" sz="2400" b="0" dirty="0"/>
              <a:t>Denkt u dat parkeerplaatsen buiten de straat door meer dan één gebruiker worden gedeeld, wat een efficiënter gebruik van parkeerfaciliteiten mogelijk maakt?</a:t>
            </a:r>
          </a:p>
          <a:p>
            <a:pPr>
              <a:buFontTx/>
              <a:buChar char="•"/>
            </a:pPr>
            <a:endParaRPr lang="en-US" altLang="en-US"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6"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nl-BE"/>
              <a:t>&lt;Evenement&gt; • &lt;Datum&gt; • &lt;Locatie&gt; • &lt;Spreker&gt;</a:t>
            </a:r>
          </a:p>
        </p:txBody>
      </p:sp>
    </p:spTree>
    <p:extLst>
      <p:ext uri="{BB962C8B-B14F-4D97-AF65-F5344CB8AC3E}">
        <p14:creationId xmlns:p14="http://schemas.microsoft.com/office/powerpoint/2010/main" val="24351173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9"/>
          <p:cNvSpPr>
            <a:spLocks noChangeArrowheads="1"/>
          </p:cNvSpPr>
          <p:nvPr/>
        </p:nvSpPr>
        <p:spPr bwMode="gray">
          <a:xfrm>
            <a:off x="6516688" y="-7938"/>
            <a:ext cx="2646362" cy="6865938"/>
          </a:xfrm>
          <a:prstGeom prst="rect">
            <a:avLst/>
          </a:prstGeom>
          <a:solidFill>
            <a:srgbClr val="EBEEF0"/>
          </a:solidFill>
          <a:ln w="9525">
            <a:noFill/>
            <a:miter lim="800000"/>
            <a:headEnd/>
            <a:tailEnd/>
          </a:ln>
        </p:spPr>
        <p:txBody>
          <a:bodyPr wrap="none" anchor="ctr"/>
          <a:lstStyle/>
          <a:p>
            <a:endParaRPr lang="nl-BE" altLang="en-US" sz="1800">
              <a:solidFill>
                <a:srgbClr val="000000"/>
              </a:solidFill>
            </a:endParaRPr>
          </a:p>
        </p:txBody>
      </p:sp>
      <p:sp>
        <p:nvSpPr>
          <p:cNvPr id="6146" name="Text Box 2"/>
          <p:cNvSpPr txBox="1">
            <a:spLocks noChangeArrowheads="1"/>
          </p:cNvSpPr>
          <p:nvPr/>
        </p:nvSpPr>
        <p:spPr bwMode="auto">
          <a:xfrm>
            <a:off x="1143000" y="1676400"/>
            <a:ext cx="5105400" cy="3386138"/>
          </a:xfrm>
          <a:prstGeom prst="rect">
            <a:avLst/>
          </a:prstGeom>
          <a:noFill/>
          <a:ln w="9525">
            <a:noFill/>
            <a:miter lim="800000"/>
            <a:headEnd/>
            <a:tailEnd/>
          </a:ln>
        </p:spPr>
        <p:txBody>
          <a:bodyPr>
            <a:spAutoFit/>
          </a:bodyPr>
          <a:lstStyle/>
          <a:p>
            <a:pPr>
              <a:spcBef>
                <a:spcPct val="50000"/>
              </a:spcBef>
              <a:defRPr/>
            </a:pPr>
            <a:r>
              <a:rPr lang="nl-BE" sz="2200" b="1">
                <a:solidFill>
                  <a:srgbClr val="134095"/>
                </a:solidFill>
                <a:latin typeface="Helvetica" charset="0"/>
              </a:rPr>
              <a:t>Hartelijk dank!</a:t>
            </a:r>
          </a:p>
          <a:p>
            <a:pPr>
              <a:spcBef>
                <a:spcPct val="50000"/>
              </a:spcBef>
              <a:defRPr/>
            </a:pPr>
            <a:endParaRPr lang="de-DE" sz="1600" dirty="0">
              <a:latin typeface="Helvetica" charset="0"/>
            </a:endParaRPr>
          </a:p>
          <a:p>
            <a:pPr>
              <a:spcBef>
                <a:spcPct val="50000"/>
              </a:spcBef>
              <a:defRPr/>
            </a:pPr>
            <a:r>
              <a:rPr lang="nl-BE" sz="1600">
                <a:latin typeface="Helvetica" charset="0"/>
              </a:rPr>
              <a:t>&lt;Spreker&gt;</a:t>
            </a:r>
          </a:p>
          <a:p>
            <a:pPr>
              <a:spcBef>
                <a:spcPct val="50000"/>
              </a:spcBef>
              <a:defRPr/>
            </a:pPr>
            <a:r>
              <a:rPr lang="nl-BE" sz="1600">
                <a:solidFill>
                  <a:srgbClr val="134095"/>
                </a:solidFill>
                <a:effectLst>
                  <a:outerShdw blurRad="38100" dist="38100" dir="2700000" algn="tl">
                    <a:srgbClr val="000000">
                      <a:alpha val="43137"/>
                    </a:srgbClr>
                  </a:outerShdw>
                </a:effectLst>
                <a:latin typeface="Helvetica" charset="0"/>
              </a:rPr>
              <a:t>Contactgegevens</a:t>
            </a:r>
          </a:p>
          <a:p>
            <a:pPr>
              <a:spcBef>
                <a:spcPct val="50000"/>
              </a:spcBef>
              <a:defRPr/>
            </a:pPr>
            <a:r>
              <a:rPr lang="nl-BE" sz="1600">
                <a:latin typeface="Helvetica" charset="0"/>
              </a:rPr>
              <a:t>&lt;Organisatie&gt;</a:t>
            </a:r>
          </a:p>
          <a:p>
            <a:pPr>
              <a:spcBef>
                <a:spcPct val="50000"/>
              </a:spcBef>
              <a:defRPr/>
            </a:pPr>
            <a:r>
              <a:rPr lang="nl-BE" sz="1600">
                <a:latin typeface="Helvetica" charset="0"/>
              </a:rPr>
              <a:t>&lt;Adres&gt;</a:t>
            </a:r>
          </a:p>
          <a:p>
            <a:pPr>
              <a:spcBef>
                <a:spcPct val="50000"/>
              </a:spcBef>
              <a:defRPr/>
            </a:pPr>
            <a:r>
              <a:rPr lang="nl-BE" sz="1600">
                <a:latin typeface="Helvetica" charset="0"/>
              </a:rPr>
              <a:t>&lt;E-mail&gt;</a:t>
            </a:r>
          </a:p>
          <a:p>
            <a:pPr>
              <a:spcBef>
                <a:spcPct val="50000"/>
              </a:spcBef>
              <a:defRPr/>
            </a:pPr>
            <a:r>
              <a:rPr lang="nl-BE" sz="1600" u="sng">
                <a:solidFill>
                  <a:srgbClr val="134095"/>
                </a:solidFill>
                <a:latin typeface="Helvetica" charset="0"/>
              </a:rPr>
              <a:t>http://www.civitas.eu </a:t>
            </a:r>
          </a:p>
          <a:p>
            <a:pPr>
              <a:spcBef>
                <a:spcPct val="50000"/>
              </a:spcBef>
              <a:defRPr/>
            </a:pPr>
            <a:endParaRPr lang="de-DE" sz="1600" dirty="0">
              <a:latin typeface="Helvetica" charset="0"/>
            </a:endParaRPr>
          </a:p>
        </p:txBody>
      </p:sp>
      <p:pic>
        <p:nvPicPr>
          <p:cNvPr id="7172" name="Picture 8"/>
          <p:cNvPicPr>
            <a:picLocks noChangeAspect="1" noChangeArrowheads="1"/>
          </p:cNvPicPr>
          <p:nvPr/>
        </p:nvPicPr>
        <p:blipFill>
          <a:blip r:embed="rId3" cstate="print">
            <a:clrChange>
              <a:clrFrom>
                <a:srgbClr val="FFFFFF"/>
              </a:clrFrom>
              <a:clrTo>
                <a:srgbClr val="FFFFFF">
                  <a:alpha val="0"/>
                </a:srgbClr>
              </a:clrTo>
            </a:clrChange>
          </a:blip>
          <a:srcRect l="3249" b="4939"/>
          <a:stretch>
            <a:fillRect/>
          </a:stretch>
        </p:blipFill>
        <p:spPr bwMode="auto">
          <a:xfrm>
            <a:off x="6815138" y="4533900"/>
            <a:ext cx="1992312" cy="2124075"/>
          </a:xfrm>
          <a:prstGeom prst="rect">
            <a:avLst/>
          </a:prstGeom>
          <a:noFill/>
          <a:ln w="9525">
            <a:noFill/>
            <a:miter lim="800000"/>
            <a:headEnd/>
            <a:tailEnd/>
          </a:ln>
        </p:spPr>
      </p:pic>
      <p:pic>
        <p:nvPicPr>
          <p:cNvPr id="6" name="Picture 2" descr="C:\Users\franzen.ICLEIV2\Downloads\SUMP Platform logo.png"/>
          <p:cNvPicPr>
            <a:picLocks noChangeAspect="1" noChangeArrowheads="1"/>
          </p:cNvPicPr>
          <p:nvPr/>
        </p:nvPicPr>
        <p:blipFill>
          <a:blip r:embed="rId4" cstate="print"/>
          <a:srcRect/>
          <a:stretch>
            <a:fillRect/>
          </a:stretch>
        </p:blipFill>
        <p:spPr bwMode="auto">
          <a:xfrm>
            <a:off x="7011752" y="3617912"/>
            <a:ext cx="1558090" cy="688273"/>
          </a:xfrm>
          <a:prstGeom prst="rect">
            <a:avLst/>
          </a:prstGeom>
          <a:noFill/>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159" y="1586943"/>
            <a:ext cx="1585201" cy="179356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nl-BE"/>
              <a:t>Parkeernormen</a:t>
            </a:r>
          </a:p>
        </p:txBody>
      </p:sp>
      <p:sp>
        <p:nvSpPr>
          <p:cNvPr id="5123" name="Content Placeholder 2"/>
          <p:cNvSpPr>
            <a:spLocks noGrp="1"/>
          </p:cNvSpPr>
          <p:nvPr>
            <p:ph idx="1"/>
          </p:nvPr>
        </p:nvSpPr>
        <p:spPr>
          <a:xfrm>
            <a:off x="3559597" y="1457825"/>
            <a:ext cx="5251507" cy="2517117"/>
          </a:xfrm>
        </p:spPr>
        <p:txBody>
          <a:bodyPr/>
          <a:lstStyle/>
          <a:p>
            <a:pPr eaLnBrk="1" hangingPunct="1">
              <a:buFont typeface="Arial" panose="020B0604020202020204" pitchFamily="34" charset="0"/>
              <a:buChar char="•"/>
            </a:pPr>
            <a:r>
              <a:rPr lang="nl-BE" sz="2000" b="0" dirty="0">
                <a:ea typeface="ＭＳ Ｐゴシック" panose="020B0600070205080204" pitchFamily="34" charset="-128"/>
              </a:rPr>
              <a:t>Parkeernormen werden ingevoerd </a:t>
            </a:r>
          </a:p>
          <a:p>
            <a:pPr marL="720725" lvl="3" indent="-365125" eaLnBrk="1" hangingPunct="1">
              <a:buClr>
                <a:srgbClr val="134095"/>
              </a:buClr>
              <a:buSzPct val="100000"/>
              <a:buFont typeface="Arial" panose="020B0604020202020204" pitchFamily="34" charset="0"/>
              <a:buChar char="•"/>
            </a:pPr>
            <a:r>
              <a:rPr lang="nl-BE" dirty="0">
                <a:solidFill>
                  <a:srgbClr val="134095"/>
                </a:solidFill>
                <a:latin typeface="+mn-lt"/>
                <a:ea typeface="ＭＳ Ｐゴシック" panose="020B0600070205080204" pitchFamily="34" charset="-128"/>
              </a:rPr>
              <a:t>om de straten vrij te houden voor doorgaand verkeer</a:t>
            </a:r>
          </a:p>
          <a:p>
            <a:pPr marL="723900" lvl="3" indent="-368300" eaLnBrk="1" hangingPunct="1">
              <a:buClr>
                <a:srgbClr val="134095"/>
              </a:buClr>
              <a:buSzPct val="100000"/>
              <a:buFont typeface="Arial" panose="020B0604020202020204" pitchFamily="34" charset="0"/>
              <a:buChar char="•"/>
            </a:pPr>
            <a:r>
              <a:rPr lang="nl-BE" dirty="0">
                <a:solidFill>
                  <a:srgbClr val="134095"/>
                </a:solidFill>
                <a:latin typeface="+mn-lt"/>
                <a:ea typeface="ＭＳ Ｐゴシック" panose="020B0600070205080204" pitchFamily="34" charset="-128"/>
              </a:rPr>
              <a:t>om te voorkomen dat een (nieuwe) locatie – kantoorgebouw, nieuwe woning, nieuw winkelcentrum – parkeerproblemen veroorzaakt in de wijk</a:t>
            </a:r>
          </a:p>
          <a:p>
            <a:pPr marL="0" indent="0" eaLnBrk="1" hangingPunct="1">
              <a:buFontTx/>
              <a:buNone/>
            </a:pPr>
            <a:endParaRPr lang="en-GB" altLang="en-US" sz="1800" dirty="0"/>
          </a:p>
          <a:p>
            <a:pPr marL="0" indent="0" eaLnBrk="1" hangingPunct="1">
              <a:buFontTx/>
              <a:buNone/>
            </a:pPr>
            <a:endParaRPr lang="en-GB" altLang="en-US" sz="1800"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24" y="3915141"/>
            <a:ext cx="3356157" cy="2517446"/>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224" y="1551544"/>
            <a:ext cx="3356157" cy="2517117"/>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0381" y="4068661"/>
            <a:ext cx="3151902" cy="2363926"/>
          </a:xfrm>
          <a:prstGeom prst="rect">
            <a:avLst/>
          </a:prstGeom>
        </p:spPr>
      </p:pic>
      <p:sp>
        <p:nvSpPr>
          <p:cNvPr id="10" name="Textfeld 9">
            <a:extLst>
              <a:ext uri="{FF2B5EF4-FFF2-40B4-BE49-F238E27FC236}">
                <a16:creationId xmlns:a16="http://schemas.microsoft.com/office/drawing/2014/main" id="{22777E0C-C1B4-4F3B-806D-E62B5D9F5845}"/>
              </a:ext>
            </a:extLst>
          </p:cNvPr>
          <p:cNvSpPr txBox="1"/>
          <p:nvPr/>
        </p:nvSpPr>
        <p:spPr>
          <a:xfrm>
            <a:off x="3490381" y="6192007"/>
            <a:ext cx="1305165" cy="276999"/>
          </a:xfrm>
          <a:prstGeom prst="rect">
            <a:avLst/>
          </a:prstGeom>
          <a:noFill/>
        </p:spPr>
        <p:txBody>
          <a:bodyPr wrap="none" rtlCol="0">
            <a:spAutoFit/>
          </a:bodyPr>
          <a:lstStyle/>
          <a:p>
            <a:r>
              <a:rPr lang="nl-BE" sz="1200">
                <a:solidFill>
                  <a:schemeClr val="bg1"/>
                </a:solidFill>
                <a:latin typeface="+mn-lt"/>
              </a:rPr>
              <a:t>© Martina Hertel</a:t>
            </a:r>
          </a:p>
        </p:txBody>
      </p:sp>
      <p:sp>
        <p:nvSpPr>
          <p:cNvPr id="11" name="Textfeld 10">
            <a:extLst>
              <a:ext uri="{FF2B5EF4-FFF2-40B4-BE49-F238E27FC236}">
                <a16:creationId xmlns:a16="http://schemas.microsoft.com/office/drawing/2014/main" id="{B6A2DA4A-EE1E-4C7E-85E0-54E66AD39C00}"/>
              </a:ext>
            </a:extLst>
          </p:cNvPr>
          <p:cNvSpPr txBox="1"/>
          <p:nvPr/>
        </p:nvSpPr>
        <p:spPr>
          <a:xfrm>
            <a:off x="72649" y="6168998"/>
            <a:ext cx="1168910" cy="276999"/>
          </a:xfrm>
          <a:prstGeom prst="rect">
            <a:avLst/>
          </a:prstGeom>
          <a:noFill/>
        </p:spPr>
        <p:txBody>
          <a:bodyPr wrap="none" rtlCol="0">
            <a:spAutoFit/>
          </a:bodyPr>
          <a:lstStyle/>
          <a:p>
            <a:r>
              <a:rPr lang="nl-BE" sz="1200">
                <a:solidFill>
                  <a:schemeClr val="bg1"/>
                </a:solidFill>
                <a:latin typeface="+mn-lt"/>
              </a:rPr>
              <a:t>© Jürgen Gies</a:t>
            </a:r>
          </a:p>
        </p:txBody>
      </p:sp>
      <p:sp>
        <p:nvSpPr>
          <p:cNvPr id="12" name="Textfeld 11">
            <a:extLst>
              <a:ext uri="{FF2B5EF4-FFF2-40B4-BE49-F238E27FC236}">
                <a16:creationId xmlns:a16="http://schemas.microsoft.com/office/drawing/2014/main" id="{1F583E9A-3455-4133-AF23-2180FE860150}"/>
              </a:ext>
            </a:extLst>
          </p:cNvPr>
          <p:cNvSpPr txBox="1"/>
          <p:nvPr/>
        </p:nvSpPr>
        <p:spPr>
          <a:xfrm>
            <a:off x="65008" y="3782062"/>
            <a:ext cx="1168910" cy="276999"/>
          </a:xfrm>
          <a:prstGeom prst="rect">
            <a:avLst/>
          </a:prstGeom>
          <a:noFill/>
        </p:spPr>
        <p:txBody>
          <a:bodyPr wrap="none" rtlCol="0">
            <a:spAutoFit/>
          </a:bodyPr>
          <a:lstStyle/>
          <a:p>
            <a:r>
              <a:rPr lang="nl-BE" sz="1200">
                <a:solidFill>
                  <a:schemeClr val="bg1"/>
                </a:solidFill>
                <a:latin typeface="+mn-lt"/>
              </a:rPr>
              <a:t>© Jürgen Gies</a:t>
            </a:r>
          </a:p>
        </p:txBody>
      </p:sp>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2176140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nl-BE"/>
              <a:t>Parkeernormen</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75" y="1536016"/>
            <a:ext cx="5962650" cy="4905375"/>
          </a:xfrm>
          <a:prstGeom prst="rect">
            <a:avLst/>
          </a:prstGeom>
        </p:spPr>
      </p:pic>
      <p:sp>
        <p:nvSpPr>
          <p:cNvPr id="8" name="Content Placeholder 2"/>
          <p:cNvSpPr>
            <a:spLocks noGrp="1"/>
          </p:cNvSpPr>
          <p:nvPr>
            <p:ph idx="1"/>
          </p:nvPr>
        </p:nvSpPr>
        <p:spPr>
          <a:xfrm>
            <a:off x="6481555" y="1463329"/>
            <a:ext cx="2649193" cy="4212189"/>
          </a:xfrm>
        </p:spPr>
        <p:txBody>
          <a:bodyPr/>
          <a:lstStyle/>
          <a:p>
            <a:pPr eaLnBrk="1" hangingPunct="1">
              <a:buFont typeface="Arial" panose="020B0604020202020204" pitchFamily="34" charset="0"/>
              <a:buChar char="•"/>
            </a:pPr>
            <a:r>
              <a:rPr lang="nl-BE" sz="2000" b="0">
                <a:ea typeface="ＭＳ Ｐゴシック" panose="020B0600070205080204" pitchFamily="34" charset="-128"/>
              </a:rPr>
              <a:t>De meest voorkomende parkeernorm is één autoparkeerplaats per appartement/wooneenheid</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marL="342900" lvl="3" indent="-342900" eaLnBrk="1" hangingPunct="1">
              <a:buClr>
                <a:srgbClr val="134095"/>
              </a:buClr>
              <a:buSzPct val="135000"/>
              <a:buFont typeface="Arial" panose="020B0604020202020204" pitchFamily="34" charset="0"/>
              <a:buChar char="•"/>
            </a:pPr>
            <a:r>
              <a:rPr lang="nl-BE">
                <a:solidFill>
                  <a:srgbClr val="134095"/>
                </a:solidFill>
                <a:latin typeface="+mn-lt"/>
                <a:ea typeface="ＭＳ Ｐゴシック" panose="020B0600070205080204" pitchFamily="34" charset="-128"/>
              </a:rPr>
              <a:t>In landelijke en voorstedelijke gebieden is de parkeernorm vaak nog hoger: 1,5</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sp>
        <p:nvSpPr>
          <p:cNvPr id="9" name="Rechteck 8"/>
          <p:cNvSpPr/>
          <p:nvPr/>
        </p:nvSpPr>
        <p:spPr>
          <a:xfrm rot="16200000">
            <a:off x="-2731101" y="3143633"/>
            <a:ext cx="6086674" cy="646331"/>
          </a:xfrm>
          <a:prstGeom prst="rect">
            <a:avLst/>
          </a:prstGeom>
        </p:spPr>
        <p:txBody>
          <a:bodyPr vert="horz" wrap="square">
            <a:spAutoFit/>
          </a:bodyPr>
          <a:lstStyle/>
          <a:p>
            <a:r>
              <a:rPr lang="nl-BE" sz="1200" b="1">
                <a:solidFill>
                  <a:srgbClr val="034EA2"/>
                </a:solidFill>
                <a:latin typeface="Arial"/>
              </a:rPr>
              <a:t>Bron: Küster, F. &amp; Peters, M. (2018): Making buildings fit for </a:t>
            </a:r>
            <a:br>
              <a:rPr lang="nl-BE" sz="1200" b="1">
                <a:solidFill>
                  <a:srgbClr val="034EA2"/>
                </a:solidFill>
                <a:latin typeface="Arial"/>
              </a:rPr>
            </a:br>
            <a:r>
              <a:rPr lang="nl-BE" sz="1200" b="1">
                <a:solidFill>
                  <a:srgbClr val="034EA2"/>
                </a:solidFill>
                <a:latin typeface="Arial"/>
              </a:rPr>
              <a:t>sustainable mobility – Comparing regulations for off-street bicycle </a:t>
            </a:r>
            <a:br>
              <a:rPr lang="nl-BE" sz="1200" b="1">
                <a:solidFill>
                  <a:srgbClr val="034EA2"/>
                </a:solidFill>
                <a:latin typeface="Arial"/>
              </a:rPr>
            </a:br>
            <a:r>
              <a:rPr lang="nl-BE" sz="1200" b="1">
                <a:solidFill>
                  <a:srgbClr val="034EA2"/>
                </a:solidFill>
                <a:latin typeface="Arial"/>
              </a:rPr>
              <a:t>and car parking in Europe. European Cyclists’ Federation.  p. 27</a:t>
            </a:r>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4051641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66CCEBAC-AA23-4F15-8386-AEEA13788B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3603" y="2389909"/>
            <a:ext cx="6123435" cy="4082291"/>
          </a:xfrm>
          <a:prstGeom prst="rect">
            <a:avLst/>
          </a:prstGeom>
        </p:spPr>
      </p:pic>
      <p:sp>
        <p:nvSpPr>
          <p:cNvPr id="5122" name="Title 1"/>
          <p:cNvSpPr>
            <a:spLocks noGrp="1"/>
          </p:cNvSpPr>
          <p:nvPr>
            <p:ph type="title"/>
          </p:nvPr>
        </p:nvSpPr>
        <p:spPr>
          <a:xfrm>
            <a:off x="244187" y="163513"/>
            <a:ext cx="5394614" cy="1152525"/>
          </a:xfrm>
        </p:spPr>
        <p:txBody>
          <a:bodyPr/>
          <a:lstStyle/>
          <a:p>
            <a:pPr eaLnBrk="1" hangingPunct="1"/>
            <a:r>
              <a:rPr lang="nl-BE"/>
              <a:t>Parkeernorm voor niet-residentiële </a:t>
            </a:r>
            <a:br>
              <a:rPr lang="nl-BE"/>
            </a:br>
            <a:r>
              <a:rPr lang="nl-BE"/>
              <a:t>projecten</a:t>
            </a:r>
          </a:p>
        </p:txBody>
      </p:sp>
      <p:sp>
        <p:nvSpPr>
          <p:cNvPr id="5123" name="Content Placeholder 2"/>
          <p:cNvSpPr>
            <a:spLocks noGrp="1"/>
          </p:cNvSpPr>
          <p:nvPr>
            <p:ph idx="1"/>
          </p:nvPr>
        </p:nvSpPr>
        <p:spPr>
          <a:xfrm>
            <a:off x="352425" y="1489414"/>
            <a:ext cx="8439150" cy="4608512"/>
          </a:xfrm>
        </p:spPr>
        <p:txBody>
          <a:bodyPr/>
          <a:lstStyle/>
          <a:p>
            <a:pPr eaLnBrk="1" hangingPunct="1">
              <a:buFont typeface="Arial" panose="020B0604020202020204" pitchFamily="34" charset="0"/>
              <a:buChar char="•"/>
            </a:pPr>
            <a:r>
              <a:rPr lang="nl-BE" sz="2400" b="0">
                <a:ea typeface="ＭＳ Ｐゴシック" panose="020B0600070205080204" pitchFamily="34" charset="-128"/>
              </a:rPr>
              <a:t>De regelgeving voor winkelcentra, bedrijfsruimten, recreatiegebieden enz. verschilt aanzienlijk.</a:t>
            </a:r>
          </a:p>
          <a:p>
            <a:pPr marL="0" indent="0" eaLnBrk="1" hangingPunct="1">
              <a:buFontTx/>
              <a:buNone/>
            </a:pPr>
            <a:endParaRPr lang="en-GB" altLang="en-US" sz="1800" dirty="0"/>
          </a:p>
          <a:p>
            <a:pPr marL="0" indent="0" eaLnBrk="1" hangingPunct="1">
              <a:buFontTx/>
              <a:buNone/>
            </a:pPr>
            <a:endParaRPr lang="en-GB" altLang="en-US" sz="1800" dirty="0"/>
          </a:p>
        </p:txBody>
      </p:sp>
      <p:sp>
        <p:nvSpPr>
          <p:cNvPr id="13" name="Textfeld 12">
            <a:extLst>
              <a:ext uri="{FF2B5EF4-FFF2-40B4-BE49-F238E27FC236}">
                <a16:creationId xmlns:a16="http://schemas.microsoft.com/office/drawing/2014/main" id="{AE53D442-F42E-4FF7-8C90-4F2C1B118639}"/>
              </a:ext>
            </a:extLst>
          </p:cNvPr>
          <p:cNvSpPr txBox="1"/>
          <p:nvPr/>
        </p:nvSpPr>
        <p:spPr>
          <a:xfrm>
            <a:off x="1423603" y="6197988"/>
            <a:ext cx="1305165" cy="276999"/>
          </a:xfrm>
          <a:prstGeom prst="rect">
            <a:avLst/>
          </a:prstGeom>
          <a:noFill/>
        </p:spPr>
        <p:txBody>
          <a:bodyPr wrap="none" rtlCol="0">
            <a:spAutoFit/>
          </a:bodyPr>
          <a:lstStyle/>
          <a:p>
            <a:r>
              <a:rPr lang="nl-BE" sz="1200">
                <a:solidFill>
                  <a:schemeClr val="bg1"/>
                </a:solidFill>
                <a:latin typeface="+mn-lt"/>
              </a:rPr>
              <a:t>© Martina Hertel</a:t>
            </a: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607790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nl-BE" b="1"/>
              <a:t>Maar…</a:t>
            </a:r>
          </a:p>
        </p:txBody>
      </p:sp>
      <p:pic>
        <p:nvPicPr>
          <p:cNvPr id="6" name="Grafik 5">
            <a:extLst>
              <a:ext uri="{FF2B5EF4-FFF2-40B4-BE49-F238E27FC236}">
                <a16:creationId xmlns:a16="http://schemas.microsoft.com/office/drawing/2014/main" id="{3BE3A015-1059-4B15-BDC3-479D4F299E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542" b="7118"/>
          <a:stretch/>
        </p:blipFill>
        <p:spPr>
          <a:xfrm>
            <a:off x="5138379" y="1968999"/>
            <a:ext cx="3899983" cy="3117711"/>
          </a:xfrm>
          <a:prstGeom prst="rect">
            <a:avLst/>
          </a:prstGeom>
        </p:spPr>
      </p:pic>
      <p:sp>
        <p:nvSpPr>
          <p:cNvPr id="4" name="Textfeld 3"/>
          <p:cNvSpPr txBox="1"/>
          <p:nvPr/>
        </p:nvSpPr>
        <p:spPr>
          <a:xfrm>
            <a:off x="29441" y="1676546"/>
            <a:ext cx="5183160" cy="4139595"/>
          </a:xfrm>
          <a:prstGeom prst="rect">
            <a:avLst/>
          </a:prstGeom>
          <a:noFill/>
        </p:spPr>
        <p:txBody>
          <a:bodyPr wrap="square" rtlCol="0">
            <a:spAutoFit/>
          </a:bodyPr>
          <a:lstStyle/>
          <a:p>
            <a:pPr marL="457200" lvl="0" indent="-342900">
              <a:spcBef>
                <a:spcPct val="20000"/>
              </a:spcBef>
              <a:buClr>
                <a:srgbClr val="134095"/>
              </a:buClr>
              <a:buSzPct val="135000"/>
              <a:buFont typeface="Arial" panose="020B0604020202020204" pitchFamily="34" charset="0"/>
              <a:buChar char="•"/>
              <a:tabLst/>
            </a:pPr>
            <a:r>
              <a:rPr lang="nl-BE" sz="2000" dirty="0">
                <a:solidFill>
                  <a:srgbClr val="134095"/>
                </a:solidFill>
                <a:latin typeface="+mn-lt"/>
                <a:ea typeface="ＭＳ Ｐゴシック" panose="020B0600070205080204" pitchFamily="34" charset="-128"/>
                <a:cs typeface="MS PGothic"/>
              </a:rPr>
              <a:t>De beschikbaarheid van autoparkeerplaatsen leidt tot autobezit en autogebruik – het creëert of trekt verkeer aan</a:t>
            </a:r>
          </a:p>
          <a:p>
            <a:pPr marL="457200" indent="-342900">
              <a:spcBef>
                <a:spcPct val="20000"/>
              </a:spcBef>
              <a:buClr>
                <a:srgbClr val="134095"/>
              </a:buClr>
              <a:buSzPct val="135000"/>
              <a:buFont typeface="Arial" panose="020B0604020202020204" pitchFamily="34" charset="0"/>
              <a:buChar char="•"/>
            </a:pPr>
            <a:r>
              <a:rPr lang="nl-BE" sz="2000" dirty="0">
                <a:solidFill>
                  <a:srgbClr val="134095"/>
                </a:solidFill>
                <a:latin typeface="+mn-lt"/>
                <a:ea typeface="ＭＳ Ｐゴシック" panose="020B0600070205080204" pitchFamily="34" charset="-128"/>
                <a:cs typeface="MS PGothic"/>
              </a:rPr>
              <a:t>Studies tonen aan dat de </a:t>
            </a:r>
          </a:p>
          <a:p>
            <a:pPr marL="812800" lvl="1" indent="-368300">
              <a:spcBef>
                <a:spcPct val="20000"/>
              </a:spcBef>
              <a:buClr>
                <a:srgbClr val="134095"/>
              </a:buClr>
              <a:buSzPct val="100000"/>
              <a:buFont typeface="Arial" panose="020B0604020202020204" pitchFamily="34" charset="0"/>
              <a:buChar char="•"/>
            </a:pPr>
            <a:r>
              <a:rPr lang="nl-BE" sz="2000" dirty="0">
                <a:solidFill>
                  <a:srgbClr val="134095"/>
                </a:solidFill>
                <a:latin typeface="+mn-lt"/>
                <a:ea typeface="ＭＳ Ｐゴシック" panose="020B0600070205080204" pitchFamily="34" charset="-128"/>
                <a:cs typeface="MS PGothic"/>
              </a:rPr>
              <a:t>beschikbaarheid, </a:t>
            </a:r>
          </a:p>
          <a:p>
            <a:pPr marL="812800" lvl="1" indent="-368300">
              <a:spcBef>
                <a:spcPct val="20000"/>
              </a:spcBef>
              <a:buClr>
                <a:srgbClr val="134095"/>
              </a:buClr>
              <a:buSzPct val="100000"/>
              <a:buFont typeface="Arial" panose="020B0604020202020204" pitchFamily="34" charset="0"/>
              <a:buChar char="•"/>
            </a:pPr>
            <a:r>
              <a:rPr lang="nl-BE" sz="2000" dirty="0">
                <a:solidFill>
                  <a:srgbClr val="134095"/>
                </a:solidFill>
                <a:latin typeface="+mn-lt"/>
                <a:ea typeface="ＭＳ Ｐゴシック" panose="020B0600070205080204" pitchFamily="34" charset="-128"/>
                <a:cs typeface="MS PGothic"/>
              </a:rPr>
              <a:t>locatie, </a:t>
            </a:r>
          </a:p>
          <a:p>
            <a:pPr marL="812800" lvl="1" indent="-368300">
              <a:spcBef>
                <a:spcPct val="20000"/>
              </a:spcBef>
              <a:buClr>
                <a:srgbClr val="134095"/>
              </a:buClr>
              <a:buSzPct val="100000"/>
              <a:buFont typeface="Arial" panose="020B0604020202020204" pitchFamily="34" charset="0"/>
              <a:buChar char="•"/>
            </a:pPr>
            <a:r>
              <a:rPr lang="nl-BE" sz="2000" dirty="0">
                <a:solidFill>
                  <a:srgbClr val="134095"/>
                </a:solidFill>
                <a:latin typeface="+mn-lt"/>
                <a:ea typeface="ＭＳ Ｐゴシック" panose="020B0600070205080204" pitchFamily="34" charset="-128"/>
                <a:cs typeface="MS PGothic"/>
              </a:rPr>
              <a:t>afstanden en </a:t>
            </a:r>
          </a:p>
          <a:p>
            <a:pPr marL="812800" lvl="1" indent="-368300">
              <a:spcBef>
                <a:spcPct val="20000"/>
              </a:spcBef>
              <a:buClr>
                <a:srgbClr val="134095"/>
              </a:buClr>
              <a:buSzPct val="100000"/>
              <a:buFont typeface="Arial" panose="020B0604020202020204" pitchFamily="34" charset="0"/>
              <a:buChar char="•"/>
            </a:pPr>
            <a:r>
              <a:rPr lang="nl-BE" sz="2000" dirty="0">
                <a:solidFill>
                  <a:srgbClr val="134095"/>
                </a:solidFill>
                <a:latin typeface="+mn-lt"/>
                <a:ea typeface="ＭＳ Ｐゴシック" panose="020B0600070205080204" pitchFamily="34" charset="-128"/>
                <a:cs typeface="MS PGothic"/>
              </a:rPr>
              <a:t>het comfort van parkeerplaatsen een invloed heeft op de aantrekkelijkheid van het privéautogebruik</a:t>
            </a:r>
          </a:p>
          <a:p>
            <a:pPr marL="342900" lvl="0" indent="-342900" hangingPunct="1">
              <a:spcBef>
                <a:spcPct val="15000"/>
              </a:spcBef>
              <a:spcAft>
                <a:spcPct val="15000"/>
              </a:spcAft>
              <a:buClr>
                <a:srgbClr val="1E8EC6"/>
              </a:buClr>
              <a:buSzPct val="70000"/>
              <a:buFont typeface="Arial" panose="020B0604020202020204" pitchFamily="34" charset="0"/>
              <a:buChar char="•"/>
              <a:tabLst/>
            </a:pPr>
            <a:endParaRPr lang="de-DE" sz="2000" dirty="0">
              <a:solidFill>
                <a:srgbClr val="054988"/>
              </a:solidFill>
              <a:latin typeface="" pitchFamily="16"/>
            </a:endParaRPr>
          </a:p>
        </p:txBody>
      </p:sp>
      <p:sp>
        <p:nvSpPr>
          <p:cNvPr id="7" name="Rechteck 6">
            <a:extLst>
              <a:ext uri="{FF2B5EF4-FFF2-40B4-BE49-F238E27FC236}">
                <a16:creationId xmlns:a16="http://schemas.microsoft.com/office/drawing/2014/main" id="{EE8231FE-7D38-4D6D-86B7-F0A42A6DDBB8}"/>
              </a:ext>
            </a:extLst>
          </p:cNvPr>
          <p:cNvSpPr/>
          <p:nvPr/>
        </p:nvSpPr>
        <p:spPr>
          <a:xfrm>
            <a:off x="29441" y="5428128"/>
            <a:ext cx="7678882" cy="1015663"/>
          </a:xfrm>
          <a:prstGeom prst="rect">
            <a:avLst/>
          </a:prstGeom>
        </p:spPr>
        <p:txBody>
          <a:bodyPr wrap="square">
            <a:spAutoFit/>
          </a:bodyPr>
          <a:lstStyle/>
          <a:p>
            <a:pPr marL="457200" lvl="0" indent="-342900">
              <a:spcBef>
                <a:spcPct val="20000"/>
              </a:spcBef>
              <a:buClr>
                <a:srgbClr val="134095"/>
              </a:buClr>
              <a:buSzPct val="135000"/>
              <a:buFont typeface="Arial" panose="020B0604020202020204" pitchFamily="34" charset="0"/>
              <a:buChar char="•"/>
            </a:pPr>
            <a:r>
              <a:rPr lang="nl-BE" sz="2000" dirty="0">
                <a:solidFill>
                  <a:srgbClr val="134095"/>
                </a:solidFill>
                <a:latin typeface="+mn-lt"/>
                <a:ea typeface="ＭＳ Ｐゴシック" panose="020B0600070205080204" pitchFamily="34" charset="-128"/>
                <a:cs typeface="MS PGothic"/>
              </a:rPr>
              <a:t>Het kan de aantrekkelijkheid van actieve vervoerswijzen zoals fietsen en wandelen en het gebruik van openbaar of gedeeld vervoer verminderen.</a:t>
            </a:r>
          </a:p>
        </p:txBody>
      </p:sp>
      <p:sp>
        <p:nvSpPr>
          <p:cNvPr id="9" name="Textfeld 8">
            <a:extLst>
              <a:ext uri="{FF2B5EF4-FFF2-40B4-BE49-F238E27FC236}">
                <a16:creationId xmlns:a16="http://schemas.microsoft.com/office/drawing/2014/main" id="{A8F725EF-63D2-4F36-9676-F82F1A9D631D}"/>
              </a:ext>
            </a:extLst>
          </p:cNvPr>
          <p:cNvSpPr txBox="1"/>
          <p:nvPr/>
        </p:nvSpPr>
        <p:spPr>
          <a:xfrm>
            <a:off x="5067060" y="4808563"/>
            <a:ext cx="1305165" cy="276999"/>
          </a:xfrm>
          <a:prstGeom prst="rect">
            <a:avLst/>
          </a:prstGeom>
          <a:noFill/>
        </p:spPr>
        <p:txBody>
          <a:bodyPr wrap="none" rtlCol="0">
            <a:spAutoFit/>
          </a:bodyPr>
          <a:lstStyle/>
          <a:p>
            <a:r>
              <a:rPr lang="nl-BE" sz="1200" dirty="0">
                <a:solidFill>
                  <a:schemeClr val="bg1"/>
                </a:solidFill>
                <a:latin typeface="+mn-lt"/>
              </a:rPr>
              <a:t>© Martina Hertel</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3"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575196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nl-BE" sz="3600" b="1">
                <a:solidFill>
                  <a:schemeClr val="bg1"/>
                </a:solidFill>
                <a:latin typeface="+mj-lt"/>
              </a:rPr>
              <a:t>Achtergrondinformatie</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2240006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Keuze van de vervoerswijze naar het werk</a:t>
            </a: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116132499"/>
              </p:ext>
            </p:extLst>
          </p:nvPr>
        </p:nvGraphicFramePr>
        <p:xfrm>
          <a:off x="381000" y="1700213"/>
          <a:ext cx="8439150"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rot="16200000">
            <a:off x="-2172182" y="3823571"/>
            <a:ext cx="4812448" cy="276999"/>
          </a:xfrm>
          <a:prstGeom prst="rect">
            <a:avLst/>
          </a:prstGeom>
          <a:noFill/>
        </p:spPr>
        <p:txBody>
          <a:bodyPr wrap="square" rtlCol="0">
            <a:spAutoFit/>
          </a:bodyPr>
          <a:lstStyle/>
          <a:p>
            <a:r>
              <a:rPr lang="nl-BE" sz="1200" b="1">
                <a:solidFill>
                  <a:srgbClr val="034EA2"/>
                </a:solidFill>
                <a:latin typeface="Arial"/>
              </a:rPr>
              <a:t>Bron: “Österreich unterwegs 2013/2014.” BMVIT 2016</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nl-BE"/>
              <a:t>&lt;Evenement&gt; • &lt;Datum&gt; • &lt;Locatie&gt; • &lt;Spreker&gt;</a:t>
            </a:r>
          </a:p>
        </p:txBody>
      </p:sp>
    </p:spTree>
    <p:extLst>
      <p:ext uri="{BB962C8B-B14F-4D97-AF65-F5344CB8AC3E}">
        <p14:creationId xmlns:p14="http://schemas.microsoft.com/office/powerpoint/2010/main" val="517290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_new WIKI LOGO">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SharedWithUsers xmlns="f6053dd3-0b41-4824-a1f2-2f5584b9227f">
      <UserInfo>
        <DisplayName>Patrick Auwerx</DisplayName>
        <AccountId>30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A14820BCE05543AAA662213E5BE8AA" ma:contentTypeVersion="9" ma:contentTypeDescription="Create a new document." ma:contentTypeScope="" ma:versionID="9c05b35602e7ceeb4d8df6dea5ba02eb">
  <xsd:schema xmlns:xsd="http://www.w3.org/2001/XMLSchema" xmlns:xs="http://www.w3.org/2001/XMLSchema" xmlns:p="http://schemas.microsoft.com/office/2006/metadata/properties" xmlns:ns2="6f7dc085-b98d-49be-b5ff-f92ae1376e0e" xmlns:ns3="f6053dd3-0b41-4824-a1f2-2f5584b9227f" targetNamespace="http://schemas.microsoft.com/office/2006/metadata/properties" ma:root="true" ma:fieldsID="fc018eb53d7e903c671c6ab8b0f707ea" ns2:_="" ns3:_="">
    <xsd:import namespace="6f7dc085-b98d-49be-b5ff-f92ae1376e0e"/>
    <xsd:import namespace="f6053dd3-0b41-4824-a1f2-2f5584b922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7dc085-b98d-49be-b5ff-f92ae1376e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053dd3-0b41-4824-a1f2-2f5584b922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ACC609-0F7B-4C94-8C5C-FA1876795E38}">
  <ds:schemaRefs>
    <ds:schemaRef ds:uri="http://schemas.microsoft.com/sharepoint/v3/contenttype/forms"/>
  </ds:schemaRefs>
</ds:datastoreItem>
</file>

<file path=customXml/itemProps2.xml><?xml version="1.0" encoding="utf-8"?>
<ds:datastoreItem xmlns:ds="http://schemas.openxmlformats.org/officeDocument/2006/customXml" ds:itemID="{691DF273-5B54-4122-A0E9-10A34460F635}">
  <ds:schemaRefs>
    <ds:schemaRef ds:uri="6f7dc085-b98d-49be-b5ff-f92ae1376e0e"/>
    <ds:schemaRef ds:uri="http://schemas.microsoft.com/office/2006/documentManagement/types"/>
    <ds:schemaRef ds:uri="http://purl.org/dc/dcmitype/"/>
    <ds:schemaRef ds:uri="f6053dd3-0b41-4824-a1f2-2f5584b9227f"/>
    <ds:schemaRef ds:uri="http://schemas.microsoft.com/office/infopath/2007/PartnerControls"/>
    <ds:schemaRef ds:uri="http://purl.org/dc/elements/1.1/"/>
    <ds:schemaRef ds:uri="http://purl.org/dc/terms/"/>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3676CC9-D5B3-490D-B257-8685901A19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7dc085-b98d-49be-b5ff-f92ae1376e0e"/>
    <ds:schemaRef ds:uri="f6053dd3-0b41-4824-a1f2-2f5584b922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Presentation_new WIKI LOGO</Template>
  <TotalTime>0</TotalTime>
  <Words>3972</Words>
  <Application>Microsoft Office PowerPoint</Application>
  <PresentationFormat>Diavoorstelling (4:3)</PresentationFormat>
  <Paragraphs>336</Paragraphs>
  <Slides>37</Slides>
  <Notes>22</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37</vt:i4>
      </vt:variant>
    </vt:vector>
  </HeadingPairs>
  <TitlesOfParts>
    <vt:vector size="47" baseType="lpstr">
      <vt:lpstr>ＭＳ Ｐゴシック</vt:lpstr>
      <vt:lpstr>ＭＳ Ｐゴシック</vt:lpstr>
      <vt:lpstr>Arial</vt:lpstr>
      <vt:lpstr>Calibri</vt:lpstr>
      <vt:lpstr>Cambria Math</vt:lpstr>
      <vt:lpstr>Helvetica</vt:lpstr>
      <vt:lpstr>Times New Roman</vt:lpstr>
      <vt:lpstr>Wingdings</vt:lpstr>
      <vt:lpstr>Presentation_new WIKI LOGO</vt:lpstr>
      <vt:lpstr>Custom Design</vt:lpstr>
      <vt:lpstr>PowerPoint-presentatie</vt:lpstr>
      <vt:lpstr>PowerPoint-presentatie</vt:lpstr>
      <vt:lpstr>Parkeernormen</vt:lpstr>
      <vt:lpstr>Parkeernormen</vt:lpstr>
      <vt:lpstr>Parkeernormen</vt:lpstr>
      <vt:lpstr>Parkeernorm voor niet-residentiële  projecten</vt:lpstr>
      <vt:lpstr>Maar…</vt:lpstr>
      <vt:lpstr>PowerPoint-presentatie</vt:lpstr>
      <vt:lpstr>Keuze van de vervoerswijze naar het werk</vt:lpstr>
      <vt:lpstr>Maar hoeveel parkeerplaatsen zijn genoeg? </vt:lpstr>
      <vt:lpstr>Hoge parkeernormen zijn duur </vt:lpstr>
      <vt:lpstr>Parkeergarages als oplossing?</vt:lpstr>
      <vt:lpstr>Niet elke bewoner heeft een auto…! </vt:lpstr>
      <vt:lpstr>Hoe parkeernormen in de toekomst te hanteren</vt:lpstr>
      <vt:lpstr>a. Parkeernormen afschaffen (geen minimumvereisten voor parkeerplaatsen) om de bouwkosten te verlagen</vt:lpstr>
      <vt:lpstr>b. De minimumnormen voor parkeerplaatsen verlagen als er alternatieven beschikbaar zijn</vt:lpstr>
      <vt:lpstr>PowerPoint-presentatie</vt:lpstr>
      <vt:lpstr>b. De minimumnormen voor parkeerplaatsen verlagen als er alternatieven zijn… ….dankzij OV-bonus </vt:lpstr>
      <vt:lpstr>b. De minimumnormen voor parkeerplaatsen verlagen als er alternatieven zijn…</vt:lpstr>
      <vt:lpstr>b. De minimumnormen voor parkeerplaatsen voor auto’s verlagen …dankzij hoogwaardige fietsenstallingen </vt:lpstr>
      <vt:lpstr>b. Goede normen voor fietsenstallingen</vt:lpstr>
      <vt:lpstr>b. Vermindering van parkeernormen dankzij autodelen</vt:lpstr>
      <vt:lpstr>  b. Goed voorbeeld in Umeå: bij het project Green Parking Payoff bieden projectontwikkelaars duurzame mobiliteitsdiensten aan in ruil voor lagere parkeernormen </vt:lpstr>
      <vt:lpstr>b. Goed voorbeeld in Umeå: lagere minimumnormen voor autoparkeerplaatsen… dankzij een geavanceerd mobiliteitsconcept: Green Parking Payoff </vt:lpstr>
      <vt:lpstr>PowerPoint-presentatie</vt:lpstr>
      <vt:lpstr>c. Maximale parkeernormen vastleggen – beperken hoeveel parkeerplaatsen er in een nieuw gebouw beschikbaar zijn</vt:lpstr>
      <vt:lpstr>c. Maximale parkeernormen vastleggen – beperken hoeveel parkeerplaatsen er in een nieuw gebouw beschikbaar zijn</vt:lpstr>
      <vt:lpstr>c. Maximale parkeernormen vastleggen – beperken hoeveel parkeerplaatsen er in een nieuw gebouw beschikbaar zijn</vt:lpstr>
      <vt:lpstr>c. Beperking van het aantal parkeerplaatsen bij nieuwbouw</vt:lpstr>
      <vt:lpstr>c. Maximale parkeernormen vastleggen – beperken hoeveel parkeerplaatsen er in een nieuw gebouw beschikbaar zijn</vt:lpstr>
      <vt:lpstr>Praktijkvoorbeeld in Tallinn: maximale en minimale parkeernormen</vt:lpstr>
      <vt:lpstr>Minimaal vs Maximaal</vt:lpstr>
      <vt:lpstr>PowerPoint-presentatie</vt:lpstr>
      <vt:lpstr>Om te onthouden!</vt:lpstr>
      <vt:lpstr>PowerPoint-presentatie</vt:lpstr>
      <vt:lpstr>Bespreek de volgende onderwerpen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rublova</dc:creator>
  <cp:lastModifiedBy>Valerie de Veth</cp:lastModifiedBy>
  <cp:revision>385</cp:revision>
  <dcterms:created xsi:type="dcterms:W3CDTF">2014-04-09T13:24:47Z</dcterms:created>
  <dcterms:modified xsi:type="dcterms:W3CDTF">2021-12-09T08:11:21Z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0x0101008AA14820BCE05543AAA662213E5BE8AA</vt:lpwstr>
  </property>
</Properties>
</file>