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varScale="1">
        <p:scale>
          <a:sx n="106" d="100"/>
          <a:sy n="106" d="100"/>
        </p:scale>
        <p:origin x="1662"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16/6/2020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16/6/2020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16/6/2020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16/6/2020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fi-FI" dirty="1" sz="1800"/>
              <a:t>Koulutus</a:t>
            </a:r>
          </a:p>
          <a:p>
            <a:pPr eaLnBrk="1" hangingPunct="1">
              <a:buFontTx/>
              <a:buNone/>
            </a:pPr>
            <a:r>
              <a:rPr lang="fi-FI" dirty="1" sz="1800"/>
              <a:t>Pysäköinnihallinnan teknisten innovaatioiden katsaus</a:t>
            </a:r>
          </a:p>
          <a:p>
            <a:pPr eaLnBrk="1" hangingPunct="1">
              <a:buFontTx/>
              <a:buNone/>
            </a:pPr>
            <a:r>
              <a:rPr lang="fi-FI" dirty="1" sz="1800"/>
              <a:t>Riccardo Enei, ISINNOVA, Toukokuu 2020</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#9: Älykkäät pysäköintianturit</a:t>
            </a:r>
          </a:p>
          <a:p>
            <a:r>
              <a:rPr lang="fi-FI" dirty="1" sz="1800">
                <a:solidFill>
                  <a:srgbClr val="FF0000"/>
                </a:solidFill>
              </a:rPr>
              <a:t>Vaikutukset</a:t>
            </a:r>
            <a:r>
              <a:rPr lang="fi-FI" dirty="1" sz="1800"/>
              <a:t>: Suuri enemmistö (87 prosenttia) kyselyyn vastanneista kuljettajista Harrogatessa (UK) löysi ratkaisun kätevämmin kuin käyttämällä pysäköintimittaria, he viettivät enemmän aikaa pysäköintialueella verrattuna pysäköintimittarilla maksettuihin aikoihin (keskimäärin 10 minuuttia pidempään katualueella ja 50 minuuttia pidempään muualla kuin katualueella sijaitsevissa pysäköintitiloissa), mikä lisäsi paikallisten viranomaisten tuloja ja henkilöiden viettämää aikaa pääkadulla.</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25-26. maaliskuuta 2020• Leuven• Riccardo Enei</a:t>
            </a:r>
          </a:p>
        </p:txBody>
      </p:sp>
      <p:sp>
        <p:nvSpPr>
          <p:cNvPr id="11" name="Title 1">
            <a:extLst>
              <a:ext uri="{FF2B5EF4-FFF2-40B4-BE49-F238E27FC236}">
                <a16:creationId xmlns=""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pic>
        <p:nvPicPr>
          <p:cNvPr id="2" name="Immagine 1"/>
          <p:cNvPicPr>
            <a:picLocks noChangeAspect="1"/>
          </p:cNvPicPr>
          <p:nvPr/>
        </p:nvPicPr>
        <p:blipFill>
          <a:blip r:embed="rId3"/>
          <a:stretch>
            <a:fillRect/>
          </a:stretch>
        </p:blipFill>
        <p:spPr>
          <a:xfrm>
            <a:off x="2459735" y="439314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fi-FI" dirty="1"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fi-FI" dirty="1"/>
              <a:t>#5: Rekisteritunnistuksen maksutapa pysäköinnistä</a:t>
            </a:r>
            <a:r>
              <a:rPr lang="fi-FI" dirty="1"/>
              <a:t> </a:t>
            </a:r>
          </a:p>
          <a:p>
            <a:r>
              <a:rPr lang="fi-FI" dirty="1" sz="1800"/>
              <a:t>Teknologian avulla kuljettajat maksavat pysäköinnistä rekisteröimällä rekisterinumeronsa pysäköinnin maksuautomaattiin ja maksavat sitten luottokortilla tai käteisellä.</a:t>
            </a:r>
            <a:r>
              <a:rPr lang="fi-FI" dirty="1" sz="1800"/>
              <a:t> </a:t>
            </a:r>
            <a:r>
              <a:rPr lang="fi-FI" dirty="1" sz="1800"/>
              <a:t>He voivat varata pysäköintipaikan etukäteen niin pitkäksi aikaa kuin haluavat ja tarvittaessa pysäköintiaikaa voidaan lisätä etäsovelluksella.</a:t>
            </a:r>
            <a:r>
              <a:rPr lang="fi-FI" dirty="1" sz="1800"/>
              <a:t> </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25-26. maaliskuuta 2020• Leuven• Riccardo Enei</a:t>
            </a:r>
          </a:p>
        </p:txBody>
      </p:sp>
      <p:sp>
        <p:nvSpPr>
          <p:cNvPr id="11" name="Title 1">
            <a:extLst>
              <a:ext uri="{FF2B5EF4-FFF2-40B4-BE49-F238E27FC236}">
                <a16:creationId xmlns=""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Rettangolo 5"/>
          <p:cNvSpPr/>
          <p:nvPr/>
        </p:nvSpPr>
        <p:spPr>
          <a:xfrm>
            <a:off x="2678049" y="6195978"/>
            <a:ext cx="7388352" cy="261610"/>
          </a:xfrm>
          <a:prstGeom prst="rect">
            <a:avLst/>
          </a:prstGeom>
        </p:spPr>
        <p:txBody>
          <a:bodyPr wrap="square">
            <a:spAutoFit/>
          </a:bodyPr>
          <a:lstStyle/>
          <a:p>
            <a:r>
              <a:rPr lang="fi-FI" dirty="1" sz="1100"/>
              <a:t>https://en.wikipedia.org/wiki/Pay-by-plate_parking</a:t>
            </a:r>
          </a:p>
        </p:txBody>
      </p:sp>
      <p:pic>
        <p:nvPicPr>
          <p:cNvPr id="7" name="Immagine 6"/>
          <p:cNvPicPr>
            <a:picLocks noChangeAspect="1"/>
          </p:cNvPicPr>
          <p:nvPr/>
        </p:nvPicPr>
        <p:blipFill>
          <a:blip r:embed="rId2"/>
          <a:stretch>
            <a:fillRect/>
          </a:stretch>
        </p:blipFill>
        <p:spPr>
          <a:xfrm>
            <a:off x="2854036" y="3689014"/>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#5: Rekisteritunnistuksen maksutapa pysäköinnistä</a:t>
            </a:r>
            <a:r>
              <a:rPr lang="fi-FI" dirty="1"/>
              <a:t> </a:t>
            </a:r>
          </a:p>
          <a:p>
            <a:r>
              <a:rPr lang="fi-FI" dirty="1" sz="1800">
                <a:solidFill>
                  <a:srgbClr val="FF0000"/>
                </a:solidFill>
                <a:latin typeface="Times New Roman" panose="02020603050405020304" pitchFamily="18" charset="0"/>
                <a:cs typeface="Times New Roman" panose="02020603050405020304" pitchFamily="18" charset="0"/>
              </a:rPr>
              <a:t>Vaikutukset</a:t>
            </a:r>
            <a:r>
              <a:rPr lang="fi-FI" dirty="1" sz="1800">
                <a:latin typeface="Times New Roman" panose="02020603050405020304" pitchFamily="18" charset="0"/>
                <a:cs typeface="Times New Roman" panose="02020603050405020304" pitchFamily="18" charset="0"/>
              </a:rPr>
              <a:t>: Järjestelmä otettiin käyttöön Pittsburgissa vuonna 2012, ja siitä lähtien kaupunki on ilmoittanut saavansa </a:t>
            </a:r>
            <a:r>
              <a:rPr lang="fi-FI" dirty="1" u="sng" sz="1800">
                <a:latin typeface="Times New Roman" panose="02020603050405020304" pitchFamily="18" charset="0"/>
                <a:cs typeface="Times New Roman" panose="02020603050405020304" pitchFamily="18" charset="0"/>
              </a:rPr>
              <a:t>enemmän pysäköintituloja</a:t>
            </a:r>
            <a:r>
              <a:rPr lang="fi-FI" dirty="1" sz="1800">
                <a:latin typeface="Times New Roman" panose="02020603050405020304" pitchFamily="18" charset="0"/>
                <a:cs typeface="Times New Roman" panose="02020603050405020304" pitchFamily="18" charset="0"/>
              </a:rPr>
              <a:t>.</a:t>
            </a:r>
            <a:r>
              <a:rPr lang="fi-FI" dirty="1" sz="1800">
                <a:latin typeface="Times New Roman" panose="02020603050405020304" pitchFamily="18" charset="0"/>
                <a:cs typeface="Times New Roman" panose="02020603050405020304" pitchFamily="18" charset="0"/>
              </a:rPr>
              <a:t> </a:t>
            </a:r>
            <a:r>
              <a:rPr lang="fi-FI" dirty="1" sz="1800">
                <a:latin typeface="Times New Roman" panose="02020603050405020304" pitchFamily="18" charset="0"/>
                <a:cs typeface="Times New Roman" panose="02020603050405020304" pitchFamily="18" charset="0"/>
              </a:rPr>
              <a:t>Samaan aikaan pysäköintisakkojen määrä on vähentynyt valtavasti.</a:t>
            </a:r>
          </a:p>
        </p:txBody>
      </p:sp>
      <p:sp>
        <p:nvSpPr>
          <p:cNvPr id="11" name="Title 1">
            <a:extLst>
              <a:ext uri="{FF2B5EF4-FFF2-40B4-BE49-F238E27FC236}">
                <a16:creationId xmlns=""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1691640" y="6100074"/>
            <a:ext cx="5073777" cy="261610"/>
          </a:xfrm>
          <a:prstGeom prst="rect">
            <a:avLst/>
          </a:prstGeom>
        </p:spPr>
        <p:txBody>
          <a:bodyPr wrap="square">
            <a:spAutoFit/>
          </a:bodyPr>
          <a:lstStyle/>
          <a:p>
            <a:r>
              <a:rPr lang="fi-FI" dirty="1" sz="1100"/>
              <a:t>http://www.gomobilepittsburgh.com/</a:t>
            </a:r>
          </a:p>
        </p:txBody>
      </p:sp>
      <p:pic>
        <p:nvPicPr>
          <p:cNvPr id="8" name="Immagine 7"/>
          <p:cNvPicPr>
            <a:picLocks noChangeAspect="1"/>
          </p:cNvPicPr>
          <p:nvPr/>
        </p:nvPicPr>
        <p:blipFill>
          <a:blip r:embed="rId2"/>
          <a:stretch>
            <a:fillRect/>
          </a:stretch>
        </p:blipFill>
        <p:spPr>
          <a:xfrm>
            <a:off x="1880083" y="3728424"/>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#6: 3D-pysäköintimalli ja merkinanto: pysäköintiavustin</a:t>
            </a:r>
          </a:p>
          <a:p>
            <a:r>
              <a:rPr lang="fi-FI" dirty="1" sz="1800"/>
              <a:t>3D-malli ja merkinanto muovaavat innovatiivisten teknologioiden, kuten pysäköintiavustimen, käyttöä.</a:t>
            </a:r>
            <a:r>
              <a:rPr lang="fi-FI" dirty="1" sz="1800"/>
              <a:t> </a:t>
            </a:r>
            <a:r>
              <a:rPr lang="fi-FI" dirty="1" sz="1800"/>
              <a:t>Teknologia käyttää auton puskuriin integroituja antureita havaitsemaan ja ilmoittamaan kuljettajalle reitin muuttumisesta ja esteistä.</a:t>
            </a:r>
            <a:r>
              <a:rPr lang="fi-FI" dirty="1" sz="1800"/>
              <a:t> </a:t>
            </a:r>
          </a:p>
        </p:txBody>
      </p:sp>
      <p:sp>
        <p:nvSpPr>
          <p:cNvPr id="10" name="Title 1">
            <a:extLst>
              <a:ext uri="{FF2B5EF4-FFF2-40B4-BE49-F238E27FC236}">
                <a16:creationId xmlns=""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635889" y="6185566"/>
            <a:ext cx="8508111" cy="430887"/>
          </a:xfrm>
          <a:prstGeom prst="rect">
            <a:avLst/>
          </a:prstGeom>
        </p:spPr>
        <p:txBody>
          <a:bodyPr wrap="square">
            <a:spAutoFit/>
          </a:bodyPr>
          <a:lstStyle/>
          <a:p>
            <a:r>
              <a:rPr lang="fi-FI" dirty="1" sz="1100"/>
              <a:t>https://www.bosch-mobility-solutions.com/en/products-and-services/passenger-cars-and-light-commercial-vehicles/driver-assistance-systems/parking-aid/</a:t>
            </a:r>
          </a:p>
        </p:txBody>
      </p:sp>
      <p:pic>
        <p:nvPicPr>
          <p:cNvPr id="8" name="Immagine 7">
            <a:extLst>
              <a:ext uri="{FF2B5EF4-FFF2-40B4-BE49-F238E27FC236}">
                <a16:creationId xmlns=""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#6: 3D-pysäköintimalli ja merkinanto: pysäköintiavustin</a:t>
            </a:r>
          </a:p>
          <a:p>
            <a:r>
              <a:rPr lang="fi-FI" dirty="1" sz="1800">
                <a:solidFill>
                  <a:srgbClr val="FF0000"/>
                </a:solidFill>
                <a:latin typeface="Times New Roman" panose="02020603050405020304" pitchFamily="18" charset="0"/>
                <a:cs typeface="Times New Roman" panose="02020603050405020304" pitchFamily="18" charset="0"/>
              </a:rPr>
              <a:t>Vaikutukset</a:t>
            </a:r>
            <a:r>
              <a:rPr lang="fi-FI" dirty="1" sz="1800">
                <a:latin typeface="Times New Roman" panose="02020603050405020304" pitchFamily="18" charset="0"/>
                <a:cs typeface="Times New Roman" panose="02020603050405020304" pitchFamily="18" charset="0"/>
              </a:rPr>
              <a:t>: Järjestelmän hyödyt kuljettajalle</a:t>
            </a:r>
          </a:p>
          <a:p>
            <a:pPr marL="361950" indent="0">
              <a:buNone/>
            </a:pPr>
            <a:endParaRPr lang="en-US" sz="1800" dirty="0"/>
          </a:p>
          <a:p>
            <a:pPr marL="361950" indent="0">
              <a:buNone/>
            </a:pPr>
            <a:r>
              <a:rPr lang="fi-FI" dirty="1" sz="1800"/>
              <a:t>Mukavuus ja tuki pysäköidessä ja käsitellessä autoa</a:t>
            </a:r>
          </a:p>
          <a:p>
            <a:pPr marL="361950" indent="0">
              <a:buNone/>
            </a:pPr>
            <a:endParaRPr lang="en-US" sz="1800" dirty="0"/>
          </a:p>
          <a:p>
            <a:pPr marL="361950" indent="0">
              <a:buNone/>
            </a:pPr>
            <a:r>
              <a:rPr lang="fi-FI" dirty="1" sz="1800"/>
              <a:t>Pienien lommojen ja naarmujen ärsyttävät korjaukset voidaan välttää</a:t>
            </a:r>
          </a:p>
          <a:p>
            <a:pPr marL="361950" indent="0">
              <a:buNone/>
            </a:pPr>
            <a:endParaRPr lang="en-US" sz="1800" dirty="0"/>
          </a:p>
          <a:p>
            <a:pPr marL="361950" indent="0">
              <a:buNone/>
            </a:pPr>
            <a:r>
              <a:rPr lang="fi-FI" dirty="1" sz="1800"/>
              <a:t>Tiiviiden pysäköintialueiden tehokkaampi hyödyntäminen</a:t>
            </a:r>
          </a:p>
          <a:p>
            <a:endParaRPr lang="en-US" altLang="en-US" dirty="0"/>
          </a:p>
        </p:txBody>
      </p:sp>
      <p:sp>
        <p:nvSpPr>
          <p:cNvPr id="10" name="Title 1">
            <a:extLst>
              <a:ext uri="{FF2B5EF4-FFF2-40B4-BE49-F238E27FC236}">
                <a16:creationId xmlns=""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5"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#7: Saastuttamiseen perustuvat pysäköintimaksut</a:t>
            </a:r>
            <a:r>
              <a:rPr lang="fi-FI" dirty="1"/>
              <a:t> </a:t>
            </a:r>
          </a:p>
          <a:p>
            <a:r>
              <a:rPr lang="fi-FI" dirty="1" sz="1800"/>
              <a:t>Ympäristöystävällisimmät autot, kuten sähköautot, hybridit ja polttoainetehokkaat autot saavat alennuksen, kun taas ”likaisemmat” autot maksavat ylihintaa.</a:t>
            </a:r>
            <a:r>
              <a:rPr lang="fi-FI" dirty="1" sz="1800"/>
              <a:t> </a:t>
            </a:r>
            <a:r>
              <a:rPr lang="fi-FI" dirty="1" sz="1800"/>
              <a:t>Järjestelmä esiteltiin Madridissa vuonna 2004 yrityksenä vähentää kaupungin hiilijalanjälkeä. Lontoo otti sen käyttöön vuonna 2018.</a:t>
            </a:r>
            <a:r>
              <a:rPr lang="fi-FI" dirty="1" sz="1800"/>
              <a:t> </a:t>
            </a:r>
          </a:p>
        </p:txBody>
      </p:sp>
      <p:sp>
        <p:nvSpPr>
          <p:cNvPr id="11" name="Title 1">
            <a:extLst>
              <a:ext uri="{FF2B5EF4-FFF2-40B4-BE49-F238E27FC236}">
                <a16:creationId xmlns=""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115" y="3818927"/>
            <a:ext cx="4632960" cy="2432304"/>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fi-FI" dirty="1" sz="110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#7: Saastuttamiseen perustuvat pysäköintimaksut</a:t>
            </a:r>
            <a:r>
              <a:rPr lang="fi-FI" dirty="1"/>
              <a:t> </a:t>
            </a:r>
          </a:p>
          <a:p>
            <a:r>
              <a:rPr lang="fi-FI" dirty="1" sz="1800">
                <a:solidFill>
                  <a:srgbClr val="FF0000"/>
                </a:solidFill>
                <a:latin typeface="Times New Roman" panose="02020603050405020304" pitchFamily="18" charset="0"/>
                <a:cs typeface="Times New Roman" panose="02020603050405020304" pitchFamily="18" charset="0"/>
              </a:rPr>
              <a:t>Vaikutukset</a:t>
            </a:r>
            <a:r>
              <a:rPr lang="fi-FI" dirty="1" sz="1800">
                <a:latin typeface="Times New Roman" panose="02020603050405020304" pitchFamily="18" charset="0"/>
                <a:cs typeface="Times New Roman" panose="02020603050405020304" pitchFamily="18" charset="0"/>
              </a:rPr>
              <a:t>: Hallitus kannattaa puhtaan ilman vyöhykkeitä parhaana tapana vaikuttaa autoilijoiden käyttäytymiseen.</a:t>
            </a:r>
            <a:r>
              <a:rPr lang="fi-FI" dirty="1" sz="1800">
                <a:latin typeface="Times New Roman" panose="02020603050405020304" pitchFamily="18" charset="0"/>
                <a:cs typeface="Times New Roman" panose="02020603050405020304" pitchFamily="18" charset="0"/>
              </a:rPr>
              <a:t> </a:t>
            </a:r>
            <a:r>
              <a:rPr lang="fi-FI" dirty="1" sz="1800">
                <a:latin typeface="Times New Roman" panose="02020603050405020304" pitchFamily="18" charset="0"/>
                <a:cs typeface="Times New Roman" panose="02020603050405020304" pitchFamily="18" charset="0"/>
              </a:rPr>
              <a:t>Mutta näiden järjestelmien käyttöönotto vie useita vuosia puhumattakaan huomattavista kustannuksista.</a:t>
            </a:r>
            <a:r>
              <a:rPr lang="fi-FI" dirty="1" sz="1800">
                <a:latin typeface="Times New Roman" panose="02020603050405020304" pitchFamily="18" charset="0"/>
                <a:cs typeface="Times New Roman" panose="02020603050405020304" pitchFamily="18" charset="0"/>
              </a:rPr>
              <a:t> </a:t>
            </a:r>
            <a:r>
              <a:rPr lang="fi-FI" dirty="1" sz="1800">
                <a:latin typeface="Times New Roman" panose="02020603050405020304" pitchFamily="18" charset="0"/>
                <a:cs typeface="Times New Roman" panose="02020603050405020304" pitchFamily="18" charset="0"/>
              </a:rPr>
              <a:t>Kun fyysistä infrastruktuuria ei tarvita, päästöihin perustuva pysäköinti tarjoaa vastaavat tulokset murto-osalla kustannuksista ja sen käyttöönotto onnistuu viikoissa.</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25-26. maaliskuuta 2020• Leuven• Riccardo Enei</a:t>
            </a:r>
          </a:p>
        </p:txBody>
      </p:sp>
      <p:sp>
        <p:nvSpPr>
          <p:cNvPr id="11" name="Title 1">
            <a:extLst>
              <a:ext uri="{FF2B5EF4-FFF2-40B4-BE49-F238E27FC236}">
                <a16:creationId xmlns=""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pic>
        <p:nvPicPr>
          <p:cNvPr id="9" name="Immagine 8"/>
          <p:cNvPicPr>
            <a:picLocks noChangeAspect="1"/>
          </p:cNvPicPr>
          <p:nvPr/>
        </p:nvPicPr>
        <p:blipFill>
          <a:blip r:embed="rId2"/>
          <a:stretch>
            <a:fillRect/>
          </a:stretch>
        </p:blipFill>
        <p:spPr>
          <a:xfrm>
            <a:off x="2807207" y="3801884"/>
            <a:ext cx="3366993" cy="2492406"/>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fi-FI" dirty="1"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fi-FI" dirty="1"/>
              <a:t>#8: Pysäköintimaksut perustuvat auton pituuteen</a:t>
            </a:r>
          </a:p>
          <a:p>
            <a:r>
              <a:rPr lang="fi-FI" dirty="1" sz="1800"/>
              <a:t>Pitemmät ja leveämmät autot ovat yleensä kalliimpia.</a:t>
            </a:r>
            <a:r>
              <a:rPr lang="fi-FI" dirty="1" sz="1800"/>
              <a:t> </a:t>
            </a:r>
            <a:r>
              <a:rPr lang="fi-FI" dirty="1" sz="1800"/>
              <a:t>Järjestelmä esittelee demokraattisen toimenpiteen, jolla kuljettajat maksavat sen mukaan, </a:t>
            </a:r>
            <a:r>
              <a:rPr lang="fi-FI" dirty="1" u="sng" sz="1800"/>
              <a:t>kuinka paljon</a:t>
            </a:r>
            <a:r>
              <a:rPr lang="fi-FI" dirty="1" sz="1800"/>
              <a:t> tilaa he käyttävät eivätkä vain siitä, </a:t>
            </a:r>
            <a:r>
              <a:rPr lang="fi-FI" dirty="1" u="sng" sz="1800"/>
              <a:t>kuinka pitkään</a:t>
            </a:r>
            <a:r>
              <a:rPr lang="fi-FI" dirty="1" sz="1800"/>
              <a:t> he käyttävät tilaa.</a:t>
            </a:r>
            <a:r>
              <a:rPr lang="fi-FI" dirty="1" sz="1800"/>
              <a:t> </a:t>
            </a:r>
            <a:r>
              <a:rPr lang="fi-FI" dirty="1" sz="1800"/>
              <a:t>Tällä tavoin ihmisiä kannustetaan ostamaan pienempiä autoja, aivan kuten saastuttamiseen perustuva pysäköinti kannustaa ostamaan puhtaampia autoja.</a:t>
            </a:r>
            <a:r>
              <a:rPr lang="fi-FI" dirty="1" sz="1800"/>
              <a:t> </a:t>
            </a:r>
            <a:r>
              <a:rPr lang="fi-FI" dirty="1" sz="1800"/>
              <a:t>Tämä toimenpide otettiin käyttöön Norwichissa (UK) vuonna 2008.</a:t>
            </a:r>
            <a:r>
              <a:rPr lang="fi-FI" dirty="1" sz="1800"/>
              <a:t> </a:t>
            </a:r>
          </a:p>
        </p:txBody>
      </p:sp>
      <p:pic>
        <p:nvPicPr>
          <p:cNvPr id="4" name="Immagine 3">
            <a:extLst>
              <a:ext uri="{FF2B5EF4-FFF2-40B4-BE49-F238E27FC236}">
                <a16:creationId xmlns="" xmlns:a16="http://schemas.microsoft.com/office/drawing/2014/main" id="{2FA17CD8-B905-4A73-88AC-06BCDEFD1DE2}"/>
              </a:ext>
            </a:extLst>
          </p:cNvPr>
          <p:cNvPicPr>
            <a:picLocks noChangeAspect="1"/>
          </p:cNvPicPr>
          <p:nvPr/>
        </p:nvPicPr>
        <p:blipFill>
          <a:blip r:embed="rId2"/>
          <a:stretch>
            <a:fillRect/>
          </a:stretch>
        </p:blipFill>
        <p:spPr>
          <a:xfrm>
            <a:off x="2741222" y="3771413"/>
            <a:ext cx="3545457" cy="2535262"/>
          </a:xfrm>
          <a:prstGeom prst="rect">
            <a:avLst/>
          </a:prstGeom>
        </p:spPr>
      </p:pic>
      <p:sp>
        <p:nvSpPr>
          <p:cNvPr id="11" name="Title 1">
            <a:extLst>
              <a:ext uri="{FF2B5EF4-FFF2-40B4-BE49-F238E27FC236}">
                <a16:creationId xmlns=""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2039112" y="6334107"/>
            <a:ext cx="5422392" cy="261610"/>
          </a:xfrm>
          <a:prstGeom prst="rect">
            <a:avLst/>
          </a:prstGeom>
        </p:spPr>
        <p:txBody>
          <a:bodyPr wrap="square">
            <a:spAutoFit/>
          </a:bodyPr>
          <a:lstStyle/>
          <a:p>
            <a:r>
              <a:rPr lang="fi-FI" dirty="1"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fi-FI" dirty="1"/>
              <a:t>#8: Pysäköintimaksut perustuvat auton pituuteen</a:t>
            </a:r>
          </a:p>
          <a:p>
            <a:r>
              <a:rPr lang="fi-FI" dirty="1" sz="1800">
                <a:solidFill>
                  <a:srgbClr val="FF0000"/>
                </a:solidFill>
              </a:rPr>
              <a:t>Vaikutukset</a:t>
            </a:r>
            <a:r>
              <a:rPr lang="fi-FI" dirty="1" sz="1800"/>
              <a:t>: Kun Norwichissa (UK) laskettiin pysäköintihintastrategian potentiaali pienempiin autoihin vaikuttamisessa, nähtiin järisyttävä 2 700 tonnin CO2-vähennys kaikkein optimistisimmissa skenaarioissa ja noin 300 tonnin vähennys varovaisimmissa.</a:t>
            </a:r>
          </a:p>
        </p:txBody>
      </p:sp>
      <p:sp>
        <p:nvSpPr>
          <p:cNvPr id="11" name="Title 1">
            <a:extLst>
              <a:ext uri="{FF2B5EF4-FFF2-40B4-BE49-F238E27FC236}">
                <a16:creationId xmlns=""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pic>
        <p:nvPicPr>
          <p:cNvPr id="2" name="Immagine 1"/>
          <p:cNvPicPr>
            <a:picLocks noChangeAspect="1"/>
          </p:cNvPicPr>
          <p:nvPr/>
        </p:nvPicPr>
        <p:blipFill>
          <a:blip r:embed="rId3"/>
          <a:stretch>
            <a:fillRect/>
          </a:stretch>
        </p:blipFill>
        <p:spPr>
          <a:xfrm>
            <a:off x="1815524" y="3274994"/>
            <a:ext cx="4328916" cy="3070941"/>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fi-FI" dirty="1"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#9: Langaton lataus pysäköintiruuduissa</a:t>
            </a:r>
            <a:r>
              <a:rPr lang="fi-FI" dirty="1"/>
              <a:t> </a:t>
            </a:r>
          </a:p>
          <a:p>
            <a:r>
              <a:rPr lang="fi-FI" dirty="1" sz="1800"/>
              <a:t>Useita langattomia latausratkaisuja sähköautoille on jo käytettävissä ja tarjoajat, kuten Plugless, auttaa hyödyntämään langatonta latausta pysäköintiruuduissa.</a:t>
            </a:r>
          </a:p>
        </p:txBody>
      </p:sp>
      <p:sp>
        <p:nvSpPr>
          <p:cNvPr id="9" name="Title 1">
            <a:extLst>
              <a:ext uri="{FF2B5EF4-FFF2-40B4-BE49-F238E27FC236}">
                <a16:creationId xmlns=""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1699970" y="6188435"/>
            <a:ext cx="2044149" cy="261610"/>
          </a:xfrm>
          <a:prstGeom prst="rect">
            <a:avLst/>
          </a:prstGeom>
        </p:spPr>
        <p:txBody>
          <a:bodyPr wrap="none">
            <a:spAutoFit/>
          </a:bodyPr>
          <a:lstStyle/>
          <a:p>
            <a:r>
              <a:rPr lang="fi-FI" dirty="1" sz="1100"/>
              <a:t>https://www.pluglesspower.com/</a:t>
            </a:r>
          </a:p>
        </p:txBody>
      </p:sp>
      <p:pic>
        <p:nvPicPr>
          <p:cNvPr id="8" name="Immagine 7"/>
          <p:cNvPicPr>
            <a:picLocks noChangeAspect="1"/>
          </p:cNvPicPr>
          <p:nvPr/>
        </p:nvPicPr>
        <p:blipFill>
          <a:blip r:embed="rId2"/>
          <a:stretch>
            <a:fillRect/>
          </a:stretch>
        </p:blipFill>
        <p:spPr>
          <a:xfrm>
            <a:off x="2386583" y="3210585"/>
            <a:ext cx="3815585" cy="304591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fi-FI" dirty="1" sz="3600" b="1">
                <a:solidFill>
                  <a:schemeClr val="bg1"/>
                </a:solidFill>
                <a:latin typeface="+mj-lt"/>
              </a:rPr>
              <a:t>Tekniset ratkaisut</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#9: Langaton lataus pysäköintiruuduissa</a:t>
            </a:r>
            <a:r>
              <a:rPr lang="fi-FI" dirty="1"/>
              <a:t> </a:t>
            </a:r>
          </a:p>
          <a:p>
            <a:r>
              <a:rPr lang="fi-FI" dirty="1" sz="1800">
                <a:solidFill>
                  <a:srgbClr val="FF0000"/>
                </a:solidFill>
              </a:rPr>
              <a:t>Vaikutus ja toimeenpano</a:t>
            </a:r>
            <a:r>
              <a:rPr lang="fi-FI" dirty="1" sz="1800"/>
              <a:t>:</a:t>
            </a:r>
            <a:r>
              <a:rPr lang="fi-FI" dirty="1" sz="1800"/>
              <a:t> </a:t>
            </a:r>
          </a:p>
          <a:p>
            <a:r>
              <a:rPr lang="fi-FI" dirty="1" sz="1800"/>
              <a:t>WiCh- Wireless Charging of Electric Vehicles (Sähköautojen langaton lataus) oli suuren mittakaavan 18 kuukautta kestävä käyttäjätutkimus (2017) induktiolatauksesta. Siinä oli mukana 20 ajoneuvoa, joita käyttäjät testasivat osana nykyisiä ajoneuvokalustoja tavallisessa työssään Ruotsissa.</a:t>
            </a:r>
            <a:r>
              <a:rPr lang="fi-FI" dirty="1" sz="1800"/>
              <a:t> </a:t>
            </a:r>
            <a:r>
              <a:rPr lang="fi-FI" dirty="1" sz="1800"/>
              <a:t>Ajoneuvot jaettiin 8 eri paikkaan Etelä-Ruotsissa, Tukholman, Uppsalan ja Göteborgin kaupunkeihin.</a:t>
            </a:r>
          </a:p>
          <a:p>
            <a:r>
              <a:rPr lang="fi-FI" dirty="1" sz="1800"/>
              <a:t>Norja asentaa maailman ensimmäiset langattomat sähköautojen latausasemat takseille Oslon pysäköintialueilla.</a:t>
            </a:r>
            <a:r>
              <a:rPr lang="fi-FI" dirty="1" sz="1800"/>
              <a:t> </a:t>
            </a:r>
            <a:r>
              <a:rPr lang="fi-FI" dirty="1" sz="1800"/>
              <a:t>Langaton pikalatausprojekti vähentää kasvihuonekaasujen päästöjä taksisektorilla vuoteen 2023 mennessä.</a:t>
            </a:r>
          </a:p>
          <a:p>
            <a:endParaRPr lang="en-US" sz="1800" dirty="0"/>
          </a:p>
          <a:p>
            <a:endParaRPr lang="en-US" altLang="en-US" dirty="0"/>
          </a:p>
        </p:txBody>
      </p:sp>
      <p:sp>
        <p:nvSpPr>
          <p:cNvPr id="9" name="Title 1">
            <a:extLst>
              <a:ext uri="{FF2B5EF4-FFF2-40B4-BE49-F238E27FC236}">
                <a16:creationId xmlns=""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fi-FI" dirty="1" sz="3600" b="1">
                <a:solidFill>
                  <a:schemeClr val="bg1"/>
                </a:solidFill>
                <a:latin typeface="+mj-lt"/>
              </a:rPr>
              <a:t>Hyödyt</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fi-FI" dirty="1" sz="2400"/>
              <a:t>Teknisten ratkaisujen hyödyt</a:t>
            </a:r>
          </a:p>
        </p:txBody>
      </p:sp>
      <p:sp>
        <p:nvSpPr>
          <p:cNvPr id="6147" name="Content Placeholder 2"/>
          <p:cNvSpPr>
            <a:spLocks noGrp="1"/>
          </p:cNvSpPr>
          <p:nvPr>
            <p:ph idx="1"/>
          </p:nvPr>
        </p:nvSpPr>
        <p:spPr/>
        <p:txBody>
          <a:bodyPr/>
          <a:lstStyle/>
          <a:p>
            <a:pPr marL="0" indent="0" eaLnBrk="1" hangingPunct="1">
              <a:buFontTx/>
              <a:buNone/>
            </a:pPr>
            <a:r>
              <a:rPr lang="fi-FI" dirty="1" sz="1800"/>
              <a:t> </a:t>
            </a:r>
          </a:p>
          <a:p>
            <a:pPr marL="857250" lvl="1" eaLnBrk="1" hangingPunct="1"/>
            <a:r>
              <a:rPr lang="fi-FI" dirty="1"/>
              <a:t>Ajoajan vähentäminen pysäköintipaikkaa etsittäessä</a:t>
            </a:r>
          </a:p>
          <a:p>
            <a:pPr marL="857250" lvl="1" eaLnBrk="1" hangingPunct="1"/>
            <a:r>
              <a:rPr lang="fi-FI" dirty="1"/>
              <a:t>Ruuhkien ja päästöjen vähentäminen</a:t>
            </a:r>
          </a:p>
          <a:p>
            <a:pPr marL="857250" lvl="1" eaLnBrk="1" hangingPunct="1"/>
            <a:r>
              <a:rPr lang="fi-FI" dirty="1"/>
              <a:t>Parempi pysäköinninvalvonta</a:t>
            </a:r>
          </a:p>
          <a:p>
            <a:pPr marL="857250" lvl="1" eaLnBrk="1" hangingPunct="1"/>
            <a:r>
              <a:rPr lang="fi-FI" dirty="1"/>
              <a:t>Suuremmat tulovirrat</a:t>
            </a:r>
          </a:p>
          <a:p>
            <a:pPr marL="857250" lvl="1" eaLnBrk="1" hangingPunct="1"/>
            <a:r>
              <a:rPr lang="fi-FI" dirty="1"/>
              <a:t>Parempi pysäköinnin saatavuus</a:t>
            </a:r>
          </a:p>
          <a:p>
            <a:pPr marL="857250" lvl="1" eaLnBrk="1" hangingPunct="1"/>
            <a:r>
              <a:rPr lang="fi-FI" dirty="1"/>
              <a:t>Pysäköintipaikan suurempi käyttöaste</a:t>
            </a:r>
          </a:p>
          <a:p>
            <a:pPr marL="857250" lvl="1" eaLnBrk="1" hangingPunct="1"/>
            <a:r>
              <a:rPr lang="fi-FI" dirty="1"/>
              <a:t>Tukee paikallista taloutta</a:t>
            </a:r>
          </a:p>
          <a:p>
            <a:pPr marL="857250" lvl="1" eaLnBrk="1" hangingPunct="1"/>
            <a:r>
              <a:rPr lang="fi-FI" dirty="1"/>
              <a:t>Parantaa elämänlaatua</a:t>
            </a:r>
          </a:p>
          <a:p>
            <a:pPr marL="857250" lvl="1" eaLnBrk="1" hangingPunct="1"/>
            <a:r>
              <a:rPr lang="fi-FI" dirty="1"/>
              <a:t>Parantaa turvallisuutta</a:t>
            </a:r>
          </a:p>
        </p:txBody>
      </p:sp>
      <p:pic>
        <p:nvPicPr>
          <p:cNvPr id="2" name="Immagine 1">
            <a:extLst>
              <a:ext uri="{FF2B5EF4-FFF2-40B4-BE49-F238E27FC236}">
                <a16:creationId xmlns=""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 SF Park</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fi-FI" dirty="1" sz="1800">
                <a:solidFill>
                  <a:srgbClr val="134095"/>
                </a:solidFill>
                <a:ea typeface="ＭＳ Ｐゴシック" panose="020B0600070205080204" pitchFamily="34" charset="-128"/>
              </a:rPr>
              <a:t>San Francisco Park oli yksi ensimmäisistä kaupungeista, joka otti käyttöön dynaamisen lähestymistavan mittaripysäköinnin hinnoitteluun.</a:t>
            </a:r>
            <a:r>
              <a:rPr lang="fi-FI" dirty="1" sz="1800">
                <a:solidFill>
                  <a:srgbClr val="134095"/>
                </a:solidFill>
                <a:ea typeface="ＭＳ Ｐゴシック" panose="020B0600070205080204" pitchFamily="34" charset="-128"/>
              </a:rPr>
              <a:t> </a:t>
            </a: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fi-FI" dirty="1" sz="1800">
                <a:solidFill>
                  <a:srgbClr val="134095"/>
                </a:solidFill>
                <a:ea typeface="ＭＳ Ｐゴシック" panose="020B0600070205080204" pitchFamily="34" charset="-128"/>
              </a:rPr>
              <a:t>Hinnat vaihtelevat alueen, vuorokaudenajan ja viikonpäivän mukaan, jotta saavutettaisiin tavoitekäyttöaste yhdestä kahteen käytettävissä olevaan paikkaan jokaisella tieosuudella.</a:t>
            </a:r>
            <a:r>
              <a:rPr lang="fi-FI" dirty="1" sz="1800">
                <a:solidFill>
                  <a:srgbClr val="134095"/>
                </a:solidFill>
                <a:ea typeface="ＭＳ Ｐゴシック" panose="020B0600070205080204" pitchFamily="34" charset="-128"/>
              </a:rPr>
              <a:t> </a:t>
            </a: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fi-FI" dirty="1" sz="1800">
                <a:solidFill>
                  <a:srgbClr val="134095"/>
                </a:solidFill>
                <a:ea typeface="ＭＳ Ｐゴシック" panose="020B0600070205080204" pitchFamily="34" charset="-128"/>
              </a:rPr>
              <a:t>Pysäköintipaikkojen saatavuus voidaan määrittää SF Parkin verkkosivustolla tai mobiilisovelluksen avulla.</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fi-FI" dirty="1" sz="1800">
                <a:solidFill>
                  <a:srgbClr val="134095"/>
                </a:solidFill>
                <a:ea typeface="ＭＳ Ｐゴシック" panose="020B0600070205080204" pitchFamily="34" charset="-128"/>
              </a:rPr>
              <a:t>San Franciscon Sfparkin pilottialueiden tulokset (älykkäät pysäköintimittarit, jotka muuttavat hintoja paikan, vuorokaudenajan ja viikonpäivän mukaan).</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fi-FI" dirty="1" sz="2000"/>
              <a:t>SFparkin pilottialueilla aika, jonka useimmat ihmiset ilmoittivat kuluvan pysäköintipaikan löytymiseen, väheni 43 prosentilla verrattuna 13 prosentin vähennykseen verrokkialueilla.</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fi-FI" dirty="1" sz="1800">
                <a:solidFill>
                  <a:srgbClr val="134095"/>
                </a:solidFill>
                <a:ea typeface="ＭＳ Ｐゴシック" panose="020B0600070205080204" pitchFamily="34" charset="-128"/>
              </a:rPr>
              <a:t>Tulokset San Franciscon Sfpark-pilottialueilta (voitettavat esteet ja ratkaisut)</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fi-FI" dirty="1" b="1" sz="2000"/>
              <a:t>Maksujen noudattaminen osoittautui haasteeksi</a:t>
            </a:r>
            <a:r>
              <a:rPr lang="fi-FI" dirty="1" sz="2000"/>
              <a:t>.</a:t>
            </a:r>
            <a:r>
              <a:rPr lang="fi-FI" dirty="1" sz="2000"/>
              <a:t> </a:t>
            </a:r>
            <a:r>
              <a:rPr lang="fi-FI" dirty="1" sz="2000"/>
              <a:t>Vaikka kysyntään reagoiva hinnoittelu tuo ennakoituja hyötyjä, nuo hyödyt korostuvat paikoissa, joissa useimmat ihmiset maksavat mittarilla.</a:t>
            </a:r>
            <a:r>
              <a:rPr lang="fi-FI" dirty="1" sz="2000"/>
              <a:t> </a:t>
            </a:r>
            <a:r>
              <a:rPr lang="fi-FI" dirty="1" sz="2000"/>
              <a:t>Pilotin arvioinnista saadut tiedot vahvistivat, että monilla alueilla oli jatkuvasti alhainen maksujen noudattaminen, mitä tapahtuu, kun autoja pysäköidään ilman mittarilla maksua.</a:t>
            </a:r>
          </a:p>
        </p:txBody>
      </p:sp>
      <p:sp>
        <p:nvSpPr>
          <p:cNvPr id="2" name="Freccia in giù 1">
            <a:extLst>
              <a:ext uri="{FF2B5EF4-FFF2-40B4-BE49-F238E27FC236}">
                <a16:creationId xmlns=""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fi-FI" dirty="1" sz="2000">
                <a:latin typeface="+mn-lt"/>
              </a:rPr>
              <a:t>Jotta maksuja noudatettaisiin paremmin, maksu tehtiin paljon helpommaksi pilottialueilla.</a:t>
            </a:r>
            <a:r>
              <a:rPr lang="fi-FI" dirty="1" sz="2000">
                <a:latin typeface="+mn-lt"/>
              </a:rPr>
              <a:t>  </a:t>
            </a:r>
            <a:r>
              <a:rPr lang="fi-FI" dirty="1" sz="2000">
                <a:latin typeface="+mn-lt"/>
              </a:rPr>
              <a:t>Otettiin käyttöön PayByPhone (maksa puhelimella) sekä uusia mittareita, jotka hyväksyvät maksun luottokortilla, pysäköintikorteilla ja kolikoilla. </a:t>
            </a:r>
          </a:p>
        </p:txBody>
      </p:sp>
      <p:sp>
        <p:nvSpPr>
          <p:cNvPr id="4" name="CasellaDiTesto 3">
            <a:extLst>
              <a:ext uri="{FF2B5EF4-FFF2-40B4-BE49-F238E27FC236}">
                <a16:creationId xmlns="" xmlns:a16="http://schemas.microsoft.com/office/drawing/2014/main" id="{8F4A4679-F762-46CA-8847-6F91B7C7C0EF}"/>
              </a:ext>
            </a:extLst>
          </p:cNvPr>
          <p:cNvSpPr txBox="1"/>
          <p:nvPr/>
        </p:nvSpPr>
        <p:spPr>
          <a:xfrm>
            <a:off x="3879083" y="4276979"/>
            <a:ext cx="1241045" cy="400110"/>
          </a:xfrm>
          <a:prstGeom prst="rect">
            <a:avLst/>
          </a:prstGeom>
          <a:noFill/>
        </p:spPr>
        <p:txBody>
          <a:bodyPr wrap="none" rtlCol="0">
            <a:spAutoFit/>
          </a:bodyPr>
          <a:lstStyle/>
          <a:p>
            <a:r>
              <a:rPr lang="fi-FI" dirty="1" sz="2000">
                <a:latin typeface="+mn-lt"/>
              </a:rPr>
              <a:t>Ratkaisut</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fi-FI" dirty="1" sz="1800">
                <a:solidFill>
                  <a:srgbClr val="134095"/>
                </a:solidFill>
                <a:ea typeface="ＭＳ Ｐゴシック" panose="020B0600070205080204" pitchFamily="34" charset="-128"/>
              </a:rPr>
              <a:t>Tulokset San Franciscon Sfpark-pilottialueilta (voitettavat esteet ja ratkaisut)</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fi-FI" dirty="1" b="1" sz="2000"/>
              <a:t>Tämän lähestymistavan säädökselliset esteet.</a:t>
            </a:r>
            <a:r>
              <a:rPr lang="fi-FI" dirty="1" b="1" sz="2000"/>
              <a:t> </a:t>
            </a:r>
            <a:r>
              <a:rPr lang="fi-FI" dirty="1" sz="2000"/>
              <a:t>Nykyinen lainsäädäntö estää veloittamasta maksua alle viiden minuutin pysäköinnistä, mikä tarkoittaa, että automaattinen veloitus lyhytaikaisista lisäyksistä ei ole mahdollista.</a:t>
            </a:r>
          </a:p>
        </p:txBody>
      </p:sp>
      <p:sp>
        <p:nvSpPr>
          <p:cNvPr id="2" name="Freccia in giù 1">
            <a:extLst>
              <a:ext uri="{FF2B5EF4-FFF2-40B4-BE49-F238E27FC236}">
                <a16:creationId xmlns=""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fi-FI" dirty="1" sz="2000">
                <a:latin typeface="+mn-lt"/>
              </a:rPr>
              <a:t>Keskushallinnon pitäisi mahdollistaa dynaaminen hallinta sallimalla veloitukset pienistä lisäyksistä ja ottamalla käyttöön dynaamiset liikennesäännökset.</a:t>
            </a:r>
          </a:p>
        </p:txBody>
      </p:sp>
      <p:sp>
        <p:nvSpPr>
          <p:cNvPr id="4" name="CasellaDiTesto 3">
            <a:extLst>
              <a:ext uri="{FF2B5EF4-FFF2-40B4-BE49-F238E27FC236}">
                <a16:creationId xmlns=""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fi-FI" dirty="1" sz="2000">
                <a:latin typeface="+mn-lt"/>
              </a:rPr>
              <a:t>Ratkaisut</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fi-FI" dirty="1" sz="1800">
                <a:solidFill>
                  <a:srgbClr val="134095"/>
                </a:solidFill>
                <a:ea typeface="ＭＳ Ｐゴシック" panose="020B0600070205080204" pitchFamily="34" charset="-128"/>
              </a:rPr>
              <a:t>Tulokset San Franciscon Sfpark-pilottialueilta (voitettavat esteet ja ratkaisut)</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fi-FI" dirty="1" b="1" sz="2000"/>
              <a:t>Järjestelmänhallinnan teknologinen monimutkaisuus</a:t>
            </a:r>
            <a:r>
              <a:rPr lang="fi-FI" dirty="1" sz="2000"/>
              <a:t>.</a:t>
            </a:r>
            <a:r>
              <a:rPr lang="fi-FI" dirty="1" sz="2000"/>
              <a:t> </a:t>
            </a:r>
            <a:r>
              <a:rPr lang="fi-FI" dirty="1" sz="2000"/>
              <a:t>Teknologisesta näkökulmasta tietojen käyttö monelta eri tarjoajalta ja lähteestä vaati merkittävää tietojen puhdistusta, kokoamista ja yhteensovittamista.</a:t>
            </a:r>
          </a:p>
        </p:txBody>
      </p:sp>
      <p:sp>
        <p:nvSpPr>
          <p:cNvPr id="8" name="Freccia in giù 7">
            <a:extLst>
              <a:ext uri="{FF2B5EF4-FFF2-40B4-BE49-F238E27FC236}">
                <a16:creationId xmlns=""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fi-FI" dirty="1" sz="2000">
                <a:latin typeface="+mn-lt"/>
              </a:rPr>
              <a:t>Ratkaisut</a:t>
            </a:r>
          </a:p>
        </p:txBody>
      </p:sp>
      <p:sp>
        <p:nvSpPr>
          <p:cNvPr id="10" name="CasellaDiTesto 9">
            <a:extLst>
              <a:ext uri="{FF2B5EF4-FFF2-40B4-BE49-F238E27FC236}">
                <a16:creationId xmlns=""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fi-FI" dirty="1" sz="2000">
                <a:latin typeface="+mn-lt"/>
              </a:rPr>
              <a:t>Paikan päällä olevien konsulttien työskentely suoraan paikallisen kunnallishallinnon henkilöstön kanssa oli oleellisen tärkeää lukuisten tietojenkäsittelyongelmien ratkaisemisessa.</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 Älykäs pysäköinti Trevisossa (IT)</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8"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fi-FI" dirty="1" sz="2000"/>
              <a:t>Trevison kaupunki (85 000 asukasta) on käyttänyt vuodesta 2010 innovatiivistä pysäköinninhallintajärjestelmää, joka perustuu jokaisen pysäköintiruudun alle asetettuihin magneettisiin induktioantureihin.</a:t>
            </a:r>
          </a:p>
          <a:p>
            <a:pPr marL="857250" lvl="1" eaLnBrk="1" hangingPunct="1"/>
            <a:r>
              <a:rPr lang="fi-FI" dirty="1" sz="2000"/>
              <a:t>Tämä mahdollistaa jatkuvan tiedonsiirron pysäköintimittareiden ja keskusjärjestelmän kanssa siirtoverkon avulla.</a:t>
            </a:r>
            <a:r>
              <a:rPr lang="fi-FI" dirty="1" sz="2000"/>
              <a:t> </a:t>
            </a:r>
            <a:r>
              <a:rPr lang="fi-FI" dirty="1" sz="2000"/>
              <a:t>Järjestelmä tarjoaa reaaliaikaiset käyttöaste- ja kiertotiedot jokaiselle historiallisen keskustan 2 400 pysäköintipaikalle.</a:t>
            </a:r>
          </a:p>
          <a:p>
            <a:pPr marL="857250" lvl="1" eaLnBrk="1" hangingPunct="1"/>
            <a:r>
              <a:rPr lang="fi-FI" dirty="1" sz="2000"/>
              <a:t>Eurooppalaisen yhteisrahoituksen (Life + PERHT-projekti) ansiosta järjestelmää laajennettiin vuonna 2015 historiallisen keskustan lastaus- ja purkulaitureihin.</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 Älykäs pysäköinti Trevisossa (IT)</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8"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fi-FI" dirty="1" sz="2000"/>
              <a:t>Vuonna 2019 Älykkäisiin pysäköintijärjestelmiin integroitiin uusi sovellus (TrevisoApp):</a:t>
            </a:r>
          </a:p>
          <a:p>
            <a:pPr marL="784225" lvl="1" indent="0" eaLnBrk="1" hangingPunct="1">
              <a:buNone/>
            </a:pPr>
            <a:r>
              <a:rPr lang="fi-FI" dirty="1" sz="2000"/>
              <a:t>✅ se antaa käyttäjälle enemmän joustavuutta maksaa todellisesta pysäköintiajasta ilman minkäänlaista välityspalvelua (esim. useat autot yhdellä tilillä);</a:t>
            </a:r>
          </a:p>
          <a:p>
            <a:pPr marL="784225" lvl="1" indent="0" eaLnBrk="1" hangingPunct="1">
              <a:buNone/>
            </a:pPr>
            <a:r>
              <a:rPr lang="fi-FI" dirty="1" sz="2000"/>
              <a:t>✅ se opastaa kuljettajan pysäköintiruutuun, minkä avulla kuljettaja valitsee nopeimman reitin ja vähentää ympäristövaikutustaan kaupunkiin;</a:t>
            </a:r>
          </a:p>
          <a:p>
            <a:pPr marL="784225" lvl="1" indent="0" eaLnBrk="1" hangingPunct="1">
              <a:buNone/>
            </a:pPr>
            <a:r>
              <a:rPr lang="fi-FI" dirty="1" sz="2000"/>
              <a:t>✅ se lisää virtuaalitilausten lisäysmahdollisuuden vastatakseen kaupungin erityistarpeisiin (suojatut luokat, sähköautojen latausasemat, ...).</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#1: Automatisoidut pysäköintipalvelurobotit</a:t>
            </a:r>
            <a:r>
              <a:rPr lang="fi-FI" dirty="1"/>
              <a:t> </a:t>
            </a:r>
          </a:p>
          <a:p>
            <a:r>
              <a:rPr lang="fi-FI" dirty="1" sz="1800"/>
              <a:t>Automatisoitu pysäköintijärjestelmä toimii roboteilla, jotka hakevat ja pysäköivät autot tehokkaammin tavanomaiselle pysäköintialueelle.</a:t>
            </a:r>
            <a:r>
              <a:rPr lang="fi-FI" dirty="1" sz="1800">
                <a:latin typeface="Times New Roman" panose="02020603050405020304" pitchFamily="18" charset="0"/>
                <a:cs typeface="Times New Roman" panose="02020603050405020304" pitchFamily="18" charset="0"/>
              </a:rPr>
              <a:t> </a:t>
            </a:r>
            <a:r>
              <a:rPr lang="fi-FI" dirty="1" sz="1800">
                <a:latin typeface="Times New Roman" panose="02020603050405020304" pitchFamily="18" charset="0"/>
                <a:cs typeface="Times New Roman" panose="02020603050405020304" pitchFamily="18" charset="0"/>
              </a:rPr>
              <a:t>Järjestelmä asennettiin Lyon-Saint Exupéryn lentokentälle vuonna 2018.</a:t>
            </a:r>
            <a:r>
              <a:rPr lang="fi-FI" dirty="1" sz="1800">
                <a:latin typeface="Times New Roman" panose="02020603050405020304" pitchFamily="18" charset="0"/>
                <a:cs typeface="Times New Roman" panose="02020603050405020304" pitchFamily="18" charset="0"/>
              </a:rPr>
              <a:t>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9" name="Title 1">
            <a:extLst>
              <a:ext uri="{FF2B5EF4-FFF2-40B4-BE49-F238E27FC236}">
                <a16:creationId xmlns=""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pic>
        <p:nvPicPr>
          <p:cNvPr id="3" name="Immagine 2">
            <a:extLst>
              <a:ext uri="{FF2B5EF4-FFF2-40B4-BE49-F238E27FC236}">
                <a16:creationId xmlns="" xmlns:a16="http://schemas.microsoft.com/office/drawing/2014/main" id="{63B33166-AD99-456D-9A0F-FE16F2DD1135}"/>
              </a:ext>
            </a:extLst>
          </p:cNvPr>
          <p:cNvPicPr>
            <a:picLocks noChangeAspect="1"/>
          </p:cNvPicPr>
          <p:nvPr/>
        </p:nvPicPr>
        <p:blipFill>
          <a:blip r:embed="rId2"/>
          <a:stretch>
            <a:fillRect/>
          </a:stretch>
        </p:blipFill>
        <p:spPr>
          <a:xfrm>
            <a:off x="1975104" y="325926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fi-FI" dirty="1" b="1" sz="1100">
                <a:solidFill>
                  <a:srgbClr val="2249A1"/>
                </a:solidFill>
              </a:rPr>
              <a:t>Https://Www.Internationalairportreview.Com/News/82979/Lyon-airports-new-robotic-car-parking</a:t>
            </a:r>
            <a:r>
              <a:rPr lang="fi-FI" dirty="1" sz="1100"/>
              <a:t>/</a:t>
            </a:r>
            <a:r>
              <a:rPr lang="fi-FI" dirty="1"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a:t>
            </a:r>
          </a:p>
        </p:txBody>
      </p:sp>
      <p:sp>
        <p:nvSpPr>
          <p:cNvPr id="7" name="Content Placeholder 2">
            <a:extLst>
              <a:ext uri="{FF2B5EF4-FFF2-40B4-BE49-F238E27FC236}">
                <a16:creationId xmlns=""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fi-FI" dirty="1" sz="1800">
                <a:solidFill>
                  <a:srgbClr val="134095"/>
                </a:solidFill>
                <a:ea typeface="ＭＳ Ｐゴシック" panose="020B0600070205080204" pitchFamily="34" charset="-128"/>
              </a:rPr>
              <a:t>Tulokset Trevison (IT) Iparkista (maksullisille pysäköintialueille asennetut langattomat anturit ja TrevisoApp maksua ja varausta varten).</a:t>
            </a:r>
            <a:r>
              <a:rPr lang="fi-FI" dirty="1" sz="180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fi-FI" dirty="1">
                <a:solidFill>
                  <a:srgbClr val="134095"/>
                </a:solidFill>
                <a:ea typeface="ＭＳ Ｐゴシック" panose="020B0600070205080204" pitchFamily="34" charset="-128"/>
              </a:rPr>
              <a:t>Tulojen lisäys (+ 60 %) pysäköinnistä Iparkin käyttöönoton jälkeen (2010)</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fi-FI" dirty="1">
                <a:solidFill>
                  <a:srgbClr val="134095"/>
                </a:solidFill>
              </a:rPr>
              <a:t>Teknisten ratkaisujen vaikutukset</a:t>
            </a:r>
          </a:p>
        </p:txBody>
      </p:sp>
      <p:sp>
        <p:nvSpPr>
          <p:cNvPr id="7" name="Content Placeholder 2">
            <a:extLst>
              <a:ext uri="{FF2B5EF4-FFF2-40B4-BE49-F238E27FC236}">
                <a16:creationId xmlns=""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fi-FI" dirty="1" sz="1800">
                <a:solidFill>
                  <a:srgbClr val="134095"/>
                </a:solidFill>
                <a:ea typeface="ＭＳ Ｐゴシック" panose="020B0600070205080204" pitchFamily="34" charset="-128"/>
              </a:rPr>
              <a:t>Tulokset Trevison (IT) Iparkista (voitettavat esteet).</a:t>
            </a:r>
            <a:r>
              <a:rPr lang="fi-FI" dirty="1" sz="180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fi-FI" dirty="1" b="1" sz="2000"/>
              <a:t>Ratkaisun hallinnan monimutkaisuus (hallinto)</a:t>
            </a:r>
            <a:r>
              <a:rPr lang="fi-FI" dirty="1" sz="2000"/>
              <a:t> Trevison kunta oli vuonna 2009 tietoinen älykkäiden pysäköintiratkaisujen monimutkaisesta hallinnosta (anturit, mittari, laitteisto ja ohjelmisto, jne.)</a:t>
            </a:r>
          </a:p>
          <a:p>
            <a:pPr marL="857250" lvl="1" eaLnBrk="1" hangingPunct="1"/>
            <a:endParaRPr lang="en-US" altLang="en-US" sz="2000" kern="0" dirty="0"/>
          </a:p>
        </p:txBody>
      </p:sp>
      <p:sp>
        <p:nvSpPr>
          <p:cNvPr id="8" name="Freccia in giù 7">
            <a:extLst>
              <a:ext uri="{FF2B5EF4-FFF2-40B4-BE49-F238E27FC236}">
                <a16:creationId xmlns=""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fi-FI" dirty="1" sz="2000">
                <a:latin typeface="+mn-lt"/>
              </a:rPr>
              <a:t>Ratkaisut</a:t>
            </a:r>
          </a:p>
        </p:txBody>
      </p:sp>
      <p:sp>
        <p:nvSpPr>
          <p:cNvPr id="10" name="CasellaDiTesto 9">
            <a:extLst>
              <a:ext uri="{FF2B5EF4-FFF2-40B4-BE49-F238E27FC236}">
                <a16:creationId xmlns=""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fi-FI" dirty="1" sz="2000">
                <a:latin typeface="+mn-lt"/>
              </a:rPr>
              <a:t>Tehokas säännöskehys ja vakaa hallinto ovat toimineet oleellisina komponentteina ratkaisun menestyksessä. Erityisesti kun varmistettiin pitkä toimilupa tarjouskilpailuprosessin voittajalle.</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fi-FI" dirty="1" sz="3600" b="1">
                <a:solidFill>
                  <a:schemeClr val="bg1"/>
                </a:solidFill>
                <a:latin typeface="+mj-lt"/>
              </a:rPr>
              <a:t>Mahdollistajat ja esteet</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fi-FI" dirty="1"/>
              <a:t>Teknisten ratkaisujen suurimmat mahdollistajat</a:t>
            </a:r>
          </a:p>
        </p:txBody>
      </p:sp>
      <p:sp>
        <p:nvSpPr>
          <p:cNvPr id="7"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fi-FI" dirty="1" b="1"/>
              <a:t>Avoimen data- ja lähdekoodin saatavuus</a:t>
            </a:r>
            <a:r>
              <a:rPr lang="fi-FI" dirty="1"/>
              <a:t>: Tietojen saatavuuden paratamiseksi avoin data- ja avoin lähdekoodi voidaan tehdä käytettäviksi.</a:t>
            </a:r>
            <a:r>
              <a:rPr lang="fi-FI" dirty="1"/>
              <a:t> </a:t>
            </a:r>
            <a:r>
              <a:rPr lang="fi-FI" dirty="1"/>
              <a:t>Kehittäjät ja tutkijat voivat tällä tavoin toteuttaa omia innovaatioitaan pysäköintijärjestelmän parantamiseksi.</a:t>
            </a:r>
          </a:p>
          <a:p>
            <a:pPr marL="857250" lvl="1" eaLnBrk="1" hangingPunct="1"/>
            <a:r>
              <a:rPr lang="fi-FI" dirty="1" b="1"/>
              <a:t>Standardisoidun datan kehittämisen ja käytön tukeminen</a:t>
            </a:r>
            <a:r>
              <a:rPr lang="fi-FI" dirty="1"/>
              <a:t>: Kuten Isossa-Britanniassa, jossa Alliance for Parking Data Standards (APDS), jonka muodostivat International Parking &amp; Mobility Institute (IPMI), British Parking Association (BPA), ja European Parking Association (EPA), tehtävänään kehittää standardisoitua dataa, voisi johtaa sujuvampiin ja helpompiin maksutapoihin koko maassa:</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7B148C4-9AE5-42DA-8B08-132FB3D4507A}"/>
              </a:ext>
            </a:extLst>
          </p:cNvPr>
          <p:cNvSpPr>
            <a:spLocks noGrp="1"/>
          </p:cNvSpPr>
          <p:nvPr>
            <p:ph type="title"/>
          </p:nvPr>
        </p:nvSpPr>
        <p:spPr/>
        <p:txBody>
          <a:bodyPr/>
          <a:lstStyle/>
          <a:p>
            <a:r>
              <a:rPr lang="fi-FI" dirty="1"/>
              <a:t>Toteutuksen suurimmat esteet</a:t>
            </a:r>
          </a:p>
        </p:txBody>
      </p:sp>
      <p:sp>
        <p:nvSpPr>
          <p:cNvPr id="4" name="Content Placeholder 2">
            <a:extLst>
              <a:ext uri="{FF2B5EF4-FFF2-40B4-BE49-F238E27FC236}">
                <a16:creationId xmlns=""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fi-FI" dirty="1" b="1"/>
              <a:t>Teknologia: anturilaitteiden kestävyys</a:t>
            </a:r>
            <a:r>
              <a:rPr lang="fi-FI" dirty="1"/>
              <a:t> – Kysyntään reagoiva hinnoittelu auttaa parantamaan pysäköinninhallintaa ja optimoimaan tuloksia, mutta merkityksellisiä esteitä tulee siitä, toimiiko teknologia (tai milloin se toimii), esim. akun aikainen kuluminen, sähkömagneettiset häiriöt, tiedonsiirron operationaalinen valvonta.</a:t>
            </a:r>
            <a:r>
              <a:rPr lang="fi-FI" dirty="1"/>
              <a:t> </a:t>
            </a:r>
          </a:p>
          <a:p>
            <a:pPr marL="857250" lvl="1" eaLnBrk="1" hangingPunct="1"/>
            <a:r>
              <a:rPr lang="fi-FI" dirty="1" b="1"/>
              <a:t>Säännökselliset esteet</a:t>
            </a:r>
            <a:r>
              <a:rPr lang="fi-FI" dirty="1"/>
              <a:t>: Lainsäädännöltä edellytetään joustavuutta, jotta pysäköintialueita voidaan käyttää moneen tarkoitukseen, jolloin viranomainen voi usein muuttaa niiden tarkoitusta.</a:t>
            </a:r>
            <a:r>
              <a:rPr lang="fi-FI" dirty="1"/>
              <a:t> </a:t>
            </a:r>
            <a:r>
              <a:rPr lang="fi-FI" dirty="1"/>
              <a:t>Esimerkiksi asuinalueilla, jotka ovat tyhjiä päivisin, voitaisiin sallia lyhytkestoinen pysäköinti ja veloittaa eri minuuttitaksoja.</a:t>
            </a:r>
          </a:p>
          <a:p>
            <a:pPr marL="857250" lvl="1" eaLnBrk="1" hangingPunct="1"/>
            <a:r>
              <a:rPr lang="fi-FI" dirty="1" b="1"/>
              <a:t>Investointi</a:t>
            </a:r>
            <a:r>
              <a:rPr lang="fi-FI" dirty="1"/>
              <a:t>: Alkuvaiheen investointi olisi este, vaikka pitkällä aikavälillä tehokkuuden ja valvonnan kustannussäästöt (sekä mikrotransaktioista saatavat lisätulot) voisivat parantaa kokonaisrahatilannetta.</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fi-FI" dirty="1" sz="2200" b="1">
                <a:solidFill>
                  <a:srgbClr val="134095"/>
                </a:solidFill>
                <a:latin typeface="Helvetica" charset="0"/>
              </a:rPr>
              <a:t>Kiitos!</a:t>
            </a:r>
          </a:p>
          <a:p>
            <a:pPr>
              <a:spcBef>
                <a:spcPct val="50000"/>
              </a:spcBef>
              <a:defRPr/>
            </a:pPr>
            <a:endParaRPr lang="de-DE" sz="1600" dirty="0">
              <a:latin typeface="Helvetica" charset="0"/>
            </a:endParaRPr>
          </a:p>
          <a:p>
            <a:pPr>
              <a:spcBef>
                <a:spcPct val="50000"/>
              </a:spcBef>
              <a:defRPr/>
            </a:pPr>
            <a:r>
              <a:rPr lang="fi-FI" dirty="1" sz="1600">
                <a:latin typeface="Helvetica" charset="0"/>
              </a:rPr>
              <a:t>Riccardo Enei</a:t>
            </a:r>
          </a:p>
          <a:p>
            <a:pPr>
              <a:spcBef>
                <a:spcPct val="50000"/>
              </a:spcBef>
              <a:defRPr/>
            </a:pPr>
            <a:r>
              <a:rPr lang="fi-FI" dirty="1" sz="1600">
                <a:solidFill>
                  <a:srgbClr val="134095"/>
                </a:solidFill>
                <a:effectLst>
                  <a:outerShdw blurRad="38100" dist="38100" dir="2700000" algn="tl">
                    <a:srgbClr val="000000">
                      <a:alpha val="43137"/>
                    </a:srgbClr>
                  </a:outerShdw>
                </a:effectLst>
                <a:latin typeface="Helvetica" charset="0"/>
              </a:rPr>
              <a:t>Yhteystiedot</a:t>
            </a:r>
          </a:p>
          <a:p>
            <a:pPr>
              <a:spcBef>
                <a:spcPct val="50000"/>
              </a:spcBef>
              <a:defRPr/>
            </a:pPr>
            <a:r>
              <a:rPr lang="fi-FI" dirty="1" sz="1600">
                <a:latin typeface="Helvetica" charset="0"/>
              </a:rPr>
              <a:t>ISINNOVA, Italia</a:t>
            </a:r>
          </a:p>
          <a:p>
            <a:pPr>
              <a:spcBef>
                <a:spcPct val="50000"/>
              </a:spcBef>
              <a:defRPr/>
            </a:pPr>
            <a:r>
              <a:rPr lang="fi-FI" dirty="1" sz="1600">
                <a:latin typeface="Helvetica" charset="0"/>
              </a:rPr>
              <a:t>Via Sistina 42, 00187, Rooma</a:t>
            </a:r>
          </a:p>
          <a:p>
            <a:pPr>
              <a:spcBef>
                <a:spcPct val="50000"/>
              </a:spcBef>
              <a:defRPr/>
            </a:pPr>
            <a:r>
              <a:rPr lang="fi-FI" dirty="1" sz="1600">
                <a:latin typeface="Helvetica" charset="0"/>
              </a:rPr>
              <a:t>renei@isinnova.org</a:t>
            </a:r>
          </a:p>
          <a:p>
            <a:pPr>
              <a:spcBef>
                <a:spcPct val="50000"/>
              </a:spcBef>
              <a:defRPr/>
            </a:pPr>
            <a:r>
              <a:rPr lang="fi-FI" dirty="1" sz="1600" u="sng">
                <a:solidFill>
                  <a:srgbClr val="134095"/>
                </a:solidFill>
                <a:latin typeface="Helvetica" charset="0"/>
              </a:rPr>
              <a:t>http://www.civitas.eu</a:t>
            </a:r>
            <a:r>
              <a:rPr lang="fi-FI" dirty="1" sz="1600" u="sng">
                <a:solidFill>
                  <a:srgbClr val="134095"/>
                </a:solidFill>
                <a:latin typeface="Helvetica" charset="0"/>
              </a:rPr>
              <a:t>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#1: Automatisoidut pysäköintipalvelurobotit</a:t>
            </a:r>
            <a:r>
              <a:rPr lang="fi-FI" dirty="1"/>
              <a:t> </a:t>
            </a:r>
          </a:p>
          <a:p>
            <a:r>
              <a:rPr lang="fi-FI" dirty="1" sz="1800">
                <a:solidFill>
                  <a:srgbClr val="FF0000"/>
                </a:solidFill>
                <a:latin typeface="Times New Roman" panose="02020603050405020304" pitchFamily="18" charset="0"/>
                <a:cs typeface="Times New Roman" panose="02020603050405020304" pitchFamily="18" charset="0"/>
              </a:rPr>
              <a:t>Vaikutukset</a:t>
            </a:r>
            <a:r>
              <a:rPr lang="fi-FI" dirty="1" sz="1800">
                <a:latin typeface="Times New Roman" panose="02020603050405020304" pitchFamily="18" charset="0"/>
                <a:cs typeface="Times New Roman" panose="02020603050405020304" pitchFamily="18" charset="0"/>
              </a:rPr>
              <a:t>: vähentää jalanjälkeä viime kädessä luomalla 50 prosenttia enemmän tilaa samalle pinta-alalle lisäämällä pysäköintitiheyttä ja aluepysäköintiä.</a:t>
            </a:r>
            <a:r>
              <a:rPr lang="fi-FI" dirty="1" sz="1800">
                <a:latin typeface="Times New Roman" panose="02020603050405020304" pitchFamily="18" charset="0"/>
                <a:cs typeface="Times New Roman" panose="02020603050405020304" pitchFamily="18" charset="0"/>
              </a:rPr>
              <a:t> </a:t>
            </a:r>
            <a:r>
              <a:rPr lang="fi-FI" dirty="1" sz="1800">
                <a:latin typeface="Times New Roman" panose="02020603050405020304" pitchFamily="18" charset="0"/>
                <a:cs typeface="Times New Roman" panose="02020603050405020304" pitchFamily="18" charset="0"/>
              </a:rPr>
              <a:t>Näin suojellaan ympäröivien maaperien eheyttä</a:t>
            </a:r>
          </a:p>
          <a:p>
            <a:r>
              <a:rPr lang="fi-FI" dirty="1" sz="1800">
                <a:latin typeface="Times New Roman" panose="02020603050405020304" pitchFamily="18" charset="0"/>
                <a:cs typeface="Times New Roman" panose="02020603050405020304" pitchFamily="18" charset="0"/>
              </a:rPr>
              <a:t>Se rajoittaa CO2-päästöjä poistamalla matkustajaliikenteen pysäköintialueilta.</a:t>
            </a:r>
            <a:r>
              <a:rPr lang="fi-FI" dirty="1" sz="1800">
                <a:latin typeface="Times New Roman" panose="02020603050405020304" pitchFamily="18" charset="0"/>
                <a:cs typeface="Times New Roman" panose="02020603050405020304" pitchFamily="18" charset="0"/>
              </a:rPr>
              <a:t> </a:t>
            </a:r>
            <a:r>
              <a:rPr lang="fi-FI" dirty="1" sz="1800">
                <a:latin typeface="Times New Roman" panose="02020603050405020304" pitchFamily="18" charset="0"/>
                <a:cs typeface="Times New Roman" panose="02020603050405020304" pitchFamily="18" charset="0"/>
              </a:rPr>
              <a:t>Robotit toimivat sähkömoottorilla, jolla ei ole CO2-päästöjä</a:t>
            </a:r>
          </a:p>
        </p:txBody>
      </p:sp>
      <p:pic>
        <p:nvPicPr>
          <p:cNvPr id="2" name="Immagine 1">
            <a:extLst>
              <a:ext uri="{FF2B5EF4-FFF2-40B4-BE49-F238E27FC236}">
                <a16:creationId xmlns="" xmlns:a16="http://schemas.microsoft.com/office/drawing/2014/main" id="{9996DD51-4D07-42CE-A83E-3E4C906F9F33}"/>
              </a:ext>
            </a:extLst>
          </p:cNvPr>
          <p:cNvPicPr>
            <a:picLocks noChangeAspect="1"/>
          </p:cNvPicPr>
          <p:nvPr/>
        </p:nvPicPr>
        <p:blipFill>
          <a:blip r:embed="rId2"/>
          <a:stretch>
            <a:fillRect/>
          </a:stretch>
        </p:blipFill>
        <p:spPr>
          <a:xfrm>
            <a:off x="2414015" y="3823044"/>
            <a:ext cx="3793617" cy="2289518"/>
          </a:xfrm>
          <a:prstGeom prst="rect">
            <a:avLst/>
          </a:prstGeom>
        </p:spPr>
      </p:pic>
      <p:sp>
        <p:nvSpPr>
          <p:cNvPr id="12" name="Title 1">
            <a:extLst>
              <a:ext uri="{FF2B5EF4-FFF2-40B4-BE49-F238E27FC236}">
                <a16:creationId xmlns=""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fi-FI" dirty="1" b="1" sz="1100">
                <a:solidFill>
                  <a:srgbClr val="2249A1"/>
                </a:solidFill>
              </a:rPr>
              <a:t>Https://www.Internationalairportreview.Com/News/82979/Lyon-airports-new-robotic-car-parking</a:t>
            </a:r>
            <a:r>
              <a:rPr lang="fi-FI" dirty="1" sz="1100"/>
              <a:t>/</a:t>
            </a:r>
            <a:r>
              <a:rPr lang="fi-FI" dirty="1"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#2: Autojen pysäköintihissit</a:t>
            </a:r>
          </a:p>
          <a:p>
            <a:r>
              <a:rPr lang="fi-FI" dirty="1" sz="1800"/>
              <a:t>Hissi toimii mekaanisilla nostimilla, jotka pinoavat autot yläpuolella käytettävissä olevaan tilaan. Tällä mahdollistetaan tilavuuden käyttö tilan sijaan niin kuin tavanomaisissa pysäköintijärjestelmissä.</a:t>
            </a:r>
            <a:r>
              <a:rPr lang="fi-FI" dirty="1" sz="1800"/>
              <a:t> </a:t>
            </a:r>
            <a:r>
              <a:rPr lang="fi-FI" dirty="1" sz="1800"/>
              <a:t>Tällä varmistetaan, että enemmän autoja mahtuu täsmälleen samalle pysäköintialueelle, ja niitä voidaan pinota kaksi tai jopa kolme päällekkäin.</a:t>
            </a:r>
            <a:r>
              <a:rPr lang="fi-FI" dirty="1" sz="1800"/>
              <a:t>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1646804" y="6186382"/>
            <a:ext cx="6975988" cy="261610"/>
          </a:xfrm>
          <a:prstGeom prst="rect">
            <a:avLst/>
          </a:prstGeom>
        </p:spPr>
        <p:txBody>
          <a:bodyPr wrap="square">
            <a:spAutoFit/>
          </a:bodyPr>
          <a:lstStyle/>
          <a:p>
            <a:r>
              <a:rPr lang="fi-FI" dirty="1" sz="1100" b="1"/>
              <a:t>https://www.youtube.com/watch?v=qMWki9Ssdh4</a:t>
            </a:r>
            <a:r>
              <a:rPr lang="fi-FI" dirty="1" sz="1100" b="1"/>
              <a:t>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#2: Autojen pysäköintihissit</a:t>
            </a:r>
          </a:p>
          <a:p>
            <a:r>
              <a:rPr lang="fi-FI" dirty="1" sz="1600">
                <a:solidFill>
                  <a:srgbClr val="FF0000"/>
                </a:solidFill>
                <a:latin typeface="+mj-lt"/>
                <a:cs typeface="Times New Roman" panose="02020603050405020304" pitchFamily="18" charset="0"/>
              </a:rPr>
              <a:t>Vaikutukset</a:t>
            </a:r>
            <a:r>
              <a:rPr lang="fi-FI" dirty="1" sz="1600">
                <a:latin typeface="+mj-lt"/>
                <a:cs typeface="Times New Roman" panose="02020603050405020304" pitchFamily="18" charset="0"/>
              </a:rPr>
              <a:t>: Kuuluisa pysäköintihissijärjestelmä on käytössä West Hollywoodin rakennusalueella (Kalifornia, USA), jossa se säästi noin 7 000 neliöjalan verran ensiluokkaista maa-aluetta.</a:t>
            </a:r>
            <a:r>
              <a:rPr lang="fi-FI" dirty="1" sz="1600">
                <a:latin typeface="+mj-lt"/>
                <a:cs typeface="Times New Roman" panose="02020603050405020304" pitchFamily="18" charset="0"/>
              </a:rPr>
              <a:t> </a:t>
            </a: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pic>
        <p:nvPicPr>
          <p:cNvPr id="3" name="Immagine 2"/>
          <p:cNvPicPr>
            <a:picLocks noChangeAspect="1"/>
          </p:cNvPicPr>
          <p:nvPr/>
        </p:nvPicPr>
        <p:blipFill>
          <a:blip r:embed="rId2"/>
          <a:stretch>
            <a:fillRect/>
          </a:stretch>
        </p:blipFill>
        <p:spPr>
          <a:xfrm>
            <a:off x="1865376" y="311607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fi-FI" dirty="1" sz="1100" b="1"/>
              <a:t>https://www.youtube.com/watch?v=qMWki9Ssdh4</a:t>
            </a:r>
            <a:r>
              <a:rPr lang="fi-FI" dirty="1" sz="1100" b="1"/>
              <a:t>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#3: Robottipysäköintialueet</a:t>
            </a:r>
          </a:p>
          <a:p>
            <a:r>
              <a:rPr lang="fi-FI" dirty="1" sz="1800"/>
              <a:t>Vaikka niissä on samankaltaisuuksia automatisoitujen pysäköintipalvelurobottien kanssa, erona on niiden tarjoama varastotyylinen tilauspysäköinti.</a:t>
            </a:r>
            <a:r>
              <a:rPr lang="fi-FI" dirty="1" sz="1800"/>
              <a:t> </a:t>
            </a:r>
            <a:r>
              <a:rPr lang="fi-FI" dirty="1" sz="1800"/>
              <a:t>Nämä järjestelmät maksimoivat tilankäytön ja pysäköintiajan ja varmistavat samalla, että kaikki autot ovat saatavissa minuuteissa omistajan soiton jälkeen.</a:t>
            </a:r>
            <a:r>
              <a:rPr lang="fi-FI" dirty="1" sz="1800"/>
              <a:t>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fi-FI" dirty="1"/>
              <a:t>PARK4SUMP • Koulutustilaisuus - Riccardo Enei</a:t>
            </a:r>
          </a:p>
        </p:txBody>
      </p:sp>
      <p:sp>
        <p:nvSpPr>
          <p:cNvPr id="7" name="Rettangolo 6"/>
          <p:cNvSpPr/>
          <p:nvPr/>
        </p:nvSpPr>
        <p:spPr>
          <a:xfrm>
            <a:off x="691433" y="6175676"/>
            <a:ext cx="8637293" cy="261610"/>
          </a:xfrm>
          <a:prstGeom prst="rect">
            <a:avLst/>
          </a:prstGeom>
        </p:spPr>
        <p:txBody>
          <a:bodyPr wrap="square">
            <a:spAutoFit/>
          </a:bodyPr>
          <a:lstStyle/>
          <a:p>
            <a:r>
              <a:rPr lang="fi-FI" dirty="1"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#3: Robottipysäköintialueet</a:t>
            </a:r>
          </a:p>
          <a:p>
            <a:r>
              <a:rPr lang="fi-FI" dirty="1" sz="1800">
                <a:solidFill>
                  <a:srgbClr val="FF0000"/>
                </a:solidFill>
                <a:latin typeface="Times New Roman" panose="02020603050405020304" pitchFamily="18" charset="0"/>
                <a:cs typeface="Times New Roman" panose="02020603050405020304" pitchFamily="18" charset="0"/>
              </a:rPr>
              <a:t>Vaikutukset</a:t>
            </a:r>
            <a:r>
              <a:rPr lang="fi-FI" dirty="1" sz="1800">
                <a:latin typeface="Times New Roman" panose="02020603050405020304" pitchFamily="18" charset="0"/>
                <a:cs typeface="Times New Roman" panose="02020603050405020304" pitchFamily="18" charset="0"/>
              </a:rPr>
              <a:t>: Saksalaisen Wohr-yhtiön valmistama järjestelmä pystyy pysäköimään kaikenkokoiset ajoneuvot. Se on energiatehokas, koska se vähentää tarvetta valaistukselle ja ilmanvaihdolle,  joita vaaditaan maanalaisissa monikerroksisissa järjestelmissä (esim. Cube Car Park Birminghamissa (UK).</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
        <p:nvSpPr>
          <p:cNvPr id="7" name="Rettangolo 6"/>
          <p:cNvSpPr/>
          <p:nvPr/>
        </p:nvSpPr>
        <p:spPr>
          <a:xfrm>
            <a:off x="691433" y="6175676"/>
            <a:ext cx="8637293" cy="261610"/>
          </a:xfrm>
          <a:prstGeom prst="rect">
            <a:avLst/>
          </a:prstGeom>
        </p:spPr>
        <p:txBody>
          <a:bodyPr wrap="square">
            <a:spAutoFit/>
          </a:bodyPr>
          <a:lstStyle/>
          <a:p>
            <a:r>
              <a:rPr lang="fi-FI" dirty="1"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fi-FI" dirty="1"/>
              <a:t>#4: Älykkäät pysäköintianturit</a:t>
            </a:r>
            <a:r>
              <a:rPr lang="fi-FI" dirty="1"/>
              <a:t> </a:t>
            </a:r>
          </a:p>
          <a:p>
            <a:r>
              <a:rPr lang="fi-FI" dirty="1" sz="1800"/>
              <a:t>Anturit viestivät reaaliaikaisesti Parking-Routing-Information-System (PRIS) -järjestelmän kanssa ohjetessaan kuljettajia tyhjiin pysäköintipaikkoihin.</a:t>
            </a:r>
            <a:r>
              <a:rPr lang="fi-FI" dirty="1" sz="1800"/>
              <a:t>  </a:t>
            </a:r>
          </a:p>
        </p:txBody>
      </p:sp>
      <p:pic>
        <p:nvPicPr>
          <p:cNvPr id="2" name="Immagine 1">
            <a:extLst>
              <a:ext uri="{FF2B5EF4-FFF2-40B4-BE49-F238E27FC236}">
                <a16:creationId xmlns="" xmlns:a16="http://schemas.microsoft.com/office/drawing/2014/main" id="{24B9906D-B356-4107-8C82-3736082FA4BA}"/>
              </a:ext>
            </a:extLst>
          </p:cNvPr>
          <p:cNvPicPr>
            <a:picLocks noChangeAspect="1"/>
          </p:cNvPicPr>
          <p:nvPr/>
        </p:nvPicPr>
        <p:blipFill>
          <a:blip r:embed="rId2"/>
          <a:stretch>
            <a:fillRect/>
          </a:stretch>
        </p:blipFill>
        <p:spPr>
          <a:xfrm>
            <a:off x="1725284" y="2972502"/>
            <a:ext cx="5521396" cy="3531451"/>
          </a:xfrm>
          <a:prstGeom prst="rect">
            <a:avLst/>
          </a:prstGeom>
        </p:spPr>
      </p:pic>
      <p:sp>
        <p:nvSpPr>
          <p:cNvPr id="11" name="Title 1">
            <a:extLst>
              <a:ext uri="{FF2B5EF4-FFF2-40B4-BE49-F238E27FC236}">
                <a16:creationId xmlns=""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fi-FI" dirty="1"/>
              <a:t>Yleiskuva pysäköinnin innovaatioista</a:t>
            </a:r>
            <a:r>
              <a:rPr lang="fi-FI" dirty="1"/>
              <a:t> </a:t>
            </a:r>
            <a:br>
              <a:rPr lang="fi-FI"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fi-FI" dirty="1"/>
              <a:t>PARK4SUMP • Koulutustilaisuus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Props1.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2.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TotalTime>
  <Words>2972</Words>
  <Application>Microsoft Office PowerPoint</Application>
  <PresentationFormat>On-screen Show (4:3)</PresentationFormat>
  <Paragraphs>246</Paragraphs>
  <Slides>35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ＭＳ Ｐゴシック</vt:lpstr>
      <vt:lpstr>Arial</vt:lpstr>
      <vt:lpstr>Calibri</vt:lpstr>
      <vt:lpstr>Helvetica</vt:lpstr>
      <vt:lpstr>Times New Roman</vt:lpstr>
      <vt:lpstr>Presentation_new WIKI LOGO</vt:lpstr>
      <vt:lpstr>Custom Design</vt:lpstr>
      <vt:lpstr>PowerPoint Presentation</vt:lpstr>
      <vt:lpstr>PowerPoint Presentation</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PowerPoint Presentation</vt:lpstr>
      <vt:lpstr>Benefits of technical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enablers of technical solutions</vt:lpstr>
      <vt:lpstr>Key barriers to implementation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Lynn Beyens</cp:lastModifiedBy>
  <cp:revision>242</cp:revision>
  <cp:lastPrinted>2020-02-17T14:35:18Z</cp:lastPrinted>
  <dcterms:created xsi:type="dcterms:W3CDTF">2014-04-09T13:24:47Z</dcterms:created>
  <dcterms:modified xsi:type="dcterms:W3CDTF">2020-06-16T16:19:30Z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