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‹nr.›</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‹nr.›</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13/10/2020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‹nr.›</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13/10/2020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‹nr.›</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13/10/2020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‹nr.›</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13/10/2020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‹nr.›</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13/10/2020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‹nr.›</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13/10/2020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‹nr.›</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13/10/2020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‹nr.›</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13/10/2020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‹nr.›</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13/10/2020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‹nr.›</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13/10/2020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‹nr.›</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13/10/2020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‹nr.›</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13/10/2020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‹nr.›</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hr-HR" sz="1800"/>
              <a:t>Aktivnosti obuke</a:t>
            </a:r>
          </a:p>
          <a:p>
            <a:pPr eaLnBrk="1" hangingPunct="1">
              <a:buFontTx/>
              <a:buNone/>
            </a:pPr>
            <a:r>
              <a:rPr lang="hr-HR" sz="1800"/>
              <a:t>Pregled tehničkih inovacija u upravljanju parkiranjem</a:t>
            </a:r>
          </a:p>
          <a:p>
            <a:pPr eaLnBrk="1" hangingPunct="1">
              <a:buFontTx/>
              <a:buNone/>
            </a:pPr>
            <a:r>
              <a:rPr lang="hr-HR" sz="1800"/>
              <a:t>Riccardo Enei, ISINNOVA, svibanj 2020.</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#9: Senzori za pametno parkiranje</a:t>
            </a:r>
          </a:p>
          <a:p>
            <a:r>
              <a:rPr lang="hr-HR" sz="1800">
                <a:solidFill>
                  <a:srgbClr val="FF0000"/>
                </a:solidFill>
              </a:rPr>
              <a:t>Posljedice:</a:t>
            </a:r>
            <a:r>
              <a:rPr lang="hr-HR" sz="1800"/>
              <a:t> Velika većina (87 posto) vozača ispitanih u Harrogateu (Ujedinjeno Kraljevstvo) smatra ovo rješenje prikladnijim od uporabe automata za plaćanje i prikazivanje, ostajali su u odjeljcima dulje od usporedivih ostajanja u slučaju automata plaćanje i prikazivanje – u prosjeku 10 minuta više za mjesta na ulici i 50 minuta više za mjesta izvan ulice, što je rezultiralo povećanim prihodima za lokalne vlasti i više vremena koje pojedinci provode na ulici.</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25-26. ožujka 2020.• Leuven• Riccardo Enei</a:t>
            </a:r>
          </a:p>
        </p:txBody>
      </p:sp>
      <p:sp>
        <p:nvSpPr>
          <p:cNvPr id="11" name="Title 1">
            <a:extLst>
              <a:ext uri="{FF2B5EF4-FFF2-40B4-BE49-F238E27FC236}">
                <a16:creationId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pic>
        <p:nvPicPr>
          <p:cNvPr id="2" name="Immagine 1"/>
          <p:cNvPicPr>
            <a:picLocks noChangeAspect="1"/>
          </p:cNvPicPr>
          <p:nvPr/>
        </p:nvPicPr>
        <p:blipFill>
          <a:blip r:embed="rId3"/>
          <a:stretch>
            <a:fillRect/>
          </a:stretch>
        </p:blipFill>
        <p:spPr>
          <a:xfrm>
            <a:off x="2459735" y="439314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hr-HR"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hr-HR"/>
              <a:t>#5: Način plaćanja po registarskoj pločici </a:t>
            </a:r>
          </a:p>
          <a:p>
            <a:r>
              <a:rPr lang="hr-HR" sz="1800"/>
              <a:t>Tehnologija omogućuje vozačima da plaćaju parkirna mjesta registrirajući svoj broj tablice na parkirališnom kisosku, a zatim plaćaju kreditnom karticom ili gotovinom. Oni mogu unaprijed rezervirati prostor koliko god žele i ako trebaju obnoviti, mogu to učiniti na daljinu putem aplikacije. </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25-26. ožujka 2020.• Leuven• Riccardo Enei</a:t>
            </a:r>
          </a:p>
        </p:txBody>
      </p:sp>
      <p:sp>
        <p:nvSpPr>
          <p:cNvPr id="11" name="Title 1">
            <a:extLst>
              <a:ext uri="{FF2B5EF4-FFF2-40B4-BE49-F238E27FC236}">
                <a16:creationId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Rettangolo 5"/>
          <p:cNvSpPr/>
          <p:nvPr/>
        </p:nvSpPr>
        <p:spPr>
          <a:xfrm>
            <a:off x="2678049" y="6195978"/>
            <a:ext cx="7388352" cy="261610"/>
          </a:xfrm>
          <a:prstGeom prst="rect">
            <a:avLst/>
          </a:prstGeom>
        </p:spPr>
        <p:txBody>
          <a:bodyPr wrap="square">
            <a:spAutoFit/>
          </a:bodyPr>
          <a:lstStyle/>
          <a:p>
            <a:r>
              <a:rPr lang="hr-HR" sz="1100"/>
              <a:t>https://en.wikipedia.org/wiki/Pay-by-plate_parking</a:t>
            </a:r>
          </a:p>
        </p:txBody>
      </p:sp>
      <p:pic>
        <p:nvPicPr>
          <p:cNvPr id="7" name="Immagine 6"/>
          <p:cNvPicPr>
            <a:picLocks noChangeAspect="1"/>
          </p:cNvPicPr>
          <p:nvPr/>
        </p:nvPicPr>
        <p:blipFill>
          <a:blip r:embed="rId2"/>
          <a:stretch>
            <a:fillRect/>
          </a:stretch>
        </p:blipFill>
        <p:spPr>
          <a:xfrm>
            <a:off x="2854036" y="3689014"/>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#5: Način plaćanja po registarskoj pločici </a:t>
            </a:r>
          </a:p>
          <a:p>
            <a:r>
              <a:rPr lang="hr-HR" sz="1800">
                <a:solidFill>
                  <a:srgbClr val="FF0000"/>
                </a:solidFill>
                <a:latin typeface="Times New Roman" panose="02020603050405020304" pitchFamily="18" charset="0"/>
                <a:cs typeface="Times New Roman" panose="02020603050405020304" pitchFamily="18" charset="0"/>
              </a:rPr>
              <a:t>Posljedice </a:t>
            </a:r>
            <a:r>
              <a:rPr lang="hr-HR" sz="1800">
                <a:latin typeface="Times New Roman" panose="02020603050405020304" pitchFamily="18" charset="0"/>
                <a:cs typeface="Times New Roman" panose="02020603050405020304" pitchFamily="18" charset="0"/>
              </a:rPr>
              <a:t>: Sustav je implementiran u Pittsburghu 2012. godine, a od tada je grad prijavio </a:t>
            </a:r>
            <a:r>
              <a:rPr lang="hr-HR" sz="1800" u="sng">
                <a:latin typeface="Times New Roman" panose="02020603050405020304" pitchFamily="18" charset="0"/>
                <a:cs typeface="Times New Roman" panose="02020603050405020304" pitchFamily="18" charset="0"/>
              </a:rPr>
              <a:t>povećanje prihoda od parkiranja</a:t>
            </a:r>
            <a:r>
              <a:rPr lang="hr-HR" sz="1800">
                <a:latin typeface="Times New Roman" panose="02020603050405020304" pitchFamily="18" charset="0"/>
                <a:cs typeface="Times New Roman" panose="02020603050405020304" pitchFamily="18" charset="0"/>
              </a:rPr>
              <a:t>. Istodobno je došlo do velikog pada broja izdanih ulaznica.</a:t>
            </a:r>
          </a:p>
        </p:txBody>
      </p:sp>
      <p:sp>
        <p:nvSpPr>
          <p:cNvPr id="11" name="Title 1">
            <a:extLst>
              <a:ext uri="{FF2B5EF4-FFF2-40B4-BE49-F238E27FC236}">
                <a16:creationId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1691640" y="6100074"/>
            <a:ext cx="5073777" cy="261610"/>
          </a:xfrm>
          <a:prstGeom prst="rect">
            <a:avLst/>
          </a:prstGeom>
        </p:spPr>
        <p:txBody>
          <a:bodyPr wrap="square">
            <a:spAutoFit/>
          </a:bodyPr>
          <a:lstStyle/>
          <a:p>
            <a:r>
              <a:rPr lang="hr-HR" sz="1100"/>
              <a:t>http://www.gomobilepittsburgh.com/</a:t>
            </a:r>
          </a:p>
        </p:txBody>
      </p:sp>
      <p:pic>
        <p:nvPicPr>
          <p:cNvPr id="8" name="Immagine 7"/>
          <p:cNvPicPr>
            <a:picLocks noChangeAspect="1"/>
          </p:cNvPicPr>
          <p:nvPr/>
        </p:nvPicPr>
        <p:blipFill>
          <a:blip r:embed="rId2"/>
          <a:stretch>
            <a:fillRect/>
          </a:stretch>
        </p:blipFill>
        <p:spPr>
          <a:xfrm>
            <a:off x="1880083" y="3728424"/>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#6: 3D dizajn i signalizacija parkirališta: pomoć pri parkiranju</a:t>
            </a:r>
          </a:p>
          <a:p>
            <a:r>
              <a:rPr lang="hr-HR" sz="1800"/>
              <a:t>3D dizajn i signalizacija oblikuju uporabu inovativnih tehnologija kao što je pomoć pri parkiranju. Tehnologija primjenjuje senzore ugrađene u branik vozila u svrhu senzibilizacije i signalizacije o promjeni smjera i preprekama vozaču. </a:t>
            </a:r>
          </a:p>
        </p:txBody>
      </p:sp>
      <p:sp>
        <p:nvSpPr>
          <p:cNvPr id="10" name="Title 1">
            <a:extLst>
              <a:ext uri="{FF2B5EF4-FFF2-40B4-BE49-F238E27FC236}">
                <a16:creationId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635889" y="6185566"/>
            <a:ext cx="8508111" cy="430887"/>
          </a:xfrm>
          <a:prstGeom prst="rect">
            <a:avLst/>
          </a:prstGeom>
        </p:spPr>
        <p:txBody>
          <a:bodyPr wrap="square">
            <a:spAutoFit/>
          </a:bodyPr>
          <a:lstStyle/>
          <a:p>
            <a:r>
              <a:rPr lang="hr-HR" sz="1100"/>
              <a:t>https://www.bosch-mobility-solutions.com/en/products-and-services/passenger-cars-and-light-commercial-vehicles/driver-assistance-systems/parking-aid/</a:t>
            </a:r>
          </a:p>
        </p:txBody>
      </p:sp>
      <p:pic>
        <p:nvPicPr>
          <p:cNvPr id="8" name="Immagine 7">
            <a:extLst>
              <a:ext uri="{FF2B5EF4-FFF2-40B4-BE49-F238E27FC236}">
                <a16:creationId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#6: 3D dizajn i signalizacija parkirališta: pomoć pri parkiranju</a:t>
            </a:r>
          </a:p>
          <a:p>
            <a:r>
              <a:rPr lang="hr-HR" sz="1800">
                <a:solidFill>
                  <a:srgbClr val="FF0000"/>
                </a:solidFill>
                <a:latin typeface="Times New Roman" panose="02020603050405020304" pitchFamily="18" charset="0"/>
                <a:cs typeface="Times New Roman" panose="02020603050405020304" pitchFamily="18" charset="0"/>
              </a:rPr>
              <a:t>Posljedice </a:t>
            </a:r>
            <a:r>
              <a:rPr lang="hr-HR" sz="1800">
                <a:latin typeface="Times New Roman" panose="02020603050405020304" pitchFamily="18" charset="0"/>
                <a:cs typeface="Times New Roman" panose="02020603050405020304" pitchFamily="18" charset="0"/>
              </a:rPr>
              <a:t>: Prednosti sustava za vozače:</a:t>
            </a:r>
          </a:p>
          <a:p>
            <a:pPr marL="361950" indent="0">
              <a:buNone/>
            </a:pPr>
            <a:endParaRPr lang="en-US" sz="1800" dirty="0"/>
          </a:p>
          <a:p>
            <a:pPr marL="361950" indent="0">
              <a:buNone/>
            </a:pPr>
            <a:r>
              <a:rPr lang="hr-HR" sz="1800"/>
              <a:t>Udobnost i podrška pri parkiranju i manevriranju</a:t>
            </a:r>
          </a:p>
          <a:p>
            <a:pPr marL="361950" indent="0">
              <a:buNone/>
            </a:pPr>
            <a:endParaRPr lang="en-US" sz="1800" dirty="0"/>
          </a:p>
          <a:p>
            <a:pPr marL="361950" indent="0">
              <a:buNone/>
            </a:pPr>
            <a:r>
              <a:rPr lang="hr-HR" sz="1800"/>
              <a:t>Izbjegavanje dosadnih popravaka koji proizlaze iz malih udaraca i ogrebotina</a:t>
            </a:r>
          </a:p>
          <a:p>
            <a:pPr marL="361950" indent="0">
              <a:buNone/>
            </a:pPr>
            <a:endParaRPr lang="en-US" sz="1800" dirty="0"/>
          </a:p>
          <a:p>
            <a:pPr marL="361950" indent="0">
              <a:buNone/>
            </a:pPr>
            <a:r>
              <a:rPr lang="hr-HR" sz="1800"/>
              <a:t>Učinkovitija uporaba uskih parkirnih mjesta</a:t>
            </a:r>
          </a:p>
          <a:p>
            <a:endParaRPr lang="en-US" altLang="en-US" dirty="0"/>
          </a:p>
        </p:txBody>
      </p:sp>
      <p:sp>
        <p:nvSpPr>
          <p:cNvPr id="10" name="Title 1">
            <a:extLst>
              <a:ext uri="{FF2B5EF4-FFF2-40B4-BE49-F238E27FC236}">
                <a16:creationId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#7: Naknade za parkiranje na temelju onečišćenja </a:t>
            </a:r>
          </a:p>
          <a:p>
            <a:r>
              <a:rPr lang="hr-HR" sz="1800"/>
              <a:t>Najekološkiji automobili poput električnih, hibridnih i vozila sa štedljivom potrošnjom goriva uživaju u popustu, dok „prljaviji“ automobili plaćaju nadoplatu. Sustav je uveden u Madridu 2004. godine u nastojanju da se smanji ugljični otisak u gradu, a slijedi London 2018. godine. </a:t>
            </a:r>
          </a:p>
        </p:txBody>
      </p:sp>
      <p:sp>
        <p:nvSpPr>
          <p:cNvPr id="11" name="Title 1">
            <a:extLst>
              <a:ext uri="{FF2B5EF4-FFF2-40B4-BE49-F238E27FC236}">
                <a16:creationId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115" y="3818927"/>
            <a:ext cx="4632960" cy="2432304"/>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hr-HR" sz="110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#7: Naknade za parkiranje na temelju onečišćenja </a:t>
            </a:r>
          </a:p>
          <a:p>
            <a:r>
              <a:rPr lang="hr-HR" sz="1800">
                <a:solidFill>
                  <a:srgbClr val="FF0000"/>
                </a:solidFill>
                <a:latin typeface="Times New Roman" panose="02020603050405020304" pitchFamily="18" charset="0"/>
                <a:cs typeface="Times New Roman" panose="02020603050405020304" pitchFamily="18" charset="0"/>
              </a:rPr>
              <a:t>Posljedice </a:t>
            </a:r>
            <a:r>
              <a:rPr lang="hr-HR" sz="1800">
                <a:latin typeface="Times New Roman" panose="02020603050405020304" pitchFamily="18" charset="0"/>
                <a:cs typeface="Times New Roman" panose="02020603050405020304" pitchFamily="18" charset="0"/>
              </a:rPr>
              <a:t>: Vlada promovira zone s čistim zrakom kao najbolji način da utječe na ponašanje vozača. Ali to traje nekoliko godina dok se uspostavi, a k tome zahtijeva znatne troškove. Bez potrebne fizičke infrastrukture, parkiranje bazirano na emisijama osigurava slične rezultate u dijelu troškova i može se postaviti u roku od nekoliko tjedana.</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25-26. ožujka 2020.• Leuven• Riccardo Enei</a:t>
            </a:r>
          </a:p>
        </p:txBody>
      </p:sp>
      <p:sp>
        <p:nvSpPr>
          <p:cNvPr id="11" name="Title 1">
            <a:extLst>
              <a:ext uri="{FF2B5EF4-FFF2-40B4-BE49-F238E27FC236}">
                <a16:creationId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pic>
        <p:nvPicPr>
          <p:cNvPr id="9" name="Immagine 8"/>
          <p:cNvPicPr>
            <a:picLocks noChangeAspect="1"/>
          </p:cNvPicPr>
          <p:nvPr/>
        </p:nvPicPr>
        <p:blipFill>
          <a:blip r:embed="rId2"/>
          <a:stretch>
            <a:fillRect/>
          </a:stretch>
        </p:blipFill>
        <p:spPr>
          <a:xfrm>
            <a:off x="2807207" y="3801884"/>
            <a:ext cx="3366993" cy="2492406"/>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hr-HR"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hr-HR"/>
              <a:t>#8: Parkirališne pristojbe na temelju duljine vozila</a:t>
            </a:r>
          </a:p>
          <a:p>
            <a:r>
              <a:rPr lang="hr-HR" sz="1800"/>
              <a:t>Veća i dulja vozila općenito su skuplja. Sustav uvodi demokratsku mjeru kako bi vozači platili </a:t>
            </a:r>
            <a:r>
              <a:rPr lang="hr-HR" sz="1800" u="sng"/>
              <a:t>koliko </a:t>
            </a:r>
            <a:r>
              <a:rPr lang="hr-HR" sz="1800"/>
              <a:t>prostora upotrebljavaju, a ne samo </a:t>
            </a:r>
            <a:r>
              <a:rPr lang="hr-HR" sz="1800" u="sng"/>
              <a:t>koliko dugo </a:t>
            </a:r>
            <a:r>
              <a:rPr lang="hr-HR" sz="1800"/>
              <a:t>ga upotrebljavaju. Na taj način ljudi imaju poticaje za ulaganje u manje automobile, baš kao što parkiranje na temelju zagađivanja potiče čišća vozila. Mjera je uvedena u Norwichu (Velika Britanija) 2008. godine. </a:t>
            </a:r>
          </a:p>
        </p:txBody>
      </p:sp>
      <p:pic>
        <p:nvPicPr>
          <p:cNvPr id="4" name="Immagine 3">
            <a:extLst>
              <a:ext uri="{FF2B5EF4-FFF2-40B4-BE49-F238E27FC236}">
                <a16:creationId xmlns:a16="http://schemas.microsoft.com/office/drawing/2014/main" id="{2FA17CD8-B905-4A73-88AC-06BCDEFD1DE2}"/>
              </a:ext>
            </a:extLst>
          </p:cNvPr>
          <p:cNvPicPr>
            <a:picLocks noChangeAspect="1"/>
          </p:cNvPicPr>
          <p:nvPr/>
        </p:nvPicPr>
        <p:blipFill>
          <a:blip r:embed="rId2"/>
          <a:stretch>
            <a:fillRect/>
          </a:stretch>
        </p:blipFill>
        <p:spPr>
          <a:xfrm>
            <a:off x="2741222" y="3771413"/>
            <a:ext cx="3545457" cy="2535262"/>
          </a:xfrm>
          <a:prstGeom prst="rect">
            <a:avLst/>
          </a:prstGeom>
        </p:spPr>
      </p:pic>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2039112" y="6334107"/>
            <a:ext cx="5422392" cy="261610"/>
          </a:xfrm>
          <a:prstGeom prst="rect">
            <a:avLst/>
          </a:prstGeom>
        </p:spPr>
        <p:txBody>
          <a:bodyPr wrap="square">
            <a:spAutoFit/>
          </a:bodyPr>
          <a:lstStyle/>
          <a:p>
            <a:r>
              <a:rPr lang="hr-HR"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hr-HR"/>
              <a:t>#8: Parkirališne pristojbe na temelju duljine vozila</a:t>
            </a:r>
          </a:p>
          <a:p>
            <a:r>
              <a:rPr lang="hr-HR" sz="1800">
                <a:solidFill>
                  <a:srgbClr val="FF0000"/>
                </a:solidFill>
              </a:rPr>
              <a:t>Posljedice:</a:t>
            </a:r>
            <a:r>
              <a:rPr lang="hr-HR" sz="1800"/>
              <a:t> U Norwichu (Ujedinjeno Kraljevstvo), kada se izračunavao potencijal strategije cijena parkiranja za utjecaj na manje automobile, pokazalo se zapanjujućih 2700 tona smanjenja CO2 u najoptimističnijim scenarijima te do 300 tona u najopreznijim</a:t>
            </a:r>
          </a:p>
        </p:txBody>
      </p:sp>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pic>
        <p:nvPicPr>
          <p:cNvPr id="2" name="Immagine 1"/>
          <p:cNvPicPr>
            <a:picLocks noChangeAspect="1"/>
          </p:cNvPicPr>
          <p:nvPr/>
        </p:nvPicPr>
        <p:blipFill>
          <a:blip r:embed="rId3"/>
          <a:stretch>
            <a:fillRect/>
          </a:stretch>
        </p:blipFill>
        <p:spPr>
          <a:xfrm>
            <a:off x="1815524" y="3274994"/>
            <a:ext cx="4328916" cy="3070941"/>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hr-HR"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#9: Bežično punjenje na parkirnim mjestima </a:t>
            </a:r>
          </a:p>
          <a:p>
            <a:r>
              <a:rPr lang="hr-HR" sz="1800"/>
              <a:t>Nekoliko bežičnih rješenja za punjenje električnih vozila već je dostupno, a s pružateljima usluga poput Pluglessa, moguće je uživati u bežičnom punjenju na parkirnim mjestima.</a:t>
            </a:r>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1699970" y="6188435"/>
            <a:ext cx="2044149" cy="261610"/>
          </a:xfrm>
          <a:prstGeom prst="rect">
            <a:avLst/>
          </a:prstGeom>
        </p:spPr>
        <p:txBody>
          <a:bodyPr wrap="none">
            <a:spAutoFit/>
          </a:bodyPr>
          <a:lstStyle/>
          <a:p>
            <a:r>
              <a:rPr lang="hr-HR" sz="1100"/>
              <a:t>https://www.pluglesspower.com/</a:t>
            </a:r>
          </a:p>
        </p:txBody>
      </p:sp>
      <p:pic>
        <p:nvPicPr>
          <p:cNvPr id="8" name="Immagine 7"/>
          <p:cNvPicPr>
            <a:picLocks noChangeAspect="1"/>
          </p:cNvPicPr>
          <p:nvPr/>
        </p:nvPicPr>
        <p:blipFill>
          <a:blip r:embed="rId2"/>
          <a:stretch>
            <a:fillRect/>
          </a:stretch>
        </p:blipFill>
        <p:spPr>
          <a:xfrm>
            <a:off x="2386583" y="3210585"/>
            <a:ext cx="3815585" cy="304591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hr-HR" sz="3600" b="1">
                <a:solidFill>
                  <a:schemeClr val="bg1"/>
                </a:solidFill>
                <a:latin typeface="+mj-lt"/>
              </a:rPr>
              <a:t>Tehnička rješenja</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#9: Bežično punjenje na parkirnim mjestima </a:t>
            </a:r>
          </a:p>
          <a:p>
            <a:r>
              <a:rPr lang="hr-HR" sz="1800">
                <a:solidFill>
                  <a:srgbClr val="FF0000"/>
                </a:solidFill>
              </a:rPr>
              <a:t>Posljedice i provedba </a:t>
            </a:r>
            <a:r>
              <a:rPr lang="hr-HR" sz="1800"/>
              <a:t>: </a:t>
            </a:r>
          </a:p>
          <a:p>
            <a:r>
              <a:rPr lang="hr-HR" sz="1800"/>
              <a:t>WiCh – Bežično punjenje električnih vozila – bila je opsežna, 18-mjesečna korisnička studija (2017.) o induktivnom punjenju, koja je obuhvatila 20 vozila u postojećim voznim parkovima, koje će korisnici testirati u svom uobičajenom radu u Švedskoj. Automobili su distribuirani na 8 različitih lokacija na jugu Švedske, u gradovima Stockholmu, Uppsali i Gothenburgu.</a:t>
            </a:r>
          </a:p>
          <a:p>
            <a:r>
              <a:rPr lang="hr-HR" sz="1800"/>
              <a:t>Norveška će na parkiralištima u Oslu instalirati prve svjetske bežične stanice za punjenje električnih automobila za taksije. Bežični projekt brzog punjenja smanjit će klimatske emisije iz taksi sektora do 2023. godine.</a:t>
            </a:r>
          </a:p>
          <a:p>
            <a:endParaRPr lang="en-US" sz="1800" dirty="0"/>
          </a:p>
          <a:p>
            <a:endParaRPr lang="en-US" altLang="en-US" dirty="0"/>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hr-HR" sz="3600" b="1">
                <a:solidFill>
                  <a:schemeClr val="bg1"/>
                </a:solidFill>
                <a:latin typeface="+mj-lt"/>
              </a:rPr>
              <a:t>Prednosti</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hr-HR" sz="2400"/>
              <a:t>Prednosti tehničkih rješenja</a:t>
            </a:r>
          </a:p>
        </p:txBody>
      </p:sp>
      <p:sp>
        <p:nvSpPr>
          <p:cNvPr id="6147" name="Content Placeholder 2"/>
          <p:cNvSpPr>
            <a:spLocks noGrp="1"/>
          </p:cNvSpPr>
          <p:nvPr>
            <p:ph idx="1"/>
          </p:nvPr>
        </p:nvSpPr>
        <p:spPr/>
        <p:txBody>
          <a:bodyPr/>
          <a:lstStyle/>
          <a:p>
            <a:pPr marL="0" indent="0" eaLnBrk="1" hangingPunct="1">
              <a:buFontTx/>
              <a:buNone/>
            </a:pPr>
            <a:r>
              <a:rPr lang="hr-HR" sz="1800"/>
              <a:t> </a:t>
            </a:r>
          </a:p>
          <a:p>
            <a:pPr marL="857250" lvl="1" eaLnBrk="1" hangingPunct="1"/>
            <a:r>
              <a:rPr lang="hr-HR"/>
              <a:t>Smanjiti vrijeme kruženja za pretraživanje parkirališta</a:t>
            </a:r>
          </a:p>
          <a:p>
            <a:pPr marL="857250" lvl="1" eaLnBrk="1" hangingPunct="1"/>
            <a:r>
              <a:rPr lang="hr-HR"/>
              <a:t>Smanjenje zastoja i emisija</a:t>
            </a:r>
          </a:p>
          <a:p>
            <a:pPr marL="857250" lvl="1" eaLnBrk="1" hangingPunct="1"/>
            <a:r>
              <a:rPr lang="hr-HR"/>
              <a:t>Poboljšanje osiguranja parkiranja</a:t>
            </a:r>
          </a:p>
          <a:p>
            <a:pPr marL="857250" lvl="1" eaLnBrk="1" hangingPunct="1"/>
            <a:r>
              <a:rPr lang="hr-HR"/>
              <a:t>Povećanje dotoka zarade</a:t>
            </a:r>
          </a:p>
          <a:p>
            <a:pPr marL="857250" lvl="1" eaLnBrk="1" hangingPunct="1"/>
            <a:r>
              <a:rPr lang="hr-HR"/>
              <a:t>Poboljšanje dostupnosti parkirališta</a:t>
            </a:r>
          </a:p>
          <a:p>
            <a:pPr marL="857250" lvl="1" eaLnBrk="1" hangingPunct="1"/>
            <a:r>
              <a:rPr lang="hr-HR"/>
              <a:t>Povećanje stope zauzimanja parkirnih mjesta</a:t>
            </a:r>
          </a:p>
          <a:p>
            <a:pPr marL="857250" lvl="1" eaLnBrk="1" hangingPunct="1"/>
            <a:r>
              <a:rPr lang="hr-HR"/>
              <a:t>Podrška lokalnom gospodarstvu</a:t>
            </a:r>
          </a:p>
          <a:p>
            <a:pPr marL="857250" lvl="1" eaLnBrk="1" hangingPunct="1"/>
            <a:r>
              <a:rPr lang="hr-HR"/>
              <a:t>Poboljšanje kvalitete života</a:t>
            </a:r>
          </a:p>
          <a:p>
            <a:pPr marL="857250" lvl="1" eaLnBrk="1" hangingPunct="1"/>
            <a:r>
              <a:rPr lang="hr-HR"/>
              <a:t>Poboljšanje sigurnosti</a:t>
            </a:r>
          </a:p>
        </p:txBody>
      </p:sp>
      <p:pic>
        <p:nvPicPr>
          <p:cNvPr id="2" name="Immagine 1">
            <a:extLst>
              <a:ext uri="{FF2B5EF4-FFF2-40B4-BE49-F238E27FC236}">
                <a16:creationId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 SF Park</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hr-HR" sz="1800">
                <a:solidFill>
                  <a:srgbClr val="134095"/>
                </a:solidFill>
                <a:ea typeface="ＭＳ Ｐゴシック" panose="020B0600070205080204" pitchFamily="34" charset="-128"/>
              </a:rPr>
              <a:t>San Francisco Park bio je jedan od prvih gradova koji je usvojio dinamički pristup određivanju cijena parkiranja. </a:t>
            </a: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hr-HR" sz="1800">
                <a:solidFill>
                  <a:srgbClr val="134095"/>
                </a:solidFill>
                <a:ea typeface="ＭＳ Ｐゴシック" panose="020B0600070205080204" pitchFamily="34" charset="-128"/>
              </a:rPr>
              <a:t>Cijene se razlikuju po bloku, dobi dana i danu u tjednu kako bi se postigla ciljana stopa zauzimanja jednog do dvaju dostupnih mjesta na svakom segmentu ceste. </a:t>
            </a: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hr-HR" sz="1800">
                <a:solidFill>
                  <a:srgbClr val="134095"/>
                </a:solidFill>
                <a:ea typeface="ＭＳ Ｐゴシック" panose="020B0600070205080204" pitchFamily="34" charset="-128"/>
              </a:rPr>
              <a:t>Dostupnost parkirnih mjesta možete otkriti na stranicama SF Parka ili putem mobilne aplikacije.</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hr-HR" sz="1800">
                <a:solidFill>
                  <a:srgbClr val="134095"/>
                </a:solidFill>
                <a:ea typeface="ＭＳ Ｐゴシック" panose="020B0600070205080204" pitchFamily="34" charset="-128"/>
              </a:rPr>
              <a:t>Rezultati u pilot područjima San Francisco Sfparka (pametni mjerači parkiranja koji mijenjaju cijene prema lokaciji, dobi dana i danu u tjednu).</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hr-HR" sz="2000"/>
              <a:t>U pilot područjima SFparka, količina vremena o kojoj je većina ljudi izvijestila da im je trebalo dok pronađu prostor, smanjena je za 43 posto, u usporedbi s 13 posto smanjenja u kontrolnim područjima.</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hr-HR" sz="1800">
                <a:solidFill>
                  <a:srgbClr val="134095"/>
                </a:solidFill>
                <a:ea typeface="ＭＳ Ｐゴシック" panose="020B0600070205080204" pitchFamily="34" charset="-128"/>
              </a:rPr>
              <a:t>Rezultati u pilot zonama San Francisco Sfparka (prepreke za prevladavanje i rješenja)</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hr-HR" sz="2000" b="1"/>
              <a:t>Usklađivanje naplate bio je izazov</a:t>
            </a:r>
            <a:r>
              <a:rPr lang="hr-HR" sz="2000"/>
              <a:t>. Dok cijena koja se kreira prema potražnji pruža očekivane prednosti, one su izraženije tamo gdje većina ljudi plaća po metru. Podaci iz pilotske procjene potvrdili su da su mnogi blokovi kontinuirano imali nisku naplatu, što se događalo kad su automobili parkirani bez plaćanja po metru.</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hr-HR" sz="2000">
                <a:latin typeface="+mn-lt"/>
              </a:rPr>
              <a:t>Kako bi se pomoglo povećati izvršenje plaćanja, plaćanje je olakšano u pilot područjima.  Usluga PayByPhone je uvedena kao i novi mjerači koji prihvaćaju plaćanje kreditnom karticom, parkirnim karticama i kovanicama.</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4276979"/>
            <a:ext cx="1241045" cy="400110"/>
          </a:xfrm>
          <a:prstGeom prst="rect">
            <a:avLst/>
          </a:prstGeom>
          <a:noFill/>
        </p:spPr>
        <p:txBody>
          <a:bodyPr wrap="none" rtlCol="0">
            <a:spAutoFit/>
          </a:bodyPr>
          <a:lstStyle/>
          <a:p>
            <a:r>
              <a:rPr lang="hr-HR" sz="2000">
                <a:latin typeface="+mn-lt"/>
              </a:rPr>
              <a:t>Rješenja</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hr-HR" sz="1800">
                <a:solidFill>
                  <a:srgbClr val="134095"/>
                </a:solidFill>
                <a:ea typeface="ＭＳ Ｐゴシック" panose="020B0600070205080204" pitchFamily="34" charset="-128"/>
              </a:rPr>
              <a:t>Rezultati u pilot zonama San Francisco Sfparka (prepreke za prevladavanje i rješenja)</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hr-HR" sz="2000" b="1"/>
              <a:t>Regulatorne prepreke za ovaj pristup. </a:t>
            </a:r>
            <a:r>
              <a:rPr lang="hr-HR" sz="2000"/>
              <a:t>Trenutačno zakonodavstvo sprječava naplaćivanje za kratke boravke do pet minuta, što znači da automatsko naplaćivanje uz mala povećanja vremena nije moguće.</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hr-HR" sz="2000">
                <a:latin typeface="+mn-lt"/>
              </a:rPr>
              <a:t>Središnja vlada trebala bi omogućiti dinamičko upravljanje omogućavanjem naplate u malim povećanjima i uvođenjem dinamičkih poreza na promet.</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hr-HR" sz="2000">
                <a:latin typeface="+mn-lt"/>
              </a:rPr>
              <a:t>Rješenja</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hr-HR" sz="1800">
                <a:solidFill>
                  <a:srgbClr val="134095"/>
                </a:solidFill>
                <a:ea typeface="ＭＳ Ｐゴシック" panose="020B0600070205080204" pitchFamily="34" charset="-128"/>
              </a:rPr>
              <a:t>Rezultati u pilot zonama San Francisco Sfparka (prepreke za prevladavanje i rješenja)</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hr-HR" sz="2000" b="1"/>
              <a:t>Tehnološka složenost u upravljanju sustavom </a:t>
            </a:r>
            <a:r>
              <a:rPr lang="hr-HR" sz="2000"/>
              <a:t>. S tehnološkog gledišta, korištenje podataka od više dobavljača i izvora zahtijeva značajno čišćenje, sastavljanje i usklađivanje podataka.</a:t>
            </a:r>
          </a:p>
        </p:txBody>
      </p:sp>
      <p:sp>
        <p:nvSpPr>
          <p:cNvPr id="8" name="Freccia in giù 7">
            <a:extLst>
              <a:ext uri="{FF2B5EF4-FFF2-40B4-BE49-F238E27FC236}">
                <a16:creationId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hr-HR" sz="2000">
                <a:latin typeface="+mn-lt"/>
              </a:rPr>
              <a:t>Rješenja</a:t>
            </a:r>
          </a:p>
        </p:txBody>
      </p:sp>
      <p:sp>
        <p:nvSpPr>
          <p:cNvPr id="10" name="CasellaDiTesto 9">
            <a:extLst>
              <a:ext uri="{FF2B5EF4-FFF2-40B4-BE49-F238E27FC236}">
                <a16:creationId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hr-HR" sz="2000">
                <a:latin typeface="+mn-lt"/>
              </a:rPr>
              <a:t>Savjetnici na licu mjesta za rad izravno s lokalnim komunalnim osobljem bili su ključni u radu s brojnim pitanjima obrade podataka.</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 pametno parkiralište u Trevisu (IT)</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hr-HR" sz="2000"/>
              <a:t>Grad Treviso (85 000 stanovnika) od 2010. godine opremljen je inovativnim sustavom upravljanja parkiranjem, temeljenom na primjeni senzora magnetske indukcije postavljenih ispod svakog pojedinog parkirnog mjesta.</a:t>
            </a:r>
          </a:p>
          <a:p>
            <a:pPr marL="857250" lvl="1" eaLnBrk="1" hangingPunct="1"/>
            <a:r>
              <a:rPr lang="hr-HR" sz="2000"/>
              <a:t>To omogućuje stalnu komunikaciju s mjeračima parkiranja i centralnim sustavom putem sustava prijenosa. Sustav za svako od 2400 parkirnih mjesta u povijesnom centru pruža podatke o zauzeću i prometu u stvarnom vremenu.</a:t>
            </a:r>
          </a:p>
          <a:p>
            <a:pPr marL="857250" lvl="1" eaLnBrk="1" hangingPunct="1"/>
            <a:r>
              <a:rPr lang="hr-HR" sz="2000"/>
              <a:t>Zahvaljujući europskom sufinanciranju (projekt Life + PERHT), sustav je 2015. godine proširen stativima za zauzimanje/oslobađanje povijesnog centra.</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 pametno parkiralište u Trevisu (IT)</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hr-HR" sz="2000"/>
              <a:t>U 2019. godini integrirana je nova aplikacija (TrevisoApp) u Smart Parking Systems:</a:t>
            </a:r>
          </a:p>
          <a:p>
            <a:pPr marL="784225" lvl="1" indent="0" eaLnBrk="1" hangingPunct="1">
              <a:buNone/>
            </a:pPr>
            <a:r>
              <a:rPr lang="hr-HR" sz="2000"/>
              <a:t>✅ omogućuje korisniku veću fleksibilnost plaćanja za stvarno vrijeme parkiranja, bez ikakvog posredovanja (npr. više vozila s jednim računom);</a:t>
            </a:r>
          </a:p>
          <a:p>
            <a:pPr marL="784225" lvl="1" indent="0" eaLnBrk="1" hangingPunct="1">
              <a:buNone/>
            </a:pPr>
            <a:r>
              <a:rPr lang="hr-HR" sz="2000"/>
              <a:t>✅ vozača vodi do parkirališta, omogućujući mu da odabere najbržu rutu i smanji utjecaj na okoliš u gradu;</a:t>
            </a:r>
          </a:p>
          <a:p>
            <a:pPr marL="784225" lvl="1" indent="0" eaLnBrk="1" hangingPunct="1">
              <a:buNone/>
            </a:pPr>
            <a:r>
              <a:rPr lang="hr-HR" sz="2000"/>
              <a:t>✅ dodaje mogućnost dodavanja virtualnih pretplata kako bi se zadovoljile specifične urbane potrebe (zaštićene kategorije, punjenje štandova za električne automobile, ...).</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#1: Automatizirani roboti za pomoć pri parkiranju </a:t>
            </a:r>
          </a:p>
          <a:p>
            <a:r>
              <a:rPr lang="hr-HR" sz="1800"/>
              <a:t>Automatizirani </a:t>
            </a:r>
            <a:r>
              <a:rPr lang="hr-HR" sz="1800">
                <a:latin typeface="Times New Roman" panose="02020603050405020304" pitchFamily="18" charset="0"/>
                <a:cs typeface="Times New Roman" panose="02020603050405020304" pitchFamily="18" charset="0"/>
              </a:rPr>
              <a:t>sustav parkiranja funkcionira s pomoću robota za odabir automobila i njihovo učinkovitije parkiranje na tradicionalnom parkirnom mjestu. Sustav je instaliran u zračnoj luci Lyon-Saint Exupéry 2018. godine.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9" name="Title 1">
            <a:extLst>
              <a:ext uri="{FF2B5EF4-FFF2-40B4-BE49-F238E27FC236}">
                <a16:creationId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pic>
        <p:nvPicPr>
          <p:cNvPr id="3" name="Immagine 2">
            <a:extLst>
              <a:ext uri="{FF2B5EF4-FFF2-40B4-BE49-F238E27FC236}">
                <a16:creationId xmlns:a16="http://schemas.microsoft.com/office/drawing/2014/main" id="{63B33166-AD99-456D-9A0F-FE16F2DD1135}"/>
              </a:ext>
            </a:extLst>
          </p:cNvPr>
          <p:cNvPicPr>
            <a:picLocks noChangeAspect="1"/>
          </p:cNvPicPr>
          <p:nvPr/>
        </p:nvPicPr>
        <p:blipFill>
          <a:blip r:embed="rId2"/>
          <a:stretch>
            <a:fillRect/>
          </a:stretch>
        </p:blipFill>
        <p:spPr>
          <a:xfrm>
            <a:off x="1975104" y="325926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hr-HR" sz="1100" b="1">
                <a:solidFill>
                  <a:srgbClr val="2249A1"/>
                </a:solidFill>
              </a:rPr>
              <a:t>Https://Www.Internationalairportreview.Com/News/82979/Lyon-airports-new-robotic-car-parking</a:t>
            </a:r>
            <a:r>
              <a:rPr lang="hr-HR"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hr-HR" sz="1800">
                <a:solidFill>
                  <a:srgbClr val="134095"/>
                </a:solidFill>
                <a:ea typeface="ＭＳ Ｐゴシック" panose="020B0600070205080204" pitchFamily="34" charset="-128"/>
              </a:rPr>
              <a:t>Rezultati u Treviso (IT) Iparku (bežični senzori instalirani na plaćenim parkiralištima i TrevisoApp za plaćanje i rezervaciju).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hr-HR">
                <a:solidFill>
                  <a:srgbClr val="134095"/>
                </a:solidFill>
                <a:ea typeface="ＭＳ Ｐゴシック" panose="020B0600070205080204" pitchFamily="34" charset="-128"/>
              </a:rPr>
              <a:t>Povećanje prihoda (+60 %) od parkiranja nakon implementacije Iparka (2010.)</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hr-HR">
                <a:solidFill>
                  <a:srgbClr val="134095"/>
                </a:solidFill>
              </a:rPr>
              <a:t>Utjecaji tehničkih rješenja</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hr-HR" sz="1800">
                <a:solidFill>
                  <a:srgbClr val="134095"/>
                </a:solidFill>
                <a:ea typeface="ＭＳ Ｐゴシック" panose="020B0600070205080204" pitchFamily="34" charset="-128"/>
              </a:rPr>
              <a:t>Rezultati u sustavu Treviso (IT) Ipark (prepreke za prevladavanje).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hr-HR" sz="2000" b="1"/>
              <a:t>Kompleksnost upravljanja rješenjem (vođenje) </a:t>
            </a:r>
            <a:r>
              <a:rPr lang="hr-HR" sz="2000"/>
              <a:t>Općina Treviso 2009. bila je svjesna kompleksne administracije pametnih rješenja za parkiranje (senzori, mjerači, hardver i softver itd.)</a:t>
            </a:r>
          </a:p>
          <a:p>
            <a:pPr marL="857250" lvl="1" eaLnBrk="1" hangingPunct="1"/>
            <a:endParaRPr lang="en-US" altLang="en-US" sz="2000" kern="0" dirty="0"/>
          </a:p>
        </p:txBody>
      </p:sp>
      <p:sp>
        <p:nvSpPr>
          <p:cNvPr id="8" name="Freccia in giù 7">
            <a:extLst>
              <a:ext uri="{FF2B5EF4-FFF2-40B4-BE49-F238E27FC236}">
                <a16:creationId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hr-HR" sz="2000">
                <a:latin typeface="+mn-lt"/>
              </a:rPr>
              <a:t>Rješenja</a:t>
            </a:r>
          </a:p>
        </p:txBody>
      </p:sp>
      <p:sp>
        <p:nvSpPr>
          <p:cNvPr id="10" name="CasellaDiTesto 9">
            <a:extLst>
              <a:ext uri="{FF2B5EF4-FFF2-40B4-BE49-F238E27FC236}">
                <a16:creationId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hr-HR" sz="2000">
                <a:latin typeface="+mn-lt"/>
              </a:rPr>
              <a:t>Učinkovit regulatorni okvir i čvrsto upravljanje bili su ključni elementi za uspješnost rješenja, posebice osiguravanje duge koncesije za pobjednika natječaja</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hr-HR" sz="3600" b="1">
                <a:solidFill>
                  <a:schemeClr val="bg1"/>
                </a:solidFill>
                <a:latin typeface="+mj-lt"/>
              </a:rPr>
              <a:t>Omogućivači i barijere</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hr-HR"/>
              <a:t>Ključni omogućivači tehničkih rješenja</a:t>
            </a:r>
          </a:p>
        </p:txBody>
      </p:sp>
      <p:sp>
        <p:nvSpPr>
          <p:cNvPr id="7" name="Content Placeholder 2">
            <a:extLst>
              <a:ext uri="{FF2B5EF4-FFF2-40B4-BE49-F238E27FC236}">
                <a16:creationId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hr-HR" b="1"/>
              <a:t>Omogućavanje dostupnosti otvorenih podataka i izvornog koda </a:t>
            </a:r>
            <a:r>
              <a:rPr lang="hr-HR"/>
              <a:t>: U interesu promicanja pristupa podacima mogu biti dostupni otvoreni podaci i otvoreni izvorni kod. To omogućuje razvojnim inženjerima i istraživačima da implementiraju vlastite inovacije za poboljšanje sustava parkiranja;</a:t>
            </a:r>
          </a:p>
          <a:p>
            <a:pPr marL="857250" lvl="1" eaLnBrk="1" hangingPunct="1"/>
            <a:r>
              <a:rPr lang="hr-HR" b="1"/>
              <a:t>Podržavanje razvoja i uporabe standardiziranih podataka </a:t>
            </a:r>
            <a:r>
              <a:rPr lang="hr-HR"/>
              <a:t>: primjerice, kao u Velikoj Britaniji, gdje bi Savez za standarde parkirališta (APDS), koji su formirali Međunarodni institut za parkiranje i mobilnost (IPMI), Britanska udruga parkirališta (BPA) i Europska udruga parkirališta (EPA), s misijom razvoja standardiziranih podataka, mogao dovesti do lakših i jednostavnijih načina plaćanja diljem zemlje:</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148C4-9AE5-42DA-8B08-132FB3D4507A}"/>
              </a:ext>
            </a:extLst>
          </p:cNvPr>
          <p:cNvSpPr>
            <a:spLocks noGrp="1"/>
          </p:cNvSpPr>
          <p:nvPr>
            <p:ph type="title"/>
          </p:nvPr>
        </p:nvSpPr>
        <p:spPr/>
        <p:txBody>
          <a:bodyPr/>
          <a:lstStyle/>
          <a:p>
            <a:r>
              <a:rPr lang="hr-HR"/>
              <a:t>Ključne prepreke za provedbu</a:t>
            </a:r>
          </a:p>
        </p:txBody>
      </p:sp>
      <p:sp>
        <p:nvSpPr>
          <p:cNvPr id="4" name="Content Placeholder 2">
            <a:extLst>
              <a:ext uri="{FF2B5EF4-FFF2-40B4-BE49-F238E27FC236}">
                <a16:creationId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hr-HR" b="1"/>
              <a:t>Tehnologija: robusnost senzorskih uređaja </a:t>
            </a:r>
            <a:r>
              <a:rPr lang="hr-HR"/>
              <a:t>– Cijena koja odgovara na potražnju pomaže poboljšati upravljanje parkiranjem i optimizirati rezultate, ali odgovarajuća prepreka dolazi od toga funcionira li tehnologija ili ne (ili kada); npr. brza razgradnja baterije, elektromagnetske smetnje, operativna kontrola prijenosa podataka; </a:t>
            </a:r>
          </a:p>
          <a:p>
            <a:pPr marL="857250" lvl="1" eaLnBrk="1" hangingPunct="1"/>
            <a:r>
              <a:rPr lang="hr-HR" b="1"/>
              <a:t>Regulatorne barijere: </a:t>
            </a:r>
            <a:r>
              <a:rPr lang="hr-HR"/>
              <a:t>Potrebna je fleksibilna zakonodavna regulativa kako bi se omogućilo da parkirna mjesta budu višenamjenska, tako da ovlašteno tijelo može često mijenjati njihovo označavanje. Primjerice, mjesta za stanare prazna tijekom dana mogu biti dostupna za kratke boravke i naplatiti se po različitim cijenama po minuti.</a:t>
            </a:r>
          </a:p>
          <a:p>
            <a:pPr marL="857250" lvl="1" eaLnBrk="1" hangingPunct="1"/>
            <a:r>
              <a:rPr lang="hr-HR" b="1"/>
              <a:t>Investicije: </a:t>
            </a:r>
            <a:r>
              <a:rPr lang="hr-HR"/>
              <a:t>Početna ulaganja unaprijed bila bi prepreka, čak i ako bi dugoročne uštede u troškovima učinkovitosti i provedbe – kao i dodatni prihodi od mikrotransakcija – mogle poboljšati ukupnu financijsku poziciju.</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hr-HR" sz="2200" b="1">
                <a:solidFill>
                  <a:srgbClr val="134095"/>
                </a:solidFill>
                <a:latin typeface="Helvetica" charset="0"/>
              </a:rPr>
              <a:t>Hvala vam!</a:t>
            </a:r>
          </a:p>
          <a:p>
            <a:pPr>
              <a:spcBef>
                <a:spcPct val="50000"/>
              </a:spcBef>
              <a:defRPr/>
            </a:pPr>
            <a:endParaRPr lang="de-DE" sz="1600" dirty="0">
              <a:latin typeface="Helvetica" charset="0"/>
            </a:endParaRPr>
          </a:p>
          <a:p>
            <a:pPr>
              <a:spcBef>
                <a:spcPct val="50000"/>
              </a:spcBef>
              <a:defRPr/>
            </a:pPr>
            <a:r>
              <a:rPr lang="hr-HR" sz="1600">
                <a:latin typeface="Helvetica" charset="0"/>
              </a:rPr>
              <a:t>Riccardo Enei</a:t>
            </a:r>
          </a:p>
          <a:p>
            <a:pPr>
              <a:spcBef>
                <a:spcPct val="50000"/>
              </a:spcBef>
              <a:defRPr/>
            </a:pPr>
            <a:r>
              <a:rPr lang="hr-HR" sz="1600">
                <a:solidFill>
                  <a:srgbClr val="134095"/>
                </a:solidFill>
                <a:effectLst>
                  <a:outerShdw blurRad="38100" dist="38100" dir="2700000" algn="tl">
                    <a:srgbClr val="000000">
                      <a:alpha val="43137"/>
                    </a:srgbClr>
                  </a:outerShdw>
                </a:effectLst>
                <a:latin typeface="Helvetica" charset="0"/>
              </a:rPr>
              <a:t>Podaci za kontakt</a:t>
            </a:r>
          </a:p>
          <a:p>
            <a:pPr>
              <a:spcBef>
                <a:spcPct val="50000"/>
              </a:spcBef>
              <a:defRPr/>
            </a:pPr>
            <a:r>
              <a:rPr lang="hr-HR" sz="1600">
                <a:latin typeface="Helvetica" charset="0"/>
              </a:rPr>
              <a:t>ISINNOVA, Italija</a:t>
            </a:r>
          </a:p>
          <a:p>
            <a:pPr>
              <a:spcBef>
                <a:spcPct val="50000"/>
              </a:spcBef>
              <a:defRPr/>
            </a:pPr>
            <a:r>
              <a:rPr lang="hr-HR" sz="1600">
                <a:latin typeface="Helvetica" charset="0"/>
              </a:rPr>
              <a:t>Via Sistina 42, 00187, Rim</a:t>
            </a:r>
          </a:p>
          <a:p>
            <a:pPr>
              <a:spcBef>
                <a:spcPct val="50000"/>
              </a:spcBef>
              <a:defRPr/>
            </a:pPr>
            <a:r>
              <a:rPr lang="hr-HR" sz="1600">
                <a:latin typeface="Helvetica" charset="0"/>
              </a:rPr>
              <a:t>renei@isinnova.org</a:t>
            </a:r>
          </a:p>
          <a:p>
            <a:pPr>
              <a:spcBef>
                <a:spcPct val="50000"/>
              </a:spcBef>
              <a:defRPr/>
            </a:pPr>
            <a:r>
              <a:rPr lang="hr-HR" sz="1600" u="sng">
                <a:solidFill>
                  <a:srgbClr val="134095"/>
                </a:solidFill>
                <a:latin typeface="Helvetica" charset="0"/>
              </a:rPr>
              <a:t>http://www.civitas.eu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#1: Automatizirani roboti za pomoć pri parkiranju </a:t>
            </a:r>
          </a:p>
          <a:p>
            <a:r>
              <a:rPr lang="hr-HR" sz="1800">
                <a:solidFill>
                  <a:srgbClr val="FF0000"/>
                </a:solidFill>
                <a:latin typeface="Times New Roman" panose="02020603050405020304" pitchFamily="18" charset="0"/>
                <a:cs typeface="Times New Roman" panose="02020603050405020304" pitchFamily="18" charset="0"/>
              </a:rPr>
              <a:t>Posljedice</a:t>
            </a:r>
            <a:r>
              <a:rPr lang="hr-HR" sz="1800">
                <a:latin typeface="Times New Roman" panose="02020603050405020304" pitchFamily="18" charset="0"/>
                <a:cs typeface="Times New Roman" panose="02020603050405020304" pitchFamily="18" charset="0"/>
              </a:rPr>
              <a:t>: Smanjuje ekološki otisak eventualno stvarajući 50 posto više prostora na istoj površini povećanjem gustoće parkiranja i blokiranjem parkirališta. Tako se čuva integritet okolnih tala</a:t>
            </a:r>
          </a:p>
          <a:p>
            <a:r>
              <a:rPr lang="hr-HR" sz="1800">
                <a:latin typeface="Times New Roman" panose="02020603050405020304" pitchFamily="18" charset="0"/>
                <a:cs typeface="Times New Roman" panose="02020603050405020304" pitchFamily="18" charset="0"/>
              </a:rPr>
              <a:t>Ograničuje emisije CO2 eliminiranjem prometa osobnih vozila na parkiralištima. Roboti rade s električnim motorom koji ne emitira CO2</a:t>
            </a:r>
          </a:p>
        </p:txBody>
      </p:sp>
      <p:pic>
        <p:nvPicPr>
          <p:cNvPr id="2" name="Immagine 1">
            <a:extLst>
              <a:ext uri="{FF2B5EF4-FFF2-40B4-BE49-F238E27FC236}">
                <a16:creationId xmlns:a16="http://schemas.microsoft.com/office/drawing/2014/main" id="{9996DD51-4D07-42CE-A83E-3E4C906F9F33}"/>
              </a:ext>
            </a:extLst>
          </p:cNvPr>
          <p:cNvPicPr>
            <a:picLocks noChangeAspect="1"/>
          </p:cNvPicPr>
          <p:nvPr/>
        </p:nvPicPr>
        <p:blipFill>
          <a:blip r:embed="rId2"/>
          <a:stretch>
            <a:fillRect/>
          </a:stretch>
        </p:blipFill>
        <p:spPr>
          <a:xfrm>
            <a:off x="2414015" y="3823044"/>
            <a:ext cx="3793617" cy="2289518"/>
          </a:xfrm>
          <a:prstGeom prst="rect">
            <a:avLst/>
          </a:prstGeom>
        </p:spPr>
      </p:pic>
      <p:sp>
        <p:nvSpPr>
          <p:cNvPr id="12" name="Title 1">
            <a:extLst>
              <a:ext uri="{FF2B5EF4-FFF2-40B4-BE49-F238E27FC236}">
                <a16:creationId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hr-HR" sz="1100" b="1">
                <a:solidFill>
                  <a:srgbClr val="2249A1"/>
                </a:solidFill>
              </a:rPr>
              <a:t>Https://www.Internationalairportreview.Com/News/82979/Lyon-airports-new-robotic-car-parking</a:t>
            </a:r>
            <a:r>
              <a:rPr lang="hr-HR"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#2: Dizala parkirnih mjesta</a:t>
            </a:r>
          </a:p>
          <a:p>
            <a:r>
              <a:rPr lang="hr-HR" sz="1800"/>
              <a:t>Djeluje primjenom mehaničkih dizala za skladištenje vozila u raspoloživom nadzemnom prostoru, omogućujući uporabu volumena umjesto prostora, kao što je to kod tradicionalnih parkirnih sustava. Time se osigurava da više vozila može zauzeti potpuno isto parkirno mjesto, a mogu se naslagati dva, pa čak i do tri, odjednom.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1646804" y="6186382"/>
            <a:ext cx="6975988" cy="261610"/>
          </a:xfrm>
          <a:prstGeom prst="rect">
            <a:avLst/>
          </a:prstGeom>
        </p:spPr>
        <p:txBody>
          <a:bodyPr wrap="square">
            <a:spAutoFit/>
          </a:bodyPr>
          <a:lstStyle/>
          <a:p>
            <a:r>
              <a:rPr lang="hr-HR" sz="1100" b="1"/>
              <a:t>https://www.youtube.com/watch?v=qMWki9Ssdh4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#2: Dizala parkirnih mjesta</a:t>
            </a:r>
          </a:p>
          <a:p>
            <a:r>
              <a:rPr lang="hr-HR" sz="1600">
                <a:solidFill>
                  <a:srgbClr val="FF0000"/>
                </a:solidFill>
                <a:latin typeface="+mj-lt"/>
                <a:cs typeface="Times New Roman" panose="02020603050405020304" pitchFamily="18" charset="0"/>
              </a:rPr>
              <a:t>Posljedice </a:t>
            </a:r>
            <a:r>
              <a:rPr lang="hr-HR" sz="1600">
                <a:latin typeface="+mj-lt"/>
                <a:cs typeface="Times New Roman" panose="02020603050405020304" pitchFamily="18" charset="0"/>
              </a:rPr>
              <a:t>: Sustav za dizanje parkirnih mjesta poznat je kao sustav koji se upotrebljavao u razvoju Zapadnog Hollywooda (Kalifornija, SAD) kako bi se uštedjelo oko 7000 četvornih metara nekretnina. </a:t>
            </a: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pic>
        <p:nvPicPr>
          <p:cNvPr id="3" name="Immagine 2"/>
          <p:cNvPicPr>
            <a:picLocks noChangeAspect="1"/>
          </p:cNvPicPr>
          <p:nvPr/>
        </p:nvPicPr>
        <p:blipFill>
          <a:blip r:embed="rId2"/>
          <a:stretch>
            <a:fillRect/>
          </a:stretch>
        </p:blipFill>
        <p:spPr>
          <a:xfrm>
            <a:off x="1865376" y="311607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hr-HR" sz="1100" b="1"/>
              <a:t>https://www.youtube.com/watch?v=qMWki9Ssdh4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#3: Robotsko parkiranje automobila</a:t>
            </a:r>
          </a:p>
          <a:p>
            <a:r>
              <a:rPr lang="hr-HR" sz="1800"/>
              <a:t>Iako su pomalo slični automatiziranim robotima pomoćnicima; razlika je u parkiralištu na zahtjev u stilu skladišta koje oni omogućuju. Ovi sustavi maksimaliziraju prostor i vrijeme parkiranja te osiguravaju da vozila mogu biti dostupna u roku od nekoliko minuta nakon vlasnikovog poziva.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hr-HR"/>
              <a:t>PARK4SUMP • Sesija obuke - Riccardo Enei</a:t>
            </a:r>
          </a:p>
        </p:txBody>
      </p:sp>
      <p:sp>
        <p:nvSpPr>
          <p:cNvPr id="7" name="Rettangolo 6"/>
          <p:cNvSpPr/>
          <p:nvPr/>
        </p:nvSpPr>
        <p:spPr>
          <a:xfrm>
            <a:off x="691433" y="6175676"/>
            <a:ext cx="8637293" cy="261610"/>
          </a:xfrm>
          <a:prstGeom prst="rect">
            <a:avLst/>
          </a:prstGeom>
        </p:spPr>
        <p:txBody>
          <a:bodyPr wrap="square">
            <a:spAutoFit/>
          </a:bodyPr>
          <a:lstStyle/>
          <a:p>
            <a:r>
              <a:rPr lang="hr-HR"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#3: Robotsko parkiranje automobila</a:t>
            </a:r>
          </a:p>
          <a:p>
            <a:r>
              <a:rPr lang="hr-HR" sz="1800">
                <a:solidFill>
                  <a:srgbClr val="FF0000"/>
                </a:solidFill>
                <a:latin typeface="Times New Roman" panose="02020603050405020304" pitchFamily="18" charset="0"/>
                <a:cs typeface="Times New Roman" panose="02020603050405020304" pitchFamily="18" charset="0"/>
              </a:rPr>
              <a:t>Posljedice </a:t>
            </a:r>
            <a:r>
              <a:rPr lang="hr-HR" sz="1800">
                <a:latin typeface="Times New Roman" panose="02020603050405020304" pitchFamily="18" charset="0"/>
                <a:cs typeface="Times New Roman" panose="02020603050405020304" pitchFamily="18" charset="0"/>
              </a:rPr>
              <a:t>: Sustav, koji proizvodi njemačka tvrtka Wohr, može primiti sve veličine vozila i energetski je učinkovit, jer smanjuje potrebu za rasvjetom i ventilacijom koja je potrebna u podzemnim višeetažnim prostorima (npr. Cube Car Park u Birminghamu, Velika Britanija).</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
        <p:nvSpPr>
          <p:cNvPr id="7" name="Rettangolo 6"/>
          <p:cNvSpPr/>
          <p:nvPr/>
        </p:nvSpPr>
        <p:spPr>
          <a:xfrm>
            <a:off x="691433" y="6175676"/>
            <a:ext cx="8637293" cy="261610"/>
          </a:xfrm>
          <a:prstGeom prst="rect">
            <a:avLst/>
          </a:prstGeom>
        </p:spPr>
        <p:txBody>
          <a:bodyPr wrap="square">
            <a:spAutoFit/>
          </a:bodyPr>
          <a:lstStyle/>
          <a:p>
            <a:r>
              <a:rPr lang="hr-HR"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hr-HR"/>
              <a:t>#4: Senzori za pametno parkiranje </a:t>
            </a:r>
          </a:p>
          <a:p>
            <a:r>
              <a:rPr lang="hr-HR" sz="1800"/>
              <a:t>Senzori komuniciraju u stvarnom vremenu s pomoću sustava Parking-Routing-Information-System (Sustav informacija za usmjeravanje pri parkiranju - PRIS) kako bi vozače vodio do dostupnih parkirnih mjesta.  </a:t>
            </a:r>
          </a:p>
        </p:txBody>
      </p:sp>
      <p:pic>
        <p:nvPicPr>
          <p:cNvPr id="2" name="Immagine 1">
            <a:extLst>
              <a:ext uri="{FF2B5EF4-FFF2-40B4-BE49-F238E27FC236}">
                <a16:creationId xmlns:a16="http://schemas.microsoft.com/office/drawing/2014/main" id="{24B9906D-B356-4107-8C82-3736082FA4BA}"/>
              </a:ext>
            </a:extLst>
          </p:cNvPr>
          <p:cNvPicPr>
            <a:picLocks noChangeAspect="1"/>
          </p:cNvPicPr>
          <p:nvPr/>
        </p:nvPicPr>
        <p:blipFill>
          <a:blip r:embed="rId2"/>
          <a:stretch>
            <a:fillRect/>
          </a:stretch>
        </p:blipFill>
        <p:spPr>
          <a:xfrm>
            <a:off x="1725284" y="2972502"/>
            <a:ext cx="5521396" cy="3531451"/>
          </a:xfrm>
          <a:prstGeom prst="rect">
            <a:avLst/>
          </a:prstGeom>
        </p:spPr>
      </p:pic>
      <p:sp>
        <p:nvSpPr>
          <p:cNvPr id="11" name="Title 1">
            <a:extLst>
              <a:ext uri="{FF2B5EF4-FFF2-40B4-BE49-F238E27FC236}">
                <a16:creationId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hr-HR"/>
              <a:t>Pregled inovacija u parkiranju </a:t>
            </a:r>
            <a:br>
              <a:rPr lang="hr-HR"/>
            </a:br>
            <a:endParaRPr lang="hr-H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hr-HR"/>
              <a:t>PARK4SUMP • Sesija obuke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Props1.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3.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0</TotalTime>
  <Words>3155</Words>
  <Application>Microsoft Office PowerPoint</Application>
  <PresentationFormat>Diavoorstelling (4:3)</PresentationFormat>
  <Paragraphs>246</Paragraphs>
  <Slides>35</Slides>
  <Notes>9</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35</vt:i4>
      </vt:variant>
    </vt:vector>
  </HeadingPairs>
  <TitlesOfParts>
    <vt:vector size="41" baseType="lpstr">
      <vt:lpstr>Arial</vt:lpstr>
      <vt:lpstr>Calibri</vt:lpstr>
      <vt:lpstr>Helvetica</vt:lpstr>
      <vt:lpstr>Times New Roman</vt:lpstr>
      <vt:lpstr>Presentation_new WIKI LOGO</vt:lpstr>
      <vt:lpstr>Custom Design</vt:lpstr>
      <vt:lpstr>PowerPoint-presentatie</vt:lpstr>
      <vt:lpstr>PowerPoint-presentatie</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Pregled inovacija u parkiranju  </vt:lpstr>
      <vt:lpstr>PowerPoint-presentatie</vt:lpstr>
      <vt:lpstr>Prednosti tehničkih rješenja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Ključni omogućivači tehničkih rješenja</vt:lpstr>
      <vt:lpstr>Ključne prepreke za provedbu</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Katleen Stroombergen</cp:lastModifiedBy>
  <cp:revision>242</cp:revision>
  <cp:lastPrinted>2020-02-17T14:35:18Z</cp:lastPrinted>
  <dcterms:created xsi:type="dcterms:W3CDTF">2014-04-09T13:24:47Z</dcterms:created>
  <dcterms:modified xsi:type="dcterms:W3CDTF">2020-10-13T06:56:08Z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