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0" r:id="rId5"/>
  </p:sldMasterIdLst>
  <p:notesMasterIdLst>
    <p:notesMasterId r:id="rId41"/>
  </p:notesMasterIdLst>
  <p:handoutMasterIdLst>
    <p:handoutMasterId r:id="rId42"/>
  </p:handoutMasterIdLst>
  <p:sldIdLst>
    <p:sldId id="265" r:id="rId6"/>
    <p:sldId id="452" r:id="rId7"/>
    <p:sldId id="531" r:id="rId8"/>
    <p:sldId id="532" r:id="rId9"/>
    <p:sldId id="533" r:id="rId10"/>
    <p:sldId id="534" r:id="rId11"/>
    <p:sldId id="535" r:id="rId12"/>
    <p:sldId id="536" r:id="rId13"/>
    <p:sldId id="537" r:id="rId14"/>
    <p:sldId id="557" r:id="rId15"/>
    <p:sldId id="539" r:id="rId16"/>
    <p:sldId id="540" r:id="rId17"/>
    <p:sldId id="541" r:id="rId18"/>
    <p:sldId id="542" r:id="rId19"/>
    <p:sldId id="543" r:id="rId20"/>
    <p:sldId id="544" r:id="rId21"/>
    <p:sldId id="545" r:id="rId22"/>
    <p:sldId id="548" r:id="rId23"/>
    <p:sldId id="547" r:id="rId24"/>
    <p:sldId id="551" r:id="rId25"/>
    <p:sldId id="555" r:id="rId26"/>
    <p:sldId id="269" r:id="rId27"/>
    <p:sldId id="552" r:id="rId28"/>
    <p:sldId id="527" r:id="rId29"/>
    <p:sldId id="528" r:id="rId30"/>
    <p:sldId id="553" r:id="rId31"/>
    <p:sldId id="530" r:id="rId32"/>
    <p:sldId id="558" r:id="rId33"/>
    <p:sldId id="554" r:id="rId34"/>
    <p:sldId id="444" r:id="rId35"/>
    <p:sldId id="529" r:id="rId36"/>
    <p:sldId id="556" r:id="rId37"/>
    <p:sldId id="526" r:id="rId38"/>
    <p:sldId id="293" r:id="rId39"/>
    <p:sldId id="258" r:id="rId4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Tully" initials="ST" lastIdx="20" clrIdx="0">
    <p:extLst>
      <p:ext uri="{19B8F6BF-5375-455C-9EA6-DF929625EA0E}">
        <p15:presenceInfo xmlns:p15="http://schemas.microsoft.com/office/powerpoint/2012/main" userId="8b63825590e532d4" providerId="Windows Live"/>
      </p:ext>
    </p:extLst>
  </p:cmAuthor>
  <p:cmAuthor id="2" name="Alessandro" initials="A" lastIdx="3" clrIdx="1">
    <p:extLst>
      <p:ext uri="{19B8F6BF-5375-455C-9EA6-DF929625EA0E}">
        <p15:presenceInfo xmlns:p15="http://schemas.microsoft.com/office/powerpoint/2012/main" userId="Alessand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5"/>
    <a:srgbClr val="034EA2"/>
    <a:srgbClr val="2249A1"/>
    <a:srgbClr val="ACC0EE"/>
    <a:srgbClr val="FF99FF"/>
    <a:srgbClr val="FFFF99"/>
    <a:srgbClr val="FF5050"/>
    <a:srgbClr val="EBEEF0"/>
    <a:srgbClr val="10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37DC5-319D-4B3F-AB86-70394C387737}" v="166" dt="2020-05-25T08:07:50.4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54" autoAdjust="0"/>
  </p:normalViewPr>
  <p:slideViewPr>
    <p:cSldViewPr snapToGrid="0">
      <p:cViewPr varScale="1">
        <p:scale>
          <a:sx n="106" d="100"/>
          <a:sy n="106" d="100"/>
        </p:scale>
        <p:origin x="1662" y="11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park.org/docs_evalsumma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park.org/docs_techmanual" TargetMode="External"/><Relationship Id="rId5" Type="http://schemas.openxmlformats.org/officeDocument/2006/relationships/hyperlink" Target="http://sfpark.org/docs_pilotsummary" TargetMode="External"/><Relationship Id="rId4" Type="http://schemas.openxmlformats.org/officeDocument/2006/relationships/hyperlink" Target="http://sfpark.org/docs_pilotevalu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S PGothic" pitchFamily="34" charset="-128"/>
                <a:cs typeface="MS PGothic"/>
              </a:rPr>
              <a:t>The UK company </a:t>
            </a:r>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is introducing smart parking schemes across several towns and cities, helping to reduce driver stress, congestion and emissions generated while looking for parking spaces by navigating drivers directly to available bays. </a:t>
            </a:r>
          </a:p>
          <a:p>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has worked with a number of UK authorities, including Harrogate Borough Council, North Yorkshire County Council, and Coventry City Council, to install sensors in Pay and Display parking bays. This means users who download the app can see real-time availability of spaces and eventually EV </a:t>
            </a:r>
            <a:r>
              <a:rPr lang="en-US" sz="1200" b="0" i="0" u="none" strike="noStrike" kern="1200" baseline="0" dirty="0" err="1">
                <a:solidFill>
                  <a:schemeClr val="tx1"/>
                </a:solidFill>
                <a:latin typeface="Times New Roman" pitchFamily="1" charset="0"/>
                <a:ea typeface="MS PGothic" pitchFamily="34" charset="-128"/>
                <a:cs typeface="MS PGothic"/>
              </a:rPr>
              <a:t>chargepoints</a:t>
            </a:r>
            <a:r>
              <a:rPr lang="en-US" sz="1200" b="0" i="0" u="none" strike="noStrike" kern="1200" baseline="0" dirty="0">
                <a:solidFill>
                  <a:schemeClr val="tx1"/>
                </a:solidFill>
                <a:latin typeface="Times New Roman" pitchFamily="1" charset="0"/>
                <a:ea typeface="MS PGothic" pitchFamily="34" charset="-128"/>
                <a:cs typeface="MS PGothic"/>
              </a:rPr>
              <a:t> across the cities. 	</a:t>
            </a:r>
          </a:p>
          <a:p>
            <a:r>
              <a:rPr lang="it-IT" dirty="0"/>
              <a:t>The report from the UK </a:t>
            </a:r>
            <a:r>
              <a:rPr lang="it-IT" dirty="0" err="1"/>
              <a:t>Department</a:t>
            </a:r>
            <a:r>
              <a:rPr lang="it-IT" baseline="0" dirty="0"/>
              <a:t> for </a:t>
            </a:r>
            <a:r>
              <a:rPr lang="it-IT" baseline="0" dirty="0" err="1"/>
              <a:t>Transport</a:t>
            </a:r>
            <a:r>
              <a:rPr lang="it-IT" dirty="0"/>
              <a:t> https://assets.publishing.service.gov.uk/government/uploads/system/uploads/attachment_data/file/846593/future-of-mobility-strategy.pdf  shows</a:t>
            </a:r>
            <a:r>
              <a:rPr lang="it-IT" baseline="0" dirty="0"/>
              <a:t> </a:t>
            </a:r>
            <a:r>
              <a:rPr lang="it-IT" baseline="0" dirty="0" err="1"/>
              <a:t>details</a:t>
            </a:r>
            <a:r>
              <a:rPr lang="it-IT" baseline="0" dirty="0"/>
              <a:t> on the Harrogate </a:t>
            </a:r>
            <a:r>
              <a:rPr lang="it-IT" dirty="0"/>
              <a:t> case</a:t>
            </a:r>
            <a:r>
              <a:rPr lang="it-IT" baseline="0" dirty="0"/>
              <a:t> </a:t>
            </a:r>
            <a:r>
              <a:rPr lang="it-IT" baseline="0" dirty="0" err="1"/>
              <a:t>study</a:t>
            </a:r>
            <a:r>
              <a:rPr lang="it-IT" baseline="0" dirty="0"/>
              <a:t>.</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10</a:t>
            </a:fld>
            <a:endParaRPr lang="de-DE"/>
          </a:p>
        </p:txBody>
      </p:sp>
    </p:spTree>
    <p:extLst>
      <p:ext uri="{BB962C8B-B14F-4D97-AF65-F5344CB8AC3E}">
        <p14:creationId xmlns:p14="http://schemas.microsoft.com/office/powerpoint/2010/main" val="2998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More on </a:t>
            </a:r>
            <a:r>
              <a:rPr lang="it-IT" dirty="0" err="1"/>
              <a:t>this</a:t>
            </a:r>
            <a:r>
              <a:rPr lang="it-IT" dirty="0"/>
              <a:t> trial,</a:t>
            </a:r>
            <a:r>
              <a:rPr lang="it-IT" baseline="0" dirty="0"/>
              <a:t> </a:t>
            </a:r>
            <a:r>
              <a:rPr lang="it-IT" baseline="0" dirty="0" err="1"/>
              <a:t>impacts</a:t>
            </a:r>
            <a:r>
              <a:rPr lang="it-IT" baseline="0" dirty="0"/>
              <a:t> and </a:t>
            </a:r>
            <a:r>
              <a:rPr lang="it-IT" baseline="0" dirty="0" err="1"/>
              <a:t>implmentation</a:t>
            </a:r>
            <a:r>
              <a:rPr lang="it-IT" baseline="0" dirty="0"/>
              <a:t> can be </a:t>
            </a:r>
            <a:r>
              <a:rPr lang="it-IT" baseline="0" dirty="0" err="1"/>
              <a:t>found</a:t>
            </a:r>
            <a:r>
              <a:rPr lang="it-IT" baseline="0" dirty="0"/>
              <a:t> in the CIVITAS SMILE (2006) </a:t>
            </a:r>
            <a:r>
              <a:rPr lang="it-IT" baseline="0" dirty="0" err="1"/>
              <a:t>evaluation</a:t>
            </a:r>
            <a:r>
              <a:rPr lang="it-IT" baseline="0" dirty="0"/>
              <a:t> report </a:t>
            </a:r>
            <a:r>
              <a:rPr lang="en-US" sz="1200" b="1" i="0" u="none" strike="noStrike" kern="1200" baseline="0" dirty="0">
                <a:solidFill>
                  <a:schemeClr val="tx1"/>
                </a:solidFill>
                <a:latin typeface="Times New Roman" pitchFamily="1" charset="0"/>
                <a:ea typeface="MS PGothic" pitchFamily="34" charset="-128"/>
                <a:cs typeface="MS PGothic"/>
              </a:rPr>
              <a:t>Influencing the choice of vehicle towards smaller</a:t>
            </a:r>
          </a:p>
          <a:p>
            <a:r>
              <a:rPr lang="en-US" sz="1200" b="1" i="0" u="none" strike="noStrike" kern="1200" baseline="0" dirty="0">
                <a:solidFill>
                  <a:schemeClr val="tx1"/>
                </a:solidFill>
                <a:latin typeface="Times New Roman" pitchFamily="1" charset="0"/>
                <a:ea typeface="MS PGothic" pitchFamily="34" charset="-128"/>
                <a:cs typeface="MS PGothic"/>
              </a:rPr>
              <a:t>and more fuel efficient vehicles </a:t>
            </a:r>
            <a:r>
              <a:rPr lang="en-US" sz="1200" b="0" i="0" u="none" strike="noStrike" kern="1200" baseline="0" dirty="0">
                <a:solidFill>
                  <a:schemeClr val="tx1"/>
                </a:solidFill>
                <a:latin typeface="Times New Roman" pitchFamily="1" charset="0"/>
                <a:ea typeface="MS PGothic" pitchFamily="34" charset="-128"/>
                <a:cs typeface="MS PGothic"/>
              </a:rPr>
              <a:t>in </a:t>
            </a:r>
            <a:r>
              <a:rPr lang="en-US" sz="1200" b="1" i="0" u="none" strike="noStrike" kern="1200" baseline="0" dirty="0">
                <a:solidFill>
                  <a:schemeClr val="tx1"/>
                </a:solidFill>
                <a:latin typeface="Times New Roman" pitchFamily="1" charset="0"/>
                <a:ea typeface="MS PGothic" pitchFamily="34" charset="-128"/>
                <a:cs typeface="MS PGothic"/>
              </a:rPr>
              <a:t> https://civitas.eu/sites/default/files/720-2.pdf . </a:t>
            </a:r>
            <a:r>
              <a:rPr lang="en-US" sz="1200" b="0" i="0" u="none" strike="noStrike" kern="1200" baseline="0" dirty="0">
                <a:solidFill>
                  <a:schemeClr val="tx1"/>
                </a:solidFill>
                <a:latin typeface="Times New Roman" pitchFamily="1" charset="0"/>
                <a:ea typeface="MS PGothic" pitchFamily="34" charset="-128"/>
                <a:cs typeface="MS PGothic"/>
              </a:rPr>
              <a:t>The report</a:t>
            </a:r>
            <a:r>
              <a:rPr lang="en-US" sz="1200" b="1" i="0" u="none" strike="noStrike" kern="1200" baseline="0" dirty="0">
                <a:solidFill>
                  <a:schemeClr val="tx1"/>
                </a:solidFill>
                <a:latin typeface="Times New Roman" pitchFamily="1" charset="0"/>
                <a:ea typeface="MS PGothic" pitchFamily="34" charset="-128"/>
                <a:cs typeface="MS PGothic"/>
              </a:rPr>
              <a:t> </a:t>
            </a:r>
            <a:r>
              <a:rPr lang="en-US" sz="1200" b="0" i="0" u="none" strike="noStrike" kern="1200" baseline="0" dirty="0">
                <a:solidFill>
                  <a:schemeClr val="tx1"/>
                </a:solidFill>
                <a:latin typeface="Times New Roman" pitchFamily="1" charset="0"/>
                <a:ea typeface="MS PGothic" pitchFamily="34" charset="-128"/>
                <a:cs typeface="MS PGothic"/>
              </a:rPr>
              <a:t>deals with the implementation stages of the measure, discussing limitations and potential benefits of vehicle lengths parking fees measures.</a:t>
            </a:r>
            <a:endParaRPr lang="it-IT" b="0"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18</a:t>
            </a:fld>
            <a:endParaRPr lang="de-DE"/>
          </a:p>
        </p:txBody>
      </p:sp>
    </p:spTree>
    <p:extLst>
      <p:ext uri="{BB962C8B-B14F-4D97-AF65-F5344CB8AC3E}">
        <p14:creationId xmlns:p14="http://schemas.microsoft.com/office/powerpoint/2010/main" val="3946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SF</a:t>
            </a:r>
            <a:r>
              <a:rPr lang="en-US" i="1" dirty="0" err="1"/>
              <a:t>park</a:t>
            </a:r>
            <a:r>
              <a:rPr lang="en-US" dirty="0"/>
              <a:t> was a federally-funded demonstration of a new approach to managing parking. It used better information, including real-time data where parking is available, and demand-responsive parking pricing to help make parking easier to find. As a federally-funded demonstration of a new approach to managing parking, the </a:t>
            </a:r>
            <a:r>
              <a:rPr lang="en-US" dirty="0" err="1"/>
              <a:t>SF</a:t>
            </a:r>
            <a:r>
              <a:rPr lang="en-US" i="1" dirty="0" err="1"/>
              <a:t>park</a:t>
            </a:r>
            <a:r>
              <a:rPr lang="en-US" dirty="0"/>
              <a:t> project collected an unprecedented data set to enable a thorough evaluation of its effectiveness.</a:t>
            </a:r>
          </a:p>
          <a:p>
            <a:r>
              <a:rPr lang="en-US" b="1" dirty="0"/>
              <a:t>Evaluation findings</a:t>
            </a:r>
          </a:p>
          <a:p>
            <a:r>
              <a:rPr lang="en-US" dirty="0"/>
              <a:t>The San Francisco Municipal Transportation Agency (SFMTA) evaluated the </a:t>
            </a:r>
            <a:r>
              <a:rPr lang="en-US" dirty="0" err="1"/>
              <a:t>SF</a:t>
            </a:r>
            <a:r>
              <a:rPr lang="en-US" i="1" dirty="0" err="1"/>
              <a:t>park</a:t>
            </a:r>
            <a:r>
              <a:rPr lang="en-US" dirty="0"/>
              <a:t> pilot project to see how effectively this approach to managing parking delivered the expected benefits. The evaluation showed that after </a:t>
            </a:r>
            <a:r>
              <a:rPr lang="en-US" dirty="0" err="1"/>
              <a:t>SF</a:t>
            </a:r>
            <a:r>
              <a:rPr lang="en-US" i="1" dirty="0" err="1"/>
              <a:t>park</a:t>
            </a:r>
            <a:r>
              <a:rPr lang="en-US" dirty="0"/>
              <a:t>, San Francisco saw:</a:t>
            </a:r>
          </a:p>
          <a:p>
            <a:pPr marL="171450" indent="-171450">
              <a:buFont typeface="Arial" panose="020B0604020202020204" pitchFamily="34" charset="0"/>
              <a:buChar char="•"/>
            </a:pPr>
            <a:r>
              <a:rPr lang="en-US" dirty="0"/>
              <a:t>Average parking rates were lower</a:t>
            </a:r>
          </a:p>
          <a:p>
            <a:pPr marL="171450" indent="-171450">
              <a:buFont typeface="Arial" panose="020B0604020202020204" pitchFamily="34" charset="0"/>
              <a:buChar char="•"/>
            </a:pPr>
            <a:r>
              <a:rPr lang="en-US" dirty="0"/>
              <a:t>Parking availability improved</a:t>
            </a:r>
          </a:p>
          <a:p>
            <a:pPr marL="171450" indent="-171450">
              <a:buFont typeface="Arial" panose="020B0604020202020204" pitchFamily="34" charset="0"/>
              <a:buChar char="•"/>
            </a:pPr>
            <a:r>
              <a:rPr lang="en-US" dirty="0"/>
              <a:t>It is easier to find a parking space</a:t>
            </a:r>
          </a:p>
          <a:p>
            <a:pPr marL="171450" indent="-171450">
              <a:buFont typeface="Arial" panose="020B0604020202020204" pitchFamily="34" charset="0"/>
              <a:buChar char="•"/>
            </a:pPr>
            <a:r>
              <a:rPr lang="en-US" dirty="0"/>
              <a:t>It is easier to pay and avoid parking citations</a:t>
            </a:r>
          </a:p>
          <a:p>
            <a:r>
              <a:rPr lang="en-US" dirty="0"/>
              <a:t>Greenhouse gas emissions decreased</a:t>
            </a:r>
          </a:p>
          <a:p>
            <a:r>
              <a:rPr lang="en-US" dirty="0"/>
              <a:t>Vehicle miles traveled decreased</a:t>
            </a:r>
          </a:p>
          <a:p>
            <a:r>
              <a:rPr lang="en-US" dirty="0"/>
              <a:t>The SFMTA produced four documents as part of the evaluation, available online:</a:t>
            </a:r>
          </a:p>
          <a:p>
            <a:r>
              <a:rPr lang="en-US" dirty="0">
                <a:hlinkClick r:id="rId3"/>
              </a:rPr>
              <a:t>Summary of the evaluation findings</a:t>
            </a:r>
            <a:endParaRPr lang="en-US" dirty="0"/>
          </a:p>
          <a:p>
            <a:r>
              <a:rPr lang="en-US" dirty="0">
                <a:hlinkClick r:id="rId4"/>
              </a:rPr>
              <a:t>Full evaluation report</a:t>
            </a:r>
            <a:endParaRPr lang="en-US" dirty="0"/>
          </a:p>
          <a:p>
            <a:r>
              <a:rPr lang="en-US" dirty="0">
                <a:hlinkClick r:id="rId5"/>
              </a:rPr>
              <a:t>Overview of </a:t>
            </a:r>
            <a:r>
              <a:rPr lang="en-US" dirty="0" err="1">
                <a:hlinkClick r:id="rId5"/>
              </a:rPr>
              <a:t>SF</a:t>
            </a:r>
            <a:r>
              <a:rPr lang="en-US" i="1" dirty="0" err="1">
                <a:hlinkClick r:id="rId5"/>
              </a:rPr>
              <a:t>park</a:t>
            </a:r>
            <a:endParaRPr lang="en-US" dirty="0"/>
          </a:p>
          <a:p>
            <a:r>
              <a:rPr lang="en-US" dirty="0">
                <a:hlinkClick r:id="rId6"/>
              </a:rPr>
              <a:t>Technical “how to” manual</a:t>
            </a:r>
            <a:endParaRPr lang="en-US" dirty="0"/>
          </a:p>
          <a:p>
            <a:r>
              <a:rPr lang="it-IT" dirty="0"/>
              <a:t>http://sfpark.org/about-the-project/pilot-evaluation/  </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243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7974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29</a:t>
            </a:fld>
            <a:endParaRPr lang="de-DE"/>
          </a:p>
        </p:txBody>
      </p:sp>
    </p:spTree>
    <p:extLst>
      <p:ext uri="{BB962C8B-B14F-4D97-AF65-F5344CB8AC3E}">
        <p14:creationId xmlns:p14="http://schemas.microsoft.com/office/powerpoint/2010/main" val="32335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Times New Roman" pitchFamily="1" charset="0"/>
                <a:ea typeface="MS PGothic" pitchFamily="34" charset="-128"/>
                <a:cs typeface="MS PGothic"/>
              </a:rPr>
              <a:t>DATA STANDARDS</a:t>
            </a:r>
          </a:p>
          <a:p>
            <a:r>
              <a:rPr lang="en-US" sz="1200" kern="1200" dirty="0">
                <a:solidFill>
                  <a:schemeClr val="tx1"/>
                </a:solidFill>
                <a:effectLst/>
                <a:latin typeface="Times New Roman" pitchFamily="1" charset="0"/>
                <a:ea typeface="MS PGothic" pitchFamily="34" charset="-128"/>
                <a:cs typeface="MS PGothic"/>
              </a:rPr>
              <a:t>The Alliance for Parking Data Standards (APDS), formed by the International Parking &amp; Mobility Institute (IPMI), the British Parking Association (BPA), and the European Parking Association (EPA), is a not-for-profit organization with the mission to develop, promote, manage, and maintain a uniform global standard that will allow organizations to share parking data across platforms worldwide. The web site</a:t>
            </a:r>
            <a:r>
              <a:rPr lang="en-US" sz="1200" kern="1200" baseline="0" dirty="0">
                <a:solidFill>
                  <a:schemeClr val="tx1"/>
                </a:solidFill>
                <a:effectLst/>
                <a:latin typeface="Times New Roman" pitchFamily="1" charset="0"/>
                <a:ea typeface="MS PGothic" pitchFamily="34" charset="-128"/>
                <a:cs typeface="MS PGothic"/>
              </a:rPr>
              <a:t> </a:t>
            </a:r>
            <a:r>
              <a:rPr lang="it-IT" dirty="0"/>
              <a:t>https://www.allianceforparkingdatastandards.org/news </a:t>
            </a:r>
            <a:r>
              <a:rPr lang="it-IT" dirty="0" err="1"/>
              <a:t>provides</a:t>
            </a:r>
            <a:r>
              <a:rPr lang="it-IT" dirty="0"/>
              <a:t> information on the </a:t>
            </a:r>
            <a:r>
              <a:rPr lang="it-IT" dirty="0" err="1"/>
              <a:t>association</a:t>
            </a:r>
            <a:r>
              <a:rPr lang="it-IT" dirty="0"/>
              <a:t> </a:t>
            </a:r>
            <a:r>
              <a:rPr lang="it-IT" dirty="0" err="1"/>
              <a:t>key</a:t>
            </a:r>
            <a:r>
              <a:rPr lang="it-IT" dirty="0"/>
              <a:t> </a:t>
            </a:r>
            <a:r>
              <a:rPr lang="it-IT" dirty="0" err="1"/>
              <a:t>initiatives</a:t>
            </a:r>
            <a:r>
              <a:rPr lang="it-IT" dirty="0"/>
              <a:t>.</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136418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t>
            </a:r>
            <a:r>
              <a:rPr lang="it-IT" baseline="0" dirty="0"/>
              <a:t> </a:t>
            </a:r>
            <a:r>
              <a:rPr lang="it-IT" baseline="0" dirty="0" err="1"/>
              <a:t>overview</a:t>
            </a:r>
            <a:r>
              <a:rPr lang="it-IT" baseline="0" dirty="0"/>
              <a:t> on </a:t>
            </a:r>
            <a:r>
              <a:rPr lang="it-IT" baseline="0" dirty="0" err="1"/>
              <a:t>technical</a:t>
            </a:r>
            <a:r>
              <a:rPr lang="it-IT" baseline="0" dirty="0"/>
              <a:t> </a:t>
            </a:r>
            <a:r>
              <a:rPr lang="it-IT" baseline="0" dirty="0" err="1"/>
              <a:t>barriers</a:t>
            </a:r>
            <a:r>
              <a:rPr lang="it-IT" baseline="0" dirty="0"/>
              <a:t> in the use of </a:t>
            </a:r>
            <a:r>
              <a:rPr lang="it-IT" baseline="0" dirty="0" err="1"/>
              <a:t>sensors</a:t>
            </a:r>
            <a:r>
              <a:rPr lang="it-IT" baseline="0" dirty="0"/>
              <a:t> for </a:t>
            </a:r>
            <a:r>
              <a:rPr lang="it-IT" baseline="0" dirty="0" err="1"/>
              <a:t>dynamic</a:t>
            </a:r>
            <a:r>
              <a:rPr lang="it-IT" baseline="0" dirty="0"/>
              <a:t> </a:t>
            </a:r>
            <a:r>
              <a:rPr lang="it-IT" baseline="0" dirty="0" err="1"/>
              <a:t>demand-responding</a:t>
            </a:r>
            <a:r>
              <a:rPr lang="it-IT" baseline="0" dirty="0"/>
              <a:t> parking </a:t>
            </a:r>
            <a:r>
              <a:rPr lang="it-IT" baseline="0" dirty="0" err="1"/>
              <a:t>pricing</a:t>
            </a:r>
            <a:r>
              <a:rPr lang="it-IT" baseline="0" dirty="0"/>
              <a:t> can be </a:t>
            </a:r>
            <a:r>
              <a:rPr lang="it-IT" baseline="0" dirty="0" err="1"/>
              <a:t>found</a:t>
            </a:r>
            <a:r>
              <a:rPr lang="it-IT" baseline="0" dirty="0"/>
              <a:t> in the</a:t>
            </a:r>
            <a:endParaRPr lang="it-IT" sz="1200" b="0" i="0" u="none" strike="noStrike" kern="1200" baseline="0" dirty="0">
              <a:solidFill>
                <a:schemeClr val="tx1"/>
              </a:solidFill>
              <a:latin typeface="Times New Roman" pitchFamily="1" charset="0"/>
              <a:ea typeface="MS PGothic" pitchFamily="34" charset="-128"/>
              <a:cs typeface="MS PGothic"/>
            </a:endParaRPr>
          </a:p>
          <a:p>
            <a:r>
              <a:rPr lang="it-IT" sz="1200" b="0" i="0" u="none" strike="noStrike" kern="1200" baseline="0" dirty="0">
                <a:solidFill>
                  <a:schemeClr val="tx1"/>
                </a:solidFill>
                <a:latin typeface="Times New Roman" pitchFamily="1" charset="0"/>
                <a:ea typeface="MS PGothic" pitchFamily="34" charset="-128"/>
                <a:cs typeface="MS PGothic"/>
              </a:rPr>
              <a:t> San Francisco </a:t>
            </a:r>
            <a:r>
              <a:rPr lang="it-IT" sz="1200" b="0" i="0" u="none" strike="noStrike" kern="1200" baseline="0" dirty="0" err="1">
                <a:solidFill>
                  <a:schemeClr val="tx1"/>
                </a:solidFill>
                <a:latin typeface="Times New Roman" pitchFamily="1" charset="0"/>
                <a:ea typeface="MS PGothic" pitchFamily="34" charset="-128"/>
                <a:cs typeface="MS PGothic"/>
              </a:rPr>
              <a:t>SF</a:t>
            </a:r>
            <a:r>
              <a:rPr lang="it-IT" sz="1200" b="0" i="1" u="none" strike="noStrike" kern="1200" baseline="0" dirty="0" err="1">
                <a:solidFill>
                  <a:schemeClr val="tx1"/>
                </a:solidFill>
                <a:latin typeface="Times New Roman" pitchFamily="1" charset="0"/>
                <a:ea typeface="MS PGothic" pitchFamily="34" charset="-128"/>
                <a:cs typeface="MS PGothic"/>
              </a:rPr>
              <a:t>park</a:t>
            </a:r>
            <a:r>
              <a:rPr lang="it-IT" sz="1200" b="0" i="1" u="none" strike="noStrike" kern="1200" baseline="0" dirty="0">
                <a:solidFill>
                  <a:schemeClr val="tx1"/>
                </a:solidFill>
                <a:latin typeface="Times New Roman" pitchFamily="1" charset="0"/>
                <a:ea typeface="MS PGothic" pitchFamily="34" charset="-128"/>
                <a:cs typeface="MS PGothic"/>
              </a:rPr>
              <a:t> </a:t>
            </a:r>
            <a:r>
              <a:rPr lang="it-IT" sz="1200" b="0" i="0" u="none" strike="noStrike" kern="1200" baseline="0" dirty="0" err="1">
                <a:solidFill>
                  <a:schemeClr val="tx1"/>
                </a:solidFill>
                <a:latin typeface="Times New Roman" pitchFamily="1" charset="0"/>
                <a:ea typeface="MS PGothic" pitchFamily="34" charset="-128"/>
                <a:cs typeface="MS PGothic"/>
              </a:rPr>
              <a:t>Pilot</a:t>
            </a:r>
            <a:r>
              <a:rPr lang="it-IT" sz="1200" b="0" i="0" u="none" strike="noStrike" kern="1200" baseline="0" dirty="0">
                <a:solidFill>
                  <a:schemeClr val="tx1"/>
                </a:solidFill>
                <a:latin typeface="Times New Roman" pitchFamily="1" charset="0"/>
                <a:ea typeface="MS PGothic" pitchFamily="34" charset="-128"/>
                <a:cs typeface="MS PGothic"/>
              </a:rPr>
              <a:t> Project Evaluation</a:t>
            </a:r>
            <a:r>
              <a:rPr lang="it-IT" sz="1200" b="0" i="0" u="none" strike="noStrike" kern="1200" baseline="0">
                <a:solidFill>
                  <a:schemeClr val="tx1"/>
                </a:solidFill>
                <a:latin typeface="Times New Roman" pitchFamily="1" charset="0"/>
                <a:ea typeface="MS PGothic" pitchFamily="34" charset="-128"/>
                <a:cs typeface="MS PGothic"/>
              </a:rPr>
              <a:t>: http://sfpark.org/about-the-project/pilot-evaluation/ </a:t>
            </a:r>
            <a:endParaRPr lang="it-IT" sz="1200" b="0" i="0" u="none" strike="noStrike" kern="1200" baseline="0" dirty="0">
              <a:solidFill>
                <a:schemeClr val="tx1"/>
              </a:solidFill>
              <a:latin typeface="Times New Roman" pitchFamily="1"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33392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35</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print"/>
          <a:srcRect l="71297"/>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print"/>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dirty="0"/>
          </a:p>
        </p:txBody>
      </p:sp>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B8120AA3-A793-4185-B640-40E3AA5BB0A0}"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2A1ACF3-F432-42DE-ADA4-5562DEF51FF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116C7E3B-D04C-4310-AC12-0C054CAFE087}"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6BEB11-A36A-4E5D-9F9D-D3071967A8E4}"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3F1F56-F7B3-4D88-B4DA-A96F7347C301}"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C4F0CF4-64DD-4C99-9B70-3899494CD7DD}"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DE1F0FAD-A65A-43EA-A015-B7E249C83196}"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CF636FE-31A1-4622-9164-18AA3FBB7004}"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A695777F-E2BC-46DC-8C40-6EC361D54930}" type="datetimeFigureOut">
              <a:rPr lang="el-GR"/>
              <a:pPr>
                <a:defRPr/>
              </a:pPr>
              <a:t>16/6/2020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EE8635C-0268-49D3-986E-494535E4FA89}"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58C1CCCB-013B-46A9-8E27-3D2B83D191A0}" type="datetimeFigureOut">
              <a:rPr lang="el-GR"/>
              <a:pPr>
                <a:defRPr/>
              </a:pPr>
              <a:t>16/6/2020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A99F34E-588E-4387-BFC3-E53D956A3CA3}"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C15F1-2705-4BD0-97EF-B82227033334}" type="datetimeFigureOut">
              <a:rPr lang="el-GR"/>
              <a:pPr>
                <a:defRPr/>
              </a:pPr>
              <a:t>16/6/2020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5A73DA5-17F7-4A14-BA19-4859CC0DC732}"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2916-F388-445C-B001-80AD8F965EDE}"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DAF82F-BDF6-435B-BFA2-3E26CCA851B4}"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79B3E2-ED51-4177-8769-3E6CC2A1F61E}"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B6414E3-57C2-49F6-892A-07AE665AE2E8}"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44C284D-A16E-45DF-9A7E-559FEA1A4D3D}"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AB0732-5530-45A0-BC36-58E0A086A9B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62CE5C1-27C0-4DCA-8056-8DBF6ED7D8EB}"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9E953-6F52-4DBE-96AC-45F108E5979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027" name="Picture 3"/>
          <p:cNvPicPr>
            <a:picLocks noChangeAspect="1"/>
          </p:cNvPicPr>
          <p:nvPr/>
        </p:nvPicPr>
        <p:blipFill>
          <a:blip r:embed="rId11" cstate="print"/>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a:t>
            </a:fld>
            <a:endParaRPr lang="en-US" sz="1200" dirty="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02E44067-7F3B-45A7-816C-6E00D43D1C59}" type="datetimeFigureOut">
              <a:rPr lang="el-GR"/>
              <a:pPr>
                <a:defRPr/>
              </a:pPr>
              <a:t>16/6/2020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78861B92-95DF-4922-A1D5-5CA3DF0B184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53425" cy="2016125"/>
          </a:xfrm>
        </p:spPr>
        <p:txBody>
          <a:bodyPr/>
          <a:lstStyle/>
          <a:p>
            <a:pPr eaLnBrk="1" hangingPunct="1">
              <a:buFontTx/>
              <a:buNone/>
            </a:pPr>
            <a:r>
              <a:rPr lang="it-IT" dirty="1" sz="1800"/>
              <a:t>Attività di formazione</a:t>
            </a:r>
          </a:p>
          <a:p>
            <a:pPr eaLnBrk="1" hangingPunct="1">
              <a:buFontTx/>
              <a:buNone/>
            </a:pPr>
            <a:r>
              <a:rPr lang="it-IT" dirty="1" sz="1800"/>
              <a:t>Revisione delle innovazioni tecniche nella gestione del parcheggio</a:t>
            </a:r>
          </a:p>
          <a:p>
            <a:pPr eaLnBrk="1" hangingPunct="1">
              <a:buFontTx/>
              <a:buNone/>
            </a:pPr>
            <a:r>
              <a:rPr lang="it-IT" dirty="1" sz="1800"/>
              <a:t>Riccardo Enei, ISINNOVA, maggio 2020</a:t>
            </a:r>
          </a:p>
        </p:txBody>
      </p:sp>
      <p:pic>
        <p:nvPicPr>
          <p:cNvPr id="3" name="Picture 2" descr="C:\Users\franzen.ICLEIV2\Downloads\SUMP Platform logo.png"/>
          <p:cNvPicPr>
            <a:picLocks noChangeAspect="1" noChangeArrowheads="1"/>
          </p:cNvPicPr>
          <p:nvPr/>
        </p:nvPicPr>
        <p:blipFill>
          <a:blip r:embed="rId3" cstate="print"/>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9: sensori di smart parking</a:t>
            </a:r>
          </a:p>
          <a:p>
            <a:r>
              <a:rPr lang="it-IT" dirty="1" sz="1800">
                <a:solidFill>
                  <a:srgbClr val="FF0000"/>
                </a:solidFill>
              </a:rPr>
              <a:t>Effetti:</a:t>
            </a:r>
            <a:r>
              <a:rPr lang="it-IT" dirty="1" sz="1800"/>
              <a:t> la stragrande maggioranza (87 percento) dei conducenti intervistati ad Harrogate (Regno Unito) ha trovato la soluzione più vantaggiosa rispetto ai parchimetri, poiché consentiva di occupare più a lungo i posti auto rispetto a sessioni di simile durata effettuate con i parchimetri (una media di 10 minuti in più su strada e 50 minuti in più per le zone riservate al parcheggio), con conseguente aumento dei ricavi per le autorità locali e di maggior tempo trascorso dai singoli individui sulla strada principale.</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25 - 26 marzo 2020• Lovanio• Riccardo Enei</a:t>
            </a:r>
          </a:p>
        </p:txBody>
      </p:sp>
      <p:sp>
        <p:nvSpPr>
          <p:cNvPr id="11" name="Title 1">
            <a:extLst>
              <a:ext uri="{FF2B5EF4-FFF2-40B4-BE49-F238E27FC236}">
                <a16:creationId xmlns="" xmlns:a16="http://schemas.microsoft.com/office/drawing/2014/main" id="{87320DAC-3DFF-411B-9469-1060ED5D77A2}"/>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pic>
        <p:nvPicPr>
          <p:cNvPr id="2" name="Immagine 1"/>
          <p:cNvPicPr>
            <a:picLocks noChangeAspect="1"/>
          </p:cNvPicPr>
          <p:nvPr/>
        </p:nvPicPr>
        <p:blipFill>
          <a:blip r:embed="rId3"/>
          <a:stretch>
            <a:fillRect/>
          </a:stretch>
        </p:blipFill>
        <p:spPr>
          <a:xfrm>
            <a:off x="2459735" y="4393145"/>
            <a:ext cx="4206241" cy="1795290"/>
          </a:xfrm>
          <a:prstGeom prst="rect">
            <a:avLst/>
          </a:prstGeom>
        </p:spPr>
      </p:pic>
      <p:sp>
        <p:nvSpPr>
          <p:cNvPr id="3" name="Rettangolo 2"/>
          <p:cNvSpPr/>
          <p:nvPr/>
        </p:nvSpPr>
        <p:spPr>
          <a:xfrm>
            <a:off x="2148840" y="6263015"/>
            <a:ext cx="6190488" cy="261610"/>
          </a:xfrm>
          <a:prstGeom prst="rect">
            <a:avLst/>
          </a:prstGeom>
        </p:spPr>
        <p:txBody>
          <a:bodyPr wrap="square">
            <a:spAutoFit/>
          </a:bodyPr>
          <a:lstStyle/>
          <a:p>
            <a:r>
              <a:rPr lang="it-IT" dirty="1" sz="1100"/>
              <a:t>https://appyway.com/kerbside-management/</a:t>
            </a:r>
          </a:p>
        </p:txBody>
      </p:sp>
    </p:spTree>
    <p:extLst>
      <p:ext uri="{BB962C8B-B14F-4D97-AF65-F5344CB8AC3E}">
        <p14:creationId xmlns:p14="http://schemas.microsoft.com/office/powerpoint/2010/main" val="18901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it-IT" dirty="1"/>
              <a:t>N. 5: metodo di pagamento del parcheggio Pay by Plate</a:t>
            </a:r>
            <a:r>
              <a:rPr lang="it-IT" dirty="1"/>
              <a:t> </a:t>
            </a:r>
          </a:p>
          <a:p>
            <a:r>
              <a:rPr lang="it-IT" dirty="1" sz="1800"/>
              <a:t>Questa tecnologia permette ai conducenti di pagare i posti auto registrando la propria targa in un chiosco del terminale di pagamento, per poi effettuare il pagamento con carta di credito o contanti.</a:t>
            </a:r>
            <a:r>
              <a:rPr lang="it-IT" dirty="1" sz="1800"/>
              <a:t> </a:t>
            </a:r>
            <a:r>
              <a:rPr lang="it-IT" dirty="1" sz="1800"/>
              <a:t>Gli automobilisti possono prenotare in anticipo lo spazio per tutto il tempo a loro necessario e, qualora debbano prolungare la sosta, l'operazione è eseguibile in remoto tramite app.</a:t>
            </a:r>
            <a:r>
              <a:rPr lang="it-IT" dirty="1" sz="1800"/>
              <a:t> </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25 - 26 marzo 2020• Lovanio• Riccardo Enei</a:t>
            </a:r>
          </a:p>
        </p:txBody>
      </p:sp>
      <p:sp>
        <p:nvSpPr>
          <p:cNvPr id="11" name="Title 1">
            <a:extLst>
              <a:ext uri="{FF2B5EF4-FFF2-40B4-BE49-F238E27FC236}">
                <a16:creationId xmlns="" xmlns:a16="http://schemas.microsoft.com/office/drawing/2014/main" id="{FF9EFD20-6BFA-4D7F-A44B-CDD31E9C23AF}"/>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Rettangolo 5"/>
          <p:cNvSpPr/>
          <p:nvPr/>
        </p:nvSpPr>
        <p:spPr>
          <a:xfrm>
            <a:off x="2678049" y="6195978"/>
            <a:ext cx="7388352" cy="261610"/>
          </a:xfrm>
          <a:prstGeom prst="rect">
            <a:avLst/>
          </a:prstGeom>
        </p:spPr>
        <p:txBody>
          <a:bodyPr wrap="square">
            <a:spAutoFit/>
          </a:bodyPr>
          <a:lstStyle/>
          <a:p>
            <a:r>
              <a:rPr lang="it-IT" dirty="1" sz="1100"/>
              <a:t>https://en.wikipedia.org/wiki/Pay-by-plate_parking</a:t>
            </a:r>
          </a:p>
        </p:txBody>
      </p:sp>
      <p:pic>
        <p:nvPicPr>
          <p:cNvPr id="7" name="Immagine 6"/>
          <p:cNvPicPr>
            <a:picLocks noChangeAspect="1"/>
          </p:cNvPicPr>
          <p:nvPr/>
        </p:nvPicPr>
        <p:blipFill>
          <a:blip r:embed="rId2"/>
          <a:stretch>
            <a:fillRect/>
          </a:stretch>
        </p:blipFill>
        <p:spPr>
          <a:xfrm>
            <a:off x="2854036" y="3689014"/>
            <a:ext cx="2506964" cy="2506964"/>
          </a:xfrm>
          <a:prstGeom prst="rect">
            <a:avLst/>
          </a:prstGeom>
        </p:spPr>
      </p:pic>
    </p:spTree>
    <p:extLst>
      <p:ext uri="{BB962C8B-B14F-4D97-AF65-F5344CB8AC3E}">
        <p14:creationId xmlns:p14="http://schemas.microsoft.com/office/powerpoint/2010/main" val="1213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5: metodo di pagamento del parcheggio Pay by Plate</a:t>
            </a:r>
            <a:r>
              <a:rPr lang="it-IT" dirty="1"/>
              <a:t> </a:t>
            </a:r>
          </a:p>
          <a:p>
            <a:r>
              <a:rPr lang="it-IT" dirty="1" sz="1800">
                <a:solidFill>
                  <a:srgbClr val="FF0000"/>
                </a:solidFill>
                <a:latin typeface="Times New Roman" panose="02020603050405020304" pitchFamily="18" charset="0"/>
                <a:cs typeface="Times New Roman" panose="02020603050405020304" pitchFamily="18" charset="0"/>
              </a:rPr>
              <a:t>Effetti</a:t>
            </a:r>
            <a:r>
              <a:rPr lang="it-IT" dirty="1" sz="1800">
                <a:latin typeface="Times New Roman" panose="02020603050405020304" pitchFamily="18" charset="0"/>
                <a:cs typeface="Times New Roman" panose="02020603050405020304" pitchFamily="18" charset="0"/>
              </a:rPr>
              <a:t>: il sistema è stato implementato a Pittsburgh nel 2012 e da allora la città ha riportato un </a:t>
            </a:r>
            <a:r>
              <a:rPr lang="it-IT" dirty="1" u="sng" sz="1800">
                <a:latin typeface="Times New Roman" panose="02020603050405020304" pitchFamily="18" charset="0"/>
                <a:cs typeface="Times New Roman" panose="02020603050405020304" pitchFamily="18" charset="0"/>
              </a:rPr>
              <a:t>aumento del fatturato derivante dai parcheggi</a:t>
            </a:r>
            <a:r>
              <a:rPr lang="it-IT" dirty="1" sz="1800">
                <a:latin typeface="Times New Roman" panose="02020603050405020304" pitchFamily="18" charset="0"/>
                <a:cs typeface="Times New Roman" panose="02020603050405020304" pitchFamily="18" charset="0"/>
              </a:rPr>
              <a:t>.</a:t>
            </a:r>
            <a:r>
              <a:rPr lang="it-IT" dirty="1" sz="1800">
                <a:latin typeface="Times New Roman" panose="02020603050405020304" pitchFamily="18" charset="0"/>
                <a:cs typeface="Times New Roman" panose="02020603050405020304" pitchFamily="18" charset="0"/>
              </a:rPr>
              <a:t> </a:t>
            </a:r>
            <a:r>
              <a:rPr lang="it-IT" dirty="1" sz="1800">
                <a:latin typeface="Times New Roman" panose="02020603050405020304" pitchFamily="18" charset="0"/>
                <a:cs typeface="Times New Roman" panose="02020603050405020304" pitchFamily="18" charset="0"/>
              </a:rPr>
              <a:t>Allo stesso tempo, è notevolmente diminuito il numero di multe effettuate.</a:t>
            </a:r>
          </a:p>
        </p:txBody>
      </p:sp>
      <p:sp>
        <p:nvSpPr>
          <p:cNvPr id="11" name="Title 1">
            <a:extLst>
              <a:ext uri="{FF2B5EF4-FFF2-40B4-BE49-F238E27FC236}">
                <a16:creationId xmlns="" xmlns:a16="http://schemas.microsoft.com/office/drawing/2014/main" id="{5AE8FF4C-93C1-4769-91A9-2C1311B0BD1F}"/>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7" name="Rettangolo 6"/>
          <p:cNvSpPr/>
          <p:nvPr/>
        </p:nvSpPr>
        <p:spPr>
          <a:xfrm>
            <a:off x="1691640" y="6100074"/>
            <a:ext cx="5073777" cy="261610"/>
          </a:xfrm>
          <a:prstGeom prst="rect">
            <a:avLst/>
          </a:prstGeom>
        </p:spPr>
        <p:txBody>
          <a:bodyPr wrap="square">
            <a:spAutoFit/>
          </a:bodyPr>
          <a:lstStyle/>
          <a:p>
            <a:r>
              <a:rPr lang="it-IT" dirty="1" sz="1100"/>
              <a:t>http://www.gomobilepittsburgh.com/</a:t>
            </a:r>
          </a:p>
        </p:txBody>
      </p:sp>
      <p:pic>
        <p:nvPicPr>
          <p:cNvPr id="8" name="Immagine 7"/>
          <p:cNvPicPr>
            <a:picLocks noChangeAspect="1"/>
          </p:cNvPicPr>
          <p:nvPr/>
        </p:nvPicPr>
        <p:blipFill>
          <a:blip r:embed="rId2"/>
          <a:stretch>
            <a:fillRect/>
          </a:stretch>
        </p:blipFill>
        <p:spPr>
          <a:xfrm>
            <a:off x="1880083" y="3728424"/>
            <a:ext cx="4876190" cy="2380952"/>
          </a:xfrm>
          <a:prstGeom prst="rect">
            <a:avLst/>
          </a:prstGeom>
        </p:spPr>
      </p:pic>
    </p:spTree>
    <p:extLst>
      <p:ext uri="{BB962C8B-B14F-4D97-AF65-F5344CB8AC3E}">
        <p14:creationId xmlns:p14="http://schemas.microsoft.com/office/powerpoint/2010/main" val="3318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6: progettazione di parcheggi e segnaletica 3D: sistemi di aiuto alle manovre</a:t>
            </a:r>
          </a:p>
          <a:p>
            <a:r>
              <a:rPr lang="it-IT" dirty="1" sz="1800"/>
              <a:t>La progettazione e la segnaletica 3D stanno plasmando l'impiego di tecnologie innovative come i sistemi di aiuto alle manovre.</a:t>
            </a:r>
            <a:r>
              <a:rPr lang="it-IT" dirty="1" sz="1800"/>
              <a:t> </a:t>
            </a:r>
            <a:r>
              <a:rPr lang="it-IT" dirty="1" sz="1800"/>
              <a:t>La tecnologia si avvale di sensori integrati nel paraurti del veicolo, che rilevano e segnalano al conducente eventuali variazioni di rotta e ostacoli.</a:t>
            </a:r>
            <a:r>
              <a:rPr lang="it-IT" dirty="1" sz="1800"/>
              <a:t> </a:t>
            </a:r>
          </a:p>
        </p:txBody>
      </p:sp>
      <p:sp>
        <p:nvSpPr>
          <p:cNvPr id="10" name="Title 1">
            <a:extLst>
              <a:ext uri="{FF2B5EF4-FFF2-40B4-BE49-F238E27FC236}">
                <a16:creationId xmlns="" xmlns:a16="http://schemas.microsoft.com/office/drawing/2014/main" id="{93C8FD23-2B2A-45CB-B8B1-1952358C85D9}"/>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7" name="Rettangolo 6"/>
          <p:cNvSpPr/>
          <p:nvPr/>
        </p:nvSpPr>
        <p:spPr>
          <a:xfrm>
            <a:off x="635889" y="6185566"/>
            <a:ext cx="8508111" cy="430887"/>
          </a:xfrm>
          <a:prstGeom prst="rect">
            <a:avLst/>
          </a:prstGeom>
        </p:spPr>
        <p:txBody>
          <a:bodyPr wrap="square">
            <a:spAutoFit/>
          </a:bodyPr>
          <a:lstStyle/>
          <a:p>
            <a:r>
              <a:rPr lang="it-IT" dirty="1" sz="1100"/>
              <a:t>https://www.bosch-mobility-solutions.com/en/products-and-services/passenger-cars-and-light-commercial-vehicles/driver-assistance-systems/parking-aid/</a:t>
            </a:r>
          </a:p>
        </p:txBody>
      </p:sp>
      <p:pic>
        <p:nvPicPr>
          <p:cNvPr id="8" name="Immagine 7">
            <a:extLst>
              <a:ext uri="{FF2B5EF4-FFF2-40B4-BE49-F238E27FC236}">
                <a16:creationId xmlns="" xmlns:a16="http://schemas.microsoft.com/office/drawing/2014/main" id="{213D1926-EFF5-462D-B8C7-F21289ABEEE9}"/>
              </a:ext>
            </a:extLst>
          </p:cNvPr>
          <p:cNvPicPr>
            <a:picLocks noChangeAspect="1"/>
          </p:cNvPicPr>
          <p:nvPr/>
        </p:nvPicPr>
        <p:blipFill>
          <a:blip r:embed="rId2"/>
          <a:stretch>
            <a:fillRect/>
          </a:stretch>
        </p:blipFill>
        <p:spPr>
          <a:xfrm>
            <a:off x="2715768" y="3968409"/>
            <a:ext cx="3656457" cy="2217157"/>
          </a:xfrm>
          <a:prstGeom prst="rect">
            <a:avLst/>
          </a:prstGeom>
        </p:spPr>
      </p:pic>
    </p:spTree>
    <p:extLst>
      <p:ext uri="{BB962C8B-B14F-4D97-AF65-F5344CB8AC3E}">
        <p14:creationId xmlns:p14="http://schemas.microsoft.com/office/powerpoint/2010/main" val="39197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6: progettazione di parcheggi e segnaletica 3D: sistemi di aiuto alle manovre</a:t>
            </a:r>
          </a:p>
          <a:p>
            <a:r>
              <a:rPr lang="it-IT" dirty="1" sz="1800">
                <a:solidFill>
                  <a:srgbClr val="FF0000"/>
                </a:solidFill>
                <a:latin typeface="Times New Roman" panose="02020603050405020304" pitchFamily="18" charset="0"/>
                <a:cs typeface="Times New Roman" panose="02020603050405020304" pitchFamily="18" charset="0"/>
              </a:rPr>
              <a:t>Effetti</a:t>
            </a:r>
            <a:r>
              <a:rPr lang="it-IT" dirty="1" sz="1800">
                <a:latin typeface="Times New Roman" panose="02020603050405020304" pitchFamily="18" charset="0"/>
                <a:cs typeface="Times New Roman" panose="02020603050405020304" pitchFamily="18" charset="0"/>
              </a:rPr>
              <a:t>: vantaggi del sistema per i conducenti:</a:t>
            </a:r>
          </a:p>
          <a:p>
            <a:pPr marL="361950" indent="0">
              <a:buNone/>
            </a:pPr>
            <a:endParaRPr lang="en-US" sz="1800" dirty="0"/>
          </a:p>
          <a:p>
            <a:pPr marL="361950" indent="0">
              <a:buNone/>
            </a:pPr>
            <a:r>
              <a:rPr lang="it-IT" dirty="1" sz="1800"/>
              <a:t>Comfort e supporto in fase di parcheggio e manovra</a:t>
            </a:r>
          </a:p>
          <a:p>
            <a:pPr marL="361950" indent="0">
              <a:buNone/>
            </a:pPr>
            <a:endParaRPr lang="en-US" sz="1800" dirty="0"/>
          </a:p>
          <a:p>
            <a:pPr marL="361950" indent="0">
              <a:buNone/>
            </a:pPr>
            <a:r>
              <a:rPr lang="it-IT" dirty="1" sz="1800"/>
              <a:t>Prevenzione di fastidiose riparazioni causate da piccoli urti e graffi</a:t>
            </a:r>
          </a:p>
          <a:p>
            <a:pPr marL="361950" indent="0">
              <a:buNone/>
            </a:pPr>
            <a:endParaRPr lang="en-US" sz="1800" dirty="0"/>
          </a:p>
          <a:p>
            <a:pPr marL="361950" indent="0">
              <a:buNone/>
            </a:pPr>
            <a:r>
              <a:rPr lang="it-IT" dirty="1" sz="1800"/>
              <a:t>Utilizzo più efficace degli spazi di parcheggio ristretti</a:t>
            </a:r>
          </a:p>
          <a:p>
            <a:endParaRPr lang="en-US" altLang="en-US" dirty="0"/>
          </a:p>
        </p:txBody>
      </p:sp>
      <p:sp>
        <p:nvSpPr>
          <p:cNvPr id="10" name="Title 1">
            <a:extLst>
              <a:ext uri="{FF2B5EF4-FFF2-40B4-BE49-F238E27FC236}">
                <a16:creationId xmlns="" xmlns:a16="http://schemas.microsoft.com/office/drawing/2014/main" id="{D7F276A3-1246-418C-8D4A-A93071BDF430}"/>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5"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25546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7: tariffe di parcheggio basate sull'inquinamento</a:t>
            </a:r>
            <a:r>
              <a:rPr lang="it-IT" dirty="1"/>
              <a:t> </a:t>
            </a:r>
          </a:p>
          <a:p>
            <a:r>
              <a:rPr lang="it-IT" dirty="1" sz="1800"/>
              <a:t>I veicoli più ecologici come quelli elettrici, ibridi e a basso consumo usufruiscono di uno sconto, mentre le auto più inquinanti pagano un sovrapprezzo.</a:t>
            </a:r>
            <a:r>
              <a:rPr lang="it-IT" dirty="1" sz="1800"/>
              <a:t> </a:t>
            </a:r>
            <a:r>
              <a:rPr lang="it-IT" dirty="1" sz="1800"/>
              <a:t>Il sistema è stato introdotto a Madrid nel 2004 nel tentativo di ridurre l'impronta di carbonio della città, cui ha fatto seguito Londra nel 2018.</a:t>
            </a:r>
            <a:r>
              <a:rPr lang="it-IT" dirty="1" sz="1800"/>
              <a:t> </a:t>
            </a:r>
          </a:p>
        </p:txBody>
      </p:sp>
      <p:sp>
        <p:nvSpPr>
          <p:cNvPr id="11" name="Title 1">
            <a:extLst>
              <a:ext uri="{FF2B5EF4-FFF2-40B4-BE49-F238E27FC236}">
                <a16:creationId xmlns="" xmlns:a16="http://schemas.microsoft.com/office/drawing/2014/main" id="{2C338D63-2F01-4E9C-BD4D-6E46DB4675FA}"/>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2115" y="3818927"/>
            <a:ext cx="4632960" cy="2432304"/>
          </a:xfrm>
          <a:prstGeom prst="rect">
            <a:avLst/>
          </a:prstGeom>
        </p:spPr>
      </p:pic>
      <p:sp>
        <p:nvSpPr>
          <p:cNvPr id="8" name="Rettangolo 7"/>
          <p:cNvSpPr/>
          <p:nvPr/>
        </p:nvSpPr>
        <p:spPr>
          <a:xfrm>
            <a:off x="672465" y="6261470"/>
            <a:ext cx="8316087" cy="261610"/>
          </a:xfrm>
          <a:prstGeom prst="rect">
            <a:avLst/>
          </a:prstGeom>
        </p:spPr>
        <p:txBody>
          <a:bodyPr wrap="square">
            <a:spAutoFit/>
          </a:bodyPr>
          <a:lstStyle/>
          <a:p>
            <a:r>
              <a:rPr lang="it-IT" dirty="1" sz="1100"/>
              <a:t>https://www.theguardian.com/world/2020/apr/16/uk-cities-postpone-clean-air-zone-plans-due-to-covid-19-crisis</a:t>
            </a:r>
          </a:p>
        </p:txBody>
      </p:sp>
    </p:spTree>
    <p:extLst>
      <p:ext uri="{BB962C8B-B14F-4D97-AF65-F5344CB8AC3E}">
        <p14:creationId xmlns:p14="http://schemas.microsoft.com/office/powerpoint/2010/main" val="19330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7: tariffe di parcheggio basate sull'inquinamento</a:t>
            </a:r>
            <a:r>
              <a:rPr lang="it-IT" dirty="1"/>
              <a:t> </a:t>
            </a:r>
          </a:p>
          <a:p>
            <a:r>
              <a:rPr lang="it-IT" dirty="1" sz="1800">
                <a:solidFill>
                  <a:srgbClr val="FF0000"/>
                </a:solidFill>
                <a:latin typeface="Times New Roman" panose="02020603050405020304" pitchFamily="18" charset="0"/>
                <a:cs typeface="Times New Roman" panose="02020603050405020304" pitchFamily="18" charset="0"/>
              </a:rPr>
              <a:t>Effetti</a:t>
            </a:r>
            <a:r>
              <a:rPr lang="it-IT" dirty="1" sz="1800">
                <a:latin typeface="Times New Roman" panose="02020603050405020304" pitchFamily="18" charset="0"/>
                <a:cs typeface="Times New Roman" panose="02020603050405020304" pitchFamily="18" charset="0"/>
              </a:rPr>
              <a:t>: il governo promuove le zona di aria pulita come la soluzione migliore per influenzare il comportamento degli automobilisti.</a:t>
            </a:r>
            <a:r>
              <a:rPr lang="it-IT" dirty="1" sz="1800">
                <a:latin typeface="Times New Roman" panose="02020603050405020304" pitchFamily="18" charset="0"/>
                <a:cs typeface="Times New Roman" panose="02020603050405020304" pitchFamily="18" charset="0"/>
              </a:rPr>
              <a:t> </a:t>
            </a:r>
            <a:r>
              <a:rPr lang="it-IT" dirty="1" sz="1800">
                <a:latin typeface="Times New Roman" panose="02020603050405020304" pitchFamily="18" charset="0"/>
                <a:cs typeface="Times New Roman" panose="02020603050405020304" pitchFamily="18" charset="0"/>
              </a:rPr>
              <a:t>Tuttavia, la loro creazione richiede diversi anni, per non parlare della necessità di investire somme considerevoli.</a:t>
            </a:r>
            <a:r>
              <a:rPr lang="it-IT" dirty="1" sz="1800">
                <a:latin typeface="Times New Roman" panose="02020603050405020304" pitchFamily="18" charset="0"/>
                <a:cs typeface="Times New Roman" panose="02020603050405020304" pitchFamily="18" charset="0"/>
              </a:rPr>
              <a:t> </a:t>
            </a:r>
            <a:r>
              <a:rPr lang="it-IT" dirty="1" sz="1800">
                <a:latin typeface="Times New Roman" panose="02020603050405020304" pitchFamily="18" charset="0"/>
                <a:cs typeface="Times New Roman" panose="02020603050405020304" pitchFamily="18" charset="0"/>
              </a:rPr>
              <a:t>In assenza dell'infrastruttura fisica necessaria, l'Emissions Based Parking (parcheggio basato sulle emissioni) fornisce risultati simili a un costo minimo e può essere realizzato nel giro di poche settimane.</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25 - 26 marzo 2020• Lovanio• Riccardo Enei</a:t>
            </a:r>
          </a:p>
        </p:txBody>
      </p:sp>
      <p:sp>
        <p:nvSpPr>
          <p:cNvPr id="11" name="Title 1">
            <a:extLst>
              <a:ext uri="{FF2B5EF4-FFF2-40B4-BE49-F238E27FC236}">
                <a16:creationId xmlns="" xmlns:a16="http://schemas.microsoft.com/office/drawing/2014/main" id="{74F7943F-9597-428F-B87C-7D19182795E8}"/>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pic>
        <p:nvPicPr>
          <p:cNvPr id="9" name="Immagine 8"/>
          <p:cNvPicPr>
            <a:picLocks noChangeAspect="1"/>
          </p:cNvPicPr>
          <p:nvPr/>
        </p:nvPicPr>
        <p:blipFill>
          <a:blip r:embed="rId2"/>
          <a:stretch>
            <a:fillRect/>
          </a:stretch>
        </p:blipFill>
        <p:spPr>
          <a:xfrm>
            <a:off x="2807207" y="3801884"/>
            <a:ext cx="3366993" cy="2492406"/>
          </a:xfrm>
          <a:prstGeom prst="rect">
            <a:avLst/>
          </a:prstGeom>
        </p:spPr>
      </p:pic>
      <p:sp>
        <p:nvSpPr>
          <p:cNvPr id="10" name="Rettangolo 9"/>
          <p:cNvSpPr/>
          <p:nvPr/>
        </p:nvSpPr>
        <p:spPr>
          <a:xfrm>
            <a:off x="730632" y="6263015"/>
            <a:ext cx="7682736" cy="261610"/>
          </a:xfrm>
          <a:prstGeom prst="rect">
            <a:avLst/>
          </a:prstGeom>
        </p:spPr>
        <p:txBody>
          <a:bodyPr wrap="square">
            <a:spAutoFit/>
          </a:bodyPr>
          <a:lstStyle/>
          <a:p>
            <a:r>
              <a:rPr lang="it-IT" dirty="1" sz="1100"/>
              <a:t>https://www.europeanparking.eu/media/1542/3_uk_cityoflondon_ringgoebp_presentation.pdf</a:t>
            </a:r>
          </a:p>
        </p:txBody>
      </p:sp>
    </p:spTree>
    <p:extLst>
      <p:ext uri="{BB962C8B-B14F-4D97-AF65-F5344CB8AC3E}">
        <p14:creationId xmlns:p14="http://schemas.microsoft.com/office/powerpoint/2010/main" val="115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it-IT" dirty="1"/>
              <a:t>N. 8: tariffe di parcheggio basate sulla lunghezza del veicolo</a:t>
            </a:r>
          </a:p>
          <a:p>
            <a:r>
              <a:rPr lang="it-IT" dirty="1" sz="1800"/>
              <a:t>In genere, i veicoli più lunghi e più grandi sono più costosi.</a:t>
            </a:r>
            <a:r>
              <a:rPr lang="it-IT" dirty="1" sz="1800"/>
              <a:t> </a:t>
            </a:r>
            <a:r>
              <a:rPr lang="it-IT" dirty="1" sz="1800"/>
              <a:t>Il sistema introduce una misura democratica per far pagare ai conducenti </a:t>
            </a:r>
            <a:r>
              <a:rPr lang="it-IT" dirty="1" u="sng" sz="1800"/>
              <a:t>la quantità </a:t>
            </a:r>
            <a:r>
              <a:rPr lang="it-IT" dirty="1" sz="1800"/>
              <a:t>di spazio occupato, non solo </a:t>
            </a:r>
            <a:r>
              <a:rPr lang="it-IT" dirty="1" u="sng" sz="1800"/>
              <a:t>il tempo </a:t>
            </a:r>
            <a:r>
              <a:rPr lang="it-IT" dirty="1" sz="1800"/>
              <a:t>per cui lo stanno usando.</a:t>
            </a:r>
            <a:r>
              <a:rPr lang="it-IT" dirty="1" sz="1800"/>
              <a:t> </a:t>
            </a:r>
            <a:r>
              <a:rPr lang="it-IT" dirty="1" sz="1800"/>
              <a:t>In questo modo, le persone sono incentivate a investire in automobili più piccole, proprio come il parcheggio basato sull'inquinamento promuove l'uso di veicoli più ecologici.</a:t>
            </a:r>
            <a:r>
              <a:rPr lang="it-IT" dirty="1" sz="1800"/>
              <a:t> </a:t>
            </a:r>
            <a:r>
              <a:rPr lang="it-IT" dirty="1" sz="1800"/>
              <a:t>La misura è stata attuata a Norwich (Regno Unito) nel 2008.</a:t>
            </a:r>
            <a:r>
              <a:rPr lang="it-IT" dirty="1" sz="1800"/>
              <a:t> </a:t>
            </a:r>
          </a:p>
        </p:txBody>
      </p:sp>
      <p:pic>
        <p:nvPicPr>
          <p:cNvPr id="4" name="Immagine 3">
            <a:extLst>
              <a:ext uri="{FF2B5EF4-FFF2-40B4-BE49-F238E27FC236}">
                <a16:creationId xmlns="" xmlns:a16="http://schemas.microsoft.com/office/drawing/2014/main" id="{2FA17CD8-B905-4A73-88AC-06BCDEFD1DE2}"/>
              </a:ext>
            </a:extLst>
          </p:cNvPr>
          <p:cNvPicPr>
            <a:picLocks noChangeAspect="1"/>
          </p:cNvPicPr>
          <p:nvPr/>
        </p:nvPicPr>
        <p:blipFill>
          <a:blip r:embed="rId2"/>
          <a:stretch>
            <a:fillRect/>
          </a:stretch>
        </p:blipFill>
        <p:spPr>
          <a:xfrm>
            <a:off x="2741222" y="3771413"/>
            <a:ext cx="3545457" cy="2535262"/>
          </a:xfrm>
          <a:prstGeom prst="rect">
            <a:avLst/>
          </a:prstGeom>
        </p:spPr>
      </p:pic>
      <p:sp>
        <p:nvSpPr>
          <p:cNvPr id="11" name="Title 1">
            <a:extLst>
              <a:ext uri="{FF2B5EF4-FFF2-40B4-BE49-F238E27FC236}">
                <a16:creationId xmlns=""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7" name="Rettangolo 6"/>
          <p:cNvSpPr/>
          <p:nvPr/>
        </p:nvSpPr>
        <p:spPr>
          <a:xfrm>
            <a:off x="2039112" y="6334107"/>
            <a:ext cx="5422392" cy="261610"/>
          </a:xfrm>
          <a:prstGeom prst="rect">
            <a:avLst/>
          </a:prstGeom>
        </p:spPr>
        <p:txBody>
          <a:bodyPr wrap="square">
            <a:spAutoFit/>
          </a:bodyPr>
          <a:lstStyle/>
          <a:p>
            <a:r>
              <a:rPr lang="it-IT" dirty="1" sz="1100"/>
              <a:t>https://civitas.eu/sites/default/files/720-2.pdf</a:t>
            </a:r>
          </a:p>
        </p:txBody>
      </p:sp>
    </p:spTree>
    <p:extLst>
      <p:ext uri="{BB962C8B-B14F-4D97-AF65-F5344CB8AC3E}">
        <p14:creationId xmlns:p14="http://schemas.microsoft.com/office/powerpoint/2010/main" val="560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it-IT" dirty="1"/>
              <a:t>N. 8: tariffe di parcheggio basate sulla lunghezza del veicolo</a:t>
            </a:r>
          </a:p>
          <a:p>
            <a:r>
              <a:rPr lang="it-IT" dirty="1" sz="1800">
                <a:solidFill>
                  <a:srgbClr val="FF0000"/>
                </a:solidFill>
              </a:rPr>
              <a:t>Effetti:</a:t>
            </a:r>
            <a:r>
              <a:rPr lang="it-IT" dirty="1" sz="1800"/>
              <a:t> a Norwich (Regno Unito), durante il calcolo del potenziale della strategia di prezzo dei parcheggi nell'incentivare l'uso di auto più piccole, è emersa una sconcertante riduzione di 2.700 tonnellate di CO2 negli scenari più ottimistici, raggiungendo 300 tonnellate negli scenari prudenziali.</a:t>
            </a:r>
          </a:p>
        </p:txBody>
      </p:sp>
      <p:sp>
        <p:nvSpPr>
          <p:cNvPr id="11" name="Title 1">
            <a:extLst>
              <a:ext uri="{FF2B5EF4-FFF2-40B4-BE49-F238E27FC236}">
                <a16:creationId xmlns=""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pic>
        <p:nvPicPr>
          <p:cNvPr id="2" name="Immagine 1"/>
          <p:cNvPicPr>
            <a:picLocks noChangeAspect="1"/>
          </p:cNvPicPr>
          <p:nvPr/>
        </p:nvPicPr>
        <p:blipFill>
          <a:blip r:embed="rId3"/>
          <a:stretch>
            <a:fillRect/>
          </a:stretch>
        </p:blipFill>
        <p:spPr>
          <a:xfrm>
            <a:off x="1815524" y="3274994"/>
            <a:ext cx="4328916" cy="3070941"/>
          </a:xfrm>
          <a:prstGeom prst="rect">
            <a:avLst/>
          </a:prstGeom>
        </p:spPr>
      </p:pic>
      <p:sp>
        <p:nvSpPr>
          <p:cNvPr id="7" name="Rettangolo 6"/>
          <p:cNvSpPr/>
          <p:nvPr/>
        </p:nvSpPr>
        <p:spPr>
          <a:xfrm>
            <a:off x="566928" y="6263015"/>
            <a:ext cx="7086600" cy="261610"/>
          </a:xfrm>
          <a:prstGeom prst="rect">
            <a:avLst/>
          </a:prstGeom>
        </p:spPr>
        <p:txBody>
          <a:bodyPr wrap="square">
            <a:spAutoFit/>
          </a:bodyPr>
          <a:lstStyle/>
          <a:p>
            <a:r>
              <a:rPr lang="it-IT" dirty="1" sz="1100"/>
              <a:t>https://civitas.eu/content/measure-result-influencing-choice-vehicle-towards-smaller-and-more-fuel-efficient-vehicles</a:t>
            </a:r>
          </a:p>
        </p:txBody>
      </p:sp>
    </p:spTree>
    <p:extLst>
      <p:ext uri="{BB962C8B-B14F-4D97-AF65-F5344CB8AC3E}">
        <p14:creationId xmlns:p14="http://schemas.microsoft.com/office/powerpoint/2010/main" val="30501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9: ricarica wireless nei parcheggi</a:t>
            </a:r>
            <a:r>
              <a:rPr lang="it-IT" dirty="1"/>
              <a:t> </a:t>
            </a:r>
          </a:p>
          <a:p>
            <a:r>
              <a:rPr lang="it-IT" dirty="1" sz="1800"/>
              <a:t>Sono già disponibili varie soluzioni di ricarica wireless per veicoli elettrici. Inoltre, con fornitori come Plugless, è possibile usufruire della ricarica wireless all'interno dei parcheggi.</a:t>
            </a:r>
          </a:p>
        </p:txBody>
      </p:sp>
      <p:sp>
        <p:nvSpPr>
          <p:cNvPr id="9" name="Title 1">
            <a:extLst>
              <a:ext uri="{FF2B5EF4-FFF2-40B4-BE49-F238E27FC236}">
                <a16:creationId xmlns=""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7" name="Rettangolo 6"/>
          <p:cNvSpPr/>
          <p:nvPr/>
        </p:nvSpPr>
        <p:spPr>
          <a:xfrm>
            <a:off x="1699970" y="6188435"/>
            <a:ext cx="2044149" cy="261610"/>
          </a:xfrm>
          <a:prstGeom prst="rect">
            <a:avLst/>
          </a:prstGeom>
        </p:spPr>
        <p:txBody>
          <a:bodyPr wrap="none">
            <a:spAutoFit/>
          </a:bodyPr>
          <a:lstStyle/>
          <a:p>
            <a:r>
              <a:rPr lang="it-IT" dirty="1" sz="1100"/>
              <a:t>https://www.pluglesspower.com/</a:t>
            </a:r>
          </a:p>
        </p:txBody>
      </p:sp>
      <p:pic>
        <p:nvPicPr>
          <p:cNvPr id="8" name="Immagine 7"/>
          <p:cNvPicPr>
            <a:picLocks noChangeAspect="1"/>
          </p:cNvPicPr>
          <p:nvPr/>
        </p:nvPicPr>
        <p:blipFill>
          <a:blip r:embed="rId2"/>
          <a:stretch>
            <a:fillRect/>
          </a:stretch>
        </p:blipFill>
        <p:spPr>
          <a:xfrm>
            <a:off x="2386583" y="3210585"/>
            <a:ext cx="3815585" cy="3045918"/>
          </a:xfrm>
          <a:prstGeom prst="rect">
            <a:avLst/>
          </a:prstGeom>
        </p:spPr>
      </p:pic>
    </p:spTree>
    <p:extLst>
      <p:ext uri="{BB962C8B-B14F-4D97-AF65-F5344CB8AC3E}">
        <p14:creationId xmlns:p14="http://schemas.microsoft.com/office/powerpoint/2010/main" val="22736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it-IT" dirty="1" sz="3600" b="1">
                <a:solidFill>
                  <a:schemeClr val="bg1"/>
                </a:solidFill>
                <a:latin typeface="+mj-lt"/>
              </a:rPr>
              <a:t>Soluzioni tecniche</a:t>
            </a:r>
          </a:p>
        </p:txBody>
      </p:sp>
    </p:spTree>
    <p:extLst>
      <p:ext uri="{BB962C8B-B14F-4D97-AF65-F5344CB8AC3E}">
        <p14:creationId xmlns:p14="http://schemas.microsoft.com/office/powerpoint/2010/main" val="120740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9: ricarica wireless nei parcheggi</a:t>
            </a:r>
            <a:r>
              <a:rPr lang="it-IT" dirty="1"/>
              <a:t> </a:t>
            </a:r>
          </a:p>
          <a:p>
            <a:r>
              <a:rPr lang="it-IT" dirty="1" sz="1800">
                <a:solidFill>
                  <a:srgbClr val="FF0000"/>
                </a:solidFill>
              </a:rPr>
              <a:t>Effetto e implementazione</a:t>
            </a:r>
            <a:r>
              <a:rPr lang="it-IT" dirty="1" sz="1800"/>
              <a:t>:</a:t>
            </a:r>
            <a:r>
              <a:rPr lang="it-IT" dirty="1" sz="1800"/>
              <a:t> </a:t>
            </a:r>
          </a:p>
          <a:p>
            <a:r>
              <a:rPr lang="it-IT" dirty="1" sz="1800"/>
              <a:t>Lo studio di ricarica induttiva WiCh (Wireless Charging of Electric Vehicles) è stato condotto in Svezia su vasta scala nell'arco di 18 mesi (2017) e ha coinvolto 20 veicoli, introdotti all'interno delle flotte esistenti per essere testati dagli utenti nel corso del lavoro quotidiano.</a:t>
            </a:r>
            <a:r>
              <a:rPr lang="it-IT" dirty="1" sz="1800"/>
              <a:t> </a:t>
            </a:r>
            <a:r>
              <a:rPr lang="it-IT" dirty="1" sz="1800"/>
              <a:t>I veicoli sono stati distribuiti in 8 diversi siti nel sud della Svezia, nelle città di Stoccolma, Uppsala e Göteborg.</a:t>
            </a:r>
          </a:p>
          <a:p>
            <a:r>
              <a:rPr lang="it-IT" dirty="1" sz="1800"/>
              <a:t>La Norvegia installerà nei parcheggi di Oslo le prime stazioni al mondo di ricarica wireless di veicoli elettrici destinate ai taxi.</a:t>
            </a:r>
            <a:r>
              <a:rPr lang="it-IT" dirty="1" sz="1800"/>
              <a:t> </a:t>
            </a:r>
            <a:r>
              <a:rPr lang="it-IT" dirty="1" sz="1800"/>
              <a:t>Il progetto di ricarica rapida wireless ridurrà le emissioni climatiche del settore taxi entro il 2023.</a:t>
            </a:r>
          </a:p>
          <a:p>
            <a:endParaRPr lang="en-US" sz="1800" dirty="0"/>
          </a:p>
          <a:p>
            <a:endParaRPr lang="en-US" altLang="en-US" dirty="0"/>
          </a:p>
        </p:txBody>
      </p:sp>
      <p:sp>
        <p:nvSpPr>
          <p:cNvPr id="9" name="Title 1">
            <a:extLst>
              <a:ext uri="{FF2B5EF4-FFF2-40B4-BE49-F238E27FC236}">
                <a16:creationId xmlns=""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2059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it-IT" dirty="1" sz="3600" b="1">
                <a:solidFill>
                  <a:schemeClr val="bg1"/>
                </a:solidFill>
                <a:latin typeface="+mj-lt"/>
              </a:rPr>
              <a:t>Benefici</a:t>
            </a:r>
          </a:p>
        </p:txBody>
      </p:sp>
    </p:spTree>
    <p:extLst>
      <p:ext uri="{BB962C8B-B14F-4D97-AF65-F5344CB8AC3E}">
        <p14:creationId xmlns:p14="http://schemas.microsoft.com/office/powerpoint/2010/main" val="104158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14300"/>
            <a:ext cx="7343775" cy="1152525"/>
          </a:xfrm>
        </p:spPr>
        <p:txBody>
          <a:bodyPr/>
          <a:lstStyle/>
          <a:p>
            <a:pPr marL="0" indent="0" eaLnBrk="1" hangingPunct="1">
              <a:buFontTx/>
              <a:buNone/>
            </a:pPr>
            <a:r>
              <a:rPr lang="it-IT" dirty="1" sz="2400"/>
              <a:t>Vantaggi delle soluzioni tecniche</a:t>
            </a:r>
          </a:p>
        </p:txBody>
      </p:sp>
      <p:sp>
        <p:nvSpPr>
          <p:cNvPr id="6147" name="Content Placeholder 2"/>
          <p:cNvSpPr>
            <a:spLocks noGrp="1"/>
          </p:cNvSpPr>
          <p:nvPr>
            <p:ph idx="1"/>
          </p:nvPr>
        </p:nvSpPr>
        <p:spPr/>
        <p:txBody>
          <a:bodyPr/>
          <a:lstStyle/>
          <a:p>
            <a:pPr marL="0" indent="0" eaLnBrk="1" hangingPunct="1">
              <a:buFontTx/>
              <a:buNone/>
            </a:pPr>
            <a:r>
              <a:rPr lang="it-IT" dirty="1" sz="1800"/>
              <a:t> </a:t>
            </a:r>
          </a:p>
          <a:p>
            <a:pPr marL="857250" lvl="1" eaLnBrk="1" hangingPunct="1"/>
            <a:r>
              <a:rPr lang="it-IT" dirty="1"/>
              <a:t>Riduzione del periodo di crociera per la ricerca del parcheggio</a:t>
            </a:r>
          </a:p>
          <a:p>
            <a:pPr marL="857250" lvl="1" eaLnBrk="1" hangingPunct="1"/>
            <a:r>
              <a:rPr lang="it-IT" dirty="1"/>
              <a:t>Diminuzione della congestione e delle emissioni</a:t>
            </a:r>
          </a:p>
          <a:p>
            <a:pPr marL="857250" lvl="1" eaLnBrk="1" hangingPunct="1"/>
            <a:r>
              <a:rPr lang="it-IT" dirty="1"/>
              <a:t>Potenziamento del controllo soste</a:t>
            </a:r>
          </a:p>
          <a:p>
            <a:pPr marL="857250" lvl="1" eaLnBrk="1" hangingPunct="1"/>
            <a:r>
              <a:rPr lang="it-IT" dirty="1"/>
              <a:t>Incremento dei flussi di ricavi</a:t>
            </a:r>
          </a:p>
          <a:p>
            <a:pPr marL="857250" lvl="1" eaLnBrk="1" hangingPunct="1"/>
            <a:r>
              <a:rPr lang="it-IT" dirty="1"/>
              <a:t>Miglioramento della disponibilità di parcheggio</a:t>
            </a:r>
          </a:p>
          <a:p>
            <a:pPr marL="857250" lvl="1" eaLnBrk="1" hangingPunct="1"/>
            <a:r>
              <a:rPr lang="it-IT" dirty="1"/>
              <a:t>Aumento dei tassi di occupazione degli spazi di parcheggio</a:t>
            </a:r>
          </a:p>
          <a:p>
            <a:pPr marL="857250" lvl="1" eaLnBrk="1" hangingPunct="1"/>
            <a:r>
              <a:rPr lang="it-IT" dirty="1"/>
              <a:t>Promozione dell'economia locale</a:t>
            </a:r>
          </a:p>
          <a:p>
            <a:pPr marL="857250" lvl="1" eaLnBrk="1" hangingPunct="1"/>
            <a:r>
              <a:rPr lang="it-IT" dirty="1"/>
              <a:t>Miglioramento della vivibilità</a:t>
            </a:r>
          </a:p>
          <a:p>
            <a:pPr marL="857250" lvl="1" eaLnBrk="1" hangingPunct="1"/>
            <a:r>
              <a:rPr lang="it-IT" dirty="1"/>
              <a:t>Incremento della sicurezza</a:t>
            </a:r>
          </a:p>
        </p:txBody>
      </p:sp>
      <p:pic>
        <p:nvPicPr>
          <p:cNvPr id="2" name="Immagine 1">
            <a:extLst>
              <a:ext uri="{FF2B5EF4-FFF2-40B4-BE49-F238E27FC236}">
                <a16:creationId xmlns="" xmlns:a16="http://schemas.microsoft.com/office/drawing/2014/main" id="{C1971058-0029-4666-983F-6781DFC7B6E3}"/>
              </a:ext>
            </a:extLst>
          </p:cNvPr>
          <p:cNvPicPr>
            <a:picLocks noChangeAspect="1"/>
          </p:cNvPicPr>
          <p:nvPr/>
        </p:nvPicPr>
        <p:blipFill>
          <a:blip r:embed="rId2"/>
          <a:stretch>
            <a:fillRect/>
          </a:stretch>
        </p:blipFill>
        <p:spPr>
          <a:xfrm>
            <a:off x="6372223" y="1822263"/>
            <a:ext cx="2771777" cy="1862425"/>
          </a:xfrm>
          <a:prstGeom prst="rect">
            <a:avLst/>
          </a:prstGeom>
        </p:spPr>
      </p:pic>
      <p:pic>
        <p:nvPicPr>
          <p:cNvPr id="6" name="Immagine 5">
            <a:extLst>
              <a:ext uri="{FF2B5EF4-FFF2-40B4-BE49-F238E27FC236}">
                <a16:creationId xmlns="" xmlns:a16="http://schemas.microsoft.com/office/drawing/2014/main" id="{550CD2CF-2729-4DC9-81B6-E495FDBE0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2" y="4004469"/>
            <a:ext cx="2771777" cy="1863711"/>
          </a:xfrm>
          <a:prstGeom prst="rect">
            <a:avLst/>
          </a:prstGeom>
        </p:spPr>
      </p:pic>
      <p:sp>
        <p:nvSpPr>
          <p:cNvPr id="7"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339832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 SF Park</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eaLnBrk="1" hangingPunct="1"/>
            <a:r>
              <a:rPr lang="it-IT" dirty="1" sz="1800">
                <a:solidFill>
                  <a:srgbClr val="134095"/>
                </a:solidFill>
                <a:ea typeface="ＭＳ Ｐゴシック" panose="020B0600070205080204" pitchFamily="34" charset="-128"/>
              </a:rPr>
              <a:t>San Francisco Park è stata una delle prime città ad adottare un approccio dinamico alla tariffazione dei parcheggi con parchimetro.</a:t>
            </a:r>
            <a:r>
              <a:rPr lang="it-IT" dirty="1" sz="1800">
                <a:solidFill>
                  <a:srgbClr val="134095"/>
                </a:solidFill>
                <a:ea typeface="ＭＳ Ｐゴシック" panose="020B0600070205080204" pitchFamily="34" charset="-128"/>
              </a:rPr>
              <a:t> </a:t>
            </a:r>
          </a:p>
          <a:p>
            <a:pPr eaLnBrk="1" hangingPunct="1"/>
            <a:endParaRPr lang="en-US" altLang="en-US" sz="1800" kern="0" dirty="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eaLnBrk="1" hangingPunct="1"/>
            <a:r>
              <a:rPr lang="it-IT" dirty="1" sz="1800">
                <a:solidFill>
                  <a:srgbClr val="134095"/>
                </a:solidFill>
                <a:ea typeface="ＭＳ Ｐゴシック" panose="020B0600070205080204" pitchFamily="34" charset="-128"/>
              </a:rPr>
              <a:t>Le tariffe variano per blocco, ora del giorno e giorno della settimana, allo scopo di raggiungere un tasso di occupazione target che va da uno a due spazi disponibili per ciascun tratto stradale.</a:t>
            </a:r>
            <a:r>
              <a:rPr lang="it-IT" dirty="1" sz="1800">
                <a:solidFill>
                  <a:srgbClr val="134095"/>
                </a:solidFill>
                <a:ea typeface="ＭＳ Ｐゴシック" panose="020B0600070205080204" pitchFamily="34" charset="-128"/>
              </a:rPr>
              <a:t> </a:t>
            </a:r>
          </a:p>
          <a:p>
            <a:pPr eaLnBrk="1" hangingPunct="1"/>
            <a:endParaRPr lang="en-US" altLang="en-US" sz="1800" kern="0" dirty="0">
              <a:solidFill>
                <a:srgbClr val="134095"/>
              </a:solidFill>
              <a:ea typeface="ＭＳ Ｐゴシック" panose="020B0600070205080204" pitchFamily="34" charset="-128"/>
            </a:endParaRPr>
          </a:p>
          <a:p>
            <a:pPr marL="0" indent="0" eaLnBrk="1" hangingPunct="1">
              <a:buNone/>
            </a:pPr>
            <a:endParaRPr lang="en-US" altLang="en-US" sz="1800" kern="0" dirty="0">
              <a:solidFill>
                <a:srgbClr val="134095"/>
              </a:solidFill>
              <a:ea typeface="ＭＳ Ｐゴシック" panose="020B0600070205080204" pitchFamily="34" charset="-128"/>
            </a:endParaRPr>
          </a:p>
          <a:p>
            <a:pPr eaLnBrk="1" hangingPunct="1"/>
            <a:r>
              <a:rPr lang="it-IT" dirty="1" sz="1800">
                <a:solidFill>
                  <a:srgbClr val="134095"/>
                </a:solidFill>
                <a:ea typeface="ＭＳ Ｐゴシック" panose="020B0600070205080204" pitchFamily="34" charset="-128"/>
              </a:rPr>
              <a:t>La disponibilità di posti auto può essere verificata sul sito web SF Park o tramite app mobile.</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41345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it-IT" dirty="1" sz="1800">
                <a:solidFill>
                  <a:srgbClr val="134095"/>
                </a:solidFill>
                <a:ea typeface="ＭＳ Ｐゴシック" panose="020B0600070205080204" pitchFamily="34" charset="-128"/>
              </a:rPr>
              <a:t>Risultati nelle aree pilota di San Francisco Sfpark (parchimetri intelligenti che modificano i prezzi in base alla posizione, all'ora del giorno e al giorno della settimana).</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2" name="Immagine 1">
            <a:extLst>
              <a:ext uri="{FF2B5EF4-FFF2-40B4-BE49-F238E27FC236}">
                <a16:creationId xmlns="" xmlns:a16="http://schemas.microsoft.com/office/drawing/2014/main" id="{FCCC2550-493F-4854-80E6-02173D90A25E}"/>
              </a:ext>
            </a:extLst>
          </p:cNvPr>
          <p:cNvPicPr>
            <a:picLocks noChangeAspect="1"/>
          </p:cNvPicPr>
          <p:nvPr/>
        </p:nvPicPr>
        <p:blipFill>
          <a:blip r:embed="rId3"/>
          <a:stretch>
            <a:fillRect/>
          </a:stretch>
        </p:blipFill>
        <p:spPr>
          <a:xfrm>
            <a:off x="247571" y="2507560"/>
            <a:ext cx="4740448" cy="3801165"/>
          </a:xfrm>
          <a:prstGeom prst="rect">
            <a:avLst/>
          </a:prstGeom>
        </p:spPr>
      </p:pic>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4414631" y="2507560"/>
            <a:ext cx="4729369"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it-IT" dirty="1" sz="2000"/>
              <a:t>Nelle aree pilota di SFpark, il tempo impiegato dalla maggior parte degli utenti per trovare uno spazio è diminuito del 43%, rispetto a una riduzione del 13% nelle aree di controllo.</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12612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it-IT" dirty="1" sz="1800">
                <a:solidFill>
                  <a:srgbClr val="134095"/>
                </a:solidFill>
                <a:ea typeface="ＭＳ Ｐゴシック" panose="020B0600070205080204" pitchFamily="34" charset="-128"/>
              </a:rPr>
              <a:t>Risultati nelle aree pilota di San Francisco Sfpark (ostacoli da superare e soluzioni)</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it-IT" dirty="1" b="1" sz="2000"/>
              <a:t>L'adempimento dei pagamenti rappresentava un problema</a:t>
            </a:r>
            <a:r>
              <a:rPr lang="it-IT" dirty="1" sz="2000"/>
              <a:t>.</a:t>
            </a:r>
            <a:r>
              <a:rPr lang="it-IT" dirty="1" sz="2000"/>
              <a:t> </a:t>
            </a:r>
            <a:r>
              <a:rPr lang="it-IT" dirty="1" sz="2000"/>
              <a:t>Mentre i prezzi su misura offrono i benefici attesi, questi risultano più evidenti quando la maggior parte degli utenti si avvale del parchimetro.</a:t>
            </a:r>
            <a:r>
              <a:rPr lang="it-IT" dirty="1" sz="2000"/>
              <a:t> </a:t>
            </a:r>
            <a:r>
              <a:rPr lang="it-IT" dirty="1" sz="2000"/>
              <a:t>I dati della valutazione pilota hanno confermato che molti blocchi presentavano sempre un basso adempimento del pagamento, in altre parole, i veicoli venivano parcheggiati senza passare dal parchimetro.</a:t>
            </a:r>
          </a:p>
        </p:txBody>
      </p:sp>
      <p:sp>
        <p:nvSpPr>
          <p:cNvPr id="2" name="Freccia in giù 1">
            <a:extLst>
              <a:ext uri="{FF2B5EF4-FFF2-40B4-BE49-F238E27FC236}">
                <a16:creationId xmlns="" xmlns:a16="http://schemas.microsoft.com/office/drawing/2014/main" id="{D84AD666-2CF3-4FC3-A096-501615C86F73}"/>
              </a:ext>
            </a:extLst>
          </p:cNvPr>
          <p:cNvSpPr/>
          <p:nvPr/>
        </p:nvSpPr>
        <p:spPr>
          <a:xfrm>
            <a:off x="4290378" y="464101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it-IT" dirty="1" sz="2000">
                <a:latin typeface="+mn-lt"/>
              </a:rPr>
              <a:t>Per contribuire ad aumentare l'adempimento dei pagamenti, tale procedura è stata particolarmente semplificata nelle aree pilota.</a:t>
            </a:r>
            <a:r>
              <a:rPr lang="it-IT" dirty="1" sz="2000">
                <a:latin typeface="+mn-lt"/>
              </a:rPr>
              <a:t>  </a:t>
            </a:r>
            <a:r>
              <a:rPr lang="it-IT" dirty="1" sz="2000">
                <a:latin typeface="+mn-lt"/>
              </a:rPr>
              <a:t>È stato introdotto il sistema PayByPhone, oltre a nuovi parchimetri che accettano il pagamento con carta di credito, tessere di parcheggio e monete.</a:t>
            </a:r>
          </a:p>
        </p:txBody>
      </p:sp>
      <p:sp>
        <p:nvSpPr>
          <p:cNvPr id="4" name="CasellaDiTesto 3">
            <a:extLst>
              <a:ext uri="{FF2B5EF4-FFF2-40B4-BE49-F238E27FC236}">
                <a16:creationId xmlns="" xmlns:a16="http://schemas.microsoft.com/office/drawing/2014/main" id="{8F4A4679-F762-46CA-8847-6F91B7C7C0EF}"/>
              </a:ext>
            </a:extLst>
          </p:cNvPr>
          <p:cNvSpPr txBox="1"/>
          <p:nvPr/>
        </p:nvSpPr>
        <p:spPr>
          <a:xfrm>
            <a:off x="3879083" y="4276979"/>
            <a:ext cx="1241045" cy="400110"/>
          </a:xfrm>
          <a:prstGeom prst="rect">
            <a:avLst/>
          </a:prstGeom>
          <a:noFill/>
        </p:spPr>
        <p:txBody>
          <a:bodyPr wrap="none" rtlCol="0">
            <a:spAutoFit/>
          </a:bodyPr>
          <a:lstStyle/>
          <a:p>
            <a:r>
              <a:rPr lang="it-IT" dirty="1" sz="2000">
                <a:latin typeface="+mn-lt"/>
              </a:rPr>
              <a:t>Soluzioni</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393864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it-IT" dirty="1" sz="1800">
                <a:solidFill>
                  <a:srgbClr val="134095"/>
                </a:solidFill>
                <a:ea typeface="ＭＳ Ｐゴシック" panose="020B0600070205080204" pitchFamily="34" charset="-128"/>
              </a:rPr>
              <a:t>Risultati nelle aree pilota di San Francisco Sfpark (ostacoli da superare e soluzioni)</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it-IT" dirty="1" b="1" sz="2000"/>
              <a:t>Ostacoli normativi a questo approccio.</a:t>
            </a:r>
            <a:r>
              <a:rPr lang="it-IT" dirty="1" b="1" sz="2000"/>
              <a:t> </a:t>
            </a:r>
            <a:r>
              <a:rPr lang="it-IT" dirty="1" sz="2000"/>
              <a:t>L'attuale legislazione impedisce l'addebito per soste brevi inferiori a cinque minuti, il che significa che non è possibile applicare la tariffazione automatica per piccoli incrementi di tempo.</a:t>
            </a:r>
          </a:p>
        </p:txBody>
      </p:sp>
      <p:sp>
        <p:nvSpPr>
          <p:cNvPr id="2" name="Freccia in giù 1">
            <a:extLst>
              <a:ext uri="{FF2B5EF4-FFF2-40B4-BE49-F238E27FC236}">
                <a16:creationId xmlns="" xmlns:a16="http://schemas.microsoft.com/office/drawing/2014/main" id="{D84AD666-2CF3-4FC3-A096-501615C86F73}"/>
              </a:ext>
            </a:extLst>
          </p:cNvPr>
          <p:cNvSpPr/>
          <p:nvPr/>
        </p:nvSpPr>
        <p:spPr>
          <a:xfrm>
            <a:off x="4290378" y="4377319"/>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it-IT" dirty="1" sz="2000">
                <a:latin typeface="+mn-lt"/>
              </a:rPr>
              <a:t>Il governo centrale dovrebbe consentire una gestione dinamica tramite l'addebito a piccoli incrementi e l'introduzione di ordini dinamici di regolazione del traffico.</a:t>
            </a:r>
          </a:p>
        </p:txBody>
      </p:sp>
      <p:sp>
        <p:nvSpPr>
          <p:cNvPr id="4" name="CasellaDiTesto 3">
            <a:extLst>
              <a:ext uri="{FF2B5EF4-FFF2-40B4-BE49-F238E27FC236}">
                <a16:creationId xmlns="" xmlns:a16="http://schemas.microsoft.com/office/drawing/2014/main" id="{8F4A4679-F762-46CA-8847-6F91B7C7C0EF}"/>
              </a:ext>
            </a:extLst>
          </p:cNvPr>
          <p:cNvSpPr txBox="1"/>
          <p:nvPr/>
        </p:nvSpPr>
        <p:spPr>
          <a:xfrm>
            <a:off x="3879083" y="3804414"/>
            <a:ext cx="1241045" cy="400110"/>
          </a:xfrm>
          <a:prstGeom prst="rect">
            <a:avLst/>
          </a:prstGeom>
          <a:noFill/>
        </p:spPr>
        <p:txBody>
          <a:bodyPr wrap="none" rtlCol="0">
            <a:spAutoFit/>
          </a:bodyPr>
          <a:lstStyle/>
          <a:p>
            <a:r>
              <a:rPr lang="it-IT" dirty="1" sz="2000">
                <a:latin typeface="+mn-lt"/>
              </a:rPr>
              <a:t>Soluzioni</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307316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it-IT" dirty="1" sz="1800">
                <a:solidFill>
                  <a:srgbClr val="134095"/>
                </a:solidFill>
                <a:ea typeface="ＭＳ Ｐゴシック" panose="020B0600070205080204" pitchFamily="34" charset="-128"/>
              </a:rPr>
              <a:t>Risultati nelle aree pilota di San Francisco Sfpark (ostacoli da superare e soluzioni)</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it-IT" dirty="1" b="1" sz="2000"/>
              <a:t>Complessità tecnologica nella gestione del sistema</a:t>
            </a:r>
            <a:r>
              <a:rPr lang="it-IT" dirty="1" sz="2000"/>
              <a:t>.</a:t>
            </a:r>
            <a:r>
              <a:rPr lang="it-IT" dirty="1" sz="2000"/>
              <a:t> </a:t>
            </a:r>
            <a:r>
              <a:rPr lang="it-IT" dirty="1" sz="2000"/>
              <a:t>Dal punto di vista tecnologico, l'utilizzo di dati provenienti da più fornitori e fonti ha richiesto una significativa operazione di pulizia, di assemblaggio e di confronto dei dati.</a:t>
            </a:r>
          </a:p>
        </p:txBody>
      </p:sp>
      <p:sp>
        <p:nvSpPr>
          <p:cNvPr id="8" name="Freccia in giù 7">
            <a:extLst>
              <a:ext uri="{FF2B5EF4-FFF2-40B4-BE49-F238E27FC236}">
                <a16:creationId xmlns="" xmlns:a16="http://schemas.microsoft.com/office/drawing/2014/main" id="{067F635B-691E-4A8F-9508-1BFA08FE7A1E}"/>
              </a:ext>
            </a:extLst>
          </p:cNvPr>
          <p:cNvSpPr/>
          <p:nvPr/>
        </p:nvSpPr>
        <p:spPr>
          <a:xfrm>
            <a:off x="4334773" y="4291080"/>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 xmlns:a16="http://schemas.microsoft.com/office/drawing/2014/main" id="{A0D4B92E-86CD-4DDC-AD12-9C44E3AC5162}"/>
              </a:ext>
            </a:extLst>
          </p:cNvPr>
          <p:cNvSpPr txBox="1"/>
          <p:nvPr/>
        </p:nvSpPr>
        <p:spPr>
          <a:xfrm>
            <a:off x="3920751" y="3852711"/>
            <a:ext cx="1241045" cy="400110"/>
          </a:xfrm>
          <a:prstGeom prst="rect">
            <a:avLst/>
          </a:prstGeom>
          <a:noFill/>
        </p:spPr>
        <p:txBody>
          <a:bodyPr wrap="none" rtlCol="0">
            <a:spAutoFit/>
          </a:bodyPr>
          <a:lstStyle/>
          <a:p>
            <a:r>
              <a:rPr lang="it-IT" dirty="1" sz="2000">
                <a:latin typeface="+mn-lt"/>
              </a:rPr>
              <a:t>Soluzioni</a:t>
            </a:r>
          </a:p>
        </p:txBody>
      </p:sp>
      <p:sp>
        <p:nvSpPr>
          <p:cNvPr id="10" name="CasellaDiTesto 9">
            <a:extLst>
              <a:ext uri="{FF2B5EF4-FFF2-40B4-BE49-F238E27FC236}">
                <a16:creationId xmlns="" xmlns:a16="http://schemas.microsoft.com/office/drawing/2014/main" id="{FC8C15A3-AE19-41EE-AAD6-967FD523D35C}"/>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it-IT" dirty="1" sz="2000">
                <a:latin typeface="+mn-lt"/>
              </a:rPr>
              <a:t>Disporre di consulenti in loco per lavorare direttamente con il personale comunale locale si è rivelata un'operazione fondamentale per risolvere le numerose problematiche di trattamento dei dati.</a:t>
            </a:r>
          </a:p>
        </p:txBody>
      </p:sp>
    </p:spTree>
    <p:extLst>
      <p:ext uri="{BB962C8B-B14F-4D97-AF65-F5344CB8AC3E}">
        <p14:creationId xmlns:p14="http://schemas.microsoft.com/office/powerpoint/2010/main" val="30303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 Smart Parking a Treviso (IT)</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8"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0" y="1684150"/>
            <a:ext cx="8439150" cy="2683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it-IT" dirty="1" sz="2000"/>
              <a:t>Dal 2010 la città di Treviso (85.000 abitanti) è dotata di un innovativo sistema di gestione del parcheggio basato sull'utilizzo di sensori magnetici a induzione, i quali sono collocati sotto ogni singolo spazio di parcheggio.</a:t>
            </a:r>
          </a:p>
          <a:p>
            <a:pPr marL="857250" lvl="1" eaLnBrk="1" hangingPunct="1"/>
            <a:r>
              <a:rPr lang="it-IT" dirty="1" sz="2000"/>
              <a:t>Ciò consente una comunicazione costante con i parchimetri e con il sistema centrale attraverso un sistema di trasmissione.</a:t>
            </a:r>
            <a:r>
              <a:rPr lang="it-IT" dirty="1" sz="2000"/>
              <a:t> </a:t>
            </a:r>
            <a:r>
              <a:rPr lang="it-IT" dirty="1" sz="2000"/>
              <a:t>Il sistema fornisce dati di occupazione e fatturato in tempo reale per ciascuno dei 2.400 spazi di parcheggio del centro storico.</a:t>
            </a:r>
          </a:p>
          <a:p>
            <a:pPr marL="857250" lvl="1" eaLnBrk="1" hangingPunct="1"/>
            <a:r>
              <a:rPr lang="it-IT" dirty="1" sz="2000"/>
              <a:t>Grazie al cofinanziamento europeo (Life + PERHT Project), nel 2015 il sistema è stato esteso alle stazioni di carico/scarico merci del centro storico.</a:t>
            </a:r>
          </a:p>
        </p:txBody>
      </p:sp>
    </p:spTree>
    <p:extLst>
      <p:ext uri="{BB962C8B-B14F-4D97-AF65-F5344CB8AC3E}">
        <p14:creationId xmlns:p14="http://schemas.microsoft.com/office/powerpoint/2010/main" val="47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 Smart Parking a Treviso (IT)</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8"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0" y="1684150"/>
            <a:ext cx="8439150" cy="3943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it-IT" dirty="1" sz="2000"/>
              <a:t>Nel 2019 è stata integrata una nuova app (TrevisoApp) nei sistemi di Smart Parking:</a:t>
            </a:r>
          </a:p>
          <a:p>
            <a:pPr marL="784225" lvl="1" indent="0" eaLnBrk="1" hangingPunct="1">
              <a:buNone/>
            </a:pPr>
            <a:r>
              <a:rPr lang="it-IT" dirty="1" sz="2000"/>
              <a:t>✅ Consente all'utente una maggiore flessibilità nel pagamento del tempo effettivo di parcheggio, senza alcun tipo di intermediazione (ad es. veicoli multipli con un unico account);</a:t>
            </a:r>
          </a:p>
          <a:p>
            <a:pPr marL="784225" lvl="1" indent="0" eaLnBrk="1" hangingPunct="1">
              <a:buNone/>
            </a:pPr>
            <a:r>
              <a:rPr lang="it-IT" dirty="1" sz="2000"/>
              <a:t>✅ Guida il conducente al parcheggio, permettendogli di scegliere il percorso più veloce e riducendo l'impatto ambientale sulla città;</a:t>
            </a:r>
          </a:p>
          <a:p>
            <a:pPr marL="784225" lvl="1" indent="0" eaLnBrk="1" hangingPunct="1">
              <a:buNone/>
            </a:pPr>
            <a:r>
              <a:rPr lang="it-IT" dirty="1" sz="2000"/>
              <a:t>✅ Offre la possibilità di aggiungere abbonamenti virtuali per soddisfare specifiche esigenze urbane (categorie protette, stazioni di ricarica per auto elettriche, ...).</a:t>
            </a:r>
          </a:p>
        </p:txBody>
      </p:sp>
    </p:spTree>
    <p:extLst>
      <p:ext uri="{BB962C8B-B14F-4D97-AF65-F5344CB8AC3E}">
        <p14:creationId xmlns:p14="http://schemas.microsoft.com/office/powerpoint/2010/main" val="417651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1: robot parcheggiatori</a:t>
            </a:r>
            <a:r>
              <a:rPr lang="it-IT" dirty="1"/>
              <a:t> </a:t>
            </a:r>
          </a:p>
          <a:p>
            <a:r>
              <a:rPr lang="it-IT" dirty="1" sz="1800"/>
              <a:t>Il </a:t>
            </a:r>
            <a:r>
              <a:rPr lang="it-IT" dirty="1" sz="1800">
                <a:latin typeface="Times New Roman" panose="02020603050405020304" pitchFamily="18" charset="0"/>
                <a:cs typeface="Times New Roman" panose="02020603050405020304" pitchFamily="18" charset="0"/>
              </a:rPr>
              <a:t>sistema di parcheggio automatizzato si avvale di robot che eseguono il prelievo delle auto e le parcheggiano in modo più efficiente all'interno di un parcheggio tradizionale.</a:t>
            </a:r>
            <a:r>
              <a:rPr lang="it-IT" dirty="1" sz="1800">
                <a:latin typeface="Times New Roman" panose="02020603050405020304" pitchFamily="18" charset="0"/>
                <a:cs typeface="Times New Roman" panose="02020603050405020304" pitchFamily="18" charset="0"/>
              </a:rPr>
              <a:t> </a:t>
            </a:r>
            <a:r>
              <a:rPr lang="it-IT" dirty="1" sz="1800">
                <a:latin typeface="Times New Roman" panose="02020603050405020304" pitchFamily="18" charset="0"/>
                <a:cs typeface="Times New Roman" panose="02020603050405020304" pitchFamily="18" charset="0"/>
              </a:rPr>
              <a:t>Il sistema è stato installato nell'aeroporto di Lione-Saint Exupéry nel 2018.</a:t>
            </a:r>
            <a:r>
              <a:rPr lang="it-IT" dirty="1" sz="1800">
                <a:latin typeface="Times New Roman" panose="02020603050405020304" pitchFamily="18" charset="0"/>
                <a:cs typeface="Times New Roman" panose="02020603050405020304" pitchFamily="18" charset="0"/>
              </a:rPr>
              <a:t> </a:t>
            </a:r>
          </a:p>
          <a:p>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9" name="Title 1">
            <a:extLst>
              <a:ext uri="{FF2B5EF4-FFF2-40B4-BE49-F238E27FC236}">
                <a16:creationId xmlns="" xmlns:a16="http://schemas.microsoft.com/office/drawing/2014/main" id="{C7DC6320-1EF1-4AB2-85CD-4E682049EF08}"/>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pic>
        <p:nvPicPr>
          <p:cNvPr id="3" name="Immagine 2">
            <a:extLst>
              <a:ext uri="{FF2B5EF4-FFF2-40B4-BE49-F238E27FC236}">
                <a16:creationId xmlns="" xmlns:a16="http://schemas.microsoft.com/office/drawing/2014/main" id="{63B33166-AD99-456D-9A0F-FE16F2DD1135}"/>
              </a:ext>
            </a:extLst>
          </p:cNvPr>
          <p:cNvPicPr>
            <a:picLocks noChangeAspect="1"/>
          </p:cNvPicPr>
          <p:nvPr/>
        </p:nvPicPr>
        <p:blipFill>
          <a:blip r:embed="rId2"/>
          <a:stretch>
            <a:fillRect/>
          </a:stretch>
        </p:blipFill>
        <p:spPr>
          <a:xfrm>
            <a:off x="1975104" y="3259264"/>
            <a:ext cx="4670685" cy="2773416"/>
          </a:xfrm>
          <a:prstGeom prst="rect">
            <a:avLst/>
          </a:prstGeom>
        </p:spPr>
      </p:pic>
      <p:sp>
        <p:nvSpPr>
          <p:cNvPr id="6" name="Rettangolo 5"/>
          <p:cNvSpPr/>
          <p:nvPr/>
        </p:nvSpPr>
        <p:spPr>
          <a:xfrm>
            <a:off x="1347088" y="6103688"/>
            <a:ext cx="8645271" cy="261610"/>
          </a:xfrm>
          <a:prstGeom prst="rect">
            <a:avLst/>
          </a:prstGeom>
          <a:noFill/>
        </p:spPr>
        <p:txBody>
          <a:bodyPr wrap="square">
            <a:spAutoFit/>
          </a:bodyPr>
          <a:lstStyle/>
          <a:p>
            <a:r>
              <a:rPr lang="it-IT" dirty="1" b="1" sz="1100">
                <a:solidFill>
                  <a:srgbClr val="2249A1"/>
                </a:solidFill>
              </a:rPr>
              <a:t>Https://www.Internationalairportreview.Com/News/82979/Lyon-airports-new-robotic-car-parking</a:t>
            </a:r>
            <a:r>
              <a:rPr lang="it-IT" dirty="1" sz="1100"/>
              <a:t>/</a:t>
            </a:r>
            <a:r>
              <a:rPr lang="it-IT" dirty="1" sz="1100"/>
              <a:t> </a:t>
            </a:r>
          </a:p>
        </p:txBody>
      </p:sp>
    </p:spTree>
    <p:extLst>
      <p:ext uri="{BB962C8B-B14F-4D97-AF65-F5344CB8AC3E}">
        <p14:creationId xmlns:p14="http://schemas.microsoft.com/office/powerpoint/2010/main" val="240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a:t>
            </a:r>
          </a:p>
        </p:txBody>
      </p:sp>
      <p:sp>
        <p:nvSpPr>
          <p:cNvPr id="7" name="Content Placeholder 2">
            <a:extLst>
              <a:ext uri="{FF2B5EF4-FFF2-40B4-BE49-F238E27FC236}">
                <a16:creationId xmlns=""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it-IT" dirty="1" sz="1800">
                <a:solidFill>
                  <a:srgbClr val="134095"/>
                </a:solidFill>
                <a:ea typeface="ＭＳ Ｐゴシック" panose="020B0600070205080204" pitchFamily="34" charset="-128"/>
              </a:rPr>
              <a:t>Risultati a Treviso (IT) Ipark (sensori wireless installati nei parcheggi a pagamento e TrevisoApp per il pagamento e la prenotazione).</a:t>
            </a:r>
            <a:r>
              <a:rPr lang="it-IT" dirty="1" sz="1800">
                <a:solidFill>
                  <a:srgbClr val="134095"/>
                </a:solidFill>
                <a:ea typeface="ＭＳ Ｐゴシック" panose="020B0600070205080204" pitchFamily="34" charset="-128"/>
              </a:rPr>
              <a:t>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1026" name="Picture 2">
            <a:extLst>
              <a:ext uri="{FF2B5EF4-FFF2-40B4-BE49-F238E27FC236}">
                <a16:creationId xmlns="" xmlns:a16="http://schemas.microsoft.com/office/drawing/2014/main" id="{FE31B1D2-4F1A-4BBB-B004-35FBC8AC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10703"/>
            <a:ext cx="5905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 xmlns:a16="http://schemas.microsoft.com/office/drawing/2014/main" id="{56AFF105-E8CF-499F-AC62-696DB51B9E01}"/>
              </a:ext>
            </a:extLst>
          </p:cNvPr>
          <p:cNvSpPr/>
          <p:nvPr/>
        </p:nvSpPr>
        <p:spPr>
          <a:xfrm>
            <a:off x="822205" y="5587132"/>
            <a:ext cx="7556740" cy="830997"/>
          </a:xfrm>
          <a:prstGeom prst="rect">
            <a:avLst/>
          </a:prstGeom>
        </p:spPr>
        <p:txBody>
          <a:bodyPr wrap="square">
            <a:spAutoFit/>
          </a:bodyPr>
          <a:lstStyle/>
          <a:p>
            <a:r>
              <a:rPr lang="it-IT" dirty="1">
                <a:solidFill>
                  <a:srgbClr val="134095"/>
                </a:solidFill>
                <a:ea typeface="ＭＳ Ｐゴシック" panose="020B0600070205080204" pitchFamily="34" charset="-128"/>
              </a:rPr>
              <a:t>Aumento dei ricavi (+60%) derivanti dal parcheggio dopo l'implementazione di Ipark (2010)</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374291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it-IT" dirty="1">
                <a:solidFill>
                  <a:srgbClr val="134095"/>
                </a:solidFill>
              </a:rPr>
              <a:t>Effetti delle soluzioni tecniche</a:t>
            </a:r>
          </a:p>
        </p:txBody>
      </p:sp>
      <p:sp>
        <p:nvSpPr>
          <p:cNvPr id="7" name="Content Placeholder 2">
            <a:extLst>
              <a:ext uri="{FF2B5EF4-FFF2-40B4-BE49-F238E27FC236}">
                <a16:creationId xmlns=""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it-IT" dirty="1" sz="1800">
                <a:solidFill>
                  <a:srgbClr val="134095"/>
                </a:solidFill>
                <a:ea typeface="ＭＳ Ｐゴシック" panose="020B0600070205080204" pitchFamily="34" charset="-128"/>
              </a:rPr>
              <a:t>Risultati a Treviso (IT) Ipark (ostacoli da superare).</a:t>
            </a:r>
            <a:r>
              <a:rPr lang="it-IT" dirty="1" sz="1800">
                <a:solidFill>
                  <a:srgbClr val="134095"/>
                </a:solidFill>
                <a:ea typeface="ＭＳ Ｐゴシック" panose="020B0600070205080204" pitchFamily="34" charset="-128"/>
              </a:rPr>
              <a:t>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6" name="Content Placeholder 2">
            <a:extLst>
              <a:ext uri="{FF2B5EF4-FFF2-40B4-BE49-F238E27FC236}">
                <a16:creationId xmlns="" xmlns:a16="http://schemas.microsoft.com/office/drawing/2014/main" id="{4C2B7D55-4613-4068-8A28-DB9129A2C506}"/>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it-IT" dirty="1" b="1" sz="2000"/>
              <a:t>Complessità nella gestione della soluzione (governance) </a:t>
            </a:r>
            <a:r>
              <a:rPr lang="it-IT" dirty="1" sz="2000"/>
              <a:t>Nel 2009 il Comune di Treviso era a conoscenza della difficile gestione di soluzioni di parcheggio intelligenti (sensori, parchimetri, hardware e software e così via).</a:t>
            </a:r>
          </a:p>
          <a:p>
            <a:pPr marL="857250" lvl="1" eaLnBrk="1" hangingPunct="1"/>
            <a:endParaRPr lang="en-US" altLang="en-US" sz="2000" kern="0" dirty="0"/>
          </a:p>
        </p:txBody>
      </p:sp>
      <p:sp>
        <p:nvSpPr>
          <p:cNvPr id="8" name="Freccia in giù 7">
            <a:extLst>
              <a:ext uri="{FF2B5EF4-FFF2-40B4-BE49-F238E27FC236}">
                <a16:creationId xmlns="" xmlns:a16="http://schemas.microsoft.com/office/drawing/2014/main" id="{12F523EA-61D0-4D1F-91D4-D7FDEB350303}"/>
              </a:ext>
            </a:extLst>
          </p:cNvPr>
          <p:cNvSpPr/>
          <p:nvPr/>
        </p:nvSpPr>
        <p:spPr>
          <a:xfrm>
            <a:off x="4179498" y="426520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 xmlns:a16="http://schemas.microsoft.com/office/drawing/2014/main" id="{C5CEA8AA-9EF3-4D56-83AE-4A4AB0909D64}"/>
              </a:ext>
            </a:extLst>
          </p:cNvPr>
          <p:cNvSpPr txBox="1"/>
          <p:nvPr/>
        </p:nvSpPr>
        <p:spPr>
          <a:xfrm>
            <a:off x="3765476" y="3826832"/>
            <a:ext cx="1241045" cy="400110"/>
          </a:xfrm>
          <a:prstGeom prst="rect">
            <a:avLst/>
          </a:prstGeom>
          <a:noFill/>
        </p:spPr>
        <p:txBody>
          <a:bodyPr wrap="none" rtlCol="0">
            <a:spAutoFit/>
          </a:bodyPr>
          <a:lstStyle/>
          <a:p>
            <a:r>
              <a:rPr lang="it-IT" dirty="1" sz="2000">
                <a:latin typeface="+mn-lt"/>
              </a:rPr>
              <a:t>Soluzioni</a:t>
            </a:r>
          </a:p>
        </p:txBody>
      </p:sp>
      <p:sp>
        <p:nvSpPr>
          <p:cNvPr id="10" name="CasellaDiTesto 9">
            <a:extLst>
              <a:ext uri="{FF2B5EF4-FFF2-40B4-BE49-F238E27FC236}">
                <a16:creationId xmlns="" xmlns:a16="http://schemas.microsoft.com/office/drawing/2014/main" id="{2E82F76B-6A32-4F88-87D4-3BE4441E2B43}"/>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it-IT" dirty="1" sz="2000">
                <a:latin typeface="+mn-lt"/>
              </a:rPr>
              <a:t>Il quadro normativo efficiente e una governance solida hanno costituito elementi essenziali per il successo della soluzione, in particolare ai fini di garantire una concessione di lunga durata al vincitore della gara d'appalto.</a:t>
            </a:r>
          </a:p>
        </p:txBody>
      </p:sp>
    </p:spTree>
    <p:extLst>
      <p:ext uri="{BB962C8B-B14F-4D97-AF65-F5344CB8AC3E}">
        <p14:creationId xmlns:p14="http://schemas.microsoft.com/office/powerpoint/2010/main" val="25214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it-IT" dirty="1" sz="3600" b="1">
                <a:solidFill>
                  <a:schemeClr val="bg1"/>
                </a:solidFill>
                <a:latin typeface="+mj-lt"/>
              </a:rPr>
              <a:t>Facilitatori e ostacoli</a:t>
            </a:r>
          </a:p>
        </p:txBody>
      </p:sp>
    </p:spTree>
    <p:extLst>
      <p:ext uri="{BB962C8B-B14F-4D97-AF65-F5344CB8AC3E}">
        <p14:creationId xmlns:p14="http://schemas.microsoft.com/office/powerpoint/2010/main" val="14324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115888"/>
            <a:ext cx="7343775" cy="1152525"/>
          </a:xfrm>
        </p:spPr>
        <p:txBody>
          <a:bodyPr/>
          <a:lstStyle/>
          <a:p>
            <a:pPr eaLnBrk="1" hangingPunct="1"/>
            <a:r>
              <a:rPr lang="it-IT" dirty="1"/>
              <a:t>Fattori chiave delle soluzioni tecniche</a:t>
            </a:r>
          </a:p>
        </p:txBody>
      </p:sp>
      <p:sp>
        <p:nvSpPr>
          <p:cNvPr id="7"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480563" y="1770034"/>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endParaRPr lang="en-US" altLang="en-US" b="1" kern="0" dirty="0"/>
          </a:p>
          <a:p>
            <a:pPr marL="857250" lvl="1" eaLnBrk="1" hangingPunct="1"/>
            <a:r>
              <a:rPr lang="it-IT" dirty="1" b="1"/>
              <a:t>Rendere disponibili open data e codice sorgente</a:t>
            </a:r>
            <a:r>
              <a:rPr lang="it-IT" dirty="1"/>
              <a:t>: per promuovere l'accesso ai dati, è possibile fornire accesso a open data e al codice open source.</a:t>
            </a:r>
            <a:r>
              <a:rPr lang="it-IT" dirty="1"/>
              <a:t> </a:t>
            </a:r>
            <a:r>
              <a:rPr lang="it-IT" dirty="1"/>
              <a:t>Ciò consente agli sviluppatori e ai ricercatori di implementare le proprie innovazioni per migliorare il sistema di parcheggio;</a:t>
            </a:r>
          </a:p>
          <a:p>
            <a:pPr marL="857250" lvl="1" eaLnBrk="1" hangingPunct="1"/>
            <a:r>
              <a:rPr lang="it-IT" dirty="1" b="1"/>
              <a:t>Sostegno dello sviluppo e uso di dati standardizzati</a:t>
            </a:r>
            <a:r>
              <a:rPr lang="it-IT" dirty="1"/>
              <a:t>: ad esempio, come accade nel Regno Unito, dove la Alliance for Parking Data Standards (APDS), costituita dall'International Parking &amp; Mobility Institute (IPMI), dalla British Parking Association (BPA) e dalla European Parking Association (EPA) con la missione di sviluppare dati standardizzati, potrebbe portare a metodi di pagamento più semplici e facili in tutto il paese:</a:t>
            </a:r>
          </a:p>
          <a:p>
            <a:pPr marL="479425" lvl="1" indent="0" eaLnBrk="1" hangingPunct="1">
              <a:buNone/>
            </a:pPr>
            <a:endParaRPr lang="en-US" altLang="en-US" kern="0" dirty="0"/>
          </a:p>
          <a:p>
            <a:pPr marL="857250" lvl="1" eaLnBrk="1" hangingPunct="1"/>
            <a:endParaRPr lang="en-GB" altLang="en-US" kern="0" dirty="0"/>
          </a:p>
        </p:txBody>
      </p:sp>
      <p:sp>
        <p:nvSpPr>
          <p:cNvPr id="5"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68749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7B148C4-9AE5-42DA-8B08-132FB3D4507A}"/>
              </a:ext>
            </a:extLst>
          </p:cNvPr>
          <p:cNvSpPr>
            <a:spLocks noGrp="1"/>
          </p:cNvSpPr>
          <p:nvPr>
            <p:ph type="title"/>
          </p:nvPr>
        </p:nvSpPr>
        <p:spPr/>
        <p:txBody>
          <a:bodyPr/>
          <a:lstStyle/>
          <a:p>
            <a:r>
              <a:rPr lang="it-IT" dirty="1"/>
              <a:t>Ostacoli chiave all'implementazione</a:t>
            </a:r>
          </a:p>
        </p:txBody>
      </p:sp>
      <p:sp>
        <p:nvSpPr>
          <p:cNvPr id="4" name="Content Placeholder 2">
            <a:extLst>
              <a:ext uri="{FF2B5EF4-FFF2-40B4-BE49-F238E27FC236}">
                <a16:creationId xmlns="" xmlns:a16="http://schemas.microsoft.com/office/drawing/2014/main" id="{D38315C9-773E-4E26-9DAE-4772BFEE6CBE}"/>
              </a:ext>
            </a:extLst>
          </p:cNvPr>
          <p:cNvSpPr>
            <a:spLocks noGrp="1"/>
          </p:cNvSpPr>
          <p:nvPr>
            <p:ph idx="1"/>
          </p:nvPr>
        </p:nvSpPr>
        <p:spPr>
          <a:xfrm>
            <a:off x="381000" y="1700213"/>
            <a:ext cx="8439150" cy="4608512"/>
          </a:xfrm>
        </p:spPr>
        <p:txBody>
          <a:bodyPr/>
          <a:lstStyle/>
          <a:p>
            <a:pPr marL="857250" lvl="1" eaLnBrk="1" hangingPunct="1"/>
            <a:r>
              <a:rPr lang="it-IT" dirty="1" b="1"/>
              <a:t>Tecnologia: robustezza dei sensori: </a:t>
            </a:r>
            <a:r>
              <a:rPr lang="it-IT" dirty="1"/>
              <a:t>i prezzi su misura contribuiscono a migliorare la gestione del parcheggio e a ottimizzare i risultati, ma l'ostacolo deriva dal fatto che la tecnologia funzioni o meno (o quando), con esempi quali la degradazione precoce delle batterie, le interferenze elettromagnetiche, il controllo operativo sulla trasmissione dei dati;</a:t>
            </a:r>
            <a:r>
              <a:rPr lang="it-IT" dirty="1"/>
              <a:t> </a:t>
            </a:r>
          </a:p>
          <a:p>
            <a:pPr marL="857250" lvl="1" eaLnBrk="1" hangingPunct="1"/>
            <a:r>
              <a:rPr lang="it-IT" dirty="1" b="1"/>
              <a:t>Ostacoli normativi: </a:t>
            </a:r>
            <a:r>
              <a:rPr lang="it-IT" dirty="1"/>
              <a:t>è necessaria una legislazione flessibile per consentire che i parcheggi siano polivalenti, affinché l'autorità possa modificarne frequentemente la designazione.</a:t>
            </a:r>
            <a:r>
              <a:rPr lang="it-IT" dirty="1"/>
              <a:t> </a:t>
            </a:r>
            <a:r>
              <a:rPr lang="it-IT" dirty="1"/>
              <a:t>Ad esempio, i posti auto dei residenti che sono liberi durante il giorno possono essere messi a disposizione per soste brevi e addebitati al minuto, in base a varie tariffe.</a:t>
            </a:r>
          </a:p>
          <a:p>
            <a:pPr marL="857250" lvl="1" eaLnBrk="1" hangingPunct="1"/>
            <a:r>
              <a:rPr lang="it-IT" dirty="1" b="1"/>
              <a:t>Investimento: </a:t>
            </a:r>
            <a:r>
              <a:rPr lang="it-IT" dirty="1"/>
              <a:t>gli investimenti iniziali costituirebbero un ostacolo, anche se a lungo termine i risparmi in termini di efficienza e di controllo soste, nonché le ulteriori entrate derivanti dalle microtransazioni, potrebbero migliorare la posizione finanziaria complessiva.</a:t>
            </a:r>
          </a:p>
          <a:p>
            <a:pPr marL="857250" lvl="1" eaLnBrk="1" hangingPunct="1"/>
            <a:endParaRPr lang="en-GB" altLang="en-US" dirty="0"/>
          </a:p>
        </p:txBody>
      </p:sp>
    </p:spTree>
    <p:extLst>
      <p:ext uri="{BB962C8B-B14F-4D97-AF65-F5344CB8AC3E}">
        <p14:creationId xmlns:p14="http://schemas.microsoft.com/office/powerpoint/2010/main" val="125610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it-IT" dirty="1" sz="2200" b="1">
                <a:solidFill>
                  <a:srgbClr val="134095"/>
                </a:solidFill>
                <a:latin typeface="Helvetica" charset="0"/>
              </a:rPr>
              <a:t>Grazie.</a:t>
            </a:r>
          </a:p>
          <a:p>
            <a:pPr>
              <a:spcBef>
                <a:spcPct val="50000"/>
              </a:spcBef>
              <a:defRPr/>
            </a:pPr>
            <a:endParaRPr lang="de-DE" sz="1600" dirty="0">
              <a:latin typeface="Helvetica" charset="0"/>
            </a:endParaRPr>
          </a:p>
          <a:p>
            <a:pPr>
              <a:spcBef>
                <a:spcPct val="50000"/>
              </a:spcBef>
              <a:defRPr/>
            </a:pPr>
            <a:r>
              <a:rPr lang="it-IT" dirty="1" sz="1600">
                <a:latin typeface="Helvetica" charset="0"/>
              </a:rPr>
              <a:t>Riccardo Enei</a:t>
            </a:r>
          </a:p>
          <a:p>
            <a:pPr>
              <a:spcBef>
                <a:spcPct val="50000"/>
              </a:spcBef>
              <a:defRPr/>
            </a:pPr>
            <a:r>
              <a:rPr lang="it-IT" dirty="1" sz="1600">
                <a:solidFill>
                  <a:srgbClr val="134095"/>
                </a:solidFill>
                <a:effectLst>
                  <a:outerShdw blurRad="38100" dist="38100" dir="2700000" algn="tl">
                    <a:srgbClr val="000000">
                      <a:alpha val="43137"/>
                    </a:srgbClr>
                  </a:outerShdw>
                </a:effectLst>
                <a:latin typeface="Helvetica" charset="0"/>
              </a:rPr>
              <a:t>Dati di contatto</a:t>
            </a:r>
          </a:p>
          <a:p>
            <a:pPr>
              <a:spcBef>
                <a:spcPct val="50000"/>
              </a:spcBef>
              <a:defRPr/>
            </a:pPr>
            <a:r>
              <a:rPr lang="it-IT" dirty="1" sz="1600">
                <a:latin typeface="Helvetica" charset="0"/>
              </a:rPr>
              <a:t>ISINNOVA, Italia</a:t>
            </a:r>
          </a:p>
          <a:p>
            <a:pPr>
              <a:spcBef>
                <a:spcPct val="50000"/>
              </a:spcBef>
              <a:defRPr/>
            </a:pPr>
            <a:r>
              <a:rPr lang="it-IT" dirty="1" sz="1600">
                <a:latin typeface="Helvetica" charset="0"/>
              </a:rPr>
              <a:t>Via Sistina 42, 00187, Roma</a:t>
            </a:r>
          </a:p>
          <a:p>
            <a:pPr>
              <a:spcBef>
                <a:spcPct val="50000"/>
              </a:spcBef>
              <a:defRPr/>
            </a:pPr>
            <a:r>
              <a:rPr lang="it-IT" dirty="1" sz="1600">
                <a:latin typeface="Helvetica" charset="0"/>
              </a:rPr>
              <a:t>renei@isinnova.org</a:t>
            </a:r>
          </a:p>
          <a:p>
            <a:pPr>
              <a:spcBef>
                <a:spcPct val="50000"/>
              </a:spcBef>
              <a:defRPr/>
            </a:pPr>
            <a:r>
              <a:rPr lang="it-IT" dirty="1" sz="1600" u="sng">
                <a:solidFill>
                  <a:srgbClr val="134095"/>
                </a:solidFill>
                <a:latin typeface="Helvetica" charset="0"/>
              </a:rPr>
              <a:t>http://www.civitas.eu</a:t>
            </a:r>
            <a:r>
              <a:rPr lang="it-IT" dirty="1" sz="1600" u="sng">
                <a:solidFill>
                  <a:srgbClr val="134095"/>
                </a:solidFill>
                <a:latin typeface="Helvetica" charset="0"/>
              </a:rPr>
              <a:t> </a:t>
            </a:r>
          </a:p>
          <a:p>
            <a:pPr>
              <a:spcBef>
                <a:spcPct val="50000"/>
              </a:spcBef>
              <a:defRPr/>
            </a:pPr>
            <a:endParaRPr lang="de-DE" sz="1600" dirty="0">
              <a:latin typeface="Helvetica" charset="0"/>
            </a:endParaRPr>
          </a:p>
        </p:txBody>
      </p:sp>
      <p:pic>
        <p:nvPicPr>
          <p:cNvPr id="7172" name="Picture 8"/>
          <p:cNvPicPr>
            <a:picLocks noChangeAspect="1" noChangeArrowheads="1"/>
          </p:cNvPicPr>
          <p:nvPr/>
        </p:nvPicPr>
        <p:blipFill>
          <a:blip r:embed="rId3" cstate="print">
            <a:clrChange>
              <a:clrFrom>
                <a:srgbClr val="FFFFFF"/>
              </a:clrFrom>
              <a:clrTo>
                <a:srgbClr val="FFFFFF">
                  <a:alpha val="0"/>
                </a:srgbClr>
              </a:clrTo>
            </a:clrChange>
          </a:blip>
          <a:srcRect l="3249" b="4939"/>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print"/>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159" y="1586943"/>
            <a:ext cx="1585201" cy="17935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1: robot parcheggiatori</a:t>
            </a:r>
            <a:r>
              <a:rPr lang="it-IT" dirty="1"/>
              <a:t> </a:t>
            </a:r>
          </a:p>
          <a:p>
            <a:r>
              <a:rPr lang="it-IT" dirty="1" sz="1800">
                <a:solidFill>
                  <a:srgbClr val="FF0000"/>
                </a:solidFill>
                <a:latin typeface="Times New Roman" panose="02020603050405020304" pitchFamily="18" charset="0"/>
                <a:cs typeface="Times New Roman" panose="02020603050405020304" pitchFamily="18" charset="0"/>
              </a:rPr>
              <a:t>Effetti</a:t>
            </a:r>
            <a:r>
              <a:rPr lang="it-IT" dirty="1" sz="1800">
                <a:latin typeface="Times New Roman" panose="02020603050405020304" pitchFamily="18" charset="0"/>
                <a:cs typeface="Times New Roman" panose="02020603050405020304" pitchFamily="18" charset="0"/>
              </a:rPr>
              <a:t>: riduce l'impronta ambientale creando fino al 50% di spazi in più nella stessa superficie attraverso una maggiore densità di parcheggio e di parcheggio tra i blocchi.</a:t>
            </a:r>
            <a:r>
              <a:rPr lang="it-IT" dirty="1" sz="1800">
                <a:latin typeface="Times New Roman" panose="02020603050405020304" pitchFamily="18" charset="0"/>
                <a:cs typeface="Times New Roman" panose="02020603050405020304" pitchFamily="18" charset="0"/>
              </a:rPr>
              <a:t> </a:t>
            </a:r>
            <a:r>
              <a:rPr lang="it-IT" dirty="1" sz="1800">
                <a:latin typeface="Times New Roman" panose="02020603050405020304" pitchFamily="18" charset="0"/>
                <a:cs typeface="Times New Roman" panose="02020603050405020304" pitchFamily="18" charset="0"/>
              </a:rPr>
              <a:t>In tal modo, si mantiene l'integrità dei terreni circostanti.</a:t>
            </a:r>
          </a:p>
          <a:p>
            <a:r>
              <a:rPr lang="it-IT" dirty="1" sz="1800">
                <a:latin typeface="Times New Roman" panose="02020603050405020304" pitchFamily="18" charset="0"/>
                <a:cs typeface="Times New Roman" panose="02020603050405020304" pitchFamily="18" charset="0"/>
              </a:rPr>
              <a:t>Limita le emissioni di CO2 attraverso l'eliminazione del traffico dei veicoli passeggeri all'interno dei parcheggi.</a:t>
            </a:r>
            <a:r>
              <a:rPr lang="it-IT" dirty="1" sz="1800">
                <a:latin typeface="Times New Roman" panose="02020603050405020304" pitchFamily="18" charset="0"/>
                <a:cs typeface="Times New Roman" panose="02020603050405020304" pitchFamily="18" charset="0"/>
              </a:rPr>
              <a:t> </a:t>
            </a:r>
            <a:r>
              <a:rPr lang="it-IT" dirty="1" sz="1800">
                <a:latin typeface="Times New Roman" panose="02020603050405020304" pitchFamily="18" charset="0"/>
                <a:cs typeface="Times New Roman" panose="02020603050405020304" pitchFamily="18" charset="0"/>
              </a:rPr>
              <a:t>I robot funzionano con un motore elettrico che non emette CO2.</a:t>
            </a:r>
          </a:p>
        </p:txBody>
      </p:sp>
      <p:pic>
        <p:nvPicPr>
          <p:cNvPr id="2" name="Immagine 1">
            <a:extLst>
              <a:ext uri="{FF2B5EF4-FFF2-40B4-BE49-F238E27FC236}">
                <a16:creationId xmlns="" xmlns:a16="http://schemas.microsoft.com/office/drawing/2014/main" id="{9996DD51-4D07-42CE-A83E-3E4C906F9F33}"/>
              </a:ext>
            </a:extLst>
          </p:cNvPr>
          <p:cNvPicPr>
            <a:picLocks noChangeAspect="1"/>
          </p:cNvPicPr>
          <p:nvPr/>
        </p:nvPicPr>
        <p:blipFill>
          <a:blip r:embed="rId2"/>
          <a:stretch>
            <a:fillRect/>
          </a:stretch>
        </p:blipFill>
        <p:spPr>
          <a:xfrm>
            <a:off x="2414015" y="3823044"/>
            <a:ext cx="3793617" cy="2289518"/>
          </a:xfrm>
          <a:prstGeom prst="rect">
            <a:avLst/>
          </a:prstGeom>
        </p:spPr>
      </p:pic>
      <p:sp>
        <p:nvSpPr>
          <p:cNvPr id="12" name="Title 1">
            <a:extLst>
              <a:ext uri="{FF2B5EF4-FFF2-40B4-BE49-F238E27FC236}">
                <a16:creationId xmlns="" xmlns:a16="http://schemas.microsoft.com/office/drawing/2014/main" id="{0712F346-071A-47CA-9386-A05BBFEBCD05}"/>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7" name="Rettangolo 6"/>
          <p:cNvSpPr/>
          <p:nvPr/>
        </p:nvSpPr>
        <p:spPr>
          <a:xfrm>
            <a:off x="1347088" y="6103688"/>
            <a:ext cx="8645271" cy="261610"/>
          </a:xfrm>
          <a:prstGeom prst="rect">
            <a:avLst/>
          </a:prstGeom>
          <a:noFill/>
        </p:spPr>
        <p:txBody>
          <a:bodyPr wrap="square">
            <a:spAutoFit/>
          </a:bodyPr>
          <a:lstStyle/>
          <a:p>
            <a:r>
              <a:rPr lang="it-IT" dirty="1" b="1" sz="1100">
                <a:solidFill>
                  <a:srgbClr val="2249A1"/>
                </a:solidFill>
              </a:rPr>
              <a:t>Https://www.Internationalairportreview.Com/News/82979/Lyon-airports-new-robotic-car-parking</a:t>
            </a:r>
            <a:r>
              <a:rPr lang="it-IT" dirty="1" sz="1100"/>
              <a:t>/</a:t>
            </a:r>
            <a:r>
              <a:rPr lang="it-IT" dirty="1" sz="1100"/>
              <a:t> </a:t>
            </a:r>
          </a:p>
        </p:txBody>
      </p:sp>
    </p:spTree>
    <p:extLst>
      <p:ext uri="{BB962C8B-B14F-4D97-AF65-F5344CB8AC3E}">
        <p14:creationId xmlns:p14="http://schemas.microsoft.com/office/powerpoint/2010/main" val="2186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2: elevatori per auto</a:t>
            </a:r>
          </a:p>
          <a:p>
            <a:r>
              <a:rPr lang="it-IT" dirty="1" sz="1800"/>
              <a:t>Sollevatori meccanici che consentono di impilare i veicoli nello spazio in altezza disponibile, permettendo di sfruttare il volume anziché lo spazio, come invece avviene nei sistemi di parcheggio tradizionali.</a:t>
            </a:r>
            <a:r>
              <a:rPr lang="it-IT" dirty="1" sz="1800"/>
              <a:t> </a:t>
            </a:r>
            <a:r>
              <a:rPr lang="it-IT" dirty="1" sz="1800"/>
              <a:t>In tal modo, si garantisce che più veicoli possano occupare il medesimo posto auto e che questi possano essere impilati due, o anche fino a tre, alla volta.</a:t>
            </a:r>
            <a:r>
              <a:rPr lang="it-IT" dirty="1" sz="1800"/>
              <a:t> </a:t>
            </a:r>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 xmlns:a16="http://schemas.microsoft.com/office/drawing/2014/main" id="{E63AFEB5-23FF-46B1-975C-CF3DC15D0E24}"/>
              </a:ext>
            </a:extLst>
          </p:cNvPr>
          <p:cNvPicPr>
            <a:picLocks noChangeAspect="1"/>
          </p:cNvPicPr>
          <p:nvPr/>
        </p:nvPicPr>
        <p:blipFill>
          <a:blip r:embed="rId2"/>
          <a:stretch>
            <a:fillRect/>
          </a:stretch>
        </p:blipFill>
        <p:spPr>
          <a:xfrm>
            <a:off x="2130551" y="3792795"/>
            <a:ext cx="4316105" cy="2239885"/>
          </a:xfrm>
          <a:prstGeom prst="rect">
            <a:avLst/>
          </a:prstGeom>
        </p:spPr>
      </p:pic>
      <p:sp>
        <p:nvSpPr>
          <p:cNvPr id="11" name="Title 1">
            <a:extLst>
              <a:ext uri="{FF2B5EF4-FFF2-40B4-BE49-F238E27FC236}">
                <a16:creationId xmlns="" xmlns:a16="http://schemas.microsoft.com/office/drawing/2014/main" id="{E8B1AEAB-9867-4950-8606-B0EB0497E6D5}"/>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7" name="Rettangolo 6"/>
          <p:cNvSpPr/>
          <p:nvPr/>
        </p:nvSpPr>
        <p:spPr>
          <a:xfrm>
            <a:off x="1646804" y="6186382"/>
            <a:ext cx="6975988" cy="261610"/>
          </a:xfrm>
          <a:prstGeom prst="rect">
            <a:avLst/>
          </a:prstGeom>
        </p:spPr>
        <p:txBody>
          <a:bodyPr wrap="square">
            <a:spAutoFit/>
          </a:bodyPr>
          <a:lstStyle/>
          <a:p>
            <a:r>
              <a:rPr lang="it-IT" dirty="1" sz="1100" b="1"/>
              <a:t>https://www.youtube.com/watch?v=qMWki9Ssdh4</a:t>
            </a:r>
            <a:r>
              <a:rPr lang="it-IT" dirty="1" sz="1100" b="1"/>
              <a:t> </a:t>
            </a:r>
          </a:p>
        </p:txBody>
      </p:sp>
    </p:spTree>
    <p:extLst>
      <p:ext uri="{BB962C8B-B14F-4D97-AF65-F5344CB8AC3E}">
        <p14:creationId xmlns:p14="http://schemas.microsoft.com/office/powerpoint/2010/main" val="3818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2: elevatori per auto</a:t>
            </a:r>
          </a:p>
          <a:p>
            <a:r>
              <a:rPr lang="it-IT" dirty="1" sz="1600">
                <a:solidFill>
                  <a:srgbClr val="FF0000"/>
                </a:solidFill>
                <a:latin typeface="+mj-lt"/>
                <a:cs typeface="Times New Roman" panose="02020603050405020304" pitchFamily="18" charset="0"/>
              </a:rPr>
              <a:t>Effetti</a:t>
            </a:r>
            <a:r>
              <a:rPr lang="it-IT" dirty="1" sz="1600">
                <a:latin typeface="+mj-lt"/>
                <a:cs typeface="Times New Roman" panose="02020603050405020304" pitchFamily="18" charset="0"/>
              </a:rPr>
              <a:t>: il celebre sistema di elevatori per auto è in uso in una zona residenziale di West Hollywood (California, Stati Uniti) allo scopo di recuperare circa 650 metri quadri di proprietà immobiliare di qualità.</a:t>
            </a:r>
            <a:r>
              <a:rPr lang="it-IT" dirty="1" sz="1600">
                <a:latin typeface="+mj-lt"/>
                <a:cs typeface="Times New Roman" panose="02020603050405020304" pitchFamily="18" charset="0"/>
              </a:rPr>
              <a:t> </a:t>
            </a:r>
          </a:p>
          <a:p>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 xmlns:a16="http://schemas.microsoft.com/office/drawing/2014/main" id="{B4AE07F1-28B1-4E5D-882A-29E9E0FB6061}"/>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pic>
        <p:nvPicPr>
          <p:cNvPr id="3" name="Immagine 2"/>
          <p:cNvPicPr>
            <a:picLocks noChangeAspect="1"/>
          </p:cNvPicPr>
          <p:nvPr/>
        </p:nvPicPr>
        <p:blipFill>
          <a:blip r:embed="rId2"/>
          <a:stretch>
            <a:fillRect/>
          </a:stretch>
        </p:blipFill>
        <p:spPr>
          <a:xfrm>
            <a:off x="1865376" y="3116076"/>
            <a:ext cx="4178807" cy="2943051"/>
          </a:xfrm>
          <a:prstGeom prst="rect">
            <a:avLst/>
          </a:prstGeom>
        </p:spPr>
      </p:pic>
      <p:sp>
        <p:nvSpPr>
          <p:cNvPr id="7" name="Rettangolo 6"/>
          <p:cNvSpPr/>
          <p:nvPr/>
        </p:nvSpPr>
        <p:spPr>
          <a:xfrm>
            <a:off x="1646804" y="6186382"/>
            <a:ext cx="6975988" cy="261610"/>
          </a:xfrm>
          <a:prstGeom prst="rect">
            <a:avLst/>
          </a:prstGeom>
        </p:spPr>
        <p:txBody>
          <a:bodyPr wrap="square">
            <a:spAutoFit/>
          </a:bodyPr>
          <a:lstStyle/>
          <a:p>
            <a:r>
              <a:rPr lang="it-IT" dirty="1" sz="1100" b="1"/>
              <a:t>https://www.youtube.com/watch?v=qMWki9Ssdh4</a:t>
            </a:r>
            <a:r>
              <a:rPr lang="it-IT" dirty="1" sz="1100" b="1"/>
              <a:t> </a:t>
            </a:r>
          </a:p>
        </p:txBody>
      </p:sp>
    </p:spTree>
    <p:extLst>
      <p:ext uri="{BB962C8B-B14F-4D97-AF65-F5344CB8AC3E}">
        <p14:creationId xmlns:p14="http://schemas.microsoft.com/office/powerpoint/2010/main" val="32190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3: Parcheggi robotizzati</a:t>
            </a:r>
          </a:p>
          <a:p>
            <a:r>
              <a:rPr lang="it-IT" dirty="1" sz="1800"/>
              <a:t>Anche se sono in qualche modo simili ai robot parcheggiatori, la differenza sta nel sistema di parcheggio offerto, in stile magazzino.</a:t>
            </a:r>
            <a:r>
              <a:rPr lang="it-IT" dirty="1" sz="1800"/>
              <a:t> </a:t>
            </a:r>
            <a:r>
              <a:rPr lang="it-IT" dirty="1" sz="1800"/>
              <a:t>Questi sistemi massimizzano lo spazio e il tempo necessario al parcheggio, garantendo al contempo che i veicoli possano essere messi a disposizione in pochi minuti, dopo la telefonata del proprietario.</a:t>
            </a:r>
            <a:r>
              <a:rPr lang="it-IT" dirty="1" sz="1800"/>
              <a:t> </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 xmlns:a16="http://schemas.microsoft.com/office/drawing/2014/main" id="{6016ACA4-A33D-43E7-AD50-842947F700C9}"/>
              </a:ext>
            </a:extLst>
          </p:cNvPr>
          <p:cNvPicPr>
            <a:picLocks noChangeAspect="1"/>
          </p:cNvPicPr>
          <p:nvPr/>
        </p:nvPicPr>
        <p:blipFill>
          <a:blip r:embed="rId2"/>
          <a:stretch>
            <a:fillRect/>
          </a:stretch>
        </p:blipFill>
        <p:spPr>
          <a:xfrm>
            <a:off x="2386584" y="3578935"/>
            <a:ext cx="4071903" cy="2607447"/>
          </a:xfrm>
          <a:prstGeom prst="rect">
            <a:avLst/>
          </a:prstGeom>
        </p:spPr>
      </p:pic>
      <p:sp>
        <p:nvSpPr>
          <p:cNvPr id="10" name="Title 1">
            <a:extLst>
              <a:ext uri="{FF2B5EF4-FFF2-40B4-BE49-F238E27FC236}">
                <a16:creationId xmlns="" xmlns:a16="http://schemas.microsoft.com/office/drawing/2014/main" id="{63C28D94-9868-4136-9A51-401FE36FEAA8}"/>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txBox="1">
            <a:spLocks/>
          </p:cNvSpPr>
          <p:nvPr/>
        </p:nvSpPr>
        <p:spPr bwMode="auto">
          <a:xfrm>
            <a:off x="1268413" y="6597650"/>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r>
              <a:rPr lang="it-IT" dirty="1"/>
              <a:t>PARK4SUMP • Sessione di formazione - Riccardo Enei</a:t>
            </a:r>
          </a:p>
        </p:txBody>
      </p:sp>
      <p:sp>
        <p:nvSpPr>
          <p:cNvPr id="7" name="Rettangolo 6"/>
          <p:cNvSpPr/>
          <p:nvPr/>
        </p:nvSpPr>
        <p:spPr>
          <a:xfrm>
            <a:off x="691433" y="6175676"/>
            <a:ext cx="8637293" cy="261610"/>
          </a:xfrm>
          <a:prstGeom prst="rect">
            <a:avLst/>
          </a:prstGeom>
        </p:spPr>
        <p:txBody>
          <a:bodyPr wrap="square">
            <a:spAutoFit/>
          </a:bodyPr>
          <a:lstStyle/>
          <a:p>
            <a:r>
              <a:rPr lang="it-IT" dirty="1" sz="1100"/>
              <a:t>https://www.birminghammail.co.uk/news/local-news/birminghams-return-to-robotic-parking-132679</a:t>
            </a:r>
          </a:p>
        </p:txBody>
      </p:sp>
    </p:spTree>
    <p:extLst>
      <p:ext uri="{BB962C8B-B14F-4D97-AF65-F5344CB8AC3E}">
        <p14:creationId xmlns:p14="http://schemas.microsoft.com/office/powerpoint/2010/main" val="17668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3: Parcheggi robotizzati</a:t>
            </a:r>
          </a:p>
          <a:p>
            <a:r>
              <a:rPr lang="it-IT" dirty="1" sz="1800">
                <a:solidFill>
                  <a:srgbClr val="FF0000"/>
                </a:solidFill>
                <a:latin typeface="Times New Roman" panose="02020603050405020304" pitchFamily="18" charset="0"/>
                <a:cs typeface="Times New Roman" panose="02020603050405020304" pitchFamily="18" charset="0"/>
              </a:rPr>
              <a:t>Effetti</a:t>
            </a:r>
            <a:r>
              <a:rPr lang="it-IT" dirty="1" sz="1800">
                <a:latin typeface="Times New Roman" panose="02020603050405020304" pitchFamily="18" charset="0"/>
                <a:cs typeface="Times New Roman" panose="02020603050405020304" pitchFamily="18" charset="0"/>
              </a:rPr>
              <a:t>: il sistema, prodotto dall'azienda tedesca Wohr, è in grado di adattarsi a tutte le dimensioni dei veicoli ed è efficiente dal punto di vista energetico, in quanto riduce la necessità di illuminazione e ventilazione nei parcheggi sotterranei multi-piano, come il Cube Car Park di Birmingham (Regno Unito).</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 xmlns:a16="http://schemas.microsoft.com/office/drawing/2014/main" id="{93FF7609-2653-4A6E-8D0B-E127CAA3DE96}"/>
              </a:ext>
            </a:extLst>
          </p:cNvPr>
          <p:cNvPicPr>
            <a:picLocks noChangeAspect="1"/>
          </p:cNvPicPr>
          <p:nvPr/>
        </p:nvPicPr>
        <p:blipFill>
          <a:blip r:embed="rId2"/>
          <a:stretch>
            <a:fillRect/>
          </a:stretch>
        </p:blipFill>
        <p:spPr>
          <a:xfrm>
            <a:off x="2456938" y="3523479"/>
            <a:ext cx="3915287" cy="2509201"/>
          </a:xfrm>
          <a:prstGeom prst="rect">
            <a:avLst/>
          </a:prstGeom>
        </p:spPr>
      </p:pic>
      <p:sp>
        <p:nvSpPr>
          <p:cNvPr id="11" name="Title 1">
            <a:extLst>
              <a:ext uri="{FF2B5EF4-FFF2-40B4-BE49-F238E27FC236}">
                <a16:creationId xmlns="" xmlns:a16="http://schemas.microsoft.com/office/drawing/2014/main" id="{4CCC8A85-FD50-40F4-B2A5-DB2E317CE46F}"/>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
        <p:nvSpPr>
          <p:cNvPr id="7" name="Rettangolo 6"/>
          <p:cNvSpPr/>
          <p:nvPr/>
        </p:nvSpPr>
        <p:spPr>
          <a:xfrm>
            <a:off x="691433" y="6175676"/>
            <a:ext cx="8637293" cy="261610"/>
          </a:xfrm>
          <a:prstGeom prst="rect">
            <a:avLst/>
          </a:prstGeom>
        </p:spPr>
        <p:txBody>
          <a:bodyPr wrap="square">
            <a:spAutoFit/>
          </a:bodyPr>
          <a:lstStyle/>
          <a:p>
            <a:r>
              <a:rPr lang="it-IT" dirty="1" sz="1100"/>
              <a:t>https://www.birminghammail.co.uk/news/local-news/birminghams-return-to-robotic-parking-132679</a:t>
            </a:r>
          </a:p>
        </p:txBody>
      </p:sp>
    </p:spTree>
    <p:extLst>
      <p:ext uri="{BB962C8B-B14F-4D97-AF65-F5344CB8AC3E}">
        <p14:creationId xmlns:p14="http://schemas.microsoft.com/office/powerpoint/2010/main" val="14770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it-IT" dirty="1"/>
              <a:t>N. 4: sensori di smart parking</a:t>
            </a:r>
            <a:r>
              <a:rPr lang="it-IT" dirty="1"/>
              <a:t> </a:t>
            </a:r>
          </a:p>
          <a:p>
            <a:r>
              <a:rPr lang="it-IT" dirty="1" sz="1800"/>
              <a:t>I sensori comunicano in tempo reale con un sistema PRIS (Parking-Routing-Information-System) per guidare i conducenti ai posti auto disponibili.</a:t>
            </a:r>
            <a:r>
              <a:rPr lang="it-IT" dirty="1" sz="1800"/>
              <a:t>  </a:t>
            </a:r>
          </a:p>
        </p:txBody>
      </p:sp>
      <p:pic>
        <p:nvPicPr>
          <p:cNvPr id="2" name="Immagine 1">
            <a:extLst>
              <a:ext uri="{FF2B5EF4-FFF2-40B4-BE49-F238E27FC236}">
                <a16:creationId xmlns="" xmlns:a16="http://schemas.microsoft.com/office/drawing/2014/main" id="{24B9906D-B356-4107-8C82-3736082FA4BA}"/>
              </a:ext>
            </a:extLst>
          </p:cNvPr>
          <p:cNvPicPr>
            <a:picLocks noChangeAspect="1"/>
          </p:cNvPicPr>
          <p:nvPr/>
        </p:nvPicPr>
        <p:blipFill>
          <a:blip r:embed="rId2"/>
          <a:stretch>
            <a:fillRect/>
          </a:stretch>
        </p:blipFill>
        <p:spPr>
          <a:xfrm>
            <a:off x="1725284" y="2972502"/>
            <a:ext cx="5521396" cy="3531451"/>
          </a:xfrm>
          <a:prstGeom prst="rect">
            <a:avLst/>
          </a:prstGeom>
        </p:spPr>
      </p:pic>
      <p:sp>
        <p:nvSpPr>
          <p:cNvPr id="11" name="Title 1">
            <a:extLst>
              <a:ext uri="{FF2B5EF4-FFF2-40B4-BE49-F238E27FC236}">
                <a16:creationId xmlns="" xmlns:a16="http://schemas.microsoft.com/office/drawing/2014/main" id="{B57B82D5-8D96-49D1-BBF9-7F395C484B64}"/>
              </a:ext>
            </a:extLst>
          </p:cNvPr>
          <p:cNvSpPr>
            <a:spLocks noGrp="1"/>
          </p:cNvSpPr>
          <p:nvPr>
            <p:ph type="title"/>
          </p:nvPr>
        </p:nvSpPr>
        <p:spPr>
          <a:xfrm>
            <a:off x="285750" y="115888"/>
            <a:ext cx="7469397" cy="1152525"/>
          </a:xfrm>
        </p:spPr>
        <p:txBody>
          <a:bodyPr/>
          <a:lstStyle/>
          <a:p>
            <a:pPr eaLnBrk="1" hangingPunct="1"/>
            <a:r>
              <a:rPr lang="it-IT" dirty="1"/>
              <a:t>Panoramica delle innovazioni nel settore del parcheggio</a:t>
            </a:r>
            <a:r>
              <a:rPr lang="it-IT" dirty="1"/>
              <a:t> </a:t>
            </a:r>
            <a:br>
              <a:rPr lang="it-I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it-IT" dirty="1"/>
              <a:t>PARK4SUMP • Sessione di formazione - Riccardo Enei</a:t>
            </a:r>
          </a:p>
        </p:txBody>
      </p:sp>
    </p:spTree>
    <p:extLst>
      <p:ext uri="{BB962C8B-B14F-4D97-AF65-F5344CB8AC3E}">
        <p14:creationId xmlns:p14="http://schemas.microsoft.com/office/powerpoint/2010/main" val="25281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UserInfo>
        <DisplayName>Katleen Stroombergen</DisplayName>
        <AccountId>27</AccountId>
        <AccountType/>
      </UserInfo>
    </SharedWithUsers>
  </documentManagement>
</p:properties>
</file>

<file path=customXml/itemProps1.xml><?xml version="1.0" encoding="utf-8"?>
<ds:datastoreItem xmlns:ds="http://schemas.openxmlformats.org/officeDocument/2006/customXml" ds:itemID="{5CACC609-0F7B-4C94-8C5C-FA1876795E38}">
  <ds:schemaRefs>
    <ds:schemaRef ds:uri="http://schemas.microsoft.com/sharepoint/v3/contenttype/forms"/>
  </ds:schemaRefs>
</ds:datastoreItem>
</file>

<file path=customXml/itemProps2.xml><?xml version="1.0" encoding="utf-8"?>
<ds:datastoreItem xmlns:ds="http://schemas.openxmlformats.org/officeDocument/2006/customXml" ds:itemID="{9D36E6C2-A22E-4A41-AE07-30A01E031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dc085-b98d-49be-b5ff-f92ae1376e0e"/>
    <ds:schemaRef ds:uri="f6053dd3-0b41-4824-a1f2-2f5584b92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1DF273-5B54-4122-A0E9-10A34460F635}">
  <ds:schemaRefs>
    <ds:schemaRef ds:uri="http://purl.org/dc/dcmitype/"/>
    <ds:schemaRef ds:uri="http://schemas.microsoft.com/office/infopath/2007/PartnerControls"/>
    <ds:schemaRef ds:uri="http://purl.org/dc/elements/1.1/"/>
    <ds:schemaRef ds:uri="http://schemas.microsoft.com/office/2006/metadata/properties"/>
    <ds:schemaRef ds:uri="6f7dc085-b98d-49be-b5ff-f92ae1376e0e"/>
    <ds:schemaRef ds:uri="http://schemas.microsoft.com/office/2006/documentManagement/types"/>
    <ds:schemaRef ds:uri="http://schemas.openxmlformats.org/package/2006/metadata/core-properties"/>
    <ds:schemaRef ds:uri="f6053dd3-0b41-4824-a1f2-2f5584b9227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1</TotalTime>
  <Words>2972</Words>
  <Application>Microsoft Office PowerPoint</Application>
  <PresentationFormat>On-screen Show (4:3)</PresentationFormat>
  <Paragraphs>246</Paragraphs>
  <Slides>35</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ＭＳ Ｐゴシック</vt:lpstr>
      <vt:lpstr>ＭＳ Ｐゴシック</vt:lpstr>
      <vt:lpstr>Arial</vt:lpstr>
      <vt:lpstr>Calibri</vt:lpstr>
      <vt:lpstr>Helvetica</vt:lpstr>
      <vt:lpstr>Times New Roman</vt:lpstr>
      <vt:lpstr>Presentation_new WIKI LOGO</vt:lpstr>
      <vt:lpstr>Custom Design</vt:lpstr>
      <vt:lpstr>PowerPoint Presentation</vt:lpstr>
      <vt:lpstr>PowerPoint Presentation</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PowerPoint Presentation</vt:lpstr>
      <vt:lpstr>Benefits of technical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enablers of technical solutions</vt:lpstr>
      <vt:lpstr>Key barriers to implementation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Lynn Beyens</cp:lastModifiedBy>
  <cp:revision>242</cp:revision>
  <cp:lastPrinted>2020-02-17T14:35:18Z</cp:lastPrinted>
  <dcterms:created xsi:type="dcterms:W3CDTF">2014-04-09T13:24:47Z</dcterms:created>
  <dcterms:modified xsi:type="dcterms:W3CDTF">2020-06-16T16:19:30Z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