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4" autoAdjust="0"/>
  </p:normalViewPr>
  <p:slideViewPr>
    <p:cSldViewPr snapToGrid="0">
      <p:cViewPr varScale="1">
        <p:scale>
          <a:sx n="106" d="100"/>
          <a:sy n="106" d="100"/>
        </p:scale>
        <p:origin x="1662" y="11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16/6/2020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16/6/2020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16/6/2020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16/6/2020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16/6/2020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16/6/2020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53425" cy="2016125"/>
          </a:xfrm>
        </p:spPr>
        <p:txBody>
          <a:bodyPr/>
          <a:lstStyle/>
          <a:p>
            <a:pPr eaLnBrk="1" hangingPunct="1">
              <a:buFontTx/>
              <a:buNone/>
            </a:pPr>
            <a:r>
              <a:rPr lang="lt-LT" dirty="1" sz="1800"/>
              <a:t>Mokymo veikla</a:t>
            </a:r>
          </a:p>
          <a:p>
            <a:pPr eaLnBrk="1" hangingPunct="1">
              <a:buFontTx/>
              <a:buNone/>
            </a:pPr>
            <a:r>
              <a:rPr lang="lt-LT" dirty="1" sz="1800"/>
              <a:t>Stovėjimo aikštelių valdymo techninių naujovių apžvalga</a:t>
            </a:r>
          </a:p>
          <a:p>
            <a:pPr eaLnBrk="1" hangingPunct="1">
              <a:buFontTx/>
              <a:buNone/>
            </a:pPr>
            <a:r>
              <a:rPr lang="lt-LT" dirty="1" sz="1800"/>
              <a:t>Riccardo Enei, ISINNOVA, 2020 m. gegužės mėn.</a:t>
            </a:r>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9. Išmanieji automobilių statymo jutikliai</a:t>
            </a:r>
          </a:p>
          <a:p>
            <a:r>
              <a:rPr lang="lt-LT" dirty="1" sz="1800">
                <a:solidFill>
                  <a:srgbClr val="FF0000"/>
                </a:solidFill>
              </a:rPr>
              <a:t>Poveikis:</a:t>
            </a:r>
            <a:r>
              <a:rPr lang="lt-LT" dirty="1" sz="1800"/>
              <a:t> didžioji dauguma (87 proc.) Harogite (JK) apklaustų vairuotojų pastebėjo, kad šis sprendimas patogesnis nei naudotis parkomatais, jie likdavo aikštelėse ilgiau nei panašiais atvejais, kai naudodavosi parkomatais – vidutiniškai 10 minučių papildomai gatvėje ir 50 minučių papildomai ne gatvėje, dėl to padidėjo vietos valdžios institucijų pajamos ir asmenys daugiau laiko praleisdavo judrioje gatvėje.</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2020 m. kovo 25–26 d. • Levenas • Riccardo Enei</a:t>
            </a:r>
          </a:p>
        </p:txBody>
      </p:sp>
      <p:sp>
        <p:nvSpPr>
          <p:cNvPr id="11" name="Title 1">
            <a:extLst>
              <a:ext uri="{FF2B5EF4-FFF2-40B4-BE49-F238E27FC236}">
                <a16:creationId xmlns=""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pic>
        <p:nvPicPr>
          <p:cNvPr id="2" name="Immagine 1"/>
          <p:cNvPicPr>
            <a:picLocks noChangeAspect="1"/>
          </p:cNvPicPr>
          <p:nvPr/>
        </p:nvPicPr>
        <p:blipFill>
          <a:blip r:embed="rId3"/>
          <a:stretch>
            <a:fillRect/>
          </a:stretch>
        </p:blipFill>
        <p:spPr>
          <a:xfrm>
            <a:off x="2459735" y="4393145"/>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lt-LT" dirty="1" sz="1100"/>
              <a:t>https://appyway.com/kerbside-management/</a:t>
            </a: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lt-LT" dirty="1"/>
              <a:t>5. Mokėjimo už stovėjimą būdas pagal automobilio valstybinį numerį</a:t>
            </a:r>
            <a:r>
              <a:rPr lang="lt-LT" dirty="1"/>
              <a:t> </a:t>
            </a:r>
          </a:p>
          <a:p>
            <a:r>
              <a:rPr lang="lt-LT" dirty="1" sz="1800"/>
              <a:t>Ši technologija leidžia vairuotojams sumokėti už automobilių stovėjimo vietas, užregistruojant jų valstybinį numerį bilietų automate, o tada susimokant kreditine kortele arba grynaisiais.</a:t>
            </a:r>
            <a:r>
              <a:rPr lang="lt-LT" dirty="1" sz="1800"/>
              <a:t> </a:t>
            </a:r>
            <a:r>
              <a:rPr lang="lt-LT" dirty="1" sz="1800"/>
              <a:t>Jie gali iš anksto rezervuoti vietą norimam laikui ir, jei laiką reikia atnaujinti, galima tai padaryti nuotoliniu būdu naudojantis programėle.</a:t>
            </a:r>
            <a:r>
              <a:rPr lang="lt-LT" dirty="1" sz="1800"/>
              <a:t> </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2020 m. kovo 25–26 d. • Levenas • Riccardo Enei</a:t>
            </a:r>
          </a:p>
        </p:txBody>
      </p:sp>
      <p:sp>
        <p:nvSpPr>
          <p:cNvPr id="11" name="Title 1">
            <a:extLst>
              <a:ext uri="{FF2B5EF4-FFF2-40B4-BE49-F238E27FC236}">
                <a16:creationId xmlns=""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Rettangolo 5"/>
          <p:cNvSpPr/>
          <p:nvPr/>
        </p:nvSpPr>
        <p:spPr>
          <a:xfrm>
            <a:off x="2678049" y="6195978"/>
            <a:ext cx="7388352" cy="261610"/>
          </a:xfrm>
          <a:prstGeom prst="rect">
            <a:avLst/>
          </a:prstGeom>
        </p:spPr>
        <p:txBody>
          <a:bodyPr wrap="square">
            <a:spAutoFit/>
          </a:bodyPr>
          <a:lstStyle/>
          <a:p>
            <a:r>
              <a:rPr lang="lt-LT" dirty="1" sz="1100"/>
              <a:t>https://en.wikipedia.org/wiki/Pay-by-plate_parking</a:t>
            </a:r>
          </a:p>
        </p:txBody>
      </p:sp>
      <p:pic>
        <p:nvPicPr>
          <p:cNvPr id="7" name="Immagine 6"/>
          <p:cNvPicPr>
            <a:picLocks noChangeAspect="1"/>
          </p:cNvPicPr>
          <p:nvPr/>
        </p:nvPicPr>
        <p:blipFill>
          <a:blip r:embed="rId2"/>
          <a:stretch>
            <a:fillRect/>
          </a:stretch>
        </p:blipFill>
        <p:spPr>
          <a:xfrm>
            <a:off x="2854036" y="3689014"/>
            <a:ext cx="2506964" cy="2506964"/>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5. Mokėjimo už stovėjimą būdas pagal automobilio valstybinį numerį</a:t>
            </a:r>
            <a:r>
              <a:rPr lang="lt-LT" dirty="1"/>
              <a:t> </a:t>
            </a:r>
          </a:p>
          <a:p>
            <a:r>
              <a:rPr lang="lt-LT" dirty="1" sz="1800">
                <a:solidFill>
                  <a:srgbClr val="FF0000"/>
                </a:solidFill>
                <a:latin typeface="Times New Roman" panose="02020603050405020304" pitchFamily="18" charset="0"/>
                <a:cs typeface="Times New Roman" panose="02020603050405020304" pitchFamily="18" charset="0"/>
              </a:rPr>
              <a:t>Poveikis</a:t>
            </a:r>
            <a:r>
              <a:rPr lang="lt-LT" dirty="1" sz="1800">
                <a:latin typeface="Times New Roman" panose="02020603050405020304" pitchFamily="18" charset="0"/>
                <a:cs typeface="Times New Roman" panose="02020603050405020304" pitchFamily="18" charset="0"/>
              </a:rPr>
              <a:t>: sistema buvo įrengta 2012 m. Pitsburge, nuo to laiko miestas praneša </a:t>
            </a:r>
            <a:r>
              <a:rPr lang="lt-LT" dirty="1" u="sng" sz="1800">
                <a:latin typeface="Times New Roman" panose="02020603050405020304" pitchFamily="18" charset="0"/>
                <a:cs typeface="Times New Roman" panose="02020603050405020304" pitchFamily="18" charset="0"/>
              </a:rPr>
              <a:t>apie padidėjusias pajamas už automobilių statymą</a:t>
            </a:r>
            <a:r>
              <a:rPr lang="lt-LT" dirty="1" sz="1800">
                <a:latin typeface="Times New Roman" panose="02020603050405020304" pitchFamily="18" charset="0"/>
                <a:cs typeface="Times New Roman" panose="02020603050405020304" pitchFamily="18" charset="0"/>
              </a:rPr>
              <a:t>.</a:t>
            </a:r>
            <a:r>
              <a:rPr lang="lt-LT" dirty="1" sz="1800">
                <a:latin typeface="Times New Roman" panose="02020603050405020304" pitchFamily="18" charset="0"/>
                <a:cs typeface="Times New Roman" panose="02020603050405020304" pitchFamily="18" charset="0"/>
              </a:rPr>
              <a:t> </a:t>
            </a:r>
            <a:r>
              <a:rPr lang="lt-LT" dirty="1" sz="1800">
                <a:latin typeface="Times New Roman" panose="02020603050405020304" pitchFamily="18" charset="0"/>
                <a:cs typeface="Times New Roman" panose="02020603050405020304" pitchFamily="18" charset="0"/>
              </a:rPr>
              <a:t>Kartu labai sumažėjo išrašomų baudų skaičius.</a:t>
            </a:r>
          </a:p>
        </p:txBody>
      </p:sp>
      <p:sp>
        <p:nvSpPr>
          <p:cNvPr id="11" name="Title 1">
            <a:extLst>
              <a:ext uri="{FF2B5EF4-FFF2-40B4-BE49-F238E27FC236}">
                <a16:creationId xmlns=""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7" name="Rettangolo 6"/>
          <p:cNvSpPr/>
          <p:nvPr/>
        </p:nvSpPr>
        <p:spPr>
          <a:xfrm>
            <a:off x="1691640" y="6100074"/>
            <a:ext cx="5073777" cy="261610"/>
          </a:xfrm>
          <a:prstGeom prst="rect">
            <a:avLst/>
          </a:prstGeom>
        </p:spPr>
        <p:txBody>
          <a:bodyPr wrap="square">
            <a:spAutoFit/>
          </a:bodyPr>
          <a:lstStyle/>
          <a:p>
            <a:r>
              <a:rPr lang="lt-LT" dirty="1" sz="1100"/>
              <a:t>http://www.gomobilepittsburgh.com/</a:t>
            </a:r>
          </a:p>
        </p:txBody>
      </p:sp>
      <p:pic>
        <p:nvPicPr>
          <p:cNvPr id="8" name="Immagine 7"/>
          <p:cNvPicPr>
            <a:picLocks noChangeAspect="1"/>
          </p:cNvPicPr>
          <p:nvPr/>
        </p:nvPicPr>
        <p:blipFill>
          <a:blip r:embed="rId2"/>
          <a:stretch>
            <a:fillRect/>
          </a:stretch>
        </p:blipFill>
        <p:spPr>
          <a:xfrm>
            <a:off x="1880083" y="3728424"/>
            <a:ext cx="4876190" cy="2380952"/>
          </a:xfrm>
          <a:prstGeom prst="rect">
            <a:avLst/>
          </a:prstGeom>
        </p:spPr>
      </p:pic>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6. Trimatis stovėjimo aikštelės dizainas ir signalizavimas: pagalbinės automobilių statymo priemonės</a:t>
            </a:r>
          </a:p>
          <a:p>
            <a:r>
              <a:rPr lang="lt-LT" dirty="1" sz="1800"/>
              <a:t>Trimatis dizainas ir signalizavimas padeda naudotis naujoviškomis technologijomis, tokiomis kaip pagalbinės automobilių statymo priemonės.</a:t>
            </a:r>
            <a:r>
              <a:rPr lang="lt-LT" dirty="1" sz="1800"/>
              <a:t> </a:t>
            </a:r>
            <a:r>
              <a:rPr lang="lt-LT" dirty="1" sz="1800"/>
              <a:t>Technologijoje naudojami į transporto priemonės buferį integruoti jutikliai, skirti aptikti ir pranešti vairuotojui apie krypties reguliavimą ir kliūtis.</a:t>
            </a:r>
            <a:r>
              <a:rPr lang="lt-LT" dirty="1" sz="1800"/>
              <a:t> </a:t>
            </a:r>
          </a:p>
        </p:txBody>
      </p:sp>
      <p:sp>
        <p:nvSpPr>
          <p:cNvPr id="10" name="Title 1">
            <a:extLst>
              <a:ext uri="{FF2B5EF4-FFF2-40B4-BE49-F238E27FC236}">
                <a16:creationId xmlns=""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7" name="Rettangolo 6"/>
          <p:cNvSpPr/>
          <p:nvPr/>
        </p:nvSpPr>
        <p:spPr>
          <a:xfrm>
            <a:off x="635889" y="6185566"/>
            <a:ext cx="8508111" cy="430887"/>
          </a:xfrm>
          <a:prstGeom prst="rect">
            <a:avLst/>
          </a:prstGeom>
        </p:spPr>
        <p:txBody>
          <a:bodyPr wrap="square">
            <a:spAutoFit/>
          </a:bodyPr>
          <a:lstStyle/>
          <a:p>
            <a:r>
              <a:rPr lang="lt-LT" dirty="1" sz="1100"/>
              <a:t>https://www.bosch-mobility-solutions.com/en/products-and-services/passenger-cars-and-light-commercial-vehicles/driver-assistance-systems/parking-aid/</a:t>
            </a:r>
          </a:p>
        </p:txBody>
      </p:sp>
      <p:pic>
        <p:nvPicPr>
          <p:cNvPr id="8" name="Immagine 7">
            <a:extLst>
              <a:ext uri="{FF2B5EF4-FFF2-40B4-BE49-F238E27FC236}">
                <a16:creationId xmlns="" xmlns:a16="http://schemas.microsoft.com/office/drawing/2014/main" id="{213D1926-EFF5-462D-B8C7-F21289ABEEE9}"/>
              </a:ext>
            </a:extLst>
          </p:cNvPr>
          <p:cNvPicPr>
            <a:picLocks noChangeAspect="1"/>
          </p:cNvPicPr>
          <p:nvPr/>
        </p:nvPicPr>
        <p:blipFill>
          <a:blip r:embed="rId2"/>
          <a:stretch>
            <a:fillRect/>
          </a:stretch>
        </p:blipFill>
        <p:spPr>
          <a:xfrm>
            <a:off x="2715768" y="3968409"/>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6. Trimatis stovėjimo aikštelės dizainas ir signalizavimas: pagalbinės automobilių statymo priemonės</a:t>
            </a:r>
          </a:p>
          <a:p>
            <a:r>
              <a:rPr lang="lt-LT" dirty="1" sz="1800">
                <a:solidFill>
                  <a:srgbClr val="FF0000"/>
                </a:solidFill>
                <a:latin typeface="Times New Roman" panose="02020603050405020304" pitchFamily="18" charset="0"/>
                <a:cs typeface="Times New Roman" panose="02020603050405020304" pitchFamily="18" charset="0"/>
              </a:rPr>
              <a:t>Poveikis</a:t>
            </a:r>
            <a:r>
              <a:rPr lang="lt-LT" dirty="1" sz="1800">
                <a:latin typeface="Times New Roman" panose="02020603050405020304" pitchFamily="18" charset="0"/>
                <a:cs typeface="Times New Roman" panose="02020603050405020304" pitchFamily="18" charset="0"/>
              </a:rPr>
              <a:t>: sistemos nauda vairuotojams:</a:t>
            </a:r>
          </a:p>
          <a:p>
            <a:pPr marL="361950" indent="0">
              <a:buNone/>
            </a:pPr>
            <a:endParaRPr lang="en-US" sz="1800" dirty="0"/>
          </a:p>
          <a:p>
            <a:pPr marL="361950" indent="0">
              <a:buNone/>
            </a:pPr>
            <a:r>
              <a:rPr lang="lt-LT" dirty="1" sz="1800"/>
              <a:t>Patogumas ir pagalba statant automobilį ir manevruojant</a:t>
            </a:r>
          </a:p>
          <a:p>
            <a:pPr marL="361950" indent="0">
              <a:buNone/>
            </a:pPr>
            <a:endParaRPr lang="en-US" sz="1800" dirty="0"/>
          </a:p>
          <a:p>
            <a:pPr marL="361950" indent="0">
              <a:buNone/>
            </a:pPr>
            <a:r>
              <a:rPr lang="lt-LT" dirty="1" sz="1800"/>
              <a:t>Išvengiama erzinančių remonto darbų dėl nedidelių susidūrimų ir įbrėžimų</a:t>
            </a:r>
          </a:p>
          <a:p>
            <a:pPr marL="361950" indent="0">
              <a:buNone/>
            </a:pPr>
            <a:endParaRPr lang="en-US" sz="1800" dirty="0"/>
          </a:p>
          <a:p>
            <a:pPr marL="361950" indent="0">
              <a:buNone/>
            </a:pPr>
            <a:r>
              <a:rPr lang="lt-LT" dirty="1" sz="1800"/>
              <a:t>Efektyvesnis ankštų stovėjimo aikštelės vietų išnaudojimas</a:t>
            </a:r>
          </a:p>
          <a:p>
            <a:endParaRPr lang="en-US" altLang="en-US" dirty="0"/>
          </a:p>
        </p:txBody>
      </p:sp>
      <p:sp>
        <p:nvSpPr>
          <p:cNvPr id="10" name="Title 1">
            <a:extLst>
              <a:ext uri="{FF2B5EF4-FFF2-40B4-BE49-F238E27FC236}">
                <a16:creationId xmlns=""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5"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7. Su tarša siejami mokesčiai už stovėjimą</a:t>
            </a:r>
            <a:r>
              <a:rPr lang="lt-LT" dirty="1"/>
              <a:t> </a:t>
            </a:r>
          </a:p>
          <a:p>
            <a:r>
              <a:rPr lang="lt-LT" dirty="1" sz="1800"/>
              <a:t>Ekologiškiausioms transporto priemonėms (pvz., elektriniams, hibridiniams automobiliams ir ekonomiškiems automobiliams) taikoma nuolaida, o už daugiau aplinką teršiančius automobilius imamas papildomas mokestis.</a:t>
            </a:r>
            <a:r>
              <a:rPr lang="lt-LT" dirty="1" sz="1800"/>
              <a:t> </a:t>
            </a:r>
            <a:r>
              <a:rPr lang="lt-LT" dirty="1" sz="1800"/>
              <a:t>Ši sistema pradėta taikyti 2004 m. Madride, siekiant sumažinti išmetamo anglies dioksido kiekį mieste, o 2018 m. – Londone.</a:t>
            </a:r>
            <a:r>
              <a:rPr lang="lt-LT" dirty="1" sz="1800"/>
              <a:t> </a:t>
            </a:r>
          </a:p>
        </p:txBody>
      </p:sp>
      <p:sp>
        <p:nvSpPr>
          <p:cNvPr id="11" name="Title 1">
            <a:extLst>
              <a:ext uri="{FF2B5EF4-FFF2-40B4-BE49-F238E27FC236}">
                <a16:creationId xmlns=""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2115" y="3818927"/>
            <a:ext cx="4632960" cy="2432304"/>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lt-LT" dirty="1" sz="1100"/>
              <a:t>https://www.theguardian.com/world/2020/apr/16/uk-cities-postpone-clean-air-zone-plans-due-to-covid-19-crisis</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7. Su tarša siejami mokesčiai už stovėjimą</a:t>
            </a:r>
            <a:r>
              <a:rPr lang="lt-LT" dirty="1"/>
              <a:t> </a:t>
            </a:r>
          </a:p>
          <a:p>
            <a:r>
              <a:rPr lang="lt-LT" dirty="1" sz="1800">
                <a:solidFill>
                  <a:srgbClr val="FF0000"/>
                </a:solidFill>
                <a:latin typeface="Times New Roman" panose="02020603050405020304" pitchFamily="18" charset="0"/>
                <a:cs typeface="Times New Roman" panose="02020603050405020304" pitchFamily="18" charset="0"/>
              </a:rPr>
              <a:t>Poveikis</a:t>
            </a:r>
            <a:r>
              <a:rPr lang="lt-LT" dirty="1" sz="1800">
                <a:latin typeface="Times New Roman" panose="02020603050405020304" pitchFamily="18" charset="0"/>
                <a:cs typeface="Times New Roman" panose="02020603050405020304" pitchFamily="18" charset="0"/>
              </a:rPr>
              <a:t>: valdžia skatina švaraus oro zonas kaip geriausią būdą vairuotojų elgesiui paveikti.</a:t>
            </a:r>
            <a:r>
              <a:rPr lang="lt-LT" dirty="1" sz="1800">
                <a:latin typeface="Times New Roman" panose="02020603050405020304" pitchFamily="18" charset="0"/>
                <a:cs typeface="Times New Roman" panose="02020603050405020304" pitchFamily="18" charset="0"/>
              </a:rPr>
              <a:t> </a:t>
            </a:r>
            <a:r>
              <a:rPr lang="lt-LT" dirty="1" sz="1800">
                <a:latin typeface="Times New Roman" panose="02020603050405020304" pitchFamily="18" charset="0"/>
                <a:cs typeface="Times New Roman" panose="02020603050405020304" pitchFamily="18" charset="0"/>
              </a:rPr>
              <a:t>Tačiau jas įrengti užtrunka kelerius metus, net nekalbant apie dideles išlaidas.</a:t>
            </a:r>
            <a:r>
              <a:rPr lang="lt-LT" dirty="1" sz="1800">
                <a:latin typeface="Times New Roman" panose="02020603050405020304" pitchFamily="18" charset="0"/>
                <a:cs typeface="Times New Roman" panose="02020603050405020304" pitchFamily="18" charset="0"/>
              </a:rPr>
              <a:t> </a:t>
            </a:r>
            <a:r>
              <a:rPr lang="lt-LT" dirty="1" sz="1800">
                <a:latin typeface="Times New Roman" panose="02020603050405020304" pitchFamily="18" charset="0"/>
                <a:cs typeface="Times New Roman" panose="02020603050405020304" pitchFamily="18" charset="0"/>
              </a:rPr>
              <a:t>Nenaudojant jokios fizinės infrastruktūros, stovėjimo aikštelėse, kuriose mokama pagal automobilio išmetamųjų teršalų kiekį, panašių rezultatų pasiekiama nedidelėmis išlaidomis ir tokias aikšteles galima įrengti per kelias savaites.</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2020 m. kovo 25–26 d. • Levenas • Riccardo Enei</a:t>
            </a:r>
          </a:p>
        </p:txBody>
      </p:sp>
      <p:sp>
        <p:nvSpPr>
          <p:cNvPr id="11" name="Title 1">
            <a:extLst>
              <a:ext uri="{FF2B5EF4-FFF2-40B4-BE49-F238E27FC236}">
                <a16:creationId xmlns=""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pic>
        <p:nvPicPr>
          <p:cNvPr id="9" name="Immagine 8"/>
          <p:cNvPicPr>
            <a:picLocks noChangeAspect="1"/>
          </p:cNvPicPr>
          <p:nvPr/>
        </p:nvPicPr>
        <p:blipFill>
          <a:blip r:embed="rId2"/>
          <a:stretch>
            <a:fillRect/>
          </a:stretch>
        </p:blipFill>
        <p:spPr>
          <a:xfrm>
            <a:off x="2807207" y="3801884"/>
            <a:ext cx="3366993" cy="2492406"/>
          </a:xfrm>
          <a:prstGeom prst="rect">
            <a:avLst/>
          </a:prstGeom>
        </p:spPr>
      </p:pic>
      <p:sp>
        <p:nvSpPr>
          <p:cNvPr id="10" name="Rettangolo 9"/>
          <p:cNvSpPr/>
          <p:nvPr/>
        </p:nvSpPr>
        <p:spPr>
          <a:xfrm>
            <a:off x="730632" y="6263015"/>
            <a:ext cx="7682736" cy="261610"/>
          </a:xfrm>
          <a:prstGeom prst="rect">
            <a:avLst/>
          </a:prstGeom>
        </p:spPr>
        <p:txBody>
          <a:bodyPr wrap="square">
            <a:spAutoFit/>
          </a:bodyPr>
          <a:lstStyle/>
          <a:p>
            <a:r>
              <a:rPr lang="lt-LT" dirty="1" sz="1100"/>
              <a:t>https://www.europeanparking.eu/media/1542/3_uk_cityoflondon_ringgoebp_presentation.pdf</a:t>
            </a:r>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lt-LT" dirty="1"/>
              <a:t>8. Su transporto priemonės ilgiu siejami mokesčiai už stovėjimą</a:t>
            </a:r>
          </a:p>
          <a:p>
            <a:r>
              <a:rPr lang="lt-LT" dirty="1" sz="1800"/>
              <a:t>Ilgesnės ir didesnės transporto priemonės paprastai yra brangesnės.</a:t>
            </a:r>
            <a:r>
              <a:rPr lang="lt-LT" dirty="1" sz="1800"/>
              <a:t> </a:t>
            </a:r>
            <a:r>
              <a:rPr lang="lt-LT" dirty="1" sz="1800"/>
              <a:t>Sistema įdiegia demokratinę priemonę, kad vairuotojai mokėtų </a:t>
            </a:r>
            <a:r>
              <a:rPr lang="lt-LT" dirty="1" u="sng" sz="1800"/>
              <a:t>už vietą</a:t>
            </a:r>
            <a:r>
              <a:rPr lang="lt-LT" dirty="1" sz="1800"/>
              <a:t>, kurią jų automobilis užima, o ne tik </a:t>
            </a:r>
            <a:r>
              <a:rPr lang="lt-LT" dirty="1" u="sng" sz="1800"/>
              <a:t>už laiką</a:t>
            </a:r>
            <a:r>
              <a:rPr lang="lt-LT" dirty="1" sz="1800"/>
              <a:t>, kiek jie ta vieta naudojasi.</a:t>
            </a:r>
            <a:r>
              <a:rPr lang="lt-LT" dirty="1" sz="1800"/>
              <a:t> </a:t>
            </a:r>
            <a:r>
              <a:rPr lang="lt-LT" dirty="1" sz="1800"/>
              <a:t>Taip žmonės skatinami investuoti į mažesnius automobilius, panašiai kaip stovėjimo aikštelės, kuriose mokama pagal taršą, skatina naudoti ekologiškesnes transporto priemones.</a:t>
            </a:r>
            <a:r>
              <a:rPr lang="lt-LT" dirty="1" sz="1800"/>
              <a:t> </a:t>
            </a:r>
            <a:r>
              <a:rPr lang="lt-LT" dirty="1" sz="1800"/>
              <a:t>Priemonė įgyvendinta 2008 m. Noridže (JK).</a:t>
            </a:r>
            <a:r>
              <a:rPr lang="lt-LT" dirty="1" sz="1800"/>
              <a:t> </a:t>
            </a:r>
          </a:p>
        </p:txBody>
      </p:sp>
      <p:pic>
        <p:nvPicPr>
          <p:cNvPr id="4" name="Immagine 3">
            <a:extLst>
              <a:ext uri="{FF2B5EF4-FFF2-40B4-BE49-F238E27FC236}">
                <a16:creationId xmlns="" xmlns:a16="http://schemas.microsoft.com/office/drawing/2014/main" id="{2FA17CD8-B905-4A73-88AC-06BCDEFD1DE2}"/>
              </a:ext>
            </a:extLst>
          </p:cNvPr>
          <p:cNvPicPr>
            <a:picLocks noChangeAspect="1"/>
          </p:cNvPicPr>
          <p:nvPr/>
        </p:nvPicPr>
        <p:blipFill>
          <a:blip r:embed="rId2"/>
          <a:stretch>
            <a:fillRect/>
          </a:stretch>
        </p:blipFill>
        <p:spPr>
          <a:xfrm>
            <a:off x="2741222" y="3771413"/>
            <a:ext cx="3545457" cy="2535262"/>
          </a:xfrm>
          <a:prstGeom prst="rect">
            <a:avLst/>
          </a:prstGeom>
        </p:spPr>
      </p:pic>
      <p:sp>
        <p:nvSpPr>
          <p:cNvPr id="11" name="Title 1">
            <a:extLst>
              <a:ext uri="{FF2B5EF4-FFF2-40B4-BE49-F238E27FC236}">
                <a16:creationId xmlns=""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7" name="Rettangolo 6"/>
          <p:cNvSpPr/>
          <p:nvPr/>
        </p:nvSpPr>
        <p:spPr>
          <a:xfrm>
            <a:off x="2039112" y="6334107"/>
            <a:ext cx="5422392" cy="261610"/>
          </a:xfrm>
          <a:prstGeom prst="rect">
            <a:avLst/>
          </a:prstGeom>
        </p:spPr>
        <p:txBody>
          <a:bodyPr wrap="square">
            <a:spAutoFit/>
          </a:bodyPr>
          <a:lstStyle/>
          <a:p>
            <a:r>
              <a:rPr lang="lt-LT" dirty="1" sz="110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lt-LT" dirty="1"/>
              <a:t>8. Su transporto priemonės ilgiu siejami mokesčiai už stovėjimą</a:t>
            </a:r>
          </a:p>
          <a:p>
            <a:r>
              <a:rPr lang="lt-LT" dirty="1" sz="1800">
                <a:solidFill>
                  <a:srgbClr val="FF0000"/>
                </a:solidFill>
              </a:rPr>
              <a:t>Poveikis</a:t>
            </a:r>
            <a:r>
              <a:rPr lang="lt-LT" dirty="1" sz="1800"/>
              <a:t>: Noridže (JK), apskaičiavus stovėjimo kainų strategijos potencialą skatinti naudoti mažesnius automobilius, labiausiai optimistiškais scenarijais išmetamo CO2 kiekis stulbinamai sumažės 2 700 tonų, o pagal atsargiausią scenarijų – sumažės maždaug iki 300 tonų</a:t>
            </a:r>
          </a:p>
        </p:txBody>
      </p:sp>
      <p:sp>
        <p:nvSpPr>
          <p:cNvPr id="11" name="Title 1">
            <a:extLst>
              <a:ext uri="{FF2B5EF4-FFF2-40B4-BE49-F238E27FC236}">
                <a16:creationId xmlns=""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pic>
        <p:nvPicPr>
          <p:cNvPr id="2" name="Immagine 1"/>
          <p:cNvPicPr>
            <a:picLocks noChangeAspect="1"/>
          </p:cNvPicPr>
          <p:nvPr/>
        </p:nvPicPr>
        <p:blipFill>
          <a:blip r:embed="rId3"/>
          <a:stretch>
            <a:fillRect/>
          </a:stretch>
        </p:blipFill>
        <p:spPr>
          <a:xfrm>
            <a:off x="1815524" y="3274994"/>
            <a:ext cx="4328916" cy="3070941"/>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lt-LT" dirty="1" sz="110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9. Belaidis įkrovimas stovėjimo vietose</a:t>
            </a:r>
            <a:r>
              <a:rPr lang="lt-LT" dirty="1"/>
              <a:t> </a:t>
            </a:r>
          </a:p>
          <a:p>
            <a:r>
              <a:rPr lang="lt-LT" dirty="1" sz="1800"/>
              <a:t>Jau yra keletas elektrinių transporto priemonių belaidžio įkrovimo sprendimų, o pasitelkus tokius pardavėjus kaip „Plugless“ galima mėgautis belaidžiu įkrovimu stovėjimo vietose.</a:t>
            </a:r>
          </a:p>
        </p:txBody>
      </p:sp>
      <p:sp>
        <p:nvSpPr>
          <p:cNvPr id="9" name="Title 1">
            <a:extLst>
              <a:ext uri="{FF2B5EF4-FFF2-40B4-BE49-F238E27FC236}">
                <a16:creationId xmlns=""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7" name="Rettangolo 6"/>
          <p:cNvSpPr/>
          <p:nvPr/>
        </p:nvSpPr>
        <p:spPr>
          <a:xfrm>
            <a:off x="1699970" y="6188435"/>
            <a:ext cx="2044149" cy="261610"/>
          </a:xfrm>
          <a:prstGeom prst="rect">
            <a:avLst/>
          </a:prstGeom>
        </p:spPr>
        <p:txBody>
          <a:bodyPr wrap="none">
            <a:spAutoFit/>
          </a:bodyPr>
          <a:lstStyle/>
          <a:p>
            <a:r>
              <a:rPr lang="lt-LT" dirty="1" sz="1100"/>
              <a:t>https://www.pluglesspower.com/</a:t>
            </a:r>
          </a:p>
        </p:txBody>
      </p:sp>
      <p:pic>
        <p:nvPicPr>
          <p:cNvPr id="8" name="Immagine 7"/>
          <p:cNvPicPr>
            <a:picLocks noChangeAspect="1"/>
          </p:cNvPicPr>
          <p:nvPr/>
        </p:nvPicPr>
        <p:blipFill>
          <a:blip r:embed="rId2"/>
          <a:stretch>
            <a:fillRect/>
          </a:stretch>
        </p:blipFill>
        <p:spPr>
          <a:xfrm>
            <a:off x="2386583" y="3210585"/>
            <a:ext cx="3815585" cy="3045918"/>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lt-LT" dirty="1" sz="3600" b="1">
                <a:solidFill>
                  <a:schemeClr val="bg1"/>
                </a:solidFill>
                <a:latin typeface="+mj-lt"/>
              </a:rPr>
              <a:t>Techniniai sprendimai</a:t>
            </a: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9. Belaidis įkrovimas stovėjimo vietose</a:t>
            </a:r>
            <a:r>
              <a:rPr lang="lt-LT" dirty="1"/>
              <a:t> </a:t>
            </a:r>
          </a:p>
          <a:p>
            <a:r>
              <a:rPr lang="lt-LT" dirty="1" sz="1800">
                <a:solidFill>
                  <a:srgbClr val="FF0000"/>
                </a:solidFill>
              </a:rPr>
              <a:t>Poveikis ir įgyvendinimas</a:t>
            </a:r>
            <a:r>
              <a:rPr lang="lt-LT" dirty="1" sz="1800"/>
              <a:t>:</a:t>
            </a:r>
            <a:r>
              <a:rPr lang="lt-LT" dirty="1" sz="1800"/>
              <a:t> </a:t>
            </a:r>
          </a:p>
          <a:p>
            <a:r>
              <a:rPr lang="lt-LT" dirty="1" sz="1800"/>
              <a:t>WiCh – belaidis elektrinių transporto priemonių įkrovimas (angl. Wireless Charging of Electric Vehicles) – yra plataus masto 18 mėnesių trukmės indukcinio įkrovimo naudotojų tyrimas (2017 m.), kuriame dalyvavo 20 transporto priemonių, įtrauktų į esamus transporto priemonių parkus, kurias naudotojai turėjo išbandyti atlikdami savo įprastą darbą Švedijoje.</a:t>
            </a:r>
            <a:r>
              <a:rPr lang="lt-LT" dirty="1" sz="1800"/>
              <a:t> </a:t>
            </a:r>
            <a:r>
              <a:rPr lang="lt-LT" dirty="1" sz="1800"/>
              <a:t>Transporto priemonės buvo paskirstytos po 8 skirtingas vietas Švedijos pietuose, Stokholmo, Upsalos ir Geteborgo miestuose.</a:t>
            </a:r>
          </a:p>
          <a:p>
            <a:r>
              <a:rPr lang="lt-LT" dirty="1" sz="1800"/>
              <a:t>Norvegija Oslo stovėjimo aikštelėse taksi automobiliams įrengs pirmąsias pasaulyje belaides elektrinių automobilių įkrovimo stoteles.</a:t>
            </a:r>
            <a:r>
              <a:rPr lang="lt-LT" dirty="1" sz="1800"/>
              <a:t> </a:t>
            </a:r>
            <a:r>
              <a:rPr lang="lt-LT" dirty="1" sz="1800"/>
              <a:t>Vykdant belaidžio greitojo įkrovimo projektą, iki 2023 m. bus sumažintas taksi sektoriaus išmetamųjų teršalų kiekis.</a:t>
            </a:r>
          </a:p>
          <a:p>
            <a:endParaRPr lang="en-US" sz="1800" dirty="0"/>
          </a:p>
          <a:p>
            <a:endParaRPr lang="en-US" altLang="en-US" dirty="0"/>
          </a:p>
        </p:txBody>
      </p:sp>
      <p:sp>
        <p:nvSpPr>
          <p:cNvPr id="9" name="Title 1">
            <a:extLst>
              <a:ext uri="{FF2B5EF4-FFF2-40B4-BE49-F238E27FC236}">
                <a16:creationId xmlns=""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lt-LT" dirty="1" sz="3600" b="1">
                <a:solidFill>
                  <a:schemeClr val="bg1"/>
                </a:solidFill>
                <a:latin typeface="+mj-lt"/>
              </a:rPr>
              <a:t>Nauda</a:t>
            </a: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lt-LT" dirty="1" sz="2400"/>
              <a:t>Techninių sprendimų nauda</a:t>
            </a:r>
          </a:p>
        </p:txBody>
      </p:sp>
      <p:sp>
        <p:nvSpPr>
          <p:cNvPr id="6147" name="Content Placeholder 2"/>
          <p:cNvSpPr>
            <a:spLocks noGrp="1"/>
          </p:cNvSpPr>
          <p:nvPr>
            <p:ph idx="1"/>
          </p:nvPr>
        </p:nvSpPr>
        <p:spPr/>
        <p:txBody>
          <a:bodyPr/>
          <a:lstStyle/>
          <a:p>
            <a:pPr marL="0" indent="0" eaLnBrk="1" hangingPunct="1">
              <a:buFontTx/>
              <a:buNone/>
            </a:pPr>
            <a:r>
              <a:rPr lang="lt-LT" dirty="1" sz="1800"/>
              <a:t> </a:t>
            </a:r>
          </a:p>
          <a:p>
            <a:pPr marL="857250" lvl="1" eaLnBrk="1" hangingPunct="1"/>
            <a:r>
              <a:rPr lang="lt-LT" dirty="1"/>
              <a:t>Sutrumpėja važinėjimo laikas ieškant stovėjimo vietos</a:t>
            </a:r>
          </a:p>
          <a:p>
            <a:pPr marL="857250" lvl="1" eaLnBrk="1" hangingPunct="1"/>
            <a:r>
              <a:rPr lang="lt-LT" dirty="1"/>
              <a:t>Sumažėja susigrūdimas ir išmetamųjų teršalų kiekis</a:t>
            </a:r>
          </a:p>
          <a:p>
            <a:pPr marL="857250" lvl="1" eaLnBrk="1" hangingPunct="1"/>
            <a:r>
              <a:rPr lang="lt-LT" dirty="1"/>
              <a:t>Pagerėja stovėjimo aikštelių kontrolė</a:t>
            </a:r>
          </a:p>
          <a:p>
            <a:pPr marL="857250" lvl="1" eaLnBrk="1" hangingPunct="1"/>
            <a:r>
              <a:rPr lang="lt-LT" dirty="1"/>
              <a:t>Padidėja pajamų srautai</a:t>
            </a:r>
          </a:p>
          <a:p>
            <a:pPr marL="857250" lvl="1" eaLnBrk="1" hangingPunct="1"/>
            <a:r>
              <a:rPr lang="lt-LT" dirty="1"/>
              <a:t>Pagerėja stovėjimo aikštelių prieinamumas</a:t>
            </a:r>
          </a:p>
          <a:p>
            <a:pPr marL="857250" lvl="1" eaLnBrk="1" hangingPunct="1"/>
            <a:r>
              <a:rPr lang="lt-LT" dirty="1"/>
              <a:t>Padidėja stovėjimo aikštelių vietų užimtumo rodikliai</a:t>
            </a:r>
          </a:p>
          <a:p>
            <a:pPr marL="857250" lvl="1" eaLnBrk="1" hangingPunct="1"/>
            <a:r>
              <a:rPr lang="lt-LT" dirty="1"/>
              <a:t>Paremiama vietos ekonomika</a:t>
            </a:r>
          </a:p>
          <a:p>
            <a:pPr marL="857250" lvl="1" eaLnBrk="1" hangingPunct="1"/>
            <a:r>
              <a:rPr lang="lt-LT" dirty="1"/>
              <a:t>Gyvenimo sąlygų gerinimas</a:t>
            </a:r>
          </a:p>
          <a:p>
            <a:pPr marL="857250" lvl="1" eaLnBrk="1" hangingPunct="1"/>
            <a:r>
              <a:rPr lang="lt-LT" dirty="1"/>
              <a:t>Padidėja sauga</a:t>
            </a:r>
          </a:p>
        </p:txBody>
      </p:sp>
      <p:pic>
        <p:nvPicPr>
          <p:cNvPr id="2" name="Immagine 1">
            <a:extLst>
              <a:ext uri="{FF2B5EF4-FFF2-40B4-BE49-F238E27FC236}">
                <a16:creationId xmlns="" xmlns:a16="http://schemas.microsoft.com/office/drawing/2014/main" id="{C1971058-0029-4666-983F-6781DFC7B6E3}"/>
              </a:ext>
            </a:extLst>
          </p:cNvPr>
          <p:cNvPicPr>
            <a:picLocks noChangeAspect="1"/>
          </p:cNvPicPr>
          <p:nvPr/>
        </p:nvPicPr>
        <p:blipFill>
          <a:blip r:embed="rId2"/>
          <a:stretch>
            <a:fillRect/>
          </a:stretch>
        </p:blipFill>
        <p:spPr>
          <a:xfrm>
            <a:off x="6372223" y="1822263"/>
            <a:ext cx="2771777" cy="1862425"/>
          </a:xfrm>
          <a:prstGeom prst="rect">
            <a:avLst/>
          </a:prstGeom>
        </p:spPr>
      </p:pic>
      <p:pic>
        <p:nvPicPr>
          <p:cNvPr id="6" name="Immagine 5">
            <a:extLst>
              <a:ext uri="{FF2B5EF4-FFF2-40B4-BE49-F238E27FC236}">
                <a16:creationId xmlns=""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2" y="4004469"/>
            <a:ext cx="2771777" cy="1863711"/>
          </a:xfrm>
          <a:prstGeom prst="rect">
            <a:avLst/>
          </a:prstGeom>
        </p:spPr>
      </p:pic>
      <p:sp>
        <p:nvSpPr>
          <p:cNvPr id="7"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 „SF Park“</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lt-LT" dirty="1" sz="1800">
                <a:solidFill>
                  <a:srgbClr val="134095"/>
                </a:solidFill>
                <a:ea typeface="ＭＳ Ｐゴシック" panose="020B0600070205080204" pitchFamily="34" charset="-128"/>
              </a:rPr>
              <a:t>San Fransisko „Park“ buvo įrengtas viename pirmųjų miestų, pritaikiusių dinamišką požiūrį mokamų stovėjimo aikštelių kainodarai.</a:t>
            </a:r>
            <a:r>
              <a:rPr lang="lt-LT" dirty="1" sz="1800">
                <a:solidFill>
                  <a:srgbClr val="134095"/>
                </a:solidFill>
                <a:ea typeface="ＭＳ Ｐゴシック" panose="020B0600070205080204" pitchFamily="34" charset="-128"/>
              </a:rPr>
              <a:t> </a:t>
            </a:r>
          </a:p>
          <a:p>
            <a:pPr eaLnBrk="1" hangingPunct="1"/>
            <a:endParaRPr lang="en-US" altLang="en-US" sz="1800" kern="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r>
              <a:rPr lang="lt-LT" dirty="1" sz="1800">
                <a:solidFill>
                  <a:srgbClr val="134095"/>
                </a:solidFill>
                <a:ea typeface="ＭＳ Ｐゴシック" panose="020B0600070205080204" pitchFamily="34" charset="-128"/>
              </a:rPr>
              <a:t>Rinkliavos skiriasi priklausomai nuo zonos, dienos laiko ir savaitės dienos, kad kiekviename kelio segmente būtų pasiektas tikslinis nuo vienos iki dviejų laisvų vietų užimtumo rodiklis.</a:t>
            </a:r>
            <a:r>
              <a:rPr lang="lt-LT" dirty="1" sz="1800">
                <a:solidFill>
                  <a:srgbClr val="134095"/>
                </a:solidFill>
                <a:ea typeface="ＭＳ Ｐゴシック" panose="020B0600070205080204" pitchFamily="34" charset="-128"/>
              </a:rPr>
              <a:t> </a:t>
            </a:r>
          </a:p>
          <a:p>
            <a:pPr eaLnBrk="1" hangingPunct="1"/>
            <a:endParaRPr lang="en-US" altLang="en-US" sz="1800" kern="0" dirty="0">
              <a:solidFill>
                <a:srgbClr val="134095"/>
              </a:solidFill>
              <a:ea typeface="ＭＳ Ｐゴシック" panose="020B0600070205080204" pitchFamily="34" charset="-128"/>
            </a:endParaRPr>
          </a:p>
          <a:p>
            <a:pPr marL="0" indent="0" eaLnBrk="1" hangingPunct="1">
              <a:buNone/>
            </a:pPr>
            <a:endParaRPr lang="en-US" altLang="en-US" sz="1800" kern="0" dirty="0">
              <a:solidFill>
                <a:srgbClr val="134095"/>
              </a:solidFill>
              <a:ea typeface="ＭＳ Ｐゴシック" panose="020B0600070205080204" pitchFamily="34" charset="-128"/>
            </a:endParaRPr>
          </a:p>
          <a:p>
            <a:pPr eaLnBrk="1" hangingPunct="1"/>
            <a:r>
              <a:rPr lang="lt-LT" dirty="1" sz="1800">
                <a:solidFill>
                  <a:srgbClr val="134095"/>
                </a:solidFill>
                <a:ea typeface="ＭＳ Ｐゴシック" panose="020B0600070205080204" pitchFamily="34" charset="-128"/>
              </a:rPr>
              <a:t>Laisvas stovėjimo vietas galima rasti „SF Park“ svetainėje arba mobiliojoje programėlėje.</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lt-LT" dirty="1" sz="1800">
                <a:solidFill>
                  <a:srgbClr val="134095"/>
                </a:solidFill>
                <a:ea typeface="ＭＳ Ｐゴシック" panose="020B0600070205080204" pitchFamily="34" charset="-128"/>
              </a:rPr>
              <a:t>Rezultatai San Fransisko „Sfpark“ bandomosiose zonose (išmanieji stovėjimo laiko skaitikliai, keičiantys kainas pagal vietą, dienos laiką ir savaitės dieną).</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 xmlns:a16="http://schemas.microsoft.com/office/drawing/2014/main" id="{FCCC2550-493F-4854-80E6-02173D90A25E}"/>
              </a:ext>
            </a:extLst>
          </p:cNvPr>
          <p:cNvPicPr>
            <a:picLocks noChangeAspect="1"/>
          </p:cNvPicPr>
          <p:nvPr/>
        </p:nvPicPr>
        <p:blipFill>
          <a:blip r:embed="rId3"/>
          <a:stretch>
            <a:fillRect/>
          </a:stretch>
        </p:blipFill>
        <p:spPr>
          <a:xfrm>
            <a:off x="247571" y="2507560"/>
            <a:ext cx="4740448" cy="3801165"/>
          </a:xfrm>
          <a:prstGeom prst="rect">
            <a:avLst/>
          </a:prstGeom>
        </p:spPr>
      </p:pic>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4414631" y="2507560"/>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lt-LT" dirty="1" sz="2000"/>
              <a:t>„SFpark“ bandomosiose zonose laikas vietai rasti sumažėjo 43 proc., palyginti su 13 proc. sumažėjimu kontrolinėse zonose.</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lt-LT" dirty="1" sz="1800">
                <a:solidFill>
                  <a:srgbClr val="134095"/>
                </a:solidFill>
                <a:ea typeface="ＭＳ Ｐゴシック" panose="020B0600070205080204" pitchFamily="34" charset="-128"/>
              </a:rPr>
              <a:t>Rezultatai San Fransisko „Sfpark“ bandomosiose zonose (kliūtys, kurias reikia įveikti, ir sprendimai)</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lt-LT" dirty="1" b="1" sz="2000"/>
              <a:t>Mokėjimo reikalavimų laikymasis buvo iššūkis</a:t>
            </a:r>
            <a:r>
              <a:rPr lang="lt-LT" dirty="1" sz="2000"/>
              <a:t>.</a:t>
            </a:r>
            <a:r>
              <a:rPr lang="lt-LT" dirty="1" sz="2000"/>
              <a:t> </a:t>
            </a:r>
            <a:r>
              <a:rPr lang="lt-LT" dirty="1" sz="2000"/>
              <a:t>Nors pritaikius nuo paklausos priklausomą kainodarą gauta laukiama nauda, ši nauda labiau pastebima ten, kur dauguma žmonių moka parkomate.</a:t>
            </a:r>
            <a:r>
              <a:rPr lang="lt-LT" dirty="1" sz="2000"/>
              <a:t> </a:t>
            </a:r>
            <a:r>
              <a:rPr lang="lt-LT" dirty="1" sz="2000"/>
              <a:t>Bandomojo vertinimo duomenys patvirtino, kad daugelio zonų mokėjimai nuolat prastai vykdomi, t. y. automobiliai pastatomi nesusimokant parkomate.</a:t>
            </a:r>
          </a:p>
        </p:txBody>
      </p:sp>
      <p:sp>
        <p:nvSpPr>
          <p:cNvPr id="2" name="Freccia in giù 1">
            <a:extLst>
              <a:ext uri="{FF2B5EF4-FFF2-40B4-BE49-F238E27FC236}">
                <a16:creationId xmlns=""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lt-LT" dirty="1" sz="2000">
                <a:latin typeface="+mn-lt"/>
              </a:rPr>
              <a:t>Siekiant pagerinti mokėjimo reikalavimų laikymąsi, mokėjimas bandomosiose zonose buvo padarytas daug paprastesnis.</a:t>
            </a:r>
            <a:r>
              <a:rPr lang="lt-LT" dirty="1" sz="2000">
                <a:latin typeface="+mn-lt"/>
              </a:rPr>
              <a:t>  </a:t>
            </a:r>
            <a:r>
              <a:rPr lang="lt-LT" dirty="1" sz="2000">
                <a:latin typeface="+mn-lt"/>
              </a:rPr>
              <a:t>Pradėtas naudoti atsiskaitymas telefonu, taip pat nauji parkomatai, priimantys mokėjimus kredito kortele, stovėjimo aikštelių kortelėmis ir monetomis.</a:t>
            </a:r>
          </a:p>
        </p:txBody>
      </p:sp>
      <p:sp>
        <p:nvSpPr>
          <p:cNvPr id="4" name="CasellaDiTesto 3">
            <a:extLst>
              <a:ext uri="{FF2B5EF4-FFF2-40B4-BE49-F238E27FC236}">
                <a16:creationId xmlns="" xmlns:a16="http://schemas.microsoft.com/office/drawing/2014/main" id="{8F4A4679-F762-46CA-8847-6F91B7C7C0EF}"/>
              </a:ext>
            </a:extLst>
          </p:cNvPr>
          <p:cNvSpPr txBox="1"/>
          <p:nvPr/>
        </p:nvSpPr>
        <p:spPr>
          <a:xfrm>
            <a:off x="3879083" y="4276979"/>
            <a:ext cx="1241045" cy="400110"/>
          </a:xfrm>
          <a:prstGeom prst="rect">
            <a:avLst/>
          </a:prstGeom>
          <a:noFill/>
        </p:spPr>
        <p:txBody>
          <a:bodyPr wrap="none" rtlCol="0">
            <a:spAutoFit/>
          </a:bodyPr>
          <a:lstStyle/>
          <a:p>
            <a:r>
              <a:rPr lang="lt-LT" dirty="1" sz="2000">
                <a:latin typeface="+mn-lt"/>
              </a:rPr>
              <a:t>Sprendimai</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lt-LT" dirty="1" sz="1800">
                <a:solidFill>
                  <a:srgbClr val="134095"/>
                </a:solidFill>
                <a:ea typeface="ＭＳ Ｐゴシック" panose="020B0600070205080204" pitchFamily="34" charset="-128"/>
              </a:rPr>
              <a:t>Rezultatai San Fransisko „Sfpark“ bandomosiose zonose (kliūtys, kurias reikia įveikti, ir sprendimai)</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lt-LT" dirty="1" b="1" sz="2000"/>
              <a:t>Reguliavimo kliūtys šiam požiūriui.</a:t>
            </a:r>
            <a:r>
              <a:rPr lang="lt-LT" dirty="1" b="1" sz="2000"/>
              <a:t> </a:t>
            </a:r>
            <a:r>
              <a:rPr lang="lt-LT" dirty="1" sz="2000"/>
              <a:t>Galiojantys teisės aktai draudžia imti rinkliavą už trumpesnį nei penkių minučių stovėjimą, o tai reiškia, kad automatinis apmokestinimas nedideliais laikotarpiais yra negalimas.</a:t>
            </a:r>
          </a:p>
        </p:txBody>
      </p:sp>
      <p:sp>
        <p:nvSpPr>
          <p:cNvPr id="2" name="Freccia in giù 1">
            <a:extLst>
              <a:ext uri="{FF2B5EF4-FFF2-40B4-BE49-F238E27FC236}">
                <a16:creationId xmlns=""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lt-LT" dirty="1" sz="2000">
                <a:latin typeface="+mn-lt"/>
              </a:rPr>
              <a:t>Centrinė valdžia turėtų sudaryti sąlygas dinamiškam valdymui, leisdama imti rinkliavą už trumpus laikotarpius ir nustatydama dinamiškas eismo reguliavimo taisykles.</a:t>
            </a:r>
          </a:p>
        </p:txBody>
      </p:sp>
      <p:sp>
        <p:nvSpPr>
          <p:cNvPr id="4" name="CasellaDiTesto 3">
            <a:extLst>
              <a:ext uri="{FF2B5EF4-FFF2-40B4-BE49-F238E27FC236}">
                <a16:creationId xmlns="" xmlns:a16="http://schemas.microsoft.com/office/drawing/2014/main" id="{8F4A4679-F762-46CA-8847-6F91B7C7C0EF}"/>
              </a:ext>
            </a:extLst>
          </p:cNvPr>
          <p:cNvSpPr txBox="1"/>
          <p:nvPr/>
        </p:nvSpPr>
        <p:spPr>
          <a:xfrm>
            <a:off x="3879083" y="3804414"/>
            <a:ext cx="1241045" cy="400110"/>
          </a:xfrm>
          <a:prstGeom prst="rect">
            <a:avLst/>
          </a:prstGeom>
          <a:noFill/>
        </p:spPr>
        <p:txBody>
          <a:bodyPr wrap="none" rtlCol="0">
            <a:spAutoFit/>
          </a:bodyPr>
          <a:lstStyle/>
          <a:p>
            <a:r>
              <a:rPr lang="lt-LT" dirty="1" sz="2000">
                <a:latin typeface="+mn-lt"/>
              </a:rPr>
              <a:t>Sprendimai</a:t>
            </a: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a:t>
            </a:r>
          </a:p>
        </p:txBody>
      </p:sp>
      <p:sp>
        <p:nvSpPr>
          <p:cNvPr id="6" name="Content Placeholder 2">
            <a:extLst>
              <a:ext uri="{FF2B5EF4-FFF2-40B4-BE49-F238E27FC236}">
                <a16:creationId xmlns=""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lt-LT" dirty="1" sz="1800">
                <a:solidFill>
                  <a:srgbClr val="134095"/>
                </a:solidFill>
                <a:ea typeface="ＭＳ Ｐゴシック" panose="020B0600070205080204" pitchFamily="34" charset="-128"/>
              </a:rPr>
              <a:t>Rezultatai San Fransisko „Sfpark“ bandomosiose zonose (kliūtys, kurias reikia įveikti, ir sprendimai)</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lt-LT" dirty="1" b="1" sz="2000"/>
              <a:t>Technologinis sistemos valdymo sudėtingumas</a:t>
            </a:r>
            <a:r>
              <a:rPr lang="lt-LT" dirty="1" sz="2000"/>
              <a:t>.</a:t>
            </a:r>
            <a:r>
              <a:rPr lang="lt-LT" dirty="1" sz="2000"/>
              <a:t> </a:t>
            </a:r>
            <a:r>
              <a:rPr lang="lt-LT" dirty="1" sz="2000"/>
              <a:t>Technologiniu požiūriu, kai buvo naudojami kelių pardavėjų ir šaltinių duomenys, prireikė didelio duomenų valymo, surinkimo ir suderinimo.</a:t>
            </a:r>
          </a:p>
        </p:txBody>
      </p:sp>
      <p:sp>
        <p:nvSpPr>
          <p:cNvPr id="8" name="Freccia in giù 7">
            <a:extLst>
              <a:ext uri="{FF2B5EF4-FFF2-40B4-BE49-F238E27FC236}">
                <a16:creationId xmlns=""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 xmlns:a16="http://schemas.microsoft.com/office/drawing/2014/main" id="{A0D4B92E-86CD-4DDC-AD12-9C44E3AC5162}"/>
              </a:ext>
            </a:extLst>
          </p:cNvPr>
          <p:cNvSpPr txBox="1"/>
          <p:nvPr/>
        </p:nvSpPr>
        <p:spPr>
          <a:xfrm>
            <a:off x="3920751" y="3852711"/>
            <a:ext cx="1241045" cy="400110"/>
          </a:xfrm>
          <a:prstGeom prst="rect">
            <a:avLst/>
          </a:prstGeom>
          <a:noFill/>
        </p:spPr>
        <p:txBody>
          <a:bodyPr wrap="none" rtlCol="0">
            <a:spAutoFit/>
          </a:bodyPr>
          <a:lstStyle/>
          <a:p>
            <a:r>
              <a:rPr lang="lt-LT" dirty="1" sz="2000">
                <a:latin typeface="+mn-lt"/>
              </a:rPr>
              <a:t>Sprendimai</a:t>
            </a:r>
          </a:p>
        </p:txBody>
      </p:sp>
      <p:sp>
        <p:nvSpPr>
          <p:cNvPr id="10" name="CasellaDiTesto 9">
            <a:extLst>
              <a:ext uri="{FF2B5EF4-FFF2-40B4-BE49-F238E27FC236}">
                <a16:creationId xmlns="" xmlns:a16="http://schemas.microsoft.com/office/drawing/2014/main" id="{FC8C15A3-AE19-41EE-AAD6-967FD523D35C}"/>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lt-LT" dirty="1" sz="2000">
                <a:latin typeface="+mn-lt"/>
              </a:rPr>
              <a:t>Sprendžiant daugelį duomenų tvarkymo klausimų buvo labai svarbu, kad vietoje dirbtų konsultantai ir tiesiogiai bendradarbiautų su vietos savivaldybės darbuotojais.</a:t>
            </a: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 išmanusis automobilių statymas Trevize (IT)</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8"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lt-LT" dirty="1" sz="2000"/>
              <a:t>Trevizo mieste (85 000 gyventojų) nuo 2010 m. įrengta naujoviška stovėjimo aikštelių valdymo sistema, pagrįsta magnetinės indukcijos jutikliais, įrengtais kiekvienoje atskiroje stovėjimo vietoje.</a:t>
            </a:r>
          </a:p>
          <a:p>
            <a:pPr marL="857250" lvl="1" eaLnBrk="1" hangingPunct="1"/>
            <a:r>
              <a:rPr lang="lt-LT" dirty="1" sz="2000"/>
              <a:t>Tai leidžia palaikyti nuolatinį ryšį su stovėjimo skaitikliais ir centrine sistema per perdavimo sistemą.</a:t>
            </a:r>
            <a:r>
              <a:rPr lang="lt-LT" dirty="1" sz="2000"/>
              <a:t> </a:t>
            </a:r>
            <a:r>
              <a:rPr lang="lt-LT" dirty="1" sz="2000"/>
              <a:t>Sistema realiuoju laiku pateikia duomenis apie kiekvienos iš 2 400 senamiestyje esančių stovėjimo vietų užimtumą ir apyvartą.</a:t>
            </a:r>
          </a:p>
          <a:p>
            <a:pPr marL="857250" lvl="1" eaLnBrk="1" hangingPunct="1"/>
            <a:r>
              <a:rPr lang="lt-LT" dirty="1" sz="2000"/>
              <a:t>Dėl bendro Europos finansavimo („Life“ + PERHT projektas) 2015 m. sistema buvo išplėsta įtraukiant pakrovimo arba iškrovimo vietas senamiestyje</a:t>
            </a:r>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 išmanusis automobilių statymas Trevize (IT)</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8"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lt-LT" dirty="1" sz="2000"/>
              <a:t>2019 m. į išmaniąsias statymo sistemas integruota nauja programėlė („TrevisoApp“):</a:t>
            </a:r>
          </a:p>
          <a:p>
            <a:pPr marL="784225" lvl="1" indent="0" eaLnBrk="1" hangingPunct="1">
              <a:buNone/>
            </a:pPr>
            <a:r>
              <a:rPr lang="lt-LT" dirty="1" sz="2000"/>
              <a:t>✅ ji suteikia naudotojui daugiau lankstumo mokėti už faktinį stovėjimo laiką (pvz., už kelias transporto priemones naudojant vieną sąskaitą) be jokio tarpininkavimo;</a:t>
            </a:r>
          </a:p>
          <a:p>
            <a:pPr marL="784225" lvl="1" indent="0" eaLnBrk="1" hangingPunct="1">
              <a:buNone/>
            </a:pPr>
            <a:r>
              <a:rPr lang="lt-LT" dirty="1" sz="2000"/>
              <a:t>✅ ji nukreipia vairuotoją į stovėjimo vietą, leisdama jam pasirinkti greičiausią maršrutą ir sumažindama poveikį miesto aplinkai;</a:t>
            </a:r>
          </a:p>
          <a:p>
            <a:pPr marL="784225" lvl="1" indent="0" eaLnBrk="1" hangingPunct="1">
              <a:buNone/>
            </a:pPr>
            <a:r>
              <a:rPr lang="lt-LT" dirty="1" sz="2000"/>
              <a:t>✅ suteikiama galimybė įtraukti virtualias prenumeratas, kad būtų patenkinti konkretūs miesto poreikiai (saugomos kategorijos, elektrinių automobilių įkrovimo stotelės ir t. t.).</a:t>
            </a:r>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1. Automatizuotieji automobilių statymo robotai</a:t>
            </a:r>
            <a:r>
              <a:rPr lang="lt-LT" dirty="1"/>
              <a:t> </a:t>
            </a:r>
          </a:p>
          <a:p>
            <a:r>
              <a:rPr lang="lt-LT" dirty="1" sz="1800">
                <a:latin typeface="Times New Roman" panose="02020603050405020304" pitchFamily="18" charset="0"/>
                <a:cs typeface="Times New Roman" panose="02020603050405020304" pitchFamily="18" charset="0"/>
              </a:rPr>
              <a:t>Automatizuotoji automobilių statymo sistema veikia naudodama robotus automobiliams paimti ir efektyviau pastatyti įprastos stovėjimo aikštelės vietoje.</a:t>
            </a:r>
            <a:r>
              <a:rPr lang="lt-LT" dirty="1" sz="1800">
                <a:latin typeface="Times New Roman" panose="02020603050405020304" pitchFamily="18" charset="0"/>
                <a:cs typeface="Times New Roman" panose="02020603050405020304" pitchFamily="18" charset="0"/>
              </a:rPr>
              <a:t> </a:t>
            </a:r>
            <a:r>
              <a:rPr lang="lt-LT" dirty="1" sz="1800">
                <a:latin typeface="Times New Roman" panose="02020603050405020304" pitchFamily="18" charset="0"/>
                <a:cs typeface="Times New Roman" panose="02020603050405020304" pitchFamily="18" charset="0"/>
              </a:rPr>
              <a:t>Ši sistema buvo įrengta 2018 m. Liono Sent Exupéry oro uoste.</a:t>
            </a:r>
            <a:r>
              <a:rPr lang="lt-LT" dirty="1" sz="1800">
                <a:latin typeface="Times New Roman" panose="02020603050405020304" pitchFamily="18" charset="0"/>
                <a:cs typeface="Times New Roman" panose="02020603050405020304" pitchFamily="18" charset="0"/>
              </a:rPr>
              <a:t> </a:t>
            </a: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9" name="Title 1">
            <a:extLst>
              <a:ext uri="{FF2B5EF4-FFF2-40B4-BE49-F238E27FC236}">
                <a16:creationId xmlns=""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pic>
        <p:nvPicPr>
          <p:cNvPr id="3" name="Immagine 2">
            <a:extLst>
              <a:ext uri="{FF2B5EF4-FFF2-40B4-BE49-F238E27FC236}">
                <a16:creationId xmlns="" xmlns:a16="http://schemas.microsoft.com/office/drawing/2014/main" id="{63B33166-AD99-456D-9A0F-FE16F2DD1135}"/>
              </a:ext>
            </a:extLst>
          </p:cNvPr>
          <p:cNvPicPr>
            <a:picLocks noChangeAspect="1"/>
          </p:cNvPicPr>
          <p:nvPr/>
        </p:nvPicPr>
        <p:blipFill>
          <a:blip r:embed="rId2"/>
          <a:stretch>
            <a:fillRect/>
          </a:stretch>
        </p:blipFill>
        <p:spPr>
          <a:xfrm>
            <a:off x="1975104" y="3259264"/>
            <a:ext cx="4670685" cy="2773416"/>
          </a:xfrm>
          <a:prstGeom prst="rect">
            <a:avLst/>
          </a:prstGeom>
        </p:spPr>
      </p:pic>
      <p:sp>
        <p:nvSpPr>
          <p:cNvPr id="6" name="Rettangolo 5"/>
          <p:cNvSpPr/>
          <p:nvPr/>
        </p:nvSpPr>
        <p:spPr>
          <a:xfrm>
            <a:off x="1347088" y="6103688"/>
            <a:ext cx="8645271" cy="261610"/>
          </a:xfrm>
          <a:prstGeom prst="rect">
            <a:avLst/>
          </a:prstGeom>
          <a:noFill/>
        </p:spPr>
        <p:txBody>
          <a:bodyPr wrap="square">
            <a:spAutoFit/>
          </a:bodyPr>
          <a:lstStyle/>
          <a:p>
            <a:r>
              <a:rPr lang="lt-LT" dirty="1" b="1" sz="1100">
                <a:solidFill>
                  <a:srgbClr val="2249A1"/>
                </a:solidFill>
              </a:rPr>
              <a:t>Https://Www.Internationalairportreview.Com/News/82979/Lyon-airports-new-robotic-car-parking</a:t>
            </a:r>
            <a:r>
              <a:rPr lang="lt-LT" dirty="1" sz="1100"/>
              <a:t>/</a:t>
            </a:r>
            <a:r>
              <a:rPr lang="lt-LT" dirty="1" sz="110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a:t>
            </a:r>
          </a:p>
        </p:txBody>
      </p:sp>
      <p:sp>
        <p:nvSpPr>
          <p:cNvPr id="7" name="Content Placeholder 2">
            <a:extLst>
              <a:ext uri="{FF2B5EF4-FFF2-40B4-BE49-F238E27FC236}">
                <a16:creationId xmlns=""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lt-LT" dirty="1" sz="1800">
                <a:solidFill>
                  <a:srgbClr val="134095"/>
                </a:solidFill>
                <a:ea typeface="ＭＳ Ｐゴシック" panose="020B0600070205080204" pitchFamily="34" charset="-128"/>
              </a:rPr>
              <a:t>Rezultatai Trevizo (IT) „Ipark“ (mokamose stovėjimo aikštelėse sumontuoti belaidžiai jutikliai, mokėti ir užsakyti naudojama „TrevisoApp“).</a:t>
            </a:r>
            <a:r>
              <a:rPr lang="lt-LT" dirty="1" sz="1800">
                <a:solidFill>
                  <a:srgbClr val="134095"/>
                </a:solidFill>
                <a:ea typeface="ＭＳ Ｐゴシック" panose="020B0600070205080204" pitchFamily="34" charset="-128"/>
              </a:rPr>
              <a:t>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10703"/>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 xmlns:a16="http://schemas.microsoft.com/office/drawing/2014/main" id="{56AFF105-E8CF-499F-AC62-696DB51B9E01}"/>
              </a:ext>
            </a:extLst>
          </p:cNvPr>
          <p:cNvSpPr/>
          <p:nvPr/>
        </p:nvSpPr>
        <p:spPr>
          <a:xfrm>
            <a:off x="822205" y="5587132"/>
            <a:ext cx="7556740" cy="830997"/>
          </a:xfrm>
          <a:prstGeom prst="rect">
            <a:avLst/>
          </a:prstGeom>
        </p:spPr>
        <p:txBody>
          <a:bodyPr wrap="square">
            <a:spAutoFit/>
          </a:bodyPr>
          <a:lstStyle/>
          <a:p>
            <a:r>
              <a:rPr lang="lt-LT" dirty="1">
                <a:solidFill>
                  <a:srgbClr val="134095"/>
                </a:solidFill>
                <a:ea typeface="ＭＳ Ｐゴシック" panose="020B0600070205080204" pitchFamily="34" charset="-128"/>
              </a:rPr>
              <a:t>Pajamų už stovėjimą padidėjimas (+60 %), įgyvendinus „Ipark“ programą (2010 m.)</a:t>
            </a: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lt-LT" dirty="1">
                <a:solidFill>
                  <a:srgbClr val="134095"/>
                </a:solidFill>
              </a:rPr>
              <a:t>Techninių sprendimų poveikis</a:t>
            </a:r>
          </a:p>
        </p:txBody>
      </p:sp>
      <p:sp>
        <p:nvSpPr>
          <p:cNvPr id="7" name="Content Placeholder 2">
            <a:extLst>
              <a:ext uri="{FF2B5EF4-FFF2-40B4-BE49-F238E27FC236}">
                <a16:creationId xmlns=""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lt-LT" dirty="1" sz="1800">
                <a:solidFill>
                  <a:srgbClr val="134095"/>
                </a:solidFill>
                <a:ea typeface="ＭＳ Ｐゴシック" panose="020B0600070205080204" pitchFamily="34" charset="-128"/>
              </a:rPr>
              <a:t>Trevizo (IT) „Ipark“ rezultatai (kliūtys, kurias reikėjo įveikti).</a:t>
            </a:r>
            <a:r>
              <a:rPr lang="lt-LT" dirty="1" sz="1800">
                <a:solidFill>
                  <a:srgbClr val="134095"/>
                </a:solidFill>
                <a:ea typeface="ＭＳ Ｐゴシック" panose="020B0600070205080204" pitchFamily="34" charset="-128"/>
              </a:rPr>
              <a:t>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 xmlns:a16="http://schemas.microsoft.com/office/drawing/2014/main" id="{4C2B7D55-4613-4068-8A28-DB9129A2C506}"/>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lt-LT" dirty="1" b="1" sz="2000"/>
              <a:t>Sprendimo valdymo sudėtingumas </a:t>
            </a:r>
            <a:r>
              <a:rPr lang="lt-LT" dirty="1" sz="2000"/>
              <a:t>2009 m. Trevizo savivaldybė žinojo apie sudėtingą išmaniųjų stovėjimo sprendimų (jutiklių, skaitiklių, aparatūros, programinės įrangos ir pan.) administravimą</a:t>
            </a:r>
          </a:p>
          <a:p>
            <a:pPr marL="857250" lvl="1" eaLnBrk="1" hangingPunct="1"/>
            <a:endParaRPr lang="en-US" altLang="en-US" sz="2000" kern="0" dirty="0"/>
          </a:p>
        </p:txBody>
      </p:sp>
      <p:sp>
        <p:nvSpPr>
          <p:cNvPr id="8" name="Freccia in giù 7">
            <a:extLst>
              <a:ext uri="{FF2B5EF4-FFF2-40B4-BE49-F238E27FC236}">
                <a16:creationId xmlns="" xmlns:a16="http://schemas.microsoft.com/office/drawing/2014/main" id="{12F523EA-61D0-4D1F-91D4-D7FDEB350303}"/>
              </a:ext>
            </a:extLst>
          </p:cNvPr>
          <p:cNvSpPr/>
          <p:nvPr/>
        </p:nvSpPr>
        <p:spPr>
          <a:xfrm>
            <a:off x="4179498" y="426520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 xmlns:a16="http://schemas.microsoft.com/office/drawing/2014/main" id="{C5CEA8AA-9EF3-4D56-83AE-4A4AB0909D64}"/>
              </a:ext>
            </a:extLst>
          </p:cNvPr>
          <p:cNvSpPr txBox="1"/>
          <p:nvPr/>
        </p:nvSpPr>
        <p:spPr>
          <a:xfrm>
            <a:off x="3765476" y="3826832"/>
            <a:ext cx="1241045" cy="400110"/>
          </a:xfrm>
          <a:prstGeom prst="rect">
            <a:avLst/>
          </a:prstGeom>
          <a:noFill/>
        </p:spPr>
        <p:txBody>
          <a:bodyPr wrap="none" rtlCol="0">
            <a:spAutoFit/>
          </a:bodyPr>
          <a:lstStyle/>
          <a:p>
            <a:r>
              <a:rPr lang="lt-LT" dirty="1" sz="2000">
                <a:latin typeface="+mn-lt"/>
              </a:rPr>
              <a:t>Sprendimai</a:t>
            </a:r>
          </a:p>
        </p:txBody>
      </p:sp>
      <p:sp>
        <p:nvSpPr>
          <p:cNvPr id="10" name="CasellaDiTesto 9">
            <a:extLst>
              <a:ext uri="{FF2B5EF4-FFF2-40B4-BE49-F238E27FC236}">
                <a16:creationId xmlns="" xmlns:a16="http://schemas.microsoft.com/office/drawing/2014/main" id="{2E82F76B-6A32-4F88-87D4-3BE4441E2B43}"/>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lt-LT" dirty="1" sz="2000">
                <a:latin typeface="+mn-lt"/>
              </a:rPr>
              <a:t>Efektyvi reguliavimo sistema ir tvirtas valdymas buvo esminiai sėkmingo sprendimo įgyvendinimo elementai, ypač ilgalaikės koncesijos užtikrinimas konkurso proceso nugalėtojui</a:t>
            </a: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lt-LT" dirty="1" sz="3600" b="1">
                <a:solidFill>
                  <a:schemeClr val="bg1"/>
                </a:solidFill>
                <a:latin typeface="+mj-lt"/>
              </a:rPr>
              <a:t>Palankios sąlygos ir kliūtys</a:t>
            </a: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115888"/>
            <a:ext cx="7343775" cy="1152525"/>
          </a:xfrm>
        </p:spPr>
        <p:txBody>
          <a:bodyPr/>
          <a:lstStyle/>
          <a:p>
            <a:pPr eaLnBrk="1" hangingPunct="1"/>
            <a:r>
              <a:rPr lang="lt-LT" dirty="1"/>
              <a:t>Esminės palankios sąlygos techniniams sprendimams</a:t>
            </a:r>
          </a:p>
        </p:txBody>
      </p:sp>
      <p:sp>
        <p:nvSpPr>
          <p:cNvPr id="7" name="Content Placeholder 2">
            <a:extLst>
              <a:ext uri="{FF2B5EF4-FFF2-40B4-BE49-F238E27FC236}">
                <a16:creationId xmlns="" xmlns:a16="http://schemas.microsoft.com/office/drawing/2014/main" id="{6888631E-6BC0-492F-A84E-CE48AA649E2E}"/>
              </a:ext>
            </a:extLst>
          </p:cNvPr>
          <p:cNvSpPr txBox="1">
            <a:spLocks/>
          </p:cNvSpPr>
          <p:nvPr/>
        </p:nvSpPr>
        <p:spPr bwMode="auto">
          <a:xfrm>
            <a:off x="480563" y="1770034"/>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lt-LT" dirty="1" b="1"/>
              <a:t>Atvirųjų duomenų ir pirminio kodo prieinamumas</a:t>
            </a:r>
            <a:r>
              <a:rPr lang="lt-LT" dirty="1"/>
              <a:t>: siekiant paskatinti prieigą prie duomenų, gali būti padaromi prieinami atvirieji duomenys ir atvirasis pirminis kodas.</a:t>
            </a:r>
            <a:r>
              <a:rPr lang="lt-LT" dirty="1"/>
              <a:t> </a:t>
            </a:r>
            <a:r>
              <a:rPr lang="lt-LT" dirty="1"/>
              <a:t>Tai leidžia kūrėjams ir mokslininkams įgyvendinti naujoves, siekiant patobulinti automobilių statymo sistemą.</a:t>
            </a:r>
          </a:p>
          <a:p>
            <a:pPr marL="857250" lvl="1" eaLnBrk="1" hangingPunct="1"/>
            <a:r>
              <a:rPr lang="lt-LT" dirty="1" b="1"/>
              <a:t>Palaikomas standartizuotų duomenų kūrimas ir naudojimas</a:t>
            </a:r>
            <a:r>
              <a:rPr lang="lt-LT" dirty="1"/>
              <a:t>: pavyzdžiui, kaip Jungtinėje Karalystėje, kur Tarptautinio automobilių stovėjimo ir judumo instituto (IPMI), Didžiosios Britanijos automobilių stovėjimo aikštelių asociacijos (BPA) ir Europos automobilių stovėjimo aikštelių asociacijos (EPA) įsteigtas Automobilių stovėjimo duomenų standartų aljansas (APDS), kurio užduotis – parengti standartizuotus duomenis, galėtų padėti sklandžiau ir paprasčiau naudoti mokėjimo būdus visoje šalyje.</a:t>
            </a:r>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7B148C4-9AE5-42DA-8B08-132FB3D4507A}"/>
              </a:ext>
            </a:extLst>
          </p:cNvPr>
          <p:cNvSpPr>
            <a:spLocks noGrp="1"/>
          </p:cNvSpPr>
          <p:nvPr>
            <p:ph type="title"/>
          </p:nvPr>
        </p:nvSpPr>
        <p:spPr/>
        <p:txBody>
          <a:bodyPr/>
          <a:lstStyle/>
          <a:p>
            <a:r>
              <a:rPr lang="lt-LT" dirty="1"/>
              <a:t>Pagrindinės kliūtys įgyvendinant</a:t>
            </a:r>
          </a:p>
        </p:txBody>
      </p:sp>
      <p:sp>
        <p:nvSpPr>
          <p:cNvPr id="4" name="Content Placeholder 2">
            <a:extLst>
              <a:ext uri="{FF2B5EF4-FFF2-40B4-BE49-F238E27FC236}">
                <a16:creationId xmlns="" xmlns:a16="http://schemas.microsoft.com/office/drawing/2014/main" id="{D38315C9-773E-4E26-9DAE-4772BFEE6CBE}"/>
              </a:ext>
            </a:extLst>
          </p:cNvPr>
          <p:cNvSpPr>
            <a:spLocks noGrp="1"/>
          </p:cNvSpPr>
          <p:nvPr>
            <p:ph idx="1"/>
          </p:nvPr>
        </p:nvSpPr>
        <p:spPr>
          <a:xfrm>
            <a:off x="381000" y="1700213"/>
            <a:ext cx="8439150" cy="4608512"/>
          </a:xfrm>
        </p:spPr>
        <p:txBody>
          <a:bodyPr/>
          <a:lstStyle/>
          <a:p>
            <a:pPr marL="857250" lvl="1" eaLnBrk="1" hangingPunct="1"/>
            <a:r>
              <a:rPr lang="lt-LT" dirty="1" b="1"/>
              <a:t>Technologija: jutiklių įtaisų patvarumas </a:t>
            </a:r>
            <a:r>
              <a:rPr lang="lt-LT" dirty="1"/>
              <a:t>– nuo paklausos priklausoma kainodara padeda pagerinti stovėjimo aikštelių valdymą ir optimizuoti rezultatus, tačiau tiesiogiai susijusi kliūtis atsiranda dėl to, ar technologija veikia, ar neveikia (arba kada veikia); pvz., ankstyvas baterijos nusidėvėjimas, elektromagnetiniai trukdžiai, duomenų perdavimo veiklos kontrolė.</a:t>
            </a:r>
            <a:r>
              <a:rPr lang="lt-LT" dirty="1"/>
              <a:t> </a:t>
            </a:r>
          </a:p>
          <a:p>
            <a:pPr marL="857250" lvl="1" eaLnBrk="1" hangingPunct="1"/>
            <a:r>
              <a:rPr lang="lt-LT" dirty="1" b="1"/>
              <a:t>Reguliavimo kliūtys: </a:t>
            </a:r>
            <a:r>
              <a:rPr lang="lt-LT" dirty="1"/>
              <a:t>teisės aktų nuostatos turi būti lanksčios, kad stovėjimo vietas būtų galima naudoti įvairiems tikslams, o institucija galėtų dažnai keisti jų paskirtį.</a:t>
            </a:r>
            <a:r>
              <a:rPr lang="lt-LT" dirty="1"/>
              <a:t> </a:t>
            </a:r>
            <a:r>
              <a:rPr lang="lt-LT" dirty="1"/>
              <a:t>Pavyzdžiui, gyventojų aikštelėmis, kurios stovi tuščios visą dieną, galima leisti naudotis trumpalaikiam stovėjimui ir už minutę gali būti taikomi skirtingi tarifai.</a:t>
            </a:r>
          </a:p>
          <a:p>
            <a:pPr marL="857250" lvl="1" eaLnBrk="1" hangingPunct="1"/>
            <a:r>
              <a:rPr lang="lt-LT" dirty="1" b="1"/>
              <a:t>Investicijos: </a:t>
            </a:r>
            <a:r>
              <a:rPr lang="lt-LT" dirty="1"/>
              <a:t>pradinės išankstinės investicijos gali tapti kliūtimi, net jei per ilgą laikotarpį efektyvumas, sumažėjusios kontrolės išlaidos bei papildomos pajamos už nedidelius sandorius galėtų pagerinti bendrą finansinę situaciją.</a:t>
            </a:r>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lt-LT" dirty="1" sz="2200" b="1">
                <a:solidFill>
                  <a:srgbClr val="134095"/>
                </a:solidFill>
                <a:latin typeface="Helvetica" charset="0"/>
              </a:rPr>
              <a:t>Ačiū!</a:t>
            </a:r>
          </a:p>
          <a:p>
            <a:pPr>
              <a:spcBef>
                <a:spcPct val="50000"/>
              </a:spcBef>
              <a:defRPr/>
            </a:pPr>
            <a:endParaRPr lang="de-DE" sz="1600" dirty="0">
              <a:latin typeface="Helvetica" charset="0"/>
            </a:endParaRPr>
          </a:p>
          <a:p>
            <a:pPr>
              <a:spcBef>
                <a:spcPct val="50000"/>
              </a:spcBef>
              <a:defRPr/>
            </a:pPr>
            <a:r>
              <a:rPr lang="lt-LT" dirty="1" sz="1600">
                <a:latin typeface="Helvetica" charset="0"/>
              </a:rPr>
              <a:t>Riccardo Enei</a:t>
            </a:r>
          </a:p>
          <a:p>
            <a:pPr>
              <a:spcBef>
                <a:spcPct val="50000"/>
              </a:spcBef>
              <a:defRPr/>
            </a:pPr>
            <a:r>
              <a:rPr lang="lt-LT" dirty="1" sz="1600">
                <a:solidFill>
                  <a:srgbClr val="134095"/>
                </a:solidFill>
                <a:effectLst>
                  <a:outerShdw blurRad="38100" dist="38100" dir="2700000" algn="tl">
                    <a:srgbClr val="000000">
                      <a:alpha val="43137"/>
                    </a:srgbClr>
                  </a:outerShdw>
                </a:effectLst>
                <a:latin typeface="Helvetica" charset="0"/>
              </a:rPr>
              <a:t>Kontaktiniai duomenys</a:t>
            </a:r>
          </a:p>
          <a:p>
            <a:pPr>
              <a:spcBef>
                <a:spcPct val="50000"/>
              </a:spcBef>
              <a:defRPr/>
            </a:pPr>
            <a:r>
              <a:rPr lang="lt-LT" dirty="1" sz="1600">
                <a:latin typeface="Helvetica" charset="0"/>
              </a:rPr>
              <a:t>ISINNOVA, Italija</a:t>
            </a:r>
          </a:p>
          <a:p>
            <a:pPr>
              <a:spcBef>
                <a:spcPct val="50000"/>
              </a:spcBef>
              <a:defRPr/>
            </a:pPr>
            <a:r>
              <a:rPr lang="lt-LT" dirty="1" sz="1600">
                <a:latin typeface="Helvetica" charset="0"/>
              </a:rPr>
              <a:t>Via Sistina 42, 00187, Roma</a:t>
            </a:r>
          </a:p>
          <a:p>
            <a:pPr>
              <a:spcBef>
                <a:spcPct val="50000"/>
              </a:spcBef>
              <a:defRPr/>
            </a:pPr>
            <a:r>
              <a:rPr lang="lt-LT" dirty="1" sz="1600">
                <a:latin typeface="Helvetica" charset="0"/>
              </a:rPr>
              <a:t>renei@isinnova.org</a:t>
            </a:r>
          </a:p>
          <a:p>
            <a:pPr>
              <a:spcBef>
                <a:spcPct val="50000"/>
              </a:spcBef>
              <a:defRPr/>
            </a:pPr>
            <a:r>
              <a:rPr lang="lt-LT" dirty="1" sz="1600" u="sng">
                <a:solidFill>
                  <a:srgbClr val="134095"/>
                </a:solidFill>
                <a:latin typeface="Helvetica" charset="0"/>
              </a:rPr>
              <a:t>http://www.civitas.eu</a:t>
            </a:r>
            <a:r>
              <a:rPr lang="lt-LT" dirty="1" sz="1600" u="sng">
                <a:solidFill>
                  <a:srgbClr val="134095"/>
                </a:solidFill>
                <a:latin typeface="Helvetica" charset="0"/>
              </a:rPr>
              <a:t>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1. Automatizuotieji automobilių statymo robotai</a:t>
            </a:r>
            <a:r>
              <a:rPr lang="lt-LT" dirty="1"/>
              <a:t> </a:t>
            </a:r>
          </a:p>
          <a:p>
            <a:r>
              <a:rPr lang="lt-LT" dirty="1" sz="1800">
                <a:solidFill>
                  <a:srgbClr val="FF0000"/>
                </a:solidFill>
                <a:latin typeface="Times New Roman" panose="02020603050405020304" pitchFamily="18" charset="0"/>
                <a:cs typeface="Times New Roman" panose="02020603050405020304" pitchFamily="18" charset="0"/>
              </a:rPr>
              <a:t>Poveikis</a:t>
            </a:r>
            <a:r>
              <a:rPr lang="lt-LT" dirty="1" sz="1800">
                <a:latin typeface="Times New Roman" panose="02020603050405020304" pitchFamily="18" charset="0"/>
                <a:cs typeface="Times New Roman" panose="02020603050405020304" pitchFamily="18" charset="0"/>
              </a:rPr>
              <a:t>: tame pačiame paviršiaus plote gali būti sukurta 50 proc. daugiau vietų – tankiau pastačius automobilius ir vienus automobilius užstačius kitais. Tokiu būdu sumažinamas daromas poveikis.</a:t>
            </a:r>
            <a:r>
              <a:rPr lang="lt-LT" dirty="1" sz="1800">
                <a:latin typeface="Times New Roman" panose="02020603050405020304" pitchFamily="18" charset="0"/>
                <a:cs typeface="Times New Roman" panose="02020603050405020304" pitchFamily="18" charset="0"/>
              </a:rPr>
              <a:t> </a:t>
            </a:r>
            <a:r>
              <a:rPr lang="lt-LT" dirty="1" sz="1800">
                <a:latin typeface="Times New Roman" panose="02020603050405020304" pitchFamily="18" charset="0"/>
                <a:cs typeface="Times New Roman" panose="02020603050405020304" pitchFamily="18" charset="0"/>
              </a:rPr>
              <a:t>Taip išsaugomas aplinkui esančios žemės vientisumas</a:t>
            </a:r>
          </a:p>
          <a:p>
            <a:r>
              <a:rPr lang="lt-LT" dirty="1" sz="1800">
                <a:latin typeface="Times New Roman" panose="02020603050405020304" pitchFamily="18" charset="0"/>
                <a:cs typeface="Times New Roman" panose="02020603050405020304" pitchFamily="18" charset="0"/>
              </a:rPr>
              <a:t>Stovėjimo aikštelėse panaikinus keleivinių transporto priemonių eismą, sumažinamas išmetamo CO2 kiekis.</a:t>
            </a:r>
            <a:r>
              <a:rPr lang="lt-LT" dirty="1" sz="1800">
                <a:latin typeface="Times New Roman" panose="02020603050405020304" pitchFamily="18" charset="0"/>
                <a:cs typeface="Times New Roman" panose="02020603050405020304" pitchFamily="18" charset="0"/>
              </a:rPr>
              <a:t> </a:t>
            </a:r>
            <a:r>
              <a:rPr lang="lt-LT" dirty="1" sz="1800">
                <a:latin typeface="Times New Roman" panose="02020603050405020304" pitchFamily="18" charset="0"/>
                <a:cs typeface="Times New Roman" panose="02020603050405020304" pitchFamily="18" charset="0"/>
              </a:rPr>
              <a:t>Robotai veikia naudodami elektros variklį, kuris neišskiria CO2</a:t>
            </a:r>
          </a:p>
        </p:txBody>
      </p:sp>
      <p:pic>
        <p:nvPicPr>
          <p:cNvPr id="2" name="Immagine 1">
            <a:extLst>
              <a:ext uri="{FF2B5EF4-FFF2-40B4-BE49-F238E27FC236}">
                <a16:creationId xmlns="" xmlns:a16="http://schemas.microsoft.com/office/drawing/2014/main" id="{9996DD51-4D07-42CE-A83E-3E4C906F9F33}"/>
              </a:ext>
            </a:extLst>
          </p:cNvPr>
          <p:cNvPicPr>
            <a:picLocks noChangeAspect="1"/>
          </p:cNvPicPr>
          <p:nvPr/>
        </p:nvPicPr>
        <p:blipFill>
          <a:blip r:embed="rId2"/>
          <a:stretch>
            <a:fillRect/>
          </a:stretch>
        </p:blipFill>
        <p:spPr>
          <a:xfrm>
            <a:off x="2414015" y="3823044"/>
            <a:ext cx="3793617" cy="2289518"/>
          </a:xfrm>
          <a:prstGeom prst="rect">
            <a:avLst/>
          </a:prstGeom>
        </p:spPr>
      </p:pic>
      <p:sp>
        <p:nvSpPr>
          <p:cNvPr id="12" name="Title 1">
            <a:extLst>
              <a:ext uri="{FF2B5EF4-FFF2-40B4-BE49-F238E27FC236}">
                <a16:creationId xmlns=""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7" name="Rettangolo 6"/>
          <p:cNvSpPr/>
          <p:nvPr/>
        </p:nvSpPr>
        <p:spPr>
          <a:xfrm>
            <a:off x="1347088" y="6103688"/>
            <a:ext cx="8645271" cy="261610"/>
          </a:xfrm>
          <a:prstGeom prst="rect">
            <a:avLst/>
          </a:prstGeom>
          <a:noFill/>
        </p:spPr>
        <p:txBody>
          <a:bodyPr wrap="square">
            <a:spAutoFit/>
          </a:bodyPr>
          <a:lstStyle/>
          <a:p>
            <a:r>
              <a:rPr lang="lt-LT" dirty="1" b="1" sz="1100">
                <a:solidFill>
                  <a:srgbClr val="2249A1"/>
                </a:solidFill>
              </a:rPr>
              <a:t>Https://www.Internationalairportreview.Com/News/82979/Lyon-airports-new-robotic-car-parking</a:t>
            </a:r>
            <a:r>
              <a:rPr lang="lt-LT" dirty="1" sz="1100"/>
              <a:t>/</a:t>
            </a:r>
            <a:r>
              <a:rPr lang="lt-LT" dirty="1" sz="110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2. Automobilių statymo keltuvai</a:t>
            </a:r>
          </a:p>
          <a:p>
            <a:r>
              <a:rPr lang="lt-LT" dirty="1" sz="1800"/>
              <a:t>Jie veikia naudodami mechaninius keltuvus transporto priemonėms užkelti į esamą viršutinę erdvę, taip galima išnaudoti tūrį, o ne vietą, kaip tai daroma naudojant įprastas automobilių statymo sistemas.</a:t>
            </a:r>
            <a:r>
              <a:rPr lang="lt-LT" dirty="1" sz="1800"/>
              <a:t> </a:t>
            </a:r>
            <a:r>
              <a:rPr lang="lt-LT" dirty="1" sz="1800"/>
              <a:t>Tokiu būdu užtikrinama, kad lygiai tą pačią stovėjimo vietą galėtų užimti daugiau transporto priemonių ir viena virš kitos gali būti dvi ar net iki trijų transporto priemonių vienu metu.</a:t>
            </a:r>
            <a:r>
              <a:rPr lang="lt-LT" dirty="1" sz="1800"/>
              <a:t> </a:t>
            </a: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 xmlns:a16="http://schemas.microsoft.com/office/drawing/2014/main" id="{E63AFEB5-23FF-46B1-975C-CF3DC15D0E24}"/>
              </a:ext>
            </a:extLst>
          </p:cNvPr>
          <p:cNvPicPr>
            <a:picLocks noChangeAspect="1"/>
          </p:cNvPicPr>
          <p:nvPr/>
        </p:nvPicPr>
        <p:blipFill>
          <a:blip r:embed="rId2"/>
          <a:stretch>
            <a:fillRect/>
          </a:stretch>
        </p:blipFill>
        <p:spPr>
          <a:xfrm>
            <a:off x="2130551" y="3792795"/>
            <a:ext cx="4316105" cy="2239885"/>
          </a:xfrm>
          <a:prstGeom prst="rect">
            <a:avLst/>
          </a:prstGeom>
        </p:spPr>
      </p:pic>
      <p:sp>
        <p:nvSpPr>
          <p:cNvPr id="11" name="Title 1">
            <a:extLst>
              <a:ext uri="{FF2B5EF4-FFF2-40B4-BE49-F238E27FC236}">
                <a16:creationId xmlns=""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7" name="Rettangolo 6"/>
          <p:cNvSpPr/>
          <p:nvPr/>
        </p:nvSpPr>
        <p:spPr>
          <a:xfrm>
            <a:off x="1646804" y="6186382"/>
            <a:ext cx="6975988" cy="261610"/>
          </a:xfrm>
          <a:prstGeom prst="rect">
            <a:avLst/>
          </a:prstGeom>
        </p:spPr>
        <p:txBody>
          <a:bodyPr wrap="square">
            <a:spAutoFit/>
          </a:bodyPr>
          <a:lstStyle/>
          <a:p>
            <a:r>
              <a:rPr lang="lt-LT" dirty="1" sz="1100" b="1"/>
              <a:t>https://www.youtube.com/watch?v=qMWki9Ssdh4</a:t>
            </a:r>
            <a:r>
              <a:rPr lang="lt-LT" dirty="1" sz="1100" b="1"/>
              <a:t>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2. Automobilių statymo keltuvai</a:t>
            </a:r>
          </a:p>
          <a:p>
            <a:r>
              <a:rPr lang="lt-LT" dirty="1" sz="1600">
                <a:solidFill>
                  <a:srgbClr val="FF0000"/>
                </a:solidFill>
                <a:latin typeface="+mj-lt"/>
                <a:cs typeface="Times New Roman" panose="02020603050405020304" pitchFamily="18" charset="0"/>
              </a:rPr>
              <a:t>Poveikis</a:t>
            </a:r>
            <a:r>
              <a:rPr lang="lt-LT" dirty="1" sz="1600">
                <a:latin typeface="+mj-lt"/>
                <a:cs typeface="Times New Roman" panose="02020603050405020304" pitchFamily="18" charset="0"/>
              </a:rPr>
              <a:t>: automobilių statymo keltuvų sistema buvo išgarsinta plečiantis Vest Holivudui (Kalifornija, JAV), siekiant sutaupyti maždaug 7 000 kvadratinių pėdų pirminiame nekilnojamame turte.</a:t>
            </a:r>
            <a:r>
              <a:rPr lang="lt-LT" dirty="1" sz="1600">
                <a:latin typeface="+mj-lt"/>
                <a:cs typeface="Times New Roman" panose="02020603050405020304" pitchFamily="18" charset="0"/>
              </a:rPr>
              <a:t> </a:t>
            </a: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pic>
        <p:nvPicPr>
          <p:cNvPr id="3" name="Immagine 2"/>
          <p:cNvPicPr>
            <a:picLocks noChangeAspect="1"/>
          </p:cNvPicPr>
          <p:nvPr/>
        </p:nvPicPr>
        <p:blipFill>
          <a:blip r:embed="rId2"/>
          <a:stretch>
            <a:fillRect/>
          </a:stretch>
        </p:blipFill>
        <p:spPr>
          <a:xfrm>
            <a:off x="1865376" y="3116076"/>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lt-LT" dirty="1" sz="1100" b="1"/>
              <a:t>https://www.youtube.com/watch?v=qMWki9Ssdh4</a:t>
            </a:r>
            <a:r>
              <a:rPr lang="lt-LT" dirty="1" sz="1100" b="1"/>
              <a:t>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3. Robotizuotos automobilių stovėjimo aikštelės</a:t>
            </a:r>
          </a:p>
          <a:p>
            <a:r>
              <a:rPr lang="lt-LT" dirty="1" sz="1800"/>
              <a:t>Nors tai šiek tiek panašu į automatizuotuosius automobilių statymo robotus, skirtumas yra sandėlio išvaizdos užsakomojo stovėjimo aikštelė, kurios paslaugas yra teikiamos.</a:t>
            </a:r>
            <a:r>
              <a:rPr lang="lt-LT" dirty="1" sz="1800"/>
              <a:t> </a:t>
            </a:r>
            <a:r>
              <a:rPr lang="lt-LT" dirty="1" sz="1800"/>
              <a:t>Šios sistemos optimaliai išnaudoja vietą ir statymo laiką, kartu užtikrindamos, kad transporto priemonės būtų pasiekiamos per kelias minutes, kai savininkas paskambina.</a:t>
            </a:r>
            <a:r>
              <a:rPr lang="lt-LT" dirty="1" sz="1800"/>
              <a:t> </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 xmlns:a16="http://schemas.microsoft.com/office/drawing/2014/main" id="{6016ACA4-A33D-43E7-AD50-842947F700C9}"/>
              </a:ext>
            </a:extLst>
          </p:cNvPr>
          <p:cNvPicPr>
            <a:picLocks noChangeAspect="1"/>
          </p:cNvPicPr>
          <p:nvPr/>
        </p:nvPicPr>
        <p:blipFill>
          <a:blip r:embed="rId2"/>
          <a:stretch>
            <a:fillRect/>
          </a:stretch>
        </p:blipFill>
        <p:spPr>
          <a:xfrm>
            <a:off x="2386584" y="3578935"/>
            <a:ext cx="4071903" cy="2607447"/>
          </a:xfrm>
          <a:prstGeom prst="rect">
            <a:avLst/>
          </a:prstGeom>
        </p:spPr>
      </p:pic>
      <p:sp>
        <p:nvSpPr>
          <p:cNvPr id="10" name="Title 1">
            <a:extLst>
              <a:ext uri="{FF2B5EF4-FFF2-40B4-BE49-F238E27FC236}">
                <a16:creationId xmlns=""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lt-LT" dirty="1"/>
              <a:t>PARK4SUMP • Mokymo kursas – Riccardo Enei</a:t>
            </a:r>
          </a:p>
        </p:txBody>
      </p:sp>
      <p:sp>
        <p:nvSpPr>
          <p:cNvPr id="7" name="Rettangolo 6"/>
          <p:cNvSpPr/>
          <p:nvPr/>
        </p:nvSpPr>
        <p:spPr>
          <a:xfrm>
            <a:off x="691433" y="6175676"/>
            <a:ext cx="8637293" cy="261610"/>
          </a:xfrm>
          <a:prstGeom prst="rect">
            <a:avLst/>
          </a:prstGeom>
        </p:spPr>
        <p:txBody>
          <a:bodyPr wrap="square">
            <a:spAutoFit/>
          </a:bodyPr>
          <a:lstStyle/>
          <a:p>
            <a:r>
              <a:rPr lang="lt-LT" dirty="1" sz="110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3. Robotizuotos automobilių stovėjimo aikštelės</a:t>
            </a:r>
          </a:p>
          <a:p>
            <a:r>
              <a:rPr lang="lt-LT" dirty="1" sz="1800">
                <a:solidFill>
                  <a:srgbClr val="FF0000"/>
                </a:solidFill>
                <a:latin typeface="Times New Roman" panose="02020603050405020304" pitchFamily="18" charset="0"/>
                <a:cs typeface="Times New Roman" panose="02020603050405020304" pitchFamily="18" charset="0"/>
              </a:rPr>
              <a:t>Poveikis</a:t>
            </a:r>
            <a:r>
              <a:rPr lang="lt-LT" dirty="1" sz="1800">
                <a:latin typeface="Times New Roman" panose="02020603050405020304" pitchFamily="18" charset="0"/>
                <a:cs typeface="Times New Roman" panose="02020603050405020304" pitchFamily="18" charset="0"/>
              </a:rPr>
              <a:t>: Vokietijos įmonės pagaminta sistema „Wohr“ gali talpinti visų dydžių transporto priemones ir pasižymi efektyviu energijos vartojimu, nes sumažėja poreikis naudoti apšvietimą ir vėdinimą, kurių reikia požeminėse daugiaaukštėse aikštelėse (pvz., automobilių stovėjimo aikštelėje „Cube“ Birmingame, JK).</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 xmlns:a16="http://schemas.microsoft.com/office/drawing/2014/main" id="{93FF7609-2653-4A6E-8D0B-E127CAA3DE96}"/>
              </a:ext>
            </a:extLst>
          </p:cNvPr>
          <p:cNvPicPr>
            <a:picLocks noChangeAspect="1"/>
          </p:cNvPicPr>
          <p:nvPr/>
        </p:nvPicPr>
        <p:blipFill>
          <a:blip r:embed="rId2"/>
          <a:stretch>
            <a:fillRect/>
          </a:stretch>
        </p:blipFill>
        <p:spPr>
          <a:xfrm>
            <a:off x="2456938" y="3523479"/>
            <a:ext cx="3915287" cy="2509201"/>
          </a:xfrm>
          <a:prstGeom prst="rect">
            <a:avLst/>
          </a:prstGeom>
        </p:spPr>
      </p:pic>
      <p:sp>
        <p:nvSpPr>
          <p:cNvPr id="11" name="Title 1">
            <a:extLst>
              <a:ext uri="{FF2B5EF4-FFF2-40B4-BE49-F238E27FC236}">
                <a16:creationId xmlns=""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
        <p:nvSpPr>
          <p:cNvPr id="7" name="Rettangolo 6"/>
          <p:cNvSpPr/>
          <p:nvPr/>
        </p:nvSpPr>
        <p:spPr>
          <a:xfrm>
            <a:off x="691433" y="6175676"/>
            <a:ext cx="8637293" cy="261610"/>
          </a:xfrm>
          <a:prstGeom prst="rect">
            <a:avLst/>
          </a:prstGeom>
        </p:spPr>
        <p:txBody>
          <a:bodyPr wrap="square">
            <a:spAutoFit/>
          </a:bodyPr>
          <a:lstStyle/>
          <a:p>
            <a:r>
              <a:rPr lang="lt-LT" dirty="1" sz="110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lt-LT" dirty="1"/>
              <a:t>4. Išmanieji automobilių statymo jutikliai</a:t>
            </a:r>
            <a:r>
              <a:rPr lang="lt-LT" dirty="1"/>
              <a:t> </a:t>
            </a:r>
          </a:p>
          <a:p>
            <a:r>
              <a:rPr lang="lt-LT" dirty="1" sz="1800"/>
              <a:t>Jutikliai realiuoju laiku palaiko ryšį su automobilių statymo nukreipimo informacine sistema (PRIS), kad nukreiptų vairuotojus į laisvas stovėjimo aikštelės vietas.</a:t>
            </a:r>
            <a:r>
              <a:rPr lang="lt-LT" dirty="1" sz="1800"/>
              <a:t>  </a:t>
            </a:r>
          </a:p>
        </p:txBody>
      </p:sp>
      <p:pic>
        <p:nvPicPr>
          <p:cNvPr id="2" name="Immagine 1">
            <a:extLst>
              <a:ext uri="{FF2B5EF4-FFF2-40B4-BE49-F238E27FC236}">
                <a16:creationId xmlns="" xmlns:a16="http://schemas.microsoft.com/office/drawing/2014/main" id="{24B9906D-B356-4107-8C82-3736082FA4BA}"/>
              </a:ext>
            </a:extLst>
          </p:cNvPr>
          <p:cNvPicPr>
            <a:picLocks noChangeAspect="1"/>
          </p:cNvPicPr>
          <p:nvPr/>
        </p:nvPicPr>
        <p:blipFill>
          <a:blip r:embed="rId2"/>
          <a:stretch>
            <a:fillRect/>
          </a:stretch>
        </p:blipFill>
        <p:spPr>
          <a:xfrm>
            <a:off x="1725284" y="2972502"/>
            <a:ext cx="5521396" cy="3531451"/>
          </a:xfrm>
          <a:prstGeom prst="rect">
            <a:avLst/>
          </a:prstGeom>
        </p:spPr>
      </p:pic>
      <p:sp>
        <p:nvSpPr>
          <p:cNvPr id="11" name="Title 1">
            <a:extLst>
              <a:ext uri="{FF2B5EF4-FFF2-40B4-BE49-F238E27FC236}">
                <a16:creationId xmlns=""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lt-LT" dirty="1"/>
              <a:t>Stovėjimo aikštelių naujovių apžvalga</a:t>
            </a:r>
            <a:r>
              <a:rPr lang="lt-LT" dirty="1"/>
              <a:t> 
</a:t>
            </a:r>
            <a:br>
              <a:rPr lang="lt-LT" dirty="1"/>
            </a:br>
          </a:p>
        </p:txBody>
      </p:sp>
      <p:sp>
        <p:nvSpPr>
          <p:cNvPr id="6" name="Footer Placeholder 3">
            <a:extLst>
              <a:ext uri="{FF2B5EF4-FFF2-40B4-BE49-F238E27FC236}">
                <a16:creationId xmlns=""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lt-LT" dirty="1"/>
              <a:t>PARK4SUMP • Mokymo kursas – Riccardo Enei</a:t>
            </a:r>
          </a:p>
        </p:txBody>
      </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UserInfo>
        <DisplayName>Katleen Stroombergen</DisplayName>
        <AccountId>27</AccountId>
        <AccountType/>
      </UserInfo>
    </SharedWithUsers>
  </documentManagement>
</p:properties>
</file>

<file path=customXml/itemProps1.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2.xml><?xml version="1.0" encoding="utf-8"?>
<ds:datastoreItem xmlns:ds="http://schemas.openxmlformats.org/officeDocument/2006/customXml" ds:itemID="{9D36E6C2-A22E-4A41-AE07-30A01E03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1DF273-5B54-4122-A0E9-10A34460F635}">
  <ds:schemaRefs>
    <ds:schemaRef ds:uri="http://purl.org/dc/dcmitype/"/>
    <ds:schemaRef ds:uri="http://schemas.microsoft.com/office/infopath/2007/PartnerControls"/>
    <ds:schemaRef ds:uri="http://purl.org/dc/elements/1.1/"/>
    <ds:schemaRef ds:uri="http://schemas.microsoft.com/office/2006/metadata/properties"/>
    <ds:schemaRef ds:uri="6f7dc085-b98d-49be-b5ff-f92ae1376e0e"/>
    <ds:schemaRef ds:uri="http://schemas.microsoft.com/office/2006/documentManagement/types"/>
    <ds:schemaRef ds:uri="http://schemas.openxmlformats.org/package/2006/metadata/core-properties"/>
    <ds:schemaRef ds:uri="f6053dd3-0b41-4824-a1f2-2f5584b9227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1</TotalTime>
  <Words>2972</Words>
  <Application>Microsoft Office PowerPoint</Application>
  <PresentationFormat>On-screen Show (4:3)</PresentationFormat>
  <Paragraphs>246</Paragraphs>
  <Slides>35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ＭＳ Ｐゴシック</vt:lpstr>
      <vt:lpstr>ＭＳ Ｐゴシック</vt:lpstr>
      <vt:lpstr>Arial</vt:lpstr>
      <vt:lpstr>Calibri</vt:lpstr>
      <vt:lpstr>Helvetica</vt:lpstr>
      <vt:lpstr>Times New Roman</vt:lpstr>
      <vt:lpstr>Presentation_new WIKI LOGO</vt:lpstr>
      <vt:lpstr>Custom Design</vt:lpstr>
      <vt:lpstr>PowerPoint Presentation</vt:lpstr>
      <vt:lpstr>PowerPoint Presentation</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Overview of innovations in parking  </vt:lpstr>
      <vt:lpstr>PowerPoint Presentation</vt:lpstr>
      <vt:lpstr>Benefits of technical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enablers of technical solutions</vt:lpstr>
      <vt:lpstr>Key barriers to implementation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Lynn Beyens</cp:lastModifiedBy>
  <cp:revision>242</cp:revision>
  <cp:lastPrinted>2020-02-17T14:35:18Z</cp:lastPrinted>
  <dcterms:created xsi:type="dcterms:W3CDTF">2014-04-09T13:24:47Z</dcterms:created>
  <dcterms:modified xsi:type="dcterms:W3CDTF">2020-06-16T16:19:30Z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