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0" r:id="rId5"/>
  </p:sldMasterIdLst>
  <p:notesMasterIdLst>
    <p:notesMasterId r:id="rId41"/>
  </p:notesMasterIdLst>
  <p:handoutMasterIdLst>
    <p:handoutMasterId r:id="rId42"/>
  </p:handoutMasterIdLst>
  <p:sldIdLst>
    <p:sldId id="265" r:id="rId6"/>
    <p:sldId id="452" r:id="rId7"/>
    <p:sldId id="531" r:id="rId8"/>
    <p:sldId id="532" r:id="rId9"/>
    <p:sldId id="533" r:id="rId10"/>
    <p:sldId id="534" r:id="rId11"/>
    <p:sldId id="535" r:id="rId12"/>
    <p:sldId id="536" r:id="rId13"/>
    <p:sldId id="537" r:id="rId14"/>
    <p:sldId id="557" r:id="rId15"/>
    <p:sldId id="539" r:id="rId16"/>
    <p:sldId id="540" r:id="rId17"/>
    <p:sldId id="541" r:id="rId18"/>
    <p:sldId id="542" r:id="rId19"/>
    <p:sldId id="543" r:id="rId20"/>
    <p:sldId id="544" r:id="rId21"/>
    <p:sldId id="545" r:id="rId22"/>
    <p:sldId id="548" r:id="rId23"/>
    <p:sldId id="547" r:id="rId24"/>
    <p:sldId id="551" r:id="rId25"/>
    <p:sldId id="555" r:id="rId26"/>
    <p:sldId id="269" r:id="rId27"/>
    <p:sldId id="552" r:id="rId28"/>
    <p:sldId id="527" r:id="rId29"/>
    <p:sldId id="528" r:id="rId30"/>
    <p:sldId id="553" r:id="rId31"/>
    <p:sldId id="530" r:id="rId32"/>
    <p:sldId id="558" r:id="rId33"/>
    <p:sldId id="554" r:id="rId34"/>
    <p:sldId id="444" r:id="rId35"/>
    <p:sldId id="529" r:id="rId36"/>
    <p:sldId id="556" r:id="rId37"/>
    <p:sldId id="526" r:id="rId38"/>
    <p:sldId id="293" r:id="rId39"/>
    <p:sldId id="258" r:id="rId40"/>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Tully" initials="ST" lastIdx="20" clrIdx="0">
    <p:extLst>
      <p:ext uri="{19B8F6BF-5375-455C-9EA6-DF929625EA0E}">
        <p15:presenceInfo xmlns:p15="http://schemas.microsoft.com/office/powerpoint/2012/main" userId="8b63825590e532d4" providerId="Windows Live"/>
      </p:ext>
    </p:extLst>
  </p:cmAuthor>
  <p:cmAuthor id="2" name="Alessandro" initials="A" lastIdx="3" clrIdx="1">
    <p:extLst>
      <p:ext uri="{19B8F6BF-5375-455C-9EA6-DF929625EA0E}">
        <p15:presenceInfo xmlns:p15="http://schemas.microsoft.com/office/powerpoint/2012/main" userId="Alessand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95"/>
    <a:srgbClr val="034EA2"/>
    <a:srgbClr val="2249A1"/>
    <a:srgbClr val="ACC0EE"/>
    <a:srgbClr val="FF99FF"/>
    <a:srgbClr val="FFFF99"/>
    <a:srgbClr val="FF5050"/>
    <a:srgbClr val="EBEEF0"/>
    <a:srgbClr val="102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738A0-B86F-D78B-6735-4CD64F88727A}" v="1" dt="2020-09-22T12:10:04.445"/>
    <p1510:client id="{93CD2660-F988-76E9-D6BE-3A5DBE2296BB}" v="3" dt="2020-09-28T09:03:33.718"/>
    <p1510:client id="{FA337DC5-319D-4B3F-AB86-70394C387737}" v="166" dt="2020-05-25T08:07:50.4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54" autoAdjust="0"/>
  </p:normalViewPr>
  <p:slideViewPr>
    <p:cSldViewPr snapToGrid="0">
      <p:cViewPr varScale="1">
        <p:scale>
          <a:sx n="106" d="100"/>
          <a:sy n="106" d="100"/>
        </p:scale>
        <p:origin x="1662" y="11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jestebruker" userId="S::urn:spo:anon#83a7c10b718c8afa9b4edc98875659405adff9efd391c6c5cd04f3544e17b391::" providerId="AD" clId="Web-{93CD2660-F988-76E9-D6BE-3A5DBE2296BB}"/>
    <pc:docChg chg="modSld">
      <pc:chgData name="Gjestebruker" userId="S::urn:spo:anon#83a7c10b718c8afa9b4edc98875659405adff9efd391c6c5cd04f3544e17b391::" providerId="AD" clId="Web-{93CD2660-F988-76E9-D6BE-3A5DBE2296BB}" dt="2020-09-28T09:03:33.718" v="2" actId="14100"/>
      <pc:docMkLst>
        <pc:docMk/>
      </pc:docMkLst>
      <pc:sldChg chg="modSp">
        <pc:chgData name="Gjestebruker" userId="S::urn:spo:anon#83a7c10b718c8afa9b4edc98875659405adff9efd391c6c5cd04f3544e17b391::" providerId="AD" clId="Web-{93CD2660-F988-76E9-D6BE-3A5DBE2296BB}" dt="2020-09-28T09:02:49.108" v="0" actId="14100"/>
        <pc:sldMkLst>
          <pc:docMk/>
          <pc:sldMk cId="1150063089" sldId="544"/>
        </pc:sldMkLst>
        <pc:picChg chg="mod">
          <ac:chgData name="Gjestebruker" userId="S::urn:spo:anon#83a7c10b718c8afa9b4edc98875659405adff9efd391c6c5cd04f3544e17b391::" providerId="AD" clId="Web-{93CD2660-F988-76E9-D6BE-3A5DBE2296BB}" dt="2020-09-28T09:02:49.108" v="0" actId="14100"/>
          <ac:picMkLst>
            <pc:docMk/>
            <pc:sldMk cId="1150063089" sldId="544"/>
            <ac:picMk id="9" creationId="{00000000-0000-0000-0000-000000000000}"/>
          </ac:picMkLst>
        </pc:picChg>
      </pc:sldChg>
      <pc:sldChg chg="modSp">
        <pc:chgData name="Gjestebruker" userId="S::urn:spo:anon#83a7c10b718c8afa9b4edc98875659405adff9efd391c6c5cd04f3544e17b391::" providerId="AD" clId="Web-{93CD2660-F988-76E9-D6BE-3A5DBE2296BB}" dt="2020-09-28T09:03:33.718" v="2" actId="14100"/>
        <pc:sldMkLst>
          <pc:docMk/>
          <pc:sldMk cId="560516320" sldId="545"/>
        </pc:sldMkLst>
        <pc:picChg chg="mod">
          <ac:chgData name="Gjestebruker" userId="S::urn:spo:anon#83a7c10b718c8afa9b4edc98875659405adff9efd391c6c5cd04f3544e17b391::" providerId="AD" clId="Web-{93CD2660-F988-76E9-D6BE-3A5DBE2296BB}" dt="2020-09-28T09:03:33.718" v="2" actId="14100"/>
          <ac:picMkLst>
            <pc:docMk/>
            <pc:sldMk cId="560516320" sldId="545"/>
            <ac:picMk id="4" creationId="{2FA17CD8-B905-4A73-88AC-06BCDEFD1DE2}"/>
          </ac:picMkLst>
        </pc:picChg>
      </pc:sldChg>
    </pc:docChg>
  </pc:docChgLst>
  <pc:docChgLst>
    <pc:chgData name="Gjestebruker" userId="S::urn:spo:anon#83a7c10b718c8afa9b4edc98875659405adff9efd391c6c5cd04f3544e17b391::" providerId="AD" clId="Web-{30D738A0-B86F-D78B-6735-4CD64F88727A}"/>
    <pc:docChg chg="modSld">
      <pc:chgData name="Gjestebruker" userId="S::urn:spo:anon#83a7c10b718c8afa9b4edc98875659405adff9efd391c6c5cd04f3544e17b391::" providerId="AD" clId="Web-{30D738A0-B86F-D78B-6735-4CD64F88727A}" dt="2020-09-22T12:10:04.445" v="0" actId="14100"/>
      <pc:docMkLst>
        <pc:docMk/>
      </pc:docMkLst>
      <pc:sldChg chg="modSp">
        <pc:chgData name="Gjestebruker" userId="S::urn:spo:anon#83a7c10b718c8afa9b4edc98875659405adff9efd391c6c5cd04f3544e17b391::" providerId="AD" clId="Web-{30D738A0-B86F-D78B-6735-4CD64F88727A}" dt="2020-09-22T12:10:04.445" v="0" actId="14100"/>
        <pc:sldMkLst>
          <pc:docMk/>
          <pc:sldMk cId="2186239607" sldId="532"/>
        </pc:sldMkLst>
        <pc:picChg chg="mod">
          <ac:chgData name="Gjestebruker" userId="S::urn:spo:anon#83a7c10b718c8afa9b4edc98875659405adff9efd391c6c5cd04f3544e17b391::" providerId="AD" clId="Web-{30D738A0-B86F-D78B-6735-4CD64F88727A}" dt="2020-09-22T12:10:04.445" v="0" actId="14100"/>
          <ac:picMkLst>
            <pc:docMk/>
            <pc:sldMk cId="2186239607" sldId="532"/>
            <ac:picMk id="2" creationId="{9996DD51-4D07-42CE-A83E-3E4C906F9F3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park.org/docs_evalsumma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fpark.org/docs_techmanual" TargetMode="External"/><Relationship Id="rId5" Type="http://schemas.openxmlformats.org/officeDocument/2006/relationships/hyperlink" Target="http://sfpark.org/docs_pilotsummary" TargetMode="External"/><Relationship Id="rId4" Type="http://schemas.openxmlformats.org/officeDocument/2006/relationships/hyperlink" Target="http://sfpark.org/docs_pilotevalu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S PGothic" pitchFamily="34" charset="-128"/>
                <a:cs typeface="MS PGothic"/>
              </a:rPr>
              <a:t>The UK company </a:t>
            </a:r>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is introducing smart parking schemes across several towns and cities, helping to reduce driver stress, congestion and emissions generated while looking for parking spaces by navigating drivers directly to available bays. </a:t>
            </a:r>
          </a:p>
          <a:p>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has worked with a number of UK authorities, including Harrogate Borough Council, North Yorkshire County Council, and Coventry City Council, to install sensors in Pay and Display parking bays. This means users who download the app can see real-time availability of spaces and eventually EV </a:t>
            </a:r>
            <a:r>
              <a:rPr lang="en-US" sz="1200" b="0" i="0" u="none" strike="noStrike" kern="1200" baseline="0" dirty="0" err="1">
                <a:solidFill>
                  <a:schemeClr val="tx1"/>
                </a:solidFill>
                <a:latin typeface="Times New Roman" pitchFamily="1" charset="0"/>
                <a:ea typeface="MS PGothic" pitchFamily="34" charset="-128"/>
                <a:cs typeface="MS PGothic"/>
              </a:rPr>
              <a:t>chargepoints</a:t>
            </a:r>
            <a:r>
              <a:rPr lang="en-US" sz="1200" b="0" i="0" u="none" strike="noStrike" kern="1200" baseline="0" dirty="0">
                <a:solidFill>
                  <a:schemeClr val="tx1"/>
                </a:solidFill>
                <a:latin typeface="Times New Roman" pitchFamily="1" charset="0"/>
                <a:ea typeface="MS PGothic" pitchFamily="34" charset="-128"/>
                <a:cs typeface="MS PGothic"/>
              </a:rPr>
              <a:t> across the cities. 	</a:t>
            </a:r>
          </a:p>
          <a:p>
            <a:r>
              <a:rPr lang="it-IT" dirty="0"/>
              <a:t>The report from the UK </a:t>
            </a:r>
            <a:r>
              <a:rPr lang="it-IT" dirty="0" err="1"/>
              <a:t>Department</a:t>
            </a:r>
            <a:r>
              <a:rPr lang="it-IT" baseline="0" dirty="0"/>
              <a:t> for </a:t>
            </a:r>
            <a:r>
              <a:rPr lang="it-IT" baseline="0" dirty="0" err="1"/>
              <a:t>Transport</a:t>
            </a:r>
            <a:r>
              <a:rPr lang="it-IT" dirty="0"/>
              <a:t> https://assets.publishing.service.gov.uk/government/uploads/system/uploads/attachment_data/file/846593/future-of-mobility-strategy.pdf  shows</a:t>
            </a:r>
            <a:r>
              <a:rPr lang="it-IT" baseline="0" dirty="0"/>
              <a:t> </a:t>
            </a:r>
            <a:r>
              <a:rPr lang="it-IT" baseline="0" dirty="0" err="1"/>
              <a:t>details</a:t>
            </a:r>
            <a:r>
              <a:rPr lang="it-IT" baseline="0" dirty="0"/>
              <a:t> on the Harrogate </a:t>
            </a:r>
            <a:r>
              <a:rPr lang="it-IT" dirty="0"/>
              <a:t> case</a:t>
            </a:r>
            <a:r>
              <a:rPr lang="it-IT" baseline="0" dirty="0"/>
              <a:t> </a:t>
            </a:r>
            <a:r>
              <a:rPr lang="it-IT" baseline="0" dirty="0" err="1"/>
              <a:t>study</a:t>
            </a:r>
            <a:r>
              <a:rPr lang="it-IT" baseline="0" dirty="0"/>
              <a:t>.</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10</a:t>
            </a:fld>
            <a:endParaRPr lang="de-DE"/>
          </a:p>
        </p:txBody>
      </p:sp>
    </p:spTree>
    <p:extLst>
      <p:ext uri="{BB962C8B-B14F-4D97-AF65-F5344CB8AC3E}">
        <p14:creationId xmlns:p14="http://schemas.microsoft.com/office/powerpoint/2010/main" val="299832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More on </a:t>
            </a:r>
            <a:r>
              <a:rPr lang="it-IT" dirty="0" err="1"/>
              <a:t>this</a:t>
            </a:r>
            <a:r>
              <a:rPr lang="it-IT" dirty="0"/>
              <a:t> trial,</a:t>
            </a:r>
            <a:r>
              <a:rPr lang="it-IT" baseline="0" dirty="0"/>
              <a:t> </a:t>
            </a:r>
            <a:r>
              <a:rPr lang="it-IT" baseline="0" dirty="0" err="1"/>
              <a:t>impacts</a:t>
            </a:r>
            <a:r>
              <a:rPr lang="it-IT" baseline="0" dirty="0"/>
              <a:t> and </a:t>
            </a:r>
            <a:r>
              <a:rPr lang="it-IT" baseline="0" dirty="0" err="1"/>
              <a:t>implmentation</a:t>
            </a:r>
            <a:r>
              <a:rPr lang="it-IT" baseline="0" dirty="0"/>
              <a:t> can be </a:t>
            </a:r>
            <a:r>
              <a:rPr lang="it-IT" baseline="0" dirty="0" err="1"/>
              <a:t>found</a:t>
            </a:r>
            <a:r>
              <a:rPr lang="it-IT" baseline="0" dirty="0"/>
              <a:t> in the CIVITAS SMILE (2006) </a:t>
            </a:r>
            <a:r>
              <a:rPr lang="it-IT" baseline="0" dirty="0" err="1"/>
              <a:t>evaluation</a:t>
            </a:r>
            <a:r>
              <a:rPr lang="it-IT" baseline="0" dirty="0"/>
              <a:t> report </a:t>
            </a:r>
            <a:r>
              <a:rPr lang="en-US" sz="1200" b="1" i="0" u="none" strike="noStrike" kern="1200" baseline="0" dirty="0">
                <a:solidFill>
                  <a:schemeClr val="tx1"/>
                </a:solidFill>
                <a:latin typeface="Times New Roman" pitchFamily="1" charset="0"/>
                <a:ea typeface="MS PGothic" pitchFamily="34" charset="-128"/>
                <a:cs typeface="MS PGothic"/>
              </a:rPr>
              <a:t>Influencing the choice of vehicle towards smaller</a:t>
            </a:r>
          </a:p>
          <a:p>
            <a:r>
              <a:rPr lang="en-US" sz="1200" b="1" i="0" u="none" strike="noStrike" kern="1200" baseline="0" dirty="0">
                <a:solidFill>
                  <a:schemeClr val="tx1"/>
                </a:solidFill>
                <a:latin typeface="Times New Roman" pitchFamily="1" charset="0"/>
                <a:ea typeface="MS PGothic" pitchFamily="34" charset="-128"/>
                <a:cs typeface="MS PGothic"/>
              </a:rPr>
              <a:t>and more fuel efficient vehicles </a:t>
            </a:r>
            <a:r>
              <a:rPr lang="en-US" sz="1200" b="0" i="0" u="none" strike="noStrike" kern="1200" baseline="0" dirty="0">
                <a:solidFill>
                  <a:schemeClr val="tx1"/>
                </a:solidFill>
                <a:latin typeface="Times New Roman" pitchFamily="1" charset="0"/>
                <a:ea typeface="MS PGothic" pitchFamily="34" charset="-128"/>
                <a:cs typeface="MS PGothic"/>
              </a:rPr>
              <a:t>in </a:t>
            </a:r>
            <a:r>
              <a:rPr lang="en-US" sz="1200" b="1" i="0" u="none" strike="noStrike" kern="1200" baseline="0" dirty="0">
                <a:solidFill>
                  <a:schemeClr val="tx1"/>
                </a:solidFill>
                <a:latin typeface="Times New Roman" pitchFamily="1" charset="0"/>
                <a:ea typeface="MS PGothic" pitchFamily="34" charset="-128"/>
                <a:cs typeface="MS PGothic"/>
              </a:rPr>
              <a:t> https://civitas.eu/sites/default/files/720-2.pdf . </a:t>
            </a:r>
            <a:r>
              <a:rPr lang="en-US" sz="1200" b="0" i="0" u="none" strike="noStrike" kern="1200" baseline="0" dirty="0">
                <a:solidFill>
                  <a:schemeClr val="tx1"/>
                </a:solidFill>
                <a:latin typeface="Times New Roman" pitchFamily="1" charset="0"/>
                <a:ea typeface="MS PGothic" pitchFamily="34" charset="-128"/>
                <a:cs typeface="MS PGothic"/>
              </a:rPr>
              <a:t>The report</a:t>
            </a:r>
            <a:r>
              <a:rPr lang="en-US" sz="1200" b="1" i="0" u="none" strike="noStrike" kern="1200" baseline="0" dirty="0">
                <a:solidFill>
                  <a:schemeClr val="tx1"/>
                </a:solidFill>
                <a:latin typeface="Times New Roman" pitchFamily="1" charset="0"/>
                <a:ea typeface="MS PGothic" pitchFamily="34" charset="-128"/>
                <a:cs typeface="MS PGothic"/>
              </a:rPr>
              <a:t> </a:t>
            </a:r>
            <a:r>
              <a:rPr lang="en-US" sz="1200" b="0" i="0" u="none" strike="noStrike" kern="1200" baseline="0" dirty="0">
                <a:solidFill>
                  <a:schemeClr val="tx1"/>
                </a:solidFill>
                <a:latin typeface="Times New Roman" pitchFamily="1" charset="0"/>
                <a:ea typeface="MS PGothic" pitchFamily="34" charset="-128"/>
                <a:cs typeface="MS PGothic"/>
              </a:rPr>
              <a:t>deals with the implementation stages of the measure, discussing limitations and potential benefits of vehicle lengths parking fees measures.</a:t>
            </a:r>
            <a:endParaRPr lang="it-IT" b="0"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18</a:t>
            </a:fld>
            <a:endParaRPr lang="de-DE"/>
          </a:p>
        </p:txBody>
      </p:sp>
    </p:spTree>
    <p:extLst>
      <p:ext uri="{BB962C8B-B14F-4D97-AF65-F5344CB8AC3E}">
        <p14:creationId xmlns:p14="http://schemas.microsoft.com/office/powerpoint/2010/main" val="39469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SF</a:t>
            </a:r>
            <a:r>
              <a:rPr lang="en-US" i="1" dirty="0" err="1"/>
              <a:t>park</a:t>
            </a:r>
            <a:r>
              <a:rPr lang="en-US" dirty="0"/>
              <a:t> was a federally-funded demonstration of a new approach to managing parking. It used better information, including real-time data where parking is available, and demand-responsive parking pricing to help make parking easier to find. As a federally-funded demonstration of a new approach to managing parking, the </a:t>
            </a:r>
            <a:r>
              <a:rPr lang="en-US" dirty="0" err="1"/>
              <a:t>SF</a:t>
            </a:r>
            <a:r>
              <a:rPr lang="en-US" i="1" dirty="0" err="1"/>
              <a:t>park</a:t>
            </a:r>
            <a:r>
              <a:rPr lang="en-US" dirty="0"/>
              <a:t> project collected an unprecedented data set to enable a thorough evaluation of its effectiveness.</a:t>
            </a:r>
          </a:p>
          <a:p>
            <a:r>
              <a:rPr lang="en-US" b="1" dirty="0"/>
              <a:t>Evaluation findings</a:t>
            </a:r>
          </a:p>
          <a:p>
            <a:r>
              <a:rPr lang="en-US" dirty="0"/>
              <a:t>The San Francisco Municipal Transportation Agency (SFMTA) evaluated the </a:t>
            </a:r>
            <a:r>
              <a:rPr lang="en-US" dirty="0" err="1"/>
              <a:t>SF</a:t>
            </a:r>
            <a:r>
              <a:rPr lang="en-US" i="1" dirty="0" err="1"/>
              <a:t>park</a:t>
            </a:r>
            <a:r>
              <a:rPr lang="en-US" dirty="0"/>
              <a:t> pilot project to see how effectively this approach to managing parking delivered the expected benefits. The evaluation showed that after </a:t>
            </a:r>
            <a:r>
              <a:rPr lang="en-US" dirty="0" err="1"/>
              <a:t>SF</a:t>
            </a:r>
            <a:r>
              <a:rPr lang="en-US" i="1" dirty="0" err="1"/>
              <a:t>park</a:t>
            </a:r>
            <a:r>
              <a:rPr lang="en-US" dirty="0"/>
              <a:t>, San Francisco saw:</a:t>
            </a:r>
          </a:p>
          <a:p>
            <a:pPr marL="171450" indent="-171450">
              <a:buFont typeface="Arial" panose="020B0604020202020204" pitchFamily="34" charset="0"/>
              <a:buChar char="•"/>
            </a:pPr>
            <a:r>
              <a:rPr lang="en-US" dirty="0"/>
              <a:t>Average parking rates were lower</a:t>
            </a:r>
          </a:p>
          <a:p>
            <a:pPr marL="171450" indent="-171450">
              <a:buFont typeface="Arial" panose="020B0604020202020204" pitchFamily="34" charset="0"/>
              <a:buChar char="•"/>
            </a:pPr>
            <a:r>
              <a:rPr lang="en-US" dirty="0"/>
              <a:t>Parking availability improved</a:t>
            </a:r>
          </a:p>
          <a:p>
            <a:pPr marL="171450" indent="-171450">
              <a:buFont typeface="Arial" panose="020B0604020202020204" pitchFamily="34" charset="0"/>
              <a:buChar char="•"/>
            </a:pPr>
            <a:r>
              <a:rPr lang="en-US" dirty="0"/>
              <a:t>It is easier to find a parking space</a:t>
            </a:r>
          </a:p>
          <a:p>
            <a:pPr marL="171450" indent="-171450">
              <a:buFont typeface="Arial" panose="020B0604020202020204" pitchFamily="34" charset="0"/>
              <a:buChar char="•"/>
            </a:pPr>
            <a:r>
              <a:rPr lang="en-US" dirty="0"/>
              <a:t>It is easier to pay and avoid parking citations</a:t>
            </a:r>
          </a:p>
          <a:p>
            <a:r>
              <a:rPr lang="en-US" dirty="0"/>
              <a:t>Greenhouse gas emissions decreased</a:t>
            </a:r>
          </a:p>
          <a:p>
            <a:r>
              <a:rPr lang="en-US" dirty="0"/>
              <a:t>Vehicle miles traveled decreased</a:t>
            </a:r>
          </a:p>
          <a:p>
            <a:r>
              <a:rPr lang="en-US" dirty="0"/>
              <a:t>The SFMTA produced four documents as part of the evaluation, available online:</a:t>
            </a:r>
          </a:p>
          <a:p>
            <a:r>
              <a:rPr lang="en-US" dirty="0">
                <a:hlinkClick r:id="rId3"/>
              </a:rPr>
              <a:t>Summary of the evaluation findings</a:t>
            </a:r>
            <a:endParaRPr lang="en-US" dirty="0"/>
          </a:p>
          <a:p>
            <a:r>
              <a:rPr lang="en-US" dirty="0">
                <a:hlinkClick r:id="rId4"/>
              </a:rPr>
              <a:t>Full evaluation report</a:t>
            </a:r>
            <a:endParaRPr lang="en-US" dirty="0"/>
          </a:p>
          <a:p>
            <a:r>
              <a:rPr lang="en-US" dirty="0">
                <a:hlinkClick r:id="rId5"/>
              </a:rPr>
              <a:t>Overview of </a:t>
            </a:r>
            <a:r>
              <a:rPr lang="en-US" dirty="0" err="1">
                <a:hlinkClick r:id="rId5"/>
              </a:rPr>
              <a:t>SF</a:t>
            </a:r>
            <a:r>
              <a:rPr lang="en-US" i="1" dirty="0" err="1">
                <a:hlinkClick r:id="rId5"/>
              </a:rPr>
              <a:t>park</a:t>
            </a:r>
            <a:endParaRPr lang="en-US" dirty="0"/>
          </a:p>
          <a:p>
            <a:r>
              <a:rPr lang="en-US" dirty="0">
                <a:hlinkClick r:id="rId6"/>
              </a:rPr>
              <a:t>Technical “how to” manual</a:t>
            </a:r>
            <a:endParaRPr lang="en-US" dirty="0"/>
          </a:p>
          <a:p>
            <a:r>
              <a:rPr lang="it-IT" dirty="0"/>
              <a:t>http://sfpark.org/about-the-project/pilot-evaluation/  </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24336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7974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29</a:t>
            </a:fld>
            <a:endParaRPr lang="de-DE"/>
          </a:p>
        </p:txBody>
      </p:sp>
    </p:spTree>
    <p:extLst>
      <p:ext uri="{BB962C8B-B14F-4D97-AF65-F5344CB8AC3E}">
        <p14:creationId xmlns:p14="http://schemas.microsoft.com/office/powerpoint/2010/main" val="323351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kern="1200" dirty="0">
                <a:solidFill>
                  <a:schemeClr val="tx1"/>
                </a:solidFill>
                <a:effectLst/>
                <a:latin typeface="Times New Roman" pitchFamily="1" charset="0"/>
                <a:ea typeface="MS PGothic" pitchFamily="34" charset="-128"/>
                <a:cs typeface="MS PGothic"/>
              </a:rPr>
              <a:t>DATA STANDARDS</a:t>
            </a:r>
          </a:p>
          <a:p>
            <a:r>
              <a:rPr lang="en-US" sz="1200" kern="1200" dirty="0">
                <a:solidFill>
                  <a:schemeClr val="tx1"/>
                </a:solidFill>
                <a:effectLst/>
                <a:latin typeface="Times New Roman" pitchFamily="1" charset="0"/>
                <a:ea typeface="MS PGothic" pitchFamily="34" charset="-128"/>
                <a:cs typeface="MS PGothic"/>
              </a:rPr>
              <a:t>The Alliance for Parking Data Standards (APDS), formed by the International Parking &amp; Mobility Institute (IPMI), the British Parking Association (BPA), and the European Parking Association (EPA), is a not-for-profit organization with the mission to develop, promote, manage, and maintain a uniform global standard that will allow organizations to share parking data across platforms worldwide. The web site</a:t>
            </a:r>
            <a:r>
              <a:rPr lang="en-US" sz="1200" kern="1200" baseline="0" dirty="0">
                <a:solidFill>
                  <a:schemeClr val="tx1"/>
                </a:solidFill>
                <a:effectLst/>
                <a:latin typeface="Times New Roman" pitchFamily="1" charset="0"/>
                <a:ea typeface="MS PGothic" pitchFamily="34" charset="-128"/>
                <a:cs typeface="MS PGothic"/>
              </a:rPr>
              <a:t> </a:t>
            </a:r>
            <a:r>
              <a:rPr lang="it-IT" dirty="0"/>
              <a:t>https://www.allianceforparkingdatastandards.org/news </a:t>
            </a:r>
            <a:r>
              <a:rPr lang="it-IT" dirty="0" err="1"/>
              <a:t>provides</a:t>
            </a:r>
            <a:r>
              <a:rPr lang="it-IT" dirty="0"/>
              <a:t> information on the </a:t>
            </a:r>
            <a:r>
              <a:rPr lang="it-IT" dirty="0" err="1"/>
              <a:t>association</a:t>
            </a:r>
            <a:r>
              <a:rPr lang="it-IT" dirty="0"/>
              <a:t> </a:t>
            </a:r>
            <a:r>
              <a:rPr lang="it-IT" dirty="0" err="1"/>
              <a:t>key</a:t>
            </a:r>
            <a:r>
              <a:rPr lang="it-IT" dirty="0"/>
              <a:t> </a:t>
            </a:r>
            <a:r>
              <a:rPr lang="it-IT" dirty="0" err="1"/>
              <a:t>initiatives</a:t>
            </a:r>
            <a:r>
              <a:rPr lang="it-IT" dirty="0"/>
              <a:t>.</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136418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t>
            </a:r>
            <a:r>
              <a:rPr lang="it-IT" baseline="0" dirty="0"/>
              <a:t> </a:t>
            </a:r>
            <a:r>
              <a:rPr lang="it-IT" baseline="0" dirty="0" err="1"/>
              <a:t>overview</a:t>
            </a:r>
            <a:r>
              <a:rPr lang="it-IT" baseline="0" dirty="0"/>
              <a:t> on </a:t>
            </a:r>
            <a:r>
              <a:rPr lang="it-IT" baseline="0" dirty="0" err="1"/>
              <a:t>technical</a:t>
            </a:r>
            <a:r>
              <a:rPr lang="it-IT" baseline="0" dirty="0"/>
              <a:t> </a:t>
            </a:r>
            <a:r>
              <a:rPr lang="it-IT" baseline="0" dirty="0" err="1"/>
              <a:t>barriers</a:t>
            </a:r>
            <a:r>
              <a:rPr lang="it-IT" baseline="0" dirty="0"/>
              <a:t> in the use of </a:t>
            </a:r>
            <a:r>
              <a:rPr lang="it-IT" baseline="0" dirty="0" err="1"/>
              <a:t>sensors</a:t>
            </a:r>
            <a:r>
              <a:rPr lang="it-IT" baseline="0" dirty="0"/>
              <a:t> for </a:t>
            </a:r>
            <a:r>
              <a:rPr lang="it-IT" baseline="0" dirty="0" err="1"/>
              <a:t>dynamic</a:t>
            </a:r>
            <a:r>
              <a:rPr lang="it-IT" baseline="0" dirty="0"/>
              <a:t> </a:t>
            </a:r>
            <a:r>
              <a:rPr lang="it-IT" baseline="0" dirty="0" err="1"/>
              <a:t>demand-responding</a:t>
            </a:r>
            <a:r>
              <a:rPr lang="it-IT" baseline="0" dirty="0"/>
              <a:t> parking </a:t>
            </a:r>
            <a:r>
              <a:rPr lang="it-IT" baseline="0" dirty="0" err="1"/>
              <a:t>pricing</a:t>
            </a:r>
            <a:r>
              <a:rPr lang="it-IT" baseline="0" dirty="0"/>
              <a:t> can be </a:t>
            </a:r>
            <a:r>
              <a:rPr lang="it-IT" baseline="0" dirty="0" err="1"/>
              <a:t>found</a:t>
            </a:r>
            <a:r>
              <a:rPr lang="it-IT" baseline="0" dirty="0"/>
              <a:t> in the</a:t>
            </a:r>
            <a:endParaRPr lang="it-IT" sz="1200" b="0" i="0" u="none" strike="noStrike" kern="1200" baseline="0" dirty="0">
              <a:solidFill>
                <a:schemeClr val="tx1"/>
              </a:solidFill>
              <a:latin typeface="Times New Roman" pitchFamily="1" charset="0"/>
              <a:ea typeface="MS PGothic" pitchFamily="34" charset="-128"/>
              <a:cs typeface="MS PGothic"/>
            </a:endParaRPr>
          </a:p>
          <a:p>
            <a:r>
              <a:rPr lang="it-IT" sz="1200" b="0" i="0" u="none" strike="noStrike" kern="1200" baseline="0" dirty="0">
                <a:solidFill>
                  <a:schemeClr val="tx1"/>
                </a:solidFill>
                <a:latin typeface="Times New Roman" pitchFamily="1" charset="0"/>
                <a:ea typeface="MS PGothic" pitchFamily="34" charset="-128"/>
                <a:cs typeface="MS PGothic"/>
              </a:rPr>
              <a:t> San Francisco </a:t>
            </a:r>
            <a:r>
              <a:rPr lang="it-IT" sz="1200" b="0" i="0" u="none" strike="noStrike" kern="1200" baseline="0" dirty="0" err="1">
                <a:solidFill>
                  <a:schemeClr val="tx1"/>
                </a:solidFill>
                <a:latin typeface="Times New Roman" pitchFamily="1" charset="0"/>
                <a:ea typeface="MS PGothic" pitchFamily="34" charset="-128"/>
                <a:cs typeface="MS PGothic"/>
              </a:rPr>
              <a:t>SF</a:t>
            </a:r>
            <a:r>
              <a:rPr lang="it-IT" sz="1200" b="0" i="1" u="none" strike="noStrike" kern="1200" baseline="0" dirty="0" err="1">
                <a:solidFill>
                  <a:schemeClr val="tx1"/>
                </a:solidFill>
                <a:latin typeface="Times New Roman" pitchFamily="1" charset="0"/>
                <a:ea typeface="MS PGothic" pitchFamily="34" charset="-128"/>
                <a:cs typeface="MS PGothic"/>
              </a:rPr>
              <a:t>park</a:t>
            </a:r>
            <a:r>
              <a:rPr lang="it-IT" sz="1200" b="0" i="1" u="none" strike="noStrike" kern="1200" baseline="0" dirty="0">
                <a:solidFill>
                  <a:schemeClr val="tx1"/>
                </a:solidFill>
                <a:latin typeface="Times New Roman" pitchFamily="1" charset="0"/>
                <a:ea typeface="MS PGothic" pitchFamily="34" charset="-128"/>
                <a:cs typeface="MS PGothic"/>
              </a:rPr>
              <a:t> </a:t>
            </a:r>
            <a:r>
              <a:rPr lang="it-IT" sz="1200" b="0" i="0" u="none" strike="noStrike" kern="1200" baseline="0" dirty="0" err="1">
                <a:solidFill>
                  <a:schemeClr val="tx1"/>
                </a:solidFill>
                <a:latin typeface="Times New Roman" pitchFamily="1" charset="0"/>
                <a:ea typeface="MS PGothic" pitchFamily="34" charset="-128"/>
                <a:cs typeface="MS PGothic"/>
              </a:rPr>
              <a:t>Pilot</a:t>
            </a:r>
            <a:r>
              <a:rPr lang="it-IT" sz="1200" b="0" i="0" u="none" strike="noStrike" kern="1200" baseline="0" dirty="0">
                <a:solidFill>
                  <a:schemeClr val="tx1"/>
                </a:solidFill>
                <a:latin typeface="Times New Roman" pitchFamily="1" charset="0"/>
                <a:ea typeface="MS PGothic" pitchFamily="34" charset="-128"/>
                <a:cs typeface="MS PGothic"/>
              </a:rPr>
              <a:t> Project Evaluation</a:t>
            </a:r>
            <a:r>
              <a:rPr lang="it-IT" sz="1200" b="0" i="0" u="none" strike="noStrike" kern="1200" baseline="0">
                <a:solidFill>
                  <a:schemeClr val="tx1"/>
                </a:solidFill>
                <a:latin typeface="Times New Roman" pitchFamily="1" charset="0"/>
                <a:ea typeface="MS PGothic" pitchFamily="34" charset="-128"/>
                <a:cs typeface="MS PGothic"/>
              </a:rPr>
              <a:t>: http://sfpark.org/about-the-project/pilot-evaluation/ </a:t>
            </a:r>
            <a:endParaRPr lang="it-IT" sz="1200" b="0" i="0" u="none" strike="noStrike" kern="1200" baseline="0" dirty="0">
              <a:solidFill>
                <a:schemeClr val="tx1"/>
              </a:solidFill>
              <a:latin typeface="Times New Roman" pitchFamily="1" charset="0"/>
              <a:ea typeface="MS PGothic" pitchFamily="34" charset="-128"/>
              <a:cs typeface="MS PGothic"/>
            </a:endParaRPr>
          </a:p>
          <a:p>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33392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35</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print"/>
          <a:srcRect l="71297"/>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print"/>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dirty="0"/>
          </a:p>
        </p:txBody>
      </p:sp>
      <p:pic>
        <p:nvPicPr>
          <p:cNvPr id="10" name="Afbeelding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B8120AA3-A793-4185-B640-40E3AA5BB0A0}" type="datetimeFigureOut">
              <a:rPr lang="el-GR"/>
              <a:pPr>
                <a:defRPr/>
              </a:pPr>
              <a:t>28/9/2020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2A1ACF3-F432-42DE-ADA4-5562DEF51FF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116C7E3B-D04C-4310-AC12-0C054CAFE087}" type="datetimeFigureOut">
              <a:rPr lang="el-GR"/>
              <a:pPr>
                <a:defRPr/>
              </a:pPr>
              <a:t>28/9/2020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26BEB11-A36A-4E5D-9F9D-D3071967A8E4}"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3F1F56-F7B3-4D88-B4DA-A96F7347C301}" type="datetimeFigureOut">
              <a:rPr lang="el-GR"/>
              <a:pPr>
                <a:defRPr/>
              </a:pPr>
              <a:t>28/9/2020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C4F0CF4-64DD-4C99-9B70-3899494CD7DD}"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DE1F0FAD-A65A-43EA-A015-B7E249C83196}" type="datetimeFigureOut">
              <a:rPr lang="el-GR"/>
              <a:pPr>
                <a:defRPr/>
              </a:pPr>
              <a:t>28/9/2020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CF636FE-31A1-4622-9164-18AA3FBB7004}"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A695777F-E2BC-46DC-8C40-6EC361D54930}" type="datetimeFigureOut">
              <a:rPr lang="el-GR"/>
              <a:pPr>
                <a:defRPr/>
              </a:pPr>
              <a:t>28/9/2020</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EE8635C-0268-49D3-986E-494535E4FA89}"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58C1CCCB-013B-46A9-8E27-3D2B83D191A0}" type="datetimeFigureOut">
              <a:rPr lang="el-GR"/>
              <a:pPr>
                <a:defRPr/>
              </a:pPr>
              <a:t>28/9/2020</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A99F34E-588E-4387-BFC3-E53D956A3CA3}"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2C15F1-2705-4BD0-97EF-B82227033334}" type="datetimeFigureOut">
              <a:rPr lang="el-GR"/>
              <a:pPr>
                <a:defRPr/>
              </a:pPr>
              <a:t>28/9/2020</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5A73DA5-17F7-4A14-BA19-4859CC0DC732}"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782916-F388-445C-B001-80AD8F965EDE}" type="datetimeFigureOut">
              <a:rPr lang="el-GR"/>
              <a:pPr>
                <a:defRPr/>
              </a:pPr>
              <a:t>28/9/2020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DAF82F-BDF6-435B-BFA2-3E26CCA851B4}"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79B3E2-ED51-4177-8769-3E6CC2A1F61E}" type="datetimeFigureOut">
              <a:rPr lang="el-GR"/>
              <a:pPr>
                <a:defRPr/>
              </a:pPr>
              <a:t>28/9/2020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B6414E3-57C2-49F6-892A-07AE665AE2E8}"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244C284D-A16E-45DF-9A7E-559FEA1A4D3D}" type="datetimeFigureOut">
              <a:rPr lang="el-GR"/>
              <a:pPr>
                <a:defRPr/>
              </a:pPr>
              <a:t>28/9/2020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2AB0732-5530-45A0-BC36-58E0A086A9B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962CE5C1-27C0-4DCA-8056-8DBF6ED7D8EB}" type="datetimeFigureOut">
              <a:rPr lang="el-GR"/>
              <a:pPr>
                <a:defRPr/>
              </a:pPr>
              <a:t>28/9/2020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E49E953-6F52-4DBE-96AC-45F108E5979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1027" name="Picture 3"/>
          <p:cNvPicPr>
            <a:picLocks noChangeAspect="1"/>
          </p:cNvPicPr>
          <p:nvPr/>
        </p:nvPicPr>
        <p:blipFill>
          <a:blip r:embed="rId11" cstate="print"/>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a:t>
            </a:fld>
            <a:endParaRPr lang="en-US" sz="1200" dirty="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fld id="{02E44067-7F3B-45A7-816C-6E00D43D1C59}" type="datetimeFigureOut">
              <a:rPr lang="el-GR"/>
              <a:pPr>
                <a:defRPr/>
              </a:pPr>
              <a:t>28/9/2020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78861B92-95DF-4922-A1D5-5CA3DF0B184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8" y="3284538"/>
            <a:ext cx="8353425" cy="2016125"/>
          </a:xfrm>
        </p:spPr>
        <p:txBody>
          <a:bodyPr/>
          <a:lstStyle/>
          <a:p>
            <a:pPr eaLnBrk="1" hangingPunct="1">
              <a:buFontTx/>
              <a:buNone/>
            </a:pPr>
            <a:r>
              <a:rPr lang="nb-NO" sz="1800"/>
              <a:t>Treningsaktiviteter</a:t>
            </a:r>
          </a:p>
          <a:p>
            <a:pPr eaLnBrk="1" hangingPunct="1">
              <a:buFontTx/>
              <a:buNone/>
            </a:pPr>
            <a:r>
              <a:rPr lang="nb-NO" sz="1800"/>
              <a:t>En gjennomgang av tekniske nyvinninger innen parkeringsstyring</a:t>
            </a:r>
          </a:p>
          <a:p>
            <a:pPr eaLnBrk="1" hangingPunct="1">
              <a:buFontTx/>
              <a:buNone/>
            </a:pPr>
            <a:r>
              <a:rPr lang="nb-NO" sz="1800"/>
              <a:t>Riccardo Enei, ISINNOVA, mai 2020</a:t>
            </a:r>
          </a:p>
        </p:txBody>
      </p:sp>
      <p:pic>
        <p:nvPicPr>
          <p:cNvPr id="3" name="Picture 2" descr="C:\Users\franzen.ICLEIV2\Downloads\SUMP Platform logo.png"/>
          <p:cNvPicPr>
            <a:picLocks noChangeAspect="1" noChangeArrowheads="1"/>
          </p:cNvPicPr>
          <p:nvPr/>
        </p:nvPicPr>
        <p:blipFill>
          <a:blip r:embed="rId3" cstate="print"/>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#9: Smarte parkeringssensorer</a:t>
            </a:r>
          </a:p>
          <a:p>
            <a:r>
              <a:rPr lang="nb-NO" sz="1800">
                <a:solidFill>
                  <a:srgbClr val="FF0000"/>
                </a:solidFill>
              </a:rPr>
              <a:t>Resultat:</a:t>
            </a:r>
            <a:r>
              <a:rPr lang="nb-NO" sz="1800"/>
              <a:t> De aller fleste (87 prosent) av de bilistene som var med i undersøkelsen i Harrogate (Storbritannia) fant løsningen mer praktisk enn å bruke betalings- og skjermmaskiner, de var lenger på parkeringsplassene enn på sammenlignbare betalings- og skjermsystemer - i gjennomsnitt 10 minutter ekstra for gateparkering og 50 minutter ekstra for parkeringsplasser utenfor gatene, noe som resulterer i økte inntekter for lokale myndigheter og at personene brukte mer tid i hovedgatene.</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25-26 mars 2020• Leuven• Riccardo Enei</a:t>
            </a:r>
          </a:p>
        </p:txBody>
      </p:sp>
      <p:sp>
        <p:nvSpPr>
          <p:cNvPr id="11" name="Title 1">
            <a:extLst>
              <a:ext uri="{FF2B5EF4-FFF2-40B4-BE49-F238E27FC236}">
                <a16:creationId xmlns:a16="http://schemas.microsoft.com/office/drawing/2014/main" id="{87320DAC-3DFF-411B-9469-1060ED5D77A2}"/>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pic>
        <p:nvPicPr>
          <p:cNvPr id="2" name="Immagine 1"/>
          <p:cNvPicPr>
            <a:picLocks noChangeAspect="1"/>
          </p:cNvPicPr>
          <p:nvPr/>
        </p:nvPicPr>
        <p:blipFill>
          <a:blip r:embed="rId3"/>
          <a:stretch>
            <a:fillRect/>
          </a:stretch>
        </p:blipFill>
        <p:spPr>
          <a:xfrm>
            <a:off x="2459735" y="4393145"/>
            <a:ext cx="4206241" cy="1795290"/>
          </a:xfrm>
          <a:prstGeom prst="rect">
            <a:avLst/>
          </a:prstGeom>
        </p:spPr>
      </p:pic>
      <p:sp>
        <p:nvSpPr>
          <p:cNvPr id="3" name="Rettangolo 2"/>
          <p:cNvSpPr/>
          <p:nvPr/>
        </p:nvSpPr>
        <p:spPr>
          <a:xfrm>
            <a:off x="2148840" y="6263015"/>
            <a:ext cx="6190488" cy="261610"/>
          </a:xfrm>
          <a:prstGeom prst="rect">
            <a:avLst/>
          </a:prstGeom>
        </p:spPr>
        <p:txBody>
          <a:bodyPr wrap="square">
            <a:spAutoFit/>
          </a:bodyPr>
          <a:lstStyle/>
          <a:p>
            <a:r>
              <a:rPr lang="nb-NO" sz="1100"/>
              <a:t>https://appyway.com/kerbside-management/</a:t>
            </a:r>
          </a:p>
        </p:txBody>
      </p:sp>
    </p:spTree>
    <p:extLst>
      <p:ext uri="{BB962C8B-B14F-4D97-AF65-F5344CB8AC3E}">
        <p14:creationId xmlns:p14="http://schemas.microsoft.com/office/powerpoint/2010/main" val="18901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nb-NO"/>
              <a:t>#5: Betale med skiltbetalingsmåte for parkering </a:t>
            </a:r>
          </a:p>
          <a:p>
            <a:r>
              <a:rPr lang="nb-NO" sz="1800"/>
              <a:t>Teknologien gjør det mulig for bilistene å betale for parkeringsplasser ved at skiltnummeret registreres i en parkeringskiosk, og deretter betale med kredittkort eller kontanter. De kan reservere plassen så lenge de ønsker på forhånd, og hvis de trenger å fornye, kan de gjøre dette eksternt via en app. </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25-26 mars 2020• Leuven• Riccardo Enei</a:t>
            </a:r>
          </a:p>
        </p:txBody>
      </p:sp>
      <p:sp>
        <p:nvSpPr>
          <p:cNvPr id="11" name="Title 1">
            <a:extLst>
              <a:ext uri="{FF2B5EF4-FFF2-40B4-BE49-F238E27FC236}">
                <a16:creationId xmlns:a16="http://schemas.microsoft.com/office/drawing/2014/main" id="{FF9EFD20-6BFA-4D7F-A44B-CDD31E9C23AF}"/>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Rettangolo 5"/>
          <p:cNvSpPr/>
          <p:nvPr/>
        </p:nvSpPr>
        <p:spPr>
          <a:xfrm>
            <a:off x="2678049" y="6195978"/>
            <a:ext cx="7388352" cy="261610"/>
          </a:xfrm>
          <a:prstGeom prst="rect">
            <a:avLst/>
          </a:prstGeom>
        </p:spPr>
        <p:txBody>
          <a:bodyPr wrap="square">
            <a:spAutoFit/>
          </a:bodyPr>
          <a:lstStyle/>
          <a:p>
            <a:r>
              <a:rPr lang="nb-NO" sz="1100"/>
              <a:t>https://en.wikipedia.org/wiki/Pay-by-plate_parking</a:t>
            </a:r>
          </a:p>
        </p:txBody>
      </p:sp>
      <p:pic>
        <p:nvPicPr>
          <p:cNvPr id="7" name="Immagine 6"/>
          <p:cNvPicPr>
            <a:picLocks noChangeAspect="1"/>
          </p:cNvPicPr>
          <p:nvPr/>
        </p:nvPicPr>
        <p:blipFill>
          <a:blip r:embed="rId2"/>
          <a:stretch>
            <a:fillRect/>
          </a:stretch>
        </p:blipFill>
        <p:spPr>
          <a:xfrm>
            <a:off x="2854036" y="3689014"/>
            <a:ext cx="2506964" cy="2506964"/>
          </a:xfrm>
          <a:prstGeom prst="rect">
            <a:avLst/>
          </a:prstGeom>
        </p:spPr>
      </p:pic>
    </p:spTree>
    <p:extLst>
      <p:ext uri="{BB962C8B-B14F-4D97-AF65-F5344CB8AC3E}">
        <p14:creationId xmlns:p14="http://schemas.microsoft.com/office/powerpoint/2010/main" val="12135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#5: Betale med skiltbetalingsmåte for parkering </a:t>
            </a:r>
          </a:p>
          <a:p>
            <a:r>
              <a:rPr lang="nb-NO" sz="1800">
                <a:solidFill>
                  <a:srgbClr val="FF0000"/>
                </a:solidFill>
                <a:latin typeface="Times New Roman" panose="02020603050405020304" pitchFamily="18" charset="0"/>
                <a:cs typeface="Times New Roman" panose="02020603050405020304" pitchFamily="18" charset="0"/>
              </a:rPr>
              <a:t>Resultat</a:t>
            </a:r>
            <a:r>
              <a:rPr lang="nb-NO" sz="1800">
                <a:latin typeface="Times New Roman" panose="02020603050405020304" pitchFamily="18" charset="0"/>
                <a:cs typeface="Times New Roman" panose="02020603050405020304" pitchFamily="18" charset="0"/>
              </a:rPr>
              <a:t>: Systemet ble innført i Pittsburgh i 2012, og siden har byen rapportert om økte parkeringsinntekter. Samtidig har det vært en stor nedgang i antall utstedte bøter.</a:t>
            </a:r>
          </a:p>
        </p:txBody>
      </p:sp>
      <p:sp>
        <p:nvSpPr>
          <p:cNvPr id="11" name="Title 1">
            <a:extLst>
              <a:ext uri="{FF2B5EF4-FFF2-40B4-BE49-F238E27FC236}">
                <a16:creationId xmlns:a16="http://schemas.microsoft.com/office/drawing/2014/main" id="{5AE8FF4C-93C1-4769-91A9-2C1311B0BD1F}"/>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
        <p:nvSpPr>
          <p:cNvPr id="7" name="Rettangolo 6"/>
          <p:cNvSpPr/>
          <p:nvPr/>
        </p:nvSpPr>
        <p:spPr>
          <a:xfrm>
            <a:off x="1691640" y="6100074"/>
            <a:ext cx="5073777" cy="261610"/>
          </a:xfrm>
          <a:prstGeom prst="rect">
            <a:avLst/>
          </a:prstGeom>
        </p:spPr>
        <p:txBody>
          <a:bodyPr wrap="square">
            <a:spAutoFit/>
          </a:bodyPr>
          <a:lstStyle/>
          <a:p>
            <a:r>
              <a:rPr lang="nb-NO" sz="1100"/>
              <a:t>http://www.gomobilepittsburgh.com/</a:t>
            </a:r>
          </a:p>
        </p:txBody>
      </p:sp>
      <p:pic>
        <p:nvPicPr>
          <p:cNvPr id="8" name="Immagine 7"/>
          <p:cNvPicPr>
            <a:picLocks noChangeAspect="1"/>
          </p:cNvPicPr>
          <p:nvPr/>
        </p:nvPicPr>
        <p:blipFill>
          <a:blip r:embed="rId2"/>
          <a:stretch>
            <a:fillRect/>
          </a:stretch>
        </p:blipFill>
        <p:spPr>
          <a:xfrm>
            <a:off x="1880083" y="3728424"/>
            <a:ext cx="4876190" cy="2380952"/>
          </a:xfrm>
          <a:prstGeom prst="rect">
            <a:avLst/>
          </a:prstGeom>
        </p:spPr>
      </p:pic>
    </p:spTree>
    <p:extLst>
      <p:ext uri="{BB962C8B-B14F-4D97-AF65-F5344CB8AC3E}">
        <p14:creationId xmlns:p14="http://schemas.microsoft.com/office/powerpoint/2010/main" val="33185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#6: Parkeringsdesign og signalering i 3D: parkeringshjelp</a:t>
            </a:r>
          </a:p>
          <a:p>
            <a:r>
              <a:rPr lang="nb-NO" sz="1800"/>
              <a:t>3D-design og signalering tilpasses bruken av nyvinnende teknologier som parkeringshjelp. Teknologien bruker sensorer integrert i bilens støtfanger for å registrere og signalisere retningsjusteringer og hindringer til bilisten. </a:t>
            </a:r>
          </a:p>
        </p:txBody>
      </p:sp>
      <p:sp>
        <p:nvSpPr>
          <p:cNvPr id="10" name="Title 1">
            <a:extLst>
              <a:ext uri="{FF2B5EF4-FFF2-40B4-BE49-F238E27FC236}">
                <a16:creationId xmlns:a16="http://schemas.microsoft.com/office/drawing/2014/main" id="{93C8FD23-2B2A-45CB-B8B1-1952358C85D9}"/>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
        <p:nvSpPr>
          <p:cNvPr id="7" name="Rettangolo 6"/>
          <p:cNvSpPr/>
          <p:nvPr/>
        </p:nvSpPr>
        <p:spPr>
          <a:xfrm>
            <a:off x="635889" y="6185566"/>
            <a:ext cx="8508111" cy="430887"/>
          </a:xfrm>
          <a:prstGeom prst="rect">
            <a:avLst/>
          </a:prstGeom>
        </p:spPr>
        <p:txBody>
          <a:bodyPr wrap="square">
            <a:spAutoFit/>
          </a:bodyPr>
          <a:lstStyle/>
          <a:p>
            <a:r>
              <a:rPr lang="nb-NO" sz="1100"/>
              <a:t>https://www.bosch-mobility-solutions.com/en/products-and-services/passenger-cars-and-light-commercial-vehicles/driver-assistance-systems/parking-aid/</a:t>
            </a:r>
          </a:p>
        </p:txBody>
      </p:sp>
      <p:pic>
        <p:nvPicPr>
          <p:cNvPr id="8" name="Immagine 7">
            <a:extLst>
              <a:ext uri="{FF2B5EF4-FFF2-40B4-BE49-F238E27FC236}">
                <a16:creationId xmlns:a16="http://schemas.microsoft.com/office/drawing/2014/main" id="{213D1926-EFF5-462D-B8C7-F21289ABEEE9}"/>
              </a:ext>
            </a:extLst>
          </p:cNvPr>
          <p:cNvPicPr>
            <a:picLocks noChangeAspect="1"/>
          </p:cNvPicPr>
          <p:nvPr/>
        </p:nvPicPr>
        <p:blipFill>
          <a:blip r:embed="rId2"/>
          <a:stretch>
            <a:fillRect/>
          </a:stretch>
        </p:blipFill>
        <p:spPr>
          <a:xfrm>
            <a:off x="2715768" y="3968409"/>
            <a:ext cx="3656457" cy="2217157"/>
          </a:xfrm>
          <a:prstGeom prst="rect">
            <a:avLst/>
          </a:prstGeom>
        </p:spPr>
      </p:pic>
    </p:spTree>
    <p:extLst>
      <p:ext uri="{BB962C8B-B14F-4D97-AF65-F5344CB8AC3E}">
        <p14:creationId xmlns:p14="http://schemas.microsoft.com/office/powerpoint/2010/main" val="39197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#6: Parkeringsdesign og signalering i 3D: parkeringshjelp</a:t>
            </a:r>
          </a:p>
          <a:p>
            <a:r>
              <a:rPr lang="nb-NO" sz="1800">
                <a:solidFill>
                  <a:srgbClr val="FF0000"/>
                </a:solidFill>
                <a:latin typeface="Times New Roman" panose="02020603050405020304" pitchFamily="18" charset="0"/>
                <a:cs typeface="Times New Roman" panose="02020603050405020304" pitchFamily="18" charset="0"/>
              </a:rPr>
              <a:t>Resultat</a:t>
            </a:r>
            <a:r>
              <a:rPr lang="nb-NO" sz="1800">
                <a:latin typeface="Times New Roman" panose="02020603050405020304" pitchFamily="18" charset="0"/>
                <a:cs typeface="Times New Roman" panose="02020603050405020304" pitchFamily="18" charset="0"/>
              </a:rPr>
              <a:t>: Systemets fordeler for bilistene:</a:t>
            </a:r>
          </a:p>
          <a:p>
            <a:pPr marL="361950" indent="0">
              <a:buNone/>
            </a:pPr>
            <a:endParaRPr lang="en-US" sz="1800" dirty="0"/>
          </a:p>
          <a:p>
            <a:pPr marL="361950" indent="0">
              <a:buNone/>
            </a:pPr>
            <a:r>
              <a:rPr lang="nb-NO" sz="1800"/>
              <a:t>Komfort og støtte når du parkerer og manøvrerer</a:t>
            </a:r>
          </a:p>
          <a:p>
            <a:pPr marL="361950" indent="0">
              <a:buNone/>
            </a:pPr>
            <a:endParaRPr lang="en-US" sz="1800" dirty="0"/>
          </a:p>
          <a:p>
            <a:pPr marL="361950" indent="0">
              <a:buNone/>
            </a:pPr>
            <a:r>
              <a:rPr lang="nb-NO" sz="1800"/>
              <a:t>Man unngår irriterende reparasjoner som følge av små støt og riper</a:t>
            </a:r>
          </a:p>
          <a:p>
            <a:pPr marL="361950" indent="0">
              <a:buNone/>
            </a:pPr>
            <a:endParaRPr lang="en-US" sz="1800" dirty="0"/>
          </a:p>
          <a:p>
            <a:pPr marL="361950" indent="0">
              <a:buNone/>
            </a:pPr>
            <a:r>
              <a:rPr lang="nb-NO" sz="1800"/>
              <a:t>Mer effektiv utnyttelse av trange parkeringsplasser</a:t>
            </a:r>
          </a:p>
          <a:p>
            <a:endParaRPr lang="en-US" altLang="en-US" dirty="0"/>
          </a:p>
        </p:txBody>
      </p:sp>
      <p:sp>
        <p:nvSpPr>
          <p:cNvPr id="10" name="Title 1">
            <a:extLst>
              <a:ext uri="{FF2B5EF4-FFF2-40B4-BE49-F238E27FC236}">
                <a16:creationId xmlns:a16="http://schemas.microsoft.com/office/drawing/2014/main" id="{D7F276A3-1246-418C-8D4A-A93071BDF430}"/>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5"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Tree>
    <p:extLst>
      <p:ext uri="{BB962C8B-B14F-4D97-AF65-F5344CB8AC3E}">
        <p14:creationId xmlns:p14="http://schemas.microsoft.com/office/powerpoint/2010/main" val="255463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#7: Forurensningsbaserte parkeringsavgifter </a:t>
            </a:r>
          </a:p>
          <a:p>
            <a:r>
              <a:rPr lang="nb-NO" sz="1800"/>
              <a:t>De mest miljøvennlige kjøretøyene som elektriske, hybride og drivstoffeffektive biler får rabatt, mens “skitnere” biler betaler et tillegg. Systemet ble introdusert i Madrid i 2004 i et forsøk på å redusere byens karbonavtrykk, fulgt av London i 2018. </a:t>
            </a:r>
          </a:p>
        </p:txBody>
      </p:sp>
      <p:sp>
        <p:nvSpPr>
          <p:cNvPr id="11" name="Title 1">
            <a:extLst>
              <a:ext uri="{FF2B5EF4-FFF2-40B4-BE49-F238E27FC236}">
                <a16:creationId xmlns:a16="http://schemas.microsoft.com/office/drawing/2014/main" id="{2C338D63-2F01-4E9C-BD4D-6E46DB4675FA}"/>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2115" y="3818927"/>
            <a:ext cx="4632960" cy="2432304"/>
          </a:xfrm>
          <a:prstGeom prst="rect">
            <a:avLst/>
          </a:prstGeom>
        </p:spPr>
      </p:pic>
      <p:sp>
        <p:nvSpPr>
          <p:cNvPr id="8" name="Rettangolo 7"/>
          <p:cNvSpPr/>
          <p:nvPr/>
        </p:nvSpPr>
        <p:spPr>
          <a:xfrm>
            <a:off x="672465" y="6261470"/>
            <a:ext cx="8316087" cy="261610"/>
          </a:xfrm>
          <a:prstGeom prst="rect">
            <a:avLst/>
          </a:prstGeom>
        </p:spPr>
        <p:txBody>
          <a:bodyPr wrap="square">
            <a:spAutoFit/>
          </a:bodyPr>
          <a:lstStyle/>
          <a:p>
            <a:r>
              <a:rPr lang="nb-NO" sz="1100"/>
              <a:t>https://www.theguardian.com/world/2020/apr/16/uk-cities-postpone-clean-air-zone-plans-due-to-covid-19-crisis</a:t>
            </a:r>
          </a:p>
        </p:txBody>
      </p:sp>
    </p:spTree>
    <p:extLst>
      <p:ext uri="{BB962C8B-B14F-4D97-AF65-F5344CB8AC3E}">
        <p14:creationId xmlns:p14="http://schemas.microsoft.com/office/powerpoint/2010/main" val="19330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#7: Forurensningsbaserte parkeringsavgifter </a:t>
            </a:r>
          </a:p>
          <a:p>
            <a:r>
              <a:rPr lang="nb-NO" sz="1800">
                <a:solidFill>
                  <a:srgbClr val="FF0000"/>
                </a:solidFill>
                <a:latin typeface="Times New Roman" panose="02020603050405020304" pitchFamily="18" charset="0"/>
                <a:cs typeface="Times New Roman" panose="02020603050405020304" pitchFamily="18" charset="0"/>
              </a:rPr>
              <a:t>Resultat</a:t>
            </a:r>
            <a:r>
              <a:rPr lang="nb-NO" sz="1800">
                <a:latin typeface="Times New Roman" panose="02020603050405020304" pitchFamily="18" charset="0"/>
                <a:cs typeface="Times New Roman" panose="02020603050405020304" pitchFamily="18" charset="0"/>
              </a:rPr>
              <a:t>: Regjeringen fremmer Rene luftsoner som den beste måten å påvirke bilistenes atferd på. Men det tar flere år å etablere disse, for ikke å nevne at de krever betydelige utgifter. Uten at noen fysisk infrastruktur er nødvendig, gir utslippsbasert parkering lignende utfall til en brøkdel av kostnadene, og kan settes opp i løpet av noen uker.</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25-26 mars 2020• Leuven• Riccardo Enei</a:t>
            </a:r>
          </a:p>
        </p:txBody>
      </p:sp>
      <p:sp>
        <p:nvSpPr>
          <p:cNvPr id="11" name="Title 1">
            <a:extLst>
              <a:ext uri="{FF2B5EF4-FFF2-40B4-BE49-F238E27FC236}">
                <a16:creationId xmlns:a16="http://schemas.microsoft.com/office/drawing/2014/main" id="{74F7943F-9597-428F-B87C-7D19182795E8}"/>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pic>
        <p:nvPicPr>
          <p:cNvPr id="9" name="Immagine 8"/>
          <p:cNvPicPr>
            <a:picLocks noChangeAspect="1"/>
          </p:cNvPicPr>
          <p:nvPr/>
        </p:nvPicPr>
        <p:blipFill>
          <a:blip r:embed="rId2"/>
          <a:stretch>
            <a:fillRect/>
          </a:stretch>
        </p:blipFill>
        <p:spPr>
          <a:xfrm>
            <a:off x="2807207" y="3927389"/>
            <a:ext cx="3366993" cy="2366901"/>
          </a:xfrm>
          <a:prstGeom prst="rect">
            <a:avLst/>
          </a:prstGeom>
        </p:spPr>
      </p:pic>
      <p:sp>
        <p:nvSpPr>
          <p:cNvPr id="10" name="Rettangolo 9"/>
          <p:cNvSpPr/>
          <p:nvPr/>
        </p:nvSpPr>
        <p:spPr>
          <a:xfrm>
            <a:off x="730632" y="6263015"/>
            <a:ext cx="7682736" cy="261610"/>
          </a:xfrm>
          <a:prstGeom prst="rect">
            <a:avLst/>
          </a:prstGeom>
        </p:spPr>
        <p:txBody>
          <a:bodyPr wrap="square">
            <a:spAutoFit/>
          </a:bodyPr>
          <a:lstStyle/>
          <a:p>
            <a:r>
              <a:rPr lang="nb-NO" sz="1100"/>
              <a:t>https://www.europeanparking.eu/media/1542/3_uk_cityoflondon_ringgoebp_presentation.pdf</a:t>
            </a:r>
          </a:p>
        </p:txBody>
      </p:sp>
    </p:spTree>
    <p:extLst>
      <p:ext uri="{BB962C8B-B14F-4D97-AF65-F5344CB8AC3E}">
        <p14:creationId xmlns:p14="http://schemas.microsoft.com/office/powerpoint/2010/main" val="1150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nb-NO"/>
              <a:t>#8: Parkeringsavgifter basert på kjøretøyets lengde</a:t>
            </a:r>
          </a:p>
          <a:p>
            <a:r>
              <a:rPr lang="nb-NO" sz="1800"/>
              <a:t>Lengre og større kjøretøy er vanligvis dyrere. Systemet innfører et demokratisk tiltak for å få bilistene til å betale for </a:t>
            </a:r>
            <a:r>
              <a:rPr lang="nb-NO" sz="1800" u="sng"/>
              <a:t>hvor mye </a:t>
            </a:r>
            <a:r>
              <a:rPr lang="nb-NO" sz="1800"/>
              <a:t>plass de bruker, og ikke bare for </a:t>
            </a:r>
            <a:r>
              <a:rPr lang="nb-NO" sz="1800" u="sng"/>
              <a:t>hvor lenge </a:t>
            </a:r>
            <a:r>
              <a:rPr lang="nb-NO" sz="1800"/>
              <a:t>de bruker den. På denne måten får folk et incentiv til å kjøpe mindre biler, akkurat som forurensningsbasert parkering stimulerer renere kjøretøy. Tiltaket ble innført i Norwich (Storbritannia) i 2008. </a:t>
            </a:r>
          </a:p>
        </p:txBody>
      </p:sp>
      <p:pic>
        <p:nvPicPr>
          <p:cNvPr id="4" name="Immagine 3">
            <a:extLst>
              <a:ext uri="{FF2B5EF4-FFF2-40B4-BE49-F238E27FC236}">
                <a16:creationId xmlns:a16="http://schemas.microsoft.com/office/drawing/2014/main" id="{2FA17CD8-B905-4A73-88AC-06BCDEFD1DE2}"/>
              </a:ext>
            </a:extLst>
          </p:cNvPr>
          <p:cNvPicPr>
            <a:picLocks noChangeAspect="1"/>
          </p:cNvPicPr>
          <p:nvPr/>
        </p:nvPicPr>
        <p:blipFill>
          <a:blip r:embed="rId2"/>
          <a:stretch>
            <a:fillRect/>
          </a:stretch>
        </p:blipFill>
        <p:spPr>
          <a:xfrm>
            <a:off x="2597787" y="3672802"/>
            <a:ext cx="3688892" cy="2633873"/>
          </a:xfrm>
          <a:prstGeom prst="rect">
            <a:avLst/>
          </a:prstGeom>
        </p:spPr>
      </p:pic>
      <p:sp>
        <p:nvSpPr>
          <p:cNvPr id="11" name="Title 1">
            <a:extLst>
              <a:ext uri="{FF2B5EF4-FFF2-40B4-BE49-F238E27FC236}">
                <a16:creationId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
        <p:nvSpPr>
          <p:cNvPr id="7" name="Rettangolo 6"/>
          <p:cNvSpPr/>
          <p:nvPr/>
        </p:nvSpPr>
        <p:spPr>
          <a:xfrm>
            <a:off x="2039112" y="6334107"/>
            <a:ext cx="5422392" cy="261610"/>
          </a:xfrm>
          <a:prstGeom prst="rect">
            <a:avLst/>
          </a:prstGeom>
        </p:spPr>
        <p:txBody>
          <a:bodyPr wrap="square">
            <a:spAutoFit/>
          </a:bodyPr>
          <a:lstStyle/>
          <a:p>
            <a:r>
              <a:rPr lang="nb-NO" sz="1100"/>
              <a:t>https://civitas.eu/sites/default/files/720-2.pdf</a:t>
            </a:r>
          </a:p>
        </p:txBody>
      </p:sp>
    </p:spTree>
    <p:extLst>
      <p:ext uri="{BB962C8B-B14F-4D97-AF65-F5344CB8AC3E}">
        <p14:creationId xmlns:p14="http://schemas.microsoft.com/office/powerpoint/2010/main" val="5605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nb-NO"/>
              <a:t>#8: Parkeringsavgifter basert på kjøretøyets lengde</a:t>
            </a:r>
          </a:p>
          <a:p>
            <a:r>
              <a:rPr lang="nb-NO" sz="1800">
                <a:solidFill>
                  <a:srgbClr val="FF0000"/>
                </a:solidFill>
              </a:rPr>
              <a:t>Resultat:</a:t>
            </a:r>
            <a:r>
              <a:rPr lang="nb-NO" sz="1800"/>
              <a:t> I Norwich (Storbritannia), da de beregnet potensialet i parkeringsprisstrategien for å påvirke mindre biler, viste det svimlende 2700 tonn CO2-reduksjon i de mest optimistiske scenarioene, ned til omtrent 300 tonn i de mest forsiktige</a:t>
            </a:r>
          </a:p>
        </p:txBody>
      </p:sp>
      <p:sp>
        <p:nvSpPr>
          <p:cNvPr id="11" name="Title 1">
            <a:extLst>
              <a:ext uri="{FF2B5EF4-FFF2-40B4-BE49-F238E27FC236}">
                <a16:creationId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pic>
        <p:nvPicPr>
          <p:cNvPr id="2" name="Immagine 1"/>
          <p:cNvPicPr>
            <a:picLocks noChangeAspect="1"/>
          </p:cNvPicPr>
          <p:nvPr/>
        </p:nvPicPr>
        <p:blipFill>
          <a:blip r:embed="rId3"/>
          <a:stretch>
            <a:fillRect/>
          </a:stretch>
        </p:blipFill>
        <p:spPr>
          <a:xfrm>
            <a:off x="1815524" y="3274994"/>
            <a:ext cx="4328916" cy="3070941"/>
          </a:xfrm>
          <a:prstGeom prst="rect">
            <a:avLst/>
          </a:prstGeom>
        </p:spPr>
      </p:pic>
      <p:sp>
        <p:nvSpPr>
          <p:cNvPr id="7" name="Rettangolo 6"/>
          <p:cNvSpPr/>
          <p:nvPr/>
        </p:nvSpPr>
        <p:spPr>
          <a:xfrm>
            <a:off x="566928" y="6263015"/>
            <a:ext cx="7086600" cy="261610"/>
          </a:xfrm>
          <a:prstGeom prst="rect">
            <a:avLst/>
          </a:prstGeom>
        </p:spPr>
        <p:txBody>
          <a:bodyPr wrap="square">
            <a:spAutoFit/>
          </a:bodyPr>
          <a:lstStyle/>
          <a:p>
            <a:r>
              <a:rPr lang="nb-NO" sz="1100"/>
              <a:t>https://civitas.eu/content/measure-result-influencing-choice-vehicle-towards-smaller-and-more-fuel-efficient-vehicles</a:t>
            </a:r>
          </a:p>
        </p:txBody>
      </p:sp>
    </p:spTree>
    <p:extLst>
      <p:ext uri="{BB962C8B-B14F-4D97-AF65-F5344CB8AC3E}">
        <p14:creationId xmlns:p14="http://schemas.microsoft.com/office/powerpoint/2010/main" val="30501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#9: Trådløs lading på parkeringsplasser </a:t>
            </a:r>
          </a:p>
          <a:p>
            <a:r>
              <a:rPr lang="nb-NO" sz="1800"/>
              <a:t>Flere trådløse ladeløsninger for elektriske biler er allerede tilgjengelige, og med leverandører som Plugless er det mulig å kunne gjøre bruk av trådløs lading på parkeringsplasser.</a:t>
            </a:r>
          </a:p>
        </p:txBody>
      </p:sp>
      <p:sp>
        <p:nvSpPr>
          <p:cNvPr id="9" name="Title 1">
            <a:extLst>
              <a:ext uri="{FF2B5EF4-FFF2-40B4-BE49-F238E27FC236}">
                <a16:creationId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
        <p:nvSpPr>
          <p:cNvPr id="7" name="Rettangolo 6"/>
          <p:cNvSpPr/>
          <p:nvPr/>
        </p:nvSpPr>
        <p:spPr>
          <a:xfrm>
            <a:off x="1699970" y="6188435"/>
            <a:ext cx="2044149" cy="261610"/>
          </a:xfrm>
          <a:prstGeom prst="rect">
            <a:avLst/>
          </a:prstGeom>
        </p:spPr>
        <p:txBody>
          <a:bodyPr wrap="none">
            <a:spAutoFit/>
          </a:bodyPr>
          <a:lstStyle/>
          <a:p>
            <a:r>
              <a:rPr lang="nb-NO" sz="1100"/>
              <a:t>https://www.pluglesspower.com/</a:t>
            </a:r>
          </a:p>
        </p:txBody>
      </p:sp>
      <p:pic>
        <p:nvPicPr>
          <p:cNvPr id="8" name="Immagine 7"/>
          <p:cNvPicPr>
            <a:picLocks noChangeAspect="1"/>
          </p:cNvPicPr>
          <p:nvPr/>
        </p:nvPicPr>
        <p:blipFill>
          <a:blip r:embed="rId2"/>
          <a:stretch>
            <a:fillRect/>
          </a:stretch>
        </p:blipFill>
        <p:spPr>
          <a:xfrm>
            <a:off x="2386583" y="3210585"/>
            <a:ext cx="3815585" cy="3045918"/>
          </a:xfrm>
          <a:prstGeom prst="rect">
            <a:avLst/>
          </a:prstGeom>
        </p:spPr>
      </p:pic>
    </p:spTree>
    <p:extLst>
      <p:ext uri="{BB962C8B-B14F-4D97-AF65-F5344CB8AC3E}">
        <p14:creationId xmlns:p14="http://schemas.microsoft.com/office/powerpoint/2010/main" val="22736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nb-NO" sz="3600" b="1">
                <a:solidFill>
                  <a:schemeClr val="bg1"/>
                </a:solidFill>
                <a:latin typeface="+mj-lt"/>
              </a:rPr>
              <a:t>Tekniske løsninger</a:t>
            </a:r>
          </a:p>
        </p:txBody>
      </p:sp>
    </p:spTree>
    <p:extLst>
      <p:ext uri="{BB962C8B-B14F-4D97-AF65-F5344CB8AC3E}">
        <p14:creationId xmlns:p14="http://schemas.microsoft.com/office/powerpoint/2010/main" val="120740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#9: Trådløs lading på parkeringsplasser </a:t>
            </a:r>
          </a:p>
          <a:p>
            <a:r>
              <a:rPr lang="nb-NO" sz="1800">
                <a:solidFill>
                  <a:srgbClr val="FF0000"/>
                </a:solidFill>
              </a:rPr>
              <a:t>Resultat og innføring</a:t>
            </a:r>
            <a:r>
              <a:rPr lang="nb-NO" sz="1800"/>
              <a:t>: </a:t>
            </a:r>
          </a:p>
          <a:p>
            <a:r>
              <a:rPr lang="nb-NO" sz="1800"/>
              <a:t>WiCh – Wireless Charging of Electric Vehicles – var en storskala, 18 måneders brukerundersøkelse (2017) av induktiv lading, der 20 kjøretøyer ble introdusert i eksisterende bilparker som skal testes av brukerne i deres vanlige arbeid i Sverige. Kjøretøyene var fordelt på 8 forskjellige steder i Sør-Sverige, i byene Stockholm, Uppsala og Göteborg.</a:t>
            </a:r>
          </a:p>
          <a:p>
            <a:r>
              <a:rPr lang="nb-NO" sz="1800"/>
              <a:t>Norge vil installere verdens første trådløse elbil-ladestasjoner for drosjer på parkeringsplassene i Oslo. Det trådløse hurtigladeprosjektet vil redusere klimautslipp fra drosjesektoren innen 2023.</a:t>
            </a:r>
          </a:p>
          <a:p>
            <a:endParaRPr lang="en-US" sz="1800" dirty="0"/>
          </a:p>
          <a:p>
            <a:endParaRPr lang="en-US" altLang="en-US" dirty="0"/>
          </a:p>
        </p:txBody>
      </p:sp>
      <p:sp>
        <p:nvSpPr>
          <p:cNvPr id="9" name="Title 1">
            <a:extLst>
              <a:ext uri="{FF2B5EF4-FFF2-40B4-BE49-F238E27FC236}">
                <a16:creationId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Tree>
    <p:extLst>
      <p:ext uri="{BB962C8B-B14F-4D97-AF65-F5344CB8AC3E}">
        <p14:creationId xmlns:p14="http://schemas.microsoft.com/office/powerpoint/2010/main" val="20590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nb-NO" sz="3600" b="1">
                <a:solidFill>
                  <a:schemeClr val="bg1"/>
                </a:solidFill>
                <a:latin typeface="+mj-lt"/>
              </a:rPr>
              <a:t>Fordeler</a:t>
            </a:r>
          </a:p>
        </p:txBody>
      </p:sp>
    </p:spTree>
    <p:extLst>
      <p:ext uri="{BB962C8B-B14F-4D97-AF65-F5344CB8AC3E}">
        <p14:creationId xmlns:p14="http://schemas.microsoft.com/office/powerpoint/2010/main" val="104158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5750" y="114300"/>
            <a:ext cx="7343775" cy="1152525"/>
          </a:xfrm>
        </p:spPr>
        <p:txBody>
          <a:bodyPr/>
          <a:lstStyle/>
          <a:p>
            <a:pPr marL="0" indent="0" eaLnBrk="1" hangingPunct="1">
              <a:buFontTx/>
              <a:buNone/>
            </a:pPr>
            <a:r>
              <a:rPr lang="nb-NO" sz="2400"/>
              <a:t>Fordeler med tekniske løsninger</a:t>
            </a:r>
          </a:p>
        </p:txBody>
      </p:sp>
      <p:sp>
        <p:nvSpPr>
          <p:cNvPr id="6147" name="Content Placeholder 2"/>
          <p:cNvSpPr>
            <a:spLocks noGrp="1"/>
          </p:cNvSpPr>
          <p:nvPr>
            <p:ph idx="1"/>
          </p:nvPr>
        </p:nvSpPr>
        <p:spPr/>
        <p:txBody>
          <a:bodyPr/>
          <a:lstStyle/>
          <a:p>
            <a:pPr marL="0" indent="0" eaLnBrk="1" hangingPunct="1">
              <a:buFontTx/>
              <a:buNone/>
            </a:pPr>
            <a:r>
              <a:rPr lang="nb-NO" sz="1800"/>
              <a:t> </a:t>
            </a:r>
          </a:p>
          <a:p>
            <a:pPr marL="857250" lvl="1" eaLnBrk="1" hangingPunct="1"/>
            <a:r>
              <a:rPr lang="nb-NO"/>
              <a:t>Å redusere kjøretid for lete etter parkering</a:t>
            </a:r>
          </a:p>
          <a:p>
            <a:pPr marL="857250" lvl="1" eaLnBrk="1" hangingPunct="1"/>
            <a:r>
              <a:rPr lang="nb-NO"/>
              <a:t>Redusere trafikktettheten og utslipp</a:t>
            </a:r>
          </a:p>
          <a:p>
            <a:pPr marL="857250" lvl="1" eaLnBrk="1" hangingPunct="1"/>
            <a:r>
              <a:rPr lang="nb-NO"/>
              <a:t>Forbedret håndhevelse av parkering</a:t>
            </a:r>
          </a:p>
          <a:p>
            <a:pPr marL="857250" lvl="1" eaLnBrk="1" hangingPunct="1"/>
            <a:r>
              <a:rPr lang="nb-NO"/>
              <a:t>Øke inntektsstrømmen</a:t>
            </a:r>
          </a:p>
          <a:p>
            <a:pPr marL="857250" lvl="1" eaLnBrk="1" hangingPunct="1"/>
            <a:r>
              <a:rPr lang="nb-NO"/>
              <a:t>Forbedring av tilgjengeligheten til parkering</a:t>
            </a:r>
          </a:p>
          <a:p>
            <a:pPr marL="857250" lvl="1" eaLnBrk="1" hangingPunct="1"/>
            <a:r>
              <a:rPr lang="nb-NO"/>
              <a:t>Øke belegget av parkeringsplasser</a:t>
            </a:r>
          </a:p>
          <a:p>
            <a:pPr marL="857250" lvl="1" eaLnBrk="1" hangingPunct="1"/>
            <a:r>
              <a:rPr lang="nb-NO"/>
              <a:t>Støtte den lokale økonomien</a:t>
            </a:r>
          </a:p>
          <a:p>
            <a:pPr marL="857250" lvl="1" eaLnBrk="1" hangingPunct="1"/>
            <a:r>
              <a:rPr lang="nb-NO"/>
              <a:t>Forbedret livskvalitet</a:t>
            </a:r>
          </a:p>
          <a:p>
            <a:pPr marL="857250" lvl="1" eaLnBrk="1" hangingPunct="1"/>
            <a:r>
              <a:rPr lang="nb-NO"/>
              <a:t>Forbedret sikkerhet</a:t>
            </a:r>
          </a:p>
        </p:txBody>
      </p:sp>
      <p:pic>
        <p:nvPicPr>
          <p:cNvPr id="2" name="Immagine 1">
            <a:extLst>
              <a:ext uri="{FF2B5EF4-FFF2-40B4-BE49-F238E27FC236}">
                <a16:creationId xmlns:a16="http://schemas.microsoft.com/office/drawing/2014/main" id="{C1971058-0029-4666-983F-6781DFC7B6E3}"/>
              </a:ext>
            </a:extLst>
          </p:cNvPr>
          <p:cNvPicPr>
            <a:picLocks noChangeAspect="1"/>
          </p:cNvPicPr>
          <p:nvPr/>
        </p:nvPicPr>
        <p:blipFill>
          <a:blip r:embed="rId2"/>
          <a:stretch>
            <a:fillRect/>
          </a:stretch>
        </p:blipFill>
        <p:spPr>
          <a:xfrm>
            <a:off x="6372223" y="1822263"/>
            <a:ext cx="2771777" cy="1862425"/>
          </a:xfrm>
          <a:prstGeom prst="rect">
            <a:avLst/>
          </a:prstGeom>
        </p:spPr>
      </p:pic>
      <p:pic>
        <p:nvPicPr>
          <p:cNvPr id="6" name="Immagine 5">
            <a:extLst>
              <a:ext uri="{FF2B5EF4-FFF2-40B4-BE49-F238E27FC236}">
                <a16:creationId xmlns:a16="http://schemas.microsoft.com/office/drawing/2014/main" id="{550CD2CF-2729-4DC9-81B6-E495FDBE0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2" y="4004469"/>
            <a:ext cx="2771777" cy="1863711"/>
          </a:xfrm>
          <a:prstGeom prst="rect">
            <a:avLst/>
          </a:prstGeom>
        </p:spPr>
      </p:pic>
      <p:sp>
        <p:nvSpPr>
          <p:cNvPr id="7"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Tree>
    <p:extLst>
      <p:ext uri="{BB962C8B-B14F-4D97-AF65-F5344CB8AC3E}">
        <p14:creationId xmlns:p14="http://schemas.microsoft.com/office/powerpoint/2010/main" val="3398329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nb-NO">
                <a:solidFill>
                  <a:srgbClr val="134095"/>
                </a:solidFill>
              </a:rPr>
              <a:t>Resultater av tekniske løsninger: SF-parken</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eaLnBrk="1" hangingPunct="1"/>
            <a:r>
              <a:rPr lang="nb-NO" sz="1800">
                <a:solidFill>
                  <a:srgbClr val="134095"/>
                </a:solidFill>
                <a:ea typeface="ＭＳ Ｐゴシック" panose="020B0600070205080204" pitchFamily="34" charset="-128"/>
              </a:rPr>
              <a:t>San Francisco Park var en av de første byene som tok i bruk en dynamisk tilnærming for å prise parkeringsplasser. </a:t>
            </a:r>
          </a:p>
          <a:p>
            <a:pPr eaLnBrk="1" hangingPunct="1"/>
            <a:endParaRPr lang="en-US" altLang="en-US" sz="1800" kern="0" dirty="0">
              <a:solidFill>
                <a:srgbClr val="134095"/>
              </a:solidFill>
              <a:ea typeface="ＭＳ Ｐゴシック" panose="020B0600070205080204" pitchFamily="34" charset="-128"/>
            </a:endParaRPr>
          </a:p>
          <a:p>
            <a:pPr eaLnBrk="1" hangingPunct="1"/>
            <a:endParaRPr lang="en-US" altLang="en-US" sz="1800" kern="0" dirty="0">
              <a:solidFill>
                <a:srgbClr val="134095"/>
              </a:solidFill>
              <a:ea typeface="ＭＳ Ｐゴシック" panose="020B0600070205080204" pitchFamily="34" charset="-128"/>
            </a:endParaRPr>
          </a:p>
          <a:p>
            <a:pPr eaLnBrk="1" hangingPunct="1"/>
            <a:r>
              <a:rPr lang="nb-NO" sz="1800">
                <a:solidFill>
                  <a:srgbClr val="134095"/>
                </a:solidFill>
                <a:ea typeface="ＭＳ Ｐゴシック" panose="020B0600070205080204" pitchFamily="34" charset="-128"/>
              </a:rPr>
              <a:t>Avgiftene varierer etter kvartal, klokkeslett og dag i uken for å oppnå et målbelegg på en til to tilgjengelige plasser på hvert veisegment. </a:t>
            </a:r>
          </a:p>
          <a:p>
            <a:pPr eaLnBrk="1" hangingPunct="1"/>
            <a:endParaRPr lang="en-US" altLang="en-US" sz="1800" kern="0" dirty="0">
              <a:solidFill>
                <a:srgbClr val="134095"/>
              </a:solidFill>
              <a:ea typeface="ＭＳ Ｐゴシック" panose="020B0600070205080204" pitchFamily="34" charset="-128"/>
            </a:endParaRPr>
          </a:p>
          <a:p>
            <a:pPr marL="0" indent="0" eaLnBrk="1" hangingPunct="1">
              <a:buNone/>
            </a:pPr>
            <a:endParaRPr lang="en-US" altLang="en-US" sz="1800" kern="0" dirty="0">
              <a:solidFill>
                <a:srgbClr val="134095"/>
              </a:solidFill>
              <a:ea typeface="ＭＳ Ｐゴシック" panose="020B0600070205080204" pitchFamily="34" charset="-128"/>
            </a:endParaRPr>
          </a:p>
          <a:p>
            <a:pPr eaLnBrk="1" hangingPunct="1"/>
            <a:r>
              <a:rPr lang="nb-NO" sz="1800">
                <a:solidFill>
                  <a:srgbClr val="134095"/>
                </a:solidFill>
                <a:ea typeface="ＭＳ Ｐゴシック" panose="020B0600070205080204" pitchFamily="34" charset="-128"/>
              </a:rPr>
              <a:t>Tilgjengeligheten av parkeringsplasser kan identifiseres på SF Parks hjemmeside eller via en mobilapp.</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Tree>
    <p:extLst>
      <p:ext uri="{BB962C8B-B14F-4D97-AF65-F5344CB8AC3E}">
        <p14:creationId xmlns:p14="http://schemas.microsoft.com/office/powerpoint/2010/main" val="413458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nb-NO">
                <a:solidFill>
                  <a:srgbClr val="134095"/>
                </a:solidFill>
              </a:rPr>
              <a:t>Resultater av tekniske løsninger</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nb-NO" sz="1800">
                <a:solidFill>
                  <a:srgbClr val="134095"/>
                </a:solidFill>
                <a:ea typeface="ＭＳ Ｐゴシック" panose="020B0600070205080204" pitchFamily="34" charset="-128"/>
              </a:rPr>
              <a:t>Resultater i San Francisco Sfparks pilotområder (smarte parkometre som endrer priser i henhold til beliggenhet, tid på døgnet og ukedag).</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2" name="Immagine 1">
            <a:extLst>
              <a:ext uri="{FF2B5EF4-FFF2-40B4-BE49-F238E27FC236}">
                <a16:creationId xmlns:a16="http://schemas.microsoft.com/office/drawing/2014/main" id="{FCCC2550-493F-4854-80E6-02173D90A25E}"/>
              </a:ext>
            </a:extLst>
          </p:cNvPr>
          <p:cNvPicPr>
            <a:picLocks noChangeAspect="1"/>
          </p:cNvPicPr>
          <p:nvPr/>
        </p:nvPicPr>
        <p:blipFill>
          <a:blip r:embed="rId3"/>
          <a:stretch>
            <a:fillRect/>
          </a:stretch>
        </p:blipFill>
        <p:spPr>
          <a:xfrm>
            <a:off x="247571" y="2507560"/>
            <a:ext cx="4740448" cy="3801165"/>
          </a:xfrm>
          <a:prstGeom prst="rect">
            <a:avLst/>
          </a:prstGeom>
        </p:spPr>
      </p:pic>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4414631" y="2507560"/>
            <a:ext cx="4729369"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nb-NO" sz="2000"/>
              <a:t>I SFparks pilotområder, ble tiden de fleste rapporterte at det tok å finne en plass redusert med 43 prosent, sammenlignet med en nedgang på 13 prosent i kontrollområdene.</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Tree>
    <p:extLst>
      <p:ext uri="{BB962C8B-B14F-4D97-AF65-F5344CB8AC3E}">
        <p14:creationId xmlns:p14="http://schemas.microsoft.com/office/powerpoint/2010/main" val="126121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nb-NO">
                <a:solidFill>
                  <a:srgbClr val="134095"/>
                </a:solidFill>
              </a:rPr>
              <a:t>Resultater av tekniske løsninger</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nb-NO" sz="1800">
                <a:solidFill>
                  <a:srgbClr val="134095"/>
                </a:solidFill>
                <a:ea typeface="ＭＳ Ｐゴシック" panose="020B0600070205080204" pitchFamily="34" charset="-128"/>
              </a:rPr>
              <a:t>Resultater i San Francisco Sfparks pilotområder (hindre som skal overvinnes og løsninger)</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nb-NO" sz="2000"/>
              <a:t>Betalingsoverholdelse var en utfordring. Mens etterspørselsresponsive priser gir fordelene som forventet, er disse fordelene mer uttalt der de fleste betaler på måleren. Data fra pilotevalueringen bekreftet at mange kvartal konsekvent hadde lav betalingsoverholdelse, som betyr at biler parkeres uten å betale på måleren.</a:t>
            </a:r>
          </a:p>
        </p:txBody>
      </p:sp>
      <p:sp>
        <p:nvSpPr>
          <p:cNvPr id="2" name="Freccia in giù 1">
            <a:extLst>
              <a:ext uri="{FF2B5EF4-FFF2-40B4-BE49-F238E27FC236}">
                <a16:creationId xmlns:a16="http://schemas.microsoft.com/office/drawing/2014/main" id="{D84AD666-2CF3-4FC3-A096-501615C86F73}"/>
              </a:ext>
            </a:extLst>
          </p:cNvPr>
          <p:cNvSpPr/>
          <p:nvPr/>
        </p:nvSpPr>
        <p:spPr>
          <a:xfrm>
            <a:off x="4290378" y="464101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nb-NO" sz="2000">
                <a:latin typeface="+mn-lt"/>
              </a:rPr>
              <a:t>For å øke overholdelse av betalingene ble betalingen gjort mye enklere i pilotområdene.  PayByPhone ble introdusert i tillegg til nye målere som godtar betaling med kredittkort, parkeringskort og mynter.</a:t>
            </a:r>
          </a:p>
        </p:txBody>
      </p:sp>
      <p:sp>
        <p:nvSpPr>
          <p:cNvPr id="4" name="CasellaDiTesto 3">
            <a:extLst>
              <a:ext uri="{FF2B5EF4-FFF2-40B4-BE49-F238E27FC236}">
                <a16:creationId xmlns:a16="http://schemas.microsoft.com/office/drawing/2014/main" id="{8F4A4679-F762-46CA-8847-6F91B7C7C0EF}"/>
              </a:ext>
            </a:extLst>
          </p:cNvPr>
          <p:cNvSpPr txBox="1"/>
          <p:nvPr/>
        </p:nvSpPr>
        <p:spPr>
          <a:xfrm>
            <a:off x="3879083" y="4276979"/>
            <a:ext cx="1241045" cy="400110"/>
          </a:xfrm>
          <a:prstGeom prst="rect">
            <a:avLst/>
          </a:prstGeom>
          <a:noFill/>
        </p:spPr>
        <p:txBody>
          <a:bodyPr wrap="none" rtlCol="0">
            <a:spAutoFit/>
          </a:bodyPr>
          <a:lstStyle/>
          <a:p>
            <a:r>
              <a:rPr lang="nb-NO" sz="2000">
                <a:latin typeface="+mn-lt"/>
              </a:rPr>
              <a:t>Løsninger</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Tree>
    <p:extLst>
      <p:ext uri="{BB962C8B-B14F-4D97-AF65-F5344CB8AC3E}">
        <p14:creationId xmlns:p14="http://schemas.microsoft.com/office/powerpoint/2010/main" val="393864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nb-NO">
                <a:solidFill>
                  <a:srgbClr val="134095"/>
                </a:solidFill>
              </a:rPr>
              <a:t>Resultater av tekniske løsninger</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nb-NO" sz="1800">
                <a:solidFill>
                  <a:srgbClr val="134095"/>
                </a:solidFill>
                <a:ea typeface="ＭＳ Ｐゴシック" panose="020B0600070205080204" pitchFamily="34" charset="-128"/>
              </a:rPr>
              <a:t>Resultater i San Francisco Sfparks pilotområder (hindre som skal overvinnes og løsninger)</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nb-NO" sz="2000" b="1"/>
              <a:t>Juridiske hindringer for denne tilnærmingen. </a:t>
            </a:r>
            <a:r>
              <a:rPr lang="nb-NO" sz="2000"/>
              <a:t>Gjeldende lovverk forhindrer å ta betalt for korte opphold under fem minutter, noe som betyr at automatisk betaling for små tidsintervaller ikke er mulig.</a:t>
            </a:r>
          </a:p>
        </p:txBody>
      </p:sp>
      <p:sp>
        <p:nvSpPr>
          <p:cNvPr id="2" name="Freccia in giù 1">
            <a:extLst>
              <a:ext uri="{FF2B5EF4-FFF2-40B4-BE49-F238E27FC236}">
                <a16:creationId xmlns:a16="http://schemas.microsoft.com/office/drawing/2014/main" id="{D84AD666-2CF3-4FC3-A096-501615C86F73}"/>
              </a:ext>
            </a:extLst>
          </p:cNvPr>
          <p:cNvSpPr/>
          <p:nvPr/>
        </p:nvSpPr>
        <p:spPr>
          <a:xfrm>
            <a:off x="4290378" y="4377319"/>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nb-NO" sz="2000">
                <a:latin typeface="+mn-lt"/>
              </a:rPr>
              <a:t>Regjeringen bør muliggjøre dynamisk styring ved å tillate å ta betalt for små tidsforlengelser og innføre dynamiske trafikkreguleringsforordninger.</a:t>
            </a:r>
          </a:p>
        </p:txBody>
      </p:sp>
      <p:sp>
        <p:nvSpPr>
          <p:cNvPr id="4" name="CasellaDiTesto 3">
            <a:extLst>
              <a:ext uri="{FF2B5EF4-FFF2-40B4-BE49-F238E27FC236}">
                <a16:creationId xmlns:a16="http://schemas.microsoft.com/office/drawing/2014/main" id="{8F4A4679-F762-46CA-8847-6F91B7C7C0EF}"/>
              </a:ext>
            </a:extLst>
          </p:cNvPr>
          <p:cNvSpPr txBox="1"/>
          <p:nvPr/>
        </p:nvSpPr>
        <p:spPr>
          <a:xfrm>
            <a:off x="3879083" y="3804414"/>
            <a:ext cx="1241045" cy="400110"/>
          </a:xfrm>
          <a:prstGeom prst="rect">
            <a:avLst/>
          </a:prstGeom>
          <a:noFill/>
        </p:spPr>
        <p:txBody>
          <a:bodyPr wrap="none" rtlCol="0">
            <a:spAutoFit/>
          </a:bodyPr>
          <a:lstStyle/>
          <a:p>
            <a:r>
              <a:rPr lang="nb-NO" sz="2000">
                <a:latin typeface="+mn-lt"/>
              </a:rPr>
              <a:t>Løsninger</a:t>
            </a: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Tree>
    <p:extLst>
      <p:ext uri="{BB962C8B-B14F-4D97-AF65-F5344CB8AC3E}">
        <p14:creationId xmlns:p14="http://schemas.microsoft.com/office/powerpoint/2010/main" val="307316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nb-NO">
                <a:solidFill>
                  <a:srgbClr val="134095"/>
                </a:solidFill>
              </a:rPr>
              <a:t>Resultater av tekniske løsninger</a:t>
            </a: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nb-NO" sz="1800">
                <a:solidFill>
                  <a:srgbClr val="134095"/>
                </a:solidFill>
                <a:ea typeface="ＭＳ Ｐゴシック" panose="020B0600070205080204" pitchFamily="34" charset="-128"/>
              </a:rPr>
              <a:t>Resultater i San Francisco Sfparks pilotområder (hindre som skal overvinnes og løsninger)</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nb-NO" sz="2000"/>
              <a:t>Teknologisk kompleksitet i systemstyringen. Fra et teknologisk synspunkt, bruk av data fra flere leverandører og kilder krevde betydelig rengjøring, montering og avstemming av data.</a:t>
            </a:r>
          </a:p>
        </p:txBody>
      </p:sp>
      <p:sp>
        <p:nvSpPr>
          <p:cNvPr id="8" name="Freccia in giù 7">
            <a:extLst>
              <a:ext uri="{FF2B5EF4-FFF2-40B4-BE49-F238E27FC236}">
                <a16:creationId xmlns:a16="http://schemas.microsoft.com/office/drawing/2014/main" id="{067F635B-691E-4A8F-9508-1BFA08FE7A1E}"/>
              </a:ext>
            </a:extLst>
          </p:cNvPr>
          <p:cNvSpPr/>
          <p:nvPr/>
        </p:nvSpPr>
        <p:spPr>
          <a:xfrm>
            <a:off x="4334773" y="4291080"/>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A0D4B92E-86CD-4DDC-AD12-9C44E3AC5162}"/>
              </a:ext>
            </a:extLst>
          </p:cNvPr>
          <p:cNvSpPr txBox="1"/>
          <p:nvPr/>
        </p:nvSpPr>
        <p:spPr>
          <a:xfrm>
            <a:off x="3920751" y="3852711"/>
            <a:ext cx="1241045" cy="400110"/>
          </a:xfrm>
          <a:prstGeom prst="rect">
            <a:avLst/>
          </a:prstGeom>
          <a:noFill/>
        </p:spPr>
        <p:txBody>
          <a:bodyPr wrap="none" rtlCol="0">
            <a:spAutoFit/>
          </a:bodyPr>
          <a:lstStyle/>
          <a:p>
            <a:r>
              <a:rPr lang="nb-NO" sz="2000">
                <a:latin typeface="+mn-lt"/>
              </a:rPr>
              <a:t>Løsninger</a:t>
            </a:r>
          </a:p>
        </p:txBody>
      </p:sp>
      <p:sp>
        <p:nvSpPr>
          <p:cNvPr id="10" name="CasellaDiTesto 9">
            <a:extLst>
              <a:ext uri="{FF2B5EF4-FFF2-40B4-BE49-F238E27FC236}">
                <a16:creationId xmlns:a16="http://schemas.microsoft.com/office/drawing/2014/main" id="{FC8C15A3-AE19-41EE-AAD6-967FD523D35C}"/>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nb-NO" sz="2000">
                <a:latin typeface="+mn-lt"/>
              </a:rPr>
              <a:t>Å ha konsulenter på stedet for å jobbe direkte med lokale kommuneansatte var avgjørende for å jobbe gjennom de mange databehandlingsproblemene.</a:t>
            </a:r>
          </a:p>
        </p:txBody>
      </p:sp>
    </p:spTree>
    <p:extLst>
      <p:ext uri="{BB962C8B-B14F-4D97-AF65-F5344CB8AC3E}">
        <p14:creationId xmlns:p14="http://schemas.microsoft.com/office/powerpoint/2010/main" val="303031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nb-NO">
                <a:solidFill>
                  <a:srgbClr val="134095"/>
                </a:solidFill>
              </a:rPr>
              <a:t>Resultater av tekniske løsninger: Smart parkering i Treviso (Italia)</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
        <p:nvSpPr>
          <p:cNvPr id="8" name="Content Placeholder 2">
            <a:extLst>
              <a:ext uri="{FF2B5EF4-FFF2-40B4-BE49-F238E27FC236}">
                <a16:creationId xmlns:a16="http://schemas.microsoft.com/office/drawing/2014/main" id="{6888631E-6BC0-492F-A84E-CE48AA649E2E}"/>
              </a:ext>
            </a:extLst>
          </p:cNvPr>
          <p:cNvSpPr txBox="1">
            <a:spLocks/>
          </p:cNvSpPr>
          <p:nvPr/>
        </p:nvSpPr>
        <p:spPr bwMode="auto">
          <a:xfrm>
            <a:off x="0" y="1684150"/>
            <a:ext cx="8439150" cy="2683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nb-NO" sz="2000"/>
              <a:t>Byen Treviso (85 000 innbyggere) er siden 2010 utstyrt med et nyvinnende parkeringsstyringssystem basert på bruk av magnetiske induksjonssensorer plassert under hver enkelt parkeringsplass.</a:t>
            </a:r>
          </a:p>
          <a:p>
            <a:pPr marL="857250" lvl="1" eaLnBrk="1" hangingPunct="1"/>
            <a:r>
              <a:rPr lang="nb-NO" sz="2000"/>
              <a:t>Dette gir en konstant kommunikasjon med parkeringsmålerne og med det sentrale systemet ved hjelp av et sendersystem. Systemet gir belegg og omsetningsdata i sanntid for hver av de 2400 parkeringsplassene i det historiske sentrum av byen.</a:t>
            </a:r>
          </a:p>
          <a:p>
            <a:pPr marL="857250" lvl="1" eaLnBrk="1" hangingPunct="1"/>
            <a:r>
              <a:rPr lang="nb-NO" sz="2000"/>
              <a:t>Takket være den europeiske medfinansieringen (Life + PERHT Project) ble systemet utvidet til å laste- og losseplassene i det historiske sentrum i 2015</a:t>
            </a:r>
          </a:p>
        </p:txBody>
      </p:sp>
    </p:spTree>
    <p:extLst>
      <p:ext uri="{BB962C8B-B14F-4D97-AF65-F5344CB8AC3E}">
        <p14:creationId xmlns:p14="http://schemas.microsoft.com/office/powerpoint/2010/main" val="4728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nb-NO">
                <a:solidFill>
                  <a:srgbClr val="134095"/>
                </a:solidFill>
              </a:rPr>
              <a:t>Resultater av tekniske løsninger: Smart parkering i Treviso (Italia)</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
        <p:nvSpPr>
          <p:cNvPr id="8" name="Content Placeholder 2">
            <a:extLst>
              <a:ext uri="{FF2B5EF4-FFF2-40B4-BE49-F238E27FC236}">
                <a16:creationId xmlns:a16="http://schemas.microsoft.com/office/drawing/2014/main" id="{6888631E-6BC0-492F-A84E-CE48AA649E2E}"/>
              </a:ext>
            </a:extLst>
          </p:cNvPr>
          <p:cNvSpPr txBox="1">
            <a:spLocks/>
          </p:cNvSpPr>
          <p:nvPr/>
        </p:nvSpPr>
        <p:spPr bwMode="auto">
          <a:xfrm>
            <a:off x="0" y="1684150"/>
            <a:ext cx="8439150" cy="3943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nb-NO" sz="2000"/>
              <a:t>I 2019 ble en ny app (TrevisoApp) integrert i smart-parkeringssystemet:</a:t>
            </a:r>
          </a:p>
          <a:p>
            <a:pPr marL="784225" lvl="1" indent="0" eaLnBrk="1" hangingPunct="1">
              <a:buNone/>
            </a:pPr>
            <a:r>
              <a:rPr lang="nb-NO" sz="2000"/>
              <a:t>✅ det gir brukeren mer fleksibilitet til å betale for den faktiske parkeringstiden, uten noen form for formidling (f.eks. flere biler med en enkelt konto);</a:t>
            </a:r>
          </a:p>
          <a:p>
            <a:pPr marL="784225" lvl="1" indent="0" eaLnBrk="1" hangingPunct="1">
              <a:buNone/>
            </a:pPr>
            <a:r>
              <a:rPr lang="nb-NO" sz="2000"/>
              <a:t>✅ det leder bilisten til parkeringsplassen, slik at han kan velge den raskeste ruten og redusere miljøbelastningen på byen;</a:t>
            </a:r>
          </a:p>
          <a:p>
            <a:pPr marL="784225" lvl="1" indent="0" eaLnBrk="1" hangingPunct="1">
              <a:buNone/>
            </a:pPr>
            <a:r>
              <a:rPr lang="nb-NO" sz="2000"/>
              <a:t>✅ det gir muligheten for å legge til virtuelle abonnement for å dekke spesifikke bymessige behov (beskyttede kategorier, ladestasjoner for elbiler, ...).</a:t>
            </a:r>
          </a:p>
        </p:txBody>
      </p:sp>
    </p:spTree>
    <p:extLst>
      <p:ext uri="{BB962C8B-B14F-4D97-AF65-F5344CB8AC3E}">
        <p14:creationId xmlns:p14="http://schemas.microsoft.com/office/powerpoint/2010/main" val="417651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#1: Autonome parkeringsroboter </a:t>
            </a:r>
          </a:p>
          <a:p>
            <a:r>
              <a:rPr lang="nb-NO" sz="1800"/>
              <a:t>Det automatiserte parkeringssystemet fungerer ved å bruke roboter til å hente biler og parkere dem mer effektivt på en tradisjonell parkeringsplass</a:t>
            </a:r>
            <a:r>
              <a:rPr lang="nb-NO" sz="1800">
                <a:latin typeface="Times New Roman" panose="02020603050405020304" pitchFamily="18" charset="0"/>
                <a:cs typeface="Times New Roman" panose="02020603050405020304" pitchFamily="18" charset="0"/>
              </a:rPr>
              <a:t>. Systemet ble installert på flyplassen Lyon-Saint Exupéry i 2018. </a:t>
            </a:r>
          </a:p>
          <a:p>
            <a:endParaRPr lang="it-IT" sz="18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
        <p:nvSpPr>
          <p:cNvPr id="9" name="Title 1">
            <a:extLst>
              <a:ext uri="{FF2B5EF4-FFF2-40B4-BE49-F238E27FC236}">
                <a16:creationId xmlns:a16="http://schemas.microsoft.com/office/drawing/2014/main" id="{C7DC6320-1EF1-4AB2-85CD-4E682049EF08}"/>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pic>
        <p:nvPicPr>
          <p:cNvPr id="3" name="Immagine 2">
            <a:extLst>
              <a:ext uri="{FF2B5EF4-FFF2-40B4-BE49-F238E27FC236}">
                <a16:creationId xmlns:a16="http://schemas.microsoft.com/office/drawing/2014/main" id="{63B33166-AD99-456D-9A0F-FE16F2DD1135}"/>
              </a:ext>
            </a:extLst>
          </p:cNvPr>
          <p:cNvPicPr>
            <a:picLocks noChangeAspect="1"/>
          </p:cNvPicPr>
          <p:nvPr/>
        </p:nvPicPr>
        <p:blipFill>
          <a:blip r:embed="rId2"/>
          <a:stretch>
            <a:fillRect/>
          </a:stretch>
        </p:blipFill>
        <p:spPr>
          <a:xfrm>
            <a:off x="1975104" y="3259264"/>
            <a:ext cx="4670685" cy="2773416"/>
          </a:xfrm>
          <a:prstGeom prst="rect">
            <a:avLst/>
          </a:prstGeom>
        </p:spPr>
      </p:pic>
      <p:sp>
        <p:nvSpPr>
          <p:cNvPr id="6" name="Rettangolo 5"/>
          <p:cNvSpPr/>
          <p:nvPr/>
        </p:nvSpPr>
        <p:spPr>
          <a:xfrm>
            <a:off x="1347088" y="6103688"/>
            <a:ext cx="8645271" cy="261610"/>
          </a:xfrm>
          <a:prstGeom prst="rect">
            <a:avLst/>
          </a:prstGeom>
          <a:noFill/>
        </p:spPr>
        <p:txBody>
          <a:bodyPr wrap="square">
            <a:spAutoFit/>
          </a:bodyPr>
          <a:lstStyle/>
          <a:p>
            <a:r>
              <a:rPr lang="nb-NO" sz="1100" b="1">
                <a:solidFill>
                  <a:srgbClr val="2249A1"/>
                </a:solidFill>
              </a:rPr>
              <a:t>Https://Www.Internationalairportreview.Com/News/82979/Lyon-airports-new-robotic-car-parking</a:t>
            </a:r>
            <a:r>
              <a:rPr lang="nb-NO" sz="1100"/>
              <a:t>/ </a:t>
            </a:r>
          </a:p>
        </p:txBody>
      </p:sp>
    </p:spTree>
    <p:extLst>
      <p:ext uri="{BB962C8B-B14F-4D97-AF65-F5344CB8AC3E}">
        <p14:creationId xmlns:p14="http://schemas.microsoft.com/office/powerpoint/2010/main" val="2403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nb-NO">
                <a:solidFill>
                  <a:srgbClr val="134095"/>
                </a:solidFill>
              </a:rPr>
              <a:t>Resultater av tekniske løsninger</a:t>
            </a:r>
          </a:p>
        </p:txBody>
      </p:sp>
      <p:sp>
        <p:nvSpPr>
          <p:cNvPr id="7" name="Content Placeholder 2">
            <a:extLst>
              <a:ext uri="{FF2B5EF4-FFF2-40B4-BE49-F238E27FC236}">
                <a16:creationId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nb-NO" sz="1800">
                <a:solidFill>
                  <a:srgbClr val="134095"/>
                </a:solidFill>
                <a:ea typeface="ＭＳ Ｐゴシック" panose="020B0600070205080204" pitchFamily="34" charset="-128"/>
              </a:rPr>
              <a:t>Resultater i Treviso (IT) Ipark (trådløse sensorer installert på betalte parkeringsplasser og TrevisoApp for betaling og bestilling).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1026" name="Picture 2">
            <a:extLst>
              <a:ext uri="{FF2B5EF4-FFF2-40B4-BE49-F238E27FC236}">
                <a16:creationId xmlns:a16="http://schemas.microsoft.com/office/drawing/2014/main" id="{FE31B1D2-4F1A-4BBB-B004-35FBC8AC1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10703"/>
            <a:ext cx="5905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56AFF105-E8CF-499F-AC62-696DB51B9E01}"/>
              </a:ext>
            </a:extLst>
          </p:cNvPr>
          <p:cNvSpPr/>
          <p:nvPr/>
        </p:nvSpPr>
        <p:spPr>
          <a:xfrm>
            <a:off x="822205" y="5587132"/>
            <a:ext cx="7556740" cy="830997"/>
          </a:xfrm>
          <a:prstGeom prst="rect">
            <a:avLst/>
          </a:prstGeom>
        </p:spPr>
        <p:txBody>
          <a:bodyPr wrap="square">
            <a:spAutoFit/>
          </a:bodyPr>
          <a:lstStyle/>
          <a:p>
            <a:r>
              <a:rPr lang="nb-NO">
                <a:solidFill>
                  <a:srgbClr val="134095"/>
                </a:solidFill>
                <a:ea typeface="ＭＳ Ｐゴシック" panose="020B0600070205080204" pitchFamily="34" charset="-128"/>
              </a:rPr>
              <a:t>Økning av inntektene (+ 60%) fra parkering etter innføringen av Ipark (2010)</a:t>
            </a: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Tree>
    <p:extLst>
      <p:ext uri="{BB962C8B-B14F-4D97-AF65-F5344CB8AC3E}">
        <p14:creationId xmlns:p14="http://schemas.microsoft.com/office/powerpoint/2010/main" val="374291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nb-NO">
                <a:solidFill>
                  <a:srgbClr val="134095"/>
                </a:solidFill>
              </a:rPr>
              <a:t>Resultater av tekniske løsninger</a:t>
            </a:r>
          </a:p>
        </p:txBody>
      </p:sp>
      <p:sp>
        <p:nvSpPr>
          <p:cNvPr id="7" name="Content Placeholder 2">
            <a:extLst>
              <a:ext uri="{FF2B5EF4-FFF2-40B4-BE49-F238E27FC236}">
                <a16:creationId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nb-NO" sz="1800">
                <a:solidFill>
                  <a:srgbClr val="134095"/>
                </a:solidFill>
                <a:ea typeface="ＭＳ Ｐゴシック" panose="020B0600070205080204" pitchFamily="34" charset="-128"/>
              </a:rPr>
              <a:t>Resultater i Treviso (IT) Ipark (hindringer som skal overkommes).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6" name="Content Placeholder 2">
            <a:extLst>
              <a:ext uri="{FF2B5EF4-FFF2-40B4-BE49-F238E27FC236}">
                <a16:creationId xmlns:a16="http://schemas.microsoft.com/office/drawing/2014/main" id="{4C2B7D55-4613-4068-8A28-DB9129A2C506}"/>
              </a:ext>
            </a:extLst>
          </p:cNvPr>
          <p:cNvSpPr txBox="1">
            <a:spLocks/>
          </p:cNvSpPr>
          <p:nvPr/>
        </p:nvSpPr>
        <p:spPr bwMode="auto">
          <a:xfrm>
            <a:off x="179062" y="197272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nb-NO" sz="2000" b="1"/>
              <a:t>Kompleksitet i styringen av løsningen (administrasjon) </a:t>
            </a:r>
            <a:r>
              <a:rPr lang="nb-NO" sz="2000"/>
              <a:t>Treviso kommune var i 2009 klar over den komplekse administrasjonen av smarte parkeringsløsninger (sensorer, måler, maskinvare og programvare, osv.)</a:t>
            </a:r>
          </a:p>
          <a:p>
            <a:pPr marL="857250" lvl="1" eaLnBrk="1" hangingPunct="1"/>
            <a:endParaRPr lang="en-US" altLang="en-US" sz="2000" kern="0" dirty="0"/>
          </a:p>
        </p:txBody>
      </p:sp>
      <p:sp>
        <p:nvSpPr>
          <p:cNvPr id="8" name="Freccia in giù 7">
            <a:extLst>
              <a:ext uri="{FF2B5EF4-FFF2-40B4-BE49-F238E27FC236}">
                <a16:creationId xmlns:a16="http://schemas.microsoft.com/office/drawing/2014/main" id="{12F523EA-61D0-4D1F-91D4-D7FDEB350303}"/>
              </a:ext>
            </a:extLst>
          </p:cNvPr>
          <p:cNvSpPr/>
          <p:nvPr/>
        </p:nvSpPr>
        <p:spPr>
          <a:xfrm>
            <a:off x="4179498" y="426520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C5CEA8AA-9EF3-4D56-83AE-4A4AB0909D64}"/>
              </a:ext>
            </a:extLst>
          </p:cNvPr>
          <p:cNvSpPr txBox="1"/>
          <p:nvPr/>
        </p:nvSpPr>
        <p:spPr>
          <a:xfrm>
            <a:off x="3765476" y="3826832"/>
            <a:ext cx="1241045" cy="400110"/>
          </a:xfrm>
          <a:prstGeom prst="rect">
            <a:avLst/>
          </a:prstGeom>
          <a:noFill/>
        </p:spPr>
        <p:txBody>
          <a:bodyPr wrap="none" rtlCol="0">
            <a:spAutoFit/>
          </a:bodyPr>
          <a:lstStyle/>
          <a:p>
            <a:r>
              <a:rPr lang="nb-NO" sz="2000">
                <a:latin typeface="+mn-lt"/>
              </a:rPr>
              <a:t>Løsninger</a:t>
            </a:r>
          </a:p>
        </p:txBody>
      </p:sp>
      <p:sp>
        <p:nvSpPr>
          <p:cNvPr id="10" name="CasellaDiTesto 9">
            <a:extLst>
              <a:ext uri="{FF2B5EF4-FFF2-40B4-BE49-F238E27FC236}">
                <a16:creationId xmlns:a16="http://schemas.microsoft.com/office/drawing/2014/main" id="{2E82F76B-6A32-4F88-87D4-3BE4441E2B43}"/>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nb-NO" sz="2000">
                <a:latin typeface="+mn-lt"/>
              </a:rPr>
              <a:t>Et effektivt regelverk og solid styring har vært viktige komponenter for å gjøre løsningen vellykket; spesielt å sikre en lang konsesjon for vinneren av anbudsprosessen</a:t>
            </a:r>
          </a:p>
        </p:txBody>
      </p:sp>
    </p:spTree>
    <p:extLst>
      <p:ext uri="{BB962C8B-B14F-4D97-AF65-F5344CB8AC3E}">
        <p14:creationId xmlns:p14="http://schemas.microsoft.com/office/powerpoint/2010/main" val="252143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660676" y="3429000"/>
            <a:ext cx="7303109" cy="646331"/>
          </a:xfrm>
          <a:prstGeom prst="rect">
            <a:avLst/>
          </a:prstGeom>
        </p:spPr>
        <p:txBody>
          <a:bodyPr wrap="square">
            <a:spAutoFit/>
          </a:bodyPr>
          <a:lstStyle/>
          <a:p>
            <a:pPr algn="ctr"/>
            <a:r>
              <a:rPr lang="nb-NO" sz="3600" b="1">
                <a:solidFill>
                  <a:schemeClr val="bg1"/>
                </a:solidFill>
                <a:latin typeface="+mj-lt"/>
              </a:rPr>
              <a:t>Muliggjørere og hindringer</a:t>
            </a:r>
          </a:p>
        </p:txBody>
      </p:sp>
    </p:spTree>
    <p:extLst>
      <p:ext uri="{BB962C8B-B14F-4D97-AF65-F5344CB8AC3E}">
        <p14:creationId xmlns:p14="http://schemas.microsoft.com/office/powerpoint/2010/main" val="143242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50" y="115888"/>
            <a:ext cx="7343775" cy="1152525"/>
          </a:xfrm>
        </p:spPr>
        <p:txBody>
          <a:bodyPr/>
          <a:lstStyle/>
          <a:p>
            <a:pPr eaLnBrk="1" hangingPunct="1"/>
            <a:r>
              <a:rPr lang="nb-NO"/>
              <a:t>Viktige muliggjørere av tekniske løsninger</a:t>
            </a:r>
          </a:p>
        </p:txBody>
      </p:sp>
      <p:sp>
        <p:nvSpPr>
          <p:cNvPr id="7" name="Content Placeholder 2">
            <a:extLst>
              <a:ext uri="{FF2B5EF4-FFF2-40B4-BE49-F238E27FC236}">
                <a16:creationId xmlns:a16="http://schemas.microsoft.com/office/drawing/2014/main" id="{6888631E-6BC0-492F-A84E-CE48AA649E2E}"/>
              </a:ext>
            </a:extLst>
          </p:cNvPr>
          <p:cNvSpPr txBox="1">
            <a:spLocks/>
          </p:cNvSpPr>
          <p:nvPr/>
        </p:nvSpPr>
        <p:spPr bwMode="auto">
          <a:xfrm>
            <a:off x="480563" y="1770034"/>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endParaRPr lang="en-US" altLang="en-US" b="1" kern="0" dirty="0"/>
          </a:p>
          <a:p>
            <a:pPr marL="857250" lvl="1" eaLnBrk="1" hangingPunct="1"/>
            <a:r>
              <a:rPr lang="nb-NO" b="1"/>
              <a:t>Å tilgjengeliggjøre åpen data- og kildekode</a:t>
            </a:r>
            <a:r>
              <a:rPr lang="nb-NO"/>
              <a:t>: For å kunne fremme tilgangen til data, kan en åpen data- og kildekode gjøres tilgjengelig. Dette gjør det mulig for utviklere og forskere å implementere sine egne nyvinninger for å forbedre parkeringssystemet;</a:t>
            </a:r>
          </a:p>
          <a:p>
            <a:pPr marL="857250" lvl="1" eaLnBrk="1" hangingPunct="1"/>
            <a:r>
              <a:rPr lang="nb-NO" b="1"/>
              <a:t>Støtte utviklingen og bruken av standardiserte data</a:t>
            </a:r>
            <a:r>
              <a:rPr lang="nb-NO"/>
              <a:t>: for eksempel som i Storbritannia, der The Alliance for Parking Data Standards (APDS), dannet av International Parking &amp; Mobility Institute (IPMI), British Parking Association (BPA) og European Parking Association (EPA), med oppdrag å utvikle standardiserte data, kan føre til smidigere og enklere betalingsmetoder over hele landet:</a:t>
            </a:r>
          </a:p>
          <a:p>
            <a:pPr marL="479425" lvl="1" indent="0" eaLnBrk="1" hangingPunct="1">
              <a:buNone/>
            </a:pPr>
            <a:endParaRPr lang="en-US" altLang="en-US" kern="0" dirty="0"/>
          </a:p>
          <a:p>
            <a:pPr marL="857250" lvl="1" eaLnBrk="1" hangingPunct="1"/>
            <a:endParaRPr lang="en-GB" altLang="en-US" kern="0" dirty="0"/>
          </a:p>
        </p:txBody>
      </p:sp>
      <p:sp>
        <p:nvSpPr>
          <p:cNvPr id="5"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Tree>
    <p:extLst>
      <p:ext uri="{BB962C8B-B14F-4D97-AF65-F5344CB8AC3E}">
        <p14:creationId xmlns:p14="http://schemas.microsoft.com/office/powerpoint/2010/main" val="68749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148C4-9AE5-42DA-8B08-132FB3D4507A}"/>
              </a:ext>
            </a:extLst>
          </p:cNvPr>
          <p:cNvSpPr>
            <a:spLocks noGrp="1"/>
          </p:cNvSpPr>
          <p:nvPr>
            <p:ph type="title"/>
          </p:nvPr>
        </p:nvSpPr>
        <p:spPr/>
        <p:txBody>
          <a:bodyPr/>
          <a:lstStyle/>
          <a:p>
            <a:r>
              <a:rPr lang="nb-NO"/>
              <a:t>Sentrale hindringer for innføring</a:t>
            </a:r>
          </a:p>
        </p:txBody>
      </p:sp>
      <p:sp>
        <p:nvSpPr>
          <p:cNvPr id="4" name="Content Placeholder 2">
            <a:extLst>
              <a:ext uri="{FF2B5EF4-FFF2-40B4-BE49-F238E27FC236}">
                <a16:creationId xmlns:a16="http://schemas.microsoft.com/office/drawing/2014/main" id="{D38315C9-773E-4E26-9DAE-4772BFEE6CBE}"/>
              </a:ext>
            </a:extLst>
          </p:cNvPr>
          <p:cNvSpPr>
            <a:spLocks noGrp="1"/>
          </p:cNvSpPr>
          <p:nvPr>
            <p:ph idx="1"/>
          </p:nvPr>
        </p:nvSpPr>
        <p:spPr>
          <a:xfrm>
            <a:off x="381000" y="1700213"/>
            <a:ext cx="8439150" cy="4608512"/>
          </a:xfrm>
        </p:spPr>
        <p:txBody>
          <a:bodyPr/>
          <a:lstStyle/>
          <a:p>
            <a:pPr marL="857250" lvl="1" eaLnBrk="1" hangingPunct="1"/>
            <a:r>
              <a:rPr lang="nb-NO" b="1"/>
              <a:t>Teknologi: sensorenhetenes robusthet </a:t>
            </a:r>
            <a:r>
              <a:rPr lang="nb-NO"/>
              <a:t>– Etterspørsel-responsive priser bidrar til å forbedre parkeringsstyringen og optimalisere resultatene, men den relevante hindringen handler om teknologien fungerer eller ikke (eller når); f.eks tidlig batteriforringelse, elektromagnetiske forstyrrelser, driftskontroll over dataoverføring; </a:t>
            </a:r>
          </a:p>
          <a:p>
            <a:pPr marL="857250" lvl="1" eaLnBrk="1" hangingPunct="1"/>
            <a:r>
              <a:rPr lang="nb-NO" b="1"/>
              <a:t>Juridiske hindringer: </a:t>
            </a:r>
            <a:r>
              <a:rPr lang="nb-NO"/>
              <a:t>Det er nødvendig med en fleksibel lovgivning for at parkeringsplassene skal kunne brukes til flerbruk, slik at myndigheten kan endre bruken ofte. For eksempel kan parkeringsplasser for beboere som er tomme på dagtid gjøres tilgjengelige for korte opphold og belastes forskjellige priser per minutt.</a:t>
            </a:r>
          </a:p>
          <a:p>
            <a:pPr marL="857250" lvl="1" eaLnBrk="1" hangingPunct="1"/>
            <a:r>
              <a:rPr lang="nb-NO" b="1"/>
              <a:t>Investering: </a:t>
            </a:r>
            <a:r>
              <a:rPr lang="nb-NO"/>
              <a:t>Den innledende investeringen ville være en hindring, selv om effektiviteten og besparelser av håndhevingskostnader, så vel som ekstrainntekter fra mikro-transaksjoner, på lang sikt kan forbedre den samlede økonomiske situasjonen.</a:t>
            </a:r>
          </a:p>
          <a:p>
            <a:pPr marL="857250" lvl="1" eaLnBrk="1" hangingPunct="1"/>
            <a:endParaRPr lang="en-GB" altLang="en-US" dirty="0"/>
          </a:p>
        </p:txBody>
      </p:sp>
    </p:spTree>
    <p:extLst>
      <p:ext uri="{BB962C8B-B14F-4D97-AF65-F5344CB8AC3E}">
        <p14:creationId xmlns:p14="http://schemas.microsoft.com/office/powerpoint/2010/main" val="125610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nb-NO" sz="2200" b="1">
                <a:solidFill>
                  <a:srgbClr val="134095"/>
                </a:solidFill>
                <a:latin typeface="Helvetica" charset="0"/>
              </a:rPr>
              <a:t>Tusen takk!</a:t>
            </a:r>
          </a:p>
          <a:p>
            <a:pPr>
              <a:spcBef>
                <a:spcPct val="50000"/>
              </a:spcBef>
              <a:defRPr/>
            </a:pPr>
            <a:endParaRPr lang="de-DE" sz="1600" dirty="0">
              <a:latin typeface="Helvetica" charset="0"/>
            </a:endParaRPr>
          </a:p>
          <a:p>
            <a:pPr>
              <a:spcBef>
                <a:spcPct val="50000"/>
              </a:spcBef>
              <a:defRPr/>
            </a:pPr>
            <a:r>
              <a:rPr lang="nb-NO" sz="1600">
                <a:latin typeface="Helvetica" charset="0"/>
              </a:rPr>
              <a:t>Riccardo Enei</a:t>
            </a:r>
          </a:p>
          <a:p>
            <a:pPr>
              <a:spcBef>
                <a:spcPct val="50000"/>
              </a:spcBef>
              <a:defRPr/>
            </a:pPr>
            <a:r>
              <a:rPr lang="nb-NO" sz="1600">
                <a:solidFill>
                  <a:srgbClr val="134095"/>
                </a:solidFill>
                <a:effectLst>
                  <a:outerShdw blurRad="38100" dist="38100" dir="2700000" algn="tl">
                    <a:srgbClr val="000000">
                      <a:alpha val="43137"/>
                    </a:srgbClr>
                  </a:outerShdw>
                </a:effectLst>
                <a:latin typeface="Helvetica" charset="0"/>
              </a:rPr>
              <a:t>Kontaktinformasjon</a:t>
            </a:r>
          </a:p>
          <a:p>
            <a:pPr>
              <a:spcBef>
                <a:spcPct val="50000"/>
              </a:spcBef>
              <a:defRPr/>
            </a:pPr>
            <a:r>
              <a:rPr lang="nb-NO" sz="1600">
                <a:latin typeface="Helvetica" charset="0"/>
              </a:rPr>
              <a:t>ISINNOVA, Italia</a:t>
            </a:r>
          </a:p>
          <a:p>
            <a:pPr>
              <a:spcBef>
                <a:spcPct val="50000"/>
              </a:spcBef>
              <a:defRPr/>
            </a:pPr>
            <a:r>
              <a:rPr lang="nb-NO" sz="1600">
                <a:latin typeface="Helvetica" charset="0"/>
              </a:rPr>
              <a:t>Via Sistina 42, 00187, Roma</a:t>
            </a:r>
          </a:p>
          <a:p>
            <a:pPr>
              <a:spcBef>
                <a:spcPct val="50000"/>
              </a:spcBef>
              <a:defRPr/>
            </a:pPr>
            <a:r>
              <a:rPr lang="nb-NO" sz="1600">
                <a:latin typeface="Helvetica" charset="0"/>
              </a:rPr>
              <a:t>renei@isinnova.org</a:t>
            </a:r>
          </a:p>
          <a:p>
            <a:pPr>
              <a:spcBef>
                <a:spcPct val="50000"/>
              </a:spcBef>
              <a:defRPr/>
            </a:pPr>
            <a:r>
              <a:rPr lang="nb-NO" sz="1600" u="sng">
                <a:solidFill>
                  <a:srgbClr val="134095"/>
                </a:solidFill>
                <a:latin typeface="Helvetica" charset="0"/>
              </a:rPr>
              <a:t>http://www.civitas.eu </a:t>
            </a:r>
          </a:p>
          <a:p>
            <a:pPr>
              <a:spcBef>
                <a:spcPct val="50000"/>
              </a:spcBef>
              <a:defRPr/>
            </a:pPr>
            <a:endParaRPr lang="de-DE" sz="1600" dirty="0">
              <a:latin typeface="Helvetica" charset="0"/>
            </a:endParaRPr>
          </a:p>
        </p:txBody>
      </p:sp>
      <p:pic>
        <p:nvPicPr>
          <p:cNvPr id="7172" name="Picture 8"/>
          <p:cNvPicPr>
            <a:picLocks noChangeAspect="1" noChangeArrowheads="1"/>
          </p:cNvPicPr>
          <p:nvPr/>
        </p:nvPicPr>
        <p:blipFill>
          <a:blip r:embed="rId3" cstate="print">
            <a:clrChange>
              <a:clrFrom>
                <a:srgbClr val="FFFFFF"/>
              </a:clrFrom>
              <a:clrTo>
                <a:srgbClr val="FFFFFF">
                  <a:alpha val="0"/>
                </a:srgbClr>
              </a:clrTo>
            </a:clrChange>
          </a:blip>
          <a:srcRect l="3249" b="4939"/>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print"/>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159" y="1586943"/>
            <a:ext cx="1585201" cy="17935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#1: Autonome parkeringsroboter </a:t>
            </a:r>
          </a:p>
          <a:p>
            <a:r>
              <a:rPr lang="nb-NO" sz="1800">
                <a:solidFill>
                  <a:srgbClr val="FF0000"/>
                </a:solidFill>
                <a:latin typeface="Times New Roman" panose="02020603050405020304" pitchFamily="18" charset="0"/>
                <a:cs typeface="Times New Roman" panose="02020603050405020304" pitchFamily="18" charset="0"/>
              </a:rPr>
              <a:t>Resultat</a:t>
            </a:r>
            <a:r>
              <a:rPr lang="nb-NO" sz="1800">
                <a:latin typeface="Times New Roman" panose="02020603050405020304" pitchFamily="18" charset="0"/>
                <a:cs typeface="Times New Roman" panose="02020603050405020304" pitchFamily="18" charset="0"/>
              </a:rPr>
              <a:t>: det reduserer fotavtrykket ved å til slutt skape 50 prosent flere parkeringsplasser på samme overflate gjennom å øke parkeringstettheten og blokkparkering. Integriteten til de omkringliggende jordsmonn blir dermed bevart</a:t>
            </a:r>
          </a:p>
          <a:p>
            <a:r>
              <a:rPr lang="nb-NO" sz="1800">
                <a:latin typeface="Times New Roman" panose="02020603050405020304" pitchFamily="18" charset="0"/>
                <a:cs typeface="Times New Roman" panose="02020603050405020304" pitchFamily="18" charset="0"/>
              </a:rPr>
              <a:t>Det begrenser CO2-utslippene ved å eliminere trafikk fra personbiler på parkeringsplasser. Robotene drives med en elektrisk motor som ikke slipper ut CO2</a:t>
            </a:r>
          </a:p>
        </p:txBody>
      </p:sp>
      <p:pic>
        <p:nvPicPr>
          <p:cNvPr id="2" name="Immagine 1">
            <a:extLst>
              <a:ext uri="{FF2B5EF4-FFF2-40B4-BE49-F238E27FC236}">
                <a16:creationId xmlns:a16="http://schemas.microsoft.com/office/drawing/2014/main" id="{9996DD51-4D07-42CE-A83E-3E4C906F9F33}"/>
              </a:ext>
            </a:extLst>
          </p:cNvPr>
          <p:cNvPicPr>
            <a:picLocks noChangeAspect="1"/>
          </p:cNvPicPr>
          <p:nvPr/>
        </p:nvPicPr>
        <p:blipFill>
          <a:blip r:embed="rId2"/>
          <a:stretch>
            <a:fillRect/>
          </a:stretch>
        </p:blipFill>
        <p:spPr>
          <a:xfrm>
            <a:off x="2969826" y="4163702"/>
            <a:ext cx="3237806" cy="1930931"/>
          </a:xfrm>
          <a:prstGeom prst="rect">
            <a:avLst/>
          </a:prstGeom>
        </p:spPr>
      </p:pic>
      <p:sp>
        <p:nvSpPr>
          <p:cNvPr id="12" name="Title 1">
            <a:extLst>
              <a:ext uri="{FF2B5EF4-FFF2-40B4-BE49-F238E27FC236}">
                <a16:creationId xmlns:a16="http://schemas.microsoft.com/office/drawing/2014/main" id="{0712F346-071A-47CA-9386-A05BBFEBCD05}"/>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
        <p:nvSpPr>
          <p:cNvPr id="7" name="Rettangolo 6"/>
          <p:cNvSpPr/>
          <p:nvPr/>
        </p:nvSpPr>
        <p:spPr>
          <a:xfrm>
            <a:off x="1347088" y="6103688"/>
            <a:ext cx="8645271" cy="261610"/>
          </a:xfrm>
          <a:prstGeom prst="rect">
            <a:avLst/>
          </a:prstGeom>
          <a:noFill/>
        </p:spPr>
        <p:txBody>
          <a:bodyPr wrap="square">
            <a:spAutoFit/>
          </a:bodyPr>
          <a:lstStyle/>
          <a:p>
            <a:r>
              <a:rPr lang="nb-NO" sz="1100" b="1">
                <a:solidFill>
                  <a:srgbClr val="2249A1"/>
                </a:solidFill>
              </a:rPr>
              <a:t>Https://www.Internationalairportreview.Com/News/82979/Lyon-airports-new-robotic-car-parking</a:t>
            </a:r>
            <a:r>
              <a:rPr lang="nb-NO" sz="1100"/>
              <a:t>/ </a:t>
            </a:r>
          </a:p>
        </p:txBody>
      </p:sp>
    </p:spTree>
    <p:extLst>
      <p:ext uri="{BB962C8B-B14F-4D97-AF65-F5344CB8AC3E}">
        <p14:creationId xmlns:p14="http://schemas.microsoft.com/office/powerpoint/2010/main" val="21862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#2: Parkeringsheiser</a:t>
            </a:r>
          </a:p>
          <a:p>
            <a:r>
              <a:rPr lang="nb-NO" sz="1800"/>
              <a:t>Det fungerer ved å bruke mekaniske heiser for å stable bilene i det tilgjengelige området over hverandre, noe som muliggjør bruk av volum i stedet for plasser, slik det gjøres med tradisjonelle parkeringssystemer. Dette gjør at flere biler kan oppta nøyaktig den samme parkeringsplassen, og at disse kan stables to, eller til og med opptil tre biler samtidig. </a:t>
            </a:r>
          </a:p>
          <a:p>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E63AFEB5-23FF-46B1-975C-CF3DC15D0E24}"/>
              </a:ext>
            </a:extLst>
          </p:cNvPr>
          <p:cNvPicPr>
            <a:picLocks noChangeAspect="1"/>
          </p:cNvPicPr>
          <p:nvPr/>
        </p:nvPicPr>
        <p:blipFill>
          <a:blip r:embed="rId2"/>
          <a:stretch>
            <a:fillRect/>
          </a:stretch>
        </p:blipFill>
        <p:spPr>
          <a:xfrm>
            <a:off x="2130551" y="3792795"/>
            <a:ext cx="4316105" cy="2239885"/>
          </a:xfrm>
          <a:prstGeom prst="rect">
            <a:avLst/>
          </a:prstGeom>
        </p:spPr>
      </p:pic>
      <p:sp>
        <p:nvSpPr>
          <p:cNvPr id="11" name="Title 1">
            <a:extLst>
              <a:ext uri="{FF2B5EF4-FFF2-40B4-BE49-F238E27FC236}">
                <a16:creationId xmlns:a16="http://schemas.microsoft.com/office/drawing/2014/main" id="{E8B1AEAB-9867-4950-8606-B0EB0497E6D5}"/>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
        <p:nvSpPr>
          <p:cNvPr id="7" name="Rettangolo 6"/>
          <p:cNvSpPr/>
          <p:nvPr/>
        </p:nvSpPr>
        <p:spPr>
          <a:xfrm>
            <a:off x="1646804" y="6186382"/>
            <a:ext cx="6975988" cy="261610"/>
          </a:xfrm>
          <a:prstGeom prst="rect">
            <a:avLst/>
          </a:prstGeom>
        </p:spPr>
        <p:txBody>
          <a:bodyPr wrap="square">
            <a:spAutoFit/>
          </a:bodyPr>
          <a:lstStyle/>
          <a:p>
            <a:r>
              <a:rPr lang="nb-NO" sz="1100" b="1"/>
              <a:t>https://www.youtube.com/watch?v=qMWki9Ssdh4 </a:t>
            </a:r>
          </a:p>
        </p:txBody>
      </p:sp>
    </p:spTree>
    <p:extLst>
      <p:ext uri="{BB962C8B-B14F-4D97-AF65-F5344CB8AC3E}">
        <p14:creationId xmlns:p14="http://schemas.microsoft.com/office/powerpoint/2010/main" val="38182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#2: Parkeringsheiser</a:t>
            </a:r>
          </a:p>
          <a:p>
            <a:r>
              <a:rPr lang="nb-NO" sz="1600">
                <a:solidFill>
                  <a:srgbClr val="FF0000"/>
                </a:solidFill>
                <a:latin typeface="+mj-lt"/>
                <a:cs typeface="Times New Roman" panose="02020603050405020304" pitchFamily="18" charset="0"/>
              </a:rPr>
              <a:t>Resultat</a:t>
            </a:r>
            <a:r>
              <a:rPr lang="nb-NO" sz="1600">
                <a:latin typeface="+mj-lt"/>
                <a:cs typeface="Times New Roman" panose="02020603050405020304" pitchFamily="18" charset="0"/>
              </a:rPr>
              <a:t>: Heissystemet for parkeringsplasser ble brukt i et byggeprosjekt i Vest-Hollywood (California, USA) for å spare rundt 650 kvadratmeter med fast eiendom. </a:t>
            </a:r>
          </a:p>
          <a:p>
            <a:endParaRPr lang="it-IT" sz="18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B4AE07F1-28B1-4E5D-882A-29E9E0FB6061}"/>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pic>
        <p:nvPicPr>
          <p:cNvPr id="3" name="Immagine 2"/>
          <p:cNvPicPr>
            <a:picLocks noChangeAspect="1"/>
          </p:cNvPicPr>
          <p:nvPr/>
        </p:nvPicPr>
        <p:blipFill>
          <a:blip r:embed="rId2"/>
          <a:stretch>
            <a:fillRect/>
          </a:stretch>
        </p:blipFill>
        <p:spPr>
          <a:xfrm>
            <a:off x="1865376" y="3116076"/>
            <a:ext cx="4178807" cy="2943051"/>
          </a:xfrm>
          <a:prstGeom prst="rect">
            <a:avLst/>
          </a:prstGeom>
        </p:spPr>
      </p:pic>
      <p:sp>
        <p:nvSpPr>
          <p:cNvPr id="7" name="Rettangolo 6"/>
          <p:cNvSpPr/>
          <p:nvPr/>
        </p:nvSpPr>
        <p:spPr>
          <a:xfrm>
            <a:off x="1646804" y="6186382"/>
            <a:ext cx="6975988" cy="261610"/>
          </a:xfrm>
          <a:prstGeom prst="rect">
            <a:avLst/>
          </a:prstGeom>
        </p:spPr>
        <p:txBody>
          <a:bodyPr wrap="square">
            <a:spAutoFit/>
          </a:bodyPr>
          <a:lstStyle/>
          <a:p>
            <a:r>
              <a:rPr lang="nb-NO" sz="1100" b="1"/>
              <a:t>https://www.youtube.com/watch?v=qMWki9Ssdh4 </a:t>
            </a:r>
          </a:p>
        </p:txBody>
      </p:sp>
    </p:spTree>
    <p:extLst>
      <p:ext uri="{BB962C8B-B14F-4D97-AF65-F5344CB8AC3E}">
        <p14:creationId xmlns:p14="http://schemas.microsoft.com/office/powerpoint/2010/main" val="32190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#3: Robot-parkeringsplasser</a:t>
            </a:r>
          </a:p>
          <a:p>
            <a:r>
              <a:rPr lang="nb-NO" sz="1800"/>
              <a:t>Selv om de er noe som ligner på autonome roboter, ligger forskjellen i den lagerstilaktige, on-demand-parkeringen som de gir. Disse systemene maksimerer plass og parkeringstid samtidig som de sikrer at bilen kan gjøres tilgjengelig i løpet av få minutter når eieren ringer. </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a16="http://schemas.microsoft.com/office/drawing/2014/main" id="{6016ACA4-A33D-43E7-AD50-842947F700C9}"/>
              </a:ext>
            </a:extLst>
          </p:cNvPr>
          <p:cNvPicPr>
            <a:picLocks noChangeAspect="1"/>
          </p:cNvPicPr>
          <p:nvPr/>
        </p:nvPicPr>
        <p:blipFill>
          <a:blip r:embed="rId2"/>
          <a:stretch>
            <a:fillRect/>
          </a:stretch>
        </p:blipFill>
        <p:spPr>
          <a:xfrm>
            <a:off x="2386584" y="3578935"/>
            <a:ext cx="4071903" cy="2607447"/>
          </a:xfrm>
          <a:prstGeom prst="rect">
            <a:avLst/>
          </a:prstGeom>
        </p:spPr>
      </p:pic>
      <p:sp>
        <p:nvSpPr>
          <p:cNvPr id="10" name="Title 1">
            <a:extLst>
              <a:ext uri="{FF2B5EF4-FFF2-40B4-BE49-F238E27FC236}">
                <a16:creationId xmlns:a16="http://schemas.microsoft.com/office/drawing/2014/main" id="{63C28D94-9868-4136-9A51-401FE36FEAA8}"/>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txBox="1">
            <a:spLocks/>
          </p:cNvSpPr>
          <p:nvPr/>
        </p:nvSpPr>
        <p:spPr bwMode="auto">
          <a:xfrm>
            <a:off x="1268413" y="6597650"/>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r>
              <a:rPr lang="nb-NO"/>
              <a:t>PARK4SUMP • Treningsøkt - Riccardo Enei</a:t>
            </a:r>
          </a:p>
        </p:txBody>
      </p:sp>
      <p:sp>
        <p:nvSpPr>
          <p:cNvPr id="7" name="Rettangolo 6"/>
          <p:cNvSpPr/>
          <p:nvPr/>
        </p:nvSpPr>
        <p:spPr>
          <a:xfrm>
            <a:off x="691433" y="6175676"/>
            <a:ext cx="8637293" cy="261610"/>
          </a:xfrm>
          <a:prstGeom prst="rect">
            <a:avLst/>
          </a:prstGeom>
        </p:spPr>
        <p:txBody>
          <a:bodyPr wrap="square">
            <a:spAutoFit/>
          </a:bodyPr>
          <a:lstStyle/>
          <a:p>
            <a:r>
              <a:rPr lang="nb-NO" sz="1100"/>
              <a:t>https://www.birminghammail.co.uk/news/local-news/birminghams-return-to-robotic-parking-132679</a:t>
            </a:r>
          </a:p>
        </p:txBody>
      </p:sp>
    </p:spTree>
    <p:extLst>
      <p:ext uri="{BB962C8B-B14F-4D97-AF65-F5344CB8AC3E}">
        <p14:creationId xmlns:p14="http://schemas.microsoft.com/office/powerpoint/2010/main" val="17668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#3: Robot-parkeringsplasser</a:t>
            </a:r>
          </a:p>
          <a:p>
            <a:r>
              <a:rPr lang="nb-NO" sz="1800">
                <a:solidFill>
                  <a:srgbClr val="FF0000"/>
                </a:solidFill>
                <a:latin typeface="Times New Roman" panose="02020603050405020304" pitchFamily="18" charset="0"/>
                <a:cs typeface="Times New Roman" panose="02020603050405020304" pitchFamily="18" charset="0"/>
              </a:rPr>
              <a:t>Resultat</a:t>
            </a:r>
            <a:r>
              <a:rPr lang="nb-NO" sz="1800">
                <a:latin typeface="Times New Roman" panose="02020603050405020304" pitchFamily="18" charset="0"/>
                <a:cs typeface="Times New Roman" panose="02020603050405020304" pitchFamily="18" charset="0"/>
              </a:rPr>
              <a:t>: Systemet, som produseres av det tyske selskapet Wohr, har plass til alle bilstørrelser og er energieffektivt, ettersom det reduserer behovet for belysning og ventilasjon som kreves i underjordiske fleretasjes parkeringshus (f.eks. Cube Car Park i Birmingham (UK).</a:t>
            </a: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a16="http://schemas.microsoft.com/office/drawing/2014/main" id="{93FF7609-2653-4A6E-8D0B-E127CAA3DE96}"/>
              </a:ext>
            </a:extLst>
          </p:cNvPr>
          <p:cNvPicPr>
            <a:picLocks noChangeAspect="1"/>
          </p:cNvPicPr>
          <p:nvPr/>
        </p:nvPicPr>
        <p:blipFill>
          <a:blip r:embed="rId2"/>
          <a:stretch>
            <a:fillRect/>
          </a:stretch>
        </p:blipFill>
        <p:spPr>
          <a:xfrm>
            <a:off x="2456938" y="3523479"/>
            <a:ext cx="3915287" cy="2509201"/>
          </a:xfrm>
          <a:prstGeom prst="rect">
            <a:avLst/>
          </a:prstGeom>
        </p:spPr>
      </p:pic>
      <p:sp>
        <p:nvSpPr>
          <p:cNvPr id="11" name="Title 1">
            <a:extLst>
              <a:ext uri="{FF2B5EF4-FFF2-40B4-BE49-F238E27FC236}">
                <a16:creationId xmlns:a16="http://schemas.microsoft.com/office/drawing/2014/main" id="{4CCC8A85-FD50-40F4-B2A5-DB2E317CE46F}"/>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
        <p:nvSpPr>
          <p:cNvPr id="7" name="Rettangolo 6"/>
          <p:cNvSpPr/>
          <p:nvPr/>
        </p:nvSpPr>
        <p:spPr>
          <a:xfrm>
            <a:off x="691433" y="6175676"/>
            <a:ext cx="8637293" cy="261610"/>
          </a:xfrm>
          <a:prstGeom prst="rect">
            <a:avLst/>
          </a:prstGeom>
        </p:spPr>
        <p:txBody>
          <a:bodyPr wrap="square">
            <a:spAutoFit/>
          </a:bodyPr>
          <a:lstStyle/>
          <a:p>
            <a:r>
              <a:rPr lang="nb-NO" sz="1100"/>
              <a:t>https://www.birminghammail.co.uk/news/local-news/birminghams-return-to-robotic-parking-132679</a:t>
            </a:r>
          </a:p>
        </p:txBody>
      </p:sp>
    </p:spTree>
    <p:extLst>
      <p:ext uri="{BB962C8B-B14F-4D97-AF65-F5344CB8AC3E}">
        <p14:creationId xmlns:p14="http://schemas.microsoft.com/office/powerpoint/2010/main" val="14770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nb-NO"/>
              <a:t>#4: Smarte parkeringssensorer </a:t>
            </a:r>
          </a:p>
          <a:p>
            <a:r>
              <a:rPr lang="nb-NO" sz="1800"/>
              <a:t>Sensorene kommuniserer i sanntid med et Parking-Routing-Information-System (PRIS) for å lede bilistene til ledige parkeringsplasser.  </a:t>
            </a:r>
          </a:p>
        </p:txBody>
      </p:sp>
      <p:pic>
        <p:nvPicPr>
          <p:cNvPr id="2" name="Immagine 1">
            <a:extLst>
              <a:ext uri="{FF2B5EF4-FFF2-40B4-BE49-F238E27FC236}">
                <a16:creationId xmlns:a16="http://schemas.microsoft.com/office/drawing/2014/main" id="{24B9906D-B356-4107-8C82-3736082FA4BA}"/>
              </a:ext>
            </a:extLst>
          </p:cNvPr>
          <p:cNvPicPr>
            <a:picLocks noChangeAspect="1"/>
          </p:cNvPicPr>
          <p:nvPr/>
        </p:nvPicPr>
        <p:blipFill>
          <a:blip r:embed="rId2"/>
          <a:stretch>
            <a:fillRect/>
          </a:stretch>
        </p:blipFill>
        <p:spPr>
          <a:xfrm>
            <a:off x="1725284" y="2972502"/>
            <a:ext cx="5521396" cy="3531451"/>
          </a:xfrm>
          <a:prstGeom prst="rect">
            <a:avLst/>
          </a:prstGeom>
        </p:spPr>
      </p:pic>
      <p:sp>
        <p:nvSpPr>
          <p:cNvPr id="11" name="Title 1">
            <a:extLst>
              <a:ext uri="{FF2B5EF4-FFF2-40B4-BE49-F238E27FC236}">
                <a16:creationId xmlns:a16="http://schemas.microsoft.com/office/drawing/2014/main" id="{B57B82D5-8D96-49D1-BBF9-7F395C484B64}"/>
              </a:ext>
            </a:extLst>
          </p:cNvPr>
          <p:cNvSpPr>
            <a:spLocks noGrp="1"/>
          </p:cNvSpPr>
          <p:nvPr>
            <p:ph type="title"/>
          </p:nvPr>
        </p:nvSpPr>
        <p:spPr>
          <a:xfrm>
            <a:off x="285750" y="115888"/>
            <a:ext cx="7469397" cy="1152525"/>
          </a:xfrm>
        </p:spPr>
        <p:txBody>
          <a:bodyPr/>
          <a:lstStyle/>
          <a:p>
            <a:pPr eaLnBrk="1" hangingPunct="1"/>
            <a:r>
              <a:rPr lang="nb-NO"/>
              <a:t>Oversikt over nyvinninger innen parkering </a:t>
            </a:r>
            <a:br>
              <a:rPr lang="nb-NO"/>
            </a:br>
            <a:endParaRPr lang="nb-NO"/>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nb-NO"/>
              <a:t>PARK4SUMP • Treningsøkt - Riccardo Enei</a:t>
            </a:r>
          </a:p>
        </p:txBody>
      </p:sp>
    </p:spTree>
    <p:extLst>
      <p:ext uri="{BB962C8B-B14F-4D97-AF65-F5344CB8AC3E}">
        <p14:creationId xmlns:p14="http://schemas.microsoft.com/office/powerpoint/2010/main" val="25281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UserInfo>
        <DisplayName>Katleen Stroombergen</DisplayName>
        <AccountId>27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9" ma:contentTypeDescription="Create a new document." ma:contentTypeScope="" ma:versionID="9c05b35602e7ceeb4d8df6dea5ba02eb">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fc018eb53d7e903c671c6ab8b0f707ea"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ACC609-0F7B-4C94-8C5C-FA1876795E38}">
  <ds:schemaRefs>
    <ds:schemaRef ds:uri="http://schemas.microsoft.com/sharepoint/v3/contenttype/forms"/>
  </ds:schemaRefs>
</ds:datastoreItem>
</file>

<file path=customXml/itemProps2.xml><?xml version="1.0" encoding="utf-8"?>
<ds:datastoreItem xmlns:ds="http://schemas.openxmlformats.org/officeDocument/2006/customXml" ds:itemID="{691DF273-5B54-4122-A0E9-10A34460F635}">
  <ds:schemaRefs>
    <ds:schemaRef ds:uri="http://purl.org/dc/dcmitype/"/>
    <ds:schemaRef ds:uri="http://schemas.microsoft.com/office/infopath/2007/PartnerControls"/>
    <ds:schemaRef ds:uri="http://purl.org/dc/elements/1.1/"/>
    <ds:schemaRef ds:uri="http://schemas.microsoft.com/office/2006/metadata/properties"/>
    <ds:schemaRef ds:uri="6f7dc085-b98d-49be-b5ff-f92ae1376e0e"/>
    <ds:schemaRef ds:uri="http://schemas.microsoft.com/office/2006/documentManagement/types"/>
    <ds:schemaRef ds:uri="http://schemas.openxmlformats.org/package/2006/metadata/core-properties"/>
    <ds:schemaRef ds:uri="f6053dd3-0b41-4824-a1f2-2f5584b9227f"/>
    <ds:schemaRef ds:uri="http://www.w3.org/XML/1998/namespace"/>
    <ds:schemaRef ds:uri="http://purl.org/dc/terms/"/>
  </ds:schemaRefs>
</ds:datastoreItem>
</file>

<file path=customXml/itemProps3.xml><?xml version="1.0" encoding="utf-8"?>
<ds:datastoreItem xmlns:ds="http://schemas.openxmlformats.org/officeDocument/2006/customXml" ds:itemID="{9D36E6C2-A22E-4A41-AE07-30A01E031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dc085-b98d-49be-b5ff-f92ae1376e0e"/>
    <ds:schemaRef ds:uri="f6053dd3-0b41-4824-a1f2-2f5584b92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1</TotalTime>
  <Words>2972</Words>
  <Application>Microsoft Office PowerPoint</Application>
  <PresentationFormat>Skjermfremvisning (4:3)</PresentationFormat>
  <Paragraphs>246</Paragraphs>
  <Slides>35</Slides>
  <Notes>9</Notes>
  <HiddenSlides>0</HiddenSlides>
  <MMClips>0</MMClips>
  <ScaleCrop>false</ScaleCrop>
  <HeadingPairs>
    <vt:vector size="4" baseType="variant">
      <vt:variant>
        <vt:lpstr>Tema</vt:lpstr>
      </vt:variant>
      <vt:variant>
        <vt:i4>2</vt:i4>
      </vt:variant>
      <vt:variant>
        <vt:lpstr>Lysbildetitler</vt:lpstr>
      </vt:variant>
      <vt:variant>
        <vt:i4>35</vt:i4>
      </vt:variant>
    </vt:vector>
  </HeadingPairs>
  <TitlesOfParts>
    <vt:vector size="37" baseType="lpstr">
      <vt:lpstr>Presentation_new WIKI LOGO</vt:lpstr>
      <vt:lpstr>Custom Design</vt:lpstr>
      <vt:lpstr>PowerPoint-presentasjon</vt:lpstr>
      <vt:lpstr>PowerPoint-presentasjon</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Oversikt over nyvinninger innen parkering  </vt:lpstr>
      <vt:lpstr>PowerPoint-presentasjon</vt:lpstr>
      <vt:lpstr>Fordeler med tekniske løsninger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Viktige muliggjørere av tekniske løsninger</vt:lpstr>
      <vt:lpstr>Sentrale hindringer for innføring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Lynn Beyens</cp:lastModifiedBy>
  <cp:revision>246</cp:revision>
  <cp:lastPrinted>2020-02-17T14:35:18Z</cp:lastPrinted>
  <dcterms:created xsi:type="dcterms:W3CDTF">2014-04-09T13:24:47Z</dcterms:created>
  <dcterms:modified xsi:type="dcterms:W3CDTF">2020-09-28T09:03:34Z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