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30" r:id="rId5"/>
  </p:sldMasterIdLst>
  <p:notesMasterIdLst>
    <p:notesMasterId r:id="rId41"/>
  </p:notesMasterIdLst>
  <p:handoutMasterIdLst>
    <p:handoutMasterId r:id="rId42"/>
  </p:handoutMasterIdLst>
  <p:sldIdLst>
    <p:sldId id="265" r:id="rId6"/>
    <p:sldId id="452" r:id="rId7"/>
    <p:sldId id="531" r:id="rId8"/>
    <p:sldId id="532" r:id="rId9"/>
    <p:sldId id="533" r:id="rId10"/>
    <p:sldId id="534" r:id="rId11"/>
    <p:sldId id="535" r:id="rId12"/>
    <p:sldId id="536" r:id="rId13"/>
    <p:sldId id="537" r:id="rId14"/>
    <p:sldId id="557" r:id="rId15"/>
    <p:sldId id="539" r:id="rId16"/>
    <p:sldId id="540" r:id="rId17"/>
    <p:sldId id="541" r:id="rId18"/>
    <p:sldId id="542" r:id="rId19"/>
    <p:sldId id="543" r:id="rId20"/>
    <p:sldId id="544" r:id="rId21"/>
    <p:sldId id="545" r:id="rId22"/>
    <p:sldId id="548" r:id="rId23"/>
    <p:sldId id="547" r:id="rId24"/>
    <p:sldId id="551" r:id="rId25"/>
    <p:sldId id="555" r:id="rId26"/>
    <p:sldId id="269" r:id="rId27"/>
    <p:sldId id="552" r:id="rId28"/>
    <p:sldId id="527" r:id="rId29"/>
    <p:sldId id="528" r:id="rId30"/>
    <p:sldId id="553" r:id="rId31"/>
    <p:sldId id="530" r:id="rId32"/>
    <p:sldId id="558" r:id="rId33"/>
    <p:sldId id="554" r:id="rId34"/>
    <p:sldId id="444" r:id="rId35"/>
    <p:sldId id="529" r:id="rId36"/>
    <p:sldId id="556" r:id="rId37"/>
    <p:sldId id="526" r:id="rId38"/>
    <p:sldId id="293" r:id="rId39"/>
    <p:sldId id="258" r:id="rId40"/>
  </p:sldIdLst>
  <p:sldSz cx="9144000" cy="6858000" type="screen4x3"/>
  <p:notesSz cx="6797675" cy="9926638"/>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Tully" initials="ST" lastIdx="20" clrIdx="0">
    <p:extLst>
      <p:ext uri="{19B8F6BF-5375-455C-9EA6-DF929625EA0E}">
        <p15:presenceInfo xmlns:p15="http://schemas.microsoft.com/office/powerpoint/2012/main" userId="8b63825590e532d4" providerId="Windows Live"/>
      </p:ext>
    </p:extLst>
  </p:cmAuthor>
  <p:cmAuthor id="2" name="Alessandro" initials="A" lastIdx="3" clrIdx="1">
    <p:extLst>
      <p:ext uri="{19B8F6BF-5375-455C-9EA6-DF929625EA0E}">
        <p15:presenceInfo xmlns:p15="http://schemas.microsoft.com/office/powerpoint/2012/main" userId="Alessand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5"/>
    <a:srgbClr val="034EA2"/>
    <a:srgbClr val="2249A1"/>
    <a:srgbClr val="ACC0EE"/>
    <a:srgbClr val="FF99FF"/>
    <a:srgbClr val="FFFF99"/>
    <a:srgbClr val="FF5050"/>
    <a:srgbClr val="EBEEF0"/>
    <a:srgbClr val="102C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337DC5-319D-4B3F-AB86-70394C387737}" v="166" dt="2020-05-25T08:07:50.44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54" autoAdjust="0"/>
  </p:normalViewPr>
  <p:slideViewPr>
    <p:cSldViewPr snapToGrid="0">
      <p:cViewPr>
        <p:scale>
          <a:sx n="100" d="100"/>
          <a:sy n="100" d="100"/>
        </p:scale>
        <p:origin x="1290" y="22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25T08:16:09.708" idx="11">
    <p:pos x="5505" y="3195"/>
    <p:text>Re-worded paragraph to avoid unexplained acronym of SFMTA.  Prevoiusly read  'To help increase payment compliance, the SFMTA made it much  easier to pay in SFpark pilot areas by introducing PayByPhone as well as new meters that accept payment by credit card in addition to the SFMTA Parking Card and coins.'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25T08:22:37.787" idx="12">
    <p:pos x="5232" y="3645"/>
    <p:text>corrected spelling</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52016"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park.org/docs_evalsummary"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fpark.org/docs_techmanual" TargetMode="External"/><Relationship Id="rId5" Type="http://schemas.openxmlformats.org/officeDocument/2006/relationships/hyperlink" Target="http://sfpark.org/docs_pilotsummary" TargetMode="External"/><Relationship Id="rId4" Type="http://schemas.openxmlformats.org/officeDocument/2006/relationships/hyperlink" Target="http://sfpark.org/docs_pilotevaluatio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0" i="0" u="none" strike="noStrike" kern="1200" baseline="0" dirty="0">
                <a:solidFill>
                  <a:schemeClr val="tx1"/>
                </a:solidFill>
                <a:latin typeface="Times New Roman" pitchFamily="1" charset="0"/>
                <a:ea typeface="MS PGothic" pitchFamily="34" charset="-128"/>
                <a:cs typeface="MS PGothic"/>
              </a:rPr>
              <a:t>The UK company </a:t>
            </a:r>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is introducing smart parking schemes across several towns and cities, helping to reduce driver stress, congestion and emissions generated while looking for parking spaces by navigating drivers directly to available bays. </a:t>
            </a:r>
          </a:p>
          <a:p>
            <a:r>
              <a:rPr lang="en-US" sz="1200" b="0" i="0" u="none" strike="noStrike" kern="1200" baseline="0" dirty="0" err="1">
                <a:solidFill>
                  <a:schemeClr val="tx1"/>
                </a:solidFill>
                <a:latin typeface="Times New Roman" pitchFamily="1" charset="0"/>
                <a:ea typeface="MS PGothic" pitchFamily="34" charset="-128"/>
                <a:cs typeface="MS PGothic"/>
              </a:rPr>
              <a:t>AppyParking</a:t>
            </a:r>
            <a:r>
              <a:rPr lang="en-US" sz="1200" b="0" i="0" u="none" strike="noStrike" kern="1200" baseline="0" dirty="0">
                <a:solidFill>
                  <a:schemeClr val="tx1"/>
                </a:solidFill>
                <a:latin typeface="Times New Roman" pitchFamily="1" charset="0"/>
                <a:ea typeface="MS PGothic" pitchFamily="34" charset="-128"/>
                <a:cs typeface="MS PGothic"/>
              </a:rPr>
              <a:t> has worked with a number of UK authorities, including Harrogate Borough Council, North Yorkshire County Council, and Coventry City Council, to install sensors in Pay and Display parking bays. This means users who download the app can see real-time availability of spaces and eventually EV </a:t>
            </a:r>
            <a:r>
              <a:rPr lang="en-US" sz="1200" b="0" i="0" u="none" strike="noStrike" kern="1200" baseline="0" dirty="0" err="1">
                <a:solidFill>
                  <a:schemeClr val="tx1"/>
                </a:solidFill>
                <a:latin typeface="Times New Roman" pitchFamily="1" charset="0"/>
                <a:ea typeface="MS PGothic" pitchFamily="34" charset="-128"/>
                <a:cs typeface="MS PGothic"/>
              </a:rPr>
              <a:t>chargepoints</a:t>
            </a:r>
            <a:r>
              <a:rPr lang="en-US" sz="1200" b="0" i="0" u="none" strike="noStrike" kern="1200" baseline="0" dirty="0">
                <a:solidFill>
                  <a:schemeClr val="tx1"/>
                </a:solidFill>
                <a:latin typeface="Times New Roman" pitchFamily="1" charset="0"/>
                <a:ea typeface="MS PGothic" pitchFamily="34" charset="-128"/>
                <a:cs typeface="MS PGothic"/>
              </a:rPr>
              <a:t> across the cities. 	</a:t>
            </a:r>
          </a:p>
          <a:p>
            <a:r>
              <a:rPr lang="it-IT" dirty="0"/>
              <a:t>The report from the UK </a:t>
            </a:r>
            <a:r>
              <a:rPr lang="it-IT" dirty="0" err="1"/>
              <a:t>Department</a:t>
            </a:r>
            <a:r>
              <a:rPr lang="it-IT" baseline="0" dirty="0"/>
              <a:t> for </a:t>
            </a:r>
            <a:r>
              <a:rPr lang="it-IT" baseline="0" dirty="0" err="1"/>
              <a:t>Transport</a:t>
            </a:r>
            <a:r>
              <a:rPr lang="it-IT" dirty="0"/>
              <a:t> https://assets.publishing.service.gov.uk/government/uploads/system/uploads/attachment_data/file/846593/future-of-mobility-strategy.pdf  shows</a:t>
            </a:r>
            <a:r>
              <a:rPr lang="it-IT" baseline="0" dirty="0"/>
              <a:t> </a:t>
            </a:r>
            <a:r>
              <a:rPr lang="it-IT" baseline="0" dirty="0" err="1"/>
              <a:t>details</a:t>
            </a:r>
            <a:r>
              <a:rPr lang="it-IT" baseline="0" dirty="0"/>
              <a:t> on the Harrogate </a:t>
            </a:r>
            <a:r>
              <a:rPr lang="it-IT" dirty="0"/>
              <a:t> case</a:t>
            </a:r>
            <a:r>
              <a:rPr lang="it-IT" baseline="0" dirty="0"/>
              <a:t> </a:t>
            </a:r>
            <a:r>
              <a:rPr lang="it-IT" baseline="0" dirty="0" err="1"/>
              <a:t>study</a:t>
            </a:r>
            <a:r>
              <a:rPr lang="it-IT" baseline="0" dirty="0"/>
              <a:t>.</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10</a:t>
            </a:fld>
            <a:endParaRPr lang="de-DE"/>
          </a:p>
        </p:txBody>
      </p:sp>
    </p:spTree>
    <p:extLst>
      <p:ext uri="{BB962C8B-B14F-4D97-AF65-F5344CB8AC3E}">
        <p14:creationId xmlns:p14="http://schemas.microsoft.com/office/powerpoint/2010/main" val="299832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More on </a:t>
            </a:r>
            <a:r>
              <a:rPr lang="it-IT" dirty="0" err="1"/>
              <a:t>this</a:t>
            </a:r>
            <a:r>
              <a:rPr lang="it-IT" dirty="0"/>
              <a:t> trial,</a:t>
            </a:r>
            <a:r>
              <a:rPr lang="it-IT" baseline="0" dirty="0"/>
              <a:t> </a:t>
            </a:r>
            <a:r>
              <a:rPr lang="it-IT" baseline="0" dirty="0" err="1"/>
              <a:t>impacts</a:t>
            </a:r>
            <a:r>
              <a:rPr lang="it-IT" baseline="0" dirty="0"/>
              <a:t> and </a:t>
            </a:r>
            <a:r>
              <a:rPr lang="it-IT" baseline="0" dirty="0" err="1"/>
              <a:t>implmentation</a:t>
            </a:r>
            <a:r>
              <a:rPr lang="it-IT" baseline="0" dirty="0"/>
              <a:t> can be </a:t>
            </a:r>
            <a:r>
              <a:rPr lang="it-IT" baseline="0" dirty="0" err="1"/>
              <a:t>found</a:t>
            </a:r>
            <a:r>
              <a:rPr lang="it-IT" baseline="0" dirty="0"/>
              <a:t> in the CIVITAS SMILE (2006) </a:t>
            </a:r>
            <a:r>
              <a:rPr lang="it-IT" baseline="0" dirty="0" err="1"/>
              <a:t>evaluation</a:t>
            </a:r>
            <a:r>
              <a:rPr lang="it-IT" baseline="0" dirty="0"/>
              <a:t> report </a:t>
            </a:r>
            <a:r>
              <a:rPr lang="en-US" sz="1200" b="1" i="0" u="none" strike="noStrike" kern="1200" baseline="0" dirty="0">
                <a:solidFill>
                  <a:schemeClr val="tx1"/>
                </a:solidFill>
                <a:latin typeface="Times New Roman" pitchFamily="1" charset="0"/>
                <a:ea typeface="MS PGothic" pitchFamily="34" charset="-128"/>
                <a:cs typeface="MS PGothic"/>
              </a:rPr>
              <a:t>Influencing the choice of vehicle towards smaller</a:t>
            </a:r>
          </a:p>
          <a:p>
            <a:r>
              <a:rPr lang="en-US" sz="1200" b="1" i="0" u="none" strike="noStrike" kern="1200" baseline="0" dirty="0">
                <a:solidFill>
                  <a:schemeClr val="tx1"/>
                </a:solidFill>
                <a:latin typeface="Times New Roman" pitchFamily="1" charset="0"/>
                <a:ea typeface="MS PGothic" pitchFamily="34" charset="-128"/>
                <a:cs typeface="MS PGothic"/>
              </a:rPr>
              <a:t>and more fuel efficient vehicles </a:t>
            </a:r>
            <a:r>
              <a:rPr lang="en-US" sz="1200" b="0" i="0" u="none" strike="noStrike" kern="1200" baseline="0" dirty="0">
                <a:solidFill>
                  <a:schemeClr val="tx1"/>
                </a:solidFill>
                <a:latin typeface="Times New Roman" pitchFamily="1" charset="0"/>
                <a:ea typeface="MS PGothic" pitchFamily="34" charset="-128"/>
                <a:cs typeface="MS PGothic"/>
              </a:rPr>
              <a:t>in </a:t>
            </a:r>
            <a:r>
              <a:rPr lang="en-US" sz="1200" b="1" i="0" u="none" strike="noStrike" kern="1200" baseline="0" dirty="0">
                <a:solidFill>
                  <a:schemeClr val="tx1"/>
                </a:solidFill>
                <a:latin typeface="Times New Roman" pitchFamily="1" charset="0"/>
                <a:ea typeface="MS PGothic" pitchFamily="34" charset="-128"/>
                <a:cs typeface="MS PGothic"/>
              </a:rPr>
              <a:t> https://civitas.eu/sites/default/files/720-2.pdf . </a:t>
            </a:r>
            <a:r>
              <a:rPr lang="en-US" sz="1200" b="0" i="0" u="none" strike="noStrike" kern="1200" baseline="0" dirty="0">
                <a:solidFill>
                  <a:schemeClr val="tx1"/>
                </a:solidFill>
                <a:latin typeface="Times New Roman" pitchFamily="1" charset="0"/>
                <a:ea typeface="MS PGothic" pitchFamily="34" charset="-128"/>
                <a:cs typeface="MS PGothic"/>
              </a:rPr>
              <a:t>The report</a:t>
            </a:r>
            <a:r>
              <a:rPr lang="en-US" sz="1200" b="1" i="0" u="none" strike="noStrike" kern="1200" baseline="0" dirty="0">
                <a:solidFill>
                  <a:schemeClr val="tx1"/>
                </a:solidFill>
                <a:latin typeface="Times New Roman" pitchFamily="1" charset="0"/>
                <a:ea typeface="MS PGothic" pitchFamily="34" charset="-128"/>
                <a:cs typeface="MS PGothic"/>
              </a:rPr>
              <a:t> </a:t>
            </a:r>
            <a:r>
              <a:rPr lang="en-US" sz="1200" b="0" i="0" u="none" strike="noStrike" kern="1200" baseline="0" dirty="0">
                <a:solidFill>
                  <a:schemeClr val="tx1"/>
                </a:solidFill>
                <a:latin typeface="Times New Roman" pitchFamily="1" charset="0"/>
                <a:ea typeface="MS PGothic" pitchFamily="34" charset="-128"/>
                <a:cs typeface="MS PGothic"/>
              </a:rPr>
              <a:t>deals with the implementation stages of the measure, discussing limitations and potential benefits of vehicle lengths parking fees measures.</a:t>
            </a:r>
            <a:endParaRPr lang="it-IT" b="0"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18</a:t>
            </a:fld>
            <a:endParaRPr lang="de-DE"/>
          </a:p>
        </p:txBody>
      </p:sp>
    </p:spTree>
    <p:extLst>
      <p:ext uri="{BB962C8B-B14F-4D97-AF65-F5344CB8AC3E}">
        <p14:creationId xmlns:p14="http://schemas.microsoft.com/office/powerpoint/2010/main" val="394698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err="1"/>
              <a:t>SF</a:t>
            </a:r>
            <a:r>
              <a:rPr lang="en-US" i="1" dirty="0" err="1"/>
              <a:t>park</a:t>
            </a:r>
            <a:r>
              <a:rPr lang="en-US" dirty="0"/>
              <a:t> was a federally-funded demonstration of a new approach to managing parking. It used better information, including real-time data where parking is available, and demand-responsive parking pricing to help make parking easier to find. As a federally-funded demonstration of a new approach to managing parking, the </a:t>
            </a:r>
            <a:r>
              <a:rPr lang="en-US" dirty="0" err="1"/>
              <a:t>SF</a:t>
            </a:r>
            <a:r>
              <a:rPr lang="en-US" i="1" dirty="0" err="1"/>
              <a:t>park</a:t>
            </a:r>
            <a:r>
              <a:rPr lang="en-US" dirty="0"/>
              <a:t> project collected an unprecedented data set to enable a thorough evaluation of its effectiveness.</a:t>
            </a:r>
          </a:p>
          <a:p>
            <a:r>
              <a:rPr lang="en-US" b="1" dirty="0"/>
              <a:t>Evaluation findings</a:t>
            </a:r>
          </a:p>
          <a:p>
            <a:r>
              <a:rPr lang="en-US" dirty="0"/>
              <a:t>The San Francisco Municipal Transportation Agency (SFMTA) evaluated the </a:t>
            </a:r>
            <a:r>
              <a:rPr lang="en-US" dirty="0" err="1"/>
              <a:t>SF</a:t>
            </a:r>
            <a:r>
              <a:rPr lang="en-US" i="1" dirty="0" err="1"/>
              <a:t>park</a:t>
            </a:r>
            <a:r>
              <a:rPr lang="en-US" dirty="0"/>
              <a:t> pilot project to see how effectively this approach to managing parking delivered the expected benefits. The evaluation showed that after </a:t>
            </a:r>
            <a:r>
              <a:rPr lang="en-US" dirty="0" err="1"/>
              <a:t>SF</a:t>
            </a:r>
            <a:r>
              <a:rPr lang="en-US" i="1" dirty="0" err="1"/>
              <a:t>park</a:t>
            </a:r>
            <a:r>
              <a:rPr lang="en-US" dirty="0"/>
              <a:t>, San Francisco saw:</a:t>
            </a:r>
          </a:p>
          <a:p>
            <a:pPr marL="171450" indent="-171450">
              <a:buFont typeface="Arial" panose="020B0604020202020204" pitchFamily="34" charset="0"/>
              <a:buChar char="•"/>
            </a:pPr>
            <a:r>
              <a:rPr lang="en-US" dirty="0"/>
              <a:t>Average parking rates were lower</a:t>
            </a:r>
          </a:p>
          <a:p>
            <a:pPr marL="171450" indent="-171450">
              <a:buFont typeface="Arial" panose="020B0604020202020204" pitchFamily="34" charset="0"/>
              <a:buChar char="•"/>
            </a:pPr>
            <a:r>
              <a:rPr lang="en-US" dirty="0"/>
              <a:t>Parking availability improved</a:t>
            </a:r>
          </a:p>
          <a:p>
            <a:pPr marL="171450" indent="-171450">
              <a:buFont typeface="Arial" panose="020B0604020202020204" pitchFamily="34" charset="0"/>
              <a:buChar char="•"/>
            </a:pPr>
            <a:r>
              <a:rPr lang="en-US" dirty="0"/>
              <a:t>It is easier to find a parking space</a:t>
            </a:r>
          </a:p>
          <a:p>
            <a:pPr marL="171450" indent="-171450">
              <a:buFont typeface="Arial" panose="020B0604020202020204" pitchFamily="34" charset="0"/>
              <a:buChar char="•"/>
            </a:pPr>
            <a:r>
              <a:rPr lang="en-US" dirty="0"/>
              <a:t>It is easier to pay and avoid parking citations</a:t>
            </a:r>
          </a:p>
          <a:p>
            <a:r>
              <a:rPr lang="en-US" dirty="0"/>
              <a:t>Greenhouse gas emissions decreased</a:t>
            </a:r>
          </a:p>
          <a:p>
            <a:r>
              <a:rPr lang="en-US" dirty="0"/>
              <a:t>Vehicle miles traveled decreased</a:t>
            </a:r>
          </a:p>
          <a:p>
            <a:r>
              <a:rPr lang="en-US" dirty="0"/>
              <a:t>The SFMTA produced four documents as part of the evaluation, available online:</a:t>
            </a:r>
          </a:p>
          <a:p>
            <a:r>
              <a:rPr lang="en-US" dirty="0">
                <a:hlinkClick r:id="rId3"/>
              </a:rPr>
              <a:t>Summary of the evaluation findings</a:t>
            </a:r>
            <a:endParaRPr lang="en-US" dirty="0"/>
          </a:p>
          <a:p>
            <a:r>
              <a:rPr lang="en-US" dirty="0">
                <a:hlinkClick r:id="rId4"/>
              </a:rPr>
              <a:t>Full evaluation report</a:t>
            </a:r>
            <a:endParaRPr lang="en-US" dirty="0"/>
          </a:p>
          <a:p>
            <a:r>
              <a:rPr lang="en-US" dirty="0">
                <a:hlinkClick r:id="rId5"/>
              </a:rPr>
              <a:t>Overview of </a:t>
            </a:r>
            <a:r>
              <a:rPr lang="en-US" dirty="0" err="1">
                <a:hlinkClick r:id="rId5"/>
              </a:rPr>
              <a:t>SF</a:t>
            </a:r>
            <a:r>
              <a:rPr lang="en-US" i="1" dirty="0" err="1">
                <a:hlinkClick r:id="rId5"/>
              </a:rPr>
              <a:t>park</a:t>
            </a:r>
            <a:endParaRPr lang="en-US" dirty="0"/>
          </a:p>
          <a:p>
            <a:r>
              <a:rPr lang="en-US" dirty="0">
                <a:hlinkClick r:id="rId6"/>
              </a:rPr>
              <a:t>Technical “how to” manual</a:t>
            </a:r>
            <a:endParaRPr lang="en-US" dirty="0"/>
          </a:p>
          <a:p>
            <a:r>
              <a:rPr lang="it-IT" dirty="0"/>
              <a:t>http://sfpark.org/about-the-project/pilot-evaluation/  </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243362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797428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a:t>Benefit of the new Treviso</a:t>
            </a:r>
            <a:r>
              <a:rPr lang="en-US" baseline="0" dirty="0"/>
              <a:t> App: </a:t>
            </a:r>
            <a:r>
              <a:rPr lang="en-US" dirty="0"/>
              <a:t>The new APP allows for more flexibility: it will be possible to pay for an occasional stop without the need for registration by the user, using their credit card: </a:t>
            </a:r>
            <a:r>
              <a:rPr lang="en-US" dirty="0" err="1"/>
              <a:t>TrevisoApp</a:t>
            </a:r>
            <a:r>
              <a:rPr lang="en-US" dirty="0"/>
              <a:t> will also be able to administer multiple payment titles. For example, a family will be able to manage multiple vehicles from a single account, (even those used by their children).</a:t>
            </a:r>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29</a:t>
            </a:fld>
            <a:endParaRPr lang="de-DE"/>
          </a:p>
        </p:txBody>
      </p:sp>
    </p:spTree>
    <p:extLst>
      <p:ext uri="{BB962C8B-B14F-4D97-AF65-F5344CB8AC3E}">
        <p14:creationId xmlns:p14="http://schemas.microsoft.com/office/powerpoint/2010/main" val="3233515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b="1" kern="1200" dirty="0">
                <a:solidFill>
                  <a:schemeClr val="tx1"/>
                </a:solidFill>
                <a:effectLst/>
                <a:latin typeface="Times New Roman" pitchFamily="1" charset="0"/>
                <a:ea typeface="MS PGothic" pitchFamily="34" charset="-128"/>
                <a:cs typeface="MS PGothic"/>
              </a:rPr>
              <a:t>DATA STANDARDS</a:t>
            </a:r>
          </a:p>
          <a:p>
            <a:r>
              <a:rPr lang="en-US" sz="1200" kern="1200" dirty="0">
                <a:solidFill>
                  <a:schemeClr val="tx1"/>
                </a:solidFill>
                <a:effectLst/>
                <a:latin typeface="Times New Roman" pitchFamily="1" charset="0"/>
                <a:ea typeface="MS PGothic" pitchFamily="34" charset="-128"/>
                <a:cs typeface="MS PGothic"/>
              </a:rPr>
              <a:t>The Alliance for Parking Data Standards (APDS), formed by the International Parking &amp; Mobility Institute (IPMI), the British Parking Association (BPA), and the European Parking Association (EPA), is a not-for-profit organization with the mission to develop, promote, manage, and maintain a uniform global standard that will allow organizations to share parking data across platforms worldwide. The web site</a:t>
            </a:r>
            <a:r>
              <a:rPr lang="en-US" sz="1200" kern="1200" baseline="0" dirty="0">
                <a:solidFill>
                  <a:schemeClr val="tx1"/>
                </a:solidFill>
                <a:effectLst/>
                <a:latin typeface="Times New Roman" pitchFamily="1" charset="0"/>
                <a:ea typeface="MS PGothic" pitchFamily="34" charset="-128"/>
                <a:cs typeface="MS PGothic"/>
              </a:rPr>
              <a:t> </a:t>
            </a:r>
            <a:r>
              <a:rPr lang="it-IT" dirty="0"/>
              <a:t>https://www.allianceforparkingdatastandards.org/news </a:t>
            </a:r>
            <a:r>
              <a:rPr lang="it-IT" dirty="0" err="1"/>
              <a:t>provides</a:t>
            </a:r>
            <a:r>
              <a:rPr lang="it-IT" dirty="0"/>
              <a:t> information on the </a:t>
            </a:r>
            <a:r>
              <a:rPr lang="it-IT" dirty="0" err="1"/>
              <a:t>association</a:t>
            </a:r>
            <a:r>
              <a:rPr lang="it-IT" dirty="0"/>
              <a:t> </a:t>
            </a:r>
            <a:r>
              <a:rPr lang="it-IT" dirty="0" err="1"/>
              <a:t>key</a:t>
            </a:r>
            <a:r>
              <a:rPr lang="it-IT" dirty="0"/>
              <a:t> </a:t>
            </a:r>
            <a:r>
              <a:rPr lang="it-IT" dirty="0" err="1"/>
              <a:t>initiatives</a:t>
            </a:r>
            <a:r>
              <a:rPr lang="it-IT" dirty="0"/>
              <a:t>.</a:t>
            </a:r>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136418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t>
            </a:r>
            <a:r>
              <a:rPr lang="it-IT" baseline="0" dirty="0"/>
              <a:t> </a:t>
            </a:r>
            <a:r>
              <a:rPr lang="it-IT" baseline="0" dirty="0" err="1"/>
              <a:t>overview</a:t>
            </a:r>
            <a:r>
              <a:rPr lang="it-IT" baseline="0" dirty="0"/>
              <a:t> on </a:t>
            </a:r>
            <a:r>
              <a:rPr lang="it-IT" baseline="0" dirty="0" err="1"/>
              <a:t>technical</a:t>
            </a:r>
            <a:r>
              <a:rPr lang="it-IT" baseline="0" dirty="0"/>
              <a:t> </a:t>
            </a:r>
            <a:r>
              <a:rPr lang="it-IT" baseline="0" dirty="0" err="1"/>
              <a:t>barriers</a:t>
            </a:r>
            <a:r>
              <a:rPr lang="it-IT" baseline="0" dirty="0"/>
              <a:t> in the use of </a:t>
            </a:r>
            <a:r>
              <a:rPr lang="it-IT" baseline="0" dirty="0" err="1"/>
              <a:t>sensors</a:t>
            </a:r>
            <a:r>
              <a:rPr lang="it-IT" baseline="0" dirty="0"/>
              <a:t> for </a:t>
            </a:r>
            <a:r>
              <a:rPr lang="it-IT" baseline="0" dirty="0" err="1"/>
              <a:t>dynamic</a:t>
            </a:r>
            <a:r>
              <a:rPr lang="it-IT" baseline="0" dirty="0"/>
              <a:t> </a:t>
            </a:r>
            <a:r>
              <a:rPr lang="it-IT" baseline="0" dirty="0" err="1"/>
              <a:t>demand-responding</a:t>
            </a:r>
            <a:r>
              <a:rPr lang="it-IT" baseline="0" dirty="0"/>
              <a:t> parking </a:t>
            </a:r>
            <a:r>
              <a:rPr lang="it-IT" baseline="0" dirty="0" err="1"/>
              <a:t>pricing</a:t>
            </a:r>
            <a:r>
              <a:rPr lang="it-IT" baseline="0" dirty="0"/>
              <a:t> can be </a:t>
            </a:r>
            <a:r>
              <a:rPr lang="it-IT" baseline="0" dirty="0" err="1"/>
              <a:t>found</a:t>
            </a:r>
            <a:r>
              <a:rPr lang="it-IT" baseline="0" dirty="0"/>
              <a:t> in the</a:t>
            </a:r>
            <a:endParaRPr lang="it-IT" sz="1200" b="0" i="0" u="none" strike="noStrike" kern="1200" baseline="0" dirty="0">
              <a:solidFill>
                <a:schemeClr val="tx1"/>
              </a:solidFill>
              <a:latin typeface="Times New Roman" pitchFamily="1" charset="0"/>
              <a:ea typeface="MS PGothic" pitchFamily="34" charset="-128"/>
              <a:cs typeface="MS PGothic"/>
            </a:endParaRPr>
          </a:p>
          <a:p>
            <a:r>
              <a:rPr lang="it-IT" sz="1200" b="0" i="0" u="none" strike="noStrike" kern="1200" baseline="0" dirty="0">
                <a:solidFill>
                  <a:schemeClr val="tx1"/>
                </a:solidFill>
                <a:latin typeface="Times New Roman" pitchFamily="1" charset="0"/>
                <a:ea typeface="MS PGothic" pitchFamily="34" charset="-128"/>
                <a:cs typeface="MS PGothic"/>
              </a:rPr>
              <a:t> San Francisco </a:t>
            </a:r>
            <a:r>
              <a:rPr lang="it-IT" sz="1200" b="0" i="0" u="none" strike="noStrike" kern="1200" baseline="0" dirty="0" err="1">
                <a:solidFill>
                  <a:schemeClr val="tx1"/>
                </a:solidFill>
                <a:latin typeface="Times New Roman" pitchFamily="1" charset="0"/>
                <a:ea typeface="MS PGothic" pitchFamily="34" charset="-128"/>
                <a:cs typeface="MS PGothic"/>
              </a:rPr>
              <a:t>SF</a:t>
            </a:r>
            <a:r>
              <a:rPr lang="it-IT" sz="1200" b="0" i="1" u="none" strike="noStrike" kern="1200" baseline="0" dirty="0" err="1">
                <a:solidFill>
                  <a:schemeClr val="tx1"/>
                </a:solidFill>
                <a:latin typeface="Times New Roman" pitchFamily="1" charset="0"/>
                <a:ea typeface="MS PGothic" pitchFamily="34" charset="-128"/>
                <a:cs typeface="MS PGothic"/>
              </a:rPr>
              <a:t>park</a:t>
            </a:r>
            <a:r>
              <a:rPr lang="it-IT" sz="1200" b="0" i="1" u="none" strike="noStrike" kern="1200" baseline="0" dirty="0">
                <a:solidFill>
                  <a:schemeClr val="tx1"/>
                </a:solidFill>
                <a:latin typeface="Times New Roman" pitchFamily="1" charset="0"/>
                <a:ea typeface="MS PGothic" pitchFamily="34" charset="-128"/>
                <a:cs typeface="MS PGothic"/>
              </a:rPr>
              <a:t> </a:t>
            </a:r>
            <a:r>
              <a:rPr lang="it-IT" sz="1200" b="0" i="0" u="none" strike="noStrike" kern="1200" baseline="0" dirty="0" err="1">
                <a:solidFill>
                  <a:schemeClr val="tx1"/>
                </a:solidFill>
                <a:latin typeface="Times New Roman" pitchFamily="1" charset="0"/>
                <a:ea typeface="MS PGothic" pitchFamily="34" charset="-128"/>
                <a:cs typeface="MS PGothic"/>
              </a:rPr>
              <a:t>Pilot</a:t>
            </a:r>
            <a:r>
              <a:rPr lang="it-IT" sz="1200" b="0" i="0" u="none" strike="noStrike" kern="1200" baseline="0" dirty="0">
                <a:solidFill>
                  <a:schemeClr val="tx1"/>
                </a:solidFill>
                <a:latin typeface="Times New Roman" pitchFamily="1" charset="0"/>
                <a:ea typeface="MS PGothic" pitchFamily="34" charset="-128"/>
                <a:cs typeface="MS PGothic"/>
              </a:rPr>
              <a:t> Project Evaluation</a:t>
            </a:r>
            <a:r>
              <a:rPr lang="it-IT" sz="1200" b="0" i="0" u="none" strike="noStrike" kern="1200" baseline="0">
                <a:solidFill>
                  <a:schemeClr val="tx1"/>
                </a:solidFill>
                <a:latin typeface="Times New Roman" pitchFamily="1" charset="0"/>
                <a:ea typeface="MS PGothic" pitchFamily="34" charset="-128"/>
                <a:cs typeface="MS PGothic"/>
              </a:rPr>
              <a:t>: http://sfpark.org/about-the-project/pilot-evaluation/ </a:t>
            </a:r>
            <a:endParaRPr lang="it-IT" sz="1200" b="0" i="0" u="none" strike="noStrike" kern="1200" baseline="0" dirty="0">
              <a:solidFill>
                <a:schemeClr val="tx1"/>
              </a:solidFill>
              <a:latin typeface="Times New Roman" pitchFamily="1" charset="0"/>
              <a:ea typeface="MS PGothic" pitchFamily="34" charset="-128"/>
              <a:cs typeface="MS PGothic"/>
            </a:endParaRPr>
          </a:p>
          <a:p>
            <a:endParaRPr lang="it-IT" dirty="0"/>
          </a:p>
        </p:txBody>
      </p:sp>
      <p:sp>
        <p:nvSpPr>
          <p:cNvPr id="4" name="Segnaposto numero diapositiva 3"/>
          <p:cNvSpPr>
            <a:spLocks noGrp="1"/>
          </p:cNvSpPr>
          <p:nvPr>
            <p:ph type="sldNum" sz="quarter" idx="10"/>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3339281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35</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print"/>
          <a:srcRect l="71297"/>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print"/>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dirty="0"/>
          </a:p>
        </p:txBody>
      </p:sp>
      <p:pic>
        <p:nvPicPr>
          <p:cNvPr id="10" name="Afbeelding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B8120AA3-A793-4185-B640-40E3AA5BB0A0}"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2A1ACF3-F432-42DE-ADA4-5562DEF51FFC}" type="slidenum">
              <a:rPr lang="el-GR"/>
              <a:pPr>
                <a:defRPr/>
              </a:pPr>
              <a:t>‹nr.›</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116C7E3B-D04C-4310-AC12-0C054CAFE087}"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526BEB11-A36A-4E5D-9F9D-D3071967A8E4}" type="slidenum">
              <a:rPr lang="el-GR"/>
              <a:pPr>
                <a:defRPr/>
              </a:pPr>
              <a:t>‹nr.›</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F3F1F56-F7B3-4D88-B4DA-A96F7347C301}"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C4F0CF4-64DD-4C99-9B70-3899494CD7DD}" type="slidenum">
              <a:rPr lang="el-GR"/>
              <a:pPr>
                <a:defRPr/>
              </a:pPr>
              <a:t>‹nr.›</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3"/>
          <p:cNvSpPr>
            <a:spLocks noGrp="1"/>
          </p:cNvSpPr>
          <p:nvPr>
            <p:ph type="dt" sz="half" idx="10"/>
          </p:nvPr>
        </p:nvSpPr>
        <p:spPr/>
        <p:txBody>
          <a:bodyPr/>
          <a:lstStyle>
            <a:lvl1pPr>
              <a:defRPr/>
            </a:lvl1pPr>
          </a:lstStyle>
          <a:p>
            <a:pPr>
              <a:defRPr/>
            </a:pPr>
            <a:fld id="{DE1F0FAD-A65A-43EA-A015-B7E249C83196}"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2CF636FE-31A1-4622-9164-18AA3FBB7004}" type="slidenum">
              <a:rPr lang="el-GR"/>
              <a:pPr>
                <a:defRPr/>
              </a:pPr>
              <a:t>‹nr.›</a:t>
            </a:fld>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3"/>
          <p:cNvSpPr>
            <a:spLocks noGrp="1"/>
          </p:cNvSpPr>
          <p:nvPr>
            <p:ph type="dt" sz="half" idx="10"/>
          </p:nvPr>
        </p:nvSpPr>
        <p:spPr/>
        <p:txBody>
          <a:bodyPr/>
          <a:lstStyle>
            <a:lvl1pPr>
              <a:defRPr/>
            </a:lvl1pPr>
          </a:lstStyle>
          <a:p>
            <a:pPr>
              <a:defRPr/>
            </a:pPr>
            <a:fld id="{A695777F-E2BC-46DC-8C40-6EC361D54930}" type="datetimeFigureOut">
              <a:rPr lang="el-GR"/>
              <a:pPr>
                <a:defRPr/>
              </a:pPr>
              <a:t>29/8/2022</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AEE8635C-0268-49D3-986E-494535E4FA89}" type="slidenum">
              <a:rPr lang="el-GR"/>
              <a:pPr>
                <a:defRPr/>
              </a:pPr>
              <a:t>‹nr.›</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58C1CCCB-013B-46A9-8E27-3D2B83D191A0}" type="datetimeFigureOut">
              <a:rPr lang="el-GR"/>
              <a:pPr>
                <a:defRPr/>
              </a:pPr>
              <a:t>29/8/2022</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6A99F34E-588E-4387-BFC3-E53D956A3CA3}" type="slidenum">
              <a:rPr lang="el-GR"/>
              <a:pPr>
                <a:defRPr/>
              </a:pPr>
              <a:t>‹nr.›</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2C15F1-2705-4BD0-97EF-B82227033334}" type="datetimeFigureOut">
              <a:rPr lang="el-GR"/>
              <a:pPr>
                <a:defRPr/>
              </a:pPr>
              <a:t>29/8/2022</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5A73DA5-17F7-4A14-BA19-4859CC0DC732}" type="slidenum">
              <a:rPr lang="el-GR"/>
              <a:pPr>
                <a:defRPr/>
              </a:pPr>
              <a:t>‹nr.›</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1782916-F388-445C-B001-80AD8F965EDE}"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C8DAF82F-BDF6-435B-BFA2-3E26CCA851B4}" type="slidenum">
              <a:rPr lang="el-GR"/>
              <a:pPr>
                <a:defRPr/>
              </a:pPr>
              <a:t>‹nr.›</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D79B3E2-ED51-4177-8769-3E6CC2A1F61E}" type="datetimeFigureOut">
              <a:rPr lang="el-GR"/>
              <a:pPr>
                <a:defRPr/>
              </a:pPr>
              <a:t>29/8/2022</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B6414E3-57C2-49F6-892A-07AE665AE2E8}" type="slidenum">
              <a:rPr lang="el-GR"/>
              <a:pPr>
                <a:defRPr/>
              </a:pPr>
              <a:t>‹nr.›</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244C284D-A16E-45DF-9A7E-559FEA1A4D3D}"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C2AB0732-5530-45A0-BC36-58E0A086A9B6}" type="slidenum">
              <a:rPr lang="el-GR"/>
              <a:pPr>
                <a:defRPr/>
              </a:pPr>
              <a:t>‹nr.›</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lvl1pPr>
              <a:defRPr/>
            </a:lvl1pPr>
          </a:lstStyle>
          <a:p>
            <a:pPr>
              <a:defRPr/>
            </a:pPr>
            <a:fld id="{962CE5C1-27C0-4DCA-8056-8DBF6ED7D8EB}" type="datetimeFigureOut">
              <a:rPr lang="el-GR"/>
              <a:pPr>
                <a:defRPr/>
              </a:pPr>
              <a:t>29/8/2022</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1E49E953-6F52-4DBE-96AC-45F108E5979A}" type="slidenum">
              <a:rPr lang="el-GR"/>
              <a:pPr>
                <a:defRPr/>
              </a:pPr>
              <a:t>‹nr.›</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endParaRPr lang="en-US" dirty="0"/>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dirty="0"/>
          </a:p>
        </p:txBody>
      </p:sp>
      <p:pic>
        <p:nvPicPr>
          <p:cNvPr id="1027" name="Picture 3"/>
          <p:cNvPicPr>
            <a:picLocks noChangeAspect="1"/>
          </p:cNvPicPr>
          <p:nvPr/>
        </p:nvPicPr>
        <p:blipFill>
          <a:blip r:embed="rId11" cstate="print"/>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dirty="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l-GR" altLang="en-US"/>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l-GR"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MS PGothic" pitchFamily="34" charset="-128"/>
                <a:cs typeface="+mn-cs"/>
              </a:defRPr>
            </a:lvl1pPr>
          </a:lstStyle>
          <a:p>
            <a:pPr>
              <a:defRPr/>
            </a:pPr>
            <a:fld id="{02E44067-7F3B-45A7-816C-6E00D43D1C59}" type="datetimeFigureOut">
              <a:rPr lang="el-GR"/>
              <a:pPr>
                <a:defRPr/>
              </a:pPr>
              <a:t>29/8/2022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S PGothic" pitchFamily="34" charset="-128"/>
                <a:cs typeface="+mn-cs"/>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MS PGothic" pitchFamily="34" charset="-128"/>
                <a:cs typeface="+mn-cs"/>
              </a:defRPr>
            </a:lvl1pPr>
          </a:lstStyle>
          <a:p>
            <a:pPr>
              <a:defRPr/>
            </a:pPr>
            <a:fld id="{78861B92-95DF-4922-A1D5-5CA3DF0B1847}" type="slidenum">
              <a:rPr lang="el-GR"/>
              <a:pPr>
                <a:defRPr/>
              </a:pPr>
              <a:t>‹nr.›</a:t>
            </a:fld>
            <a:endParaRPr lang="el-GR"/>
          </a:p>
        </p:txBody>
      </p:sp>
    </p:spTree>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7" y="3598863"/>
            <a:ext cx="8353425" cy="2016125"/>
          </a:xfrm>
        </p:spPr>
        <p:txBody>
          <a:bodyPr/>
          <a:lstStyle/>
          <a:p>
            <a:r>
              <a:rPr lang="pl-PL" sz="1800" dirty="0"/>
              <a:t>Działania szkoleniowe</a:t>
            </a:r>
            <a:endParaRPr lang="en-US" sz="1800" dirty="0"/>
          </a:p>
          <a:p>
            <a:r>
              <a:rPr lang="pl-PL" sz="1800" dirty="0"/>
              <a:t>Przegląd innowacji technicznych w zarządzaniu parkowaniem</a:t>
            </a:r>
            <a:endParaRPr lang="en-US" sz="1800" dirty="0"/>
          </a:p>
          <a:p>
            <a:r>
              <a:rPr lang="en-US" sz="1800" dirty="0"/>
              <a:t>Riccardo Enei, ISINNOVA, </a:t>
            </a:r>
            <a:r>
              <a:rPr lang="en-US" sz="1800" dirty="0" err="1"/>
              <a:t>maj</a:t>
            </a:r>
            <a:r>
              <a:rPr lang="en-US" sz="1800" dirty="0"/>
              <a:t> 2020 r.</a:t>
            </a:r>
            <a:endParaRPr lang="de-DE" altLang="en-US" sz="1800" dirty="0"/>
          </a:p>
        </p:txBody>
      </p:sp>
      <p:pic>
        <p:nvPicPr>
          <p:cNvPr id="3" name="Picture 2" descr="C:\Users\franzen.ICLEIV2\Downloads\SUMP Platform logo.png"/>
          <p:cNvPicPr>
            <a:picLocks noChangeAspect="1" noChangeArrowheads="1"/>
          </p:cNvPicPr>
          <p:nvPr/>
        </p:nvPicPr>
        <p:blipFill>
          <a:blip r:embed="rId3" cstate="print"/>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424168"/>
            <a:ext cx="8439150" cy="4608512"/>
          </a:xfrm>
        </p:spPr>
        <p:txBody>
          <a:bodyPr/>
          <a:lstStyle/>
          <a:p>
            <a:pPr marL="0" indent="0" eaLnBrk="1" hangingPunct="1">
              <a:buFontTx/>
              <a:buNone/>
            </a:pPr>
            <a:endParaRPr lang="en-GB" altLang="en-US" sz="1800" dirty="0"/>
          </a:p>
          <a:p>
            <a:r>
              <a:rPr lang="pl-PL" dirty="0"/>
              <a:t>#9: Inteligentne czujniki parkowania</a:t>
            </a:r>
            <a:endParaRPr lang="en-US" dirty="0"/>
          </a:p>
          <a:p>
            <a:r>
              <a:rPr lang="pl-PL" sz="1600" dirty="0">
                <a:solidFill>
                  <a:srgbClr val="FF0000"/>
                </a:solidFill>
              </a:rPr>
              <a:t>Skutki</a:t>
            </a:r>
            <a:r>
              <a:rPr lang="pl-PL" sz="1600" dirty="0"/>
              <a:t>: Zdecydowana większość (87 procent) kierowców objętych badaniem w </a:t>
            </a:r>
            <a:r>
              <a:rPr lang="pl-PL" sz="1600" dirty="0" err="1"/>
              <a:t>Harrogate</a:t>
            </a:r>
            <a:r>
              <a:rPr lang="pl-PL" sz="1600" dirty="0"/>
              <a:t> (Wielka Brytania) uznała, że rozwiązanie to jest wygodniejsze niż korzystanie z automatów do wystawiania biletów. Pozostawali na miejscach parkingowych dłużej niż w porównywalnych  sytuacjach przy tradycyjnych formach opłaty - średnio o 10 minut więcej w przypadku lokalizacji na ulicy i o 50 minut więcej w przypadku lokalizacji poza ulicą. Skutkuje to większymi dochodami dla władz lokalnych i większą ilością czasu spędzanego przez osoby prywatne na głównej ulicy.</a:t>
            </a:r>
            <a:endParaRPr lang="it-IT" sz="16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11" name="Title 1">
            <a:extLst>
              <a:ext uri="{FF2B5EF4-FFF2-40B4-BE49-F238E27FC236}">
                <a16:creationId xmlns:a16="http://schemas.microsoft.com/office/drawing/2014/main" id="{87320DAC-3DFF-411B-9469-1060ED5D77A2}"/>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pic>
        <p:nvPicPr>
          <p:cNvPr id="2" name="Immagine 1"/>
          <p:cNvPicPr>
            <a:picLocks noChangeAspect="1"/>
          </p:cNvPicPr>
          <p:nvPr/>
        </p:nvPicPr>
        <p:blipFill>
          <a:blip r:embed="rId3"/>
          <a:stretch>
            <a:fillRect/>
          </a:stretch>
        </p:blipFill>
        <p:spPr>
          <a:xfrm>
            <a:off x="2468879" y="4336920"/>
            <a:ext cx="4206241" cy="1795290"/>
          </a:xfrm>
          <a:prstGeom prst="rect">
            <a:avLst/>
          </a:prstGeom>
        </p:spPr>
      </p:pic>
      <p:sp>
        <p:nvSpPr>
          <p:cNvPr id="3" name="Rettangolo 2"/>
          <p:cNvSpPr/>
          <p:nvPr/>
        </p:nvSpPr>
        <p:spPr>
          <a:xfrm>
            <a:off x="2148840" y="6263015"/>
            <a:ext cx="6190488" cy="261610"/>
          </a:xfrm>
          <a:prstGeom prst="rect">
            <a:avLst/>
          </a:prstGeom>
        </p:spPr>
        <p:txBody>
          <a:bodyPr wrap="square">
            <a:spAutoFit/>
          </a:bodyPr>
          <a:lstStyle/>
          <a:p>
            <a:r>
              <a:rPr lang="it-IT" sz="1100" dirty="0"/>
              <a:t>https://appyway.com/kerbside-management/</a:t>
            </a:r>
          </a:p>
        </p:txBody>
      </p:sp>
      <p:sp>
        <p:nvSpPr>
          <p:cNvPr id="5" name="Prostokąt 4"/>
          <p:cNvSpPr/>
          <p:nvPr/>
        </p:nvSpPr>
        <p:spPr>
          <a:xfrm>
            <a:off x="4684711" y="5082289"/>
            <a:ext cx="1919289" cy="1052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rostokąt 3"/>
          <p:cNvSpPr/>
          <p:nvPr/>
        </p:nvSpPr>
        <p:spPr>
          <a:xfrm>
            <a:off x="4759324" y="5079261"/>
            <a:ext cx="1689100" cy="646331"/>
          </a:xfrm>
          <a:prstGeom prst="rect">
            <a:avLst/>
          </a:prstGeom>
        </p:spPr>
        <p:txBody>
          <a:bodyPr wrap="square">
            <a:spAutoFit/>
          </a:bodyPr>
          <a:lstStyle/>
          <a:p>
            <a:pPr algn="ctr"/>
            <a:r>
              <a:rPr lang="en-GB" sz="1200" dirty="0" err="1">
                <a:solidFill>
                  <a:srgbClr val="000000"/>
                </a:solidFill>
                <a:latin typeface="Lato" panose="020F0502020204030203" pitchFamily="34" charset="-18"/>
                <a:ea typeface="Calibri" panose="020F0502020204030204" pitchFamily="34" charset="0"/>
                <a:cs typeface="Myriad Pro"/>
              </a:rPr>
              <a:t>Kompleksowa</a:t>
            </a:r>
            <a:r>
              <a:rPr lang="en-GB" sz="1200" dirty="0">
                <a:solidFill>
                  <a:srgbClr val="000000"/>
                </a:solidFill>
                <a:latin typeface="Lato" panose="020F0502020204030203" pitchFamily="34" charset="-18"/>
                <a:ea typeface="Calibri" panose="020F0502020204030204" pitchFamily="34" charset="0"/>
                <a:cs typeface="Myriad Pro"/>
              </a:rPr>
              <a:t> </a:t>
            </a:r>
            <a:r>
              <a:rPr lang="en-GB" sz="1200" dirty="0" err="1">
                <a:solidFill>
                  <a:srgbClr val="000000"/>
                </a:solidFill>
                <a:latin typeface="Lato" panose="020F0502020204030203" pitchFamily="34" charset="-18"/>
                <a:ea typeface="Calibri" panose="020F0502020204030204" pitchFamily="34" charset="0"/>
                <a:cs typeface="Myriad Pro"/>
              </a:rPr>
              <a:t>platforma</a:t>
            </a:r>
            <a:r>
              <a:rPr lang="en-GB" sz="1200" dirty="0">
                <a:solidFill>
                  <a:srgbClr val="000000"/>
                </a:solidFill>
                <a:latin typeface="Lato" panose="020F0502020204030203" pitchFamily="34" charset="-18"/>
                <a:ea typeface="Calibri" panose="020F0502020204030204" pitchFamily="34" charset="0"/>
                <a:cs typeface="Myriad Pro"/>
              </a:rPr>
              <a:t> </a:t>
            </a:r>
            <a:r>
              <a:rPr lang="en-GB" sz="1200" dirty="0" err="1">
                <a:solidFill>
                  <a:srgbClr val="000000"/>
                </a:solidFill>
                <a:latin typeface="Lato" panose="020F0502020204030203" pitchFamily="34" charset="-18"/>
                <a:ea typeface="Calibri" panose="020F0502020204030204" pitchFamily="34" charset="0"/>
                <a:cs typeface="Myriad Pro"/>
              </a:rPr>
              <a:t>zarządzania</a:t>
            </a:r>
            <a:r>
              <a:rPr lang="en-GB" sz="1200" dirty="0">
                <a:solidFill>
                  <a:srgbClr val="000000"/>
                </a:solidFill>
                <a:latin typeface="Lato" panose="020F0502020204030203" pitchFamily="34" charset="-18"/>
                <a:ea typeface="Calibri" panose="020F0502020204030204" pitchFamily="34" charset="0"/>
                <a:cs typeface="Myriad Pro"/>
              </a:rPr>
              <a:t> </a:t>
            </a:r>
            <a:r>
              <a:rPr lang="en-GB" sz="1200" dirty="0" err="1">
                <a:solidFill>
                  <a:srgbClr val="000000"/>
                </a:solidFill>
                <a:latin typeface="Lato" panose="020F0502020204030203" pitchFamily="34" charset="-18"/>
                <a:ea typeface="Calibri" panose="020F0502020204030204" pitchFamily="34" charset="0"/>
                <a:cs typeface="Myriad Pro"/>
              </a:rPr>
              <a:t>parkowaniem</a:t>
            </a:r>
            <a:endParaRPr lang="en-US" sz="1200" dirty="0"/>
          </a:p>
        </p:txBody>
      </p:sp>
      <p:sp>
        <p:nvSpPr>
          <p:cNvPr id="6" name="Prostokąt 5"/>
          <p:cNvSpPr/>
          <p:nvPr/>
        </p:nvSpPr>
        <p:spPr>
          <a:xfrm>
            <a:off x="4556573" y="5865737"/>
            <a:ext cx="2094602" cy="461665"/>
          </a:xfrm>
          <a:prstGeom prst="rect">
            <a:avLst/>
          </a:prstGeom>
        </p:spPr>
        <p:txBody>
          <a:bodyPr wrap="square">
            <a:spAutoFit/>
          </a:bodyPr>
          <a:lstStyle/>
          <a:p>
            <a:pPr algn="ctr"/>
            <a:r>
              <a:rPr lang="pl-PL" sz="1200" dirty="0">
                <a:solidFill>
                  <a:srgbClr val="134095"/>
                </a:solidFill>
                <a:latin typeface="Lato" panose="020F0502020204030203" pitchFamily="34" charset="-18"/>
                <a:ea typeface="Calibri" panose="020F0502020204030204" pitchFamily="34" charset="0"/>
                <a:cs typeface="Myriad Pro"/>
              </a:rPr>
              <a:t>Odblokuj swój potencjał parkowania na ulicach</a:t>
            </a:r>
            <a:endParaRPr lang="en-US" sz="1200" dirty="0">
              <a:solidFill>
                <a:srgbClr val="134095"/>
              </a:solidFill>
              <a:latin typeface="Lato" panose="020F0502020204030203" pitchFamily="34" charset="-18"/>
              <a:ea typeface="Calibri" panose="020F0502020204030204" pitchFamily="34" charset="0"/>
              <a:cs typeface="Myriad Pro"/>
            </a:endParaRPr>
          </a:p>
        </p:txBody>
      </p:sp>
    </p:spTree>
    <p:extLst>
      <p:ext uri="{BB962C8B-B14F-4D97-AF65-F5344CB8AC3E}">
        <p14:creationId xmlns:p14="http://schemas.microsoft.com/office/powerpoint/2010/main" val="18901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pl-PL" dirty="0"/>
              <a:t>#5: Płatność za parkowanie metodą „płać za tablicę rejestracyjną”</a:t>
            </a:r>
            <a:endParaRPr lang="en-US" dirty="0"/>
          </a:p>
          <a:p>
            <a:r>
              <a:rPr lang="pl-PL" sz="1800" dirty="0"/>
              <a:t>Technologia ta pozwala kierowcom płacić za miejsca parkingowe rejestrując numer rejestracyjny samochodu w kiosku parkingowym, a następnie płacić kartą kredytową lub gotówką. Mogą oni rezerwować miejsce tak długo, jak długo chcą, a w przypadku konieczności przedłużenia postoju, mogą to zrobić zdalnie za pomocą aplikacji.</a:t>
            </a:r>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11" name="Title 1">
            <a:extLst>
              <a:ext uri="{FF2B5EF4-FFF2-40B4-BE49-F238E27FC236}">
                <a16:creationId xmlns:a16="http://schemas.microsoft.com/office/drawing/2014/main" id="{FF9EFD20-6BFA-4D7F-A44B-CDD31E9C23AF}"/>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Rettangolo 5"/>
          <p:cNvSpPr/>
          <p:nvPr/>
        </p:nvSpPr>
        <p:spPr>
          <a:xfrm>
            <a:off x="2678049" y="6195978"/>
            <a:ext cx="7388352" cy="261610"/>
          </a:xfrm>
          <a:prstGeom prst="rect">
            <a:avLst/>
          </a:prstGeom>
        </p:spPr>
        <p:txBody>
          <a:bodyPr wrap="square">
            <a:spAutoFit/>
          </a:bodyPr>
          <a:lstStyle/>
          <a:p>
            <a:r>
              <a:rPr lang="it-IT" sz="1100" dirty="0"/>
              <a:t>https://en.wikipedia.org/wiki/Pay-by-plate_parking</a:t>
            </a:r>
          </a:p>
        </p:txBody>
      </p:sp>
      <p:pic>
        <p:nvPicPr>
          <p:cNvPr id="7" name="Immagine 6"/>
          <p:cNvPicPr>
            <a:picLocks noChangeAspect="1"/>
          </p:cNvPicPr>
          <p:nvPr/>
        </p:nvPicPr>
        <p:blipFill>
          <a:blip r:embed="rId2"/>
          <a:stretch>
            <a:fillRect/>
          </a:stretch>
        </p:blipFill>
        <p:spPr>
          <a:xfrm>
            <a:off x="3456539" y="3965057"/>
            <a:ext cx="2230921" cy="2230921"/>
          </a:xfrm>
          <a:prstGeom prst="rect">
            <a:avLst/>
          </a:prstGeom>
        </p:spPr>
      </p:pic>
    </p:spTree>
    <p:extLst>
      <p:ext uri="{BB962C8B-B14F-4D97-AF65-F5344CB8AC3E}">
        <p14:creationId xmlns:p14="http://schemas.microsoft.com/office/powerpoint/2010/main" val="121351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67712"/>
            <a:ext cx="8439150" cy="4608512"/>
          </a:xfrm>
        </p:spPr>
        <p:txBody>
          <a:bodyPr/>
          <a:lstStyle/>
          <a:p>
            <a:pPr marL="0" indent="0" eaLnBrk="1" hangingPunct="1">
              <a:buFontTx/>
              <a:buNone/>
            </a:pPr>
            <a:endParaRPr lang="en-GB" altLang="en-US" sz="1800" dirty="0"/>
          </a:p>
          <a:p>
            <a:r>
              <a:rPr lang="pl-PL" dirty="0"/>
              <a:t>#5: Płatność za parkowanie metodą „płać za tablicę rejestracyjną”</a:t>
            </a:r>
            <a:endParaRPr lang="en-US" dirty="0"/>
          </a:p>
          <a:p>
            <a:r>
              <a:rPr lang="de-DE" sz="1800" dirty="0" err="1">
                <a:solidFill>
                  <a:srgbClr val="FF0000"/>
                </a:solidFill>
              </a:rPr>
              <a:t>Skutki</a:t>
            </a:r>
            <a:r>
              <a:rPr lang="de-DE" sz="1800" dirty="0"/>
              <a:t>: System </a:t>
            </a:r>
            <a:r>
              <a:rPr lang="de-DE" sz="1800" dirty="0" err="1"/>
              <a:t>został</a:t>
            </a:r>
            <a:r>
              <a:rPr lang="de-DE" sz="1800" dirty="0"/>
              <a:t> </a:t>
            </a:r>
            <a:r>
              <a:rPr lang="de-DE" sz="1800" dirty="0" err="1"/>
              <a:t>wdrożony</a:t>
            </a:r>
            <a:r>
              <a:rPr lang="de-DE" sz="1800" dirty="0"/>
              <a:t> w </a:t>
            </a:r>
            <a:r>
              <a:rPr lang="de-DE" sz="1800" dirty="0" err="1"/>
              <a:t>Pittsburghu</a:t>
            </a:r>
            <a:r>
              <a:rPr lang="de-DE" sz="1800" dirty="0"/>
              <a:t> w 2012 r. i </a:t>
            </a:r>
            <a:r>
              <a:rPr lang="de-DE" sz="1800" dirty="0" err="1"/>
              <a:t>od</a:t>
            </a:r>
            <a:r>
              <a:rPr lang="de-DE" sz="1800" dirty="0"/>
              <a:t> </a:t>
            </a:r>
            <a:r>
              <a:rPr lang="de-DE" sz="1800" dirty="0" err="1"/>
              <a:t>tego</a:t>
            </a:r>
            <a:r>
              <a:rPr lang="de-DE" sz="1800" dirty="0"/>
              <a:t> </a:t>
            </a:r>
            <a:r>
              <a:rPr lang="de-DE" sz="1800" dirty="0" err="1"/>
              <a:t>czasu</a:t>
            </a:r>
            <a:r>
              <a:rPr lang="de-DE" sz="1800" dirty="0"/>
              <a:t> </a:t>
            </a:r>
            <a:r>
              <a:rPr lang="de-DE" sz="1800" dirty="0" err="1"/>
              <a:t>miasto</a:t>
            </a:r>
            <a:r>
              <a:rPr lang="de-DE" sz="1800" dirty="0"/>
              <a:t> </a:t>
            </a:r>
            <a:r>
              <a:rPr lang="de-DE" sz="1800" dirty="0" err="1"/>
              <a:t>odnotowało</a:t>
            </a:r>
            <a:r>
              <a:rPr lang="de-DE" sz="1800" dirty="0"/>
              <a:t> </a:t>
            </a:r>
            <a:r>
              <a:rPr lang="de-DE" sz="1800" dirty="0" err="1"/>
              <a:t>wzrost</a:t>
            </a:r>
            <a:r>
              <a:rPr lang="de-DE" sz="1800" dirty="0"/>
              <a:t> </a:t>
            </a:r>
            <a:r>
              <a:rPr lang="de-DE" sz="1800" dirty="0" err="1"/>
              <a:t>przychodów</a:t>
            </a:r>
            <a:r>
              <a:rPr lang="de-DE" sz="1800" dirty="0"/>
              <a:t> z </a:t>
            </a:r>
            <a:r>
              <a:rPr lang="de-DE" sz="1800" dirty="0" err="1"/>
              <a:t>parkowania</a:t>
            </a:r>
            <a:r>
              <a:rPr lang="de-DE" sz="1800" dirty="0"/>
              <a:t>. W </a:t>
            </a:r>
            <a:r>
              <a:rPr lang="de-DE" sz="1800" dirty="0" err="1"/>
              <a:t>tym</a:t>
            </a:r>
            <a:r>
              <a:rPr lang="de-DE" sz="1800" dirty="0"/>
              <a:t> </a:t>
            </a:r>
            <a:r>
              <a:rPr lang="de-DE" sz="1800" dirty="0" err="1"/>
              <a:t>samym</a:t>
            </a:r>
            <a:r>
              <a:rPr lang="de-DE" sz="1800" dirty="0"/>
              <a:t> </a:t>
            </a:r>
            <a:r>
              <a:rPr lang="de-DE" sz="1800" dirty="0" err="1"/>
              <a:t>czasie</a:t>
            </a:r>
            <a:r>
              <a:rPr lang="de-DE" sz="1800" dirty="0"/>
              <a:t> </a:t>
            </a:r>
            <a:r>
              <a:rPr lang="de-DE" sz="1800" dirty="0" err="1"/>
              <a:t>nastąpił</a:t>
            </a:r>
            <a:r>
              <a:rPr lang="de-DE" sz="1800" dirty="0"/>
              <a:t> </a:t>
            </a:r>
            <a:r>
              <a:rPr lang="de-DE" sz="1800" dirty="0" err="1"/>
              <a:t>ogromny</a:t>
            </a:r>
            <a:r>
              <a:rPr lang="de-DE" sz="1800" dirty="0"/>
              <a:t> </a:t>
            </a:r>
            <a:r>
              <a:rPr lang="de-DE" sz="1800" dirty="0" err="1"/>
              <a:t>spadek</a:t>
            </a:r>
            <a:r>
              <a:rPr lang="de-DE" sz="1800" dirty="0"/>
              <a:t> </a:t>
            </a:r>
            <a:r>
              <a:rPr lang="de-DE" sz="1800" dirty="0" err="1"/>
              <a:t>liczby</a:t>
            </a:r>
            <a:r>
              <a:rPr lang="de-DE" sz="1800" dirty="0"/>
              <a:t> </a:t>
            </a:r>
            <a:r>
              <a:rPr lang="de-DE" sz="1800" dirty="0" err="1"/>
              <a:t>wystawianych</a:t>
            </a:r>
            <a:r>
              <a:rPr lang="de-DE" sz="1800" dirty="0"/>
              <a:t> </a:t>
            </a:r>
            <a:r>
              <a:rPr lang="de-DE" sz="1800" dirty="0" err="1"/>
              <a:t>mandatów</a:t>
            </a:r>
            <a:r>
              <a:rPr lang="de-DE" sz="1800" dirty="0"/>
              <a:t>.</a:t>
            </a:r>
            <a:endParaRPr lang="en-US" sz="1800" dirty="0">
              <a:cs typeface="Times New Roman" panose="02020603050405020304" pitchFamily="18" charset="0"/>
            </a:endParaRPr>
          </a:p>
        </p:txBody>
      </p:sp>
      <p:sp>
        <p:nvSpPr>
          <p:cNvPr id="11" name="Title 1">
            <a:extLst>
              <a:ext uri="{FF2B5EF4-FFF2-40B4-BE49-F238E27FC236}">
                <a16:creationId xmlns:a16="http://schemas.microsoft.com/office/drawing/2014/main" id="{5AE8FF4C-93C1-4769-91A9-2C1311B0BD1F}"/>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483559" y="6263015"/>
            <a:ext cx="5073777" cy="261610"/>
          </a:xfrm>
          <a:prstGeom prst="rect">
            <a:avLst/>
          </a:prstGeom>
        </p:spPr>
        <p:txBody>
          <a:bodyPr wrap="square">
            <a:spAutoFit/>
          </a:bodyPr>
          <a:lstStyle/>
          <a:p>
            <a:r>
              <a:rPr lang="it-IT" sz="1100" dirty="0"/>
              <a:t>http://www.gomobilepittsburgh.com/</a:t>
            </a:r>
          </a:p>
        </p:txBody>
      </p:sp>
      <p:pic>
        <p:nvPicPr>
          <p:cNvPr id="8" name="Immagine 7"/>
          <p:cNvPicPr>
            <a:picLocks noChangeAspect="1"/>
          </p:cNvPicPr>
          <p:nvPr/>
        </p:nvPicPr>
        <p:blipFill>
          <a:blip r:embed="rId2"/>
          <a:stretch>
            <a:fillRect/>
          </a:stretch>
        </p:blipFill>
        <p:spPr>
          <a:xfrm>
            <a:off x="2133905" y="3637652"/>
            <a:ext cx="4876190" cy="2380952"/>
          </a:xfrm>
          <a:prstGeom prst="rect">
            <a:avLst/>
          </a:prstGeom>
        </p:spPr>
      </p:pic>
      <p:sp>
        <p:nvSpPr>
          <p:cNvPr id="2" name="Prostokąt 1"/>
          <p:cNvSpPr/>
          <p:nvPr/>
        </p:nvSpPr>
        <p:spPr>
          <a:xfrm>
            <a:off x="1461690" y="5955238"/>
            <a:ext cx="6293457" cy="307777"/>
          </a:xfrm>
          <a:prstGeom prst="rect">
            <a:avLst/>
          </a:prstGeom>
        </p:spPr>
        <p:txBody>
          <a:bodyPr wrap="square">
            <a:spAutoFit/>
          </a:bodyPr>
          <a:lstStyle/>
          <a:p>
            <a:r>
              <a:rPr lang="de-DE" sz="1400" b="1" dirty="0" err="1">
                <a:latin typeface="Lato" panose="020F0502020204030203" pitchFamily="34" charset="-18"/>
                <a:ea typeface="Calibri" panose="020F0502020204030204" pitchFamily="34" charset="0"/>
                <a:cs typeface="Times New Roman" panose="02020603050405020304" pitchFamily="18" charset="0"/>
              </a:rPr>
              <a:t>Nowoczesne</a:t>
            </a:r>
            <a:r>
              <a:rPr lang="de-DE" sz="1400" b="1" dirty="0">
                <a:latin typeface="Lato" panose="020F0502020204030203" pitchFamily="34" charset="-18"/>
                <a:ea typeface="Calibri" panose="020F0502020204030204" pitchFamily="34" charset="0"/>
                <a:cs typeface="Times New Roman" panose="02020603050405020304" pitchFamily="18" charset="0"/>
              </a:rPr>
              <a:t> </a:t>
            </a:r>
            <a:r>
              <a:rPr lang="de-DE" sz="1400" b="1" dirty="0" err="1">
                <a:latin typeface="Lato" panose="020F0502020204030203" pitchFamily="34" charset="-18"/>
                <a:ea typeface="Calibri" panose="020F0502020204030204" pitchFamily="34" charset="0"/>
                <a:cs typeface="Times New Roman" panose="02020603050405020304" pitchFamily="18" charset="0"/>
              </a:rPr>
              <a:t>płatności</a:t>
            </a:r>
            <a:r>
              <a:rPr lang="de-DE" sz="1400" b="1" dirty="0">
                <a:latin typeface="Lato" panose="020F0502020204030203" pitchFamily="34" charset="-18"/>
                <a:ea typeface="Calibri" panose="020F0502020204030204" pitchFamily="34" charset="0"/>
                <a:cs typeface="Times New Roman" panose="02020603050405020304" pitchFamily="18" charset="0"/>
              </a:rPr>
              <a:t> </a:t>
            </a:r>
            <a:r>
              <a:rPr lang="de-DE" sz="1400" b="1" dirty="0" err="1">
                <a:latin typeface="Lato" panose="020F0502020204030203" pitchFamily="34" charset="-18"/>
                <a:ea typeface="Calibri" panose="020F0502020204030204" pitchFamily="34" charset="0"/>
                <a:cs typeface="Times New Roman" panose="02020603050405020304" pitchFamily="18" charset="0"/>
              </a:rPr>
              <a:t>mobilne</a:t>
            </a:r>
            <a:r>
              <a:rPr lang="de-DE" sz="1400" b="1" dirty="0">
                <a:latin typeface="Lato" panose="020F0502020204030203" pitchFamily="34" charset="-18"/>
                <a:ea typeface="Calibri" panose="020F0502020204030204" pitchFamily="34" charset="0"/>
                <a:cs typeface="Times New Roman" panose="02020603050405020304" pitchFamily="18" charset="0"/>
              </a:rPr>
              <a:t> </a:t>
            </a:r>
            <a:r>
              <a:rPr lang="de-DE" sz="1400" b="1" dirty="0" err="1">
                <a:latin typeface="Lato" panose="020F0502020204030203" pitchFamily="34" charset="-18"/>
                <a:ea typeface="Calibri" panose="020F0502020204030204" pitchFamily="34" charset="0"/>
                <a:cs typeface="Times New Roman" panose="02020603050405020304" pitchFamily="18" charset="0"/>
              </a:rPr>
              <a:t>za</a:t>
            </a:r>
            <a:r>
              <a:rPr lang="de-DE" sz="1400" b="1" dirty="0">
                <a:latin typeface="Lato" panose="020F0502020204030203" pitchFamily="34" charset="-18"/>
                <a:ea typeface="Calibri" panose="020F0502020204030204" pitchFamily="34" charset="0"/>
                <a:cs typeface="Times New Roman" panose="02020603050405020304" pitchFamily="18" charset="0"/>
              </a:rPr>
              <a:t> </a:t>
            </a:r>
            <a:r>
              <a:rPr lang="de-DE" sz="1400" b="1" dirty="0" err="1">
                <a:latin typeface="Lato" panose="020F0502020204030203" pitchFamily="34" charset="-18"/>
                <a:ea typeface="Calibri" panose="020F0502020204030204" pitchFamily="34" charset="0"/>
                <a:cs typeface="Times New Roman" panose="02020603050405020304" pitchFamily="18" charset="0"/>
              </a:rPr>
              <a:t>parkowanie</a:t>
            </a:r>
            <a:r>
              <a:rPr lang="de-DE" sz="1400" b="1" dirty="0">
                <a:latin typeface="Lato" panose="020F0502020204030203" pitchFamily="34" charset="-18"/>
                <a:ea typeface="Calibri" panose="020F0502020204030204" pitchFamily="34" charset="0"/>
                <a:cs typeface="Times New Roman" panose="02020603050405020304" pitchFamily="18" charset="0"/>
              </a:rPr>
              <a:t> na i </a:t>
            </a:r>
            <a:r>
              <a:rPr lang="de-DE" sz="1400" b="1" dirty="0" err="1">
                <a:latin typeface="Lato" panose="020F0502020204030203" pitchFamily="34" charset="-18"/>
                <a:ea typeface="Calibri" panose="020F0502020204030204" pitchFamily="34" charset="0"/>
                <a:cs typeface="Times New Roman" panose="02020603050405020304" pitchFamily="18" charset="0"/>
              </a:rPr>
              <a:t>poza</a:t>
            </a:r>
            <a:r>
              <a:rPr lang="de-DE" sz="1400" b="1" dirty="0">
                <a:latin typeface="Lato" panose="020F0502020204030203" pitchFamily="34" charset="-18"/>
                <a:ea typeface="Calibri" panose="020F0502020204030204" pitchFamily="34" charset="0"/>
                <a:cs typeface="Times New Roman" panose="02020603050405020304" pitchFamily="18" charset="0"/>
              </a:rPr>
              <a:t> </a:t>
            </a:r>
            <a:r>
              <a:rPr lang="de-DE" sz="1400" b="1" dirty="0" err="1">
                <a:latin typeface="Lato" panose="020F0502020204030203" pitchFamily="34" charset="-18"/>
                <a:ea typeface="Calibri" panose="020F0502020204030204" pitchFamily="34" charset="0"/>
                <a:cs typeface="Times New Roman" panose="02020603050405020304" pitchFamily="18" charset="0"/>
              </a:rPr>
              <a:t>ulicą</a:t>
            </a:r>
            <a:r>
              <a:rPr lang="de-DE" sz="1400" b="1" dirty="0">
                <a:latin typeface="Lato" panose="020F0502020204030203" pitchFamily="34" charset="-18"/>
                <a:ea typeface="Calibri" panose="020F0502020204030204" pitchFamily="34" charset="0"/>
                <a:cs typeface="Times New Roman" panose="02020603050405020304" pitchFamily="18" charset="0"/>
              </a:rPr>
              <a:t> w </a:t>
            </a:r>
            <a:r>
              <a:rPr lang="de-DE" sz="1400" b="1" dirty="0" err="1">
                <a:latin typeface="Lato" panose="020F0502020204030203" pitchFamily="34" charset="-18"/>
                <a:ea typeface="Calibri" panose="020F0502020204030204" pitchFamily="34" charset="0"/>
                <a:cs typeface="Times New Roman" panose="02020603050405020304" pitchFamily="18" charset="0"/>
              </a:rPr>
              <a:t>Pittsburgu</a:t>
            </a:r>
            <a:r>
              <a:rPr lang="de-DE" sz="1400" b="1" dirty="0">
                <a:latin typeface="Lato" panose="020F0502020204030203" pitchFamily="34" charset="-18"/>
                <a:ea typeface="Calibri" panose="020F0502020204030204" pitchFamily="34" charset="0"/>
                <a:cs typeface="Times New Roman" panose="02020603050405020304" pitchFamily="18" charset="0"/>
              </a:rPr>
              <a:t> </a:t>
            </a:r>
            <a:endParaRPr lang="en-US" sz="1400" b="1" dirty="0"/>
          </a:p>
        </p:txBody>
      </p:sp>
    </p:spTree>
    <p:extLst>
      <p:ext uri="{BB962C8B-B14F-4D97-AF65-F5344CB8AC3E}">
        <p14:creationId xmlns:p14="http://schemas.microsoft.com/office/powerpoint/2010/main" val="3318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237995"/>
            <a:ext cx="8439150" cy="4608512"/>
          </a:xfrm>
        </p:spPr>
        <p:txBody>
          <a:bodyPr/>
          <a:lstStyle/>
          <a:p>
            <a:pPr marL="0" indent="0" eaLnBrk="1" hangingPunct="1">
              <a:buFontTx/>
              <a:buNone/>
            </a:pPr>
            <a:endParaRPr lang="en-GB" altLang="en-US" sz="1800" dirty="0"/>
          </a:p>
          <a:p>
            <a:r>
              <a:rPr lang="pl-PL" dirty="0"/>
              <a:t>#6: Projektowanie parkingów 3D i sygnalizacja: pomoc przy parkowaniu</a:t>
            </a:r>
            <a:endParaRPr lang="en-US" dirty="0"/>
          </a:p>
          <a:p>
            <a:r>
              <a:rPr lang="pl-PL" sz="1800" dirty="0"/>
              <a:t>Projektowanie 3D i sygnalizacja kształtują wykorzystanie innowacyjnych technologii, takich jak wspomaganie parkowania. Technologia ta wykorzystuje czujniki wbudowane w zderzak pojazdu do wykrywania i sygnalizowania konieczności zmiany kursu i ewentualnych przeszkód dla kierowcy.</a:t>
            </a:r>
            <a:endParaRPr lang="en-US" altLang="en-US" sz="1800" dirty="0"/>
          </a:p>
        </p:txBody>
      </p:sp>
      <p:sp>
        <p:nvSpPr>
          <p:cNvPr id="10" name="Title 1">
            <a:extLst>
              <a:ext uri="{FF2B5EF4-FFF2-40B4-BE49-F238E27FC236}">
                <a16:creationId xmlns:a16="http://schemas.microsoft.com/office/drawing/2014/main" id="{93C8FD23-2B2A-45CB-B8B1-1952358C85D9}"/>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635889" y="6185566"/>
            <a:ext cx="8508111" cy="430887"/>
          </a:xfrm>
          <a:prstGeom prst="rect">
            <a:avLst/>
          </a:prstGeom>
        </p:spPr>
        <p:txBody>
          <a:bodyPr wrap="square">
            <a:spAutoFit/>
          </a:bodyPr>
          <a:lstStyle/>
          <a:p>
            <a:r>
              <a:rPr lang="it-IT" sz="1100" dirty="0"/>
              <a:t>https://www.bosch-mobility-solutions.com/en/products-and-services/passenger-cars-and-light-commercial-vehicles/driver-assistance-systems/parking-aid/</a:t>
            </a:r>
          </a:p>
        </p:txBody>
      </p:sp>
      <p:pic>
        <p:nvPicPr>
          <p:cNvPr id="8" name="Immagine 7">
            <a:extLst>
              <a:ext uri="{FF2B5EF4-FFF2-40B4-BE49-F238E27FC236}">
                <a16:creationId xmlns:a16="http://schemas.microsoft.com/office/drawing/2014/main" id="{213D1926-EFF5-462D-B8C7-F21289ABEEE9}"/>
              </a:ext>
            </a:extLst>
          </p:cNvPr>
          <p:cNvPicPr>
            <a:picLocks noChangeAspect="1"/>
          </p:cNvPicPr>
          <p:nvPr/>
        </p:nvPicPr>
        <p:blipFill>
          <a:blip r:embed="rId2"/>
          <a:stretch>
            <a:fillRect/>
          </a:stretch>
        </p:blipFill>
        <p:spPr>
          <a:xfrm>
            <a:off x="2715768" y="3968409"/>
            <a:ext cx="3656457" cy="2217157"/>
          </a:xfrm>
          <a:prstGeom prst="rect">
            <a:avLst/>
          </a:prstGeom>
        </p:spPr>
      </p:pic>
    </p:spTree>
    <p:extLst>
      <p:ext uri="{BB962C8B-B14F-4D97-AF65-F5344CB8AC3E}">
        <p14:creationId xmlns:p14="http://schemas.microsoft.com/office/powerpoint/2010/main" val="391970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268413"/>
            <a:ext cx="8439150" cy="4608512"/>
          </a:xfrm>
        </p:spPr>
        <p:txBody>
          <a:bodyPr/>
          <a:lstStyle/>
          <a:p>
            <a:pPr marL="0" indent="0" eaLnBrk="1" hangingPunct="1">
              <a:buFontTx/>
              <a:buNone/>
            </a:pPr>
            <a:endParaRPr lang="en-GB" altLang="en-US" sz="1800" dirty="0"/>
          </a:p>
          <a:p>
            <a:r>
              <a:rPr lang="pl-PL" dirty="0"/>
              <a:t>#6: Projektowanie parkingów 3D i sygnalizacja: pomoc przy parkowaniu</a:t>
            </a:r>
            <a:endParaRPr lang="en-US" dirty="0"/>
          </a:p>
          <a:p>
            <a:endParaRPr lang="en-US" dirty="0"/>
          </a:p>
          <a:p>
            <a:pPr fontAlgn="ctr"/>
            <a:r>
              <a:rPr lang="pl-PL" sz="1800" dirty="0">
                <a:solidFill>
                  <a:srgbClr val="FF0000"/>
                </a:solidFill>
              </a:rPr>
              <a:t>Skutki</a:t>
            </a:r>
            <a:r>
              <a:rPr lang="pl-PL" sz="1800" dirty="0"/>
              <a:t>: Korzyści systemowe dla kierowców:</a:t>
            </a:r>
            <a:endParaRPr lang="en-US" sz="1800" dirty="0"/>
          </a:p>
          <a:p>
            <a:pPr fontAlgn="ctr"/>
            <a:endParaRPr lang="en-US" sz="1800" dirty="0"/>
          </a:p>
          <a:p>
            <a:pPr marL="0" indent="0" fontAlgn="ctr">
              <a:buNone/>
            </a:pPr>
            <a:r>
              <a:rPr lang="pl-PL" sz="1800" dirty="0"/>
              <a:t>	Komfort i wsparcie podczas parkowania i manewrowania</a:t>
            </a:r>
            <a:endParaRPr lang="en-US" sz="1800" dirty="0"/>
          </a:p>
          <a:p>
            <a:pPr fontAlgn="ctr"/>
            <a:endParaRPr lang="en-US" sz="1800" dirty="0"/>
          </a:p>
          <a:p>
            <a:pPr marL="0" indent="0" fontAlgn="ctr">
              <a:buNone/>
            </a:pPr>
            <a:r>
              <a:rPr lang="pl-PL" sz="1800" dirty="0"/>
              <a:t>	Unikanie irytujących napraw wynikających z małych uszkodzeń </a:t>
            </a:r>
            <a:br>
              <a:rPr lang="pl-PL" sz="1800" dirty="0"/>
            </a:br>
            <a:r>
              <a:rPr lang="pl-PL" sz="1800" dirty="0"/>
              <a:t>	i zadrapań</a:t>
            </a:r>
          </a:p>
          <a:p>
            <a:pPr marL="0" indent="0" fontAlgn="ctr">
              <a:buNone/>
            </a:pPr>
            <a:endParaRPr lang="en-US" sz="1800" dirty="0"/>
          </a:p>
          <a:p>
            <a:pPr marL="0" indent="0">
              <a:buNone/>
            </a:pPr>
            <a:r>
              <a:rPr lang="pl-PL" sz="1800" dirty="0"/>
              <a:t>	Bardziej efektywne wykorzystanie ciasnych miejsc parkingowych</a:t>
            </a:r>
            <a:endParaRPr lang="en-US" sz="1800" dirty="0"/>
          </a:p>
          <a:p>
            <a:endParaRPr lang="en-US" altLang="en-US" dirty="0"/>
          </a:p>
        </p:txBody>
      </p:sp>
      <p:sp>
        <p:nvSpPr>
          <p:cNvPr id="10" name="Title 1">
            <a:extLst>
              <a:ext uri="{FF2B5EF4-FFF2-40B4-BE49-F238E27FC236}">
                <a16:creationId xmlns:a16="http://schemas.microsoft.com/office/drawing/2014/main" id="{D7F276A3-1246-418C-8D4A-A93071BDF430}"/>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255463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5750" y="1268413"/>
            <a:ext cx="8439150" cy="4608512"/>
          </a:xfrm>
        </p:spPr>
        <p:txBody>
          <a:bodyPr/>
          <a:lstStyle/>
          <a:p>
            <a:pPr marL="0" indent="0" eaLnBrk="1" hangingPunct="1">
              <a:buFontTx/>
              <a:buNone/>
            </a:pPr>
            <a:endParaRPr lang="en-GB" altLang="en-US" sz="1800" dirty="0"/>
          </a:p>
          <a:p>
            <a:r>
              <a:rPr lang="pl-PL" dirty="0"/>
              <a:t>#7: Opłaty za parkowanie w oparciu </a:t>
            </a:r>
            <a:br>
              <a:rPr lang="pl-PL" dirty="0"/>
            </a:br>
            <a:r>
              <a:rPr lang="pl-PL" dirty="0"/>
              <a:t>o zanieczyszczenie </a:t>
            </a:r>
            <a:r>
              <a:rPr lang="en-US" dirty="0"/>
              <a:t> </a:t>
            </a:r>
            <a:endParaRPr lang="en-GB" sz="1800" dirty="0"/>
          </a:p>
          <a:p>
            <a:r>
              <a:rPr lang="pl-PL" sz="1800" dirty="0"/>
              <a:t>Najbardziej przyjazne dla środowiska pojazdy, takie jak samochody elektryczne, hybrydowe i paliwooszczędne, korzystają z rabatu, podczas gdy "brudniejsze" samochody płacą dodatkowo. </a:t>
            </a:r>
            <a:r>
              <a:rPr lang="en-GB" sz="1800" dirty="0"/>
              <a:t>System ten </a:t>
            </a:r>
            <a:r>
              <a:rPr lang="en-GB" sz="1800" dirty="0" err="1"/>
              <a:t>został</a:t>
            </a:r>
            <a:r>
              <a:rPr lang="en-GB" sz="1800" dirty="0"/>
              <a:t> </a:t>
            </a:r>
            <a:r>
              <a:rPr lang="en-GB" sz="1800" dirty="0" err="1"/>
              <a:t>wprowadzony</a:t>
            </a:r>
            <a:r>
              <a:rPr lang="en-GB" sz="1800" dirty="0"/>
              <a:t> w </a:t>
            </a:r>
            <a:r>
              <a:rPr lang="en-GB" sz="1800" dirty="0" err="1"/>
              <a:t>Madrycie</a:t>
            </a:r>
            <a:r>
              <a:rPr lang="en-GB" sz="1800" dirty="0"/>
              <a:t> w 2004 </a:t>
            </a:r>
            <a:r>
              <a:rPr lang="en-GB" sz="1800" dirty="0" err="1"/>
              <a:t>roku</a:t>
            </a:r>
            <a:r>
              <a:rPr lang="en-GB" sz="1800" dirty="0"/>
              <a:t> w </a:t>
            </a:r>
            <a:r>
              <a:rPr lang="en-GB" sz="1800" dirty="0" err="1"/>
              <a:t>celu</a:t>
            </a:r>
            <a:r>
              <a:rPr lang="en-GB" sz="1800" dirty="0"/>
              <a:t> </a:t>
            </a:r>
            <a:r>
              <a:rPr lang="en-GB" sz="1800" dirty="0" err="1"/>
              <a:t>zmniejszenia</a:t>
            </a:r>
            <a:r>
              <a:rPr lang="en-GB" sz="1800" dirty="0"/>
              <a:t> </a:t>
            </a:r>
            <a:r>
              <a:rPr lang="en-GB" sz="1800" dirty="0" err="1"/>
              <a:t>śladu</a:t>
            </a:r>
            <a:r>
              <a:rPr lang="en-GB" sz="1800" dirty="0"/>
              <a:t> </a:t>
            </a:r>
            <a:r>
              <a:rPr lang="en-GB" sz="1800" dirty="0" err="1"/>
              <a:t>węglowego</a:t>
            </a:r>
            <a:r>
              <a:rPr lang="en-GB" sz="1800" dirty="0"/>
              <a:t> </a:t>
            </a:r>
            <a:r>
              <a:rPr lang="en-GB" sz="1800" dirty="0" err="1"/>
              <a:t>miasta</a:t>
            </a:r>
            <a:r>
              <a:rPr lang="en-GB" sz="1800" dirty="0"/>
              <a:t>, a </a:t>
            </a:r>
            <a:r>
              <a:rPr lang="en-GB" sz="1800" dirty="0" err="1"/>
              <a:t>następnie</a:t>
            </a:r>
            <a:r>
              <a:rPr lang="en-GB" sz="1800" dirty="0"/>
              <a:t> w </a:t>
            </a:r>
            <a:r>
              <a:rPr lang="en-GB" sz="1800" dirty="0" err="1"/>
              <a:t>Londynie</a:t>
            </a:r>
            <a:r>
              <a:rPr lang="en-GB" sz="1800" dirty="0"/>
              <a:t> w 2018 </a:t>
            </a:r>
            <a:r>
              <a:rPr lang="en-GB" sz="1800" dirty="0" err="1"/>
              <a:t>roku</a:t>
            </a:r>
            <a:r>
              <a:rPr lang="en-GB" sz="1800" dirty="0"/>
              <a:t>.</a:t>
            </a:r>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2C338D63-2F01-4E9C-BD4D-6E46DB4675FA}"/>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199" y="4251446"/>
            <a:ext cx="3825675" cy="2008479"/>
          </a:xfrm>
          <a:prstGeom prst="rect">
            <a:avLst/>
          </a:prstGeom>
        </p:spPr>
      </p:pic>
      <p:sp>
        <p:nvSpPr>
          <p:cNvPr id="8" name="Rettangolo 7"/>
          <p:cNvSpPr/>
          <p:nvPr/>
        </p:nvSpPr>
        <p:spPr>
          <a:xfrm>
            <a:off x="672465" y="6261470"/>
            <a:ext cx="8316087" cy="261610"/>
          </a:xfrm>
          <a:prstGeom prst="rect">
            <a:avLst/>
          </a:prstGeom>
        </p:spPr>
        <p:txBody>
          <a:bodyPr wrap="square">
            <a:spAutoFit/>
          </a:bodyPr>
          <a:lstStyle/>
          <a:p>
            <a:r>
              <a:rPr lang="it-IT" sz="1100" dirty="0"/>
              <a:t>https://www.theguardian.com/world/2020/apr/16/uk-cities-postpone-clean-air-zone-plans-due-to-covid-19-crisis</a:t>
            </a:r>
          </a:p>
        </p:txBody>
      </p:sp>
    </p:spTree>
    <p:extLst>
      <p:ext uri="{BB962C8B-B14F-4D97-AF65-F5344CB8AC3E}">
        <p14:creationId xmlns:p14="http://schemas.microsoft.com/office/powerpoint/2010/main" val="193307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95568"/>
            <a:ext cx="8439150" cy="4608512"/>
          </a:xfrm>
        </p:spPr>
        <p:txBody>
          <a:bodyPr/>
          <a:lstStyle/>
          <a:p>
            <a:pPr marL="0" indent="0" eaLnBrk="1" hangingPunct="1">
              <a:buFontTx/>
              <a:buNone/>
            </a:pPr>
            <a:endParaRPr lang="en-GB" altLang="en-US" sz="1800" dirty="0"/>
          </a:p>
          <a:p>
            <a:r>
              <a:rPr lang="pl-PL" dirty="0"/>
              <a:t>#7: Opłaty za parkowanie w oparciu </a:t>
            </a:r>
            <a:br>
              <a:rPr lang="pl-PL" dirty="0"/>
            </a:br>
            <a:r>
              <a:rPr lang="pl-PL" dirty="0"/>
              <a:t>o zanieczyszczenie </a:t>
            </a:r>
            <a:endParaRPr lang="en-US" dirty="0"/>
          </a:p>
          <a:p>
            <a:r>
              <a:rPr lang="pl-PL" sz="1800" dirty="0">
                <a:solidFill>
                  <a:srgbClr val="FF0000"/>
                </a:solidFill>
              </a:rPr>
              <a:t>Skutki</a:t>
            </a:r>
            <a:r>
              <a:rPr lang="pl-PL" sz="1800" dirty="0"/>
              <a:t>: Rząd promuje Strefy Czystego Powietrza jako najlepszy sposób wpływania na zachowania kierowców. </a:t>
            </a:r>
            <a:r>
              <a:rPr lang="en-GB" sz="1800" dirty="0" err="1"/>
              <a:t>Jednak</a:t>
            </a:r>
            <a:r>
              <a:rPr lang="en-GB" sz="1800" dirty="0"/>
              <a:t> </a:t>
            </a:r>
            <a:r>
              <a:rPr lang="en-GB" sz="1800" dirty="0" err="1"/>
              <a:t>ich</a:t>
            </a:r>
            <a:r>
              <a:rPr lang="en-GB" sz="1800" dirty="0"/>
              <a:t> </a:t>
            </a:r>
            <a:r>
              <a:rPr lang="en-GB" sz="1800" dirty="0" err="1"/>
              <a:t>utworzenie</a:t>
            </a:r>
            <a:r>
              <a:rPr lang="en-GB" sz="1800" dirty="0"/>
              <a:t> </a:t>
            </a:r>
            <a:r>
              <a:rPr lang="en-GB" sz="1800" dirty="0" err="1"/>
              <a:t>zajmuje</a:t>
            </a:r>
            <a:r>
              <a:rPr lang="en-GB" sz="1800" dirty="0"/>
              <a:t> </a:t>
            </a:r>
            <a:r>
              <a:rPr lang="en-GB" sz="1800" dirty="0" err="1"/>
              <a:t>kilka</a:t>
            </a:r>
            <a:r>
              <a:rPr lang="en-GB" sz="1800" dirty="0"/>
              <a:t> </a:t>
            </a:r>
            <a:r>
              <a:rPr lang="en-GB" sz="1800" dirty="0" err="1"/>
              <a:t>lat</a:t>
            </a:r>
            <a:r>
              <a:rPr lang="en-GB" sz="1800" dirty="0"/>
              <a:t>, </a:t>
            </a:r>
            <a:r>
              <a:rPr lang="en-GB" sz="1800" dirty="0" err="1"/>
              <a:t>nie</a:t>
            </a:r>
            <a:r>
              <a:rPr lang="en-GB" sz="1800" dirty="0"/>
              <a:t> </a:t>
            </a:r>
            <a:r>
              <a:rPr lang="en-GB" sz="1800" dirty="0" err="1"/>
              <a:t>wspominając</a:t>
            </a:r>
            <a:r>
              <a:rPr lang="en-GB" sz="1800" dirty="0"/>
              <a:t> o </a:t>
            </a:r>
            <a:r>
              <a:rPr lang="en-GB" sz="1800" dirty="0" err="1"/>
              <a:t>konieczności</a:t>
            </a:r>
            <a:r>
              <a:rPr lang="en-GB" sz="1800" dirty="0"/>
              <a:t> </a:t>
            </a:r>
            <a:r>
              <a:rPr lang="en-GB" sz="1800" dirty="0" err="1"/>
              <a:t>poniesienia</a:t>
            </a:r>
            <a:r>
              <a:rPr lang="en-GB" sz="1800" dirty="0"/>
              <a:t> </a:t>
            </a:r>
            <a:r>
              <a:rPr lang="en-GB" sz="1800" dirty="0" err="1"/>
              <a:t>znacznych</a:t>
            </a:r>
            <a:r>
              <a:rPr lang="en-GB" sz="1800" dirty="0"/>
              <a:t> </a:t>
            </a:r>
            <a:r>
              <a:rPr lang="en-GB" sz="1800" dirty="0" err="1"/>
              <a:t>wydatków</a:t>
            </a:r>
            <a:r>
              <a:rPr lang="en-GB" sz="1800" dirty="0"/>
              <a:t>. </a:t>
            </a:r>
            <a:r>
              <a:rPr lang="pl-PL" sz="1800" dirty="0"/>
              <a:t>Ponieważ nie jest potrzebna fizyczna infrastruktura, parkowanie oparte na stopniu emisji zanieczyszczeń, zapewniają podobne wyniki przy ułamku kosztów i mogą zostać wdrożone w ciągu kilku tygodni.</a:t>
            </a:r>
            <a:endParaRPr lang="en-US" sz="180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11" name="Title 1">
            <a:extLst>
              <a:ext uri="{FF2B5EF4-FFF2-40B4-BE49-F238E27FC236}">
                <a16:creationId xmlns:a16="http://schemas.microsoft.com/office/drawing/2014/main" id="{74F7943F-9597-428F-B87C-7D19182795E8}"/>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pic>
        <p:nvPicPr>
          <p:cNvPr id="9" name="Immagine 8"/>
          <p:cNvPicPr>
            <a:picLocks noChangeAspect="1"/>
          </p:cNvPicPr>
          <p:nvPr/>
        </p:nvPicPr>
        <p:blipFill>
          <a:blip r:embed="rId2"/>
          <a:stretch>
            <a:fillRect/>
          </a:stretch>
        </p:blipFill>
        <p:spPr>
          <a:xfrm>
            <a:off x="3324225" y="4325754"/>
            <a:ext cx="2771775" cy="2051798"/>
          </a:xfrm>
          <a:prstGeom prst="rect">
            <a:avLst/>
          </a:prstGeom>
        </p:spPr>
      </p:pic>
      <p:sp>
        <p:nvSpPr>
          <p:cNvPr id="10" name="Rettangolo 9"/>
          <p:cNvSpPr/>
          <p:nvPr/>
        </p:nvSpPr>
        <p:spPr>
          <a:xfrm>
            <a:off x="179080" y="6262385"/>
            <a:ext cx="7682736" cy="261610"/>
          </a:xfrm>
          <a:prstGeom prst="rect">
            <a:avLst/>
          </a:prstGeom>
        </p:spPr>
        <p:txBody>
          <a:bodyPr wrap="square">
            <a:spAutoFit/>
          </a:bodyPr>
          <a:lstStyle/>
          <a:p>
            <a:r>
              <a:rPr lang="it-IT" sz="1100" dirty="0"/>
              <a:t>https://www.europeanparking.eu/media/1542/3_uk_cityoflondon_ringgoebp_presentation.pdf</a:t>
            </a:r>
          </a:p>
        </p:txBody>
      </p:sp>
      <p:sp>
        <p:nvSpPr>
          <p:cNvPr id="2" name="Prostokąt 1"/>
          <p:cNvSpPr/>
          <p:nvPr/>
        </p:nvSpPr>
        <p:spPr>
          <a:xfrm>
            <a:off x="6372225" y="4536045"/>
            <a:ext cx="2486025" cy="1631216"/>
          </a:xfrm>
          <a:prstGeom prst="rect">
            <a:avLst/>
          </a:prstGeom>
        </p:spPr>
        <p:txBody>
          <a:bodyPr wrap="square">
            <a:spAutoFit/>
          </a:bodyPr>
          <a:lstStyle/>
          <a:p>
            <a:r>
              <a:rPr lang="de-DE" sz="2000" dirty="0" err="1">
                <a:latin typeface="Lato" panose="020F0502020204030203" pitchFamily="34" charset="-18"/>
                <a:ea typeface="Calibri" panose="020F0502020204030204" pitchFamily="34" charset="0"/>
                <a:cs typeface="Times New Roman" panose="02020603050405020304" pitchFamily="18" charset="0"/>
              </a:rPr>
              <a:t>Kierowcy</a:t>
            </a:r>
            <a:r>
              <a:rPr lang="de-DE" sz="2000" dirty="0">
                <a:latin typeface="Lato" panose="020F0502020204030203" pitchFamily="34" charset="-18"/>
                <a:ea typeface="Calibri" panose="020F0502020204030204" pitchFamily="34" charset="0"/>
                <a:cs typeface="Times New Roman" panose="02020603050405020304" pitchFamily="18" charset="0"/>
              </a:rPr>
              <a:t> </a:t>
            </a:r>
            <a:r>
              <a:rPr lang="de-DE" sz="2000" dirty="0" err="1">
                <a:latin typeface="Lato" panose="020F0502020204030203" pitchFamily="34" charset="-18"/>
                <a:ea typeface="Calibri" panose="020F0502020204030204" pitchFamily="34" charset="0"/>
                <a:cs typeface="Times New Roman" panose="02020603050405020304" pitchFamily="18" charset="0"/>
              </a:rPr>
              <a:t>są</a:t>
            </a:r>
            <a:r>
              <a:rPr lang="de-DE" sz="2000" dirty="0">
                <a:latin typeface="Lato" panose="020F0502020204030203" pitchFamily="34" charset="-18"/>
                <a:ea typeface="Calibri" panose="020F0502020204030204" pitchFamily="34" charset="0"/>
                <a:cs typeface="Times New Roman" panose="02020603050405020304" pitchFamily="18" charset="0"/>
              </a:rPr>
              <a:t> </a:t>
            </a:r>
            <a:r>
              <a:rPr lang="de-DE" sz="2000" dirty="0" err="1">
                <a:latin typeface="Lato" panose="020F0502020204030203" pitchFamily="34" charset="-18"/>
                <a:ea typeface="Calibri" panose="020F0502020204030204" pitchFamily="34" charset="0"/>
                <a:cs typeface="Times New Roman" panose="02020603050405020304" pitchFamily="18" charset="0"/>
              </a:rPr>
              <a:t>informowani</a:t>
            </a:r>
            <a:r>
              <a:rPr lang="de-DE" sz="2000" dirty="0">
                <a:latin typeface="Lato" panose="020F0502020204030203" pitchFamily="34" charset="-18"/>
                <a:ea typeface="Calibri" panose="020F0502020204030204" pitchFamily="34" charset="0"/>
                <a:cs typeface="Times New Roman" panose="02020603050405020304" pitchFamily="18" charset="0"/>
              </a:rPr>
              <a:t> o </a:t>
            </a:r>
            <a:r>
              <a:rPr lang="de-DE" sz="2000" dirty="0" err="1">
                <a:latin typeface="Lato" panose="020F0502020204030203" pitchFamily="34" charset="-18"/>
                <a:ea typeface="Calibri" panose="020F0502020204030204" pitchFamily="34" charset="0"/>
                <a:cs typeface="Times New Roman" panose="02020603050405020304" pitchFamily="18" charset="0"/>
              </a:rPr>
              <a:t>wpływie</a:t>
            </a:r>
            <a:r>
              <a:rPr lang="de-DE" sz="2000" dirty="0">
                <a:latin typeface="Lato" panose="020F0502020204030203" pitchFamily="34" charset="-18"/>
                <a:ea typeface="Calibri" panose="020F0502020204030204" pitchFamily="34" charset="0"/>
                <a:cs typeface="Times New Roman" panose="02020603050405020304" pitchFamily="18" charset="0"/>
              </a:rPr>
              <a:t> </a:t>
            </a:r>
            <a:r>
              <a:rPr lang="de-DE" sz="2000" dirty="0" err="1">
                <a:latin typeface="Lato" panose="020F0502020204030203" pitchFamily="34" charset="-18"/>
                <a:ea typeface="Calibri" panose="020F0502020204030204" pitchFamily="34" charset="0"/>
                <a:cs typeface="Times New Roman" panose="02020603050405020304" pitchFamily="18" charset="0"/>
              </a:rPr>
              <a:t>pojazdu</a:t>
            </a:r>
            <a:r>
              <a:rPr lang="de-DE" sz="2000" dirty="0">
                <a:latin typeface="Lato" panose="020F0502020204030203" pitchFamily="34" charset="-18"/>
                <a:ea typeface="Calibri" panose="020F0502020204030204" pitchFamily="34" charset="0"/>
                <a:cs typeface="Times New Roman" panose="02020603050405020304" pitchFamily="18" charset="0"/>
              </a:rPr>
              <a:t> na </a:t>
            </a:r>
            <a:r>
              <a:rPr lang="de-DE" sz="2000" dirty="0" err="1">
                <a:latin typeface="Lato" panose="020F0502020204030203" pitchFamily="34" charset="-18"/>
                <a:ea typeface="Calibri" panose="020F0502020204030204" pitchFamily="34" charset="0"/>
                <a:cs typeface="Times New Roman" panose="02020603050405020304" pitchFamily="18" charset="0"/>
              </a:rPr>
              <a:t>środowisko</a:t>
            </a:r>
            <a:r>
              <a:rPr lang="de-DE" sz="2000" dirty="0">
                <a:latin typeface="Lato" panose="020F0502020204030203" pitchFamily="34" charset="-18"/>
                <a:ea typeface="Calibri" panose="020F0502020204030204" pitchFamily="34" charset="0"/>
                <a:cs typeface="Times New Roman" panose="02020603050405020304" pitchFamily="18" charset="0"/>
              </a:rPr>
              <a:t> </a:t>
            </a:r>
            <a:r>
              <a:rPr lang="de-DE" sz="2000" dirty="0" err="1">
                <a:latin typeface="Lato" panose="020F0502020204030203" pitchFamily="34" charset="-18"/>
                <a:ea typeface="Calibri" panose="020F0502020204030204" pitchFamily="34" charset="0"/>
                <a:cs typeface="Times New Roman" panose="02020603050405020304" pitchFamily="18" charset="0"/>
              </a:rPr>
              <a:t>podczas</a:t>
            </a:r>
            <a:r>
              <a:rPr lang="de-DE" sz="2000" dirty="0">
                <a:latin typeface="Lato" panose="020F0502020204030203" pitchFamily="34" charset="-18"/>
                <a:ea typeface="Calibri" panose="020F0502020204030204" pitchFamily="34" charset="0"/>
                <a:cs typeface="Times New Roman" panose="02020603050405020304" pitchFamily="18" charset="0"/>
              </a:rPr>
              <a:t> </a:t>
            </a:r>
            <a:r>
              <a:rPr lang="de-DE" sz="2000" dirty="0" err="1">
                <a:latin typeface="Lato" panose="020F0502020204030203" pitchFamily="34" charset="-18"/>
                <a:ea typeface="Calibri" panose="020F0502020204030204" pitchFamily="34" charset="0"/>
                <a:cs typeface="Times New Roman" panose="02020603050405020304" pitchFamily="18" charset="0"/>
              </a:rPr>
              <a:t>parkowania</a:t>
            </a:r>
            <a:endParaRPr lang="en-US" sz="2000" dirty="0"/>
          </a:p>
        </p:txBody>
      </p:sp>
    </p:spTree>
    <p:extLst>
      <p:ext uri="{BB962C8B-B14F-4D97-AF65-F5344CB8AC3E}">
        <p14:creationId xmlns:p14="http://schemas.microsoft.com/office/powerpoint/2010/main" val="115006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pl-PL" dirty="0"/>
              <a:t>#8: Opłaty parkingowe zależne od długości pojazdu</a:t>
            </a:r>
            <a:endParaRPr lang="en-US" dirty="0"/>
          </a:p>
          <a:p>
            <a:r>
              <a:rPr lang="pl-PL" sz="1800" dirty="0"/>
              <a:t>Dłuższe i większe pojazdy są na ogół droższe. System wprowadza demokratyczny środek, dzięki któremu kierowcy płacą za to, ile miejsca zajmują, a nie tylko za to, jak długo z niego korzystają. W ten sposób ludzie są zachęcani do inwestowania w mniejsze samochody, tak samo jak parkowanie oparte na emisjach zachęca do korzystania z bardziej ekologicznych pojazdów. Działanie to zostało wdrożone w </a:t>
            </a:r>
            <a:r>
              <a:rPr lang="pl-PL" sz="1800" dirty="0" err="1"/>
              <a:t>Norwich</a:t>
            </a:r>
            <a:r>
              <a:rPr lang="pl-PL" sz="1800" dirty="0"/>
              <a:t> (Wielka Brytania) w 2008 roku.</a:t>
            </a:r>
            <a:endParaRPr lang="en-US" altLang="en-US" sz="1800" dirty="0"/>
          </a:p>
        </p:txBody>
      </p:sp>
      <p:pic>
        <p:nvPicPr>
          <p:cNvPr id="4" name="Immagine 3">
            <a:extLst>
              <a:ext uri="{FF2B5EF4-FFF2-40B4-BE49-F238E27FC236}">
                <a16:creationId xmlns:a16="http://schemas.microsoft.com/office/drawing/2014/main" id="{2FA17CD8-B905-4A73-88AC-06BCDEFD1DE2}"/>
              </a:ext>
            </a:extLst>
          </p:cNvPr>
          <p:cNvPicPr>
            <a:picLocks noChangeAspect="1"/>
          </p:cNvPicPr>
          <p:nvPr/>
        </p:nvPicPr>
        <p:blipFill>
          <a:blip r:embed="rId2"/>
          <a:stretch>
            <a:fillRect/>
          </a:stretch>
        </p:blipFill>
        <p:spPr>
          <a:xfrm>
            <a:off x="4386089" y="4298329"/>
            <a:ext cx="2980165" cy="2131037"/>
          </a:xfrm>
          <a:prstGeom prst="rect">
            <a:avLst/>
          </a:prstGeom>
        </p:spPr>
      </p:pic>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458087" y="6167756"/>
            <a:ext cx="5422392" cy="261610"/>
          </a:xfrm>
          <a:prstGeom prst="rect">
            <a:avLst/>
          </a:prstGeom>
        </p:spPr>
        <p:txBody>
          <a:bodyPr wrap="square">
            <a:spAutoFit/>
          </a:bodyPr>
          <a:lstStyle/>
          <a:p>
            <a:r>
              <a:rPr lang="it-IT" sz="1100" dirty="0"/>
              <a:t>https://civitas.eu/sites/default/files/720-2.pdf</a:t>
            </a:r>
          </a:p>
        </p:txBody>
      </p:sp>
    </p:spTree>
    <p:extLst>
      <p:ext uri="{BB962C8B-B14F-4D97-AF65-F5344CB8AC3E}">
        <p14:creationId xmlns:p14="http://schemas.microsoft.com/office/powerpoint/2010/main" val="56051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94376" y="1124744"/>
            <a:ext cx="8439150" cy="4608512"/>
          </a:xfrm>
        </p:spPr>
        <p:txBody>
          <a:bodyPr/>
          <a:lstStyle/>
          <a:p>
            <a:pPr marL="0" indent="0" eaLnBrk="1" hangingPunct="1">
              <a:buFontTx/>
              <a:buNone/>
            </a:pPr>
            <a:endParaRPr lang="en-GB" altLang="en-US" sz="1800" dirty="0"/>
          </a:p>
          <a:p>
            <a:r>
              <a:rPr lang="pl-PL" dirty="0"/>
              <a:t>#8: Opłaty parkingowe w zależności od długości pojazdu</a:t>
            </a:r>
            <a:endParaRPr lang="en-US" dirty="0"/>
          </a:p>
          <a:p>
            <a:r>
              <a:rPr lang="pl-PL" sz="1800" dirty="0">
                <a:solidFill>
                  <a:srgbClr val="FF0000"/>
                </a:solidFill>
              </a:rPr>
              <a:t>Skutki: </a:t>
            </a:r>
            <a:r>
              <a:rPr lang="pl-PL" sz="1800" dirty="0"/>
              <a:t>W </a:t>
            </a:r>
            <a:r>
              <a:rPr lang="pl-PL" sz="1800" dirty="0" err="1"/>
              <a:t>Norwich</a:t>
            </a:r>
            <a:r>
              <a:rPr lang="pl-PL" sz="1800" dirty="0"/>
              <a:t> (Wielka Brytania), przy analizowaniu potencjału strategii cen parkingowych w zakresie wpływu na mniejsze samochody, wykazano oszałamiającą redukcję emisji CO2 o 2700 ton w najbardziej optymistycznych scenariuszach, do około 300 ton w najbardziej ostrożnych.</a:t>
            </a:r>
            <a:endParaRPr lang="en-US" altLang="en-US" sz="1800" dirty="0"/>
          </a:p>
        </p:txBody>
      </p:sp>
      <p:sp>
        <p:nvSpPr>
          <p:cNvPr id="11" name="Title 1">
            <a:extLst>
              <a:ext uri="{FF2B5EF4-FFF2-40B4-BE49-F238E27FC236}">
                <a16:creationId xmlns:a16="http://schemas.microsoft.com/office/drawing/2014/main" id="{6F2CFCE1-A9EC-49E8-89C8-FAF562D418DA}"/>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pic>
        <p:nvPicPr>
          <p:cNvPr id="2" name="Immagine 1"/>
          <p:cNvPicPr>
            <a:picLocks noChangeAspect="1"/>
          </p:cNvPicPr>
          <p:nvPr/>
        </p:nvPicPr>
        <p:blipFill>
          <a:blip r:embed="rId3"/>
          <a:stretch>
            <a:fillRect/>
          </a:stretch>
        </p:blipFill>
        <p:spPr>
          <a:xfrm>
            <a:off x="4020448" y="3741107"/>
            <a:ext cx="3907200" cy="2771775"/>
          </a:xfrm>
          <a:prstGeom prst="rect">
            <a:avLst/>
          </a:prstGeom>
        </p:spPr>
      </p:pic>
      <p:sp>
        <p:nvSpPr>
          <p:cNvPr id="7" name="Rettangolo 6"/>
          <p:cNvSpPr/>
          <p:nvPr/>
        </p:nvSpPr>
        <p:spPr>
          <a:xfrm>
            <a:off x="566928" y="6263015"/>
            <a:ext cx="7086600" cy="261610"/>
          </a:xfrm>
          <a:prstGeom prst="rect">
            <a:avLst/>
          </a:prstGeom>
        </p:spPr>
        <p:txBody>
          <a:bodyPr wrap="square">
            <a:spAutoFit/>
          </a:bodyPr>
          <a:lstStyle/>
          <a:p>
            <a:r>
              <a:rPr lang="it-IT" sz="1100" dirty="0"/>
              <a:t>https://civitas.eu/content/measure-result-influencing-choice-vehicle-towards-smaller-and-more-fuel-efficient-vehicles</a:t>
            </a:r>
          </a:p>
        </p:txBody>
      </p:sp>
    </p:spTree>
    <p:extLst>
      <p:ext uri="{BB962C8B-B14F-4D97-AF65-F5344CB8AC3E}">
        <p14:creationId xmlns:p14="http://schemas.microsoft.com/office/powerpoint/2010/main" val="30501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pl-PL" dirty="0"/>
              <a:t>#9: Ładowanie bezprzewodowe na miejscach parkingowych </a:t>
            </a:r>
            <a:endParaRPr lang="en-US" dirty="0"/>
          </a:p>
          <a:p>
            <a:r>
              <a:rPr lang="pl-PL" sz="1800" dirty="0"/>
              <a:t>Dostępnych jest już kilka rozwiązań bezprzewodowego ładowania pojazdów elektrycznych, a u dostawców takich jak </a:t>
            </a:r>
            <a:r>
              <a:rPr lang="pl-PL" sz="1800" dirty="0" err="1"/>
              <a:t>Plugless</a:t>
            </a:r>
            <a:r>
              <a:rPr lang="pl-PL" sz="1800" dirty="0"/>
              <a:t>, można korzystać z bezprzewodowego ładowania na parkingach.</a:t>
            </a:r>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699970" y="6188435"/>
            <a:ext cx="2044149" cy="261610"/>
          </a:xfrm>
          <a:prstGeom prst="rect">
            <a:avLst/>
          </a:prstGeom>
        </p:spPr>
        <p:txBody>
          <a:bodyPr wrap="none">
            <a:spAutoFit/>
          </a:bodyPr>
          <a:lstStyle/>
          <a:p>
            <a:r>
              <a:rPr lang="it-IT" sz="1100" dirty="0"/>
              <a:t>https://www.pluglesspower.com/</a:t>
            </a:r>
          </a:p>
        </p:txBody>
      </p:sp>
      <p:pic>
        <p:nvPicPr>
          <p:cNvPr id="8" name="Immagine 7"/>
          <p:cNvPicPr>
            <a:picLocks noChangeAspect="1"/>
          </p:cNvPicPr>
          <p:nvPr/>
        </p:nvPicPr>
        <p:blipFill>
          <a:blip r:embed="rId2"/>
          <a:stretch>
            <a:fillRect/>
          </a:stretch>
        </p:blipFill>
        <p:spPr>
          <a:xfrm>
            <a:off x="4060910" y="3485356"/>
            <a:ext cx="3694237" cy="2949048"/>
          </a:xfrm>
          <a:prstGeom prst="rect">
            <a:avLst/>
          </a:prstGeom>
        </p:spPr>
      </p:pic>
    </p:spTree>
    <p:extLst>
      <p:ext uri="{BB962C8B-B14F-4D97-AF65-F5344CB8AC3E}">
        <p14:creationId xmlns:p14="http://schemas.microsoft.com/office/powerpoint/2010/main" val="227366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394445"/>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920445" y="3408630"/>
            <a:ext cx="7303109" cy="646331"/>
          </a:xfrm>
          <a:prstGeom prst="rect">
            <a:avLst/>
          </a:prstGeom>
        </p:spPr>
        <p:txBody>
          <a:bodyPr wrap="square">
            <a:spAutoFit/>
          </a:bodyPr>
          <a:lstStyle/>
          <a:p>
            <a:pPr algn="ctr"/>
            <a:r>
              <a:rPr lang="de-DE" sz="3600" b="1" dirty="0" err="1">
                <a:solidFill>
                  <a:schemeClr val="bg1"/>
                </a:solidFill>
                <a:latin typeface="+mj-lt"/>
              </a:rPr>
              <a:t>Rozwiązania</a:t>
            </a:r>
            <a:r>
              <a:rPr lang="de-DE" sz="3600" b="1" dirty="0">
                <a:solidFill>
                  <a:schemeClr val="bg1"/>
                </a:solidFill>
                <a:latin typeface="+mj-lt"/>
              </a:rPr>
              <a:t> </a:t>
            </a:r>
            <a:r>
              <a:rPr lang="de-DE" sz="3600" b="1" dirty="0" err="1">
                <a:solidFill>
                  <a:schemeClr val="bg1"/>
                </a:solidFill>
                <a:latin typeface="+mj-lt"/>
              </a:rPr>
              <a:t>techniczne</a:t>
            </a:r>
            <a:endParaRPr lang="en-US" sz="3600" b="1" dirty="0">
              <a:solidFill>
                <a:schemeClr val="bg1"/>
              </a:solidFill>
              <a:latin typeface="+mj-lt"/>
            </a:endParaRPr>
          </a:p>
        </p:txBody>
      </p:sp>
    </p:spTree>
    <p:extLst>
      <p:ext uri="{BB962C8B-B14F-4D97-AF65-F5344CB8AC3E}">
        <p14:creationId xmlns:p14="http://schemas.microsoft.com/office/powerpoint/2010/main" val="1207402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268413"/>
            <a:ext cx="8439150" cy="4608512"/>
          </a:xfrm>
        </p:spPr>
        <p:txBody>
          <a:bodyPr/>
          <a:lstStyle/>
          <a:p>
            <a:pPr marL="0" indent="0" eaLnBrk="1" hangingPunct="1">
              <a:buFontTx/>
              <a:buNone/>
            </a:pPr>
            <a:endParaRPr lang="en-GB" altLang="en-US" sz="1800" dirty="0"/>
          </a:p>
          <a:p>
            <a:r>
              <a:rPr lang="pl-PL" dirty="0"/>
              <a:t>#9: Ładowanie bezprzewodowe na miejscach parkingowych </a:t>
            </a:r>
            <a:endParaRPr lang="en-US" dirty="0"/>
          </a:p>
          <a:p>
            <a:r>
              <a:rPr lang="pl-PL" sz="1800" dirty="0">
                <a:solidFill>
                  <a:srgbClr val="FF0000"/>
                </a:solidFill>
              </a:rPr>
              <a:t>Wpływ i realizacja</a:t>
            </a:r>
            <a:r>
              <a:rPr lang="pl-PL" sz="1800" dirty="0"/>
              <a:t>: </a:t>
            </a:r>
            <a:endParaRPr lang="en-US" sz="1800" dirty="0"/>
          </a:p>
          <a:p>
            <a:r>
              <a:rPr lang="pl-PL" sz="1800" i="1" dirty="0" err="1"/>
              <a:t>WiCh</a:t>
            </a:r>
            <a:r>
              <a:rPr lang="pl-PL" sz="1800" i="1" dirty="0"/>
              <a:t> - Wireless </a:t>
            </a:r>
            <a:r>
              <a:rPr lang="pl-PL" sz="1800" i="1" dirty="0" err="1"/>
              <a:t>Charging</a:t>
            </a:r>
            <a:r>
              <a:rPr lang="pl-PL" sz="1800" i="1" dirty="0"/>
              <a:t> of </a:t>
            </a:r>
            <a:r>
              <a:rPr lang="pl-PL" sz="1800" i="1" dirty="0" err="1"/>
              <a:t>Electric</a:t>
            </a:r>
            <a:r>
              <a:rPr lang="pl-PL" sz="1800" i="1" dirty="0"/>
              <a:t> </a:t>
            </a:r>
            <a:r>
              <a:rPr lang="pl-PL" sz="1800" i="1" dirty="0" err="1"/>
              <a:t>Vehicles</a:t>
            </a:r>
            <a:r>
              <a:rPr lang="pl-PL" sz="1800" dirty="0"/>
              <a:t> - było zakrojonym na szeroką skalę 18-miesięcznym badaniem użytkowników (2017 r.) w zakresie indukcyjnego ładowania, obejmującym 20 pojazdów wprowadzonych do istniejących flot, które miały być testowane przez użytkowników w ich zwykłej pracy w Szwecji. Pojazdy zostały rozmieszczone w 8 różnych miejscach na południu Szwecji, w miastach Sztokholm, Uppsala i Göteborg.</a:t>
            </a:r>
            <a:endParaRPr lang="en-US" sz="1800" dirty="0"/>
          </a:p>
          <a:p>
            <a:r>
              <a:rPr lang="pl-PL" sz="1800" dirty="0"/>
              <a:t>Norwegia zainstaluje pierwsze na świecie bezprzewodowe stacje ładowania samochodów elektrycznych dla taksówek na parkingach w Oslo. Projekt bezprzewodowego szybkiego ładowania zmniejszy emisję gazów cieplarnianych z sektora taksówek do 2023 roku.</a:t>
            </a:r>
            <a:endParaRPr lang="en-US" sz="1800" dirty="0"/>
          </a:p>
          <a:p>
            <a:endParaRPr lang="en-US" sz="1800" dirty="0"/>
          </a:p>
          <a:p>
            <a:endParaRPr lang="en-US" altLang="en-US" dirty="0"/>
          </a:p>
        </p:txBody>
      </p:sp>
      <p:sp>
        <p:nvSpPr>
          <p:cNvPr id="9" name="Title 1">
            <a:extLst>
              <a:ext uri="{FF2B5EF4-FFF2-40B4-BE49-F238E27FC236}">
                <a16:creationId xmlns:a16="http://schemas.microsoft.com/office/drawing/2014/main" id="{508E1CA3-E35C-417A-AC3D-5D2858082D8A}"/>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2059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68600"/>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920445" y="2828834"/>
            <a:ext cx="7303109" cy="1200329"/>
          </a:xfrm>
          <a:prstGeom prst="rect">
            <a:avLst/>
          </a:prstGeom>
        </p:spPr>
        <p:txBody>
          <a:bodyPr wrap="square">
            <a:spAutoFit/>
          </a:bodyPr>
          <a:lstStyle/>
          <a:p>
            <a:pPr algn="ctr"/>
            <a:endParaRPr lang="pl-PL" sz="3600" b="1" dirty="0">
              <a:solidFill>
                <a:schemeClr val="bg1"/>
              </a:solidFill>
              <a:latin typeface="+mj-lt"/>
            </a:endParaRPr>
          </a:p>
          <a:p>
            <a:pPr algn="ctr"/>
            <a:r>
              <a:rPr lang="en-US" sz="3600" b="1" dirty="0" err="1">
                <a:solidFill>
                  <a:schemeClr val="bg1"/>
                </a:solidFill>
                <a:latin typeface="+mj-lt"/>
              </a:rPr>
              <a:t>Korzyści</a:t>
            </a:r>
            <a:endParaRPr lang="en-US" sz="3600" b="1" dirty="0">
              <a:solidFill>
                <a:schemeClr val="bg1"/>
              </a:solidFill>
              <a:latin typeface="+mj-lt"/>
            </a:endParaRPr>
          </a:p>
        </p:txBody>
      </p:sp>
    </p:spTree>
    <p:extLst>
      <p:ext uri="{BB962C8B-B14F-4D97-AF65-F5344CB8AC3E}">
        <p14:creationId xmlns:p14="http://schemas.microsoft.com/office/powerpoint/2010/main" val="104158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5750" y="114300"/>
            <a:ext cx="7343775" cy="1152525"/>
          </a:xfrm>
        </p:spPr>
        <p:txBody>
          <a:bodyPr/>
          <a:lstStyle/>
          <a:p>
            <a:pPr marL="0" indent="0" eaLnBrk="1" hangingPunct="1">
              <a:buFontTx/>
              <a:buNone/>
            </a:pPr>
            <a:r>
              <a:rPr lang="pl-PL" dirty="0"/>
              <a:t>Korzyści z rozwiązań technicznych</a:t>
            </a:r>
            <a:endParaRPr lang="en-GB" altLang="en-US" dirty="0"/>
          </a:p>
        </p:txBody>
      </p:sp>
      <p:sp>
        <p:nvSpPr>
          <p:cNvPr id="6147" name="Content Placeholder 2"/>
          <p:cNvSpPr>
            <a:spLocks noGrp="1"/>
          </p:cNvSpPr>
          <p:nvPr>
            <p:ph idx="1"/>
          </p:nvPr>
        </p:nvSpPr>
        <p:spPr>
          <a:xfrm>
            <a:off x="66675" y="1587891"/>
            <a:ext cx="8439150" cy="4608512"/>
          </a:xfrm>
        </p:spPr>
        <p:txBody>
          <a:bodyPr/>
          <a:lstStyle/>
          <a:p>
            <a:pPr marL="0" indent="0" eaLnBrk="1" hangingPunct="1">
              <a:buFontTx/>
              <a:buNone/>
            </a:pPr>
            <a:r>
              <a:rPr lang="en-GB" altLang="en-US" sz="1800" dirty="0"/>
              <a:t> </a:t>
            </a:r>
            <a:endParaRPr lang="en-GB" altLang="en-US" dirty="0"/>
          </a:p>
          <a:p>
            <a:pPr marL="857250" lvl="1" eaLnBrk="1" hangingPunct="1"/>
            <a:r>
              <a:rPr lang="pl-PL" dirty="0"/>
              <a:t>Skrócenie czasu poszukiwania miejsca parkingowego </a:t>
            </a:r>
            <a:endParaRPr lang="en-US" dirty="0"/>
          </a:p>
          <a:p>
            <a:pPr marL="857250" lvl="1" eaLnBrk="1" hangingPunct="1"/>
            <a:r>
              <a:rPr lang="pl-PL" dirty="0"/>
              <a:t>Zmniejszenie zatorów komunikacyjnych i emisji</a:t>
            </a:r>
            <a:endParaRPr lang="en-US" dirty="0"/>
          </a:p>
          <a:p>
            <a:pPr marL="857250" lvl="1" eaLnBrk="1" hangingPunct="1"/>
            <a:r>
              <a:rPr lang="pl-PL" dirty="0"/>
              <a:t>Poprawa egzekwowania przepisów dotyczących </a:t>
            </a:r>
            <a:br>
              <a:rPr lang="pl-PL" dirty="0"/>
            </a:br>
            <a:r>
              <a:rPr lang="pl-PL" dirty="0"/>
              <a:t>parkowania</a:t>
            </a:r>
          </a:p>
          <a:p>
            <a:pPr marL="857250" lvl="1" eaLnBrk="1" hangingPunct="1"/>
            <a:r>
              <a:rPr lang="pl-PL" dirty="0"/>
              <a:t>Zwiększające się strumienie dochodów</a:t>
            </a:r>
            <a:endParaRPr lang="en-US" dirty="0"/>
          </a:p>
          <a:p>
            <a:pPr marL="857250" lvl="1" eaLnBrk="1" hangingPunct="1"/>
            <a:r>
              <a:rPr lang="pl-PL" dirty="0"/>
              <a:t>Poprawa dostępności miejsc parkingowych</a:t>
            </a:r>
            <a:endParaRPr lang="en-US" dirty="0"/>
          </a:p>
          <a:p>
            <a:pPr marL="857250" lvl="1" eaLnBrk="1" hangingPunct="1"/>
            <a:r>
              <a:rPr lang="pl-PL" dirty="0"/>
              <a:t>Rosnące wskaźniki obłożenia miejsc parkingowych</a:t>
            </a:r>
            <a:endParaRPr lang="en-US" dirty="0"/>
          </a:p>
          <a:p>
            <a:pPr marL="857250" lvl="1" eaLnBrk="1" hangingPunct="1"/>
            <a:r>
              <a:rPr lang="pl-PL" dirty="0"/>
              <a:t>Wspieranie lokalnej gospodarki</a:t>
            </a:r>
            <a:endParaRPr lang="en-US" dirty="0"/>
          </a:p>
          <a:p>
            <a:pPr marL="857250" lvl="1" eaLnBrk="1" hangingPunct="1"/>
            <a:r>
              <a:rPr lang="pl-PL" dirty="0"/>
              <a:t>Poprawa jakości życia</a:t>
            </a:r>
            <a:endParaRPr lang="en-US" dirty="0"/>
          </a:p>
          <a:p>
            <a:pPr marL="857250" lvl="1" eaLnBrk="1" hangingPunct="1"/>
            <a:r>
              <a:rPr lang="pl-PL" dirty="0"/>
              <a:t>Poprawa bezpieczeństwa</a:t>
            </a:r>
            <a:endParaRPr lang="en-US" dirty="0"/>
          </a:p>
          <a:p>
            <a:pPr marL="857250" lvl="1" eaLnBrk="1" hangingPunct="1"/>
            <a:endParaRPr lang="en-GB" altLang="en-US" dirty="0"/>
          </a:p>
        </p:txBody>
      </p:sp>
      <p:pic>
        <p:nvPicPr>
          <p:cNvPr id="2" name="Immagine 1">
            <a:extLst>
              <a:ext uri="{FF2B5EF4-FFF2-40B4-BE49-F238E27FC236}">
                <a16:creationId xmlns:a16="http://schemas.microsoft.com/office/drawing/2014/main" id="{C1971058-0029-4666-983F-6781DFC7B6E3}"/>
              </a:ext>
            </a:extLst>
          </p:cNvPr>
          <p:cNvPicPr>
            <a:picLocks noChangeAspect="1"/>
          </p:cNvPicPr>
          <p:nvPr/>
        </p:nvPicPr>
        <p:blipFill>
          <a:blip r:embed="rId2"/>
          <a:stretch>
            <a:fillRect/>
          </a:stretch>
        </p:blipFill>
        <p:spPr>
          <a:xfrm>
            <a:off x="6372223" y="1822263"/>
            <a:ext cx="2771777" cy="1862425"/>
          </a:xfrm>
          <a:prstGeom prst="rect">
            <a:avLst/>
          </a:prstGeom>
        </p:spPr>
      </p:pic>
      <p:pic>
        <p:nvPicPr>
          <p:cNvPr id="6" name="Immagine 5">
            <a:extLst>
              <a:ext uri="{FF2B5EF4-FFF2-40B4-BE49-F238E27FC236}">
                <a16:creationId xmlns:a16="http://schemas.microsoft.com/office/drawing/2014/main" id="{550CD2CF-2729-4DC9-81B6-E495FDBE0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22" y="4004469"/>
            <a:ext cx="2771777" cy="1863711"/>
          </a:xfrm>
          <a:prstGeom prst="rect">
            <a:avLst/>
          </a:prstGeom>
        </p:spPr>
      </p:pic>
      <p:sp>
        <p:nvSpPr>
          <p:cNvPr id="7"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3398329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Wpływ rozwiązań technicznych: Parking SF</a:t>
            </a:r>
            <a:endParaRPr lang="en-US" altLang="en-US" dirty="0">
              <a:solidFill>
                <a:srgbClr val="134095"/>
              </a:solidFill>
            </a:endParaRP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52425" y="2046288"/>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eaLnBrk="1" hangingPunct="1"/>
            <a:r>
              <a:rPr lang="pl-PL" sz="1800" kern="0" dirty="0">
                <a:solidFill>
                  <a:srgbClr val="134095"/>
                </a:solidFill>
                <a:ea typeface="ＭＳ Ｐゴシック" panose="020B0600070205080204" pitchFamily="34" charset="-128"/>
              </a:rPr>
              <a:t>San Francisco Park był jednym z pierwszych miast, które przyjęło dynamiczne podejście do cen parkowania, w połączeniu z pomiarami. </a:t>
            </a:r>
            <a:endParaRPr lang="en-US" sz="1800" kern="0" dirty="0">
              <a:solidFill>
                <a:srgbClr val="134095"/>
              </a:solidFill>
              <a:ea typeface="ＭＳ Ｐゴシック" panose="020B0600070205080204" pitchFamily="34" charset="-128"/>
            </a:endParaRPr>
          </a:p>
          <a:p>
            <a:pPr marL="0" indent="0" eaLnBrk="1" hangingPunct="1">
              <a:buNone/>
            </a:pPr>
            <a:r>
              <a:rPr lang="pl-PL" sz="1800" kern="0" dirty="0">
                <a:solidFill>
                  <a:srgbClr val="134095"/>
                </a:solidFill>
                <a:ea typeface="ＭＳ Ｐゴシック" panose="020B0600070205080204" pitchFamily="34" charset="-128"/>
              </a:rPr>
              <a:t> </a:t>
            </a:r>
          </a:p>
          <a:p>
            <a:pPr eaLnBrk="1" hangingPunct="1"/>
            <a:endParaRPr lang="en-US" sz="1800" kern="0" dirty="0">
              <a:solidFill>
                <a:srgbClr val="134095"/>
              </a:solidFill>
              <a:ea typeface="ＭＳ Ｐゴシック" panose="020B0600070205080204" pitchFamily="34" charset="-128"/>
            </a:endParaRPr>
          </a:p>
          <a:p>
            <a:pPr eaLnBrk="1" hangingPunct="1"/>
            <a:r>
              <a:rPr lang="pl-PL" sz="1800" kern="0" dirty="0">
                <a:solidFill>
                  <a:srgbClr val="134095"/>
                </a:solidFill>
                <a:ea typeface="ＭＳ Ｐゴシック" panose="020B0600070205080204" pitchFamily="34" charset="-128"/>
              </a:rPr>
              <a:t>Opłaty różnią się w zależności od bloku, pory dnia i dnia tygodnia, aby osiągnąć docelowy wskaźnik obłożenia od jednego do dwóch dostępnych miejsc na każdym odcinku drogi. </a:t>
            </a:r>
            <a:endParaRPr lang="en-US" sz="1800" kern="0" dirty="0">
              <a:solidFill>
                <a:srgbClr val="134095"/>
              </a:solidFill>
              <a:ea typeface="ＭＳ Ｐゴシック" panose="020B0600070205080204" pitchFamily="34" charset="-128"/>
            </a:endParaRPr>
          </a:p>
          <a:p>
            <a:pPr eaLnBrk="1" hangingPunct="1"/>
            <a:endParaRPr lang="pl-PL" sz="1800" kern="0" dirty="0">
              <a:solidFill>
                <a:srgbClr val="134095"/>
              </a:solidFill>
              <a:ea typeface="ＭＳ Ｐゴシック" panose="020B0600070205080204" pitchFamily="34" charset="-128"/>
            </a:endParaRPr>
          </a:p>
          <a:p>
            <a:pPr eaLnBrk="1" hangingPunct="1"/>
            <a:endParaRPr lang="en-US" sz="1800" kern="0" dirty="0">
              <a:solidFill>
                <a:srgbClr val="134095"/>
              </a:solidFill>
              <a:ea typeface="ＭＳ Ｐゴシック" panose="020B0600070205080204" pitchFamily="34" charset="-128"/>
            </a:endParaRPr>
          </a:p>
          <a:p>
            <a:pPr eaLnBrk="1" hangingPunct="1"/>
            <a:r>
              <a:rPr lang="pl-PL" sz="1800" kern="0" dirty="0">
                <a:solidFill>
                  <a:srgbClr val="134095"/>
                </a:solidFill>
                <a:ea typeface="ＭＳ Ｐゴシック" panose="020B0600070205080204" pitchFamily="34" charset="-128"/>
              </a:rPr>
              <a:t>Dostępność miejsc parkingowych można określić na stronie internetowej SF Park lub za pomocą aplikacji mobilnej.</a:t>
            </a: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413458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439738"/>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419100" y="1458465"/>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l-PL" altLang="en-US" sz="1800" kern="0" dirty="0">
                <a:solidFill>
                  <a:srgbClr val="134095"/>
                </a:solidFill>
                <a:ea typeface="ＭＳ Ｐゴシック" panose="020B0600070205080204" pitchFamily="34" charset="-128"/>
              </a:rPr>
              <a:t>Wyniki w obszarach pilotażowych San Francisco </a:t>
            </a:r>
            <a:r>
              <a:rPr lang="pl-PL" altLang="en-US" sz="1800" kern="0" dirty="0" err="1">
                <a:solidFill>
                  <a:srgbClr val="134095"/>
                </a:solidFill>
                <a:ea typeface="ＭＳ Ｐゴシック" panose="020B0600070205080204" pitchFamily="34" charset="-128"/>
              </a:rPr>
              <a:t>Sfpark</a:t>
            </a:r>
            <a:r>
              <a:rPr lang="pl-PL" altLang="en-US" sz="1800" kern="0" dirty="0">
                <a:solidFill>
                  <a:srgbClr val="134095"/>
                </a:solidFill>
                <a:ea typeface="ＭＳ Ｐゴシック" panose="020B0600070205080204" pitchFamily="34" charset="-128"/>
              </a:rPr>
              <a:t> (inteligentne parkometry, które zmieniają poziom cen w zależności od lokalizacji, pory dnia i dnia tygodnia).</a:t>
            </a:r>
          </a:p>
          <a:p>
            <a:pPr marL="0" indent="0" eaLnBrk="1" hangingPunct="1">
              <a:buFontTx/>
              <a:buNone/>
            </a:pP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pic>
        <p:nvPicPr>
          <p:cNvPr id="2" name="Immagine 1">
            <a:extLst>
              <a:ext uri="{FF2B5EF4-FFF2-40B4-BE49-F238E27FC236}">
                <a16:creationId xmlns:a16="http://schemas.microsoft.com/office/drawing/2014/main" id="{FCCC2550-493F-4854-80E6-02173D90A25E}"/>
              </a:ext>
            </a:extLst>
          </p:cNvPr>
          <p:cNvPicPr>
            <a:picLocks noChangeAspect="1"/>
          </p:cNvPicPr>
          <p:nvPr/>
        </p:nvPicPr>
        <p:blipFill>
          <a:blip r:embed="rId3"/>
          <a:stretch>
            <a:fillRect/>
          </a:stretch>
        </p:blipFill>
        <p:spPr>
          <a:xfrm>
            <a:off x="247571" y="2507560"/>
            <a:ext cx="4740448" cy="3801165"/>
          </a:xfrm>
          <a:prstGeom prst="rect">
            <a:avLst/>
          </a:prstGeom>
        </p:spPr>
      </p:pic>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4531512" y="2695814"/>
            <a:ext cx="4729369"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de-DE" sz="2000" dirty="0"/>
              <a:t>W </a:t>
            </a:r>
            <a:r>
              <a:rPr lang="de-DE" sz="2000" dirty="0" err="1"/>
              <a:t>obszarach</a:t>
            </a:r>
            <a:r>
              <a:rPr lang="de-DE" sz="2000" dirty="0"/>
              <a:t> </a:t>
            </a:r>
            <a:r>
              <a:rPr lang="de-DE" sz="2000" dirty="0" err="1"/>
              <a:t>pilotażowych</a:t>
            </a:r>
            <a:r>
              <a:rPr lang="de-DE" sz="2000" dirty="0"/>
              <a:t> </a:t>
            </a:r>
            <a:r>
              <a:rPr lang="de-DE" sz="2000" dirty="0" err="1"/>
              <a:t>SFpark</a:t>
            </a:r>
            <a:r>
              <a:rPr lang="de-DE" sz="2000" dirty="0"/>
              <a:t> </a:t>
            </a:r>
            <a:r>
              <a:rPr lang="de-DE" sz="2000" dirty="0" err="1"/>
              <a:t>większość</a:t>
            </a:r>
            <a:r>
              <a:rPr lang="de-DE" sz="2000" dirty="0"/>
              <a:t> </a:t>
            </a:r>
            <a:r>
              <a:rPr lang="de-DE" sz="2000" dirty="0" err="1"/>
              <a:t>osób</a:t>
            </a:r>
            <a:r>
              <a:rPr lang="de-DE" sz="2000" dirty="0"/>
              <a:t> </a:t>
            </a:r>
            <a:r>
              <a:rPr lang="de-DE" sz="2000" dirty="0" err="1"/>
              <a:t>zgłosiła</a:t>
            </a:r>
            <a:r>
              <a:rPr lang="de-DE" sz="2000" dirty="0"/>
              <a:t>, </a:t>
            </a:r>
            <a:r>
              <a:rPr lang="de-DE" sz="2000" dirty="0" err="1"/>
              <a:t>że</a:t>
            </a:r>
            <a:r>
              <a:rPr lang="de-DE" sz="2000" dirty="0"/>
              <a:t> </a:t>
            </a:r>
            <a:r>
              <a:rPr lang="de-DE" sz="2000" dirty="0" err="1"/>
              <a:t>czas</a:t>
            </a:r>
            <a:r>
              <a:rPr lang="de-DE" sz="2000" dirty="0"/>
              <a:t> </a:t>
            </a:r>
            <a:r>
              <a:rPr lang="de-DE" sz="2000" dirty="0" err="1"/>
              <a:t>potrzebny</a:t>
            </a:r>
            <a:r>
              <a:rPr lang="de-DE" sz="2000" dirty="0"/>
              <a:t> na </a:t>
            </a:r>
            <a:r>
              <a:rPr lang="de-DE" sz="2000" dirty="0" err="1"/>
              <a:t>znalezienie</a:t>
            </a:r>
            <a:r>
              <a:rPr lang="de-DE" sz="2000" dirty="0"/>
              <a:t> </a:t>
            </a:r>
            <a:r>
              <a:rPr lang="de-DE" sz="2000" dirty="0" err="1"/>
              <a:t>miejsca</a:t>
            </a:r>
            <a:r>
              <a:rPr lang="de-DE" sz="2000" dirty="0"/>
              <a:t> </a:t>
            </a:r>
            <a:r>
              <a:rPr lang="de-DE" sz="2000" dirty="0" err="1"/>
              <a:t>zmniejszył</a:t>
            </a:r>
            <a:r>
              <a:rPr lang="de-DE" sz="2000" dirty="0"/>
              <a:t> </a:t>
            </a:r>
            <a:r>
              <a:rPr lang="de-DE" sz="2000" dirty="0" err="1"/>
              <a:t>się</a:t>
            </a:r>
            <a:r>
              <a:rPr lang="de-DE" sz="2000" dirty="0"/>
              <a:t> o 43%, w </a:t>
            </a:r>
            <a:r>
              <a:rPr lang="de-DE" sz="2000" dirty="0" err="1"/>
              <a:t>porównaniu</a:t>
            </a:r>
            <a:r>
              <a:rPr lang="de-DE" sz="2000" dirty="0"/>
              <a:t> z 13% </a:t>
            </a:r>
            <a:r>
              <a:rPr lang="de-DE" sz="2000" dirty="0" err="1"/>
              <a:t>spadkiem</a:t>
            </a:r>
            <a:r>
              <a:rPr lang="de-DE" sz="2000" dirty="0"/>
              <a:t> w </a:t>
            </a:r>
            <a:r>
              <a:rPr lang="de-DE" sz="2000" dirty="0" err="1"/>
              <a:t>obszarach</a:t>
            </a:r>
            <a:r>
              <a:rPr lang="de-DE" sz="2000" dirty="0"/>
              <a:t> </a:t>
            </a:r>
            <a:r>
              <a:rPr lang="de-DE" sz="2000" dirty="0" err="1"/>
              <a:t>kontrolnych</a:t>
            </a:r>
            <a:r>
              <a:rPr lang="de-DE" sz="2000" dirty="0"/>
              <a:t>.</a:t>
            </a:r>
            <a:endParaRPr lang="en-US" altLang="en-US" sz="2000" kern="0" dirty="0"/>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9" name="Prostokąt 8"/>
          <p:cNvSpPr/>
          <p:nvPr/>
        </p:nvSpPr>
        <p:spPr>
          <a:xfrm>
            <a:off x="364324" y="2507560"/>
            <a:ext cx="4623695" cy="3238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rostokąt 9"/>
          <p:cNvSpPr/>
          <p:nvPr/>
        </p:nvSpPr>
        <p:spPr>
          <a:xfrm>
            <a:off x="247571" y="2500208"/>
            <a:ext cx="5037538" cy="338554"/>
          </a:xfrm>
          <a:prstGeom prst="rect">
            <a:avLst/>
          </a:prstGeom>
        </p:spPr>
        <p:txBody>
          <a:bodyPr wrap="square">
            <a:spAutoFit/>
          </a:bodyPr>
          <a:lstStyle/>
          <a:p>
            <a:r>
              <a:rPr lang="pl-PL" sz="1600" b="1" dirty="0">
                <a:latin typeface="Lato" panose="020F0502020204030203" pitchFamily="34" charset="-18"/>
              </a:rPr>
              <a:t>Czas poszukiwania miejsca parkingowego (minuty)</a:t>
            </a:r>
            <a:endParaRPr lang="en-US" sz="1600" b="1" dirty="0">
              <a:latin typeface="Lato" panose="020F0502020204030203" pitchFamily="34" charset="-18"/>
            </a:endParaRPr>
          </a:p>
        </p:txBody>
      </p:sp>
      <p:sp>
        <p:nvSpPr>
          <p:cNvPr id="11" name="Prostokąt 10"/>
          <p:cNvSpPr/>
          <p:nvPr/>
        </p:nvSpPr>
        <p:spPr>
          <a:xfrm>
            <a:off x="231237" y="2789434"/>
            <a:ext cx="4740448" cy="54278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rostokąt 12"/>
          <p:cNvSpPr/>
          <p:nvPr/>
        </p:nvSpPr>
        <p:spPr>
          <a:xfrm>
            <a:off x="315461" y="2829654"/>
            <a:ext cx="4572000" cy="1107996"/>
          </a:xfrm>
          <a:prstGeom prst="rect">
            <a:avLst/>
          </a:prstGeom>
        </p:spPr>
        <p:txBody>
          <a:bodyPr>
            <a:spAutoFit/>
          </a:bodyPr>
          <a:lstStyle/>
          <a:p>
            <a:r>
              <a:rPr lang="pl-PL" sz="1400" b="1" dirty="0">
                <a:latin typeface="Lato" panose="020F0502020204030203" pitchFamily="34" charset="-18"/>
              </a:rPr>
              <a:t>Zaraportowane czasy poszukiwania, przed i po</a:t>
            </a:r>
          </a:p>
          <a:p>
            <a:r>
              <a:rPr lang="de-DE" sz="1200" b="1" dirty="0" err="1">
                <a:latin typeface="Lato" panose="020F0502020204030203" pitchFamily="34" charset="-18"/>
              </a:rPr>
              <a:t>Pilotaż</a:t>
            </a:r>
            <a:r>
              <a:rPr lang="de-DE" sz="1200" b="1" dirty="0">
                <a:latin typeface="Lato" panose="020F0502020204030203" pitchFamily="34" charset="-18"/>
              </a:rPr>
              <a:t> vs. </a:t>
            </a:r>
            <a:r>
              <a:rPr lang="de-DE" sz="1200" b="1" dirty="0" err="1">
                <a:latin typeface="Lato" panose="020F0502020204030203" pitchFamily="34" charset="-18"/>
              </a:rPr>
              <a:t>obszary</a:t>
            </a:r>
            <a:r>
              <a:rPr lang="de-DE" sz="1200" b="1" dirty="0">
                <a:latin typeface="Lato" panose="020F0502020204030203" pitchFamily="34" charset="-18"/>
              </a:rPr>
              <a:t> </a:t>
            </a:r>
            <a:r>
              <a:rPr lang="de-DE" sz="1200" b="1" dirty="0" err="1">
                <a:latin typeface="Lato" panose="020F0502020204030203" pitchFamily="34" charset="-18"/>
              </a:rPr>
              <a:t>kontrolne</a:t>
            </a:r>
            <a:r>
              <a:rPr lang="de-DE" sz="1200" b="1" dirty="0">
                <a:latin typeface="Lato" panose="020F0502020204030203" pitchFamily="34" charset="-18"/>
              </a:rPr>
              <a:t> </a:t>
            </a:r>
            <a:endParaRPr lang="pl-PL" sz="1200" b="1" dirty="0">
              <a:latin typeface="Lato" panose="020F0502020204030203" pitchFamily="34" charset="-18"/>
            </a:endParaRPr>
          </a:p>
          <a:p>
            <a:r>
              <a:rPr lang="de-DE" sz="1200" b="1" dirty="0" err="1">
                <a:latin typeface="Lato" panose="020F0502020204030203" pitchFamily="34" charset="-18"/>
              </a:rPr>
              <a:t>Dni</a:t>
            </a:r>
            <a:r>
              <a:rPr lang="de-DE" sz="1200" b="1" dirty="0">
                <a:latin typeface="Lato" panose="020F0502020204030203" pitchFamily="34" charset="-18"/>
              </a:rPr>
              <a:t> </a:t>
            </a:r>
            <a:r>
              <a:rPr lang="de-DE" sz="1200" b="1" dirty="0" err="1">
                <a:latin typeface="Lato" panose="020F0502020204030203" pitchFamily="34" charset="-18"/>
              </a:rPr>
              <a:t>powszednie</a:t>
            </a:r>
            <a:r>
              <a:rPr lang="de-DE" sz="1200" b="1" dirty="0">
                <a:latin typeface="Lato" panose="020F0502020204030203" pitchFamily="34" charset="-18"/>
              </a:rPr>
              <a:t> </a:t>
            </a:r>
            <a:r>
              <a:rPr lang="de-DE" sz="1200" b="1" dirty="0" err="1">
                <a:latin typeface="Lato" panose="020F0502020204030203" pitchFamily="34" charset="-18"/>
              </a:rPr>
              <a:t>od</a:t>
            </a:r>
            <a:r>
              <a:rPr lang="de-DE" sz="1200" b="1" dirty="0">
                <a:latin typeface="Lato" panose="020F0502020204030203" pitchFamily="34" charset="-18"/>
              </a:rPr>
              <a:t> 9:00 do 18:00</a:t>
            </a:r>
            <a:endParaRPr lang="en-US" sz="1200" b="1" dirty="0">
              <a:latin typeface="Lato" panose="020F0502020204030203" pitchFamily="34" charset="-18"/>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pl-PL" sz="1400" b="1" dirty="0">
              <a:latin typeface="Lato" panose="020F0502020204030203" pitchFamily="34" charset="-18"/>
            </a:endParaRPr>
          </a:p>
        </p:txBody>
      </p:sp>
      <p:sp>
        <p:nvSpPr>
          <p:cNvPr id="15" name="Prostokąt 14"/>
          <p:cNvSpPr/>
          <p:nvPr/>
        </p:nvSpPr>
        <p:spPr>
          <a:xfrm>
            <a:off x="2846027" y="4135510"/>
            <a:ext cx="1351722" cy="224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rostokąt 15"/>
          <p:cNvSpPr/>
          <p:nvPr/>
        </p:nvSpPr>
        <p:spPr>
          <a:xfrm>
            <a:off x="2928918" y="4130303"/>
            <a:ext cx="1417376" cy="369332"/>
          </a:xfrm>
          <a:prstGeom prst="rect">
            <a:avLst/>
          </a:prstGeom>
        </p:spPr>
        <p:txBody>
          <a:bodyPr wrap="none">
            <a:spAutoFit/>
          </a:bodyPr>
          <a:lstStyle/>
          <a:p>
            <a:r>
              <a:rPr lang="pl-PL" sz="1800" b="1" dirty="0">
                <a:solidFill>
                  <a:srgbClr val="92D050"/>
                </a:solidFill>
                <a:latin typeface="Lato" panose="020F0502020204030203" pitchFamily="34" charset="-18"/>
              </a:rPr>
              <a:t>43% s</a:t>
            </a:r>
            <a:r>
              <a:rPr lang="en-US" sz="1800" b="1" dirty="0" err="1">
                <a:solidFill>
                  <a:srgbClr val="92D050"/>
                </a:solidFill>
                <a:latin typeface="Lato" panose="020F0502020204030203" pitchFamily="34" charset="-18"/>
              </a:rPr>
              <a:t>padek</a:t>
            </a:r>
            <a:endParaRPr lang="en-US" sz="1800" b="1" dirty="0">
              <a:solidFill>
                <a:srgbClr val="92D050"/>
              </a:solidFill>
              <a:latin typeface="Lato" panose="020F0502020204030203" pitchFamily="34" charset="-18"/>
            </a:endParaRPr>
          </a:p>
        </p:txBody>
      </p:sp>
      <p:sp>
        <p:nvSpPr>
          <p:cNvPr id="18" name="Prostokąt 17"/>
          <p:cNvSpPr/>
          <p:nvPr/>
        </p:nvSpPr>
        <p:spPr>
          <a:xfrm>
            <a:off x="2522700" y="5239111"/>
            <a:ext cx="1351722" cy="224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rostokąt 16"/>
          <p:cNvSpPr/>
          <p:nvPr/>
        </p:nvSpPr>
        <p:spPr>
          <a:xfrm>
            <a:off x="2522700" y="5098640"/>
            <a:ext cx="1417376" cy="369332"/>
          </a:xfrm>
          <a:prstGeom prst="rect">
            <a:avLst/>
          </a:prstGeom>
        </p:spPr>
        <p:txBody>
          <a:bodyPr wrap="none">
            <a:spAutoFit/>
          </a:bodyPr>
          <a:lstStyle/>
          <a:p>
            <a:r>
              <a:rPr lang="pl-PL" sz="1800" b="1" dirty="0">
                <a:solidFill>
                  <a:srgbClr val="92D050"/>
                </a:solidFill>
                <a:latin typeface="Lato" panose="020F0502020204030203" pitchFamily="34" charset="-18"/>
              </a:rPr>
              <a:t>13% s</a:t>
            </a:r>
            <a:r>
              <a:rPr lang="en-US" sz="1800" b="1" dirty="0" err="1">
                <a:solidFill>
                  <a:srgbClr val="92D050"/>
                </a:solidFill>
                <a:latin typeface="Lato" panose="020F0502020204030203" pitchFamily="34" charset="-18"/>
              </a:rPr>
              <a:t>padek</a:t>
            </a:r>
            <a:endParaRPr lang="en-US" sz="1800" b="1" dirty="0">
              <a:solidFill>
                <a:srgbClr val="92D050"/>
              </a:solidFill>
              <a:latin typeface="Lato" panose="020F0502020204030203" pitchFamily="34" charset="-18"/>
            </a:endParaRPr>
          </a:p>
        </p:txBody>
      </p:sp>
    </p:spTree>
    <p:extLst>
      <p:ext uri="{BB962C8B-B14F-4D97-AF65-F5344CB8AC3E}">
        <p14:creationId xmlns:p14="http://schemas.microsoft.com/office/powerpoint/2010/main" val="1261212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a:p>
            <a:pPr eaLnBrk="1" hangingPunct="1"/>
            <a:endParaRPr lang="en-US" altLang="en-US" dirty="0">
              <a:solidFill>
                <a:srgbClr val="134095"/>
              </a:solidFill>
            </a:endParaRP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52425" y="15097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None/>
            </a:pPr>
            <a:r>
              <a:rPr lang="en-US" sz="1800" kern="0" dirty="0" err="1">
                <a:solidFill>
                  <a:srgbClr val="134095"/>
                </a:solidFill>
                <a:ea typeface="ＭＳ Ｐゴシック" panose="020B0600070205080204" pitchFamily="34" charset="-128"/>
              </a:rPr>
              <a:t>Wyniki</a:t>
            </a:r>
            <a:r>
              <a:rPr lang="en-US" sz="1800" kern="0" dirty="0">
                <a:solidFill>
                  <a:srgbClr val="134095"/>
                </a:solidFill>
                <a:ea typeface="ＭＳ Ｐゴシック" panose="020B0600070205080204" pitchFamily="34" charset="-128"/>
              </a:rPr>
              <a:t> w </a:t>
            </a:r>
            <a:r>
              <a:rPr lang="en-US" sz="1800" kern="0" dirty="0" err="1">
                <a:solidFill>
                  <a:srgbClr val="134095"/>
                </a:solidFill>
                <a:ea typeface="ＭＳ Ｐゴシック" panose="020B0600070205080204" pitchFamily="34" charset="-128"/>
              </a:rPr>
              <a:t>obszarach</a:t>
            </a:r>
            <a:r>
              <a:rPr lang="en-US" sz="1800" kern="0" dirty="0">
                <a:solidFill>
                  <a:srgbClr val="134095"/>
                </a:solidFill>
                <a:ea typeface="ＭＳ Ｐゴシック" panose="020B0600070205080204" pitchFamily="34" charset="-128"/>
              </a:rPr>
              <a:t> </a:t>
            </a:r>
            <a:r>
              <a:rPr lang="en-US" sz="1800" kern="0" dirty="0" err="1">
                <a:solidFill>
                  <a:srgbClr val="134095"/>
                </a:solidFill>
                <a:ea typeface="ＭＳ Ｐゴシック" panose="020B0600070205080204" pitchFamily="34" charset="-128"/>
              </a:rPr>
              <a:t>pilotażowych</a:t>
            </a:r>
            <a:r>
              <a:rPr lang="en-US" sz="1800" kern="0" dirty="0">
                <a:solidFill>
                  <a:srgbClr val="134095"/>
                </a:solidFill>
                <a:ea typeface="ＭＳ Ｐゴシック" panose="020B0600070205080204" pitchFamily="34" charset="-128"/>
              </a:rPr>
              <a:t> San Francisco </a:t>
            </a:r>
            <a:r>
              <a:rPr lang="en-US" sz="1800" kern="0" dirty="0" err="1">
                <a:solidFill>
                  <a:srgbClr val="134095"/>
                </a:solidFill>
                <a:ea typeface="ＭＳ Ｐゴシック" panose="020B0600070205080204" pitchFamily="34" charset="-128"/>
              </a:rPr>
              <a:t>Sfpark</a:t>
            </a:r>
            <a:r>
              <a:rPr lang="en-US" sz="1800" kern="0" dirty="0">
                <a:solidFill>
                  <a:srgbClr val="134095"/>
                </a:solidFill>
                <a:ea typeface="ＭＳ Ｐゴシック" panose="020B0600070205080204" pitchFamily="34" charset="-128"/>
              </a:rPr>
              <a:t> (</a:t>
            </a:r>
            <a:r>
              <a:rPr lang="en-US" sz="1800" kern="0" dirty="0" err="1">
                <a:solidFill>
                  <a:srgbClr val="134095"/>
                </a:solidFill>
                <a:ea typeface="ＭＳ Ｐゴシック" panose="020B0600070205080204" pitchFamily="34" charset="-128"/>
              </a:rPr>
              <a:t>bariery</a:t>
            </a:r>
            <a:r>
              <a:rPr lang="en-US" sz="1800" kern="0" dirty="0">
                <a:solidFill>
                  <a:srgbClr val="134095"/>
                </a:solidFill>
                <a:ea typeface="ＭＳ Ｐゴシック" panose="020B0600070205080204" pitchFamily="34" charset="-128"/>
              </a:rPr>
              <a:t> do </a:t>
            </a:r>
            <a:r>
              <a:rPr lang="en-US" sz="1800" kern="0" dirty="0" err="1">
                <a:solidFill>
                  <a:srgbClr val="134095"/>
                </a:solidFill>
                <a:ea typeface="ＭＳ Ｐゴシック" panose="020B0600070205080204" pitchFamily="34" charset="-128"/>
              </a:rPr>
              <a:t>pokonania</a:t>
            </a:r>
            <a:r>
              <a:rPr lang="en-US" sz="1800" kern="0" dirty="0">
                <a:solidFill>
                  <a:srgbClr val="134095"/>
                </a:solidFill>
                <a:ea typeface="ＭＳ Ｐゴシック" panose="020B0600070205080204" pitchFamily="34" charset="-128"/>
              </a:rPr>
              <a:t> i </a:t>
            </a:r>
            <a:r>
              <a:rPr lang="en-US" sz="1800" kern="0" dirty="0" err="1">
                <a:solidFill>
                  <a:srgbClr val="134095"/>
                </a:solidFill>
                <a:ea typeface="ＭＳ Ｐゴシック" panose="020B0600070205080204" pitchFamily="34" charset="-128"/>
              </a:rPr>
              <a:t>rozwiązania</a:t>
            </a:r>
            <a:r>
              <a:rPr lang="en-US" sz="1800" kern="0" dirty="0">
                <a:solidFill>
                  <a:srgbClr val="134095"/>
                </a:solidFill>
                <a:ea typeface="ＭＳ Ｐゴシック" panose="020B0600070205080204" pitchFamily="34" charset="-128"/>
              </a:rPr>
              <a:t>)</a:t>
            </a: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0" y="1801273"/>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lvl="1" indent="0" eaLnBrk="1" hangingPunct="1">
              <a:spcBef>
                <a:spcPct val="20000"/>
              </a:spcBef>
              <a:buSzPct val="135000"/>
              <a:buNone/>
            </a:pPr>
            <a:endParaRPr lang="en-US" altLang="en-US" sz="1800" b="1" kern="0" dirty="0">
              <a:solidFill>
                <a:srgbClr val="134095"/>
              </a:solidFill>
              <a:ea typeface="ＭＳ Ｐゴシック" panose="020B0600070205080204" pitchFamily="34" charset="-128"/>
            </a:endParaRPr>
          </a:p>
          <a:p>
            <a:pPr marL="857250" lvl="1" eaLnBrk="1" hangingPunct="1"/>
            <a:r>
              <a:rPr lang="pl-PL" sz="2000" b="1" dirty="0"/>
              <a:t>Wyzwaniem była zgodność płatności. </a:t>
            </a:r>
            <a:r>
              <a:rPr lang="pl-PL" sz="2000" dirty="0"/>
              <a:t>O ile polityka cenowa reagująca na popyt przynosi oczekiwane korzyści, o tyle korzyści te są bardziej widoczne tam, gdzie większość ludzi płaci wprost w parkometrze. Dane z oceny pilotażu potwierdziły, że w wielu blokach zgodność płatności z taryfami jest stale niska, co ma miejsce, gdy samochody są zaparkowane bez wniesienia opłaty.</a:t>
            </a:r>
            <a:endParaRPr lang="en-US" altLang="en-US" sz="2000" kern="0" dirty="0"/>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64101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0" y="5159982"/>
            <a:ext cx="8847328" cy="1477328"/>
          </a:xfrm>
          <a:prstGeom prst="rect">
            <a:avLst/>
          </a:prstGeom>
          <a:noFill/>
        </p:spPr>
        <p:txBody>
          <a:bodyPr wrap="square" rtlCol="0">
            <a:spAutoFit/>
          </a:bodyPr>
          <a:lstStyle/>
          <a:p>
            <a:pPr marL="857250" lvl="1" indent="-377825">
              <a:spcBef>
                <a:spcPct val="50000"/>
              </a:spcBef>
              <a:buClr>
                <a:srgbClr val="134095"/>
              </a:buClr>
              <a:buSzPct val="130000"/>
              <a:buChar char="•"/>
            </a:pPr>
            <a:r>
              <a:rPr lang="pl-PL" sz="1800" kern="0" dirty="0">
                <a:latin typeface="+mn-lt"/>
              </a:rPr>
              <a:t>Aby pomóc w zwiększeniu zgodności z przepisami dotyczącymi cennika, płatności zostały znacznie ułatwione w obszarach pilotażowych.  Wprowadzono </a:t>
            </a:r>
            <a:r>
              <a:rPr lang="pl-PL" sz="1800" kern="0" dirty="0" err="1">
                <a:latin typeface="+mn-lt"/>
              </a:rPr>
              <a:t>PayByPhone</a:t>
            </a:r>
            <a:r>
              <a:rPr lang="pl-PL" sz="1800" kern="0" dirty="0">
                <a:latin typeface="+mn-lt"/>
              </a:rPr>
              <a:t> (płatności przez telefon), a także nowe parkometry, które przyjmują płatności kartą kredytową, kartami parkingowymi i monetami.</a:t>
            </a:r>
            <a:endParaRPr lang="en-US" sz="1800" kern="0" dirty="0">
              <a:latin typeface="+mn-lt"/>
            </a:endParaRP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706706" y="4139237"/>
            <a:ext cx="1641795" cy="400110"/>
          </a:xfrm>
          <a:prstGeom prst="rect">
            <a:avLst/>
          </a:prstGeom>
          <a:noFill/>
        </p:spPr>
        <p:txBody>
          <a:bodyPr wrap="none" rtlCol="0">
            <a:spAutoFit/>
          </a:bodyPr>
          <a:lstStyle/>
          <a:p>
            <a:pPr algn="ctr"/>
            <a:r>
              <a:rPr lang="en-US" sz="2000" dirty="0" err="1">
                <a:latin typeface="+mn-lt"/>
              </a:rPr>
              <a:t>Rozwiązania</a:t>
            </a:r>
            <a:endParaRPr lang="it-IT" sz="2000" dirty="0">
              <a:latin typeface="+mn-lt"/>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3938649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513716" y="480540"/>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a:p>
            <a:pPr eaLnBrk="1" hangingPunct="1"/>
            <a:endParaRPr lang="en-US" altLang="en-US" dirty="0">
              <a:solidFill>
                <a:srgbClr val="134095"/>
              </a:solidFill>
            </a:endParaRP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500158"/>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None/>
            </a:pPr>
            <a:r>
              <a:rPr lang="en-GB" sz="1800" kern="0" dirty="0" err="1">
                <a:solidFill>
                  <a:srgbClr val="134095"/>
                </a:solidFill>
                <a:ea typeface="ＭＳ Ｐゴシック" panose="020B0600070205080204" pitchFamily="34" charset="-128"/>
              </a:rPr>
              <a:t>Wyniki</a:t>
            </a:r>
            <a:r>
              <a:rPr lang="en-GB" sz="1800" kern="0" dirty="0">
                <a:solidFill>
                  <a:srgbClr val="134095"/>
                </a:solidFill>
                <a:ea typeface="ＭＳ Ｐゴシック" panose="020B0600070205080204" pitchFamily="34" charset="-128"/>
              </a:rPr>
              <a:t> w </a:t>
            </a:r>
            <a:r>
              <a:rPr lang="en-GB" sz="1800" kern="0" dirty="0" err="1">
                <a:solidFill>
                  <a:srgbClr val="134095"/>
                </a:solidFill>
                <a:ea typeface="ＭＳ Ｐゴシック" panose="020B0600070205080204" pitchFamily="34" charset="-128"/>
              </a:rPr>
              <a:t>obszarach</a:t>
            </a:r>
            <a:r>
              <a:rPr lang="en-GB" sz="1800" kern="0" dirty="0">
                <a:solidFill>
                  <a:srgbClr val="134095"/>
                </a:solidFill>
                <a:ea typeface="ＭＳ Ｐゴシック" panose="020B0600070205080204" pitchFamily="34" charset="-128"/>
              </a:rPr>
              <a:t> </a:t>
            </a:r>
            <a:r>
              <a:rPr lang="en-GB" sz="1800" kern="0" dirty="0" err="1">
                <a:solidFill>
                  <a:srgbClr val="134095"/>
                </a:solidFill>
                <a:ea typeface="ＭＳ Ｐゴシック" panose="020B0600070205080204" pitchFamily="34" charset="-128"/>
              </a:rPr>
              <a:t>pilotażowych</a:t>
            </a:r>
            <a:r>
              <a:rPr lang="en-GB" sz="1800" kern="0" dirty="0">
                <a:solidFill>
                  <a:srgbClr val="134095"/>
                </a:solidFill>
                <a:ea typeface="ＭＳ Ｐゴシック" panose="020B0600070205080204" pitchFamily="34" charset="-128"/>
              </a:rPr>
              <a:t> San Francisco </a:t>
            </a:r>
            <a:r>
              <a:rPr lang="en-GB" sz="1800" kern="0" dirty="0" err="1">
                <a:solidFill>
                  <a:srgbClr val="134095"/>
                </a:solidFill>
                <a:ea typeface="ＭＳ Ｐゴシック" panose="020B0600070205080204" pitchFamily="34" charset="-128"/>
              </a:rPr>
              <a:t>Sfpark</a:t>
            </a:r>
            <a:r>
              <a:rPr lang="en-GB" sz="1800" kern="0" dirty="0">
                <a:solidFill>
                  <a:srgbClr val="134095"/>
                </a:solidFill>
                <a:ea typeface="ＭＳ Ｐゴシック" panose="020B0600070205080204" pitchFamily="34" charset="-128"/>
              </a:rPr>
              <a:t> (</a:t>
            </a:r>
            <a:r>
              <a:rPr lang="en-GB" sz="1800" kern="0" dirty="0" err="1">
                <a:solidFill>
                  <a:srgbClr val="134095"/>
                </a:solidFill>
                <a:ea typeface="ＭＳ Ｐゴシック" panose="020B0600070205080204" pitchFamily="34" charset="-128"/>
              </a:rPr>
              <a:t>bariery</a:t>
            </a:r>
            <a:r>
              <a:rPr lang="en-GB" sz="1800" kern="0" dirty="0">
                <a:solidFill>
                  <a:srgbClr val="134095"/>
                </a:solidFill>
                <a:ea typeface="ＭＳ Ｐゴシック" panose="020B0600070205080204" pitchFamily="34" charset="-128"/>
              </a:rPr>
              <a:t> do </a:t>
            </a:r>
            <a:r>
              <a:rPr lang="en-GB" sz="1800" kern="0" dirty="0" err="1">
                <a:solidFill>
                  <a:srgbClr val="134095"/>
                </a:solidFill>
                <a:ea typeface="ＭＳ Ｐゴシック" panose="020B0600070205080204" pitchFamily="34" charset="-128"/>
              </a:rPr>
              <a:t>pokonania</a:t>
            </a:r>
            <a:r>
              <a:rPr lang="en-GB" sz="1800" kern="0" dirty="0">
                <a:solidFill>
                  <a:srgbClr val="134095"/>
                </a:solidFill>
                <a:ea typeface="ＭＳ Ｐゴシック" panose="020B0600070205080204" pitchFamily="34" charset="-128"/>
              </a:rPr>
              <a:t> i </a:t>
            </a:r>
            <a:r>
              <a:rPr lang="en-GB" sz="1800" kern="0" dirty="0" err="1">
                <a:solidFill>
                  <a:srgbClr val="134095"/>
                </a:solidFill>
                <a:ea typeface="ＭＳ Ｐゴシック" panose="020B0600070205080204" pitchFamily="34" charset="-128"/>
              </a:rPr>
              <a:t>rozwiązania</a:t>
            </a:r>
            <a:r>
              <a:rPr lang="en-GB" sz="1800" kern="0" dirty="0">
                <a:solidFill>
                  <a:srgbClr val="134095"/>
                </a:solidFill>
                <a:ea typeface="ＭＳ Ｐゴシック" panose="020B0600070205080204" pitchFamily="34" charset="-128"/>
              </a:rPr>
              <a:t>)</a:t>
            </a: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251456" y="1831961"/>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en-GB" sz="2000" b="1" dirty="0" err="1"/>
              <a:t>Bariery</a:t>
            </a:r>
            <a:r>
              <a:rPr lang="en-GB" sz="2000" b="1" dirty="0"/>
              <a:t> </a:t>
            </a:r>
            <a:r>
              <a:rPr lang="en-GB" sz="2000" b="1" dirty="0" err="1"/>
              <a:t>regulacyjne</a:t>
            </a:r>
            <a:r>
              <a:rPr lang="en-GB" sz="2000" b="1" dirty="0"/>
              <a:t> </a:t>
            </a:r>
            <a:r>
              <a:rPr lang="en-GB" sz="2000" b="1" dirty="0" err="1"/>
              <a:t>dla</a:t>
            </a:r>
            <a:r>
              <a:rPr lang="en-GB" sz="2000" b="1" dirty="0"/>
              <a:t> </a:t>
            </a:r>
            <a:r>
              <a:rPr lang="en-GB" sz="2000" b="1" dirty="0" err="1"/>
              <a:t>tego</a:t>
            </a:r>
            <a:r>
              <a:rPr lang="en-GB" sz="2000" b="1" dirty="0"/>
              <a:t> </a:t>
            </a:r>
            <a:r>
              <a:rPr lang="en-GB" sz="2000" b="1" dirty="0" err="1"/>
              <a:t>podejścia</a:t>
            </a:r>
            <a:r>
              <a:rPr lang="en-GB" sz="2000" dirty="0"/>
              <a:t>. </a:t>
            </a:r>
            <a:r>
              <a:rPr lang="en-GB" sz="2000" dirty="0" err="1"/>
              <a:t>Obecne</a:t>
            </a:r>
            <a:r>
              <a:rPr lang="en-GB" sz="2000" dirty="0"/>
              <a:t> </a:t>
            </a:r>
            <a:r>
              <a:rPr lang="en-GB" sz="2000" dirty="0" err="1"/>
              <a:t>przepisy</a:t>
            </a:r>
            <a:r>
              <a:rPr lang="en-GB" sz="2000" dirty="0"/>
              <a:t> </a:t>
            </a:r>
            <a:r>
              <a:rPr lang="en-GB" sz="2000" dirty="0" err="1"/>
              <a:t>uniemożliwiają</a:t>
            </a:r>
            <a:r>
              <a:rPr lang="en-GB" sz="2000" dirty="0"/>
              <a:t> </a:t>
            </a:r>
            <a:r>
              <a:rPr lang="en-GB" sz="2000" dirty="0" err="1"/>
              <a:t>pobieranie</a:t>
            </a:r>
            <a:r>
              <a:rPr lang="en-GB" sz="2000" dirty="0"/>
              <a:t> </a:t>
            </a:r>
            <a:r>
              <a:rPr lang="en-GB" sz="2000" dirty="0" err="1"/>
              <a:t>opłat</a:t>
            </a:r>
            <a:r>
              <a:rPr lang="en-GB" sz="2000" dirty="0"/>
              <a:t> </a:t>
            </a:r>
            <a:r>
              <a:rPr lang="en-GB" sz="2000" dirty="0" err="1"/>
              <a:t>za</a:t>
            </a:r>
            <a:r>
              <a:rPr lang="en-GB" sz="2000" dirty="0"/>
              <a:t> </a:t>
            </a:r>
            <a:r>
              <a:rPr lang="en-GB" sz="2000" dirty="0" err="1"/>
              <a:t>krótkie</a:t>
            </a:r>
            <a:r>
              <a:rPr lang="en-GB" sz="2000" dirty="0"/>
              <a:t> </a:t>
            </a:r>
            <a:r>
              <a:rPr lang="en-GB" sz="2000" dirty="0" err="1"/>
              <a:t>pobyty</a:t>
            </a:r>
            <a:r>
              <a:rPr lang="en-GB" sz="2000" dirty="0"/>
              <a:t> </a:t>
            </a:r>
            <a:r>
              <a:rPr lang="en-GB" sz="2000" dirty="0" err="1"/>
              <a:t>poniżej</a:t>
            </a:r>
            <a:r>
              <a:rPr lang="en-GB" sz="2000" dirty="0"/>
              <a:t> </a:t>
            </a:r>
            <a:r>
              <a:rPr lang="en-GB" sz="2000" dirty="0" err="1"/>
              <a:t>pięciu</a:t>
            </a:r>
            <a:r>
              <a:rPr lang="en-GB" sz="2000" dirty="0"/>
              <a:t> </a:t>
            </a:r>
            <a:r>
              <a:rPr lang="en-GB" sz="2000" dirty="0" err="1"/>
              <a:t>minut</a:t>
            </a:r>
            <a:r>
              <a:rPr lang="en-GB" sz="2000" dirty="0"/>
              <a:t>, co </a:t>
            </a:r>
            <a:r>
              <a:rPr lang="en-GB" sz="2000" dirty="0" err="1"/>
              <a:t>oznacza</a:t>
            </a:r>
            <a:r>
              <a:rPr lang="en-GB" sz="2000" dirty="0"/>
              <a:t>, </a:t>
            </a:r>
            <a:r>
              <a:rPr lang="en-GB" sz="2000" dirty="0" err="1"/>
              <a:t>że</a:t>
            </a:r>
            <a:r>
              <a:rPr lang="en-GB" sz="2000" dirty="0"/>
              <a:t> </a:t>
            </a:r>
            <a:r>
              <a:rPr lang="en-GB" sz="2000" dirty="0" err="1"/>
              <a:t>nie</a:t>
            </a:r>
            <a:r>
              <a:rPr lang="en-GB" sz="2000" dirty="0"/>
              <a:t> jest </a:t>
            </a:r>
            <a:r>
              <a:rPr lang="en-GB" sz="2000" dirty="0" err="1"/>
              <a:t>możliwe</a:t>
            </a:r>
            <a:r>
              <a:rPr lang="en-GB" sz="2000" dirty="0"/>
              <a:t> </a:t>
            </a:r>
            <a:r>
              <a:rPr lang="en-GB" sz="2000" dirty="0" err="1"/>
              <a:t>automatyczne</a:t>
            </a:r>
            <a:r>
              <a:rPr lang="en-GB" sz="2000" dirty="0"/>
              <a:t> </a:t>
            </a:r>
            <a:r>
              <a:rPr lang="en-GB" sz="2000" dirty="0" err="1"/>
              <a:t>pobieranie</a:t>
            </a:r>
            <a:r>
              <a:rPr lang="en-GB" sz="2000" dirty="0"/>
              <a:t> </a:t>
            </a:r>
            <a:r>
              <a:rPr lang="en-GB" sz="2000" dirty="0" err="1"/>
              <a:t>opłat</a:t>
            </a:r>
            <a:r>
              <a:rPr lang="en-GB" sz="2000" dirty="0"/>
              <a:t> </a:t>
            </a:r>
            <a:r>
              <a:rPr lang="en-GB" sz="2000" dirty="0" err="1"/>
              <a:t>za</a:t>
            </a:r>
            <a:r>
              <a:rPr lang="en-GB" sz="2000" dirty="0"/>
              <a:t> </a:t>
            </a:r>
            <a:r>
              <a:rPr lang="en-GB" sz="2000" dirty="0" err="1"/>
              <a:t>małe</a:t>
            </a:r>
            <a:r>
              <a:rPr lang="en-GB" sz="2000" dirty="0"/>
              <a:t> </a:t>
            </a:r>
            <a:r>
              <a:rPr lang="en-GB" sz="2000" dirty="0" err="1"/>
              <a:t>przyrosty</a:t>
            </a:r>
            <a:r>
              <a:rPr lang="en-GB" sz="2000" dirty="0"/>
              <a:t> </a:t>
            </a:r>
            <a:r>
              <a:rPr lang="en-GB" sz="2000" dirty="0" err="1"/>
              <a:t>czasu</a:t>
            </a:r>
            <a:r>
              <a:rPr lang="en-GB" sz="2000" dirty="0"/>
              <a:t>.</a:t>
            </a:r>
            <a:endParaRPr lang="en-US" altLang="en-US" sz="2000" kern="0" dirty="0"/>
          </a:p>
        </p:txBody>
      </p:sp>
      <p:sp>
        <p:nvSpPr>
          <p:cNvPr id="2" name="Freccia in giù 1">
            <a:extLst>
              <a:ext uri="{FF2B5EF4-FFF2-40B4-BE49-F238E27FC236}">
                <a16:creationId xmlns:a16="http://schemas.microsoft.com/office/drawing/2014/main" id="{D84AD666-2CF3-4FC3-A096-501615C86F73}"/>
              </a:ext>
            </a:extLst>
          </p:cNvPr>
          <p:cNvSpPr/>
          <p:nvPr/>
        </p:nvSpPr>
        <p:spPr>
          <a:xfrm>
            <a:off x="4290378" y="4377319"/>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612B57F-754E-4100-BB45-4205AAF37B66}"/>
              </a:ext>
            </a:extLst>
          </p:cNvPr>
          <p:cNvSpPr txBox="1"/>
          <p:nvPr/>
        </p:nvSpPr>
        <p:spPr>
          <a:xfrm>
            <a:off x="117610" y="5028391"/>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l-PL" sz="2000" kern="0" dirty="0">
                <a:latin typeface="+mn-lt"/>
              </a:rPr>
              <a:t>Rząd centralny powinien wdrożyć dynamiczne zarządzanie poprzez umożliwienie pobierania opłat w małych krokach i wprowadzenie dynamicznej organizacji ruchu.</a:t>
            </a:r>
            <a:endParaRPr lang="en-US" sz="2000" kern="0" dirty="0">
              <a:latin typeface="+mn-lt"/>
            </a:endParaRPr>
          </a:p>
        </p:txBody>
      </p:sp>
      <p:sp>
        <p:nvSpPr>
          <p:cNvPr id="4" name="CasellaDiTesto 3">
            <a:extLst>
              <a:ext uri="{FF2B5EF4-FFF2-40B4-BE49-F238E27FC236}">
                <a16:creationId xmlns:a16="http://schemas.microsoft.com/office/drawing/2014/main" id="{8F4A4679-F762-46CA-8847-6F91B7C7C0EF}"/>
              </a:ext>
            </a:extLst>
          </p:cNvPr>
          <p:cNvSpPr txBox="1"/>
          <p:nvPr/>
        </p:nvSpPr>
        <p:spPr>
          <a:xfrm>
            <a:off x="3751102" y="3758067"/>
            <a:ext cx="1641796" cy="400110"/>
          </a:xfrm>
          <a:prstGeom prst="rect">
            <a:avLst/>
          </a:prstGeom>
          <a:noFill/>
        </p:spPr>
        <p:txBody>
          <a:bodyPr wrap="none" rtlCol="0">
            <a:spAutoFit/>
          </a:bodyPr>
          <a:lstStyle/>
          <a:p>
            <a:r>
              <a:rPr lang="en-GB" sz="2000" dirty="0" err="1">
                <a:latin typeface="+mn-lt"/>
              </a:rPr>
              <a:t>Rozwiązania</a:t>
            </a:r>
            <a:endParaRPr lang="it-IT" sz="2000" dirty="0">
              <a:latin typeface="+mn-lt"/>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307316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a:p>
            <a:pPr eaLnBrk="1" hangingPunct="1"/>
            <a:endParaRPr lang="en-US" altLang="en-US" dirty="0">
              <a:solidFill>
                <a:srgbClr val="134095"/>
              </a:solidFill>
            </a:endParaRPr>
          </a:p>
        </p:txBody>
      </p:sp>
      <p:sp>
        <p:nvSpPr>
          <p:cNvPr id="6" name="Content Placeholder 2">
            <a:extLst>
              <a:ext uri="{FF2B5EF4-FFF2-40B4-BE49-F238E27FC236}">
                <a16:creationId xmlns:a16="http://schemas.microsoft.com/office/drawing/2014/main" id="{6435DD13-B28A-4522-B229-01685F02890F}"/>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None/>
            </a:pPr>
            <a:r>
              <a:rPr lang="en-GB" sz="1800" kern="0" dirty="0" err="1">
                <a:solidFill>
                  <a:srgbClr val="134095"/>
                </a:solidFill>
                <a:ea typeface="ＭＳ Ｐゴシック" panose="020B0600070205080204" pitchFamily="34" charset="-128"/>
              </a:rPr>
              <a:t>Wyniki</a:t>
            </a:r>
            <a:r>
              <a:rPr lang="en-GB" sz="1800" kern="0" dirty="0">
                <a:solidFill>
                  <a:srgbClr val="134095"/>
                </a:solidFill>
                <a:ea typeface="ＭＳ Ｐゴシック" panose="020B0600070205080204" pitchFamily="34" charset="-128"/>
              </a:rPr>
              <a:t> w </a:t>
            </a:r>
            <a:r>
              <a:rPr lang="en-GB" sz="1800" kern="0" dirty="0" err="1">
                <a:solidFill>
                  <a:srgbClr val="134095"/>
                </a:solidFill>
                <a:ea typeface="ＭＳ Ｐゴシック" panose="020B0600070205080204" pitchFamily="34" charset="-128"/>
              </a:rPr>
              <a:t>obszarach</a:t>
            </a:r>
            <a:r>
              <a:rPr lang="en-GB" sz="1800" kern="0" dirty="0">
                <a:solidFill>
                  <a:srgbClr val="134095"/>
                </a:solidFill>
                <a:ea typeface="ＭＳ Ｐゴシック" panose="020B0600070205080204" pitchFamily="34" charset="-128"/>
              </a:rPr>
              <a:t> </a:t>
            </a:r>
            <a:r>
              <a:rPr lang="en-GB" sz="1800" kern="0" dirty="0" err="1">
                <a:solidFill>
                  <a:srgbClr val="134095"/>
                </a:solidFill>
                <a:ea typeface="ＭＳ Ｐゴシック" panose="020B0600070205080204" pitchFamily="34" charset="-128"/>
              </a:rPr>
              <a:t>pilotażowych</a:t>
            </a:r>
            <a:r>
              <a:rPr lang="en-GB" sz="1800" kern="0" dirty="0">
                <a:solidFill>
                  <a:srgbClr val="134095"/>
                </a:solidFill>
                <a:ea typeface="ＭＳ Ｐゴシック" panose="020B0600070205080204" pitchFamily="34" charset="-128"/>
              </a:rPr>
              <a:t> San Francisco </a:t>
            </a:r>
            <a:r>
              <a:rPr lang="en-GB" sz="1800" kern="0" dirty="0" err="1">
                <a:solidFill>
                  <a:srgbClr val="134095"/>
                </a:solidFill>
                <a:ea typeface="ＭＳ Ｐゴシック" panose="020B0600070205080204" pitchFamily="34" charset="-128"/>
              </a:rPr>
              <a:t>Sfpark</a:t>
            </a:r>
            <a:r>
              <a:rPr lang="en-GB" sz="1800" kern="0" dirty="0">
                <a:solidFill>
                  <a:srgbClr val="134095"/>
                </a:solidFill>
                <a:ea typeface="ＭＳ Ｐゴシック" panose="020B0600070205080204" pitchFamily="34" charset="-128"/>
              </a:rPr>
              <a:t> (</a:t>
            </a:r>
            <a:r>
              <a:rPr lang="en-GB" sz="1800" kern="0" dirty="0" err="1">
                <a:solidFill>
                  <a:srgbClr val="134095"/>
                </a:solidFill>
                <a:ea typeface="ＭＳ Ｐゴシック" panose="020B0600070205080204" pitchFamily="34" charset="-128"/>
              </a:rPr>
              <a:t>bariery</a:t>
            </a:r>
            <a:r>
              <a:rPr lang="en-GB" sz="1800" kern="0" dirty="0">
                <a:solidFill>
                  <a:srgbClr val="134095"/>
                </a:solidFill>
                <a:ea typeface="ＭＳ Ｐゴシック" panose="020B0600070205080204" pitchFamily="34" charset="-128"/>
              </a:rPr>
              <a:t> do </a:t>
            </a:r>
            <a:r>
              <a:rPr lang="en-GB" sz="1800" kern="0" dirty="0" err="1">
                <a:solidFill>
                  <a:srgbClr val="134095"/>
                </a:solidFill>
                <a:ea typeface="ＭＳ Ｐゴシック" panose="020B0600070205080204" pitchFamily="34" charset="-128"/>
              </a:rPr>
              <a:t>pokonania</a:t>
            </a:r>
            <a:r>
              <a:rPr lang="en-GB" sz="1800" kern="0" dirty="0">
                <a:solidFill>
                  <a:srgbClr val="134095"/>
                </a:solidFill>
                <a:ea typeface="ＭＳ Ｐゴシック" panose="020B0600070205080204" pitchFamily="34" charset="-128"/>
              </a:rPr>
              <a:t> i </a:t>
            </a:r>
            <a:r>
              <a:rPr lang="en-GB" sz="1800" kern="0" dirty="0" err="1">
                <a:solidFill>
                  <a:srgbClr val="134095"/>
                </a:solidFill>
                <a:ea typeface="ＭＳ Ｐゴシック" panose="020B0600070205080204" pitchFamily="34" charset="-128"/>
              </a:rPr>
              <a:t>rozwiązania</a:t>
            </a:r>
            <a:r>
              <a:rPr lang="en-GB" sz="1800" kern="0" dirty="0">
                <a:solidFill>
                  <a:srgbClr val="134095"/>
                </a:solidFill>
                <a:ea typeface="ＭＳ Ｐゴシック" panose="020B0600070205080204" pitchFamily="34" charset="-128"/>
              </a:rPr>
              <a:t>)</a:t>
            </a: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US" altLang="en-US" sz="1800" kern="0" dirty="0">
              <a:solidFill>
                <a:srgbClr val="134095"/>
              </a:solidFill>
              <a:ea typeface="ＭＳ Ｐゴシック" panose="020B0600070205080204" pitchFamily="34" charset="-128"/>
            </a:endParaRP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7" name="Content Placeholder 2">
            <a:extLst>
              <a:ext uri="{FF2B5EF4-FFF2-40B4-BE49-F238E27FC236}">
                <a16:creationId xmlns:a16="http://schemas.microsoft.com/office/drawing/2014/main" id="{092DCBBA-C4AA-4A98-83B2-1FFDD823821E}"/>
              </a:ext>
            </a:extLst>
          </p:cNvPr>
          <p:cNvSpPr txBox="1">
            <a:spLocks/>
          </p:cNvSpPr>
          <p:nvPr/>
        </p:nvSpPr>
        <p:spPr bwMode="auto">
          <a:xfrm>
            <a:off x="280031" y="1986824"/>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b="1" kern="0" dirty="0"/>
          </a:p>
          <a:p>
            <a:pPr marL="857250" lvl="1" eaLnBrk="1" hangingPunct="1"/>
            <a:r>
              <a:rPr lang="en-GB" sz="2000" b="1" dirty="0" err="1"/>
              <a:t>Złożoność</a:t>
            </a:r>
            <a:r>
              <a:rPr lang="en-GB" sz="2000" b="1" dirty="0"/>
              <a:t> </a:t>
            </a:r>
            <a:r>
              <a:rPr lang="en-GB" sz="2000" b="1" dirty="0" err="1"/>
              <a:t>technologiczna</a:t>
            </a:r>
            <a:r>
              <a:rPr lang="en-GB" sz="2000" b="1" dirty="0"/>
              <a:t> w </a:t>
            </a:r>
            <a:r>
              <a:rPr lang="en-GB" sz="2000" b="1" dirty="0" err="1"/>
              <a:t>zarządzaniu</a:t>
            </a:r>
            <a:r>
              <a:rPr lang="en-GB" sz="2000" b="1" dirty="0"/>
              <a:t> </a:t>
            </a:r>
            <a:r>
              <a:rPr lang="en-GB" sz="2000" b="1" dirty="0" err="1"/>
              <a:t>systemem</a:t>
            </a:r>
            <a:r>
              <a:rPr lang="en-GB" sz="2000" dirty="0"/>
              <a:t>. </a:t>
            </a:r>
            <a:br>
              <a:rPr lang="pl-PL" sz="2000" dirty="0"/>
            </a:br>
            <a:r>
              <a:rPr lang="pl-PL" sz="2000" dirty="0"/>
              <a:t>Z technologicznego punktu widzenia, wykorzystanie danych pochodzących od wielu dostawców i z wielu źródeł wymagało znacznego “oczyszczenia”, złożenia i uzgodnienia danych.</a:t>
            </a:r>
            <a:endParaRPr lang="en-US" altLang="en-US" sz="2000" kern="0" dirty="0"/>
          </a:p>
        </p:txBody>
      </p:sp>
      <p:sp>
        <p:nvSpPr>
          <p:cNvPr id="8" name="Freccia in giù 7">
            <a:extLst>
              <a:ext uri="{FF2B5EF4-FFF2-40B4-BE49-F238E27FC236}">
                <a16:creationId xmlns:a16="http://schemas.microsoft.com/office/drawing/2014/main" id="{067F635B-691E-4A8F-9508-1BFA08FE7A1E}"/>
              </a:ext>
            </a:extLst>
          </p:cNvPr>
          <p:cNvSpPr/>
          <p:nvPr/>
        </p:nvSpPr>
        <p:spPr>
          <a:xfrm>
            <a:off x="4334773" y="4291080"/>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A0D4B92E-86CD-4DDC-AD12-9C44E3AC5162}"/>
              </a:ext>
            </a:extLst>
          </p:cNvPr>
          <p:cNvSpPr txBox="1"/>
          <p:nvPr/>
        </p:nvSpPr>
        <p:spPr>
          <a:xfrm>
            <a:off x="3779677" y="3769669"/>
            <a:ext cx="1641796" cy="400110"/>
          </a:xfrm>
          <a:prstGeom prst="rect">
            <a:avLst/>
          </a:prstGeom>
          <a:noFill/>
        </p:spPr>
        <p:txBody>
          <a:bodyPr wrap="none" rtlCol="0">
            <a:spAutoFit/>
          </a:bodyPr>
          <a:lstStyle/>
          <a:p>
            <a:r>
              <a:rPr lang="en-GB" sz="2000" dirty="0" err="1">
                <a:latin typeface="+mn-lt"/>
              </a:rPr>
              <a:t>Rozwiązania</a:t>
            </a:r>
            <a:endParaRPr lang="it-IT" sz="2000" dirty="0">
              <a:latin typeface="+mn-lt"/>
            </a:endParaRPr>
          </a:p>
        </p:txBody>
      </p:sp>
      <p:sp>
        <p:nvSpPr>
          <p:cNvPr id="10" name="CasellaDiTesto 9">
            <a:extLst>
              <a:ext uri="{FF2B5EF4-FFF2-40B4-BE49-F238E27FC236}">
                <a16:creationId xmlns:a16="http://schemas.microsoft.com/office/drawing/2014/main" id="{FC8C15A3-AE19-41EE-AAD6-967FD523D35C}"/>
              </a:ext>
            </a:extLst>
          </p:cNvPr>
          <p:cNvSpPr txBox="1"/>
          <p:nvPr/>
        </p:nvSpPr>
        <p:spPr>
          <a:xfrm>
            <a:off x="176911" y="4980969"/>
            <a:ext cx="8847328" cy="1015663"/>
          </a:xfrm>
          <a:prstGeom prst="rect">
            <a:avLst/>
          </a:prstGeom>
          <a:noFill/>
        </p:spPr>
        <p:txBody>
          <a:bodyPr wrap="square" rtlCol="0">
            <a:spAutoFit/>
          </a:bodyPr>
          <a:lstStyle/>
          <a:p>
            <a:pPr marL="857250" lvl="1" indent="-377825">
              <a:spcBef>
                <a:spcPct val="50000"/>
              </a:spcBef>
              <a:buClr>
                <a:srgbClr val="134095"/>
              </a:buClr>
              <a:buSzPct val="130000"/>
              <a:buChar char="•"/>
            </a:pPr>
            <a:r>
              <a:rPr lang="pl-PL" sz="2000" kern="0" dirty="0">
                <a:latin typeface="+mn-lt"/>
              </a:rPr>
              <a:t>Posiadanie konsultantów na miejscu w celu bezpośredniej współpracy z pracownikami lokalnymi było niezbędne w pracy nad licznymi kwestiami związanymi z przetwarzaniem danych.</a:t>
            </a:r>
            <a:endParaRPr lang="en-US" sz="2000" kern="0" dirty="0">
              <a:latin typeface="+mn-lt"/>
            </a:endParaRPr>
          </a:p>
        </p:txBody>
      </p:sp>
    </p:spTree>
    <p:extLst>
      <p:ext uri="{BB962C8B-B14F-4D97-AF65-F5344CB8AC3E}">
        <p14:creationId xmlns:p14="http://schemas.microsoft.com/office/powerpoint/2010/main" val="303031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399416" y="3030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en-GB" dirty="0" err="1">
                <a:solidFill>
                  <a:srgbClr val="134095"/>
                </a:solidFill>
              </a:rPr>
              <a:t>Wpływy</a:t>
            </a:r>
            <a:r>
              <a:rPr lang="en-GB" dirty="0">
                <a:solidFill>
                  <a:srgbClr val="134095"/>
                </a:solidFill>
              </a:rPr>
              <a:t> </a:t>
            </a:r>
            <a:r>
              <a:rPr lang="en-GB" dirty="0" err="1">
                <a:solidFill>
                  <a:srgbClr val="134095"/>
                </a:solidFill>
              </a:rPr>
              <a:t>rozwiązań</a:t>
            </a:r>
            <a:r>
              <a:rPr lang="en-GB" dirty="0">
                <a:solidFill>
                  <a:srgbClr val="134095"/>
                </a:solidFill>
              </a:rPr>
              <a:t> </a:t>
            </a:r>
            <a:r>
              <a:rPr lang="en-GB" dirty="0" err="1">
                <a:solidFill>
                  <a:srgbClr val="134095"/>
                </a:solidFill>
              </a:rPr>
              <a:t>technicznych</a:t>
            </a:r>
            <a:r>
              <a:rPr lang="en-GB" dirty="0">
                <a:solidFill>
                  <a:srgbClr val="134095"/>
                </a:solidFill>
              </a:rPr>
              <a:t>: Smart Parking </a:t>
            </a:r>
            <a:br>
              <a:rPr lang="pl-PL" dirty="0">
                <a:solidFill>
                  <a:srgbClr val="134095"/>
                </a:solidFill>
              </a:rPr>
            </a:br>
            <a:r>
              <a:rPr lang="en-GB" dirty="0">
                <a:solidFill>
                  <a:srgbClr val="134095"/>
                </a:solidFill>
              </a:rPr>
              <a:t>w Treviso (</a:t>
            </a:r>
            <a:r>
              <a:rPr lang="pl-PL" dirty="0">
                <a:solidFill>
                  <a:srgbClr val="134095"/>
                </a:solidFill>
              </a:rPr>
              <a:t>Włochy</a:t>
            </a:r>
            <a:r>
              <a:rPr lang="en-GB" dirty="0">
                <a:solidFill>
                  <a:srgbClr val="134095"/>
                </a:solidFill>
              </a:rPr>
              <a:t>)</a:t>
            </a:r>
            <a:endParaRPr lang="en-US" altLang="en-US" dirty="0">
              <a:solidFill>
                <a:srgbClr val="134095"/>
              </a:solidFill>
            </a:endParaRP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26836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pl-PL" sz="2000" kern="0" dirty="0"/>
              <a:t>Miasto Treviso (85 000 mieszkańców) jest od 2010 roku wyposażone w innowacyjny system zarządzania parkowaniem oparty o wykorzystanie magnetycznych czujników indukcyjnych umieszczanych pod każdym pojedynczym miejscem parkingowym.</a:t>
            </a:r>
            <a:endParaRPr lang="en-US" sz="2000" kern="0" dirty="0"/>
          </a:p>
          <a:p>
            <a:pPr marL="857250" lvl="1" eaLnBrk="1" hangingPunct="1"/>
            <a:r>
              <a:rPr lang="en-GB" sz="2000" kern="0" dirty="0" err="1"/>
              <a:t>Pozwala</a:t>
            </a:r>
            <a:r>
              <a:rPr lang="en-GB" sz="2000" kern="0" dirty="0"/>
              <a:t> to na </a:t>
            </a:r>
            <a:r>
              <a:rPr lang="en-GB" sz="2000" kern="0" dirty="0" err="1"/>
              <a:t>stałą</a:t>
            </a:r>
            <a:r>
              <a:rPr lang="en-GB" sz="2000" kern="0" dirty="0"/>
              <a:t> </a:t>
            </a:r>
            <a:r>
              <a:rPr lang="en-GB" sz="2000" kern="0" dirty="0" err="1"/>
              <a:t>komunikację</a:t>
            </a:r>
            <a:r>
              <a:rPr lang="en-GB" sz="2000" kern="0" dirty="0"/>
              <a:t> z </a:t>
            </a:r>
            <a:r>
              <a:rPr lang="en-GB" sz="2000" kern="0" dirty="0" err="1"/>
              <a:t>parkomatami</a:t>
            </a:r>
            <a:r>
              <a:rPr lang="en-GB" sz="2000" kern="0" dirty="0"/>
              <a:t> </a:t>
            </a:r>
            <a:r>
              <a:rPr lang="en-GB" sz="2000" kern="0" dirty="0" err="1"/>
              <a:t>oraz</a:t>
            </a:r>
            <a:r>
              <a:rPr lang="en-GB" sz="2000" kern="0" dirty="0"/>
              <a:t> </a:t>
            </a:r>
            <a:br>
              <a:rPr lang="pl-PL" sz="2000" kern="0" dirty="0"/>
            </a:br>
            <a:r>
              <a:rPr lang="en-GB" sz="2000" kern="0" dirty="0"/>
              <a:t>z </a:t>
            </a:r>
            <a:r>
              <a:rPr lang="en-GB" sz="2000" kern="0" dirty="0" err="1"/>
              <a:t>systemem</a:t>
            </a:r>
            <a:r>
              <a:rPr lang="en-GB" sz="2000" kern="0" dirty="0"/>
              <a:t> </a:t>
            </a:r>
            <a:r>
              <a:rPr lang="en-GB" sz="2000" kern="0" dirty="0" err="1"/>
              <a:t>centralnym</a:t>
            </a:r>
            <a:r>
              <a:rPr lang="en-GB" sz="2000" kern="0" dirty="0"/>
              <a:t> </a:t>
            </a:r>
            <a:r>
              <a:rPr lang="en-GB" sz="2000" kern="0" dirty="0" err="1"/>
              <a:t>za</a:t>
            </a:r>
            <a:r>
              <a:rPr lang="en-GB" sz="2000" kern="0" dirty="0"/>
              <a:t> </a:t>
            </a:r>
            <a:r>
              <a:rPr lang="en-GB" sz="2000" kern="0" dirty="0" err="1"/>
              <a:t>pomocą</a:t>
            </a:r>
            <a:r>
              <a:rPr lang="en-GB" sz="2000" kern="0" dirty="0"/>
              <a:t> </a:t>
            </a:r>
            <a:r>
              <a:rPr lang="en-GB" sz="2000" kern="0" dirty="0" err="1"/>
              <a:t>systemu</a:t>
            </a:r>
            <a:r>
              <a:rPr lang="en-GB" sz="2000" kern="0" dirty="0"/>
              <a:t> </a:t>
            </a:r>
            <a:r>
              <a:rPr lang="en-GB" sz="2000" kern="0" dirty="0" err="1"/>
              <a:t>transmisji</a:t>
            </a:r>
            <a:r>
              <a:rPr lang="en-GB" sz="2000" kern="0" dirty="0"/>
              <a:t>. System </a:t>
            </a:r>
            <a:r>
              <a:rPr lang="en-GB" sz="2000" kern="0" dirty="0" err="1"/>
              <a:t>dostarcza</a:t>
            </a:r>
            <a:r>
              <a:rPr lang="en-GB" sz="2000" kern="0" dirty="0"/>
              <a:t> </a:t>
            </a:r>
            <a:r>
              <a:rPr lang="en-GB" sz="2000" kern="0" dirty="0" err="1"/>
              <a:t>danych</a:t>
            </a:r>
            <a:r>
              <a:rPr lang="en-GB" sz="2000" kern="0" dirty="0"/>
              <a:t> o </a:t>
            </a:r>
            <a:r>
              <a:rPr lang="en-GB" sz="2000" kern="0" dirty="0" err="1"/>
              <a:t>zajętości</a:t>
            </a:r>
            <a:r>
              <a:rPr lang="en-GB" sz="2000" kern="0" dirty="0"/>
              <a:t> i </a:t>
            </a:r>
            <a:r>
              <a:rPr lang="en-GB" sz="2000" kern="0" dirty="0" err="1"/>
              <a:t>obrotach</a:t>
            </a:r>
            <a:r>
              <a:rPr lang="en-GB" sz="2000" kern="0" dirty="0"/>
              <a:t> w </a:t>
            </a:r>
            <a:r>
              <a:rPr lang="en-GB" sz="2000" kern="0" dirty="0" err="1"/>
              <a:t>czasie</a:t>
            </a:r>
            <a:r>
              <a:rPr lang="en-GB" sz="2000" kern="0" dirty="0"/>
              <a:t> </a:t>
            </a:r>
            <a:r>
              <a:rPr lang="en-GB" sz="2000" kern="0" dirty="0" err="1"/>
              <a:t>rzeczywistym</a:t>
            </a:r>
            <a:r>
              <a:rPr lang="en-GB" sz="2000" kern="0" dirty="0"/>
              <a:t> </a:t>
            </a:r>
            <a:r>
              <a:rPr lang="en-GB" sz="2000" kern="0" dirty="0" err="1"/>
              <a:t>dla</a:t>
            </a:r>
            <a:r>
              <a:rPr lang="en-GB" sz="2000" kern="0" dirty="0"/>
              <a:t> </a:t>
            </a:r>
            <a:r>
              <a:rPr lang="en-GB" sz="2000" kern="0" dirty="0" err="1"/>
              <a:t>każdego</a:t>
            </a:r>
            <a:r>
              <a:rPr lang="en-GB" sz="2000" kern="0" dirty="0"/>
              <a:t> z 2400 </a:t>
            </a:r>
            <a:r>
              <a:rPr lang="en-GB" sz="2000" kern="0" dirty="0" err="1"/>
              <a:t>miejsc</a:t>
            </a:r>
            <a:r>
              <a:rPr lang="en-GB" sz="2000" kern="0" dirty="0"/>
              <a:t> </a:t>
            </a:r>
            <a:r>
              <a:rPr lang="en-GB" sz="2000" kern="0" dirty="0" err="1"/>
              <a:t>parkingowych</a:t>
            </a:r>
            <a:r>
              <a:rPr lang="en-GB" sz="2000" kern="0" dirty="0"/>
              <a:t> w </a:t>
            </a:r>
            <a:r>
              <a:rPr lang="en-GB" sz="2000" kern="0" dirty="0" err="1"/>
              <a:t>historycznym</a:t>
            </a:r>
            <a:r>
              <a:rPr lang="en-GB" sz="2000" kern="0" dirty="0"/>
              <a:t> centrum.</a:t>
            </a:r>
            <a:endParaRPr lang="en-US" sz="2000" kern="0" dirty="0"/>
          </a:p>
          <a:p>
            <a:pPr marL="857250" lvl="1" eaLnBrk="1" hangingPunct="1"/>
            <a:r>
              <a:rPr lang="pl-PL" sz="2000" kern="0" dirty="0"/>
              <a:t>Dzięki dofinansowaniu z funduszy europejskich (projekt Life oraz PERHT) system został rozszerzony w 2015 roku o stanowiska załadunku/rozładunku w zabytkowym centrum.</a:t>
            </a:r>
            <a:endParaRPr lang="en-US" sz="2000" kern="0" dirty="0"/>
          </a:p>
          <a:p>
            <a:pPr marL="857250" lvl="1" eaLnBrk="1" hangingPunct="1"/>
            <a:endParaRPr lang="en-US" altLang="en-US" sz="2000" kern="0" dirty="0"/>
          </a:p>
        </p:txBody>
      </p:sp>
    </p:spTree>
    <p:extLst>
      <p:ext uri="{BB962C8B-B14F-4D97-AF65-F5344CB8AC3E}">
        <p14:creationId xmlns:p14="http://schemas.microsoft.com/office/powerpoint/2010/main" val="47283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437516" y="315908"/>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en-GB" dirty="0" err="1">
                <a:solidFill>
                  <a:srgbClr val="134095"/>
                </a:solidFill>
              </a:rPr>
              <a:t>Wpływy</a:t>
            </a:r>
            <a:r>
              <a:rPr lang="en-GB" dirty="0">
                <a:solidFill>
                  <a:srgbClr val="134095"/>
                </a:solidFill>
              </a:rPr>
              <a:t> </a:t>
            </a:r>
            <a:r>
              <a:rPr lang="en-GB" dirty="0" err="1">
                <a:solidFill>
                  <a:srgbClr val="134095"/>
                </a:solidFill>
              </a:rPr>
              <a:t>rozwiązań</a:t>
            </a:r>
            <a:r>
              <a:rPr lang="en-GB" dirty="0">
                <a:solidFill>
                  <a:srgbClr val="134095"/>
                </a:solidFill>
              </a:rPr>
              <a:t> </a:t>
            </a:r>
            <a:r>
              <a:rPr lang="en-GB" dirty="0" err="1">
                <a:solidFill>
                  <a:srgbClr val="134095"/>
                </a:solidFill>
              </a:rPr>
              <a:t>technicznych</a:t>
            </a:r>
            <a:r>
              <a:rPr lang="en-GB" dirty="0">
                <a:solidFill>
                  <a:srgbClr val="134095"/>
                </a:solidFill>
              </a:rPr>
              <a:t>: Smart Parking </a:t>
            </a:r>
            <a:br>
              <a:rPr lang="pl-PL" dirty="0">
                <a:solidFill>
                  <a:srgbClr val="134095"/>
                </a:solidFill>
              </a:rPr>
            </a:br>
            <a:r>
              <a:rPr lang="en-GB" dirty="0">
                <a:solidFill>
                  <a:srgbClr val="134095"/>
                </a:solidFill>
              </a:rPr>
              <a:t>w Treviso (</a:t>
            </a:r>
            <a:r>
              <a:rPr lang="pl-PL" dirty="0">
                <a:solidFill>
                  <a:srgbClr val="134095"/>
                </a:solidFill>
              </a:rPr>
              <a:t>Włochy</a:t>
            </a:r>
            <a:r>
              <a:rPr lang="en-GB" dirty="0">
                <a:solidFill>
                  <a:srgbClr val="134095"/>
                </a:solidFill>
              </a:rPr>
              <a:t>)</a:t>
            </a:r>
            <a:endParaRPr lang="en-US" altLang="en-US" dirty="0">
              <a:solidFill>
                <a:srgbClr val="134095"/>
              </a:solidFill>
            </a:endParaRP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8" name="Content Placeholder 2">
            <a:extLst>
              <a:ext uri="{FF2B5EF4-FFF2-40B4-BE49-F238E27FC236}">
                <a16:creationId xmlns:a16="http://schemas.microsoft.com/office/drawing/2014/main" id="{6888631E-6BC0-492F-A84E-CE48AA649E2E}"/>
              </a:ext>
            </a:extLst>
          </p:cNvPr>
          <p:cNvSpPr txBox="1">
            <a:spLocks/>
          </p:cNvSpPr>
          <p:nvPr/>
        </p:nvSpPr>
        <p:spPr bwMode="auto">
          <a:xfrm>
            <a:off x="0" y="1684150"/>
            <a:ext cx="8439150" cy="39437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r>
              <a:rPr lang="pl-PL" sz="2000" dirty="0"/>
              <a:t>W 2019 r. nowa aplikacja (</a:t>
            </a:r>
            <a:r>
              <a:rPr lang="pl-PL" sz="2000" dirty="0" err="1"/>
              <a:t>TrevisoApp</a:t>
            </a:r>
            <a:r>
              <a:rPr lang="pl-PL" sz="2000" dirty="0"/>
              <a:t>) została zintegrowana </a:t>
            </a:r>
            <a:br>
              <a:rPr lang="pl-PL" sz="2000" dirty="0"/>
            </a:br>
            <a:r>
              <a:rPr lang="pl-PL" sz="2000" dirty="0"/>
              <a:t>z </a:t>
            </a:r>
            <a:r>
              <a:rPr lang="pl-PL" sz="2000" dirty="0" err="1"/>
              <a:t>inteligentym</a:t>
            </a:r>
            <a:r>
              <a:rPr lang="pl-PL" sz="2000" dirty="0"/>
              <a:t> systemem parkowania:</a:t>
            </a:r>
            <a:endParaRPr lang="en-US" sz="2000" dirty="0"/>
          </a:p>
          <a:p>
            <a:pPr marL="784225" lvl="1" indent="0" eaLnBrk="1" hangingPunct="1">
              <a:buNone/>
            </a:pPr>
            <a:r>
              <a:rPr lang="en-GB" sz="2000" kern="0" dirty="0"/>
              <a:t>✅ </a:t>
            </a:r>
            <a:r>
              <a:rPr lang="en-GB" sz="2000" kern="0" dirty="0" err="1"/>
              <a:t>pozwala</a:t>
            </a:r>
            <a:r>
              <a:rPr lang="en-GB" sz="2000" kern="0" dirty="0"/>
              <a:t> </a:t>
            </a:r>
            <a:r>
              <a:rPr lang="en-GB" sz="2000" kern="0" dirty="0" err="1"/>
              <a:t>ona</a:t>
            </a:r>
            <a:r>
              <a:rPr lang="en-GB" sz="2000" kern="0" dirty="0"/>
              <a:t> </a:t>
            </a:r>
            <a:r>
              <a:rPr lang="en-GB" sz="2000" kern="0" dirty="0" err="1"/>
              <a:t>użytkownikowi</a:t>
            </a:r>
            <a:r>
              <a:rPr lang="en-GB" sz="2000" kern="0" dirty="0"/>
              <a:t> na </a:t>
            </a:r>
            <a:r>
              <a:rPr lang="en-GB" sz="2000" kern="0" dirty="0" err="1"/>
              <a:t>większą</a:t>
            </a:r>
            <a:r>
              <a:rPr lang="en-GB" sz="2000" kern="0" dirty="0"/>
              <a:t> </a:t>
            </a:r>
            <a:r>
              <a:rPr lang="en-GB" sz="2000" kern="0" dirty="0" err="1"/>
              <a:t>elastyczność</a:t>
            </a:r>
            <a:r>
              <a:rPr lang="en-GB" sz="2000" kern="0" dirty="0"/>
              <a:t> </a:t>
            </a:r>
            <a:br>
              <a:rPr lang="pl-PL" sz="2000" kern="0" dirty="0"/>
            </a:br>
            <a:r>
              <a:rPr lang="en-GB" sz="2000" kern="0" dirty="0"/>
              <a:t>w </a:t>
            </a:r>
            <a:r>
              <a:rPr lang="en-GB" sz="2000" kern="0" dirty="0" err="1"/>
              <a:t>płaceniu</a:t>
            </a:r>
            <a:r>
              <a:rPr lang="en-GB" sz="2000" kern="0" dirty="0"/>
              <a:t> </a:t>
            </a:r>
            <a:r>
              <a:rPr lang="en-GB" sz="2000" kern="0" dirty="0" err="1"/>
              <a:t>za</a:t>
            </a:r>
            <a:r>
              <a:rPr lang="en-GB" sz="2000" kern="0" dirty="0"/>
              <a:t> </a:t>
            </a:r>
            <a:r>
              <a:rPr lang="en-GB" sz="2000" kern="0" dirty="0" err="1"/>
              <a:t>rzeczywisty</a:t>
            </a:r>
            <a:r>
              <a:rPr lang="en-GB" sz="2000" kern="0" dirty="0"/>
              <a:t> </a:t>
            </a:r>
            <a:r>
              <a:rPr lang="en-GB" sz="2000" kern="0" dirty="0" err="1"/>
              <a:t>czas</a:t>
            </a:r>
            <a:r>
              <a:rPr lang="en-GB" sz="2000" kern="0" dirty="0"/>
              <a:t> </a:t>
            </a:r>
            <a:r>
              <a:rPr lang="en-GB" sz="2000" kern="0" dirty="0" err="1"/>
              <a:t>parkowania</a:t>
            </a:r>
            <a:r>
              <a:rPr lang="en-GB" sz="2000" kern="0" dirty="0"/>
              <a:t>, bez </a:t>
            </a:r>
            <a:r>
              <a:rPr lang="en-GB" sz="2000" kern="0" dirty="0" err="1"/>
              <a:t>żadnego</a:t>
            </a:r>
            <a:r>
              <a:rPr lang="en-GB" sz="2000" kern="0" dirty="0"/>
              <a:t> </a:t>
            </a:r>
            <a:r>
              <a:rPr lang="en-GB" sz="2000" kern="0" dirty="0" err="1"/>
              <a:t>pośrednictwa</a:t>
            </a:r>
            <a:r>
              <a:rPr lang="en-GB" sz="2000" kern="0" dirty="0"/>
              <a:t> (np. </a:t>
            </a:r>
            <a:r>
              <a:rPr lang="en-GB" sz="2000" kern="0" dirty="0" err="1"/>
              <a:t>wiele</a:t>
            </a:r>
            <a:r>
              <a:rPr lang="en-GB" sz="2000" kern="0" dirty="0"/>
              <a:t> </a:t>
            </a:r>
            <a:r>
              <a:rPr lang="en-GB" sz="2000" kern="0" dirty="0" err="1"/>
              <a:t>pojazdów</a:t>
            </a:r>
            <a:r>
              <a:rPr lang="en-GB" sz="2000" kern="0" dirty="0"/>
              <a:t> z </a:t>
            </a:r>
            <a:r>
              <a:rPr lang="en-GB" sz="2000" kern="0" dirty="0" err="1"/>
              <a:t>jednym</a:t>
            </a:r>
            <a:r>
              <a:rPr lang="en-GB" sz="2000" kern="0" dirty="0"/>
              <a:t> </a:t>
            </a:r>
            <a:r>
              <a:rPr lang="en-GB" sz="2000" kern="0" dirty="0" err="1"/>
              <a:t>kontem</a:t>
            </a:r>
            <a:r>
              <a:rPr lang="en-GB" sz="2000" kern="0" dirty="0"/>
              <a:t>);</a:t>
            </a:r>
            <a:endParaRPr lang="en-US" sz="2000" kern="0" dirty="0"/>
          </a:p>
          <a:p>
            <a:pPr marL="784225" lvl="1" indent="0" eaLnBrk="1" hangingPunct="1">
              <a:buNone/>
            </a:pPr>
            <a:r>
              <a:rPr lang="en-GB" sz="2000" kern="0" dirty="0"/>
              <a:t>✅ </a:t>
            </a:r>
            <a:r>
              <a:rPr lang="en-GB" sz="2000" kern="0" dirty="0" err="1"/>
              <a:t>prowadzi</a:t>
            </a:r>
            <a:r>
              <a:rPr lang="en-GB" sz="2000" kern="0" dirty="0"/>
              <a:t> </a:t>
            </a:r>
            <a:r>
              <a:rPr lang="en-GB" sz="2000" kern="0" dirty="0" err="1"/>
              <a:t>kierowcę</a:t>
            </a:r>
            <a:r>
              <a:rPr lang="en-GB" sz="2000" kern="0" dirty="0"/>
              <a:t> na </a:t>
            </a:r>
            <a:r>
              <a:rPr lang="en-GB" sz="2000" kern="0" dirty="0" err="1"/>
              <a:t>miejsce</a:t>
            </a:r>
            <a:r>
              <a:rPr lang="en-GB" sz="2000" kern="0" dirty="0"/>
              <a:t> </a:t>
            </a:r>
            <a:r>
              <a:rPr lang="en-GB" sz="2000" kern="0" dirty="0" err="1"/>
              <a:t>parkingowe</a:t>
            </a:r>
            <a:r>
              <a:rPr lang="en-GB" sz="2000" kern="0" dirty="0"/>
              <a:t>, </a:t>
            </a:r>
            <a:r>
              <a:rPr lang="en-GB" sz="2000" kern="0" dirty="0" err="1"/>
              <a:t>pozwalając</a:t>
            </a:r>
            <a:r>
              <a:rPr lang="en-GB" sz="2000" kern="0" dirty="0"/>
              <a:t> mu na </a:t>
            </a:r>
            <a:r>
              <a:rPr lang="en-GB" sz="2000" kern="0" dirty="0" err="1"/>
              <a:t>wybór</a:t>
            </a:r>
            <a:r>
              <a:rPr lang="en-GB" sz="2000" kern="0" dirty="0"/>
              <a:t> </a:t>
            </a:r>
            <a:r>
              <a:rPr lang="en-GB" sz="2000" kern="0" dirty="0" err="1"/>
              <a:t>najszybszej</a:t>
            </a:r>
            <a:r>
              <a:rPr lang="en-GB" sz="2000" kern="0" dirty="0"/>
              <a:t> </a:t>
            </a:r>
            <a:r>
              <a:rPr lang="en-GB" sz="2000" kern="0" dirty="0" err="1"/>
              <a:t>trasy</a:t>
            </a:r>
            <a:r>
              <a:rPr lang="en-GB" sz="2000" kern="0" dirty="0"/>
              <a:t> i </a:t>
            </a:r>
            <a:r>
              <a:rPr lang="en-GB" sz="2000" kern="0" dirty="0" err="1"/>
              <a:t>zmniejszając</a:t>
            </a:r>
            <a:r>
              <a:rPr lang="en-GB" sz="2000" kern="0" dirty="0"/>
              <a:t> </a:t>
            </a:r>
            <a:r>
              <a:rPr lang="en-GB" sz="2000" kern="0" dirty="0" err="1"/>
              <a:t>wpływ</a:t>
            </a:r>
            <a:r>
              <a:rPr lang="en-GB" sz="2000" kern="0" dirty="0"/>
              <a:t> na </a:t>
            </a:r>
            <a:r>
              <a:rPr lang="en-GB" sz="2000" kern="0" dirty="0" err="1"/>
              <a:t>środowisko</a:t>
            </a:r>
            <a:r>
              <a:rPr lang="en-GB" sz="2000" kern="0" dirty="0"/>
              <a:t> </a:t>
            </a:r>
            <a:r>
              <a:rPr lang="en-GB" sz="2000" kern="0" dirty="0" err="1"/>
              <a:t>naturalne</a:t>
            </a:r>
            <a:r>
              <a:rPr lang="en-GB" sz="2000" kern="0" dirty="0"/>
              <a:t> </a:t>
            </a:r>
            <a:r>
              <a:rPr lang="en-GB" sz="2000" kern="0" dirty="0" err="1"/>
              <a:t>miasta</a:t>
            </a:r>
            <a:r>
              <a:rPr lang="en-GB" sz="2000" kern="0" dirty="0"/>
              <a:t>;</a:t>
            </a:r>
            <a:endParaRPr lang="en-US" sz="2000" kern="0" dirty="0"/>
          </a:p>
          <a:p>
            <a:pPr marL="784225" lvl="1" indent="0" eaLnBrk="1" hangingPunct="1">
              <a:buNone/>
            </a:pPr>
            <a:r>
              <a:rPr lang="pl-PL" sz="2000" kern="0" dirty="0"/>
              <a:t>✅ daje możliwość dodawania wirtualnych abonamentów w celu zaspokojenia konkretnych potrzeb miasta (kategorie chronione, stanowiska ładowania samochodów elektrycznych, ...).</a:t>
            </a:r>
            <a:endParaRPr lang="en-GB" altLang="en-US" sz="2000" kern="0" dirty="0"/>
          </a:p>
        </p:txBody>
      </p:sp>
    </p:spTree>
    <p:extLst>
      <p:ext uri="{BB962C8B-B14F-4D97-AF65-F5344CB8AC3E}">
        <p14:creationId xmlns:p14="http://schemas.microsoft.com/office/powerpoint/2010/main" val="417651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de-DE" dirty="0"/>
              <a:t>#1: </a:t>
            </a:r>
            <a:r>
              <a:rPr lang="de-DE" dirty="0" err="1"/>
              <a:t>Zautomatyzowane</a:t>
            </a:r>
            <a:r>
              <a:rPr lang="de-DE" dirty="0"/>
              <a:t> </a:t>
            </a:r>
            <a:r>
              <a:rPr lang="de-DE" dirty="0" err="1"/>
              <a:t>odprowadzające</a:t>
            </a:r>
            <a:r>
              <a:rPr lang="de-DE" dirty="0"/>
              <a:t> </a:t>
            </a:r>
            <a:r>
              <a:rPr lang="de-DE" dirty="0" err="1"/>
              <a:t>roboty</a:t>
            </a:r>
            <a:r>
              <a:rPr lang="de-DE" dirty="0"/>
              <a:t> </a:t>
            </a:r>
            <a:r>
              <a:rPr lang="de-DE" dirty="0" err="1"/>
              <a:t>parkingowe</a:t>
            </a:r>
            <a:r>
              <a:rPr lang="de-DE" dirty="0"/>
              <a:t> </a:t>
            </a:r>
            <a:r>
              <a:rPr lang="en-GB" dirty="0"/>
              <a:t> </a:t>
            </a:r>
            <a:endParaRPr lang="pl-PL" dirty="0"/>
          </a:p>
          <a:p>
            <a:r>
              <a:rPr lang="de-DE" sz="1800" dirty="0" err="1">
                <a:latin typeface="Times New Roman" panose="02020603050405020304" pitchFamily="18" charset="0"/>
                <a:cs typeface="Times New Roman" panose="02020603050405020304" pitchFamily="18" charset="0"/>
              </a:rPr>
              <a:t>Zautomatyzowany</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system</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parkowania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działa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dzięki</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wykorzystaniu</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robotów</a:t>
            </a:r>
            <a:r>
              <a:rPr lang="de-DE" sz="1800" dirty="0">
                <a:latin typeface="Times New Roman" panose="02020603050405020304" pitchFamily="18" charset="0"/>
                <a:cs typeface="Times New Roman" panose="02020603050405020304" pitchFamily="18" charset="0"/>
              </a:rPr>
              <a:t> do </a:t>
            </a:r>
            <a:r>
              <a:rPr lang="de-DE" sz="1800" dirty="0" err="1">
                <a:latin typeface="Times New Roman" panose="02020603050405020304" pitchFamily="18" charset="0"/>
                <a:cs typeface="Times New Roman" panose="02020603050405020304" pitchFamily="18" charset="0"/>
              </a:rPr>
              <a:t>odbierania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samochodów</a:t>
            </a:r>
            <a:r>
              <a:rPr lang="de-DE" sz="1800" dirty="0">
                <a:latin typeface="Times New Roman" panose="02020603050405020304" pitchFamily="18" charset="0"/>
                <a:cs typeface="Times New Roman" panose="02020603050405020304" pitchFamily="18" charset="0"/>
              </a:rPr>
              <a:t> i </a:t>
            </a:r>
            <a:r>
              <a:rPr lang="de-DE" sz="1800" dirty="0" err="1">
                <a:latin typeface="Times New Roman" panose="02020603050405020304" pitchFamily="18" charset="0"/>
                <a:cs typeface="Times New Roman" panose="02020603050405020304" pitchFamily="18" charset="0"/>
              </a:rPr>
              <a:t>bardziej</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efektywnego</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parkowania</a:t>
            </a:r>
            <a:r>
              <a:rPr lang="de-DE" sz="1800" dirty="0">
                <a:latin typeface="Times New Roman" panose="02020603050405020304" pitchFamily="18" charset="0"/>
                <a:cs typeface="Times New Roman" panose="02020603050405020304" pitchFamily="18" charset="0"/>
              </a:rPr>
              <a:t> na </a:t>
            </a:r>
            <a:r>
              <a:rPr lang="de-DE" sz="1800" dirty="0" err="1">
                <a:latin typeface="Times New Roman" panose="02020603050405020304" pitchFamily="18" charset="0"/>
                <a:cs typeface="Times New Roman" panose="02020603050405020304" pitchFamily="18" charset="0"/>
              </a:rPr>
              <a:t>tradycyjnym</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miejscu</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parkingowym</a:t>
            </a:r>
            <a:r>
              <a:rPr lang="de-DE" sz="1800" dirty="0">
                <a:latin typeface="Times New Roman" panose="02020603050405020304" pitchFamily="18" charset="0"/>
                <a:cs typeface="Times New Roman" panose="02020603050405020304" pitchFamily="18" charset="0"/>
              </a:rPr>
              <a:t>. System </a:t>
            </a:r>
            <a:r>
              <a:rPr lang="de-DE" sz="1800" dirty="0" err="1">
                <a:latin typeface="Times New Roman" panose="02020603050405020304" pitchFamily="18" charset="0"/>
                <a:cs typeface="Times New Roman" panose="02020603050405020304" pitchFamily="18" charset="0"/>
              </a:rPr>
              <a:t>został</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zainstalowany</a:t>
            </a:r>
            <a:r>
              <a:rPr lang="de-DE" sz="1800" dirty="0">
                <a:latin typeface="Times New Roman" panose="02020603050405020304" pitchFamily="18" charset="0"/>
                <a:cs typeface="Times New Roman" panose="02020603050405020304" pitchFamily="18" charset="0"/>
              </a:rPr>
              <a:t> na </a:t>
            </a:r>
            <a:r>
              <a:rPr lang="de-DE" sz="1800" dirty="0" err="1">
                <a:latin typeface="Times New Roman" panose="02020603050405020304" pitchFamily="18" charset="0"/>
                <a:cs typeface="Times New Roman" panose="02020603050405020304" pitchFamily="18" charset="0"/>
              </a:rPr>
              <a:t>lotnisku</a:t>
            </a:r>
            <a:r>
              <a:rPr lang="de-DE" sz="1800" dirty="0">
                <a:latin typeface="Times New Roman" panose="02020603050405020304" pitchFamily="18" charset="0"/>
                <a:cs typeface="Times New Roman" panose="02020603050405020304" pitchFamily="18" charset="0"/>
              </a:rPr>
              <a:t> Lyon-Saint </a:t>
            </a:r>
            <a:r>
              <a:rPr lang="de-DE" sz="1800" dirty="0" err="1">
                <a:latin typeface="Times New Roman" panose="02020603050405020304" pitchFamily="18" charset="0"/>
                <a:cs typeface="Times New Roman" panose="02020603050405020304" pitchFamily="18" charset="0"/>
              </a:rPr>
              <a:t>Exupéry</a:t>
            </a:r>
            <a:r>
              <a:rPr lang="de-DE" sz="1800" dirty="0">
                <a:latin typeface="Times New Roman" panose="02020603050405020304" pitchFamily="18" charset="0"/>
                <a:cs typeface="Times New Roman" panose="02020603050405020304" pitchFamily="18" charset="0"/>
              </a:rPr>
              <a:t> w 2018 </a:t>
            </a:r>
            <a:r>
              <a:rPr lang="de-DE" sz="1800" dirty="0" err="1">
                <a:latin typeface="Times New Roman" panose="02020603050405020304" pitchFamily="18" charset="0"/>
                <a:cs typeface="Times New Roman" panose="02020603050405020304" pitchFamily="18" charset="0"/>
              </a:rPr>
              <a:t>roku</a:t>
            </a:r>
            <a:endParaRPr lang="en-GB" sz="1800" dirty="0">
              <a:latin typeface="Times New Roman" panose="02020603050405020304" pitchFamily="18" charset="0"/>
              <a:cs typeface="Times New Roman" panose="02020603050405020304" pitchFamily="18" charset="0"/>
            </a:endParaRPr>
          </a:p>
          <a:p>
            <a:endParaRPr lang="it-IT" sz="1800" dirty="0">
              <a:latin typeface="Times New Roman" panose="02020603050405020304" pitchFamily="18" charset="0"/>
              <a:cs typeface="Times New Roman" panose="02020603050405020304" pitchFamily="18" charset="0"/>
            </a:endParaRPr>
          </a:p>
        </p:txBody>
      </p:sp>
      <p:sp>
        <p:nvSpPr>
          <p:cNvPr id="8"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9" name="Title 1">
            <a:extLst>
              <a:ext uri="{FF2B5EF4-FFF2-40B4-BE49-F238E27FC236}">
                <a16:creationId xmlns:a16="http://schemas.microsoft.com/office/drawing/2014/main" id="{C7DC6320-1EF1-4AB2-85CD-4E682049EF08}"/>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r>
              <a:rPr lang="de-DE" dirty="0"/>
              <a:t> </a:t>
            </a:r>
            <a:br>
              <a:rPr lang="en-GB" altLang="en-US" dirty="0"/>
            </a:br>
            <a:endParaRPr lang="en-GB" altLang="en-US" dirty="0"/>
          </a:p>
        </p:txBody>
      </p:sp>
      <p:pic>
        <p:nvPicPr>
          <p:cNvPr id="3" name="Immagine 2">
            <a:extLst>
              <a:ext uri="{FF2B5EF4-FFF2-40B4-BE49-F238E27FC236}">
                <a16:creationId xmlns:a16="http://schemas.microsoft.com/office/drawing/2014/main" id="{63B33166-AD99-456D-9A0F-FE16F2DD1135}"/>
              </a:ext>
            </a:extLst>
          </p:cNvPr>
          <p:cNvPicPr>
            <a:picLocks noChangeAspect="1"/>
          </p:cNvPicPr>
          <p:nvPr/>
        </p:nvPicPr>
        <p:blipFill>
          <a:blip r:embed="rId2"/>
          <a:stretch>
            <a:fillRect/>
          </a:stretch>
        </p:blipFill>
        <p:spPr>
          <a:xfrm>
            <a:off x="2446847" y="3739217"/>
            <a:ext cx="4250306" cy="2523798"/>
          </a:xfrm>
          <a:prstGeom prst="rect">
            <a:avLst/>
          </a:prstGeom>
        </p:spPr>
      </p:pic>
      <p:sp>
        <p:nvSpPr>
          <p:cNvPr id="6" name="Rettangolo 5"/>
          <p:cNvSpPr/>
          <p:nvPr/>
        </p:nvSpPr>
        <p:spPr>
          <a:xfrm>
            <a:off x="1355796" y="6263015"/>
            <a:ext cx="8645271" cy="261610"/>
          </a:xfrm>
          <a:prstGeom prst="rect">
            <a:avLst/>
          </a:prstGeom>
          <a:noFill/>
        </p:spPr>
        <p:txBody>
          <a:bodyPr wrap="square">
            <a:spAutoFit/>
          </a:bodyPr>
          <a:lstStyle/>
          <a:p>
            <a:r>
              <a:rPr lang="it-IT" sz="1100" b="1" dirty="0">
                <a:solidFill>
                  <a:srgbClr val="2249A1"/>
                </a:solidFill>
              </a:rPr>
              <a:t>Https://Www.Internationalairportreview.Com/News/82979/Lyon-airports-new-robotic-car-parking</a:t>
            </a:r>
            <a:r>
              <a:rPr lang="it-IT" sz="1100" dirty="0"/>
              <a:t>/ </a:t>
            </a:r>
          </a:p>
        </p:txBody>
      </p:sp>
    </p:spTree>
    <p:extLst>
      <p:ext uri="{BB962C8B-B14F-4D97-AF65-F5344CB8AC3E}">
        <p14:creationId xmlns:p14="http://schemas.microsoft.com/office/powerpoint/2010/main" val="24031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a:p>
            <a:pPr eaLnBrk="1" hangingPunct="1"/>
            <a:endParaRPr lang="en-US" altLang="en-US" dirty="0">
              <a:solidFill>
                <a:srgbClr val="134095"/>
              </a:solidFill>
            </a:endParaRP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l-PL" sz="1800" kern="0" dirty="0">
                <a:solidFill>
                  <a:srgbClr val="134095"/>
                </a:solidFill>
                <a:ea typeface="ＭＳ Ｐゴシック" panose="020B0600070205080204" pitchFamily="34" charset="-128"/>
              </a:rPr>
              <a:t>Wyniki w </a:t>
            </a:r>
            <a:r>
              <a:rPr lang="pl-PL" sz="1800" kern="0" dirty="0" err="1">
                <a:solidFill>
                  <a:srgbClr val="134095"/>
                </a:solidFill>
                <a:ea typeface="ＭＳ Ｐゴシック" panose="020B0600070205080204" pitchFamily="34" charset="-128"/>
              </a:rPr>
              <a:t>Ipark</a:t>
            </a:r>
            <a:r>
              <a:rPr lang="pl-PL" sz="1800" kern="0" dirty="0">
                <a:solidFill>
                  <a:srgbClr val="134095"/>
                </a:solidFill>
                <a:ea typeface="ＭＳ Ｐゴシック" panose="020B0600070205080204" pitchFamily="34" charset="-128"/>
              </a:rPr>
              <a:t> Treviso (Włochy) (bezprzewodowe czujniki zainstalowane na płatnych parkingach oraz </a:t>
            </a:r>
            <a:r>
              <a:rPr lang="pl-PL" sz="1800" kern="0" dirty="0" err="1">
                <a:solidFill>
                  <a:srgbClr val="134095"/>
                </a:solidFill>
                <a:ea typeface="ＭＳ Ｐゴシック" panose="020B0600070205080204" pitchFamily="34" charset="-128"/>
              </a:rPr>
              <a:t>TrevisoApp</a:t>
            </a:r>
            <a:r>
              <a:rPr lang="pl-PL" sz="1800" kern="0" dirty="0">
                <a:solidFill>
                  <a:srgbClr val="134095"/>
                </a:solidFill>
                <a:ea typeface="ＭＳ Ｐゴシック" panose="020B0600070205080204" pitchFamily="34" charset="-128"/>
              </a:rPr>
              <a:t> do płatności i rezerwacji).</a:t>
            </a:r>
            <a:endParaRPr lang="en-GB" altLang="en-US" sz="1800" kern="0" dirty="0"/>
          </a:p>
          <a:p>
            <a:pPr marL="0" indent="0" eaLnBrk="1" hangingPunct="1">
              <a:buFontTx/>
              <a:buNone/>
            </a:pPr>
            <a:endParaRPr lang="en-GB" altLang="en-US" sz="1800" kern="0" dirty="0"/>
          </a:p>
        </p:txBody>
      </p:sp>
      <p:pic>
        <p:nvPicPr>
          <p:cNvPr id="1026" name="Picture 2">
            <a:extLst>
              <a:ext uri="{FF2B5EF4-FFF2-40B4-BE49-F238E27FC236}">
                <a16:creationId xmlns:a16="http://schemas.microsoft.com/office/drawing/2014/main" id="{FE31B1D2-4F1A-4BBB-B004-35FBC8AC1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2449805"/>
            <a:ext cx="5905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a:extLst>
              <a:ext uri="{FF2B5EF4-FFF2-40B4-BE49-F238E27FC236}">
                <a16:creationId xmlns:a16="http://schemas.microsoft.com/office/drawing/2014/main" id="{56AFF105-E8CF-499F-AC62-696DB51B9E01}"/>
              </a:ext>
            </a:extLst>
          </p:cNvPr>
          <p:cNvSpPr/>
          <p:nvPr/>
        </p:nvSpPr>
        <p:spPr>
          <a:xfrm>
            <a:off x="822205" y="5493791"/>
            <a:ext cx="7556740" cy="830997"/>
          </a:xfrm>
          <a:prstGeom prst="rect">
            <a:avLst/>
          </a:prstGeom>
        </p:spPr>
        <p:txBody>
          <a:bodyPr wrap="square">
            <a:spAutoFit/>
          </a:bodyPr>
          <a:lstStyle/>
          <a:p>
            <a:r>
              <a:rPr lang="pl-PL" kern="0" dirty="0">
                <a:solidFill>
                  <a:srgbClr val="134095"/>
                </a:solidFill>
                <a:ea typeface="ＭＳ Ｐゴシック" panose="020B0600070205080204" pitchFamily="34" charset="-128"/>
              </a:rPr>
              <a:t>Wzrost przychodów z parkowania (+60%) po wdrożeniu </a:t>
            </a:r>
            <a:r>
              <a:rPr lang="pl-PL" kern="0" dirty="0" err="1">
                <a:solidFill>
                  <a:srgbClr val="134095"/>
                </a:solidFill>
                <a:ea typeface="ＭＳ Ｐゴシック" panose="020B0600070205080204" pitchFamily="34" charset="-128"/>
              </a:rPr>
              <a:t>Ipark</a:t>
            </a:r>
            <a:r>
              <a:rPr lang="pl-PL" kern="0" dirty="0">
                <a:solidFill>
                  <a:srgbClr val="134095"/>
                </a:solidFill>
                <a:ea typeface="ＭＳ Ｐゴシック" panose="020B0600070205080204" pitchFamily="34" charset="-128"/>
              </a:rPr>
              <a:t> (2010)</a:t>
            </a:r>
            <a:endParaRPr lang="it-IT" kern="0" dirty="0">
              <a:solidFill>
                <a:srgbClr val="134095"/>
              </a:solidFill>
              <a:ea typeface="ＭＳ Ｐゴシック" panose="020B0600070205080204" pitchFamily="34" charset="-128"/>
            </a:endParaRPr>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Tree>
    <p:extLst>
      <p:ext uri="{BB962C8B-B14F-4D97-AF65-F5344CB8AC3E}">
        <p14:creationId xmlns:p14="http://schemas.microsoft.com/office/powerpoint/2010/main" val="3742914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C05A4B6-1525-4715-B1DB-28CE4EC54AC8}"/>
              </a:ext>
            </a:extLst>
          </p:cNvPr>
          <p:cNvSpPr txBox="1">
            <a:spLocks/>
          </p:cNvSpPr>
          <p:nvPr/>
        </p:nvSpPr>
        <p:spPr>
          <a:xfrm>
            <a:off x="618491" y="531625"/>
            <a:ext cx="7343775" cy="1152525"/>
          </a:xfrm>
          <a:prstGeom prst="rect">
            <a:avLst/>
          </a:prstGeom>
        </p:spPr>
        <p:txBody>
          <a:bodyPr/>
          <a:lst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a:lstStyle>
          <a:p>
            <a:pPr eaLnBrk="1" hangingPunct="1"/>
            <a:r>
              <a:rPr lang="pl-PL" dirty="0">
                <a:solidFill>
                  <a:srgbClr val="134095"/>
                </a:solidFill>
              </a:rPr>
              <a:t>Korzyści z rozwiązań technicznych</a:t>
            </a:r>
            <a:endParaRPr lang="en-US" altLang="en-US" dirty="0">
              <a:solidFill>
                <a:srgbClr val="134095"/>
              </a:solidFill>
            </a:endParaRPr>
          </a:p>
          <a:p>
            <a:pPr eaLnBrk="1" hangingPunct="1"/>
            <a:endParaRPr lang="en-US" altLang="en-US" dirty="0">
              <a:solidFill>
                <a:srgbClr val="134095"/>
              </a:solidFill>
            </a:endParaRPr>
          </a:p>
        </p:txBody>
      </p:sp>
      <p:sp>
        <p:nvSpPr>
          <p:cNvPr id="7" name="Content Placeholder 2">
            <a:extLst>
              <a:ext uri="{FF2B5EF4-FFF2-40B4-BE49-F238E27FC236}">
                <a16:creationId xmlns:a16="http://schemas.microsoft.com/office/drawing/2014/main" id="{9E584E9D-25A7-4094-973A-F9F197FF3339}"/>
              </a:ext>
            </a:extLst>
          </p:cNvPr>
          <p:cNvSpPr txBox="1">
            <a:spLocks/>
          </p:cNvSpPr>
          <p:nvPr/>
        </p:nvSpPr>
        <p:spPr>
          <a:xfrm>
            <a:off x="381000" y="1700213"/>
            <a:ext cx="8439150" cy="4608512"/>
          </a:xfrm>
          <a:prstGeom prst="rect">
            <a:avLst/>
          </a:prstGeom>
        </p:spPr>
        <p:txBody>
          <a:bodyPr/>
          <a:lst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0" indent="0" eaLnBrk="1" hangingPunct="1">
              <a:buFontTx/>
              <a:buNone/>
            </a:pPr>
            <a:r>
              <a:rPr lang="pl-PL" sz="1800" kern="0" dirty="0">
                <a:solidFill>
                  <a:srgbClr val="134095"/>
                </a:solidFill>
                <a:ea typeface="ＭＳ Ｐゴシック" panose="020B0600070205080204" pitchFamily="34" charset="-128"/>
              </a:rPr>
              <a:t>Wyniki w </a:t>
            </a:r>
            <a:r>
              <a:rPr lang="pl-PL" sz="1800" kern="0" dirty="0" err="1">
                <a:solidFill>
                  <a:srgbClr val="134095"/>
                </a:solidFill>
                <a:ea typeface="ＭＳ Ｐゴシック" panose="020B0600070205080204" pitchFamily="34" charset="-128"/>
              </a:rPr>
              <a:t>Ipark</a:t>
            </a:r>
            <a:r>
              <a:rPr lang="pl-PL" sz="1800" kern="0" dirty="0">
                <a:solidFill>
                  <a:srgbClr val="134095"/>
                </a:solidFill>
                <a:ea typeface="ＭＳ Ｐゴシック" panose="020B0600070205080204" pitchFamily="34" charset="-128"/>
              </a:rPr>
              <a:t> Treviso (Włochy) (bariery do pokonania).</a:t>
            </a:r>
            <a:r>
              <a:rPr lang="en-US" altLang="en-US" sz="1800" kern="0" dirty="0">
                <a:solidFill>
                  <a:srgbClr val="134095"/>
                </a:solidFill>
                <a:ea typeface="ＭＳ Ｐゴシック" panose="020B0600070205080204" pitchFamily="34" charset="-128"/>
              </a:rPr>
              <a:t> </a:t>
            </a:r>
          </a:p>
          <a:p>
            <a:pPr marL="0" indent="0" eaLnBrk="1" hangingPunct="1">
              <a:buFontTx/>
              <a:buNone/>
            </a:pPr>
            <a:endParaRPr lang="en-GB" altLang="en-US" sz="1800" kern="0" dirty="0"/>
          </a:p>
          <a:p>
            <a:pPr marL="0" indent="0" eaLnBrk="1" hangingPunct="1">
              <a:buFontTx/>
              <a:buNone/>
            </a:pPr>
            <a:endParaRPr lang="en-GB" altLang="en-US" sz="1800" kern="0" dirty="0"/>
          </a:p>
          <a:p>
            <a:pPr marL="0" indent="0" eaLnBrk="1" hangingPunct="1">
              <a:buFontTx/>
              <a:buNone/>
            </a:pPr>
            <a:endParaRPr lang="en-GB" altLang="en-US" sz="1800" kern="0" dirty="0"/>
          </a:p>
        </p:txBody>
      </p:sp>
      <p:sp>
        <p:nvSpPr>
          <p:cNvPr id="6" name="Content Placeholder 2">
            <a:extLst>
              <a:ext uri="{FF2B5EF4-FFF2-40B4-BE49-F238E27FC236}">
                <a16:creationId xmlns:a16="http://schemas.microsoft.com/office/drawing/2014/main" id="{4C2B7D55-4613-4068-8A28-DB9129A2C506}"/>
              </a:ext>
            </a:extLst>
          </p:cNvPr>
          <p:cNvSpPr txBox="1">
            <a:spLocks/>
          </p:cNvSpPr>
          <p:nvPr/>
        </p:nvSpPr>
        <p:spPr bwMode="auto">
          <a:xfrm>
            <a:off x="179062" y="1684150"/>
            <a:ext cx="8641088"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479425" lvl="1" indent="0" eaLnBrk="1" hangingPunct="1">
              <a:buNone/>
            </a:pPr>
            <a:endParaRPr lang="en-US" altLang="en-US" sz="1800" b="1" kern="0" dirty="0">
              <a:solidFill>
                <a:srgbClr val="134095"/>
              </a:solidFill>
              <a:ea typeface="ＭＳ Ｐゴシック" panose="020B0600070205080204" pitchFamily="34" charset="-128"/>
            </a:endParaRPr>
          </a:p>
          <a:p>
            <a:pPr marL="857250" lvl="1" eaLnBrk="1" hangingPunct="1"/>
            <a:r>
              <a:rPr lang="pl-PL" sz="2000" b="1" dirty="0"/>
              <a:t>Złożoność w zarządzaniu rozwiązaniem (administracja) </a:t>
            </a:r>
            <a:br>
              <a:rPr lang="pl-PL" sz="2000" b="1" dirty="0"/>
            </a:br>
            <a:r>
              <a:rPr lang="pl-PL" sz="2000" dirty="0"/>
              <a:t>Gmina Treviso w 2009 roku była świadoma złożoności zarządzania rozwiązaniami inteligentnego parkowania (czujniki, liczniki, sprzęt </a:t>
            </a:r>
            <a:br>
              <a:rPr lang="pl-PL" sz="2000" dirty="0"/>
            </a:br>
            <a:r>
              <a:rPr lang="pl-PL" sz="2000" dirty="0"/>
              <a:t>i oprogramowanie, itp.).</a:t>
            </a:r>
            <a:endParaRPr lang="en-US" altLang="en-US" sz="2000" kern="0" dirty="0"/>
          </a:p>
          <a:p>
            <a:pPr marL="857250" lvl="1" eaLnBrk="1" hangingPunct="1"/>
            <a:endParaRPr lang="en-US" altLang="en-US" sz="2000" kern="0" dirty="0"/>
          </a:p>
        </p:txBody>
      </p:sp>
      <p:sp>
        <p:nvSpPr>
          <p:cNvPr id="8" name="Freccia in giù 7">
            <a:extLst>
              <a:ext uri="{FF2B5EF4-FFF2-40B4-BE49-F238E27FC236}">
                <a16:creationId xmlns:a16="http://schemas.microsoft.com/office/drawing/2014/main" id="{12F523EA-61D0-4D1F-91D4-D7FDEB350303}"/>
              </a:ext>
            </a:extLst>
          </p:cNvPr>
          <p:cNvSpPr/>
          <p:nvPr/>
        </p:nvSpPr>
        <p:spPr>
          <a:xfrm>
            <a:off x="4334773" y="4193741"/>
            <a:ext cx="474453" cy="5167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a:extLst>
              <a:ext uri="{FF2B5EF4-FFF2-40B4-BE49-F238E27FC236}">
                <a16:creationId xmlns:a16="http://schemas.microsoft.com/office/drawing/2014/main" id="{C5CEA8AA-9EF3-4D56-83AE-4A4AB0909D64}"/>
              </a:ext>
            </a:extLst>
          </p:cNvPr>
          <p:cNvSpPr txBox="1"/>
          <p:nvPr/>
        </p:nvSpPr>
        <p:spPr>
          <a:xfrm>
            <a:off x="3751102" y="3675812"/>
            <a:ext cx="1641796" cy="400110"/>
          </a:xfrm>
          <a:prstGeom prst="rect">
            <a:avLst/>
          </a:prstGeom>
          <a:noFill/>
        </p:spPr>
        <p:txBody>
          <a:bodyPr wrap="none" rtlCol="0">
            <a:spAutoFit/>
          </a:bodyPr>
          <a:lstStyle/>
          <a:p>
            <a:r>
              <a:rPr lang="pl-PL" sz="2000" dirty="0">
                <a:latin typeface="+mn-lt"/>
              </a:rPr>
              <a:t>Rozwiązania</a:t>
            </a:r>
            <a:endParaRPr lang="it-IT" sz="2000" dirty="0">
              <a:latin typeface="+mn-lt"/>
            </a:endParaRPr>
          </a:p>
        </p:txBody>
      </p:sp>
      <p:sp>
        <p:nvSpPr>
          <p:cNvPr id="10" name="CasellaDiTesto 9">
            <a:extLst>
              <a:ext uri="{FF2B5EF4-FFF2-40B4-BE49-F238E27FC236}">
                <a16:creationId xmlns:a16="http://schemas.microsoft.com/office/drawing/2014/main" id="{2E82F76B-6A32-4F88-87D4-3BE4441E2B43}"/>
              </a:ext>
            </a:extLst>
          </p:cNvPr>
          <p:cNvSpPr txBox="1"/>
          <p:nvPr/>
        </p:nvSpPr>
        <p:spPr>
          <a:xfrm>
            <a:off x="117610" y="5028391"/>
            <a:ext cx="8847328" cy="1323439"/>
          </a:xfrm>
          <a:prstGeom prst="rect">
            <a:avLst/>
          </a:prstGeom>
          <a:noFill/>
        </p:spPr>
        <p:txBody>
          <a:bodyPr wrap="square" rtlCol="0">
            <a:spAutoFit/>
          </a:bodyPr>
          <a:lstStyle/>
          <a:p>
            <a:pPr marL="857250" lvl="1" indent="-377825">
              <a:spcBef>
                <a:spcPct val="50000"/>
              </a:spcBef>
              <a:buClr>
                <a:srgbClr val="134095"/>
              </a:buClr>
              <a:buSzPct val="130000"/>
              <a:buChar char="•"/>
            </a:pPr>
            <a:r>
              <a:rPr lang="pl-PL" sz="2000" kern="0" dirty="0">
                <a:latin typeface="+mn-lt"/>
              </a:rPr>
              <a:t>Skuteczne ramy regulacyjne i solidne zarządzanie były zasadniczymi elementami gwarantującymi powodzenie rozwiązania; </a:t>
            </a:r>
            <a:br>
              <a:rPr lang="pl-PL" sz="2000" kern="0" dirty="0">
                <a:latin typeface="+mn-lt"/>
              </a:rPr>
            </a:br>
            <a:r>
              <a:rPr lang="pl-PL" sz="2000" kern="0" dirty="0">
                <a:latin typeface="+mn-lt"/>
              </a:rPr>
              <a:t>w szczególności zapewnienie długotrwałej koncesji dla zwycięzcy przetargu</a:t>
            </a:r>
            <a:endParaRPr lang="en-US" sz="2000" kern="0" dirty="0">
              <a:latin typeface="+mn-lt"/>
            </a:endParaRPr>
          </a:p>
        </p:txBody>
      </p:sp>
    </p:spTree>
    <p:extLst>
      <p:ext uri="{BB962C8B-B14F-4D97-AF65-F5344CB8AC3E}">
        <p14:creationId xmlns:p14="http://schemas.microsoft.com/office/powerpoint/2010/main" val="2521436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791FFBF1-A401-4112-A645-8501E977A333}"/>
              </a:ext>
            </a:extLst>
          </p:cNvPr>
          <p:cNvSpPr/>
          <p:nvPr/>
        </p:nvSpPr>
        <p:spPr>
          <a:xfrm>
            <a:off x="0" y="1403498"/>
            <a:ext cx="9144000" cy="5121127"/>
          </a:xfrm>
          <a:prstGeom prst="rect">
            <a:avLst/>
          </a:prstGeom>
          <a:solidFill>
            <a:srgbClr val="2249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 name="Rechteck 4">
            <a:extLst>
              <a:ext uri="{FF2B5EF4-FFF2-40B4-BE49-F238E27FC236}">
                <a16:creationId xmlns:a16="http://schemas.microsoft.com/office/drawing/2014/main" id="{60BC1FCC-C924-4829-95DB-92A0ED306018}"/>
              </a:ext>
            </a:extLst>
          </p:cNvPr>
          <p:cNvSpPr/>
          <p:nvPr/>
        </p:nvSpPr>
        <p:spPr>
          <a:xfrm>
            <a:off x="920445" y="3105834"/>
            <a:ext cx="7303109" cy="646331"/>
          </a:xfrm>
          <a:prstGeom prst="rect">
            <a:avLst/>
          </a:prstGeom>
        </p:spPr>
        <p:txBody>
          <a:bodyPr wrap="square">
            <a:spAutoFit/>
          </a:bodyPr>
          <a:lstStyle/>
          <a:p>
            <a:pPr algn="ctr"/>
            <a:r>
              <a:rPr lang="pl-PL" sz="3600" b="1" dirty="0">
                <a:solidFill>
                  <a:schemeClr val="bg1"/>
                </a:solidFill>
                <a:latin typeface="+mj-lt"/>
              </a:rPr>
              <a:t>Czynniki sprzyjające i bariery</a:t>
            </a:r>
            <a:endParaRPr lang="en-US" sz="3600" b="1" dirty="0">
              <a:solidFill>
                <a:schemeClr val="bg1"/>
              </a:solidFill>
              <a:latin typeface="+mj-lt"/>
            </a:endParaRPr>
          </a:p>
        </p:txBody>
      </p:sp>
    </p:spTree>
    <p:extLst>
      <p:ext uri="{BB962C8B-B14F-4D97-AF65-F5344CB8AC3E}">
        <p14:creationId xmlns:p14="http://schemas.microsoft.com/office/powerpoint/2010/main" val="1432427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85751" y="115888"/>
            <a:ext cx="7315200" cy="1152525"/>
          </a:xfrm>
        </p:spPr>
        <p:txBody>
          <a:bodyPr/>
          <a:lstStyle/>
          <a:p>
            <a:pPr eaLnBrk="1" hangingPunct="1"/>
            <a:r>
              <a:rPr lang="pl-PL" dirty="0"/>
              <a:t>Kluczowe czynniki sprzyjające rozwiązaniom technicznym</a:t>
            </a:r>
            <a:endParaRPr lang="en-US" altLang="en-US" dirty="0"/>
          </a:p>
        </p:txBody>
      </p:sp>
      <p:sp>
        <p:nvSpPr>
          <p:cNvPr id="7" name="Content Placeholder 2">
            <a:extLst>
              <a:ext uri="{FF2B5EF4-FFF2-40B4-BE49-F238E27FC236}">
                <a16:creationId xmlns:a16="http://schemas.microsoft.com/office/drawing/2014/main" id="{6888631E-6BC0-492F-A84E-CE48AA649E2E}"/>
              </a:ext>
            </a:extLst>
          </p:cNvPr>
          <p:cNvSpPr txBox="1">
            <a:spLocks/>
          </p:cNvSpPr>
          <p:nvPr/>
        </p:nvSpPr>
        <p:spPr bwMode="auto">
          <a:xfrm>
            <a:off x="285751" y="1665259"/>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34095"/>
              </a:buClr>
              <a:buSzPct val="135000"/>
              <a:buChar char="•"/>
              <a:defRPr sz="3200" b="1">
                <a:solidFill>
                  <a:srgbClr val="134095"/>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a:lstStyle>
          <a:p>
            <a:pPr marL="857250" lvl="1" eaLnBrk="1" hangingPunct="1"/>
            <a:endParaRPr lang="en-US" altLang="en-US" b="1" kern="0" dirty="0"/>
          </a:p>
          <a:p>
            <a:pPr marL="857250" lvl="1" eaLnBrk="1" hangingPunct="1"/>
            <a:r>
              <a:rPr lang="en-GB" b="1" kern="0" dirty="0" err="1"/>
              <a:t>Udostępnianie</a:t>
            </a:r>
            <a:r>
              <a:rPr lang="en-GB" b="1" kern="0" dirty="0"/>
              <a:t> </a:t>
            </a:r>
            <a:r>
              <a:rPr lang="en-GB" b="1" kern="0" dirty="0" err="1"/>
              <a:t>otwartych</a:t>
            </a:r>
            <a:r>
              <a:rPr lang="en-GB" b="1" kern="0" dirty="0"/>
              <a:t> </a:t>
            </a:r>
            <a:r>
              <a:rPr lang="en-GB" b="1" kern="0" dirty="0" err="1"/>
              <a:t>danych</a:t>
            </a:r>
            <a:r>
              <a:rPr lang="en-GB" b="1" kern="0" dirty="0"/>
              <a:t> i </a:t>
            </a:r>
            <a:r>
              <a:rPr lang="en-GB" b="1" kern="0" dirty="0" err="1"/>
              <a:t>kodu</a:t>
            </a:r>
            <a:r>
              <a:rPr lang="en-GB" b="1" kern="0" dirty="0"/>
              <a:t> </a:t>
            </a:r>
            <a:r>
              <a:rPr lang="en-GB" b="1" kern="0" dirty="0" err="1"/>
              <a:t>źródłowego</a:t>
            </a:r>
            <a:r>
              <a:rPr lang="en-GB" kern="0" dirty="0"/>
              <a:t>: W </a:t>
            </a:r>
            <a:r>
              <a:rPr lang="en-GB" kern="0" dirty="0" err="1"/>
              <a:t>celu</a:t>
            </a:r>
            <a:r>
              <a:rPr lang="en-GB" kern="0" dirty="0"/>
              <a:t> </a:t>
            </a:r>
            <a:r>
              <a:rPr lang="en-GB" kern="0" dirty="0" err="1"/>
              <a:t>promowania</a:t>
            </a:r>
            <a:r>
              <a:rPr lang="en-GB" kern="0" dirty="0"/>
              <a:t> </a:t>
            </a:r>
            <a:r>
              <a:rPr lang="en-GB" kern="0" dirty="0" err="1"/>
              <a:t>dostępu</a:t>
            </a:r>
            <a:r>
              <a:rPr lang="en-GB" kern="0" dirty="0"/>
              <a:t> do </a:t>
            </a:r>
            <a:r>
              <a:rPr lang="en-GB" kern="0" dirty="0" err="1"/>
              <a:t>danych</a:t>
            </a:r>
            <a:r>
              <a:rPr lang="en-GB" kern="0" dirty="0"/>
              <a:t> </a:t>
            </a:r>
            <a:r>
              <a:rPr lang="en-GB" kern="0" dirty="0" err="1"/>
              <a:t>można</a:t>
            </a:r>
            <a:r>
              <a:rPr lang="en-GB" kern="0" dirty="0"/>
              <a:t> </a:t>
            </a:r>
            <a:r>
              <a:rPr lang="en-GB" kern="0" dirty="0" err="1"/>
              <a:t>udostępniać</a:t>
            </a:r>
            <a:r>
              <a:rPr lang="en-GB" kern="0" dirty="0"/>
              <a:t> </a:t>
            </a:r>
            <a:r>
              <a:rPr lang="en-GB" kern="0" dirty="0" err="1"/>
              <a:t>otwarte</a:t>
            </a:r>
            <a:r>
              <a:rPr lang="en-GB" kern="0" dirty="0"/>
              <a:t> </a:t>
            </a:r>
            <a:r>
              <a:rPr lang="en-GB" kern="0" dirty="0" err="1"/>
              <a:t>dane</a:t>
            </a:r>
            <a:r>
              <a:rPr lang="en-GB" kern="0" dirty="0"/>
              <a:t> i </a:t>
            </a:r>
            <a:r>
              <a:rPr lang="en-GB" kern="0" dirty="0" err="1"/>
              <a:t>otwarty</a:t>
            </a:r>
            <a:r>
              <a:rPr lang="en-GB" kern="0" dirty="0"/>
              <a:t> </a:t>
            </a:r>
            <a:r>
              <a:rPr lang="en-GB" kern="0" dirty="0" err="1"/>
              <a:t>kod</a:t>
            </a:r>
            <a:r>
              <a:rPr lang="en-GB" kern="0" dirty="0"/>
              <a:t> </a:t>
            </a:r>
            <a:r>
              <a:rPr lang="en-GB" kern="0" dirty="0" err="1"/>
              <a:t>źródłowy</a:t>
            </a:r>
            <a:r>
              <a:rPr lang="en-GB" kern="0" dirty="0"/>
              <a:t>. </a:t>
            </a:r>
            <a:r>
              <a:rPr lang="en-GB" kern="0" dirty="0" err="1"/>
              <a:t>Umożliwia</a:t>
            </a:r>
            <a:r>
              <a:rPr lang="en-GB" kern="0" dirty="0"/>
              <a:t> to </a:t>
            </a:r>
            <a:r>
              <a:rPr lang="en-GB" kern="0" dirty="0" err="1"/>
              <a:t>twórcom</a:t>
            </a:r>
            <a:r>
              <a:rPr lang="en-GB" kern="0" dirty="0"/>
              <a:t> </a:t>
            </a:r>
            <a:r>
              <a:rPr lang="en-GB" kern="0" dirty="0" err="1"/>
              <a:t>oprogramowania</a:t>
            </a:r>
            <a:r>
              <a:rPr lang="en-GB" kern="0" dirty="0"/>
              <a:t> i </a:t>
            </a:r>
            <a:r>
              <a:rPr lang="en-GB" kern="0" dirty="0" err="1"/>
              <a:t>badaczom</a:t>
            </a:r>
            <a:r>
              <a:rPr lang="en-GB" kern="0" dirty="0"/>
              <a:t> </a:t>
            </a:r>
            <a:r>
              <a:rPr lang="en-GB" kern="0" dirty="0" err="1"/>
              <a:t>wdrażanie</a:t>
            </a:r>
            <a:r>
              <a:rPr lang="en-GB" kern="0" dirty="0"/>
              <a:t> </a:t>
            </a:r>
            <a:r>
              <a:rPr lang="en-GB" kern="0" dirty="0" err="1"/>
              <a:t>własnych</a:t>
            </a:r>
            <a:r>
              <a:rPr lang="en-GB" kern="0" dirty="0"/>
              <a:t> </a:t>
            </a:r>
            <a:r>
              <a:rPr lang="en-GB" kern="0" dirty="0" err="1"/>
              <a:t>innowacji</a:t>
            </a:r>
            <a:r>
              <a:rPr lang="en-GB" kern="0" dirty="0"/>
              <a:t> w </a:t>
            </a:r>
            <a:r>
              <a:rPr lang="en-GB" kern="0" dirty="0" err="1"/>
              <a:t>celu</a:t>
            </a:r>
            <a:r>
              <a:rPr lang="en-GB" kern="0" dirty="0"/>
              <a:t> </a:t>
            </a:r>
            <a:r>
              <a:rPr lang="en-GB" kern="0" dirty="0" err="1"/>
              <a:t>ulepszenia</a:t>
            </a:r>
            <a:r>
              <a:rPr lang="en-GB" kern="0" dirty="0"/>
              <a:t> </a:t>
            </a:r>
            <a:r>
              <a:rPr lang="en-GB" kern="0" dirty="0" err="1"/>
              <a:t>systemu</a:t>
            </a:r>
            <a:r>
              <a:rPr lang="en-GB" kern="0" dirty="0"/>
              <a:t> </a:t>
            </a:r>
            <a:r>
              <a:rPr lang="en-GB" kern="0" dirty="0" err="1"/>
              <a:t>parkingowego</a:t>
            </a:r>
            <a:r>
              <a:rPr lang="en-GB" kern="0" dirty="0"/>
              <a:t>;</a:t>
            </a:r>
            <a:endParaRPr lang="pl-PL" kern="0" dirty="0"/>
          </a:p>
          <a:p>
            <a:pPr marL="479425" lvl="1" indent="0" eaLnBrk="1" hangingPunct="1">
              <a:buNone/>
            </a:pPr>
            <a:endParaRPr lang="en-US" kern="0" dirty="0"/>
          </a:p>
          <a:p>
            <a:pPr marL="857250" lvl="1" eaLnBrk="1" hangingPunct="1"/>
            <a:r>
              <a:rPr lang="pl-PL" b="1" kern="0" dirty="0"/>
              <a:t>Wspieranie opracowywania i wykorzystywania znormalizowanych danych</a:t>
            </a:r>
            <a:r>
              <a:rPr lang="pl-PL" kern="0" dirty="0"/>
              <a:t>: na przykład, tak jak w Wielkiej Brytanii, gdzie Sojusz na Rzecz Standardów Danych Parkingowych (APDS), utworzony przez Międzynarodowy Instytut Parkowania i Mobilności (IPMI), Brytyjskie Stowarzyszenie Parkingowe (BPA) i Europejskie Stowarzyszenie Parkingowe (EPA), którego misją jest opracowywanie znormalizowanych danych, mógłby doprowadzić do bardziej płynnych i łatwiejszych </a:t>
            </a:r>
            <a:r>
              <a:rPr lang="pl-PL" dirty="0"/>
              <a:t>metod płatności w całym kraju;</a:t>
            </a:r>
            <a:endParaRPr lang="en-US" altLang="en-US" kern="0" dirty="0"/>
          </a:p>
          <a:p>
            <a:pPr marL="479425" lvl="1" indent="0" eaLnBrk="1" hangingPunct="1">
              <a:buNone/>
            </a:pPr>
            <a:endParaRPr lang="en-US" altLang="en-US" kern="0" dirty="0"/>
          </a:p>
          <a:p>
            <a:pPr marL="857250" lvl="1" eaLnBrk="1" hangingPunct="1"/>
            <a:endParaRPr lang="en-GB" altLang="en-US" kern="0" dirty="0"/>
          </a:p>
        </p:txBody>
      </p:sp>
      <p:sp>
        <p:nvSpPr>
          <p:cNvPr id="5"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Training session - Riccardo Enei</a:t>
            </a:r>
            <a:endParaRPr lang="de-DE" altLang="en-US" dirty="0"/>
          </a:p>
        </p:txBody>
      </p:sp>
    </p:spTree>
    <p:extLst>
      <p:ext uri="{BB962C8B-B14F-4D97-AF65-F5344CB8AC3E}">
        <p14:creationId xmlns:p14="http://schemas.microsoft.com/office/powerpoint/2010/main" val="687494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B148C4-9AE5-42DA-8B08-132FB3D4507A}"/>
              </a:ext>
            </a:extLst>
          </p:cNvPr>
          <p:cNvSpPr>
            <a:spLocks noGrp="1"/>
          </p:cNvSpPr>
          <p:nvPr>
            <p:ph type="title"/>
          </p:nvPr>
        </p:nvSpPr>
        <p:spPr/>
        <p:txBody>
          <a:bodyPr/>
          <a:lstStyle/>
          <a:p>
            <a:r>
              <a:rPr lang="en-GB" dirty="0" err="1"/>
              <a:t>Kluczowe</a:t>
            </a:r>
            <a:r>
              <a:rPr lang="en-GB" dirty="0"/>
              <a:t> </a:t>
            </a:r>
            <a:r>
              <a:rPr lang="en-GB" dirty="0" err="1"/>
              <a:t>przeszkody</a:t>
            </a:r>
            <a:r>
              <a:rPr lang="en-GB" dirty="0"/>
              <a:t> w </a:t>
            </a:r>
            <a:r>
              <a:rPr lang="en-GB" dirty="0" err="1"/>
              <a:t>realizacji</a:t>
            </a:r>
            <a:endParaRPr lang="de-AT" dirty="0"/>
          </a:p>
        </p:txBody>
      </p:sp>
      <p:sp>
        <p:nvSpPr>
          <p:cNvPr id="4" name="Content Placeholder 2">
            <a:extLst>
              <a:ext uri="{FF2B5EF4-FFF2-40B4-BE49-F238E27FC236}">
                <a16:creationId xmlns:a16="http://schemas.microsoft.com/office/drawing/2014/main" id="{D38315C9-773E-4E26-9DAE-4772BFEE6CBE}"/>
              </a:ext>
            </a:extLst>
          </p:cNvPr>
          <p:cNvSpPr>
            <a:spLocks noGrp="1"/>
          </p:cNvSpPr>
          <p:nvPr>
            <p:ph idx="1"/>
          </p:nvPr>
        </p:nvSpPr>
        <p:spPr>
          <a:xfrm>
            <a:off x="323850" y="1785938"/>
            <a:ext cx="8439150" cy="4608512"/>
          </a:xfrm>
        </p:spPr>
        <p:txBody>
          <a:bodyPr/>
          <a:lstStyle/>
          <a:p>
            <a:pPr marL="857250" lvl="1" eaLnBrk="1" hangingPunct="1"/>
            <a:r>
              <a:rPr lang="pl-PL" b="1" dirty="0"/>
              <a:t>Technologia: solidność urządzeń czujnikowych </a:t>
            </a:r>
            <a:r>
              <a:rPr lang="pl-PL" dirty="0"/>
              <a:t>- Odpowiadające na popyt ceny pomagają poprawić zarządzanie parkowaniem i zoptymalizować wyniki, ale bariery wynikają ze sprawności technologii, np. wczesna degradacja baterii, zakłócenia elektromagnetyczne, kontrola operacyjna nad transmisją danych; </a:t>
            </a:r>
            <a:endParaRPr lang="en-US" dirty="0"/>
          </a:p>
          <a:p>
            <a:pPr marL="857250" lvl="1" eaLnBrk="1" hangingPunct="1"/>
            <a:r>
              <a:rPr lang="pl-PL" b="1" dirty="0"/>
              <a:t>Bariery regulacyjne</a:t>
            </a:r>
            <a:r>
              <a:rPr lang="pl-PL" dirty="0"/>
              <a:t>: Elastyczne przepisy prawne są niezbędne, aby miejsca parkingowe mogły być wielofunkcyjne, tak by władze mogły często zmieniać ich przeznaczenie. Na przykład zatoczki dla mieszkańców, które </a:t>
            </a:r>
            <a:br>
              <a:rPr lang="pl-PL" dirty="0"/>
            </a:br>
            <a:r>
              <a:rPr lang="pl-PL" dirty="0"/>
              <a:t>w ciągu dnia są puste, mogą być udostępniane na krótkie parkowanie </a:t>
            </a:r>
            <a:br>
              <a:rPr lang="pl-PL" dirty="0"/>
            </a:br>
            <a:r>
              <a:rPr lang="pl-PL" dirty="0"/>
              <a:t>i płatne według różnych stawek przy naliczaniu minutowym.</a:t>
            </a:r>
            <a:endParaRPr lang="en-US" dirty="0"/>
          </a:p>
          <a:p>
            <a:pPr marL="857250" lvl="1" eaLnBrk="1" hangingPunct="1"/>
            <a:r>
              <a:rPr lang="pl-PL" b="1" dirty="0"/>
              <a:t>Inwestycja</a:t>
            </a:r>
            <a:r>
              <a:rPr lang="pl-PL" dirty="0"/>
              <a:t>: Początkowa kosztowna inwestycja stanowiłaby barierę, nawet jeśli w perspektywie długoterminowej oszczędności w zakresie efektywności </a:t>
            </a:r>
            <a:br>
              <a:rPr lang="pl-PL" dirty="0"/>
            </a:br>
            <a:r>
              <a:rPr lang="pl-PL" dirty="0"/>
              <a:t>i egzekwowania przepisów - a także dodatkowe dochody z </a:t>
            </a:r>
            <a:r>
              <a:rPr lang="pl-PL" dirty="0" err="1"/>
              <a:t>mikrotransakcji</a:t>
            </a:r>
            <a:r>
              <a:rPr lang="pl-PL" dirty="0"/>
              <a:t> - mogłyby poprawić ogólną sytuację finansową.</a:t>
            </a:r>
            <a:endParaRPr lang="en-US" altLang="en-US" dirty="0"/>
          </a:p>
          <a:p>
            <a:pPr marL="857250" lvl="1" eaLnBrk="1" hangingPunct="1"/>
            <a:endParaRPr lang="en-GB" altLang="en-US" dirty="0"/>
          </a:p>
        </p:txBody>
      </p:sp>
    </p:spTree>
    <p:extLst>
      <p:ext uri="{BB962C8B-B14F-4D97-AF65-F5344CB8AC3E}">
        <p14:creationId xmlns:p14="http://schemas.microsoft.com/office/powerpoint/2010/main" val="1256108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pl-PL" sz="2200" b="1" dirty="0">
                <a:solidFill>
                  <a:srgbClr val="134095"/>
                </a:solidFill>
                <a:latin typeface="Helvetica" charset="0"/>
              </a:rPr>
              <a:t>Dziękuję</a:t>
            </a:r>
            <a:r>
              <a:rPr lang="de-DE" sz="2200" b="1" dirty="0">
                <a:solidFill>
                  <a:srgbClr val="134095"/>
                </a:solidFill>
                <a:latin typeface="Helvetica" charset="0"/>
              </a:rPr>
              <a:t>!</a:t>
            </a:r>
            <a:endParaRPr lang="de-DE" sz="1800" dirty="0">
              <a:solidFill>
                <a:srgbClr val="134095"/>
              </a:solidFill>
              <a:latin typeface="Helvetica" charset="0"/>
            </a:endParaRPr>
          </a:p>
          <a:p>
            <a:pPr>
              <a:spcBef>
                <a:spcPct val="50000"/>
              </a:spcBef>
              <a:defRPr/>
            </a:pPr>
            <a:endParaRPr lang="de-DE" sz="1600" dirty="0">
              <a:latin typeface="Helvetica" charset="0"/>
            </a:endParaRPr>
          </a:p>
          <a:p>
            <a:pPr>
              <a:spcBef>
                <a:spcPct val="50000"/>
              </a:spcBef>
              <a:defRPr/>
            </a:pPr>
            <a:r>
              <a:rPr lang="de-DE" sz="1600" dirty="0">
                <a:latin typeface="Helvetica" charset="0"/>
              </a:rPr>
              <a:t>Riccardo </a:t>
            </a:r>
            <a:r>
              <a:rPr lang="de-DE" sz="1600" dirty="0" err="1">
                <a:latin typeface="Helvetica" charset="0"/>
              </a:rPr>
              <a:t>Enei</a:t>
            </a:r>
            <a:endParaRPr lang="de-DE" sz="1600" dirty="0">
              <a:latin typeface="Helvetica" charset="0"/>
            </a:endParaRPr>
          </a:p>
          <a:p>
            <a:pPr>
              <a:spcBef>
                <a:spcPct val="50000"/>
              </a:spcBef>
              <a:defRPr/>
            </a:pPr>
            <a:r>
              <a:rPr lang="pl-PL" sz="1600" dirty="0">
                <a:solidFill>
                  <a:srgbClr val="134095"/>
                </a:solidFill>
                <a:effectLst>
                  <a:outerShdw blurRad="38100" dist="38100" dir="2700000" algn="tl">
                    <a:srgbClr val="000000">
                      <a:alpha val="43137"/>
                    </a:srgbClr>
                  </a:outerShdw>
                </a:effectLst>
                <a:latin typeface="Helvetica" charset="0"/>
              </a:rPr>
              <a:t>Dane kontaktowe</a:t>
            </a:r>
            <a:endParaRPr lang="de-DE" sz="1600" dirty="0">
              <a:solidFill>
                <a:srgbClr val="134095"/>
              </a:solidFill>
              <a:effectLst>
                <a:outerShdw blurRad="38100" dist="38100" dir="2700000" algn="tl">
                  <a:srgbClr val="000000">
                    <a:alpha val="43137"/>
                  </a:srgbClr>
                </a:outerShdw>
              </a:effectLst>
              <a:latin typeface="Helvetica" charset="0"/>
            </a:endParaRPr>
          </a:p>
          <a:p>
            <a:pPr>
              <a:spcBef>
                <a:spcPct val="50000"/>
              </a:spcBef>
              <a:defRPr/>
            </a:pPr>
            <a:r>
              <a:rPr lang="de-DE" sz="1600" dirty="0">
                <a:latin typeface="Helvetica" charset="0"/>
              </a:rPr>
              <a:t>ISINNOVA, </a:t>
            </a:r>
            <a:r>
              <a:rPr lang="pl-PL" sz="1600" dirty="0">
                <a:latin typeface="Helvetica" charset="0"/>
              </a:rPr>
              <a:t>Włochy</a:t>
            </a:r>
            <a:endParaRPr lang="de-DE" sz="1600" dirty="0">
              <a:latin typeface="Helvetica" charset="0"/>
            </a:endParaRPr>
          </a:p>
          <a:p>
            <a:pPr>
              <a:spcBef>
                <a:spcPct val="50000"/>
              </a:spcBef>
              <a:defRPr/>
            </a:pPr>
            <a:r>
              <a:rPr lang="de-DE" sz="1600" dirty="0">
                <a:latin typeface="Helvetica" charset="0"/>
              </a:rPr>
              <a:t>Via </a:t>
            </a:r>
            <a:r>
              <a:rPr lang="de-DE" sz="1600" dirty="0" err="1">
                <a:latin typeface="Helvetica" charset="0"/>
              </a:rPr>
              <a:t>Sistina</a:t>
            </a:r>
            <a:r>
              <a:rPr lang="de-DE" sz="1600" dirty="0">
                <a:latin typeface="Helvetica" charset="0"/>
              </a:rPr>
              <a:t> 42, 00187, </a:t>
            </a:r>
            <a:r>
              <a:rPr lang="pl-PL" sz="1600" dirty="0">
                <a:latin typeface="Helvetica" charset="0"/>
              </a:rPr>
              <a:t>Rzym</a:t>
            </a:r>
            <a:endParaRPr lang="de-DE" sz="1600" dirty="0">
              <a:latin typeface="Helvetica" charset="0"/>
            </a:endParaRPr>
          </a:p>
          <a:p>
            <a:pPr>
              <a:spcBef>
                <a:spcPct val="50000"/>
              </a:spcBef>
              <a:defRPr/>
            </a:pPr>
            <a:r>
              <a:rPr lang="de-DE" sz="1600" dirty="0">
                <a:latin typeface="Helvetica" charset="0"/>
              </a:rPr>
              <a:t>renei@isinnova.org</a:t>
            </a:r>
          </a:p>
          <a:p>
            <a:pPr>
              <a:spcBef>
                <a:spcPct val="50000"/>
              </a:spcBef>
              <a:defRPr/>
            </a:pPr>
            <a:r>
              <a:rPr lang="de-DE" sz="1600" u="sng" dirty="0">
                <a:solidFill>
                  <a:srgbClr val="134095"/>
                </a:solidFill>
                <a:latin typeface="Helvetica" charset="0"/>
              </a:rPr>
              <a:t>http://www.civitas.eu </a:t>
            </a:r>
          </a:p>
          <a:p>
            <a:pPr>
              <a:spcBef>
                <a:spcPct val="50000"/>
              </a:spcBef>
              <a:defRPr/>
            </a:pPr>
            <a:endParaRPr lang="de-DE" sz="1600" dirty="0">
              <a:latin typeface="Helvetica" charset="0"/>
            </a:endParaRPr>
          </a:p>
        </p:txBody>
      </p:sp>
      <p:pic>
        <p:nvPicPr>
          <p:cNvPr id="7172" name="Picture 8"/>
          <p:cNvPicPr>
            <a:picLocks noChangeAspect="1" noChangeArrowheads="1"/>
          </p:cNvPicPr>
          <p:nvPr/>
        </p:nvPicPr>
        <p:blipFill>
          <a:blip r:embed="rId3" cstate="print">
            <a:clrChange>
              <a:clrFrom>
                <a:srgbClr val="FFFFFF"/>
              </a:clrFrom>
              <a:clrTo>
                <a:srgbClr val="FFFFFF">
                  <a:alpha val="0"/>
                </a:srgbClr>
              </a:clrTo>
            </a:clrChange>
          </a:blip>
          <a:srcRect l="3249" b="4939"/>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print"/>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47159" y="1586943"/>
            <a:ext cx="1585201" cy="179356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de-DE" dirty="0"/>
              <a:t>#1: </a:t>
            </a:r>
            <a:r>
              <a:rPr lang="de-DE" dirty="0" err="1"/>
              <a:t>Zautomatyzowane</a:t>
            </a:r>
            <a:r>
              <a:rPr lang="de-DE" dirty="0"/>
              <a:t> </a:t>
            </a:r>
            <a:r>
              <a:rPr lang="de-DE" dirty="0" err="1"/>
              <a:t>odprowadzające</a:t>
            </a:r>
            <a:r>
              <a:rPr lang="de-DE" dirty="0"/>
              <a:t> </a:t>
            </a:r>
            <a:r>
              <a:rPr lang="de-DE" dirty="0" err="1"/>
              <a:t>roboty</a:t>
            </a:r>
            <a:r>
              <a:rPr lang="de-DE" dirty="0"/>
              <a:t> </a:t>
            </a:r>
            <a:r>
              <a:rPr lang="de-DE" dirty="0" err="1"/>
              <a:t>parkingowe</a:t>
            </a:r>
            <a:r>
              <a:rPr lang="de-DE" dirty="0"/>
              <a:t> </a:t>
            </a:r>
            <a:endParaRPr lang="en-US" dirty="0"/>
          </a:p>
          <a:p>
            <a:r>
              <a:rPr lang="de-DE" sz="1800" dirty="0" err="1">
                <a:solidFill>
                  <a:srgbClr val="FF0000"/>
                </a:solidFill>
                <a:latin typeface="Times New Roman" panose="02020603050405020304" pitchFamily="18" charset="0"/>
                <a:cs typeface="Times New Roman" panose="02020603050405020304" pitchFamily="18" charset="0"/>
              </a:rPr>
              <a:t>Skutki</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zmniejsza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to</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powierzchnię</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użytkową</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tworząc</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ostatecznie</a:t>
            </a:r>
            <a:r>
              <a:rPr lang="de-DE" sz="1800" dirty="0">
                <a:latin typeface="Times New Roman" panose="02020603050405020304" pitchFamily="18" charset="0"/>
                <a:cs typeface="Times New Roman" panose="02020603050405020304" pitchFamily="18" charset="0"/>
              </a:rPr>
              <a:t> o 50% </a:t>
            </a:r>
            <a:r>
              <a:rPr lang="de-DE" sz="1800" dirty="0" err="1">
                <a:latin typeface="Times New Roman" panose="02020603050405020304" pitchFamily="18" charset="0"/>
                <a:cs typeface="Times New Roman" panose="02020603050405020304" pitchFamily="18" charset="0"/>
              </a:rPr>
              <a:t>więcej</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przestrzeni</a:t>
            </a:r>
            <a:r>
              <a:rPr lang="de-DE" sz="1800" dirty="0">
                <a:latin typeface="Times New Roman" panose="02020603050405020304" pitchFamily="18" charset="0"/>
                <a:cs typeface="Times New Roman" panose="02020603050405020304" pitchFamily="18" charset="0"/>
              </a:rPr>
              <a:t> na </a:t>
            </a:r>
            <a:r>
              <a:rPr lang="de-DE" sz="1800" dirty="0" err="1">
                <a:latin typeface="Times New Roman" panose="02020603050405020304" pitchFamily="18" charset="0"/>
                <a:cs typeface="Times New Roman" panose="02020603050405020304" pitchFamily="18" charset="0"/>
              </a:rPr>
              <a:t>tej</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samej</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powierzchni</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poprzez</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zwiększenie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gęstości</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parkowania</a:t>
            </a:r>
            <a:r>
              <a:rPr lang="de-DE" sz="1800" dirty="0">
                <a:latin typeface="Times New Roman" panose="02020603050405020304" pitchFamily="18" charset="0"/>
                <a:cs typeface="Times New Roman" panose="02020603050405020304" pitchFamily="18" charset="0"/>
              </a:rPr>
              <a:t> i </a:t>
            </a:r>
            <a:r>
              <a:rPr lang="de-DE" sz="1800" dirty="0" err="1">
                <a:latin typeface="Times New Roman" panose="02020603050405020304" pitchFamily="18" charset="0"/>
                <a:cs typeface="Times New Roman" panose="02020603050405020304" pitchFamily="18" charset="0"/>
              </a:rPr>
              <a:t>blokowanie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parkowania</a:t>
            </a:r>
            <a:r>
              <a:rPr lang="de-DE" sz="1800" dirty="0">
                <a:latin typeface="Times New Roman" panose="02020603050405020304" pitchFamily="18" charset="0"/>
                <a:cs typeface="Times New Roman" panose="02020603050405020304" pitchFamily="18" charset="0"/>
              </a:rPr>
              <a:t>. W </a:t>
            </a:r>
            <a:r>
              <a:rPr lang="de-DE" sz="1800" dirty="0" err="1">
                <a:latin typeface="Times New Roman" panose="02020603050405020304" pitchFamily="18" charset="0"/>
                <a:cs typeface="Times New Roman" panose="02020603050405020304" pitchFamily="18" charset="0"/>
              </a:rPr>
              <a:t>ten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sposób</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zachowana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zostaje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integralność</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otaczających</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terenów</a:t>
            </a:r>
            <a:endParaRPr lang="en-US" sz="1800" dirty="0">
              <a:latin typeface="Times New Roman" panose="02020603050405020304" pitchFamily="18" charset="0"/>
              <a:cs typeface="Times New Roman" panose="02020603050405020304" pitchFamily="18" charset="0"/>
            </a:endParaRPr>
          </a:p>
          <a:p>
            <a:r>
              <a:rPr lang="de-DE" sz="1800" dirty="0" err="1">
                <a:latin typeface="Times New Roman" panose="02020603050405020304" pitchFamily="18" charset="0"/>
                <a:cs typeface="Times New Roman" panose="02020603050405020304" pitchFamily="18" charset="0"/>
              </a:rPr>
              <a:t>Ograniczana</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jest</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emisja</a:t>
            </a:r>
            <a:r>
              <a:rPr lang="de-DE" sz="1800" dirty="0">
                <a:latin typeface="Times New Roman" panose="02020603050405020304" pitchFamily="18" charset="0"/>
                <a:cs typeface="Times New Roman" panose="02020603050405020304" pitchFamily="18" charset="0"/>
              </a:rPr>
              <a:t> CO2 </a:t>
            </a:r>
            <a:r>
              <a:rPr lang="de-DE" sz="1800" dirty="0" err="1">
                <a:latin typeface="Times New Roman" panose="02020603050405020304" pitchFamily="18" charset="0"/>
                <a:cs typeface="Times New Roman" panose="02020603050405020304" pitchFamily="18" charset="0"/>
              </a:rPr>
              <a:t>poprzez</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wyeliminowanie</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ruchu</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pojazdów</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osobowych</a:t>
            </a:r>
            <a:r>
              <a:rPr lang="de-DE" sz="1800" dirty="0">
                <a:latin typeface="Times New Roman" panose="02020603050405020304" pitchFamily="18" charset="0"/>
                <a:cs typeface="Times New Roman" panose="02020603050405020304" pitchFamily="18" charset="0"/>
              </a:rPr>
              <a:t> na </a:t>
            </a:r>
            <a:r>
              <a:rPr lang="de-DE" sz="1800" dirty="0" err="1">
                <a:latin typeface="Times New Roman" panose="02020603050405020304" pitchFamily="18" charset="0"/>
                <a:cs typeface="Times New Roman" panose="02020603050405020304" pitchFamily="18" charset="0"/>
              </a:rPr>
              <a:t>parkingach</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Roboty</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działają</a:t>
            </a:r>
            <a:r>
              <a:rPr lang="de-DE" sz="1800" dirty="0">
                <a:latin typeface="Times New Roman" panose="02020603050405020304" pitchFamily="18" charset="0"/>
                <a:cs typeface="Times New Roman" panose="02020603050405020304" pitchFamily="18" charset="0"/>
              </a:rPr>
              <a:t> z </a:t>
            </a:r>
            <a:r>
              <a:rPr lang="de-DE" sz="1800" dirty="0" err="1">
                <a:latin typeface="Times New Roman" panose="02020603050405020304" pitchFamily="18" charset="0"/>
                <a:cs typeface="Times New Roman" panose="02020603050405020304" pitchFamily="18" charset="0"/>
              </a:rPr>
              <a:t>wykorzystaniem</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silników</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elektrycznych</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które</a:t>
            </a:r>
            <a:r>
              <a:rPr lang="de-DE" sz="1800" dirty="0">
                <a:latin typeface="Times New Roman" panose="02020603050405020304" pitchFamily="18" charset="0"/>
                <a:cs typeface="Times New Roman" panose="02020603050405020304" pitchFamily="18" charset="0"/>
              </a:rPr>
              <a:t> nie </a:t>
            </a:r>
            <a:r>
              <a:rPr lang="de-DE" sz="1800" dirty="0" err="1">
                <a:latin typeface="Times New Roman" panose="02020603050405020304" pitchFamily="18" charset="0"/>
                <a:cs typeface="Times New Roman" panose="02020603050405020304" pitchFamily="18" charset="0"/>
              </a:rPr>
              <a:t>emitują</a:t>
            </a:r>
            <a:r>
              <a:rPr lang="de-DE" sz="1800" dirty="0">
                <a:latin typeface="Times New Roman" panose="02020603050405020304" pitchFamily="18" charset="0"/>
                <a:cs typeface="Times New Roman" panose="02020603050405020304" pitchFamily="18" charset="0"/>
              </a:rPr>
              <a:t> CO2.</a:t>
            </a:r>
            <a:endParaRPr lang="en-US" sz="1800" dirty="0">
              <a:latin typeface="Times New Roman" panose="02020603050405020304" pitchFamily="18" charset="0"/>
              <a:cs typeface="Times New Roman" panose="02020603050405020304" pitchFamily="18" charset="0"/>
            </a:endParaRPr>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9996DD51-4D07-42CE-A83E-3E4C906F9F33}"/>
              </a:ext>
            </a:extLst>
          </p:cNvPr>
          <p:cNvPicPr>
            <a:picLocks noChangeAspect="1"/>
          </p:cNvPicPr>
          <p:nvPr/>
        </p:nvPicPr>
        <p:blipFill>
          <a:blip r:embed="rId2"/>
          <a:stretch>
            <a:fillRect/>
          </a:stretch>
        </p:blipFill>
        <p:spPr>
          <a:xfrm>
            <a:off x="5364480" y="4296062"/>
            <a:ext cx="3211884" cy="1938431"/>
          </a:xfrm>
          <a:prstGeom prst="rect">
            <a:avLst/>
          </a:prstGeom>
        </p:spPr>
      </p:pic>
      <p:sp>
        <p:nvSpPr>
          <p:cNvPr id="12" name="Title 1">
            <a:extLst>
              <a:ext uri="{FF2B5EF4-FFF2-40B4-BE49-F238E27FC236}">
                <a16:creationId xmlns:a16="http://schemas.microsoft.com/office/drawing/2014/main" id="{0712F346-071A-47CA-9386-A05BBFEBCD05}"/>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320962" y="6234493"/>
            <a:ext cx="8645271" cy="261610"/>
          </a:xfrm>
          <a:prstGeom prst="rect">
            <a:avLst/>
          </a:prstGeom>
          <a:noFill/>
        </p:spPr>
        <p:txBody>
          <a:bodyPr wrap="square">
            <a:spAutoFit/>
          </a:bodyPr>
          <a:lstStyle/>
          <a:p>
            <a:r>
              <a:rPr lang="it-IT" sz="1100" b="1" dirty="0">
                <a:solidFill>
                  <a:srgbClr val="2249A1"/>
                </a:solidFill>
              </a:rPr>
              <a:t>Https://www.Internationalairportreview.Com/News/82979/Lyon-airports-new-robotic-car-parking</a:t>
            </a:r>
            <a:r>
              <a:rPr lang="it-IT" sz="1100" dirty="0"/>
              <a:t>/ </a:t>
            </a:r>
          </a:p>
        </p:txBody>
      </p:sp>
    </p:spTree>
    <p:extLst>
      <p:ext uri="{BB962C8B-B14F-4D97-AF65-F5344CB8AC3E}">
        <p14:creationId xmlns:p14="http://schemas.microsoft.com/office/powerpoint/2010/main" val="218623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pl-PL" dirty="0"/>
              <a:t>#2: Windy parkingowe</a:t>
            </a:r>
            <a:endParaRPr lang="en-US" dirty="0"/>
          </a:p>
          <a:p>
            <a:r>
              <a:rPr lang="pl-PL" sz="1800" dirty="0"/>
              <a:t>Pracują przy użyciu podnośników mechanicznych do układania pojazdów w dostępnej przestrzeni „nad głową”,  co umożliwia wykorzystanie kubatury, a nie tylko płaskich przestrzeni, jak to ma miejsce w przypadku tradycyjnych systemów parkingowych. Dzięki temu więcej pojazdów może zajmować dokładnie to samo miejsce parkingowe, a te mogą być układane po dwa, a nawet do trzech pojazdów jednocześnie.</a:t>
            </a:r>
            <a:endParaRPr lang="en-US" altLang="en-US" sz="1800" dirty="0"/>
          </a:p>
          <a:p>
            <a:endParaRPr lang="it-IT" sz="1800" dirty="0">
              <a:latin typeface="Times New Roman" panose="02020603050405020304" pitchFamily="18" charset="0"/>
              <a:cs typeface="Times New Roman" panose="02020603050405020304" pitchFamily="18" charset="0"/>
            </a:endParaRPr>
          </a:p>
        </p:txBody>
      </p:sp>
      <p:pic>
        <p:nvPicPr>
          <p:cNvPr id="2" name="Immagine 1">
            <a:extLst>
              <a:ext uri="{FF2B5EF4-FFF2-40B4-BE49-F238E27FC236}">
                <a16:creationId xmlns:a16="http://schemas.microsoft.com/office/drawing/2014/main" id="{E63AFEB5-23FF-46B1-975C-CF3DC15D0E24}"/>
              </a:ext>
            </a:extLst>
          </p:cNvPr>
          <p:cNvPicPr>
            <a:picLocks noChangeAspect="1"/>
          </p:cNvPicPr>
          <p:nvPr/>
        </p:nvPicPr>
        <p:blipFill>
          <a:blip r:embed="rId2"/>
          <a:stretch>
            <a:fillRect/>
          </a:stretch>
        </p:blipFill>
        <p:spPr>
          <a:xfrm>
            <a:off x="3936275" y="3797937"/>
            <a:ext cx="4660392" cy="2418556"/>
          </a:xfrm>
          <a:prstGeom prst="rect">
            <a:avLst/>
          </a:prstGeom>
        </p:spPr>
      </p:pic>
      <p:sp>
        <p:nvSpPr>
          <p:cNvPr id="11" name="Title 1">
            <a:extLst>
              <a:ext uri="{FF2B5EF4-FFF2-40B4-BE49-F238E27FC236}">
                <a16:creationId xmlns:a16="http://schemas.microsoft.com/office/drawing/2014/main" id="{E8B1AEAB-9867-4950-8606-B0EB0497E6D5}"/>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815587" y="6216493"/>
            <a:ext cx="6975988" cy="261610"/>
          </a:xfrm>
          <a:prstGeom prst="rect">
            <a:avLst/>
          </a:prstGeom>
        </p:spPr>
        <p:txBody>
          <a:bodyPr wrap="square">
            <a:spAutoFit/>
          </a:bodyPr>
          <a:lstStyle/>
          <a:p>
            <a:r>
              <a:rPr lang="it-IT" sz="1100" b="1" dirty="0"/>
              <a:t>https://www.youtube.com/watch?v=qMWki9Ssdh4 </a:t>
            </a:r>
          </a:p>
        </p:txBody>
      </p:sp>
    </p:spTree>
    <p:extLst>
      <p:ext uri="{BB962C8B-B14F-4D97-AF65-F5344CB8AC3E}">
        <p14:creationId xmlns:p14="http://schemas.microsoft.com/office/powerpoint/2010/main" val="381825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285750" y="1514243"/>
            <a:ext cx="8439150" cy="4608512"/>
          </a:xfrm>
        </p:spPr>
        <p:txBody>
          <a:bodyPr/>
          <a:lstStyle/>
          <a:p>
            <a:r>
              <a:rPr lang="de-DE" dirty="0"/>
              <a:t>#2: </a:t>
            </a:r>
            <a:r>
              <a:rPr lang="de-DE" dirty="0" err="1"/>
              <a:t>Windy</a:t>
            </a:r>
            <a:r>
              <a:rPr lang="de-DE" dirty="0"/>
              <a:t> </a:t>
            </a:r>
            <a:r>
              <a:rPr lang="de-DE" dirty="0" err="1"/>
              <a:t>parkingowe</a:t>
            </a:r>
            <a:endParaRPr lang="en-US" dirty="0"/>
          </a:p>
          <a:p>
            <a:r>
              <a:rPr lang="de-DE" sz="1600" dirty="0" err="1">
                <a:solidFill>
                  <a:srgbClr val="FF0000"/>
                </a:solidFill>
              </a:rPr>
              <a:t>Skutki</a:t>
            </a:r>
            <a:r>
              <a:rPr lang="de-DE" sz="1600" dirty="0"/>
              <a:t>: System wind </a:t>
            </a:r>
            <a:r>
              <a:rPr lang="de-DE" sz="1600" dirty="0" err="1"/>
              <a:t>parkingowych</a:t>
            </a:r>
            <a:r>
              <a:rPr lang="de-DE" sz="1600" dirty="0"/>
              <a:t> </a:t>
            </a:r>
            <a:r>
              <a:rPr lang="de-DE" sz="1600" dirty="0" err="1"/>
              <a:t>był</a:t>
            </a:r>
            <a:r>
              <a:rPr lang="de-DE" sz="1600" dirty="0"/>
              <a:t> </a:t>
            </a:r>
            <a:r>
              <a:rPr lang="de-DE" sz="1600" dirty="0" err="1"/>
              <a:t>powszechnie</a:t>
            </a:r>
            <a:r>
              <a:rPr lang="de-DE" sz="1600" dirty="0"/>
              <a:t> </a:t>
            </a:r>
            <a:r>
              <a:rPr lang="de-DE" sz="1600" dirty="0" err="1"/>
              <a:t>stosowany</a:t>
            </a:r>
            <a:r>
              <a:rPr lang="de-DE" sz="1600" dirty="0"/>
              <a:t> w </a:t>
            </a:r>
            <a:r>
              <a:rPr lang="de-DE" sz="1600" dirty="0" err="1"/>
              <a:t>rozwoju</a:t>
            </a:r>
            <a:r>
              <a:rPr lang="de-DE" sz="1600" dirty="0"/>
              <a:t> </a:t>
            </a:r>
            <a:r>
              <a:rPr lang="de-DE" sz="1600" dirty="0" err="1"/>
              <a:t>Zachodniego</a:t>
            </a:r>
            <a:r>
              <a:rPr lang="de-DE" sz="1600" dirty="0"/>
              <a:t> Hollywood (</a:t>
            </a:r>
            <a:r>
              <a:rPr lang="de-DE" sz="1600" dirty="0" err="1"/>
              <a:t>Kalifornia</a:t>
            </a:r>
            <a:r>
              <a:rPr lang="de-DE" sz="1600" dirty="0"/>
              <a:t>, USA), </a:t>
            </a:r>
            <a:r>
              <a:rPr lang="de-DE" sz="1600" dirty="0" err="1"/>
              <a:t>by</a:t>
            </a:r>
            <a:r>
              <a:rPr lang="de-DE" sz="1600" dirty="0"/>
              <a:t> </a:t>
            </a:r>
            <a:r>
              <a:rPr lang="de-DE" sz="1600" dirty="0" err="1"/>
              <a:t>zaoszczędzić</a:t>
            </a:r>
            <a:r>
              <a:rPr lang="de-DE" sz="1600" dirty="0"/>
              <a:t> </a:t>
            </a:r>
            <a:r>
              <a:rPr lang="de-DE" sz="1600" dirty="0" err="1"/>
              <a:t>powierzchnię</a:t>
            </a:r>
            <a:r>
              <a:rPr lang="de-DE" sz="1600" dirty="0"/>
              <a:t> o </a:t>
            </a:r>
            <a:r>
              <a:rPr lang="de-DE" sz="1600" dirty="0" err="1"/>
              <a:t>wielkości</a:t>
            </a:r>
            <a:r>
              <a:rPr lang="de-DE" sz="1600" dirty="0"/>
              <a:t> </a:t>
            </a:r>
            <a:r>
              <a:rPr lang="de-DE" sz="1600" dirty="0" err="1"/>
              <a:t>około</a:t>
            </a:r>
            <a:r>
              <a:rPr lang="de-DE" sz="1600" dirty="0"/>
              <a:t> 7.000 </a:t>
            </a:r>
            <a:r>
              <a:rPr lang="de-DE" sz="1600" dirty="0" err="1"/>
              <a:t>stóp</a:t>
            </a:r>
            <a:r>
              <a:rPr lang="de-DE" sz="1600" dirty="0"/>
              <a:t> </a:t>
            </a:r>
            <a:r>
              <a:rPr lang="de-DE" sz="1600" dirty="0" err="1"/>
              <a:t>kwadratowych</a:t>
            </a:r>
            <a:r>
              <a:rPr lang="de-DE" sz="1600" dirty="0"/>
              <a:t> </a:t>
            </a:r>
            <a:r>
              <a:rPr lang="de-DE" sz="1600" dirty="0" err="1"/>
              <a:t>dla</a:t>
            </a:r>
            <a:r>
              <a:rPr lang="de-DE" sz="1600" dirty="0"/>
              <a:t> </a:t>
            </a:r>
            <a:r>
              <a:rPr lang="de-DE" sz="1600" dirty="0" err="1"/>
              <a:t>najlepszych</a:t>
            </a:r>
            <a:r>
              <a:rPr lang="de-DE" sz="1600" dirty="0"/>
              <a:t> </a:t>
            </a:r>
            <a:r>
              <a:rPr lang="de-DE" sz="1600" dirty="0" err="1"/>
              <a:t>nieruchomości</a:t>
            </a:r>
            <a:endParaRPr lang="en-US" sz="1600" dirty="0">
              <a:latin typeface="+mj-lt"/>
              <a:cs typeface="Times New Roman" panose="02020603050405020304" pitchFamily="18" charset="0"/>
            </a:endParaRPr>
          </a:p>
          <a:p>
            <a:endParaRPr lang="it-IT" sz="1800" dirty="0">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B4AE07F1-28B1-4E5D-882A-29E9E0FB6061}"/>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pic>
        <p:nvPicPr>
          <p:cNvPr id="3" name="Immagine 2"/>
          <p:cNvPicPr>
            <a:picLocks noChangeAspect="1"/>
          </p:cNvPicPr>
          <p:nvPr/>
        </p:nvPicPr>
        <p:blipFill>
          <a:blip r:embed="rId2"/>
          <a:stretch>
            <a:fillRect/>
          </a:stretch>
        </p:blipFill>
        <p:spPr>
          <a:xfrm>
            <a:off x="2482596" y="3042396"/>
            <a:ext cx="4178807" cy="2943051"/>
          </a:xfrm>
          <a:prstGeom prst="rect">
            <a:avLst/>
          </a:prstGeom>
        </p:spPr>
      </p:pic>
      <p:sp>
        <p:nvSpPr>
          <p:cNvPr id="7" name="Rettangolo 6"/>
          <p:cNvSpPr/>
          <p:nvPr/>
        </p:nvSpPr>
        <p:spPr>
          <a:xfrm>
            <a:off x="1646804" y="6186382"/>
            <a:ext cx="6975988" cy="261610"/>
          </a:xfrm>
          <a:prstGeom prst="rect">
            <a:avLst/>
          </a:prstGeom>
        </p:spPr>
        <p:txBody>
          <a:bodyPr wrap="square">
            <a:spAutoFit/>
          </a:bodyPr>
          <a:lstStyle/>
          <a:p>
            <a:r>
              <a:rPr lang="it-IT" sz="1100" b="1" dirty="0"/>
              <a:t>https://www.youtube.com/watch?v=qMWki9Ssdh4 </a:t>
            </a:r>
          </a:p>
        </p:txBody>
      </p:sp>
    </p:spTree>
    <p:extLst>
      <p:ext uri="{BB962C8B-B14F-4D97-AF65-F5344CB8AC3E}">
        <p14:creationId xmlns:p14="http://schemas.microsoft.com/office/powerpoint/2010/main" val="321901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de-DE" dirty="0"/>
              <a:t>#3: </a:t>
            </a:r>
            <a:r>
              <a:rPr lang="de-DE" dirty="0" err="1"/>
              <a:t>Parkingi</a:t>
            </a:r>
            <a:r>
              <a:rPr lang="de-DE" dirty="0"/>
              <a:t> </a:t>
            </a:r>
            <a:r>
              <a:rPr lang="de-DE" dirty="0" err="1"/>
              <a:t>zrobotyzowane</a:t>
            </a:r>
            <a:endParaRPr lang="en-US" dirty="0"/>
          </a:p>
          <a:p>
            <a:r>
              <a:rPr lang="de-DE" sz="1800" dirty="0" err="1"/>
              <a:t>Chociaż</a:t>
            </a:r>
            <a:r>
              <a:rPr lang="de-DE" sz="1800" dirty="0"/>
              <a:t> </a:t>
            </a:r>
            <a:r>
              <a:rPr lang="de-DE" sz="1800" dirty="0" err="1"/>
              <a:t>są</a:t>
            </a:r>
            <a:r>
              <a:rPr lang="de-DE" sz="1800" dirty="0"/>
              <a:t> </a:t>
            </a:r>
            <a:r>
              <a:rPr lang="de-DE" sz="1800" dirty="0" err="1"/>
              <a:t>one</a:t>
            </a:r>
            <a:r>
              <a:rPr lang="de-DE" sz="1800" dirty="0"/>
              <a:t> </a:t>
            </a:r>
            <a:r>
              <a:rPr lang="de-DE" sz="1800" dirty="0" err="1"/>
              <a:t>nieco</a:t>
            </a:r>
            <a:r>
              <a:rPr lang="de-DE" sz="1800" dirty="0"/>
              <a:t> </a:t>
            </a:r>
            <a:r>
              <a:rPr lang="de-DE" sz="1800" dirty="0" err="1"/>
              <a:t>podobne</a:t>
            </a:r>
            <a:r>
              <a:rPr lang="de-DE" sz="1800" dirty="0"/>
              <a:t> do </a:t>
            </a:r>
            <a:r>
              <a:rPr lang="de-DE" sz="1800" dirty="0" err="1"/>
              <a:t>automatycznych</a:t>
            </a:r>
            <a:r>
              <a:rPr lang="de-DE" sz="1800" dirty="0"/>
              <a:t> </a:t>
            </a:r>
            <a:r>
              <a:rPr lang="de-DE" sz="1800" dirty="0" err="1"/>
              <a:t>robotów</a:t>
            </a:r>
            <a:r>
              <a:rPr lang="de-DE" sz="1800" dirty="0"/>
              <a:t> </a:t>
            </a:r>
            <a:r>
              <a:rPr lang="de-DE" sz="1800" dirty="0" err="1"/>
              <a:t>odprowadzających</a:t>
            </a:r>
            <a:r>
              <a:rPr lang="de-DE" sz="1800" dirty="0"/>
              <a:t>, ich </a:t>
            </a:r>
            <a:r>
              <a:rPr lang="de-DE" sz="1800" dirty="0" err="1"/>
              <a:t>różnica</a:t>
            </a:r>
            <a:r>
              <a:rPr lang="de-DE" sz="1800" dirty="0"/>
              <a:t> </a:t>
            </a:r>
            <a:r>
              <a:rPr lang="de-DE" sz="1800" dirty="0" err="1"/>
              <a:t>polega</a:t>
            </a:r>
            <a:r>
              <a:rPr lang="de-DE" sz="1800" dirty="0"/>
              <a:t> na </a:t>
            </a:r>
            <a:r>
              <a:rPr lang="de-DE" sz="1800" dirty="0" err="1"/>
              <a:t>tym</a:t>
            </a:r>
            <a:r>
              <a:rPr lang="de-DE" sz="1800" dirty="0"/>
              <a:t>, </a:t>
            </a:r>
            <a:r>
              <a:rPr lang="de-DE" sz="1800" dirty="0" err="1"/>
              <a:t>że</a:t>
            </a:r>
            <a:r>
              <a:rPr lang="de-DE" sz="1800" dirty="0"/>
              <a:t> </a:t>
            </a:r>
            <a:r>
              <a:rPr lang="de-DE" sz="1800" dirty="0" err="1"/>
              <a:t>zapewniają</a:t>
            </a:r>
            <a:r>
              <a:rPr lang="de-DE" sz="1800" dirty="0"/>
              <a:t> </a:t>
            </a:r>
            <a:r>
              <a:rPr lang="de-DE" sz="1800" dirty="0" err="1"/>
              <a:t>parkowanie</a:t>
            </a:r>
            <a:r>
              <a:rPr lang="de-DE" sz="1800" dirty="0"/>
              <a:t> w </a:t>
            </a:r>
            <a:r>
              <a:rPr lang="de-DE" sz="1800" dirty="0" err="1"/>
              <a:t>stylu</a:t>
            </a:r>
            <a:r>
              <a:rPr lang="de-DE" sz="1800" dirty="0"/>
              <a:t> </a:t>
            </a:r>
            <a:r>
              <a:rPr lang="de-DE" sz="1800" dirty="0" err="1"/>
              <a:t>magazynowym</a:t>
            </a:r>
            <a:r>
              <a:rPr lang="de-DE" sz="1800" dirty="0"/>
              <a:t>, na </a:t>
            </a:r>
            <a:r>
              <a:rPr lang="de-DE" sz="1800" dirty="0" err="1"/>
              <a:t>żądanie</a:t>
            </a:r>
            <a:r>
              <a:rPr lang="de-DE" sz="1800" dirty="0"/>
              <a:t>. </a:t>
            </a:r>
            <a:r>
              <a:rPr lang="de-DE" sz="1800" dirty="0" err="1"/>
              <a:t>Systemy</a:t>
            </a:r>
            <a:r>
              <a:rPr lang="de-DE" sz="1800" dirty="0"/>
              <a:t> </a:t>
            </a:r>
            <a:r>
              <a:rPr lang="de-DE" sz="1800" dirty="0" err="1"/>
              <a:t>te</a:t>
            </a:r>
            <a:r>
              <a:rPr lang="de-DE" sz="1800" dirty="0"/>
              <a:t> </a:t>
            </a:r>
            <a:r>
              <a:rPr lang="de-DE" sz="1800" dirty="0" err="1"/>
              <a:t>maksymalizują</a:t>
            </a:r>
            <a:r>
              <a:rPr lang="de-DE" sz="1800" dirty="0"/>
              <a:t> </a:t>
            </a:r>
            <a:r>
              <a:rPr lang="de-DE" sz="1800" dirty="0" err="1"/>
              <a:t>przestrzeń</a:t>
            </a:r>
            <a:r>
              <a:rPr lang="de-DE" sz="1800" dirty="0"/>
              <a:t> i </a:t>
            </a:r>
            <a:r>
              <a:rPr lang="de-DE" sz="1800" dirty="0" err="1"/>
              <a:t>czas</a:t>
            </a:r>
            <a:r>
              <a:rPr lang="de-DE" sz="1800" dirty="0"/>
              <a:t> </a:t>
            </a:r>
            <a:r>
              <a:rPr lang="de-DE" sz="1800" dirty="0" err="1"/>
              <a:t>parkowania</a:t>
            </a:r>
            <a:r>
              <a:rPr lang="de-DE" sz="1800" dirty="0"/>
              <a:t>, </a:t>
            </a:r>
            <a:r>
              <a:rPr lang="de-DE" sz="1800" dirty="0" err="1"/>
              <a:t>zapewniając</a:t>
            </a:r>
            <a:r>
              <a:rPr lang="de-DE" sz="1800" dirty="0"/>
              <a:t> </a:t>
            </a:r>
            <a:r>
              <a:rPr lang="de-DE" sz="1800" dirty="0" err="1"/>
              <a:t>jednocześnie</a:t>
            </a:r>
            <a:r>
              <a:rPr lang="de-DE" sz="1800" dirty="0"/>
              <a:t> </a:t>
            </a:r>
            <a:r>
              <a:rPr lang="de-DE" sz="1800" dirty="0" err="1"/>
              <a:t>odstępnianie</a:t>
            </a:r>
            <a:r>
              <a:rPr lang="de-DE" sz="1800" dirty="0"/>
              <a:t> </a:t>
            </a:r>
            <a:r>
              <a:rPr lang="de-DE" sz="1800" dirty="0" err="1"/>
              <a:t>pojazdów</a:t>
            </a:r>
            <a:r>
              <a:rPr lang="de-DE" sz="1800" dirty="0"/>
              <a:t> w </a:t>
            </a:r>
            <a:r>
              <a:rPr lang="de-DE" sz="1800" dirty="0" err="1"/>
              <a:t>ciągu</a:t>
            </a:r>
            <a:r>
              <a:rPr lang="de-DE" sz="1800" dirty="0"/>
              <a:t> </a:t>
            </a:r>
            <a:r>
              <a:rPr lang="de-DE" sz="1800" dirty="0" err="1"/>
              <a:t>kilku</a:t>
            </a:r>
            <a:r>
              <a:rPr lang="de-DE" sz="1800" dirty="0"/>
              <a:t> </a:t>
            </a:r>
            <a:r>
              <a:rPr lang="de-DE" sz="1800" dirty="0" err="1"/>
              <a:t>minut</a:t>
            </a:r>
            <a:r>
              <a:rPr lang="de-DE" sz="1800" dirty="0"/>
              <a:t>, na </a:t>
            </a:r>
            <a:r>
              <a:rPr lang="de-DE" sz="1800" dirty="0" err="1"/>
              <a:t>żadanie</a:t>
            </a:r>
            <a:r>
              <a:rPr lang="de-DE" sz="1800" dirty="0"/>
              <a:t> </a:t>
            </a:r>
            <a:r>
              <a:rPr lang="de-DE" sz="1800" dirty="0" err="1"/>
              <a:t>właściciela-kierowcy</a:t>
            </a:r>
            <a:r>
              <a:rPr lang="de-DE" sz="1800" dirty="0"/>
              <a:t>.</a:t>
            </a:r>
            <a:r>
              <a:rPr lang="en-US" sz="1800" dirty="0"/>
              <a:t> </a:t>
            </a:r>
            <a:endParaRPr lang="it-IT" sz="1800" dirty="0">
              <a:latin typeface="Times New Roman" panose="02020603050405020304" pitchFamily="18" charset="0"/>
              <a:cs typeface="Times New Roman" panose="02020603050405020304" pitchFamily="18" charset="0"/>
            </a:endParaRP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6016ACA4-A33D-43E7-AD50-842947F700C9}"/>
              </a:ext>
            </a:extLst>
          </p:cNvPr>
          <p:cNvPicPr>
            <a:picLocks noChangeAspect="1"/>
          </p:cNvPicPr>
          <p:nvPr/>
        </p:nvPicPr>
        <p:blipFill>
          <a:blip r:embed="rId2"/>
          <a:stretch>
            <a:fillRect/>
          </a:stretch>
        </p:blipFill>
        <p:spPr>
          <a:xfrm>
            <a:off x="2452722" y="3568229"/>
            <a:ext cx="4071903" cy="2607447"/>
          </a:xfrm>
          <a:prstGeom prst="rect">
            <a:avLst/>
          </a:prstGeom>
        </p:spPr>
      </p:pic>
      <p:sp>
        <p:nvSpPr>
          <p:cNvPr id="10" name="Title 1">
            <a:extLst>
              <a:ext uri="{FF2B5EF4-FFF2-40B4-BE49-F238E27FC236}">
                <a16:creationId xmlns:a16="http://schemas.microsoft.com/office/drawing/2014/main" id="{63C28D94-9868-4136-9A51-401FE36FEAA8}"/>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txBox="1">
            <a:spLocks/>
          </p:cNvSpPr>
          <p:nvPr/>
        </p:nvSpPr>
        <p:spPr bwMode="auto">
          <a:xfrm>
            <a:off x="1268413" y="6597650"/>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691433" y="6175676"/>
            <a:ext cx="8637293" cy="261610"/>
          </a:xfrm>
          <a:prstGeom prst="rect">
            <a:avLst/>
          </a:prstGeom>
        </p:spPr>
        <p:txBody>
          <a:bodyPr wrap="square">
            <a:spAutoFit/>
          </a:bodyPr>
          <a:lstStyle/>
          <a:p>
            <a:r>
              <a:rPr lang="it-IT" sz="1100" dirty="0"/>
              <a:t>https://www.birminghammail.co.uk/news/local-news/birminghams-return-to-robotic-parking-132679</a:t>
            </a:r>
          </a:p>
        </p:txBody>
      </p:sp>
    </p:spTree>
    <p:extLst>
      <p:ext uri="{BB962C8B-B14F-4D97-AF65-F5344CB8AC3E}">
        <p14:creationId xmlns:p14="http://schemas.microsoft.com/office/powerpoint/2010/main" val="17668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352425" y="1249287"/>
            <a:ext cx="8439150" cy="4608512"/>
          </a:xfrm>
        </p:spPr>
        <p:txBody>
          <a:bodyPr/>
          <a:lstStyle/>
          <a:p>
            <a:pPr marL="0" indent="0" eaLnBrk="1" hangingPunct="1">
              <a:buFontTx/>
              <a:buNone/>
            </a:pPr>
            <a:endParaRPr lang="en-GB" altLang="en-US" sz="1800" dirty="0"/>
          </a:p>
          <a:p>
            <a:r>
              <a:rPr lang="de-DE" dirty="0"/>
              <a:t>#3: </a:t>
            </a:r>
            <a:r>
              <a:rPr lang="de-DE" dirty="0" err="1"/>
              <a:t>Parkingi</a:t>
            </a:r>
            <a:r>
              <a:rPr lang="de-DE" dirty="0"/>
              <a:t> </a:t>
            </a:r>
            <a:r>
              <a:rPr lang="de-DE" dirty="0" err="1"/>
              <a:t>zrobotyzowane</a:t>
            </a:r>
            <a:endParaRPr lang="en-US" dirty="0"/>
          </a:p>
          <a:p>
            <a:endParaRPr lang="en-GB" sz="1800" dirty="0"/>
          </a:p>
          <a:p>
            <a:r>
              <a:rPr lang="de-DE" sz="1800" dirty="0" err="1">
                <a:solidFill>
                  <a:srgbClr val="FF0000"/>
                </a:solidFill>
                <a:cs typeface="Times New Roman" panose="02020603050405020304" pitchFamily="18" charset="0"/>
              </a:rPr>
              <a:t>Skutki</a:t>
            </a:r>
            <a:r>
              <a:rPr lang="de-DE" sz="1800" dirty="0">
                <a:cs typeface="Times New Roman" panose="02020603050405020304" pitchFamily="18" charset="0"/>
              </a:rPr>
              <a:t>: System </a:t>
            </a:r>
            <a:r>
              <a:rPr lang="de-DE" sz="1800" dirty="0" err="1">
                <a:cs typeface="Times New Roman" panose="02020603050405020304" pitchFamily="18" charset="0"/>
              </a:rPr>
              <a:t>wyprodukowany</a:t>
            </a:r>
            <a:r>
              <a:rPr lang="de-DE" sz="1800" dirty="0">
                <a:cs typeface="Times New Roman" panose="02020603050405020304" pitchFamily="18" charset="0"/>
              </a:rPr>
              <a:t> </a:t>
            </a:r>
            <a:r>
              <a:rPr lang="de-DE" sz="1800" dirty="0" err="1">
                <a:cs typeface="Times New Roman" panose="02020603050405020304" pitchFamily="18" charset="0"/>
              </a:rPr>
              <a:t>przez</a:t>
            </a:r>
            <a:r>
              <a:rPr lang="de-DE" sz="1800" dirty="0">
                <a:cs typeface="Times New Roman" panose="02020603050405020304" pitchFamily="18" charset="0"/>
              </a:rPr>
              <a:t> </a:t>
            </a:r>
            <a:r>
              <a:rPr lang="de-DE" sz="1800" dirty="0" err="1">
                <a:cs typeface="Times New Roman" panose="02020603050405020304" pitchFamily="18" charset="0"/>
              </a:rPr>
              <a:t>niemiecką</a:t>
            </a:r>
            <a:r>
              <a:rPr lang="de-DE" sz="1800" dirty="0">
                <a:cs typeface="Times New Roman" panose="02020603050405020304" pitchFamily="18" charset="0"/>
              </a:rPr>
              <a:t> </a:t>
            </a:r>
            <a:r>
              <a:rPr lang="de-DE" sz="1800" dirty="0" err="1">
                <a:cs typeface="Times New Roman" panose="02020603050405020304" pitchFamily="18" charset="0"/>
              </a:rPr>
              <a:t>firmę</a:t>
            </a:r>
            <a:r>
              <a:rPr lang="de-DE" sz="1800" dirty="0">
                <a:cs typeface="Times New Roman" panose="02020603050405020304" pitchFamily="18" charset="0"/>
              </a:rPr>
              <a:t> </a:t>
            </a:r>
            <a:r>
              <a:rPr lang="de-DE" sz="1800" dirty="0" err="1">
                <a:cs typeface="Times New Roman" panose="02020603050405020304" pitchFamily="18" charset="0"/>
              </a:rPr>
              <a:t>Wohr</a:t>
            </a:r>
            <a:r>
              <a:rPr lang="de-DE" sz="1800" dirty="0">
                <a:cs typeface="Times New Roman" panose="02020603050405020304" pitchFamily="18" charset="0"/>
              </a:rPr>
              <a:t>, </a:t>
            </a:r>
            <a:r>
              <a:rPr lang="de-DE" sz="1800" dirty="0" err="1">
                <a:cs typeface="Times New Roman" panose="02020603050405020304" pitchFamily="18" charset="0"/>
              </a:rPr>
              <a:t>może</a:t>
            </a:r>
            <a:r>
              <a:rPr lang="de-DE" sz="1800" dirty="0">
                <a:cs typeface="Times New Roman" panose="02020603050405020304" pitchFamily="18" charset="0"/>
              </a:rPr>
              <a:t> </a:t>
            </a:r>
            <a:r>
              <a:rPr lang="de-DE" sz="1800" dirty="0" err="1">
                <a:cs typeface="Times New Roman" panose="02020603050405020304" pitchFamily="18" charset="0"/>
              </a:rPr>
              <a:t>pomieścić</a:t>
            </a:r>
            <a:r>
              <a:rPr lang="de-DE" sz="1800" dirty="0">
                <a:cs typeface="Times New Roman" panose="02020603050405020304" pitchFamily="18" charset="0"/>
              </a:rPr>
              <a:t> </a:t>
            </a:r>
            <a:r>
              <a:rPr lang="de-DE" sz="1800" dirty="0" err="1">
                <a:cs typeface="Times New Roman" panose="02020603050405020304" pitchFamily="18" charset="0"/>
              </a:rPr>
              <a:t>wszystkie</a:t>
            </a:r>
            <a:r>
              <a:rPr lang="de-DE" sz="1800" dirty="0">
                <a:cs typeface="Times New Roman" panose="02020603050405020304" pitchFamily="18" charset="0"/>
              </a:rPr>
              <a:t> </a:t>
            </a:r>
            <a:r>
              <a:rPr lang="de-DE" sz="1800" dirty="0" err="1">
                <a:cs typeface="Times New Roman" panose="02020603050405020304" pitchFamily="18" charset="0"/>
              </a:rPr>
              <a:t>rozmiary</a:t>
            </a:r>
            <a:r>
              <a:rPr lang="de-DE" sz="1800" dirty="0">
                <a:cs typeface="Times New Roman" panose="02020603050405020304" pitchFamily="18" charset="0"/>
              </a:rPr>
              <a:t> </a:t>
            </a:r>
            <a:r>
              <a:rPr lang="de-DE" sz="1800" dirty="0" err="1">
                <a:cs typeface="Times New Roman" panose="02020603050405020304" pitchFamily="18" charset="0"/>
              </a:rPr>
              <a:t>pojazdów</a:t>
            </a:r>
            <a:r>
              <a:rPr lang="de-DE" sz="1800" dirty="0">
                <a:cs typeface="Times New Roman" panose="02020603050405020304" pitchFamily="18" charset="0"/>
              </a:rPr>
              <a:t> i </a:t>
            </a:r>
            <a:r>
              <a:rPr lang="de-DE" sz="1800" dirty="0" err="1">
                <a:cs typeface="Times New Roman" panose="02020603050405020304" pitchFamily="18" charset="0"/>
              </a:rPr>
              <a:t>jest</a:t>
            </a:r>
            <a:r>
              <a:rPr lang="de-DE" sz="1800" dirty="0">
                <a:cs typeface="Times New Roman" panose="02020603050405020304" pitchFamily="18" charset="0"/>
              </a:rPr>
              <a:t> </a:t>
            </a:r>
            <a:r>
              <a:rPr lang="de-DE" sz="1800" dirty="0" err="1">
                <a:cs typeface="Times New Roman" panose="02020603050405020304" pitchFamily="18" charset="0"/>
              </a:rPr>
              <a:t>energooszczędny</a:t>
            </a:r>
            <a:r>
              <a:rPr lang="de-DE" sz="1800" dirty="0">
                <a:cs typeface="Times New Roman" panose="02020603050405020304" pitchFamily="18" charset="0"/>
              </a:rPr>
              <a:t>, </a:t>
            </a:r>
            <a:r>
              <a:rPr lang="de-DE" sz="1800" dirty="0" err="1">
                <a:cs typeface="Times New Roman" panose="02020603050405020304" pitchFamily="18" charset="0"/>
              </a:rPr>
              <a:t>ponieważ</a:t>
            </a:r>
            <a:r>
              <a:rPr lang="de-DE" sz="1800" dirty="0">
                <a:cs typeface="Times New Roman" panose="02020603050405020304" pitchFamily="18" charset="0"/>
              </a:rPr>
              <a:t> </a:t>
            </a:r>
            <a:r>
              <a:rPr lang="de-DE" sz="1800" dirty="0" err="1">
                <a:cs typeface="Times New Roman" panose="02020603050405020304" pitchFamily="18" charset="0"/>
              </a:rPr>
              <a:t>zmniejsza</a:t>
            </a:r>
            <a:r>
              <a:rPr lang="de-DE" sz="1800" dirty="0">
                <a:cs typeface="Times New Roman" panose="02020603050405020304" pitchFamily="18" charset="0"/>
              </a:rPr>
              <a:t> </a:t>
            </a:r>
            <a:r>
              <a:rPr lang="de-DE" sz="1800" dirty="0" err="1">
                <a:cs typeface="Times New Roman" panose="02020603050405020304" pitchFamily="18" charset="0"/>
              </a:rPr>
              <a:t>zapotrzebowanie</a:t>
            </a:r>
            <a:r>
              <a:rPr lang="de-DE" sz="1800" dirty="0">
                <a:cs typeface="Times New Roman" panose="02020603050405020304" pitchFamily="18" charset="0"/>
              </a:rPr>
              <a:t> na </a:t>
            </a:r>
            <a:r>
              <a:rPr lang="de-DE" sz="1800" dirty="0" err="1">
                <a:cs typeface="Times New Roman" panose="02020603050405020304" pitchFamily="18" charset="0"/>
              </a:rPr>
              <a:t>oświetlenie</a:t>
            </a:r>
            <a:r>
              <a:rPr lang="de-DE" sz="1800" dirty="0">
                <a:cs typeface="Times New Roman" panose="02020603050405020304" pitchFamily="18" charset="0"/>
              </a:rPr>
              <a:t> i </a:t>
            </a:r>
            <a:r>
              <a:rPr lang="de-DE" sz="1800" dirty="0" err="1">
                <a:cs typeface="Times New Roman" panose="02020603050405020304" pitchFamily="18" charset="0"/>
              </a:rPr>
              <a:t>wentylację</a:t>
            </a:r>
            <a:r>
              <a:rPr lang="de-DE" sz="1800" dirty="0">
                <a:cs typeface="Times New Roman" panose="02020603050405020304" pitchFamily="18" charset="0"/>
              </a:rPr>
              <a:t>, </a:t>
            </a:r>
            <a:r>
              <a:rPr lang="de-DE" sz="1800" dirty="0" err="1">
                <a:cs typeface="Times New Roman" panose="02020603050405020304" pitchFamily="18" charset="0"/>
              </a:rPr>
              <a:t>które</a:t>
            </a:r>
            <a:r>
              <a:rPr lang="de-DE" sz="1800" dirty="0">
                <a:cs typeface="Times New Roman" panose="02020603050405020304" pitchFamily="18" charset="0"/>
              </a:rPr>
              <a:t> </a:t>
            </a:r>
            <a:r>
              <a:rPr lang="de-DE" sz="1800" dirty="0" err="1">
                <a:cs typeface="Times New Roman" panose="02020603050405020304" pitchFamily="18" charset="0"/>
              </a:rPr>
              <a:t>są</a:t>
            </a:r>
            <a:r>
              <a:rPr lang="de-DE" sz="1800" dirty="0">
                <a:cs typeface="Times New Roman" panose="02020603050405020304" pitchFamily="18" charset="0"/>
              </a:rPr>
              <a:t> </a:t>
            </a:r>
            <a:r>
              <a:rPr lang="de-DE" sz="1800" dirty="0" err="1">
                <a:cs typeface="Times New Roman" panose="02020603050405020304" pitchFamily="18" charset="0"/>
              </a:rPr>
              <a:t>wymagane</a:t>
            </a:r>
            <a:r>
              <a:rPr lang="de-DE" sz="1800" dirty="0">
                <a:cs typeface="Times New Roman" panose="02020603050405020304" pitchFamily="18" charset="0"/>
              </a:rPr>
              <a:t> w </a:t>
            </a:r>
            <a:r>
              <a:rPr lang="de-DE" sz="1800" dirty="0" err="1">
                <a:cs typeface="Times New Roman" panose="02020603050405020304" pitchFamily="18" charset="0"/>
              </a:rPr>
              <a:t>podziemnych</a:t>
            </a:r>
            <a:r>
              <a:rPr lang="de-DE" sz="1800" dirty="0">
                <a:cs typeface="Times New Roman" panose="02020603050405020304" pitchFamily="18" charset="0"/>
              </a:rPr>
              <a:t> </a:t>
            </a:r>
            <a:r>
              <a:rPr lang="de-DE" sz="1800" dirty="0" err="1">
                <a:cs typeface="Times New Roman" panose="02020603050405020304" pitchFamily="18" charset="0"/>
              </a:rPr>
              <a:t>wielopiętrowych</a:t>
            </a:r>
            <a:r>
              <a:rPr lang="de-DE" sz="1800" dirty="0">
                <a:cs typeface="Times New Roman" panose="02020603050405020304" pitchFamily="18" charset="0"/>
              </a:rPr>
              <a:t> </a:t>
            </a:r>
            <a:r>
              <a:rPr lang="de-DE" sz="1800" dirty="0" err="1">
                <a:cs typeface="Times New Roman" panose="02020603050405020304" pitchFamily="18" charset="0"/>
              </a:rPr>
              <a:t>garażach</a:t>
            </a:r>
            <a:r>
              <a:rPr lang="de-DE" sz="1800" dirty="0">
                <a:cs typeface="Times New Roman" panose="02020603050405020304" pitchFamily="18" charset="0"/>
              </a:rPr>
              <a:t> (</a:t>
            </a:r>
            <a:r>
              <a:rPr lang="de-DE" sz="1800" dirty="0" err="1">
                <a:cs typeface="Times New Roman" panose="02020603050405020304" pitchFamily="18" charset="0"/>
              </a:rPr>
              <a:t>np</a:t>
            </a:r>
            <a:r>
              <a:rPr lang="de-DE" sz="1800" dirty="0">
                <a:cs typeface="Times New Roman" panose="02020603050405020304" pitchFamily="18" charset="0"/>
              </a:rPr>
              <a:t>. </a:t>
            </a:r>
            <a:r>
              <a:rPr lang="de-DE" sz="1800" dirty="0" err="1">
                <a:cs typeface="Times New Roman" panose="02020603050405020304" pitchFamily="18" charset="0"/>
              </a:rPr>
              <a:t>Parking</a:t>
            </a:r>
            <a:r>
              <a:rPr lang="de-DE" sz="1800" dirty="0">
                <a:cs typeface="Times New Roman" panose="02020603050405020304" pitchFamily="18" charset="0"/>
              </a:rPr>
              <a:t> Cube Car w Birmingham (</a:t>
            </a:r>
            <a:r>
              <a:rPr lang="de-DE" sz="1800" dirty="0" err="1">
                <a:cs typeface="Times New Roman" panose="02020603050405020304" pitchFamily="18" charset="0"/>
              </a:rPr>
              <a:t>Wielka</a:t>
            </a:r>
            <a:r>
              <a:rPr lang="de-DE" sz="1800" dirty="0">
                <a:cs typeface="Times New Roman" panose="02020603050405020304" pitchFamily="18" charset="0"/>
              </a:rPr>
              <a:t> </a:t>
            </a:r>
            <a:r>
              <a:rPr lang="de-DE" sz="1800" dirty="0" err="1">
                <a:cs typeface="Times New Roman" panose="02020603050405020304" pitchFamily="18" charset="0"/>
              </a:rPr>
              <a:t>Brytania</a:t>
            </a:r>
            <a:r>
              <a:rPr lang="de-DE" sz="1800" dirty="0">
                <a:cs typeface="Times New Roman" panose="02020603050405020304" pitchFamily="18" charset="0"/>
              </a:rPr>
              <a:t>)).</a:t>
            </a:r>
            <a:endParaRPr lang="en-US" sz="1800" dirty="0">
              <a:cs typeface="Times New Roman" panose="02020603050405020304" pitchFamily="18" charset="0"/>
            </a:endParaRPr>
          </a:p>
          <a:p>
            <a:endParaRPr lang="en-US" sz="1800" dirty="0">
              <a:cs typeface="Times New Roman" panose="02020603050405020304" pitchFamily="18" charset="0"/>
            </a:endParaRPr>
          </a:p>
          <a:p>
            <a:pPr marL="0" indent="0">
              <a:buNone/>
            </a:pPr>
            <a:endParaRPr lang="en-GB" altLang="en-US" dirty="0"/>
          </a:p>
          <a:p>
            <a:pPr marL="0" indent="0">
              <a:buNone/>
            </a:pPr>
            <a:endParaRPr lang="en-US" altLang="en-US" dirty="0"/>
          </a:p>
        </p:txBody>
      </p:sp>
      <p:pic>
        <p:nvPicPr>
          <p:cNvPr id="2" name="Immagine 1">
            <a:extLst>
              <a:ext uri="{FF2B5EF4-FFF2-40B4-BE49-F238E27FC236}">
                <a16:creationId xmlns:a16="http://schemas.microsoft.com/office/drawing/2014/main" id="{93FF7609-2653-4A6E-8D0B-E127CAA3DE96}"/>
              </a:ext>
            </a:extLst>
          </p:cNvPr>
          <p:cNvPicPr>
            <a:picLocks noChangeAspect="1"/>
          </p:cNvPicPr>
          <p:nvPr/>
        </p:nvPicPr>
        <p:blipFill>
          <a:blip r:embed="rId2"/>
          <a:stretch>
            <a:fillRect/>
          </a:stretch>
        </p:blipFill>
        <p:spPr>
          <a:xfrm>
            <a:off x="2614356" y="3928085"/>
            <a:ext cx="3915287" cy="2509201"/>
          </a:xfrm>
          <a:prstGeom prst="rect">
            <a:avLst/>
          </a:prstGeom>
        </p:spPr>
      </p:pic>
      <p:sp>
        <p:nvSpPr>
          <p:cNvPr id="11" name="Title 1">
            <a:extLst>
              <a:ext uri="{FF2B5EF4-FFF2-40B4-BE49-F238E27FC236}">
                <a16:creationId xmlns:a16="http://schemas.microsoft.com/office/drawing/2014/main" id="{4CCC8A85-FD50-40F4-B2A5-DB2E317CE46F}"/>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sp>
        <p:nvSpPr>
          <p:cNvPr id="7" name="Rettangolo 6"/>
          <p:cNvSpPr/>
          <p:nvPr/>
        </p:nvSpPr>
        <p:spPr>
          <a:xfrm>
            <a:off x="154282" y="6175676"/>
            <a:ext cx="8637293" cy="261610"/>
          </a:xfrm>
          <a:prstGeom prst="rect">
            <a:avLst/>
          </a:prstGeom>
        </p:spPr>
        <p:txBody>
          <a:bodyPr wrap="square">
            <a:spAutoFit/>
          </a:bodyPr>
          <a:lstStyle/>
          <a:p>
            <a:r>
              <a:rPr lang="it-IT" sz="1100" dirty="0"/>
              <a:t>https://www.birminghammail.co.uk/news/local-news/birminghams-return-to-robotic-parking-132679</a:t>
            </a:r>
          </a:p>
        </p:txBody>
      </p:sp>
    </p:spTree>
    <p:extLst>
      <p:ext uri="{BB962C8B-B14F-4D97-AF65-F5344CB8AC3E}">
        <p14:creationId xmlns:p14="http://schemas.microsoft.com/office/powerpoint/2010/main" val="147703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24B9906D-B356-4107-8C82-3736082FA4BA}"/>
              </a:ext>
            </a:extLst>
          </p:cNvPr>
          <p:cNvPicPr>
            <a:picLocks noChangeAspect="1"/>
          </p:cNvPicPr>
          <p:nvPr/>
        </p:nvPicPr>
        <p:blipFill>
          <a:blip r:embed="rId2"/>
          <a:stretch>
            <a:fillRect/>
          </a:stretch>
        </p:blipFill>
        <p:spPr>
          <a:xfrm>
            <a:off x="1725285" y="2865049"/>
            <a:ext cx="5521396" cy="3531451"/>
          </a:xfrm>
          <a:prstGeom prst="rect">
            <a:avLst/>
          </a:prstGeom>
        </p:spPr>
      </p:pic>
      <p:sp>
        <p:nvSpPr>
          <p:cNvPr id="5123" name="Content Placeholder 2"/>
          <p:cNvSpPr>
            <a:spLocks noGrp="1"/>
          </p:cNvSpPr>
          <p:nvPr>
            <p:ph idx="1"/>
          </p:nvPr>
        </p:nvSpPr>
        <p:spPr>
          <a:xfrm>
            <a:off x="352425" y="1124744"/>
            <a:ext cx="8439150" cy="4608512"/>
          </a:xfrm>
        </p:spPr>
        <p:txBody>
          <a:bodyPr/>
          <a:lstStyle/>
          <a:p>
            <a:pPr marL="0" indent="0" eaLnBrk="1" hangingPunct="1">
              <a:buFontTx/>
              <a:buNone/>
            </a:pPr>
            <a:endParaRPr lang="en-GB" altLang="en-US" sz="1800" dirty="0"/>
          </a:p>
          <a:p>
            <a:r>
              <a:rPr lang="pl-PL" dirty="0"/>
              <a:t>#4: Inteligentne czujniki parkowania </a:t>
            </a:r>
            <a:endParaRPr lang="en-US" dirty="0"/>
          </a:p>
          <a:p>
            <a:r>
              <a:rPr lang="pl-PL" sz="1800" dirty="0"/>
              <a:t>Czujniki komunikują się w czasie rzeczywistym z systemem informacyjnym </a:t>
            </a:r>
            <a:r>
              <a:rPr lang="pl-PL" sz="1800" i="1" dirty="0"/>
              <a:t>Parking-Routing-Information-System</a:t>
            </a:r>
            <a:r>
              <a:rPr lang="pl-PL" sz="1800" dirty="0"/>
              <a:t> (PRIS) w celu prowadzenia kierowców do dostępnych miejsc parkingowych.</a:t>
            </a:r>
            <a:endParaRPr lang="en-US" altLang="en-US" dirty="0"/>
          </a:p>
        </p:txBody>
      </p:sp>
      <p:sp>
        <p:nvSpPr>
          <p:cNvPr id="11" name="Title 1">
            <a:extLst>
              <a:ext uri="{FF2B5EF4-FFF2-40B4-BE49-F238E27FC236}">
                <a16:creationId xmlns:a16="http://schemas.microsoft.com/office/drawing/2014/main" id="{B57B82D5-8D96-49D1-BBF9-7F395C484B64}"/>
              </a:ext>
            </a:extLst>
          </p:cNvPr>
          <p:cNvSpPr>
            <a:spLocks noGrp="1"/>
          </p:cNvSpPr>
          <p:nvPr>
            <p:ph type="title"/>
          </p:nvPr>
        </p:nvSpPr>
        <p:spPr>
          <a:xfrm>
            <a:off x="285750" y="115888"/>
            <a:ext cx="7469397" cy="1152525"/>
          </a:xfrm>
        </p:spPr>
        <p:txBody>
          <a:bodyPr/>
          <a:lstStyle/>
          <a:p>
            <a:pPr eaLnBrk="1" hangingPunct="1"/>
            <a:r>
              <a:rPr lang="de-DE" dirty="0" err="1"/>
              <a:t>Przegląd</a:t>
            </a:r>
            <a:r>
              <a:rPr lang="de-DE" dirty="0"/>
              <a:t> </a:t>
            </a:r>
            <a:r>
              <a:rPr lang="de-DE" dirty="0" err="1"/>
              <a:t>innowacji</a:t>
            </a:r>
            <a:r>
              <a:rPr lang="de-DE" dirty="0"/>
              <a:t> w </a:t>
            </a:r>
            <a:r>
              <a:rPr lang="de-DE" dirty="0" err="1"/>
              <a:t>zakresie</a:t>
            </a:r>
            <a:r>
              <a:rPr lang="de-DE" dirty="0"/>
              <a:t> </a:t>
            </a:r>
            <a:r>
              <a:rPr lang="de-DE" dirty="0" err="1"/>
              <a:t>parkowania</a:t>
            </a:r>
            <a:br>
              <a:rPr lang="en-GB" altLang="en-US" dirty="0"/>
            </a:br>
            <a:endParaRPr lang="en-GB" altLang="en-US" dirty="0"/>
          </a:p>
        </p:txBody>
      </p:sp>
      <p:sp>
        <p:nvSpPr>
          <p:cNvPr id="6" name="Footer Placeholder 3">
            <a:extLst>
              <a:ext uri="{FF2B5EF4-FFF2-40B4-BE49-F238E27FC236}">
                <a16:creationId xmlns:a16="http://schemas.microsoft.com/office/drawing/2014/main" id="{1412C43B-4A15-4EF5-A1CF-CA9D5D364CFA}"/>
              </a:ext>
            </a:extLst>
          </p:cNvPr>
          <p:cNvSpPr>
            <a:spLocks noGrp="1"/>
          </p:cNvSpPr>
          <p:nvPr>
            <p:ph type="ftr" sz="quarter" idx="10"/>
          </p:nvPr>
        </p:nvSpPr>
        <p:spPr>
          <a:xfrm>
            <a:off x="1116013" y="6524625"/>
            <a:ext cx="5256212" cy="260350"/>
          </a:xfrm>
          <a:noFill/>
        </p:spPr>
        <p:txBody>
          <a:bodyPr/>
          <a:lstStyle/>
          <a:p>
            <a:r>
              <a:rPr lang="en-GB" altLang="en-US" dirty="0"/>
              <a:t>PARK4SUMP • </a:t>
            </a:r>
            <a:r>
              <a:rPr lang="pl-PL" altLang="en-US" dirty="0"/>
              <a:t>Sesja szkoleniowa </a:t>
            </a:r>
            <a:r>
              <a:rPr lang="en-GB" altLang="en-US" dirty="0"/>
              <a:t>- Riccardo Enei</a:t>
            </a:r>
            <a:endParaRPr lang="de-DE" altLang="en-US" dirty="0"/>
          </a:p>
        </p:txBody>
      </p:sp>
      <p:grpSp>
        <p:nvGrpSpPr>
          <p:cNvPr id="20" name="Grupa 19"/>
          <p:cNvGrpSpPr/>
          <p:nvPr/>
        </p:nvGrpSpPr>
        <p:grpSpPr>
          <a:xfrm>
            <a:off x="1727901" y="3029803"/>
            <a:ext cx="5683004" cy="3498251"/>
            <a:chOff x="1727901" y="3029803"/>
            <a:chExt cx="5683004" cy="3498251"/>
          </a:xfrm>
        </p:grpSpPr>
        <p:sp>
          <p:nvSpPr>
            <p:cNvPr id="14" name="Prostokąt 13"/>
            <p:cNvSpPr/>
            <p:nvPr/>
          </p:nvSpPr>
          <p:spPr>
            <a:xfrm>
              <a:off x="3809384" y="3029803"/>
              <a:ext cx="2039352" cy="539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rostokąt 4"/>
            <p:cNvSpPr/>
            <p:nvPr/>
          </p:nvSpPr>
          <p:spPr>
            <a:xfrm>
              <a:off x="1924335" y="5261534"/>
              <a:ext cx="1363117" cy="40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18"/>
              </a:endParaRPr>
            </a:p>
          </p:txBody>
        </p:sp>
        <p:sp>
          <p:nvSpPr>
            <p:cNvPr id="4" name="pole tekstowe 3"/>
            <p:cNvSpPr txBox="1"/>
            <p:nvPr/>
          </p:nvSpPr>
          <p:spPr>
            <a:xfrm>
              <a:off x="2167074" y="5193919"/>
              <a:ext cx="1069150" cy="338554"/>
            </a:xfrm>
            <a:prstGeom prst="rect">
              <a:avLst/>
            </a:prstGeom>
            <a:noFill/>
          </p:spPr>
          <p:txBody>
            <a:bodyPr wrap="square" rtlCol="0">
              <a:spAutoFit/>
            </a:bodyPr>
            <a:lstStyle/>
            <a:p>
              <a:r>
                <a:rPr lang="pl-PL" sz="1600" b="1" dirty="0">
                  <a:solidFill>
                    <a:srgbClr val="034EA2"/>
                  </a:solidFill>
                  <a:latin typeface="Lato" panose="020F0502020204030203" pitchFamily="34" charset="-18"/>
                </a:rPr>
                <a:t>SENSOR</a:t>
              </a:r>
              <a:endParaRPr lang="en-US" sz="1600" b="1" dirty="0">
                <a:solidFill>
                  <a:srgbClr val="034EA2"/>
                </a:solidFill>
                <a:latin typeface="Lato" panose="020F0502020204030203" pitchFamily="34" charset="-18"/>
              </a:endParaRPr>
            </a:p>
          </p:txBody>
        </p:sp>
        <p:sp>
          <p:nvSpPr>
            <p:cNvPr id="9" name="Prostokąt 8"/>
            <p:cNvSpPr/>
            <p:nvPr/>
          </p:nvSpPr>
          <p:spPr>
            <a:xfrm>
              <a:off x="3903948" y="5271048"/>
              <a:ext cx="1363117" cy="40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18"/>
              </a:endParaRPr>
            </a:p>
          </p:txBody>
        </p:sp>
        <p:sp>
          <p:nvSpPr>
            <p:cNvPr id="10" name="pole tekstowe 9"/>
            <p:cNvSpPr txBox="1"/>
            <p:nvPr/>
          </p:nvSpPr>
          <p:spPr>
            <a:xfrm>
              <a:off x="4053540" y="5220737"/>
              <a:ext cx="1121570" cy="338554"/>
            </a:xfrm>
            <a:prstGeom prst="rect">
              <a:avLst/>
            </a:prstGeom>
            <a:noFill/>
          </p:spPr>
          <p:txBody>
            <a:bodyPr wrap="square" rtlCol="0">
              <a:spAutoFit/>
            </a:bodyPr>
            <a:lstStyle/>
            <a:p>
              <a:r>
                <a:rPr lang="pl-PL" sz="1600" b="1" dirty="0">
                  <a:solidFill>
                    <a:srgbClr val="034EA2"/>
                  </a:solidFill>
                  <a:latin typeface="Lato" panose="020F0502020204030203" pitchFamily="34" charset="-18"/>
                </a:rPr>
                <a:t>CHMURA</a:t>
              </a:r>
              <a:endParaRPr lang="en-US" sz="1600" b="1" dirty="0">
                <a:solidFill>
                  <a:srgbClr val="034EA2"/>
                </a:solidFill>
                <a:latin typeface="Lato" panose="020F0502020204030203" pitchFamily="34" charset="-18"/>
              </a:endParaRPr>
            </a:p>
          </p:txBody>
        </p:sp>
        <p:sp>
          <p:nvSpPr>
            <p:cNvPr id="13" name="Prostokąt 12"/>
            <p:cNvSpPr/>
            <p:nvPr/>
          </p:nvSpPr>
          <p:spPr>
            <a:xfrm>
              <a:off x="5908525" y="5280035"/>
              <a:ext cx="1296442" cy="40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18"/>
              </a:endParaRPr>
            </a:p>
          </p:txBody>
        </p:sp>
        <p:sp>
          <p:nvSpPr>
            <p:cNvPr id="12" name="pole tekstowe 11"/>
            <p:cNvSpPr txBox="1"/>
            <p:nvPr/>
          </p:nvSpPr>
          <p:spPr>
            <a:xfrm>
              <a:off x="5848736" y="5212589"/>
              <a:ext cx="1562169" cy="338554"/>
            </a:xfrm>
            <a:prstGeom prst="rect">
              <a:avLst/>
            </a:prstGeom>
            <a:noFill/>
          </p:spPr>
          <p:txBody>
            <a:bodyPr wrap="square" rtlCol="0">
              <a:spAutoFit/>
            </a:bodyPr>
            <a:lstStyle/>
            <a:p>
              <a:r>
                <a:rPr lang="pl-PL" sz="1600" b="1" dirty="0">
                  <a:solidFill>
                    <a:srgbClr val="034EA2"/>
                  </a:solidFill>
                  <a:latin typeface="Lato" panose="020F0502020204030203" pitchFamily="34" charset="-18"/>
                </a:rPr>
                <a:t>APLIKACJA</a:t>
              </a:r>
              <a:endParaRPr lang="en-US" sz="1600" b="1" dirty="0">
                <a:solidFill>
                  <a:srgbClr val="034EA2"/>
                </a:solidFill>
                <a:latin typeface="Lato" panose="020F0502020204030203" pitchFamily="34" charset="-18"/>
              </a:endParaRPr>
            </a:p>
          </p:txBody>
        </p:sp>
        <p:sp>
          <p:nvSpPr>
            <p:cNvPr id="15" name="Prostokąt 14"/>
            <p:cNvSpPr/>
            <p:nvPr/>
          </p:nvSpPr>
          <p:spPr>
            <a:xfrm>
              <a:off x="3811298" y="3092343"/>
              <a:ext cx="2037438" cy="408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rostokąt 2"/>
            <p:cNvSpPr/>
            <p:nvPr/>
          </p:nvSpPr>
          <p:spPr>
            <a:xfrm>
              <a:off x="3809383" y="3029803"/>
              <a:ext cx="1857959" cy="646331"/>
            </a:xfrm>
            <a:prstGeom prst="rect">
              <a:avLst/>
            </a:prstGeom>
          </p:spPr>
          <p:txBody>
            <a:bodyPr wrap="square">
              <a:spAutoFit/>
            </a:bodyPr>
            <a:lstStyle/>
            <a:p>
              <a:pPr algn="ctr"/>
              <a:r>
                <a:rPr lang="pl-PL" sz="18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INTELIGENTE PARKOWANIE</a:t>
              </a:r>
              <a:endParaRPr lang="en-US" sz="1800" b="1" dirty="0">
                <a:solidFill>
                  <a:srgbClr val="034EA2"/>
                </a:solidFill>
              </a:endParaRPr>
            </a:p>
          </p:txBody>
        </p:sp>
        <p:sp>
          <p:nvSpPr>
            <p:cNvPr id="16" name="Prostokąt 15"/>
            <p:cNvSpPr/>
            <p:nvPr/>
          </p:nvSpPr>
          <p:spPr>
            <a:xfrm>
              <a:off x="1896863" y="5635240"/>
              <a:ext cx="1453487" cy="663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rostokąt 16"/>
            <p:cNvSpPr/>
            <p:nvPr/>
          </p:nvSpPr>
          <p:spPr>
            <a:xfrm>
              <a:off x="3740879" y="5628589"/>
              <a:ext cx="1662242" cy="588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rostokąt 17"/>
            <p:cNvSpPr/>
            <p:nvPr/>
          </p:nvSpPr>
          <p:spPr>
            <a:xfrm>
              <a:off x="5609749" y="5618589"/>
              <a:ext cx="1703607" cy="803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rostokąt 6"/>
            <p:cNvSpPr/>
            <p:nvPr/>
          </p:nvSpPr>
          <p:spPr>
            <a:xfrm>
              <a:off x="1727901" y="5505568"/>
              <a:ext cx="1876386" cy="1015663"/>
            </a:xfrm>
            <a:prstGeom prst="rect">
              <a:avLst/>
            </a:prstGeom>
          </p:spPr>
          <p:txBody>
            <a:bodyPr wrap="square">
              <a:spAutoFit/>
            </a:bodyPr>
            <a:lstStyle/>
            <a:p>
              <a:pPr algn="ct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Czujnik</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przesyła</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dane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do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chmury</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które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wskazują</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czy</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miejsce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parkingowe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jest</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zajęte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czy</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nie.</a:t>
              </a:r>
              <a:endParaRPr lang="en-US" sz="1200" b="1" dirty="0">
                <a:solidFill>
                  <a:srgbClr val="034EA2"/>
                </a:solidFill>
              </a:endParaRPr>
            </a:p>
          </p:txBody>
        </p:sp>
        <p:sp>
          <p:nvSpPr>
            <p:cNvPr id="8" name="Prostokąt 7"/>
            <p:cNvSpPr/>
            <p:nvPr/>
          </p:nvSpPr>
          <p:spPr>
            <a:xfrm>
              <a:off x="3593089" y="5508112"/>
              <a:ext cx="1999397" cy="1015663"/>
            </a:xfrm>
            <a:prstGeom prst="rect">
              <a:avLst/>
            </a:prstGeom>
          </p:spPr>
          <p:txBody>
            <a:bodyPr wrap="square">
              <a:spAutoFit/>
            </a:bodyPr>
            <a:lstStyle/>
            <a:p>
              <a:pPr algn="ct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Chmura</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otrzymuje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dane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wysyłane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przez</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czujnik</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następnie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przesyła</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je do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aplikacji</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inteligentnego</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parkowania</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a:t>
              </a:r>
              <a:endParaRPr lang="en-US" sz="1200" b="1" dirty="0">
                <a:solidFill>
                  <a:srgbClr val="034EA2"/>
                </a:solidFill>
                <a:latin typeface="Lato" panose="020F0502020204030203" pitchFamily="34" charset="-18"/>
                <a:ea typeface="Calibri" panose="020F0502020204030204" pitchFamily="34" charset="0"/>
                <a:cs typeface="Times New Roman" panose="02020603050405020304" pitchFamily="18" charset="0"/>
              </a:endParaRPr>
            </a:p>
          </p:txBody>
        </p:sp>
        <p:sp>
          <p:nvSpPr>
            <p:cNvPr id="19" name="Prostokąt 18"/>
            <p:cNvSpPr/>
            <p:nvPr/>
          </p:nvSpPr>
          <p:spPr>
            <a:xfrm>
              <a:off x="5513033" y="5512391"/>
              <a:ext cx="1897039" cy="1015663"/>
            </a:xfrm>
            <a:prstGeom prst="rect">
              <a:avLst/>
            </a:prstGeom>
          </p:spPr>
          <p:txBody>
            <a:bodyPr wrap="square">
              <a:spAutoFit/>
            </a:bodyPr>
            <a:lstStyle/>
            <a:p>
              <a:pPr algn="ct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Aplikacja</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otrzymuje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dane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i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informuje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swoich</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użytkowników</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gdzie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mogą</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znaleźć</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wolne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miejsce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 </a:t>
              </a:r>
              <a:r>
                <a:rPr lang="de-DE" sz="1200" b="1" dirty="0" err="1">
                  <a:solidFill>
                    <a:srgbClr val="034EA2"/>
                  </a:solidFill>
                  <a:latin typeface="Lato" panose="020F0502020204030203" pitchFamily="34" charset="-18"/>
                  <a:ea typeface="Calibri" panose="020F0502020204030204" pitchFamily="34" charset="0"/>
                  <a:cs typeface="Times New Roman" panose="02020603050405020304" pitchFamily="18" charset="0"/>
                </a:rPr>
                <a:t>parkingowe</a:t>
              </a:r>
              <a:r>
                <a:rPr lang="de-DE" sz="1200" b="1" dirty="0">
                  <a:solidFill>
                    <a:srgbClr val="034EA2"/>
                  </a:solidFill>
                  <a:latin typeface="Lato" panose="020F0502020204030203" pitchFamily="34" charset="-18"/>
                  <a:ea typeface="Calibri" panose="020F0502020204030204" pitchFamily="34" charset="0"/>
                  <a:cs typeface="Times New Roman" panose="02020603050405020304" pitchFamily="18" charset="0"/>
                </a:rPr>
                <a:t>.</a:t>
              </a:r>
              <a:endParaRPr lang="en-US" sz="1200" b="1" dirty="0">
                <a:solidFill>
                  <a:srgbClr val="034EA2"/>
                </a:solidFill>
                <a:latin typeface="Lato" panose="020F0502020204030203" pitchFamily="34" charset="-18"/>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52814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7" ma:contentTypeDescription="Create a new document." ma:contentTypeScope="" ma:versionID="5abc8965c52a905c06962109b31ca488">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cd2b24ad56af2067df55f27849e5963d"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SharedWithUsers>
  </documentManagement>
</p:properties>
</file>

<file path=customXml/itemProps1.xml><?xml version="1.0" encoding="utf-8"?>
<ds:datastoreItem xmlns:ds="http://schemas.openxmlformats.org/officeDocument/2006/customXml" ds:itemID="{3ACD80DE-95B5-4CDA-98DA-74967E285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7dc085-b98d-49be-b5ff-f92ae1376e0e"/>
    <ds:schemaRef ds:uri="f6053dd3-0b41-4824-a1f2-2f5584b922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ACC609-0F7B-4C94-8C5C-FA1876795E38}">
  <ds:schemaRefs>
    <ds:schemaRef ds:uri="http://schemas.microsoft.com/sharepoint/v3/contenttype/forms"/>
  </ds:schemaRefs>
</ds:datastoreItem>
</file>

<file path=customXml/itemProps3.xml><?xml version="1.0" encoding="utf-8"?>
<ds:datastoreItem xmlns:ds="http://schemas.openxmlformats.org/officeDocument/2006/customXml" ds:itemID="{691DF273-5B54-4122-A0E9-10A34460F635}">
  <ds:schemaRefs>
    <ds:schemaRef ds:uri="http://purl.org/dc/elements/1.1/"/>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 ds:uri="http://www.w3.org/XML/1998/namespace"/>
    <ds:schemaRef ds:uri="http://schemas.microsoft.com/office/infopath/2007/PartnerControls"/>
    <ds:schemaRef ds:uri="f6053dd3-0b41-4824-a1f2-2f5584b9227f"/>
    <ds:schemaRef ds:uri="6f7dc085-b98d-49be-b5ff-f92ae1376e0e"/>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106</TotalTime>
  <Words>2635</Words>
  <Application>Microsoft Office PowerPoint</Application>
  <PresentationFormat>Diavoorstelling (4:3)</PresentationFormat>
  <Paragraphs>268</Paragraphs>
  <Slides>35</Slides>
  <Notes>9</Notes>
  <HiddenSlides>0</HiddenSlides>
  <MMClips>0</MMClips>
  <ScaleCrop>false</ScaleCrop>
  <HeadingPairs>
    <vt:vector size="4" baseType="variant">
      <vt:variant>
        <vt:lpstr>Thema</vt:lpstr>
      </vt:variant>
      <vt:variant>
        <vt:i4>2</vt:i4>
      </vt:variant>
      <vt:variant>
        <vt:lpstr>Diatitels</vt:lpstr>
      </vt:variant>
      <vt:variant>
        <vt:i4>35</vt:i4>
      </vt:variant>
    </vt:vector>
  </HeadingPairs>
  <TitlesOfParts>
    <vt:vector size="37" baseType="lpstr">
      <vt:lpstr>Presentation_new WIKI LOGO</vt:lpstr>
      <vt:lpstr>Custom Design</vt:lpstr>
      <vt:lpstr>PowerPoint-presentatie</vt:lpstr>
      <vt:lpstr>PowerPoint-presentatie</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Przegląd innowacji w zakresie parkowania </vt:lpstr>
      <vt:lpstr>PowerPoint-presentatie</vt:lpstr>
      <vt:lpstr>Korzyści z rozwiązań technicznych</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Kluczowe czynniki sprzyjające rozwiązaniom technicznym</vt:lpstr>
      <vt:lpstr>Kluczowe przeszkody w realizacji</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Zwoliński Tomasz</cp:lastModifiedBy>
  <cp:revision>262</cp:revision>
  <cp:lastPrinted>2020-02-17T14:35:18Z</cp:lastPrinted>
  <dcterms:created xsi:type="dcterms:W3CDTF">2014-04-09T13:24:47Z</dcterms:created>
  <dcterms:modified xsi:type="dcterms:W3CDTF">2022-08-29T13:44:13Z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