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0" r:id="rId5"/>
  </p:sldMasterIdLst>
  <p:notesMasterIdLst>
    <p:notesMasterId r:id="rId41"/>
  </p:notesMasterIdLst>
  <p:handoutMasterIdLst>
    <p:handoutMasterId r:id="rId42"/>
  </p:handoutMasterIdLst>
  <p:sldIdLst>
    <p:sldId id="265" r:id="rId6"/>
    <p:sldId id="452" r:id="rId7"/>
    <p:sldId id="531" r:id="rId8"/>
    <p:sldId id="532" r:id="rId9"/>
    <p:sldId id="533" r:id="rId10"/>
    <p:sldId id="534" r:id="rId11"/>
    <p:sldId id="535" r:id="rId12"/>
    <p:sldId id="536" r:id="rId13"/>
    <p:sldId id="537" r:id="rId14"/>
    <p:sldId id="557" r:id="rId15"/>
    <p:sldId id="539" r:id="rId16"/>
    <p:sldId id="540" r:id="rId17"/>
    <p:sldId id="541" r:id="rId18"/>
    <p:sldId id="542" r:id="rId19"/>
    <p:sldId id="543" r:id="rId20"/>
    <p:sldId id="544" r:id="rId21"/>
    <p:sldId id="545" r:id="rId22"/>
    <p:sldId id="548" r:id="rId23"/>
    <p:sldId id="547" r:id="rId24"/>
    <p:sldId id="551" r:id="rId25"/>
    <p:sldId id="555" r:id="rId26"/>
    <p:sldId id="269" r:id="rId27"/>
    <p:sldId id="552" r:id="rId28"/>
    <p:sldId id="527" r:id="rId29"/>
    <p:sldId id="528" r:id="rId30"/>
    <p:sldId id="553" r:id="rId31"/>
    <p:sldId id="530" r:id="rId32"/>
    <p:sldId id="558" r:id="rId33"/>
    <p:sldId id="554" r:id="rId34"/>
    <p:sldId id="444" r:id="rId35"/>
    <p:sldId id="529" r:id="rId36"/>
    <p:sldId id="556" r:id="rId37"/>
    <p:sldId id="526" r:id="rId38"/>
    <p:sldId id="293" r:id="rId39"/>
    <p:sldId id="258" r:id="rId40"/>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Tully" initials="ST" lastIdx="20" clrIdx="0">
    <p:extLst>
      <p:ext uri="{19B8F6BF-5375-455C-9EA6-DF929625EA0E}">
        <p15:presenceInfo xmlns:p15="http://schemas.microsoft.com/office/powerpoint/2012/main" userId="8b63825590e532d4" providerId="Windows Live"/>
      </p:ext>
    </p:extLst>
  </p:cmAuthor>
  <p:cmAuthor id="2" name="Alessandro" initials="A" lastIdx="3" clrIdx="1">
    <p:extLst>
      <p:ext uri="{19B8F6BF-5375-455C-9EA6-DF929625EA0E}">
        <p15:presenceInfo xmlns:p15="http://schemas.microsoft.com/office/powerpoint/2012/main" userId="Alessandro" providerId="None"/>
      </p:ext>
    </p:extLst>
  </p:cmAuthor>
  <p:cmAuthor id="3" name="Carlos Raposo" initials="CR" lastIdx="4" clrIdx="2">
    <p:extLst>
      <p:ext uri="{19B8F6BF-5375-455C-9EA6-DF929625EA0E}">
        <p15:presenceInfo xmlns:p15="http://schemas.microsoft.com/office/powerpoint/2012/main" userId="S::carlosraposo@lisboaenova.org::458b301e-3093-47a3-9306-9ad2d5fdfd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5"/>
    <a:srgbClr val="034EA2"/>
    <a:srgbClr val="2249A1"/>
    <a:srgbClr val="ACC0EE"/>
    <a:srgbClr val="FF99FF"/>
    <a:srgbClr val="FFFF99"/>
    <a:srgbClr val="FF5050"/>
    <a:srgbClr val="EBEEF0"/>
    <a:srgbClr val="10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37DC5-319D-4B3F-AB86-70394C387737}" v="166" dt="2020-05-25T08:07:50.4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4868" autoAdjust="0"/>
  </p:normalViewPr>
  <p:slideViewPr>
    <p:cSldViewPr snapToGrid="0">
      <p:cViewPr varScale="1">
        <p:scale>
          <a:sx n="73" d="100"/>
          <a:sy n="73" d="100"/>
        </p:scale>
        <p:origin x="1723" y="7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9-23T14:44:26.381" idx="3">
    <p:pos x="1834" y="2110"/>
    <p:text>7000 pés quadrados (ft2) = 650 metros quadrados (m2)</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9-23T14:41:50.478" idx="2">
    <p:pos x="2880" y="1841"/>
    <p:text>"estilo armazém que proporcionam."</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0-09-23T14:46:47.532" idx="4">
    <p:pos x="5485" y="1841"/>
    <p:text>"necessária em pisos subterrâneos"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‹nr.›</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‹nr.›</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park.org/docs_evalsumma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fpark.org/docs_techmanual" TargetMode="External"/><Relationship Id="rId5" Type="http://schemas.openxmlformats.org/officeDocument/2006/relationships/hyperlink" Target="http://sfpark.org/docs_pilotsummary" TargetMode="External"/><Relationship Id="rId4" Type="http://schemas.openxmlformats.org/officeDocument/2006/relationships/hyperlink" Target="http://sfpark.org/docs_pilotevalu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S PGothic" pitchFamily="34" charset="-128"/>
                <a:cs typeface="MS PGothic"/>
              </a:rPr>
              <a:t>The UK company </a:t>
            </a:r>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is introducing smart parking schemes across several towns and cities, helping to reduce driver stress, congestion and emissions generated while looking for parking spaces by navigating drivers directly to available bays. </a:t>
            </a:r>
          </a:p>
          <a:p>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has worked with a number of UK authorities, including Harrogate Borough Council, North Yorkshire County Council, and Coventry City Council, to install sensors in Pay and Display parking bays. This means users who download the app can see real-time availability of spaces and eventually EV </a:t>
            </a:r>
            <a:r>
              <a:rPr lang="en-US" sz="1200" b="0" i="0" u="none" strike="noStrike" kern="1200" baseline="0" dirty="0" err="1">
                <a:solidFill>
                  <a:schemeClr val="tx1"/>
                </a:solidFill>
                <a:latin typeface="Times New Roman" pitchFamily="1" charset="0"/>
                <a:ea typeface="MS PGothic" pitchFamily="34" charset="-128"/>
                <a:cs typeface="MS PGothic"/>
              </a:rPr>
              <a:t>chargepoints</a:t>
            </a:r>
            <a:r>
              <a:rPr lang="en-US" sz="1200" b="0" i="0" u="none" strike="noStrike" kern="1200" baseline="0" dirty="0">
                <a:solidFill>
                  <a:schemeClr val="tx1"/>
                </a:solidFill>
                <a:latin typeface="Times New Roman" pitchFamily="1" charset="0"/>
                <a:ea typeface="MS PGothic" pitchFamily="34" charset="-128"/>
                <a:cs typeface="MS PGothic"/>
              </a:rPr>
              <a:t> across the cities. 	</a:t>
            </a:r>
          </a:p>
          <a:p>
            <a:r>
              <a:rPr lang="it-IT" dirty="0"/>
              <a:t>The report from the UK </a:t>
            </a:r>
            <a:r>
              <a:rPr lang="it-IT" dirty="0" err="1"/>
              <a:t>Department</a:t>
            </a:r>
            <a:r>
              <a:rPr lang="it-IT" baseline="0" dirty="0"/>
              <a:t> for </a:t>
            </a:r>
            <a:r>
              <a:rPr lang="it-IT" baseline="0" dirty="0" err="1"/>
              <a:t>Transport</a:t>
            </a:r>
            <a:r>
              <a:rPr lang="it-IT" dirty="0"/>
              <a:t> https://assets.publishing.service.gov.uk/government/uploads/system/uploads/attachment_data/file/846593/future-of-mobility-strategy.pdf  shows</a:t>
            </a:r>
            <a:r>
              <a:rPr lang="it-IT" baseline="0" dirty="0"/>
              <a:t> </a:t>
            </a:r>
            <a:r>
              <a:rPr lang="it-IT" baseline="0" dirty="0" err="1"/>
              <a:t>details</a:t>
            </a:r>
            <a:r>
              <a:rPr lang="it-IT" baseline="0" dirty="0"/>
              <a:t> on the Harrogate </a:t>
            </a:r>
            <a:r>
              <a:rPr lang="it-IT" dirty="0"/>
              <a:t> case</a:t>
            </a:r>
            <a:r>
              <a:rPr lang="it-IT" baseline="0" dirty="0"/>
              <a:t> </a:t>
            </a:r>
            <a:r>
              <a:rPr lang="it-IT" baseline="0" dirty="0" err="1"/>
              <a:t>study</a:t>
            </a:r>
            <a:r>
              <a:rPr lang="it-IT" baseline="0" dirty="0"/>
              <a:t>.</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10</a:t>
            </a:fld>
            <a:endParaRPr lang="de-DE"/>
          </a:p>
        </p:txBody>
      </p:sp>
    </p:spTree>
    <p:extLst>
      <p:ext uri="{BB962C8B-B14F-4D97-AF65-F5344CB8AC3E}">
        <p14:creationId xmlns:p14="http://schemas.microsoft.com/office/powerpoint/2010/main" val="299832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More on </a:t>
            </a:r>
            <a:r>
              <a:rPr lang="it-IT" dirty="0" err="1"/>
              <a:t>this</a:t>
            </a:r>
            <a:r>
              <a:rPr lang="it-IT" dirty="0"/>
              <a:t> trial,</a:t>
            </a:r>
            <a:r>
              <a:rPr lang="it-IT" baseline="0" dirty="0"/>
              <a:t> </a:t>
            </a:r>
            <a:r>
              <a:rPr lang="it-IT" baseline="0" dirty="0" err="1"/>
              <a:t>impacts</a:t>
            </a:r>
            <a:r>
              <a:rPr lang="it-IT" baseline="0" dirty="0"/>
              <a:t> and </a:t>
            </a:r>
            <a:r>
              <a:rPr lang="it-IT" baseline="0" dirty="0" err="1"/>
              <a:t>implmentation</a:t>
            </a:r>
            <a:r>
              <a:rPr lang="it-IT" baseline="0" dirty="0"/>
              <a:t> can be </a:t>
            </a:r>
            <a:r>
              <a:rPr lang="it-IT" baseline="0" dirty="0" err="1"/>
              <a:t>found</a:t>
            </a:r>
            <a:r>
              <a:rPr lang="it-IT" baseline="0" dirty="0"/>
              <a:t> in the CIVITAS SMILE (2006) </a:t>
            </a:r>
            <a:r>
              <a:rPr lang="it-IT" baseline="0" dirty="0" err="1"/>
              <a:t>evaluation</a:t>
            </a:r>
            <a:r>
              <a:rPr lang="it-IT" baseline="0" dirty="0"/>
              <a:t> report </a:t>
            </a:r>
            <a:r>
              <a:rPr lang="en-US" sz="1200" b="1" i="0" u="none" strike="noStrike" kern="1200" baseline="0" dirty="0">
                <a:solidFill>
                  <a:schemeClr val="tx1"/>
                </a:solidFill>
                <a:latin typeface="Times New Roman" pitchFamily="1" charset="0"/>
                <a:ea typeface="MS PGothic" pitchFamily="34" charset="-128"/>
                <a:cs typeface="MS PGothic"/>
              </a:rPr>
              <a:t>Influencing the choice of vehicle towards smaller</a:t>
            </a:r>
          </a:p>
          <a:p>
            <a:r>
              <a:rPr lang="en-US" sz="1200" b="1" i="0" u="none" strike="noStrike" kern="1200" baseline="0" dirty="0">
                <a:solidFill>
                  <a:schemeClr val="tx1"/>
                </a:solidFill>
                <a:latin typeface="Times New Roman" pitchFamily="1" charset="0"/>
                <a:ea typeface="MS PGothic" pitchFamily="34" charset="-128"/>
                <a:cs typeface="MS PGothic"/>
              </a:rPr>
              <a:t>and more fuel efficient vehicles </a:t>
            </a:r>
            <a:r>
              <a:rPr lang="en-US" sz="1200" b="0" i="0" u="none" strike="noStrike" kern="1200" baseline="0" dirty="0">
                <a:solidFill>
                  <a:schemeClr val="tx1"/>
                </a:solidFill>
                <a:latin typeface="Times New Roman" pitchFamily="1" charset="0"/>
                <a:ea typeface="MS PGothic" pitchFamily="34" charset="-128"/>
                <a:cs typeface="MS PGothic"/>
              </a:rPr>
              <a:t>in </a:t>
            </a:r>
            <a:r>
              <a:rPr lang="en-US" sz="1200" b="1" i="0" u="none" strike="noStrike" kern="1200" baseline="0" dirty="0">
                <a:solidFill>
                  <a:schemeClr val="tx1"/>
                </a:solidFill>
                <a:latin typeface="Times New Roman" pitchFamily="1" charset="0"/>
                <a:ea typeface="MS PGothic" pitchFamily="34" charset="-128"/>
                <a:cs typeface="MS PGothic"/>
              </a:rPr>
              <a:t> https://civitas.eu/sites/default/files/720-2.pdf . </a:t>
            </a:r>
            <a:r>
              <a:rPr lang="en-US" sz="1200" b="0" i="0" u="none" strike="noStrike" kern="1200" baseline="0" dirty="0">
                <a:solidFill>
                  <a:schemeClr val="tx1"/>
                </a:solidFill>
                <a:latin typeface="Times New Roman" pitchFamily="1" charset="0"/>
                <a:ea typeface="MS PGothic" pitchFamily="34" charset="-128"/>
                <a:cs typeface="MS PGothic"/>
              </a:rPr>
              <a:t>The report</a:t>
            </a:r>
            <a:r>
              <a:rPr lang="en-US" sz="1200" b="1" i="0" u="none" strike="noStrike" kern="1200" baseline="0" dirty="0">
                <a:solidFill>
                  <a:schemeClr val="tx1"/>
                </a:solidFill>
                <a:latin typeface="Times New Roman" pitchFamily="1" charset="0"/>
                <a:ea typeface="MS PGothic" pitchFamily="34" charset="-128"/>
                <a:cs typeface="MS PGothic"/>
              </a:rPr>
              <a:t> </a:t>
            </a:r>
            <a:r>
              <a:rPr lang="en-US" sz="1200" b="0" i="0" u="none" strike="noStrike" kern="1200" baseline="0" dirty="0">
                <a:solidFill>
                  <a:schemeClr val="tx1"/>
                </a:solidFill>
                <a:latin typeface="Times New Roman" pitchFamily="1" charset="0"/>
                <a:ea typeface="MS PGothic" pitchFamily="34" charset="-128"/>
                <a:cs typeface="MS PGothic"/>
              </a:rPr>
              <a:t>deals with the implementation stages of the measure, discussing limitations and potential benefits of vehicle lengths parking fees measures.</a:t>
            </a:r>
            <a:endParaRPr lang="it-IT" b="0"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18</a:t>
            </a:fld>
            <a:endParaRPr lang="de-DE"/>
          </a:p>
        </p:txBody>
      </p:sp>
    </p:spTree>
    <p:extLst>
      <p:ext uri="{BB962C8B-B14F-4D97-AF65-F5344CB8AC3E}">
        <p14:creationId xmlns:p14="http://schemas.microsoft.com/office/powerpoint/2010/main" val="3946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SF</a:t>
            </a:r>
            <a:r>
              <a:rPr lang="en-US" i="1" dirty="0" err="1"/>
              <a:t>park</a:t>
            </a:r>
            <a:r>
              <a:rPr lang="en-US" dirty="0"/>
              <a:t> was a federally-funded demonstration of a new approach to managing parking. It used better information, including real-time data where parking is available, and demand-responsive parking pricing to help make parking easier to find. As a federally-funded demonstration of a new approach to managing parking, the </a:t>
            </a:r>
            <a:r>
              <a:rPr lang="en-US" dirty="0" err="1"/>
              <a:t>SF</a:t>
            </a:r>
            <a:r>
              <a:rPr lang="en-US" i="1" dirty="0" err="1"/>
              <a:t>park</a:t>
            </a:r>
            <a:r>
              <a:rPr lang="en-US" dirty="0"/>
              <a:t> project collected an unprecedented data set to enable a thorough evaluation of its effectiveness.</a:t>
            </a:r>
          </a:p>
          <a:p>
            <a:r>
              <a:rPr lang="en-US" b="1" dirty="0"/>
              <a:t>Evaluation findings</a:t>
            </a:r>
          </a:p>
          <a:p>
            <a:r>
              <a:rPr lang="en-US" dirty="0"/>
              <a:t>The San Francisco Municipal Transportation Agency (SFMTA) evaluated the </a:t>
            </a:r>
            <a:r>
              <a:rPr lang="en-US" dirty="0" err="1"/>
              <a:t>SF</a:t>
            </a:r>
            <a:r>
              <a:rPr lang="en-US" i="1" dirty="0" err="1"/>
              <a:t>park</a:t>
            </a:r>
            <a:r>
              <a:rPr lang="en-US" dirty="0"/>
              <a:t> pilot project to see how effectively this approach to managing parking delivered the expected benefits. The evaluation showed that after </a:t>
            </a:r>
            <a:r>
              <a:rPr lang="en-US" dirty="0" err="1"/>
              <a:t>SF</a:t>
            </a:r>
            <a:r>
              <a:rPr lang="en-US" i="1" dirty="0" err="1"/>
              <a:t>park</a:t>
            </a:r>
            <a:r>
              <a:rPr lang="en-US" dirty="0"/>
              <a:t>, San Francisco saw:</a:t>
            </a:r>
          </a:p>
          <a:p>
            <a:pPr marL="171450" indent="-171450">
              <a:buFont typeface="Arial" panose="020B0604020202020204" pitchFamily="34" charset="0"/>
              <a:buChar char="•"/>
            </a:pPr>
            <a:r>
              <a:rPr lang="en-US" dirty="0"/>
              <a:t>Average parking rates were lower</a:t>
            </a:r>
          </a:p>
          <a:p>
            <a:pPr marL="171450" indent="-171450">
              <a:buFont typeface="Arial" panose="020B0604020202020204" pitchFamily="34" charset="0"/>
              <a:buChar char="•"/>
            </a:pPr>
            <a:r>
              <a:rPr lang="en-US" dirty="0"/>
              <a:t>Parking availability improved</a:t>
            </a:r>
          </a:p>
          <a:p>
            <a:pPr marL="171450" indent="-171450">
              <a:buFont typeface="Arial" panose="020B0604020202020204" pitchFamily="34" charset="0"/>
              <a:buChar char="•"/>
            </a:pPr>
            <a:r>
              <a:rPr lang="en-US" dirty="0"/>
              <a:t>It is easier to find a parking space</a:t>
            </a:r>
          </a:p>
          <a:p>
            <a:pPr marL="171450" indent="-171450">
              <a:buFont typeface="Arial" panose="020B0604020202020204" pitchFamily="34" charset="0"/>
              <a:buChar char="•"/>
            </a:pPr>
            <a:r>
              <a:rPr lang="en-US" dirty="0"/>
              <a:t>It is easier to pay and avoid parking citations</a:t>
            </a:r>
          </a:p>
          <a:p>
            <a:r>
              <a:rPr lang="en-US" dirty="0"/>
              <a:t>Greenhouse gas emissions decreased</a:t>
            </a:r>
          </a:p>
          <a:p>
            <a:r>
              <a:rPr lang="en-US" dirty="0"/>
              <a:t>Vehicle miles traveled decreased</a:t>
            </a:r>
          </a:p>
          <a:p>
            <a:r>
              <a:rPr lang="en-US" dirty="0"/>
              <a:t>The SFMTA produced four documents as part of the evaluation, available online:</a:t>
            </a:r>
          </a:p>
          <a:p>
            <a:r>
              <a:rPr lang="en-US" dirty="0">
                <a:hlinkClick r:id="rId3"/>
              </a:rPr>
              <a:t>Summary of the evaluation findings</a:t>
            </a:r>
            <a:endParaRPr lang="en-US" dirty="0"/>
          </a:p>
          <a:p>
            <a:r>
              <a:rPr lang="en-US" dirty="0">
                <a:hlinkClick r:id="rId4"/>
              </a:rPr>
              <a:t>Full evaluation report</a:t>
            </a:r>
            <a:endParaRPr lang="en-US" dirty="0"/>
          </a:p>
          <a:p>
            <a:r>
              <a:rPr lang="en-US" dirty="0">
                <a:hlinkClick r:id="rId5"/>
              </a:rPr>
              <a:t>Overview of </a:t>
            </a:r>
            <a:r>
              <a:rPr lang="en-US" dirty="0" err="1">
                <a:hlinkClick r:id="rId5"/>
              </a:rPr>
              <a:t>SF</a:t>
            </a:r>
            <a:r>
              <a:rPr lang="en-US" i="1" dirty="0" err="1">
                <a:hlinkClick r:id="rId5"/>
              </a:rPr>
              <a:t>park</a:t>
            </a:r>
            <a:endParaRPr lang="en-US" dirty="0"/>
          </a:p>
          <a:p>
            <a:r>
              <a:rPr lang="en-US" dirty="0">
                <a:hlinkClick r:id="rId6"/>
              </a:rPr>
              <a:t>Technical “how to” manual</a:t>
            </a:r>
            <a:endParaRPr lang="en-US" dirty="0"/>
          </a:p>
          <a:p>
            <a:r>
              <a:rPr lang="it-IT" dirty="0"/>
              <a:t>http://sfpark.org/about-the-project/pilot-evaluation/  </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2433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7974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29</a:t>
            </a:fld>
            <a:endParaRPr lang="de-DE"/>
          </a:p>
        </p:txBody>
      </p:sp>
    </p:spTree>
    <p:extLst>
      <p:ext uri="{BB962C8B-B14F-4D97-AF65-F5344CB8AC3E}">
        <p14:creationId xmlns:p14="http://schemas.microsoft.com/office/powerpoint/2010/main" val="323351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kern="1200" dirty="0">
                <a:solidFill>
                  <a:schemeClr val="tx1"/>
                </a:solidFill>
                <a:effectLst/>
                <a:latin typeface="Times New Roman" pitchFamily="1" charset="0"/>
                <a:ea typeface="MS PGothic" pitchFamily="34" charset="-128"/>
                <a:cs typeface="MS PGothic"/>
              </a:rPr>
              <a:t>DATA STANDARDS</a:t>
            </a:r>
          </a:p>
          <a:p>
            <a:r>
              <a:rPr lang="en-US" sz="1200" kern="1200" dirty="0">
                <a:solidFill>
                  <a:schemeClr val="tx1"/>
                </a:solidFill>
                <a:effectLst/>
                <a:latin typeface="Times New Roman" pitchFamily="1" charset="0"/>
                <a:ea typeface="MS PGothic" pitchFamily="34" charset="-128"/>
                <a:cs typeface="MS PGothic"/>
              </a:rPr>
              <a:t>The Alliance for Parking Data Standards (APDS), formed by the International Parking &amp; Mobility Institute (IPMI), the British Parking Association (BPA), and the European Parking Association (EPA), is a not-for-profit organization with the mission to develop, promote, manage, and maintain a uniform global standard that will allow organizations to share parking data across platforms worldwide. The web site</a:t>
            </a:r>
            <a:r>
              <a:rPr lang="en-US" sz="1200" kern="1200" baseline="0" dirty="0">
                <a:solidFill>
                  <a:schemeClr val="tx1"/>
                </a:solidFill>
                <a:effectLst/>
                <a:latin typeface="Times New Roman" pitchFamily="1" charset="0"/>
                <a:ea typeface="MS PGothic" pitchFamily="34" charset="-128"/>
                <a:cs typeface="MS PGothic"/>
              </a:rPr>
              <a:t> </a:t>
            </a:r>
            <a:r>
              <a:rPr lang="it-IT" dirty="0"/>
              <a:t>https://www.allianceforparkingdatastandards.org/news </a:t>
            </a:r>
            <a:r>
              <a:rPr lang="it-IT" dirty="0" err="1"/>
              <a:t>provides</a:t>
            </a:r>
            <a:r>
              <a:rPr lang="it-IT" dirty="0"/>
              <a:t> information on the </a:t>
            </a:r>
            <a:r>
              <a:rPr lang="it-IT" dirty="0" err="1"/>
              <a:t>association</a:t>
            </a:r>
            <a:r>
              <a:rPr lang="it-IT" dirty="0"/>
              <a:t> </a:t>
            </a:r>
            <a:r>
              <a:rPr lang="it-IT" dirty="0" err="1"/>
              <a:t>key</a:t>
            </a:r>
            <a:r>
              <a:rPr lang="it-IT" dirty="0"/>
              <a:t> </a:t>
            </a:r>
            <a:r>
              <a:rPr lang="it-IT" dirty="0" err="1"/>
              <a:t>initiatives</a:t>
            </a:r>
            <a:r>
              <a:rPr lang="it-IT" dirty="0"/>
              <a:t>.</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136418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t>
            </a:r>
            <a:r>
              <a:rPr lang="it-IT" baseline="0" dirty="0"/>
              <a:t> </a:t>
            </a:r>
            <a:r>
              <a:rPr lang="it-IT" baseline="0" dirty="0" err="1"/>
              <a:t>overview</a:t>
            </a:r>
            <a:r>
              <a:rPr lang="it-IT" baseline="0" dirty="0"/>
              <a:t> on </a:t>
            </a:r>
            <a:r>
              <a:rPr lang="it-IT" baseline="0" dirty="0" err="1"/>
              <a:t>technical</a:t>
            </a:r>
            <a:r>
              <a:rPr lang="it-IT" baseline="0" dirty="0"/>
              <a:t> </a:t>
            </a:r>
            <a:r>
              <a:rPr lang="it-IT" baseline="0" dirty="0" err="1"/>
              <a:t>barriers</a:t>
            </a:r>
            <a:r>
              <a:rPr lang="it-IT" baseline="0" dirty="0"/>
              <a:t> in the use of </a:t>
            </a:r>
            <a:r>
              <a:rPr lang="it-IT" baseline="0" dirty="0" err="1"/>
              <a:t>sensors</a:t>
            </a:r>
            <a:r>
              <a:rPr lang="it-IT" baseline="0" dirty="0"/>
              <a:t> for </a:t>
            </a:r>
            <a:r>
              <a:rPr lang="it-IT" baseline="0" dirty="0" err="1"/>
              <a:t>dynamic</a:t>
            </a:r>
            <a:r>
              <a:rPr lang="it-IT" baseline="0" dirty="0"/>
              <a:t> </a:t>
            </a:r>
            <a:r>
              <a:rPr lang="it-IT" baseline="0" dirty="0" err="1"/>
              <a:t>demand-responding</a:t>
            </a:r>
            <a:r>
              <a:rPr lang="it-IT" baseline="0" dirty="0"/>
              <a:t> parking </a:t>
            </a:r>
            <a:r>
              <a:rPr lang="it-IT" baseline="0" dirty="0" err="1"/>
              <a:t>pricing</a:t>
            </a:r>
            <a:r>
              <a:rPr lang="it-IT" baseline="0" dirty="0"/>
              <a:t> can be </a:t>
            </a:r>
            <a:r>
              <a:rPr lang="it-IT" baseline="0" dirty="0" err="1"/>
              <a:t>found</a:t>
            </a:r>
            <a:r>
              <a:rPr lang="it-IT" baseline="0" dirty="0"/>
              <a:t> in the</a:t>
            </a:r>
            <a:endParaRPr lang="it-IT" sz="1200" b="0" i="0" u="none" strike="noStrike" kern="1200" baseline="0" dirty="0">
              <a:solidFill>
                <a:schemeClr val="tx1"/>
              </a:solidFill>
              <a:latin typeface="Times New Roman" pitchFamily="1" charset="0"/>
              <a:ea typeface="MS PGothic" pitchFamily="34" charset="-128"/>
              <a:cs typeface="MS PGothic"/>
            </a:endParaRPr>
          </a:p>
          <a:p>
            <a:r>
              <a:rPr lang="it-IT" sz="1200" b="0" i="0" u="none" strike="noStrike" kern="1200" baseline="0" dirty="0">
                <a:solidFill>
                  <a:schemeClr val="tx1"/>
                </a:solidFill>
                <a:latin typeface="Times New Roman" pitchFamily="1" charset="0"/>
                <a:ea typeface="MS PGothic" pitchFamily="34" charset="-128"/>
                <a:cs typeface="MS PGothic"/>
              </a:rPr>
              <a:t> San Francisco </a:t>
            </a:r>
            <a:r>
              <a:rPr lang="it-IT" sz="1200" b="0" i="0" u="none" strike="noStrike" kern="1200" baseline="0" dirty="0" err="1">
                <a:solidFill>
                  <a:schemeClr val="tx1"/>
                </a:solidFill>
                <a:latin typeface="Times New Roman" pitchFamily="1" charset="0"/>
                <a:ea typeface="MS PGothic" pitchFamily="34" charset="-128"/>
                <a:cs typeface="MS PGothic"/>
              </a:rPr>
              <a:t>SF</a:t>
            </a:r>
            <a:r>
              <a:rPr lang="it-IT" sz="1200" b="0" i="1" u="none" strike="noStrike" kern="1200" baseline="0" dirty="0" err="1">
                <a:solidFill>
                  <a:schemeClr val="tx1"/>
                </a:solidFill>
                <a:latin typeface="Times New Roman" pitchFamily="1" charset="0"/>
                <a:ea typeface="MS PGothic" pitchFamily="34" charset="-128"/>
                <a:cs typeface="MS PGothic"/>
              </a:rPr>
              <a:t>park</a:t>
            </a:r>
            <a:r>
              <a:rPr lang="it-IT" sz="1200" b="0" i="1" u="none" strike="noStrike" kern="1200" baseline="0" dirty="0">
                <a:solidFill>
                  <a:schemeClr val="tx1"/>
                </a:solidFill>
                <a:latin typeface="Times New Roman" pitchFamily="1" charset="0"/>
                <a:ea typeface="MS PGothic" pitchFamily="34" charset="-128"/>
                <a:cs typeface="MS PGothic"/>
              </a:rPr>
              <a:t> </a:t>
            </a:r>
            <a:r>
              <a:rPr lang="it-IT" sz="1200" b="0" i="0" u="none" strike="noStrike" kern="1200" baseline="0" dirty="0" err="1">
                <a:solidFill>
                  <a:schemeClr val="tx1"/>
                </a:solidFill>
                <a:latin typeface="Times New Roman" pitchFamily="1" charset="0"/>
                <a:ea typeface="MS PGothic" pitchFamily="34" charset="-128"/>
                <a:cs typeface="MS PGothic"/>
              </a:rPr>
              <a:t>Pilot</a:t>
            </a:r>
            <a:r>
              <a:rPr lang="it-IT" sz="1200" b="0" i="0" u="none" strike="noStrike" kern="1200" baseline="0" dirty="0">
                <a:solidFill>
                  <a:schemeClr val="tx1"/>
                </a:solidFill>
                <a:latin typeface="Times New Roman" pitchFamily="1" charset="0"/>
                <a:ea typeface="MS PGothic" pitchFamily="34" charset="-128"/>
                <a:cs typeface="MS PGothic"/>
              </a:rPr>
              <a:t> Project Evaluation</a:t>
            </a:r>
            <a:r>
              <a:rPr lang="it-IT" sz="1200" b="0" i="0" u="none" strike="noStrike" kern="1200" baseline="0">
                <a:solidFill>
                  <a:schemeClr val="tx1"/>
                </a:solidFill>
                <a:latin typeface="Times New Roman" pitchFamily="1" charset="0"/>
                <a:ea typeface="MS PGothic" pitchFamily="34" charset="-128"/>
                <a:cs typeface="MS PGothic"/>
              </a:rPr>
              <a:t>: http://sfpark.org/about-the-project/pilot-evaluation/ </a:t>
            </a:r>
            <a:endParaRPr lang="it-IT" sz="1200" b="0" i="0" u="none" strike="noStrike" kern="1200" baseline="0" dirty="0">
              <a:solidFill>
                <a:schemeClr val="tx1"/>
              </a:solidFill>
              <a:latin typeface="Times New Roman" pitchFamily="1" charset="0"/>
              <a:ea typeface="MS PGothic" pitchFamily="34" charset="-128"/>
              <a:cs typeface="MS PGothic"/>
            </a:endParaRPr>
          </a:p>
          <a:p>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33392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35</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print"/>
          <a:srcRect l="71297"/>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print"/>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dirty="0"/>
          </a:p>
        </p:txBody>
      </p:sp>
      <p:pic>
        <p:nvPicPr>
          <p:cNvPr id="10" name="Afbeelding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B8120AA3-A793-4185-B640-40E3AA5BB0A0}"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2A1ACF3-F432-42DE-ADA4-5562DEF51FFC}" type="slidenum">
              <a:rPr lang="el-GR"/>
              <a:pPr>
                <a:defRPr/>
              </a:pPr>
              <a:t>‹nr.›</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116C7E3B-D04C-4310-AC12-0C054CAFE087}"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26BEB11-A36A-4E5D-9F9D-D3071967A8E4}" type="slidenum">
              <a:rPr lang="el-GR"/>
              <a:pPr>
                <a:defRPr/>
              </a:pPr>
              <a:t>‹nr.›</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3F1F56-F7B3-4D88-B4DA-A96F7347C301}"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C4F0CF4-64DD-4C99-9B70-3899494CD7DD}" type="slidenum">
              <a:rPr lang="el-GR"/>
              <a:pPr>
                <a:defRPr/>
              </a:pPr>
              <a:t>‹nr.›</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DE1F0FAD-A65A-43EA-A015-B7E249C83196}" type="datetimeFigureOut">
              <a:rPr lang="el-GR"/>
              <a:pPr>
                <a:defRPr/>
              </a:pPr>
              <a:t>29/8/2022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CF636FE-31A1-4622-9164-18AA3FBB7004}" type="slidenum">
              <a:rPr lang="el-GR"/>
              <a:pPr>
                <a:defRPr/>
              </a:pPr>
              <a:t>‹nr.›</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A695777F-E2BC-46DC-8C40-6EC361D54930}" type="datetimeFigureOut">
              <a:rPr lang="el-GR"/>
              <a:pPr>
                <a:defRPr/>
              </a:pPr>
              <a:t>29/8/2022</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EE8635C-0268-49D3-986E-494535E4FA89}" type="slidenum">
              <a:rPr lang="el-GR"/>
              <a:pPr>
                <a:defRPr/>
              </a:pPr>
              <a:t>‹nr.›</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58C1CCCB-013B-46A9-8E27-3D2B83D191A0}" type="datetimeFigureOut">
              <a:rPr lang="el-GR"/>
              <a:pPr>
                <a:defRPr/>
              </a:pPr>
              <a:t>29/8/2022</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A99F34E-588E-4387-BFC3-E53D956A3CA3}" type="slidenum">
              <a:rPr lang="el-GR"/>
              <a:pPr>
                <a:defRPr/>
              </a:pPr>
              <a:t>‹nr.›</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C15F1-2705-4BD0-97EF-B82227033334}" type="datetimeFigureOut">
              <a:rPr lang="el-GR"/>
              <a:pPr>
                <a:defRPr/>
              </a:pPr>
              <a:t>29/8/2022</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5A73DA5-17F7-4A14-BA19-4859CC0DC732}" type="slidenum">
              <a:rPr lang="el-GR"/>
              <a:pPr>
                <a:defRPr/>
              </a:pPr>
              <a:t>‹nr.›</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782916-F388-445C-B001-80AD8F965EDE}" type="datetimeFigureOut">
              <a:rPr lang="el-GR"/>
              <a:pPr>
                <a:defRPr/>
              </a:pPr>
              <a:t>29/8/2022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DAF82F-BDF6-435B-BFA2-3E26CCA851B4}" type="slidenum">
              <a:rPr lang="el-GR"/>
              <a:pPr>
                <a:defRPr/>
              </a:pPr>
              <a:t>‹nr.›</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79B3E2-ED51-4177-8769-3E6CC2A1F61E}" type="datetimeFigureOut">
              <a:rPr lang="el-GR"/>
              <a:pPr>
                <a:defRPr/>
              </a:pPr>
              <a:t>29/8/2022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B6414E3-57C2-49F6-892A-07AE665AE2E8}" type="slidenum">
              <a:rPr lang="el-GR"/>
              <a:pPr>
                <a:defRPr/>
              </a:pPr>
              <a:t>‹nr.›</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44C284D-A16E-45DF-9A7E-559FEA1A4D3D}"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AB0732-5530-45A0-BC36-58E0A086A9B6}" type="slidenum">
              <a:rPr lang="el-GR"/>
              <a:pPr>
                <a:defRPr/>
              </a:pPr>
              <a:t>‹nr.›</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962CE5C1-27C0-4DCA-8056-8DBF6ED7D8EB}"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49E953-6F52-4DBE-96AC-45F108E5979A}" type="slidenum">
              <a:rPr lang="el-GR"/>
              <a:pPr>
                <a:defRPr/>
              </a:pPr>
              <a:t>‹nr.›</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1027" name="Picture 3"/>
          <p:cNvPicPr>
            <a:picLocks noChangeAspect="1"/>
          </p:cNvPicPr>
          <p:nvPr/>
        </p:nvPicPr>
        <p:blipFill>
          <a:blip r:embed="rId11" cstate="print"/>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dirty="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fld id="{02E44067-7F3B-45A7-816C-6E00D43D1C59}" type="datetimeFigureOut">
              <a:rPr lang="el-GR"/>
              <a:pPr>
                <a:defRPr/>
              </a:pPr>
              <a:t>29/8/2022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78861B92-95DF-4922-A1D5-5CA3DF0B1847}" type="slidenum">
              <a:rPr lang="el-GR"/>
              <a:pPr>
                <a:defRPr/>
              </a:pPr>
              <a:t>‹nr.›</a:t>
            </a:fld>
            <a:endParaRPr lang="el-G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53425" cy="2016125"/>
          </a:xfrm>
        </p:spPr>
        <p:txBody>
          <a:bodyPr/>
          <a:lstStyle/>
          <a:p>
            <a:pPr eaLnBrk="1" hangingPunct="1">
              <a:buFontTx/>
              <a:buNone/>
            </a:pPr>
            <a:r>
              <a:rPr lang="pt-PT" sz="1800"/>
              <a:t>Atividades de formação</a:t>
            </a:r>
          </a:p>
          <a:p>
            <a:pPr eaLnBrk="1" hangingPunct="1">
              <a:buFontTx/>
              <a:buNone/>
            </a:pPr>
            <a:r>
              <a:rPr lang="pt-PT" sz="1800"/>
              <a:t>Revisão das inovações técnicas na gestão do estacionamento</a:t>
            </a:r>
          </a:p>
          <a:p>
            <a:pPr eaLnBrk="1" hangingPunct="1">
              <a:buFontTx/>
              <a:buNone/>
            </a:pPr>
            <a:r>
              <a:rPr lang="pt-PT" sz="1800"/>
              <a:t>Riccardo Enei, ISINNOVA, Maio de 2020</a:t>
            </a:r>
          </a:p>
        </p:txBody>
      </p:sp>
      <p:pic>
        <p:nvPicPr>
          <p:cNvPr id="3" name="Picture 2" descr="C:\Users\franzen.ICLEIV2\Downloads\SUMP Platform logo.png"/>
          <p:cNvPicPr>
            <a:picLocks noChangeAspect="1" noChangeArrowheads="1"/>
          </p:cNvPicPr>
          <p:nvPr/>
        </p:nvPicPr>
        <p:blipFill>
          <a:blip r:embed="rId3" cstate="print"/>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9: sensores de estacionamento inteligentes</a:t>
            </a:r>
          </a:p>
          <a:p>
            <a:r>
              <a:rPr lang="pt-PT" sz="1800">
                <a:solidFill>
                  <a:srgbClr val="FF0000"/>
                </a:solidFill>
              </a:rPr>
              <a:t>Impactos:</a:t>
            </a:r>
            <a:r>
              <a:rPr lang="pt-PT" sz="1800"/>
              <a:t> a grande maioria (87%) dos condutores inquiridos em Harrogate (Reino Unido) considerou a solução mais conveniente do que usar máquinas de pagamento e visualização, permaneceram mais tempo nas baías do que sessões comparáveis de pagamento e visualização - uma média de 10 minutos adicionais para estacionamento na rua e 50 minutos adicionais para estacionamento fora da rua, com o subsequente aumento de receitas para as autoridades locais e mais tempo para as pessoas na rua principal.</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25- 26 de Março de 2020• Leuven• Riccardo Enei</a:t>
            </a:r>
          </a:p>
        </p:txBody>
      </p:sp>
      <p:sp>
        <p:nvSpPr>
          <p:cNvPr id="11" name="Title 1">
            <a:extLst>
              <a:ext uri="{FF2B5EF4-FFF2-40B4-BE49-F238E27FC236}">
                <a16:creationId xmlns:a16="http://schemas.microsoft.com/office/drawing/2014/main" id="{87320DAC-3DFF-411B-9469-1060ED5D77A2}"/>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pic>
        <p:nvPicPr>
          <p:cNvPr id="2" name="Immagine 1"/>
          <p:cNvPicPr>
            <a:picLocks noChangeAspect="1"/>
          </p:cNvPicPr>
          <p:nvPr/>
        </p:nvPicPr>
        <p:blipFill>
          <a:blip r:embed="rId3"/>
          <a:stretch>
            <a:fillRect/>
          </a:stretch>
        </p:blipFill>
        <p:spPr>
          <a:xfrm>
            <a:off x="2468879" y="5135035"/>
            <a:ext cx="4206241" cy="1795290"/>
          </a:xfrm>
          <a:prstGeom prst="rect">
            <a:avLst/>
          </a:prstGeom>
        </p:spPr>
      </p:pic>
      <p:sp>
        <p:nvSpPr>
          <p:cNvPr id="3" name="Rettangolo 2"/>
          <p:cNvSpPr/>
          <p:nvPr/>
        </p:nvSpPr>
        <p:spPr>
          <a:xfrm>
            <a:off x="2148840" y="6263015"/>
            <a:ext cx="6190488" cy="261610"/>
          </a:xfrm>
          <a:prstGeom prst="rect">
            <a:avLst/>
          </a:prstGeom>
        </p:spPr>
        <p:txBody>
          <a:bodyPr wrap="square">
            <a:spAutoFit/>
          </a:bodyPr>
          <a:lstStyle/>
          <a:p>
            <a:r>
              <a:rPr lang="pt-PT" sz="1100"/>
              <a:t>https://appyway.com/kerbside-management/</a:t>
            </a:r>
          </a:p>
        </p:txBody>
      </p:sp>
    </p:spTree>
    <p:extLst>
      <p:ext uri="{BB962C8B-B14F-4D97-AF65-F5344CB8AC3E}">
        <p14:creationId xmlns:p14="http://schemas.microsoft.com/office/powerpoint/2010/main" val="18901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pt-PT"/>
              <a:t>N.º 5: método de pagamento por matrícula para estacionamento </a:t>
            </a:r>
          </a:p>
          <a:p>
            <a:r>
              <a:rPr lang="pt-PT" sz="1800"/>
              <a:t>A tecnologia permite que os condutores paguem os lugares de estacionamento através do registo da sua matrícula num quiosque de estacionamento, recorrendo a cartão de crédito ou dinheiro. Podem reservar à priori o espaço pelo tempo que quiserem e se for necessário renovar o período de estacionamento, podem fazê-lo remotamente com a aplicação. </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25- 26 de Março de 2020• Leuven• Riccardo Enei</a:t>
            </a:r>
          </a:p>
        </p:txBody>
      </p:sp>
      <p:sp>
        <p:nvSpPr>
          <p:cNvPr id="11" name="Title 1">
            <a:extLst>
              <a:ext uri="{FF2B5EF4-FFF2-40B4-BE49-F238E27FC236}">
                <a16:creationId xmlns:a16="http://schemas.microsoft.com/office/drawing/2014/main" id="{FF9EFD20-6BFA-4D7F-A44B-CDD31E9C23AF}"/>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Rettangolo 5"/>
          <p:cNvSpPr/>
          <p:nvPr/>
        </p:nvSpPr>
        <p:spPr>
          <a:xfrm>
            <a:off x="2678049" y="6195978"/>
            <a:ext cx="7388352" cy="261610"/>
          </a:xfrm>
          <a:prstGeom prst="rect">
            <a:avLst/>
          </a:prstGeom>
        </p:spPr>
        <p:txBody>
          <a:bodyPr wrap="square">
            <a:spAutoFit/>
          </a:bodyPr>
          <a:lstStyle/>
          <a:p>
            <a:r>
              <a:rPr lang="pt-PT" sz="1100"/>
              <a:t>https://en.wikipedia.org/wiki/Pay-by-plate_parking</a:t>
            </a:r>
          </a:p>
        </p:txBody>
      </p:sp>
      <p:pic>
        <p:nvPicPr>
          <p:cNvPr id="7" name="Immagine 6"/>
          <p:cNvPicPr>
            <a:picLocks noChangeAspect="1"/>
          </p:cNvPicPr>
          <p:nvPr/>
        </p:nvPicPr>
        <p:blipFill>
          <a:blip r:embed="rId2"/>
          <a:stretch>
            <a:fillRect/>
          </a:stretch>
        </p:blipFill>
        <p:spPr>
          <a:xfrm>
            <a:off x="2927608" y="4235148"/>
            <a:ext cx="2506964" cy="2506964"/>
          </a:xfrm>
          <a:prstGeom prst="rect">
            <a:avLst/>
          </a:prstGeom>
        </p:spPr>
      </p:pic>
    </p:spTree>
    <p:extLst>
      <p:ext uri="{BB962C8B-B14F-4D97-AF65-F5344CB8AC3E}">
        <p14:creationId xmlns:p14="http://schemas.microsoft.com/office/powerpoint/2010/main" val="12135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5: método de pagamento por matrícula para estacionamento </a:t>
            </a:r>
          </a:p>
          <a:p>
            <a:r>
              <a:rPr lang="pt-PT" sz="1800">
                <a:solidFill>
                  <a:srgbClr val="FF0000"/>
                </a:solidFill>
                <a:latin typeface="Times New Roman" panose="02020603050405020304" pitchFamily="18" charset="0"/>
                <a:cs typeface="Times New Roman" panose="02020603050405020304" pitchFamily="18" charset="0"/>
              </a:rPr>
              <a:t>Impactos</a:t>
            </a:r>
            <a:r>
              <a:rPr lang="pt-PT" sz="1800">
                <a:latin typeface="Times New Roman" panose="02020603050405020304" pitchFamily="18" charset="0"/>
                <a:cs typeface="Times New Roman" panose="02020603050405020304" pitchFamily="18" charset="0"/>
              </a:rPr>
              <a:t>: o sistema foi implementado em Pittsburgh em 2012 e, desde então, a cidade registou um </a:t>
            </a:r>
            <a:r>
              <a:rPr lang="pt-PT" sz="1800" u="sng">
                <a:latin typeface="Times New Roman" panose="02020603050405020304" pitchFamily="18" charset="0"/>
                <a:cs typeface="Times New Roman" panose="02020603050405020304" pitchFamily="18" charset="0"/>
              </a:rPr>
              <a:t>aumento das receitas de estacionamento</a:t>
            </a:r>
            <a:r>
              <a:rPr lang="pt-PT" sz="1800">
                <a:latin typeface="Times New Roman" panose="02020603050405020304" pitchFamily="18" charset="0"/>
                <a:cs typeface="Times New Roman" panose="02020603050405020304" pitchFamily="18" charset="0"/>
              </a:rPr>
              <a:t>. Registou-se também uma redução significativa do número de bilhetes emitidos.</a:t>
            </a:r>
          </a:p>
        </p:txBody>
      </p:sp>
      <p:sp>
        <p:nvSpPr>
          <p:cNvPr id="11" name="Title 1">
            <a:extLst>
              <a:ext uri="{FF2B5EF4-FFF2-40B4-BE49-F238E27FC236}">
                <a16:creationId xmlns:a16="http://schemas.microsoft.com/office/drawing/2014/main" id="{5AE8FF4C-93C1-4769-91A9-2C1311B0BD1F}"/>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7" name="Rettangolo 6"/>
          <p:cNvSpPr/>
          <p:nvPr/>
        </p:nvSpPr>
        <p:spPr>
          <a:xfrm>
            <a:off x="1691640" y="6100074"/>
            <a:ext cx="5073777" cy="261610"/>
          </a:xfrm>
          <a:prstGeom prst="rect">
            <a:avLst/>
          </a:prstGeom>
        </p:spPr>
        <p:txBody>
          <a:bodyPr wrap="square">
            <a:spAutoFit/>
          </a:bodyPr>
          <a:lstStyle/>
          <a:p>
            <a:r>
              <a:rPr lang="pt-PT" sz="1100"/>
              <a:t>http://www.gomobilepittsburgh.com/</a:t>
            </a:r>
          </a:p>
        </p:txBody>
      </p:sp>
      <p:pic>
        <p:nvPicPr>
          <p:cNvPr id="8" name="Immagine 7"/>
          <p:cNvPicPr>
            <a:picLocks noChangeAspect="1"/>
          </p:cNvPicPr>
          <p:nvPr/>
        </p:nvPicPr>
        <p:blipFill>
          <a:blip r:embed="rId2"/>
          <a:stretch>
            <a:fillRect/>
          </a:stretch>
        </p:blipFill>
        <p:spPr>
          <a:xfrm>
            <a:off x="1889227" y="3685425"/>
            <a:ext cx="4876190" cy="2380952"/>
          </a:xfrm>
          <a:prstGeom prst="rect">
            <a:avLst/>
          </a:prstGeom>
        </p:spPr>
      </p:pic>
    </p:spTree>
    <p:extLst>
      <p:ext uri="{BB962C8B-B14F-4D97-AF65-F5344CB8AC3E}">
        <p14:creationId xmlns:p14="http://schemas.microsoft.com/office/powerpoint/2010/main" val="33185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6: projeto e sinalização e design do estacionamento 3D: ajuda ao estacionamento</a:t>
            </a:r>
          </a:p>
          <a:p>
            <a:r>
              <a:rPr lang="pt-PT" sz="1800"/>
              <a:t>O design e a sinalização 3D estão a influenciar a utilização de tecnologias inovadoras, como dispositivos de ajuda ao estacionamento. A tecnologia utiliza sensores integrados no para-choques do veículo para detetar e indicar correções da condução e obstáculos ao condutor. </a:t>
            </a:r>
          </a:p>
        </p:txBody>
      </p:sp>
      <p:sp>
        <p:nvSpPr>
          <p:cNvPr id="10" name="Title 1">
            <a:extLst>
              <a:ext uri="{FF2B5EF4-FFF2-40B4-BE49-F238E27FC236}">
                <a16:creationId xmlns:a16="http://schemas.microsoft.com/office/drawing/2014/main" id="{93C8FD23-2B2A-45CB-B8B1-1952358C85D9}"/>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7" name="Rettangolo 6"/>
          <p:cNvSpPr/>
          <p:nvPr/>
        </p:nvSpPr>
        <p:spPr>
          <a:xfrm>
            <a:off x="635889" y="6185566"/>
            <a:ext cx="8508111" cy="430887"/>
          </a:xfrm>
          <a:prstGeom prst="rect">
            <a:avLst/>
          </a:prstGeom>
        </p:spPr>
        <p:txBody>
          <a:bodyPr wrap="square">
            <a:spAutoFit/>
          </a:bodyPr>
          <a:lstStyle/>
          <a:p>
            <a:r>
              <a:rPr lang="pt-PT" sz="1100"/>
              <a:t>https://www.bosch-mobility-solutions.com/en/products-and-services/passenger-cars-and-light-commercial-vehicles/driver-assistance-systems/parking-aid/</a:t>
            </a:r>
          </a:p>
        </p:txBody>
      </p:sp>
      <p:pic>
        <p:nvPicPr>
          <p:cNvPr id="8" name="Immagine 7">
            <a:extLst>
              <a:ext uri="{FF2B5EF4-FFF2-40B4-BE49-F238E27FC236}">
                <a16:creationId xmlns:a16="http://schemas.microsoft.com/office/drawing/2014/main" id="{213D1926-EFF5-462D-B8C7-F21289ABEEE9}"/>
              </a:ext>
            </a:extLst>
          </p:cNvPr>
          <p:cNvPicPr>
            <a:picLocks noChangeAspect="1"/>
          </p:cNvPicPr>
          <p:nvPr/>
        </p:nvPicPr>
        <p:blipFill>
          <a:blip r:embed="rId2"/>
          <a:stretch>
            <a:fillRect/>
          </a:stretch>
        </p:blipFill>
        <p:spPr>
          <a:xfrm>
            <a:off x="2743771" y="4524955"/>
            <a:ext cx="3656457" cy="2217157"/>
          </a:xfrm>
          <a:prstGeom prst="rect">
            <a:avLst/>
          </a:prstGeom>
        </p:spPr>
      </p:pic>
    </p:spTree>
    <p:extLst>
      <p:ext uri="{BB962C8B-B14F-4D97-AF65-F5344CB8AC3E}">
        <p14:creationId xmlns:p14="http://schemas.microsoft.com/office/powerpoint/2010/main" val="39197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6: projeto e sinalização e design do estacionamento 3D: ajuda ao estacionamento</a:t>
            </a:r>
          </a:p>
          <a:p>
            <a:r>
              <a:rPr lang="pt-PT" sz="1800">
                <a:solidFill>
                  <a:srgbClr val="FF0000"/>
                </a:solidFill>
                <a:latin typeface="Times New Roman" panose="02020603050405020304" pitchFamily="18" charset="0"/>
                <a:cs typeface="Times New Roman" panose="02020603050405020304" pitchFamily="18" charset="0"/>
              </a:rPr>
              <a:t>Impactos</a:t>
            </a:r>
            <a:r>
              <a:rPr lang="pt-PT" sz="1800">
                <a:latin typeface="Times New Roman" panose="02020603050405020304" pitchFamily="18" charset="0"/>
                <a:cs typeface="Times New Roman" panose="02020603050405020304" pitchFamily="18" charset="0"/>
              </a:rPr>
              <a:t>: benefícios do sistema para os condutores:</a:t>
            </a:r>
          </a:p>
          <a:p>
            <a:pPr marL="361950" indent="0">
              <a:buNone/>
            </a:pPr>
            <a:endParaRPr lang="en-US" sz="1800" dirty="0"/>
          </a:p>
          <a:p>
            <a:pPr marL="361950" indent="0">
              <a:buNone/>
            </a:pPr>
            <a:r>
              <a:rPr lang="pt-PT" sz="1800"/>
              <a:t>Conforto e apoio durante o estacionamento e manobras</a:t>
            </a:r>
          </a:p>
          <a:p>
            <a:pPr marL="361950" indent="0">
              <a:buNone/>
            </a:pPr>
            <a:endParaRPr lang="en-US" sz="1800" dirty="0"/>
          </a:p>
          <a:p>
            <a:pPr marL="361950" indent="0">
              <a:buNone/>
            </a:pPr>
            <a:r>
              <a:rPr lang="pt-PT" sz="1800"/>
              <a:t>Prevenção de reparações inconvenientes resultantes de pequenas amolgadelas e riscos</a:t>
            </a:r>
          </a:p>
          <a:p>
            <a:pPr marL="361950" indent="0">
              <a:buNone/>
            </a:pPr>
            <a:endParaRPr lang="en-US" sz="1800" dirty="0"/>
          </a:p>
          <a:p>
            <a:pPr marL="361950" indent="0">
              <a:buNone/>
            </a:pPr>
            <a:r>
              <a:rPr lang="pt-PT" sz="1800"/>
              <a:t>Utilização mais eficaz de lugares de estacionamento apertados</a:t>
            </a:r>
          </a:p>
          <a:p>
            <a:endParaRPr lang="en-US" altLang="en-US" dirty="0"/>
          </a:p>
        </p:txBody>
      </p:sp>
      <p:sp>
        <p:nvSpPr>
          <p:cNvPr id="10" name="Title 1">
            <a:extLst>
              <a:ext uri="{FF2B5EF4-FFF2-40B4-BE49-F238E27FC236}">
                <a16:creationId xmlns:a16="http://schemas.microsoft.com/office/drawing/2014/main" id="{D7F276A3-1246-418C-8D4A-A93071BDF430}"/>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25546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7: Taxas de estacionamento baseadas na poluição </a:t>
            </a:r>
          </a:p>
          <a:p>
            <a:r>
              <a:rPr lang="pt-PT" sz="1800"/>
              <a:t>Os veículos mais ecológicos, tais como veículos elétricos, híbridos e com consumo eficientes de combustível, recebem um desconto enquanto os carros “mais poluentes” pagam um custo adicional. O sistema foi introduzido em Madrid, em 2004, numa tentativa de reduzir a pegada de carbono da cidade. Londres seguiu-lhe os passos em 2018. </a:t>
            </a:r>
          </a:p>
        </p:txBody>
      </p:sp>
      <p:sp>
        <p:nvSpPr>
          <p:cNvPr id="11" name="Title 1">
            <a:extLst>
              <a:ext uri="{FF2B5EF4-FFF2-40B4-BE49-F238E27FC236}">
                <a16:creationId xmlns:a16="http://schemas.microsoft.com/office/drawing/2014/main" id="{2C338D63-2F01-4E9C-BD4D-6E46DB4675FA}"/>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2625" y="4352671"/>
            <a:ext cx="4632960" cy="2432304"/>
          </a:xfrm>
          <a:prstGeom prst="rect">
            <a:avLst/>
          </a:prstGeom>
        </p:spPr>
      </p:pic>
      <p:sp>
        <p:nvSpPr>
          <p:cNvPr id="8" name="Rettangolo 7"/>
          <p:cNvSpPr/>
          <p:nvPr/>
        </p:nvSpPr>
        <p:spPr>
          <a:xfrm>
            <a:off x="672465" y="6261470"/>
            <a:ext cx="8316087" cy="261610"/>
          </a:xfrm>
          <a:prstGeom prst="rect">
            <a:avLst/>
          </a:prstGeom>
        </p:spPr>
        <p:txBody>
          <a:bodyPr wrap="square">
            <a:spAutoFit/>
          </a:bodyPr>
          <a:lstStyle/>
          <a:p>
            <a:r>
              <a:rPr lang="pt-PT" sz="1100"/>
              <a:t>https://www.theguardian.com/world/2020/apr/16/uk-cities-pone-clean-air-zone-plans-due-to-covid-19-crise</a:t>
            </a:r>
          </a:p>
        </p:txBody>
      </p:sp>
    </p:spTree>
    <p:extLst>
      <p:ext uri="{BB962C8B-B14F-4D97-AF65-F5344CB8AC3E}">
        <p14:creationId xmlns:p14="http://schemas.microsoft.com/office/powerpoint/2010/main" val="19330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7: Taxas de estacionamento baseadas na poluição </a:t>
            </a:r>
          </a:p>
          <a:p>
            <a:r>
              <a:rPr lang="pt-PT" sz="1800">
                <a:solidFill>
                  <a:srgbClr val="FF0000"/>
                </a:solidFill>
                <a:latin typeface="Times New Roman" panose="02020603050405020304" pitchFamily="18" charset="0"/>
                <a:cs typeface="Times New Roman" panose="02020603050405020304" pitchFamily="18" charset="0"/>
              </a:rPr>
              <a:t>Impactos</a:t>
            </a:r>
            <a:r>
              <a:rPr lang="pt-PT" sz="1800">
                <a:latin typeface="Times New Roman" panose="02020603050405020304" pitchFamily="18" charset="0"/>
                <a:cs typeface="Times New Roman" panose="02020603050405020304" pitchFamily="18" charset="0"/>
              </a:rPr>
              <a:t>: o governo está a promover Clean Air Zones (zonas de ar limpo) como a melhor forma de influenciar o comportamento dos condutores. Mas a criação destas zonas demora vários anos, e exigem despesas consideráveis. Sem as infraestruturas físicas necessárias, o estacionamento baseado em emissões (Emissions Based Parking) garante resultados semelhantes por uma fração do custo e pode ser implementado numa questão de semanas.</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25- 26 de Março de 2020• Leuven• Riccardo Enei</a:t>
            </a:r>
          </a:p>
        </p:txBody>
      </p:sp>
      <p:sp>
        <p:nvSpPr>
          <p:cNvPr id="11" name="Title 1">
            <a:extLst>
              <a:ext uri="{FF2B5EF4-FFF2-40B4-BE49-F238E27FC236}">
                <a16:creationId xmlns:a16="http://schemas.microsoft.com/office/drawing/2014/main" id="{74F7943F-9597-428F-B87C-7D19182795E8}"/>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pic>
        <p:nvPicPr>
          <p:cNvPr id="9" name="Immagine 8"/>
          <p:cNvPicPr>
            <a:picLocks noChangeAspect="1"/>
          </p:cNvPicPr>
          <p:nvPr/>
        </p:nvPicPr>
        <p:blipFill>
          <a:blip r:embed="rId2"/>
          <a:stretch>
            <a:fillRect/>
          </a:stretch>
        </p:blipFill>
        <p:spPr>
          <a:xfrm>
            <a:off x="2888503" y="4786477"/>
            <a:ext cx="3366993" cy="2492406"/>
          </a:xfrm>
          <a:prstGeom prst="rect">
            <a:avLst/>
          </a:prstGeom>
        </p:spPr>
      </p:pic>
      <p:sp>
        <p:nvSpPr>
          <p:cNvPr id="10" name="Rettangolo 9"/>
          <p:cNvSpPr/>
          <p:nvPr/>
        </p:nvSpPr>
        <p:spPr>
          <a:xfrm>
            <a:off x="730632" y="6263015"/>
            <a:ext cx="7682736" cy="261610"/>
          </a:xfrm>
          <a:prstGeom prst="rect">
            <a:avLst/>
          </a:prstGeom>
        </p:spPr>
        <p:txBody>
          <a:bodyPr wrap="square">
            <a:spAutoFit/>
          </a:bodyPr>
          <a:lstStyle/>
          <a:p>
            <a:r>
              <a:rPr lang="pt-PT" sz="1100"/>
              <a:t>https://www.europeanparking.eu/media/1542/3_uk_cityoflondon_ringgoebp_presentation.pdf</a:t>
            </a:r>
          </a:p>
        </p:txBody>
      </p:sp>
    </p:spTree>
    <p:extLst>
      <p:ext uri="{BB962C8B-B14F-4D97-AF65-F5344CB8AC3E}">
        <p14:creationId xmlns:p14="http://schemas.microsoft.com/office/powerpoint/2010/main" val="1150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pt-PT"/>
              <a:t>N.º 8: taxas de estacionamento baseadas no comprimento do veículo</a:t>
            </a:r>
          </a:p>
          <a:p>
            <a:r>
              <a:rPr lang="pt-PT" sz="1800"/>
              <a:t>Veículos maiores e mais longos são geralmente mais caros. O sistema introduz uma medida democrática para obrigar os condutores a pagar </a:t>
            </a:r>
            <a:r>
              <a:rPr lang="pt-PT" sz="1800" u="sng"/>
              <a:t>quanto</a:t>
            </a:r>
            <a:r>
              <a:rPr lang="pt-PT" sz="1800"/>
              <a:t> espaço estão a ocupar, e não apenas </a:t>
            </a:r>
            <a:r>
              <a:rPr lang="pt-PT" sz="1800" u="sng"/>
              <a:t>durante quanto tempo</a:t>
            </a:r>
            <a:r>
              <a:rPr lang="pt-PT" sz="1800"/>
              <a:t> o vão utilizar. Desta forma, as pessoas são incentivadas a investir em viaturas mais pequenas, tal como o estacionamento baseado na poluição incentiva viaturas mais ecológicas. A medida foi implementada em Norwich (Reino Unido) em 2008. </a:t>
            </a:r>
          </a:p>
        </p:txBody>
      </p:sp>
      <p:pic>
        <p:nvPicPr>
          <p:cNvPr id="4" name="Immagine 3">
            <a:extLst>
              <a:ext uri="{FF2B5EF4-FFF2-40B4-BE49-F238E27FC236}">
                <a16:creationId xmlns:a16="http://schemas.microsoft.com/office/drawing/2014/main" id="{2FA17CD8-B905-4A73-88AC-06BCDEFD1DE2}"/>
              </a:ext>
            </a:extLst>
          </p:cNvPr>
          <p:cNvPicPr>
            <a:picLocks noChangeAspect="1"/>
          </p:cNvPicPr>
          <p:nvPr/>
        </p:nvPicPr>
        <p:blipFill>
          <a:blip r:embed="rId2"/>
          <a:stretch>
            <a:fillRect/>
          </a:stretch>
        </p:blipFill>
        <p:spPr>
          <a:xfrm>
            <a:off x="2594077" y="4570199"/>
            <a:ext cx="3545457" cy="2535262"/>
          </a:xfrm>
          <a:prstGeom prst="rect">
            <a:avLst/>
          </a:prstGeom>
        </p:spPr>
      </p:pic>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7" name="Rettangolo 6"/>
          <p:cNvSpPr/>
          <p:nvPr/>
        </p:nvSpPr>
        <p:spPr>
          <a:xfrm>
            <a:off x="2039112" y="6334107"/>
            <a:ext cx="5422392" cy="261610"/>
          </a:xfrm>
          <a:prstGeom prst="rect">
            <a:avLst/>
          </a:prstGeom>
        </p:spPr>
        <p:txBody>
          <a:bodyPr wrap="square">
            <a:spAutoFit/>
          </a:bodyPr>
          <a:lstStyle/>
          <a:p>
            <a:r>
              <a:rPr lang="pt-PT" sz="1100"/>
              <a:t>https://civitas.eu/sites/default/files/720-2.pdf</a:t>
            </a:r>
          </a:p>
        </p:txBody>
      </p:sp>
    </p:spTree>
    <p:extLst>
      <p:ext uri="{BB962C8B-B14F-4D97-AF65-F5344CB8AC3E}">
        <p14:creationId xmlns:p14="http://schemas.microsoft.com/office/powerpoint/2010/main" val="5605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pt-PT" dirty="0"/>
              <a:t>N.º 8: taxas de estacionamento baseadas no comprimento do veículo</a:t>
            </a:r>
          </a:p>
          <a:p>
            <a:r>
              <a:rPr lang="pt-PT" sz="1800" dirty="0">
                <a:solidFill>
                  <a:srgbClr val="FF0000"/>
                </a:solidFill>
              </a:rPr>
              <a:t>Impactos:</a:t>
            </a:r>
            <a:r>
              <a:rPr lang="pt-PT" sz="1800" dirty="0"/>
              <a:t> em Norwich (Reino Unido), ao ser calculado o potencial da estratégia de preços de estacionamento para influenciar veículos mais pequenos, registou-se uma impressionante redução de 2700 toneladas de </a:t>
            </a:r>
            <a:r>
              <a:rPr lang="pt-PT" sz="1800" dirty="0" smtClean="0"/>
              <a:t>CO2</a:t>
            </a:r>
            <a:r>
              <a:rPr lang="pt-PT" sz="1800" dirty="0"/>
              <a:t> </a:t>
            </a:r>
            <a:r>
              <a:rPr lang="pt-PT" sz="1800" dirty="0" smtClean="0"/>
              <a:t>nos </a:t>
            </a:r>
            <a:r>
              <a:rPr lang="pt-PT" sz="1800" dirty="0"/>
              <a:t>cenários mais otimistas, para cerca de 300 toneladas no mais cauteloso</a:t>
            </a:r>
          </a:p>
        </p:txBody>
      </p:sp>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pic>
        <p:nvPicPr>
          <p:cNvPr id="2" name="Immagine 1"/>
          <p:cNvPicPr>
            <a:picLocks noChangeAspect="1"/>
          </p:cNvPicPr>
          <p:nvPr/>
        </p:nvPicPr>
        <p:blipFill>
          <a:blip r:embed="rId3"/>
          <a:stretch>
            <a:fillRect/>
          </a:stretch>
        </p:blipFill>
        <p:spPr>
          <a:xfrm>
            <a:off x="2349493" y="3787059"/>
            <a:ext cx="4328916" cy="3070941"/>
          </a:xfrm>
          <a:prstGeom prst="rect">
            <a:avLst/>
          </a:prstGeom>
        </p:spPr>
      </p:pic>
      <p:sp>
        <p:nvSpPr>
          <p:cNvPr id="7" name="Rettangolo 6"/>
          <p:cNvSpPr/>
          <p:nvPr/>
        </p:nvSpPr>
        <p:spPr>
          <a:xfrm>
            <a:off x="566928" y="6263015"/>
            <a:ext cx="7086600" cy="261610"/>
          </a:xfrm>
          <a:prstGeom prst="rect">
            <a:avLst/>
          </a:prstGeom>
        </p:spPr>
        <p:txBody>
          <a:bodyPr wrap="square">
            <a:spAutoFit/>
          </a:bodyPr>
          <a:lstStyle/>
          <a:p>
            <a:r>
              <a:rPr lang="pt-PT" sz="1100"/>
              <a:t>https://civitas.eu/content/measure-result-influencing-choice-vehicle-towards-smaller-and-more-fuel-efficient-vehicles</a:t>
            </a:r>
          </a:p>
        </p:txBody>
      </p:sp>
    </p:spTree>
    <p:extLst>
      <p:ext uri="{BB962C8B-B14F-4D97-AF65-F5344CB8AC3E}">
        <p14:creationId xmlns:p14="http://schemas.microsoft.com/office/powerpoint/2010/main" val="30501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9: carregamento sem fios nos locais de estacionamento </a:t>
            </a:r>
          </a:p>
          <a:p>
            <a:r>
              <a:rPr lang="pt-PT" sz="1800"/>
              <a:t>Estão já disponíveis várias soluções de carregamento sem fios para veículos elétricos e com fornecedores como a Plugless, é possível efetuar carregamentos sem fios nos locais de estacionamento.</a:t>
            </a:r>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7" name="Rettangolo 6"/>
          <p:cNvSpPr/>
          <p:nvPr/>
        </p:nvSpPr>
        <p:spPr>
          <a:xfrm>
            <a:off x="1699970" y="6188435"/>
            <a:ext cx="2044149" cy="261610"/>
          </a:xfrm>
          <a:prstGeom prst="rect">
            <a:avLst/>
          </a:prstGeom>
        </p:spPr>
        <p:txBody>
          <a:bodyPr wrap="none">
            <a:spAutoFit/>
          </a:bodyPr>
          <a:lstStyle/>
          <a:p>
            <a:r>
              <a:rPr lang="pt-PT" sz="1100"/>
              <a:t>https://www.pluglesspower.com/</a:t>
            </a:r>
          </a:p>
        </p:txBody>
      </p:sp>
      <p:pic>
        <p:nvPicPr>
          <p:cNvPr id="8" name="Immagine 7"/>
          <p:cNvPicPr>
            <a:picLocks noChangeAspect="1"/>
          </p:cNvPicPr>
          <p:nvPr/>
        </p:nvPicPr>
        <p:blipFill>
          <a:blip r:embed="rId2"/>
          <a:stretch>
            <a:fillRect/>
          </a:stretch>
        </p:blipFill>
        <p:spPr>
          <a:xfrm>
            <a:off x="2722044" y="3812082"/>
            <a:ext cx="3815585" cy="3045918"/>
          </a:xfrm>
          <a:prstGeom prst="rect">
            <a:avLst/>
          </a:prstGeom>
        </p:spPr>
      </p:pic>
    </p:spTree>
    <p:extLst>
      <p:ext uri="{BB962C8B-B14F-4D97-AF65-F5344CB8AC3E}">
        <p14:creationId xmlns:p14="http://schemas.microsoft.com/office/powerpoint/2010/main" val="22736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pt-PT" sz="3600" b="1">
                <a:solidFill>
                  <a:schemeClr val="bg1"/>
                </a:solidFill>
                <a:latin typeface="+mj-lt"/>
              </a:rPr>
              <a:t>Soluções técnicas</a:t>
            </a:r>
          </a:p>
        </p:txBody>
      </p:sp>
    </p:spTree>
    <p:extLst>
      <p:ext uri="{BB962C8B-B14F-4D97-AF65-F5344CB8AC3E}">
        <p14:creationId xmlns:p14="http://schemas.microsoft.com/office/powerpoint/2010/main" val="120740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9: carregamento sem fios nos locais de estacionamento </a:t>
            </a:r>
          </a:p>
          <a:p>
            <a:r>
              <a:rPr lang="pt-PT" sz="1800">
                <a:solidFill>
                  <a:srgbClr val="FF0000"/>
                </a:solidFill>
              </a:rPr>
              <a:t>Impacto e implementação</a:t>
            </a:r>
            <a:r>
              <a:rPr lang="pt-PT" sz="1800"/>
              <a:t>: </a:t>
            </a:r>
          </a:p>
          <a:p>
            <a:r>
              <a:rPr lang="pt-PT" sz="1800"/>
              <a:t>A WiCh – Carregamento Sem Fios de Veículos Elétricos – foi um estudo em grande escala, com 18 meses de carregamento indutivo (2017), envolvendo 20 veículos introduzidos nas frotas de veículos existentes para serem testados pelos seus utilizadores no seu trabalho normal na Suécia. Os veículos foram distribuídos por mais de 8 locais diferentes no sul da Suécia, nas cidades de Estocolmo, Uppsala e Gotemburgo.</a:t>
            </a:r>
          </a:p>
          <a:p>
            <a:r>
              <a:rPr lang="pt-PT" sz="1800"/>
              <a:t>A Noruega irá instalar as primeiras estações de carregamento de automóveis elétricos sem fios do mundo para táxis nos locais de estacionamento em Oslo. O projeto de carregamento rápido sem fios reduzirá as emissões climáticas do setor dos táxis até 2023.</a:t>
            </a:r>
          </a:p>
          <a:p>
            <a:endParaRPr lang="en-US" sz="1800" dirty="0"/>
          </a:p>
          <a:p>
            <a:endParaRPr lang="en-US" altLang="en-US" dirty="0"/>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2059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pt-PT" sz="3600" b="1">
                <a:solidFill>
                  <a:schemeClr val="bg1"/>
                </a:solidFill>
                <a:latin typeface="+mj-lt"/>
              </a:rPr>
              <a:t>Vantagens</a:t>
            </a:r>
          </a:p>
        </p:txBody>
      </p:sp>
    </p:spTree>
    <p:extLst>
      <p:ext uri="{BB962C8B-B14F-4D97-AF65-F5344CB8AC3E}">
        <p14:creationId xmlns:p14="http://schemas.microsoft.com/office/powerpoint/2010/main" val="104158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50" y="114300"/>
            <a:ext cx="7343775" cy="1152525"/>
          </a:xfrm>
        </p:spPr>
        <p:txBody>
          <a:bodyPr/>
          <a:lstStyle/>
          <a:p>
            <a:pPr marL="0" indent="0" eaLnBrk="1" hangingPunct="1">
              <a:buFontTx/>
              <a:buNone/>
            </a:pPr>
            <a:r>
              <a:rPr lang="pt-PT" sz="2400"/>
              <a:t>Benefícios das soluções técnicas</a:t>
            </a:r>
          </a:p>
        </p:txBody>
      </p:sp>
      <p:sp>
        <p:nvSpPr>
          <p:cNvPr id="6147" name="Content Placeholder 2"/>
          <p:cNvSpPr>
            <a:spLocks noGrp="1"/>
          </p:cNvSpPr>
          <p:nvPr>
            <p:ph idx="1"/>
          </p:nvPr>
        </p:nvSpPr>
        <p:spPr/>
        <p:txBody>
          <a:bodyPr/>
          <a:lstStyle/>
          <a:p>
            <a:pPr marL="0" indent="0" eaLnBrk="1" hangingPunct="1">
              <a:buFontTx/>
              <a:buNone/>
            </a:pPr>
            <a:r>
              <a:rPr lang="pt-PT" sz="1800"/>
              <a:t> </a:t>
            </a:r>
          </a:p>
          <a:p>
            <a:pPr marL="857250" lvl="1" eaLnBrk="1" hangingPunct="1"/>
            <a:r>
              <a:rPr lang="pt-PT"/>
              <a:t>Redução do tempo de cruzeiro para procurar estacionamento</a:t>
            </a:r>
          </a:p>
          <a:p>
            <a:pPr marL="857250" lvl="1" eaLnBrk="1" hangingPunct="1"/>
            <a:r>
              <a:rPr lang="pt-PT"/>
              <a:t>Redução do congestionamento e das emissões</a:t>
            </a:r>
          </a:p>
          <a:p>
            <a:pPr marL="857250" lvl="1" eaLnBrk="1" hangingPunct="1"/>
            <a:r>
              <a:rPr lang="pt-PT"/>
              <a:t>Melhoria da implementação do estacionamento</a:t>
            </a:r>
          </a:p>
          <a:p>
            <a:pPr marL="857250" lvl="1" eaLnBrk="1" hangingPunct="1"/>
            <a:r>
              <a:rPr lang="pt-PT"/>
              <a:t>Aumento das receitas</a:t>
            </a:r>
          </a:p>
          <a:p>
            <a:pPr marL="857250" lvl="1" eaLnBrk="1" hangingPunct="1"/>
            <a:r>
              <a:rPr lang="pt-PT"/>
              <a:t>Melhoria da disponibilidade do estacionamento</a:t>
            </a:r>
          </a:p>
          <a:p>
            <a:pPr marL="857250" lvl="1" eaLnBrk="1" hangingPunct="1"/>
            <a:r>
              <a:rPr lang="pt-PT"/>
              <a:t>Aumento das taxas de ocupação do espaço de estacionamento</a:t>
            </a:r>
          </a:p>
          <a:p>
            <a:pPr marL="857250" lvl="1" eaLnBrk="1" hangingPunct="1"/>
            <a:r>
              <a:rPr lang="pt-PT"/>
              <a:t>Apoio à economia local</a:t>
            </a:r>
          </a:p>
          <a:p>
            <a:pPr marL="857250" lvl="1" eaLnBrk="1" hangingPunct="1"/>
            <a:r>
              <a:rPr lang="pt-PT"/>
              <a:t>Melhora a habitabilidade</a:t>
            </a:r>
          </a:p>
          <a:p>
            <a:pPr marL="857250" lvl="1" eaLnBrk="1" hangingPunct="1"/>
            <a:r>
              <a:rPr lang="pt-PT"/>
              <a:t>Melhoria da segurança</a:t>
            </a:r>
          </a:p>
        </p:txBody>
      </p:sp>
      <p:pic>
        <p:nvPicPr>
          <p:cNvPr id="2" name="Immagine 1">
            <a:extLst>
              <a:ext uri="{FF2B5EF4-FFF2-40B4-BE49-F238E27FC236}">
                <a16:creationId xmlns:a16="http://schemas.microsoft.com/office/drawing/2014/main" id="{C1971058-0029-4666-983F-6781DFC7B6E3}"/>
              </a:ext>
            </a:extLst>
          </p:cNvPr>
          <p:cNvPicPr>
            <a:picLocks noChangeAspect="1"/>
          </p:cNvPicPr>
          <p:nvPr/>
        </p:nvPicPr>
        <p:blipFill>
          <a:blip r:embed="rId2"/>
          <a:stretch>
            <a:fillRect/>
          </a:stretch>
        </p:blipFill>
        <p:spPr>
          <a:xfrm>
            <a:off x="6372223" y="1822263"/>
            <a:ext cx="2771777" cy="1862425"/>
          </a:xfrm>
          <a:prstGeom prst="rect">
            <a:avLst/>
          </a:prstGeom>
        </p:spPr>
      </p:pic>
      <p:pic>
        <p:nvPicPr>
          <p:cNvPr id="6" name="Immagine 5">
            <a:extLst>
              <a:ext uri="{FF2B5EF4-FFF2-40B4-BE49-F238E27FC236}">
                <a16:creationId xmlns:a16="http://schemas.microsoft.com/office/drawing/2014/main" id="{550CD2CF-2729-4DC9-81B6-E495FDBE0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2" y="4004469"/>
            <a:ext cx="2771777" cy="1863711"/>
          </a:xfrm>
          <a:prstGeom prst="rect">
            <a:avLst/>
          </a:prstGeom>
        </p:spPr>
      </p:pic>
      <p:sp>
        <p:nvSpPr>
          <p:cNvPr id="7"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3398329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t-PT">
                <a:solidFill>
                  <a:srgbClr val="134095"/>
                </a:solidFill>
              </a:rPr>
              <a:t>Impactos de soluções técnicas: o Parque SF</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eaLnBrk="1" hangingPunct="1"/>
            <a:r>
              <a:rPr lang="pt-PT" sz="1800">
                <a:solidFill>
                  <a:srgbClr val="134095"/>
                </a:solidFill>
                <a:ea typeface="ＭＳ Ｐゴシック" panose="020B0600070205080204" pitchFamily="34" charset="-128"/>
              </a:rPr>
              <a:t>O Parque de São Francisco foi uma das primeiras cidades a adotar uma abordagem dinâmica para os preços de estacionamento com parquímetro. </a:t>
            </a:r>
          </a:p>
          <a:p>
            <a:pPr eaLnBrk="1" hangingPunct="1"/>
            <a:endParaRPr lang="en-US" altLang="en-US" sz="1800" kern="0" dirty="0">
              <a:solidFill>
                <a:srgbClr val="134095"/>
              </a:solidFill>
              <a:ea typeface="ＭＳ Ｐゴシック" panose="020B0600070205080204" pitchFamily="34" charset="-128"/>
            </a:endParaRPr>
          </a:p>
          <a:p>
            <a:pPr eaLnBrk="1" hangingPunct="1"/>
            <a:endParaRPr lang="en-US" altLang="en-US" sz="1800" kern="0" dirty="0">
              <a:solidFill>
                <a:srgbClr val="134095"/>
              </a:solidFill>
              <a:ea typeface="ＭＳ Ｐゴシック" panose="020B0600070205080204" pitchFamily="34" charset="-128"/>
            </a:endParaRPr>
          </a:p>
          <a:p>
            <a:pPr eaLnBrk="1" hangingPunct="1"/>
            <a:r>
              <a:rPr lang="pt-PT" sz="1800">
                <a:solidFill>
                  <a:srgbClr val="134095"/>
                </a:solidFill>
                <a:ea typeface="ＭＳ Ｐゴシック" panose="020B0600070205080204" pitchFamily="34" charset="-128"/>
              </a:rPr>
              <a:t>Os encargos variam por bloco, hora do dia e dia da semana para obter uma taxa de ocupação de um a dois espaços disponíveis em cada segmento de estrada. </a:t>
            </a:r>
          </a:p>
          <a:p>
            <a:pPr eaLnBrk="1" hangingPunct="1"/>
            <a:endParaRPr lang="en-US" altLang="en-US" sz="1800" kern="0" dirty="0">
              <a:solidFill>
                <a:srgbClr val="134095"/>
              </a:solidFill>
              <a:ea typeface="ＭＳ Ｐゴシック" panose="020B0600070205080204" pitchFamily="34" charset="-128"/>
            </a:endParaRPr>
          </a:p>
          <a:p>
            <a:pPr marL="0" indent="0" eaLnBrk="1" hangingPunct="1">
              <a:buNone/>
            </a:pPr>
            <a:endParaRPr lang="en-US" altLang="en-US" sz="1800" kern="0" dirty="0">
              <a:solidFill>
                <a:srgbClr val="134095"/>
              </a:solidFill>
              <a:ea typeface="ＭＳ Ｐゴシック" panose="020B0600070205080204" pitchFamily="34" charset="-128"/>
            </a:endParaRPr>
          </a:p>
          <a:p>
            <a:pPr eaLnBrk="1" hangingPunct="1"/>
            <a:r>
              <a:rPr lang="pt-PT" sz="1800">
                <a:solidFill>
                  <a:srgbClr val="134095"/>
                </a:solidFill>
                <a:ea typeface="ＭＳ Ｐゴシック" panose="020B0600070205080204" pitchFamily="34" charset="-128"/>
              </a:rPr>
              <a:t>A disponibilidade de lugares de estacionamento pode ser identificada no website do SF Park ou através de aplicações móveis.</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413458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t-PT">
                <a:solidFill>
                  <a:srgbClr val="134095"/>
                </a:solidFill>
              </a:rPr>
              <a:t>Impactos das soluções técnicas</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pt-PT" sz="1800">
                <a:solidFill>
                  <a:srgbClr val="134095"/>
                </a:solidFill>
                <a:ea typeface="ＭＳ Ｐゴシック" panose="020B0600070205080204" pitchFamily="34" charset="-128"/>
              </a:rPr>
              <a:t>Resultados nas áreas piloto do São Francisco Sfpark (parquímetros inteligentes que alteram os preços de acordo com a localização, hora do dia e dia da semana).</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2" name="Immagine 1">
            <a:extLst>
              <a:ext uri="{FF2B5EF4-FFF2-40B4-BE49-F238E27FC236}">
                <a16:creationId xmlns:a16="http://schemas.microsoft.com/office/drawing/2014/main" id="{FCCC2550-493F-4854-80E6-02173D90A25E}"/>
              </a:ext>
            </a:extLst>
          </p:cNvPr>
          <p:cNvPicPr>
            <a:picLocks noChangeAspect="1"/>
          </p:cNvPicPr>
          <p:nvPr/>
        </p:nvPicPr>
        <p:blipFill>
          <a:blip r:embed="rId3"/>
          <a:stretch>
            <a:fillRect/>
          </a:stretch>
        </p:blipFill>
        <p:spPr>
          <a:xfrm>
            <a:off x="247571" y="2507560"/>
            <a:ext cx="4740448" cy="3801165"/>
          </a:xfrm>
          <a:prstGeom prst="rect">
            <a:avLst/>
          </a:prstGeom>
        </p:spPr>
      </p:pic>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4414631" y="2507560"/>
            <a:ext cx="4729369"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pt-PT" sz="2000"/>
              <a:t>Em áreas piloto do SFpark, o tempo que a maioria das pessoas comunicou ser necessário para encontrar um espaço diminuiu em 43 por cento, quando comparado com uma diminuição de 13 por cento nas áreas de controlo.</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12612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t-PT">
                <a:solidFill>
                  <a:srgbClr val="134095"/>
                </a:solidFill>
              </a:rPr>
              <a:t>Impactos das soluções técnicas</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pt-PT" sz="1800">
                <a:solidFill>
                  <a:srgbClr val="134095"/>
                </a:solidFill>
                <a:ea typeface="ＭＳ Ｐゴシック" panose="020B0600070205080204" pitchFamily="34" charset="-128"/>
              </a:rPr>
              <a:t>Resultados em áreas piloto de San Francisco Sfpark (obstáculos a superar e soluções)</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pt-PT" sz="2000" b="1"/>
              <a:t>O cumprimentos dos pagamentos foi um desafio</a:t>
            </a:r>
            <a:r>
              <a:rPr lang="pt-PT" sz="2000"/>
              <a:t>. Embora o preço ajustável à procura garanta os benefícios previstos, estes são maiores quando a maioria das pessoas paga no parquímetro. Dados da avaliação piloto confirmaram que os níveis de cumprimento de pagamentos em muitos blocos foram consistentemente baixos, ou seja, quando os carros estão estacionados sem pagar no parquímetro.</a:t>
            </a:r>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64101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pt-PT" sz="2000">
                <a:latin typeface="+mn-lt"/>
              </a:rPr>
              <a:t>Para ajudar a aumentar o cumprimento dos pagamentos, o pagamento foi facilitado nas áreas piloto.  O PayByPhone foi introduzido assim como novos parquímetros que aceitam pagamento por cartão de crédito, cartões de estacionamento e moedas.</a:t>
            </a: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123596" y="4555826"/>
            <a:ext cx="1241045" cy="400110"/>
          </a:xfrm>
          <a:prstGeom prst="rect">
            <a:avLst/>
          </a:prstGeom>
          <a:noFill/>
        </p:spPr>
        <p:txBody>
          <a:bodyPr wrap="none" rtlCol="0">
            <a:spAutoFit/>
          </a:bodyPr>
          <a:lstStyle/>
          <a:p>
            <a:r>
              <a:rPr lang="pt-PT" sz="2000" dirty="0">
                <a:latin typeface="+mn-lt"/>
              </a:rPr>
              <a:t>Soluções</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393864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t-PT">
                <a:solidFill>
                  <a:srgbClr val="134095"/>
                </a:solidFill>
              </a:rPr>
              <a:t>Impactos das soluções técnicas</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pt-PT" sz="1800">
                <a:solidFill>
                  <a:srgbClr val="134095"/>
                </a:solidFill>
                <a:ea typeface="ＭＳ Ｐゴシック" panose="020B0600070205080204" pitchFamily="34" charset="-128"/>
              </a:rPr>
              <a:t>Resultados em áreas piloto de San Francisco Sfpark (obstáculos a superar e soluções)</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pt-PT" sz="2000" b="1"/>
              <a:t>Obstáculos regulamentares a esta abordagem. </a:t>
            </a:r>
            <a:r>
              <a:rPr lang="pt-PT" sz="2000"/>
              <a:t>A legislação atual impede a cobrança de estacionamentos com duração inferior a cinco minutos, o que significa que não é possível cobrar automaticamente pequenos incrementos de tempo.</a:t>
            </a:r>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377319"/>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pt-PT" sz="2000">
                <a:latin typeface="+mn-lt"/>
              </a:rPr>
              <a:t>O governo central deve permitir uma gestão dinâmica, permitindo a cobrança em pequenos incrementos e introduzindo disposições de regulação dinâmica do tráfego.</a:t>
            </a: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879083" y="3804414"/>
            <a:ext cx="1241045" cy="400110"/>
          </a:xfrm>
          <a:prstGeom prst="rect">
            <a:avLst/>
          </a:prstGeom>
          <a:noFill/>
        </p:spPr>
        <p:txBody>
          <a:bodyPr wrap="none" rtlCol="0">
            <a:spAutoFit/>
          </a:bodyPr>
          <a:lstStyle/>
          <a:p>
            <a:r>
              <a:rPr lang="pt-PT" sz="2000">
                <a:latin typeface="+mn-lt"/>
              </a:rPr>
              <a:t>Soluções</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307316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t-PT">
                <a:solidFill>
                  <a:srgbClr val="134095"/>
                </a:solidFill>
              </a:rPr>
              <a:t>Impactos das soluções técnicas</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pt-PT" sz="1800">
                <a:solidFill>
                  <a:srgbClr val="134095"/>
                </a:solidFill>
                <a:ea typeface="ＭＳ Ｐゴシック" panose="020B0600070205080204" pitchFamily="34" charset="-128"/>
              </a:rPr>
              <a:t>Resultados em áreas piloto de San Francisco Sfpark (obstáculos a superar e soluções)</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pt-PT" sz="2000" b="1"/>
              <a:t>A complexidade tecnológica na gestão de sistemas</a:t>
            </a:r>
            <a:r>
              <a:rPr lang="pt-PT" sz="2000"/>
              <a:t>. Do ponto de vista tecnológico, a utilização de dados de múltiplos fornecedores e fontes exigiu uma limpeza, montagem e reconciliação de dados significativas.</a:t>
            </a:r>
          </a:p>
        </p:txBody>
      </p:sp>
      <p:sp>
        <p:nvSpPr>
          <p:cNvPr id="8" name="Freccia in giù 7">
            <a:extLst>
              <a:ext uri="{FF2B5EF4-FFF2-40B4-BE49-F238E27FC236}">
                <a16:creationId xmlns:a16="http://schemas.microsoft.com/office/drawing/2014/main" id="{067F635B-691E-4A8F-9508-1BFA08FE7A1E}"/>
              </a:ext>
            </a:extLst>
          </p:cNvPr>
          <p:cNvSpPr/>
          <p:nvPr/>
        </p:nvSpPr>
        <p:spPr>
          <a:xfrm>
            <a:off x="4334773" y="4291080"/>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0D4B92E-86CD-4DDC-AD12-9C44E3AC5162}"/>
              </a:ext>
            </a:extLst>
          </p:cNvPr>
          <p:cNvSpPr txBox="1"/>
          <p:nvPr/>
        </p:nvSpPr>
        <p:spPr>
          <a:xfrm>
            <a:off x="3920751" y="3852711"/>
            <a:ext cx="1241045" cy="400110"/>
          </a:xfrm>
          <a:prstGeom prst="rect">
            <a:avLst/>
          </a:prstGeom>
          <a:noFill/>
        </p:spPr>
        <p:txBody>
          <a:bodyPr wrap="none" rtlCol="0">
            <a:spAutoFit/>
          </a:bodyPr>
          <a:lstStyle/>
          <a:p>
            <a:r>
              <a:rPr lang="pt-PT" sz="2000">
                <a:latin typeface="+mn-lt"/>
              </a:rPr>
              <a:t>Soluções</a:t>
            </a:r>
          </a:p>
        </p:txBody>
      </p:sp>
      <p:sp>
        <p:nvSpPr>
          <p:cNvPr id="10" name="CasellaDiTesto 9">
            <a:extLst>
              <a:ext uri="{FF2B5EF4-FFF2-40B4-BE49-F238E27FC236}">
                <a16:creationId xmlns:a16="http://schemas.microsoft.com/office/drawing/2014/main" id="{FC8C15A3-AE19-41EE-AAD6-967FD523D35C}"/>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pt-PT" sz="2000">
                <a:latin typeface="+mn-lt"/>
              </a:rPr>
              <a:t>Ter consultores no local para trabalhar diretamente com o pessoal do município local foi essencial para resolver os inúmeros problemas de processamento de dados.</a:t>
            </a:r>
          </a:p>
        </p:txBody>
      </p:sp>
    </p:spTree>
    <p:extLst>
      <p:ext uri="{BB962C8B-B14F-4D97-AF65-F5344CB8AC3E}">
        <p14:creationId xmlns:p14="http://schemas.microsoft.com/office/powerpoint/2010/main" val="303031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t-PT">
                <a:solidFill>
                  <a:srgbClr val="134095"/>
                </a:solidFill>
              </a:rPr>
              <a:t>Impactos das soluções técnicas: Estacionamento Inteligente em Treviso (IT)</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2683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pt-PT" sz="2000"/>
              <a:t>A cidade de Treviso (85 000 habitantes) está equipada, desde 2010, com um sistema de gestão de estacionamento inovador baseado na utilização de sensores de indução magnética instalados em cada espaço de estacionamento individual.</a:t>
            </a:r>
          </a:p>
          <a:p>
            <a:pPr marL="857250" lvl="1" eaLnBrk="1" hangingPunct="1"/>
            <a:r>
              <a:rPr lang="pt-PT" sz="2000"/>
              <a:t>Isto permite comunicar constantemente com os parquímetros e com o sistema central através de um sistema de transmissão. O sistema fornece dados de ocupação em tempo real e de rotação de veículos para cada um dos 2400 lugares de estacionamento no centro histórico.</a:t>
            </a:r>
          </a:p>
          <a:p>
            <a:pPr marL="857250" lvl="1" eaLnBrk="1" hangingPunct="1"/>
            <a:r>
              <a:rPr lang="pt-PT" sz="2000"/>
              <a:t>Graças ao cofinanciamento europeu (Projeto Life + PERHT), o sistema foi alargado às bancadas de carga/descarga do centro histórico em 2015</a:t>
            </a:r>
          </a:p>
        </p:txBody>
      </p:sp>
    </p:spTree>
    <p:extLst>
      <p:ext uri="{BB962C8B-B14F-4D97-AF65-F5344CB8AC3E}">
        <p14:creationId xmlns:p14="http://schemas.microsoft.com/office/powerpoint/2010/main" val="4728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t-PT">
                <a:solidFill>
                  <a:srgbClr val="134095"/>
                </a:solidFill>
              </a:rPr>
              <a:t>Impactos das soluções técnicas: Estacionamento Inteligente em Treviso (IT)</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3943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pt-PT" sz="2000"/>
              <a:t>Em 2019, uma nova aplicação (TrevisoApp) foi integrada nos sistemas de estacionamento inteligentes:</a:t>
            </a:r>
          </a:p>
          <a:p>
            <a:pPr marL="784225" lvl="1" indent="0" eaLnBrk="1" hangingPunct="1">
              <a:buNone/>
            </a:pPr>
            <a:r>
              <a:rPr lang="pt-PT" sz="2000"/>
              <a:t>✅ oferece ao utilizador mais flexibilidade para pagar o tempo real de estacionamento, sem qualquer tipo de intermediação (por exemplo, vários veículos com uma única conta);</a:t>
            </a:r>
          </a:p>
          <a:p>
            <a:pPr marL="784225" lvl="1" indent="0" eaLnBrk="1" hangingPunct="1">
              <a:buNone/>
            </a:pPr>
            <a:r>
              <a:rPr lang="pt-PT" sz="2000"/>
              <a:t>✅ guia o condutor até ao espaço de estacionamento, permitindo-lhe escolher o itinerário mais rápido e reduzir o impacto ambiental na cidade;</a:t>
            </a:r>
          </a:p>
          <a:p>
            <a:pPr marL="784225" lvl="1" indent="0" eaLnBrk="1" hangingPunct="1">
              <a:buNone/>
            </a:pPr>
            <a:r>
              <a:rPr lang="pt-PT" sz="2000"/>
              <a:t>✅ acrescenta a possibilidade de adicionar assinaturas virtuais para satisfazer necessidades urbanas específicas (categorias protegidas, unidades de carregamento para carros elétricos, ...).</a:t>
            </a:r>
          </a:p>
        </p:txBody>
      </p:sp>
    </p:spTree>
    <p:extLst>
      <p:ext uri="{BB962C8B-B14F-4D97-AF65-F5344CB8AC3E}">
        <p14:creationId xmlns:p14="http://schemas.microsoft.com/office/powerpoint/2010/main" val="417651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1: Robôs de estacionamento automatizados </a:t>
            </a:r>
          </a:p>
          <a:p>
            <a:r>
              <a:rPr lang="pt-PT" sz="1800"/>
              <a:t>O </a:t>
            </a:r>
            <a:r>
              <a:rPr lang="pt-PT" sz="1800">
                <a:latin typeface="Times New Roman" panose="02020603050405020304" pitchFamily="18" charset="0"/>
                <a:cs typeface="Times New Roman" panose="02020603050405020304" pitchFamily="18" charset="0"/>
              </a:rPr>
              <a:t>sistema automatizado de estacionamento funciona com robôs que conduzem veículos e os estacionam mais eficientemente numa área de estacionamento tradicional. O sistema foi instalado no Aeroporto Lyon-Saint Exupéry em 2018. </a:t>
            </a:r>
          </a:p>
          <a:p>
            <a:endParaRPr lang="it-IT" sz="18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9" name="Title 1">
            <a:extLst>
              <a:ext uri="{FF2B5EF4-FFF2-40B4-BE49-F238E27FC236}">
                <a16:creationId xmlns:a16="http://schemas.microsoft.com/office/drawing/2014/main" id="{C7DC6320-1EF1-4AB2-85CD-4E682049EF08}"/>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pic>
        <p:nvPicPr>
          <p:cNvPr id="3" name="Immagine 2">
            <a:extLst>
              <a:ext uri="{FF2B5EF4-FFF2-40B4-BE49-F238E27FC236}">
                <a16:creationId xmlns:a16="http://schemas.microsoft.com/office/drawing/2014/main" id="{63B33166-AD99-456D-9A0F-FE16F2DD1135}"/>
              </a:ext>
            </a:extLst>
          </p:cNvPr>
          <p:cNvPicPr>
            <a:picLocks noChangeAspect="1"/>
          </p:cNvPicPr>
          <p:nvPr/>
        </p:nvPicPr>
        <p:blipFill>
          <a:blip r:embed="rId2"/>
          <a:stretch>
            <a:fillRect/>
          </a:stretch>
        </p:blipFill>
        <p:spPr>
          <a:xfrm>
            <a:off x="1975104" y="3881384"/>
            <a:ext cx="4670685" cy="2773416"/>
          </a:xfrm>
          <a:prstGeom prst="rect">
            <a:avLst/>
          </a:prstGeom>
        </p:spPr>
      </p:pic>
      <p:sp>
        <p:nvSpPr>
          <p:cNvPr id="6" name="Rettangolo 5"/>
          <p:cNvSpPr/>
          <p:nvPr/>
        </p:nvSpPr>
        <p:spPr>
          <a:xfrm>
            <a:off x="1347088" y="6103688"/>
            <a:ext cx="8645271" cy="261610"/>
          </a:xfrm>
          <a:prstGeom prst="rect">
            <a:avLst/>
          </a:prstGeom>
          <a:noFill/>
        </p:spPr>
        <p:txBody>
          <a:bodyPr wrap="square">
            <a:spAutoFit/>
          </a:bodyPr>
          <a:lstStyle/>
          <a:p>
            <a:r>
              <a:rPr lang="pt-PT" sz="1100" b="1">
                <a:solidFill>
                  <a:srgbClr val="2249A1"/>
                </a:solidFill>
              </a:rPr>
              <a:t>Https://Www.Internationalairportreview.Com/News/82979/Lyon-aeroportos-novo-robótico-estacionamento</a:t>
            </a:r>
            <a:r>
              <a:rPr lang="pt-PT" sz="1100"/>
              <a:t>/ </a:t>
            </a:r>
          </a:p>
        </p:txBody>
      </p:sp>
    </p:spTree>
    <p:extLst>
      <p:ext uri="{BB962C8B-B14F-4D97-AF65-F5344CB8AC3E}">
        <p14:creationId xmlns:p14="http://schemas.microsoft.com/office/powerpoint/2010/main" val="2403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t-PT">
                <a:solidFill>
                  <a:srgbClr val="134095"/>
                </a:solidFill>
              </a:rPr>
              <a:t>Impactos das soluções técnicas</a:t>
            </a: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pt-PT" sz="1800">
                <a:solidFill>
                  <a:srgbClr val="134095"/>
                </a:solidFill>
                <a:ea typeface="ＭＳ Ｐゴシック" panose="020B0600070205080204" pitchFamily="34" charset="-128"/>
              </a:rPr>
              <a:t>Resultados no Treviso (IT) Ipark (sensores sem fios instalados em espaços de estacionamentos pagos e TrevisoApp para pagamento e reserva).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1026" name="Picture 2">
            <a:extLst>
              <a:ext uri="{FF2B5EF4-FFF2-40B4-BE49-F238E27FC236}">
                <a16:creationId xmlns:a16="http://schemas.microsoft.com/office/drawing/2014/main" id="{FE31B1D2-4F1A-4BBB-B004-35FBC8AC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10703"/>
            <a:ext cx="5905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56AFF105-E8CF-499F-AC62-696DB51B9E01}"/>
              </a:ext>
            </a:extLst>
          </p:cNvPr>
          <p:cNvSpPr/>
          <p:nvPr/>
        </p:nvSpPr>
        <p:spPr>
          <a:xfrm>
            <a:off x="822205" y="5587132"/>
            <a:ext cx="7556740" cy="830997"/>
          </a:xfrm>
          <a:prstGeom prst="rect">
            <a:avLst/>
          </a:prstGeom>
        </p:spPr>
        <p:txBody>
          <a:bodyPr wrap="square">
            <a:spAutoFit/>
          </a:bodyPr>
          <a:lstStyle/>
          <a:p>
            <a:r>
              <a:rPr lang="pt-PT">
                <a:solidFill>
                  <a:srgbClr val="134095"/>
                </a:solidFill>
                <a:ea typeface="ＭＳ Ｐゴシック" panose="020B0600070205080204" pitchFamily="34" charset="-128"/>
              </a:rPr>
              <a:t>Aumento das receitas (+60%) do estacionamento após a implementação do Ipark (2010)</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374291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t-PT">
                <a:solidFill>
                  <a:srgbClr val="134095"/>
                </a:solidFill>
              </a:rPr>
              <a:t>Impactos das soluções técnicas</a:t>
            </a: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pt-PT" sz="1800">
                <a:solidFill>
                  <a:srgbClr val="134095"/>
                </a:solidFill>
                <a:ea typeface="ＭＳ Ｐゴシック" panose="020B0600070205080204" pitchFamily="34" charset="-128"/>
              </a:rPr>
              <a:t>Resultados no Ipark Treviso (IT) (obstáculos a ultrapassar).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6" name="Content Placeholder 2">
            <a:extLst>
              <a:ext uri="{FF2B5EF4-FFF2-40B4-BE49-F238E27FC236}">
                <a16:creationId xmlns:a16="http://schemas.microsoft.com/office/drawing/2014/main" id="{4C2B7D55-4613-4068-8A28-DB9129A2C506}"/>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pt-PT" sz="2000" b="1"/>
              <a:t>Complexidade na gestão da solução (governação) </a:t>
            </a:r>
            <a:r>
              <a:rPr lang="pt-PT" sz="2000"/>
              <a:t>Em 2009, o Município de Treviso estava ciente da administração complexa de soluções de estacionamento inteligente (sensores, parquímetros, hardware e software, etc.)</a:t>
            </a:r>
          </a:p>
          <a:p>
            <a:pPr marL="857250" lvl="1" eaLnBrk="1" hangingPunct="1"/>
            <a:endParaRPr lang="en-US" altLang="en-US" sz="2000" kern="0" dirty="0"/>
          </a:p>
        </p:txBody>
      </p:sp>
      <p:sp>
        <p:nvSpPr>
          <p:cNvPr id="8" name="Freccia in giù 7">
            <a:extLst>
              <a:ext uri="{FF2B5EF4-FFF2-40B4-BE49-F238E27FC236}">
                <a16:creationId xmlns:a16="http://schemas.microsoft.com/office/drawing/2014/main" id="{12F523EA-61D0-4D1F-91D4-D7FDEB350303}"/>
              </a:ext>
            </a:extLst>
          </p:cNvPr>
          <p:cNvSpPr/>
          <p:nvPr/>
        </p:nvSpPr>
        <p:spPr>
          <a:xfrm>
            <a:off x="4179498" y="426520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C5CEA8AA-9EF3-4D56-83AE-4A4AB0909D64}"/>
              </a:ext>
            </a:extLst>
          </p:cNvPr>
          <p:cNvSpPr txBox="1"/>
          <p:nvPr/>
        </p:nvSpPr>
        <p:spPr>
          <a:xfrm>
            <a:off x="3765476" y="3826832"/>
            <a:ext cx="1241045" cy="400110"/>
          </a:xfrm>
          <a:prstGeom prst="rect">
            <a:avLst/>
          </a:prstGeom>
          <a:noFill/>
        </p:spPr>
        <p:txBody>
          <a:bodyPr wrap="none" rtlCol="0">
            <a:spAutoFit/>
          </a:bodyPr>
          <a:lstStyle/>
          <a:p>
            <a:r>
              <a:rPr lang="pt-PT" sz="2000">
                <a:latin typeface="+mn-lt"/>
              </a:rPr>
              <a:t>Soluções</a:t>
            </a:r>
          </a:p>
        </p:txBody>
      </p:sp>
      <p:sp>
        <p:nvSpPr>
          <p:cNvPr id="10" name="CasellaDiTesto 9">
            <a:extLst>
              <a:ext uri="{FF2B5EF4-FFF2-40B4-BE49-F238E27FC236}">
                <a16:creationId xmlns:a16="http://schemas.microsoft.com/office/drawing/2014/main" id="{2E82F76B-6A32-4F88-87D4-3BE4441E2B43}"/>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pt-PT" sz="2000">
                <a:latin typeface="+mn-lt"/>
              </a:rPr>
              <a:t>Um enquadramento regulamentar eficiente e uma governação sólida têm sido componentes essenciais para que a solução seja um sucesso; em particular, garantindo uma concessão longa para o vencedor do concurso</a:t>
            </a:r>
          </a:p>
        </p:txBody>
      </p:sp>
    </p:spTree>
    <p:extLst>
      <p:ext uri="{BB962C8B-B14F-4D97-AF65-F5344CB8AC3E}">
        <p14:creationId xmlns:p14="http://schemas.microsoft.com/office/powerpoint/2010/main" val="252143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pt-PT" sz="3600" b="1">
                <a:solidFill>
                  <a:schemeClr val="bg1"/>
                </a:solidFill>
                <a:latin typeface="+mj-lt"/>
              </a:rPr>
              <a:t>Facilitadores e obstáculos</a:t>
            </a:r>
          </a:p>
        </p:txBody>
      </p:sp>
    </p:spTree>
    <p:extLst>
      <p:ext uri="{BB962C8B-B14F-4D97-AF65-F5344CB8AC3E}">
        <p14:creationId xmlns:p14="http://schemas.microsoft.com/office/powerpoint/2010/main" val="14324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0" y="115888"/>
            <a:ext cx="7343775" cy="1152525"/>
          </a:xfrm>
        </p:spPr>
        <p:txBody>
          <a:bodyPr/>
          <a:lstStyle/>
          <a:p>
            <a:pPr eaLnBrk="1" hangingPunct="1"/>
            <a:r>
              <a:rPr lang="pt-PT"/>
              <a:t>Principais facilitadores de soluções técnicas</a:t>
            </a:r>
          </a:p>
        </p:txBody>
      </p:sp>
      <p:sp>
        <p:nvSpPr>
          <p:cNvPr id="7" name="Content Placeholder 2">
            <a:extLst>
              <a:ext uri="{FF2B5EF4-FFF2-40B4-BE49-F238E27FC236}">
                <a16:creationId xmlns:a16="http://schemas.microsoft.com/office/drawing/2014/main" id="{6888631E-6BC0-492F-A84E-CE48AA649E2E}"/>
              </a:ext>
            </a:extLst>
          </p:cNvPr>
          <p:cNvSpPr txBox="1">
            <a:spLocks/>
          </p:cNvSpPr>
          <p:nvPr/>
        </p:nvSpPr>
        <p:spPr bwMode="auto">
          <a:xfrm>
            <a:off x="480563" y="1770034"/>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endParaRPr lang="en-US" altLang="en-US" b="1" kern="0" dirty="0"/>
          </a:p>
          <a:p>
            <a:pPr marL="857250" lvl="1" eaLnBrk="1" hangingPunct="1"/>
            <a:r>
              <a:rPr lang="pt-PT" b="1"/>
              <a:t>Disponibilização de dados abertos e código de origem</a:t>
            </a:r>
            <a:r>
              <a:rPr lang="pt-PT"/>
              <a:t>: para promover o acesso aos dados, podem ser disponibilizados dados abertos e código de origem aberto. Isto permite aos programadores e investigadores implementarem as suas próprias inovações para melhorar o sistema de estacionamento;</a:t>
            </a:r>
          </a:p>
          <a:p>
            <a:pPr marL="857250" lvl="1" eaLnBrk="1" hangingPunct="1"/>
            <a:r>
              <a:rPr lang="pt-PT" b="1"/>
              <a:t>Apoio ao desenvolvimento e utilização de dados uniformizados</a:t>
            </a:r>
            <a:r>
              <a:rPr lang="pt-PT"/>
              <a:t>: por exemplo, como no Reino Unido, onde The Alliance for Parking Data (APDS), formada pelo International Parking &amp; Mobility Institute (IPMI), a British Parking Association (BPA), e a European Parking Association (EPA), com a missão de desenvolver dados uniformizados, podem criar métodos de pagamento mais simples e fáceis em todo o país:</a:t>
            </a:r>
          </a:p>
          <a:p>
            <a:pPr marL="479425" lvl="1" indent="0" eaLnBrk="1" hangingPunct="1">
              <a:buNone/>
            </a:pPr>
            <a:endParaRPr lang="en-US" altLang="en-US" kern="0" dirty="0"/>
          </a:p>
          <a:p>
            <a:pPr marL="857250" lvl="1" eaLnBrk="1" hangingPunct="1"/>
            <a:endParaRPr lang="en-GB" altLang="en-US" kern="0" dirty="0"/>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68749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148C4-9AE5-42DA-8B08-132FB3D4507A}"/>
              </a:ext>
            </a:extLst>
          </p:cNvPr>
          <p:cNvSpPr>
            <a:spLocks noGrp="1"/>
          </p:cNvSpPr>
          <p:nvPr>
            <p:ph type="title"/>
          </p:nvPr>
        </p:nvSpPr>
        <p:spPr/>
        <p:txBody>
          <a:bodyPr/>
          <a:lstStyle/>
          <a:p>
            <a:r>
              <a:rPr lang="pt-PT"/>
              <a:t>Principais obstáculos à implementação</a:t>
            </a:r>
          </a:p>
        </p:txBody>
      </p:sp>
      <p:sp>
        <p:nvSpPr>
          <p:cNvPr id="4" name="Content Placeholder 2">
            <a:extLst>
              <a:ext uri="{FF2B5EF4-FFF2-40B4-BE49-F238E27FC236}">
                <a16:creationId xmlns:a16="http://schemas.microsoft.com/office/drawing/2014/main" id="{D38315C9-773E-4E26-9DAE-4772BFEE6CBE}"/>
              </a:ext>
            </a:extLst>
          </p:cNvPr>
          <p:cNvSpPr>
            <a:spLocks noGrp="1"/>
          </p:cNvSpPr>
          <p:nvPr>
            <p:ph idx="1"/>
          </p:nvPr>
        </p:nvSpPr>
        <p:spPr>
          <a:xfrm>
            <a:off x="381000" y="1700213"/>
            <a:ext cx="8439150" cy="4608512"/>
          </a:xfrm>
        </p:spPr>
        <p:txBody>
          <a:bodyPr/>
          <a:lstStyle/>
          <a:p>
            <a:pPr marL="857250" lvl="1" eaLnBrk="1" hangingPunct="1"/>
            <a:r>
              <a:rPr lang="pt-PT" b="1"/>
              <a:t>Tecnologia: robustez dos sensores </a:t>
            </a:r>
            <a:r>
              <a:rPr lang="pt-PT"/>
              <a:t>– Preços baseados na procura ajudam a melhorar a gestão do estacionamento e a otimizar os resultados, mas o obstáculo relevante provém do facto de a tecnologia funcionar ou não (ou quando); por exemplo, degradação precoce da bateria, interferência eletromagnética, controlo operacional sobre a transmissão de dados; </a:t>
            </a:r>
          </a:p>
          <a:p>
            <a:pPr marL="857250" lvl="1" eaLnBrk="1" hangingPunct="1"/>
            <a:r>
              <a:rPr lang="pt-PT" b="1"/>
              <a:t>Obstáculos regulamentares: </a:t>
            </a:r>
            <a:r>
              <a:rPr lang="pt-PT"/>
              <a:t>é necessária legislação flexível para permitir que os lugares de estacionamento sejam multiusos, para que a autoridade possa alterar a sua designação com frequência. Por exemplo, baías para residentes vazias durante o dia podem ser disponibilizadas por curtos períodos a taxas diferentes por minuto.</a:t>
            </a:r>
          </a:p>
          <a:p>
            <a:pPr marL="857250" lvl="1" eaLnBrk="1" hangingPunct="1"/>
            <a:r>
              <a:rPr lang="pt-PT" b="1"/>
              <a:t>Investimento: </a:t>
            </a:r>
            <a:r>
              <a:rPr lang="pt-PT"/>
              <a:t>o investimento inicial constituiria um obstáculo, mesmo que, a longo-prazo, a eficiência e a aplicação das poupanças de custos – bem como as receitas adicionais das microtransações – pudessem melhorar a situação financeira global.</a:t>
            </a:r>
          </a:p>
          <a:p>
            <a:pPr marL="857250" lvl="1" eaLnBrk="1" hangingPunct="1"/>
            <a:endParaRPr lang="en-GB" altLang="en-US" dirty="0"/>
          </a:p>
        </p:txBody>
      </p:sp>
    </p:spTree>
    <p:extLst>
      <p:ext uri="{BB962C8B-B14F-4D97-AF65-F5344CB8AC3E}">
        <p14:creationId xmlns:p14="http://schemas.microsoft.com/office/powerpoint/2010/main" val="125610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pt-PT" sz="2200" b="1">
                <a:solidFill>
                  <a:srgbClr val="134095"/>
                </a:solidFill>
                <a:latin typeface="Helvetica" charset="0"/>
              </a:rPr>
              <a:t>Obrigado!</a:t>
            </a:r>
          </a:p>
          <a:p>
            <a:pPr>
              <a:spcBef>
                <a:spcPct val="50000"/>
              </a:spcBef>
              <a:defRPr/>
            </a:pPr>
            <a:endParaRPr lang="de-DE" sz="1600" dirty="0">
              <a:latin typeface="Helvetica" charset="0"/>
            </a:endParaRPr>
          </a:p>
          <a:p>
            <a:pPr>
              <a:spcBef>
                <a:spcPct val="50000"/>
              </a:spcBef>
              <a:defRPr/>
            </a:pPr>
            <a:r>
              <a:rPr lang="pt-PT" sz="1600">
                <a:latin typeface="Helvetica" charset="0"/>
              </a:rPr>
              <a:t>Riccardo Enei</a:t>
            </a:r>
          </a:p>
          <a:p>
            <a:pPr>
              <a:spcBef>
                <a:spcPct val="50000"/>
              </a:spcBef>
              <a:defRPr/>
            </a:pPr>
            <a:r>
              <a:rPr lang="pt-PT" sz="1600">
                <a:solidFill>
                  <a:srgbClr val="134095"/>
                </a:solidFill>
                <a:effectLst>
                  <a:outerShdw blurRad="38100" dist="38100" dir="2700000" algn="tl">
                    <a:srgbClr val="000000">
                      <a:alpha val="43137"/>
                    </a:srgbClr>
                  </a:outerShdw>
                </a:effectLst>
                <a:latin typeface="Helvetica" charset="0"/>
              </a:rPr>
              <a:t>Detalhes de contacto</a:t>
            </a:r>
          </a:p>
          <a:p>
            <a:pPr>
              <a:spcBef>
                <a:spcPct val="50000"/>
              </a:spcBef>
              <a:defRPr/>
            </a:pPr>
            <a:r>
              <a:rPr lang="pt-PT" sz="1600">
                <a:latin typeface="Helvetica" charset="0"/>
              </a:rPr>
              <a:t>ISINNOVA, Itália</a:t>
            </a:r>
          </a:p>
          <a:p>
            <a:pPr>
              <a:spcBef>
                <a:spcPct val="50000"/>
              </a:spcBef>
              <a:defRPr/>
            </a:pPr>
            <a:r>
              <a:rPr lang="pt-PT" sz="1600">
                <a:latin typeface="Helvetica" charset="0"/>
              </a:rPr>
              <a:t>Via Sistina 42, 00187, Roma</a:t>
            </a:r>
          </a:p>
          <a:p>
            <a:pPr>
              <a:spcBef>
                <a:spcPct val="50000"/>
              </a:spcBef>
              <a:defRPr/>
            </a:pPr>
            <a:r>
              <a:rPr lang="pt-PT" sz="1600">
                <a:latin typeface="Helvetica" charset="0"/>
              </a:rPr>
              <a:t>renei@isinnova.org</a:t>
            </a:r>
          </a:p>
          <a:p>
            <a:pPr>
              <a:spcBef>
                <a:spcPct val="50000"/>
              </a:spcBef>
              <a:defRPr/>
            </a:pPr>
            <a:r>
              <a:rPr lang="pt-PT" sz="1600" u="sng">
                <a:solidFill>
                  <a:srgbClr val="134095"/>
                </a:solidFill>
                <a:latin typeface="Helvetica" charset="0"/>
              </a:rPr>
              <a:t>http://www.civitas.eu </a:t>
            </a:r>
          </a:p>
          <a:p>
            <a:pPr>
              <a:spcBef>
                <a:spcPct val="50000"/>
              </a:spcBef>
              <a:defRPr/>
            </a:pPr>
            <a:endParaRPr lang="de-DE" sz="1600" dirty="0">
              <a:latin typeface="Helvetica" charset="0"/>
            </a:endParaRPr>
          </a:p>
        </p:txBody>
      </p:sp>
      <p:pic>
        <p:nvPicPr>
          <p:cNvPr id="7172" name="Picture 8"/>
          <p:cNvPicPr>
            <a:picLocks noChangeAspect="1" noChangeArrowheads="1"/>
          </p:cNvPicPr>
          <p:nvPr/>
        </p:nvPicPr>
        <p:blipFill>
          <a:blip r:embed="rId3" cstate="print">
            <a:clrChange>
              <a:clrFrom>
                <a:srgbClr val="FFFFFF"/>
              </a:clrFrom>
              <a:clrTo>
                <a:srgbClr val="FFFFFF">
                  <a:alpha val="0"/>
                </a:srgbClr>
              </a:clrTo>
            </a:clrChange>
          </a:blip>
          <a:srcRect l="3249" b="4939"/>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print"/>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159" y="1586943"/>
            <a:ext cx="1585201" cy="17935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dirty="0"/>
              <a:t>N.º 1: Robôs de estacionamento automatizados </a:t>
            </a:r>
          </a:p>
          <a:p>
            <a:r>
              <a:rPr lang="pt-PT" sz="1800" dirty="0">
                <a:solidFill>
                  <a:srgbClr val="FF0000"/>
                </a:solidFill>
                <a:latin typeface="Times New Roman" panose="02020603050405020304" pitchFamily="18" charset="0"/>
                <a:cs typeface="Times New Roman" panose="02020603050405020304" pitchFamily="18" charset="0"/>
              </a:rPr>
              <a:t>Impactos</a:t>
            </a:r>
            <a:r>
              <a:rPr lang="pt-PT" sz="1800" dirty="0">
                <a:latin typeface="Times New Roman" panose="02020603050405020304" pitchFamily="18" charset="0"/>
                <a:cs typeface="Times New Roman" panose="02020603050405020304" pitchFamily="18" charset="0"/>
              </a:rPr>
              <a:t>: reduz a pegada criando eventualmente mais 50% de espaços na mesma superfície através do aumento da densidade do estacionamento e do estacionamento em bloco. A integridade dos solos circundantes é assim preservada</a:t>
            </a:r>
          </a:p>
          <a:p>
            <a:r>
              <a:rPr lang="pt-PT" sz="1800" dirty="0">
                <a:latin typeface="Times New Roman" panose="02020603050405020304" pitchFamily="18" charset="0"/>
                <a:cs typeface="Times New Roman" panose="02020603050405020304" pitchFamily="18" charset="0"/>
              </a:rPr>
              <a:t>Limita as emissões de CO2, eliminando o tráfego de veículos de passageiros em áreas de estacionamentos. Os robôs são alimentados por um motor elétrico que não emite CO2</a:t>
            </a:r>
          </a:p>
        </p:txBody>
      </p:sp>
      <p:pic>
        <p:nvPicPr>
          <p:cNvPr id="2" name="Immagine 1">
            <a:extLst>
              <a:ext uri="{FF2B5EF4-FFF2-40B4-BE49-F238E27FC236}">
                <a16:creationId xmlns:a16="http://schemas.microsoft.com/office/drawing/2014/main" id="{9996DD51-4D07-42CE-A83E-3E4C906F9F33}"/>
              </a:ext>
            </a:extLst>
          </p:cNvPr>
          <p:cNvPicPr>
            <a:picLocks noChangeAspect="1"/>
          </p:cNvPicPr>
          <p:nvPr/>
        </p:nvPicPr>
        <p:blipFill>
          <a:blip r:embed="rId2"/>
          <a:stretch>
            <a:fillRect/>
          </a:stretch>
        </p:blipFill>
        <p:spPr>
          <a:xfrm>
            <a:off x="2760856" y="4768975"/>
            <a:ext cx="3793617" cy="2289518"/>
          </a:xfrm>
          <a:prstGeom prst="rect">
            <a:avLst/>
          </a:prstGeom>
        </p:spPr>
      </p:pic>
      <p:sp>
        <p:nvSpPr>
          <p:cNvPr id="12" name="Title 1">
            <a:extLst>
              <a:ext uri="{FF2B5EF4-FFF2-40B4-BE49-F238E27FC236}">
                <a16:creationId xmlns:a16="http://schemas.microsoft.com/office/drawing/2014/main" id="{0712F346-071A-47CA-9386-A05BBFEBCD05}"/>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7" name="Rettangolo 6"/>
          <p:cNvSpPr/>
          <p:nvPr/>
        </p:nvSpPr>
        <p:spPr>
          <a:xfrm>
            <a:off x="1347088" y="6103688"/>
            <a:ext cx="8645271" cy="261610"/>
          </a:xfrm>
          <a:prstGeom prst="rect">
            <a:avLst/>
          </a:prstGeom>
          <a:noFill/>
        </p:spPr>
        <p:txBody>
          <a:bodyPr wrap="square">
            <a:spAutoFit/>
          </a:bodyPr>
          <a:lstStyle/>
          <a:p>
            <a:r>
              <a:rPr lang="pt-PT" sz="1100" b="1">
                <a:solidFill>
                  <a:srgbClr val="2249A1"/>
                </a:solidFill>
              </a:rPr>
              <a:t>Https://www.Internationalairportreview.Com/News/82979/Lyon-aeroportos-novo-robótico-estacionamento</a:t>
            </a:r>
            <a:r>
              <a:rPr lang="pt-PT" sz="1100"/>
              <a:t>/ </a:t>
            </a:r>
          </a:p>
        </p:txBody>
      </p:sp>
    </p:spTree>
    <p:extLst>
      <p:ext uri="{BB962C8B-B14F-4D97-AF65-F5344CB8AC3E}">
        <p14:creationId xmlns:p14="http://schemas.microsoft.com/office/powerpoint/2010/main" val="21862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2: elevadores de estacionamento de veículos</a:t>
            </a:r>
          </a:p>
          <a:p>
            <a:r>
              <a:rPr lang="pt-PT" sz="1800"/>
              <a:t>Funciona com elevadores mecânicos para empilhar veículos no espaço superior disponível, permitindo a ocupação de volume em vez de espaço como é feito nos sistemas de estacionamento tradicionais. Deste modo, mais veículos podem ocupar a mesma área de estacionamento e estes podem ser empilhados dois, ou até três, de cada vez. </a:t>
            </a:r>
          </a:p>
          <a:p>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E63AFEB5-23FF-46B1-975C-CF3DC15D0E24}"/>
              </a:ext>
            </a:extLst>
          </p:cNvPr>
          <p:cNvPicPr>
            <a:picLocks noChangeAspect="1"/>
          </p:cNvPicPr>
          <p:nvPr/>
        </p:nvPicPr>
        <p:blipFill>
          <a:blip r:embed="rId2"/>
          <a:stretch>
            <a:fillRect/>
          </a:stretch>
        </p:blipFill>
        <p:spPr>
          <a:xfrm>
            <a:off x="2130551" y="3792795"/>
            <a:ext cx="4316105" cy="2239885"/>
          </a:xfrm>
          <a:prstGeom prst="rect">
            <a:avLst/>
          </a:prstGeom>
        </p:spPr>
      </p:pic>
      <p:sp>
        <p:nvSpPr>
          <p:cNvPr id="11" name="Title 1">
            <a:extLst>
              <a:ext uri="{FF2B5EF4-FFF2-40B4-BE49-F238E27FC236}">
                <a16:creationId xmlns:a16="http://schemas.microsoft.com/office/drawing/2014/main" id="{E8B1AEAB-9867-4950-8606-B0EB0497E6D5}"/>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7" name="Rettangolo 6"/>
          <p:cNvSpPr/>
          <p:nvPr/>
        </p:nvSpPr>
        <p:spPr>
          <a:xfrm>
            <a:off x="1646804" y="6186382"/>
            <a:ext cx="6975988" cy="261610"/>
          </a:xfrm>
          <a:prstGeom prst="rect">
            <a:avLst/>
          </a:prstGeom>
        </p:spPr>
        <p:txBody>
          <a:bodyPr wrap="square">
            <a:spAutoFit/>
          </a:bodyPr>
          <a:lstStyle/>
          <a:p>
            <a:r>
              <a:rPr lang="pt-PT" sz="1100" b="1"/>
              <a:t>https://www.youtube.com/watch?v=qMWki9Ssdh4 </a:t>
            </a:r>
          </a:p>
        </p:txBody>
      </p:sp>
    </p:spTree>
    <p:extLst>
      <p:ext uri="{BB962C8B-B14F-4D97-AF65-F5344CB8AC3E}">
        <p14:creationId xmlns:p14="http://schemas.microsoft.com/office/powerpoint/2010/main" val="38182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dirty="0"/>
              <a:t>N.º 2: elevadores de estacionamento de veículos</a:t>
            </a:r>
          </a:p>
          <a:p>
            <a:r>
              <a:rPr lang="pt-PT" sz="1600" dirty="0">
                <a:solidFill>
                  <a:srgbClr val="FF0000"/>
                </a:solidFill>
                <a:latin typeface="+mj-lt"/>
                <a:cs typeface="Times New Roman" panose="02020603050405020304" pitchFamily="18" charset="0"/>
              </a:rPr>
              <a:t>Impactos</a:t>
            </a:r>
            <a:r>
              <a:rPr lang="pt-PT" sz="1600" dirty="0">
                <a:latin typeface="+mj-lt"/>
                <a:cs typeface="Times New Roman" panose="02020603050405020304" pitchFamily="18" charset="0"/>
              </a:rPr>
              <a:t>: A aplicação mais famosa do sistema de estacionamento foi numa área em desenvolvimento em West Hollywood (Califórnia, EUA) para poupar cerca de </a:t>
            </a:r>
            <a:r>
              <a:rPr lang="pt-PT" sz="1800" dirty="0"/>
              <a:t>7000 pés quadrados </a:t>
            </a:r>
            <a:r>
              <a:rPr lang="pt-PT" sz="1600" dirty="0">
                <a:latin typeface="+mj-lt"/>
                <a:cs typeface="Times New Roman" panose="02020603050405020304" pitchFamily="18" charset="0"/>
              </a:rPr>
              <a:t>de imóveis. </a:t>
            </a:r>
          </a:p>
          <a:p>
            <a:endParaRPr lang="it-IT" sz="1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B4AE07F1-28B1-4E5D-882A-29E9E0FB6061}"/>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pic>
        <p:nvPicPr>
          <p:cNvPr id="3" name="Immagine 2"/>
          <p:cNvPicPr>
            <a:picLocks noChangeAspect="1"/>
          </p:cNvPicPr>
          <p:nvPr/>
        </p:nvPicPr>
        <p:blipFill>
          <a:blip r:embed="rId2"/>
          <a:stretch>
            <a:fillRect/>
          </a:stretch>
        </p:blipFill>
        <p:spPr>
          <a:xfrm>
            <a:off x="3744119" y="3321963"/>
            <a:ext cx="4178807" cy="2943051"/>
          </a:xfrm>
          <a:prstGeom prst="rect">
            <a:avLst/>
          </a:prstGeom>
        </p:spPr>
      </p:pic>
      <p:sp>
        <p:nvSpPr>
          <p:cNvPr id="7" name="Rettangolo 6"/>
          <p:cNvSpPr/>
          <p:nvPr/>
        </p:nvSpPr>
        <p:spPr>
          <a:xfrm>
            <a:off x="1646804" y="6186382"/>
            <a:ext cx="6975988" cy="261610"/>
          </a:xfrm>
          <a:prstGeom prst="rect">
            <a:avLst/>
          </a:prstGeom>
        </p:spPr>
        <p:txBody>
          <a:bodyPr wrap="square">
            <a:spAutoFit/>
          </a:bodyPr>
          <a:lstStyle/>
          <a:p>
            <a:r>
              <a:rPr lang="pt-PT" sz="1100" b="1"/>
              <a:t>https://www.youtube.com/watch?v=qMWki9Ssdh4 </a:t>
            </a:r>
          </a:p>
        </p:txBody>
      </p:sp>
    </p:spTree>
    <p:extLst>
      <p:ext uri="{BB962C8B-B14F-4D97-AF65-F5344CB8AC3E}">
        <p14:creationId xmlns:p14="http://schemas.microsoft.com/office/powerpoint/2010/main" val="32190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dirty="0"/>
              <a:t>#3: Parques de veículos robotizados</a:t>
            </a:r>
          </a:p>
          <a:p>
            <a:r>
              <a:rPr lang="pt-PT" sz="1800" dirty="0"/>
              <a:t>Embora sejam algo semelhantes aos robôs de estacionamento automatizados, a diferença recai sobre o estacionamento estilo armazém </a:t>
            </a:r>
            <a:r>
              <a:rPr lang="pt-PT" sz="1800" dirty="0"/>
              <a:t>que </a:t>
            </a:r>
            <a:r>
              <a:rPr lang="pt-PT" sz="1800" dirty="0"/>
              <a:t>proporcionam</a:t>
            </a:r>
            <a:r>
              <a:rPr lang="pt-PT" sz="1800" dirty="0" smtClean="0"/>
              <a:t>. </a:t>
            </a:r>
            <a:r>
              <a:rPr lang="pt-PT" sz="1800" dirty="0"/>
              <a:t>Estes sistemas maximizam o espaço e tempo de estacionamento, garantindo que os veículos podem ficar disponíveis em minutos quando o proprietário solicitar. </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6016ACA4-A33D-43E7-AD50-842947F700C9}"/>
              </a:ext>
            </a:extLst>
          </p:cNvPr>
          <p:cNvPicPr>
            <a:picLocks noChangeAspect="1"/>
          </p:cNvPicPr>
          <p:nvPr/>
        </p:nvPicPr>
        <p:blipFill>
          <a:blip r:embed="rId2"/>
          <a:stretch>
            <a:fillRect/>
          </a:stretch>
        </p:blipFill>
        <p:spPr>
          <a:xfrm>
            <a:off x="2386584" y="3578935"/>
            <a:ext cx="4071903" cy="2607447"/>
          </a:xfrm>
          <a:prstGeom prst="rect">
            <a:avLst/>
          </a:prstGeom>
        </p:spPr>
      </p:pic>
      <p:sp>
        <p:nvSpPr>
          <p:cNvPr id="10" name="Title 1">
            <a:extLst>
              <a:ext uri="{FF2B5EF4-FFF2-40B4-BE49-F238E27FC236}">
                <a16:creationId xmlns:a16="http://schemas.microsoft.com/office/drawing/2014/main" id="{63C28D94-9868-4136-9A51-401FE36FEAA8}"/>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txBox="1">
            <a:spLocks/>
          </p:cNvSpPr>
          <p:nvPr/>
        </p:nvSpPr>
        <p:spPr bwMode="auto">
          <a:xfrm>
            <a:off x="1268413" y="6597650"/>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r>
              <a:rPr lang="pt-PT"/>
              <a:t>PARK4SUMP • Sessão de formação - Riccardo Enei</a:t>
            </a:r>
          </a:p>
        </p:txBody>
      </p:sp>
      <p:sp>
        <p:nvSpPr>
          <p:cNvPr id="7" name="Rettangolo 6"/>
          <p:cNvSpPr/>
          <p:nvPr/>
        </p:nvSpPr>
        <p:spPr>
          <a:xfrm>
            <a:off x="691433" y="6175676"/>
            <a:ext cx="8637293" cy="261610"/>
          </a:xfrm>
          <a:prstGeom prst="rect">
            <a:avLst/>
          </a:prstGeom>
        </p:spPr>
        <p:txBody>
          <a:bodyPr wrap="square">
            <a:spAutoFit/>
          </a:bodyPr>
          <a:lstStyle/>
          <a:p>
            <a:r>
              <a:rPr lang="pt-PT" sz="1100"/>
              <a:t>https://www.birminghammail.co.uk/news/local-news/birminghams-return-to-robotic-parking-132679</a:t>
            </a:r>
          </a:p>
        </p:txBody>
      </p:sp>
    </p:spTree>
    <p:extLst>
      <p:ext uri="{BB962C8B-B14F-4D97-AF65-F5344CB8AC3E}">
        <p14:creationId xmlns:p14="http://schemas.microsoft.com/office/powerpoint/2010/main" val="17668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dirty="0"/>
              <a:t>#3: Parques de veículos robotizados</a:t>
            </a:r>
          </a:p>
          <a:p>
            <a:r>
              <a:rPr lang="pt-PT" sz="1800" dirty="0">
                <a:solidFill>
                  <a:srgbClr val="FF0000"/>
                </a:solidFill>
                <a:latin typeface="Times New Roman" panose="02020603050405020304" pitchFamily="18" charset="0"/>
                <a:cs typeface="Times New Roman" panose="02020603050405020304" pitchFamily="18" charset="0"/>
              </a:rPr>
              <a:t>Impactos</a:t>
            </a:r>
            <a:r>
              <a:rPr lang="pt-PT" sz="1800" dirty="0">
                <a:latin typeface="Times New Roman" panose="02020603050405020304" pitchFamily="18" charset="0"/>
                <a:cs typeface="Times New Roman" panose="02020603050405020304" pitchFamily="18" charset="0"/>
              </a:rPr>
              <a:t>: O sistema, fabricado pela empresa alemã Wohr, pode acomodar veículos de todos os tamanhos com menos consumo de energia, uma vez que reduz a necessidade de iluminação e ventilação necessária em </a:t>
            </a:r>
            <a:r>
              <a:rPr lang="pt-PT" sz="1800" dirty="0" smtClean="0"/>
              <a:t>pisos </a:t>
            </a:r>
            <a:r>
              <a:rPr lang="pt-PT" sz="1800" dirty="0"/>
              <a:t>subterrâneos </a:t>
            </a:r>
            <a:r>
              <a:rPr lang="pt-PT" sz="1800" dirty="0">
                <a:latin typeface="Times New Roman" panose="02020603050405020304" pitchFamily="18" charset="0"/>
                <a:cs typeface="Times New Roman" panose="02020603050405020304" pitchFamily="18" charset="0"/>
              </a:rPr>
              <a:t>(por exemplo, o Cube Car Park em Birmingham (Reino Unido).</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93FF7609-2653-4A6E-8D0B-E127CAA3DE96}"/>
              </a:ext>
            </a:extLst>
          </p:cNvPr>
          <p:cNvPicPr>
            <a:picLocks noChangeAspect="1"/>
          </p:cNvPicPr>
          <p:nvPr/>
        </p:nvPicPr>
        <p:blipFill>
          <a:blip r:embed="rId2"/>
          <a:stretch>
            <a:fillRect/>
          </a:stretch>
        </p:blipFill>
        <p:spPr>
          <a:xfrm>
            <a:off x="2456938" y="3523479"/>
            <a:ext cx="3915287" cy="2509201"/>
          </a:xfrm>
          <a:prstGeom prst="rect">
            <a:avLst/>
          </a:prstGeom>
        </p:spPr>
      </p:pic>
      <p:sp>
        <p:nvSpPr>
          <p:cNvPr id="11" name="Title 1">
            <a:extLst>
              <a:ext uri="{FF2B5EF4-FFF2-40B4-BE49-F238E27FC236}">
                <a16:creationId xmlns:a16="http://schemas.microsoft.com/office/drawing/2014/main" id="{4CCC8A85-FD50-40F4-B2A5-DB2E317CE46F}"/>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
        <p:nvSpPr>
          <p:cNvPr id="7" name="Rettangolo 6"/>
          <p:cNvSpPr/>
          <p:nvPr/>
        </p:nvSpPr>
        <p:spPr>
          <a:xfrm>
            <a:off x="691433" y="6175676"/>
            <a:ext cx="8637293" cy="261610"/>
          </a:xfrm>
          <a:prstGeom prst="rect">
            <a:avLst/>
          </a:prstGeom>
        </p:spPr>
        <p:txBody>
          <a:bodyPr wrap="square">
            <a:spAutoFit/>
          </a:bodyPr>
          <a:lstStyle/>
          <a:p>
            <a:r>
              <a:rPr lang="pt-PT" sz="1100"/>
              <a:t>https://www.birminghammail.co.uk/news/local-news/birminghams-return-to-robotic-parking-132679</a:t>
            </a:r>
          </a:p>
        </p:txBody>
      </p:sp>
    </p:spTree>
    <p:extLst>
      <p:ext uri="{BB962C8B-B14F-4D97-AF65-F5344CB8AC3E}">
        <p14:creationId xmlns:p14="http://schemas.microsoft.com/office/powerpoint/2010/main" val="14770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t-PT"/>
              <a:t>N.º 4: sensores de estacionamento inteligentes </a:t>
            </a:r>
          </a:p>
          <a:p>
            <a:r>
              <a:rPr lang="pt-PT" sz="1800"/>
              <a:t>Os sensores comunicam em tempo real com um Parking- Routing-Information-System (PRIS), ou sistema de informação para encaminhamento do estacionamento, para orientar os condutores para os espaços de estacionamento disponíveis.  </a:t>
            </a:r>
          </a:p>
        </p:txBody>
      </p:sp>
      <p:pic>
        <p:nvPicPr>
          <p:cNvPr id="2" name="Immagine 1">
            <a:extLst>
              <a:ext uri="{FF2B5EF4-FFF2-40B4-BE49-F238E27FC236}">
                <a16:creationId xmlns:a16="http://schemas.microsoft.com/office/drawing/2014/main" id="{24B9906D-B356-4107-8C82-3736082FA4BA}"/>
              </a:ext>
            </a:extLst>
          </p:cNvPr>
          <p:cNvPicPr>
            <a:picLocks noChangeAspect="1"/>
          </p:cNvPicPr>
          <p:nvPr/>
        </p:nvPicPr>
        <p:blipFill>
          <a:blip r:embed="rId2"/>
          <a:stretch>
            <a:fillRect/>
          </a:stretch>
        </p:blipFill>
        <p:spPr>
          <a:xfrm>
            <a:off x="1979467" y="4266954"/>
            <a:ext cx="5521396" cy="3531451"/>
          </a:xfrm>
          <a:prstGeom prst="rect">
            <a:avLst/>
          </a:prstGeom>
        </p:spPr>
      </p:pic>
      <p:sp>
        <p:nvSpPr>
          <p:cNvPr id="11" name="Title 1">
            <a:extLst>
              <a:ext uri="{FF2B5EF4-FFF2-40B4-BE49-F238E27FC236}">
                <a16:creationId xmlns:a16="http://schemas.microsoft.com/office/drawing/2014/main" id="{B57B82D5-8D96-49D1-BBF9-7F395C484B64}"/>
              </a:ext>
            </a:extLst>
          </p:cNvPr>
          <p:cNvSpPr>
            <a:spLocks noGrp="1"/>
          </p:cNvSpPr>
          <p:nvPr>
            <p:ph type="title"/>
          </p:nvPr>
        </p:nvSpPr>
        <p:spPr>
          <a:xfrm>
            <a:off x="285750" y="115888"/>
            <a:ext cx="7469397" cy="1152525"/>
          </a:xfrm>
        </p:spPr>
        <p:txBody>
          <a:bodyPr/>
          <a:lstStyle/>
          <a:p>
            <a:pPr eaLnBrk="1" hangingPunct="1"/>
            <a:r>
              <a:rPr lang="pt-PT"/>
              <a:t>Visão geral das inovações no estacionamento </a:t>
            </a:r>
            <a:br>
              <a:rPr lang="pt-PT"/>
            </a:br>
            <a:endParaRPr lang="pt-PT"/>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pt-PT"/>
              <a:t>PARK4SUMP • Sessão de formação - Riccardo Enei</a:t>
            </a:r>
          </a:p>
        </p:txBody>
      </p:sp>
    </p:spTree>
    <p:extLst>
      <p:ext uri="{BB962C8B-B14F-4D97-AF65-F5344CB8AC3E}">
        <p14:creationId xmlns:p14="http://schemas.microsoft.com/office/powerpoint/2010/main" val="25281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UserInfo>
        <DisplayName>Katleen Stroombergen</DisplayName>
        <AccountId>27</AccountId>
        <AccountType/>
      </UserInfo>
    </SharedWithUsers>
  </documentManagement>
</p:properties>
</file>

<file path=customXml/itemProps1.xml><?xml version="1.0" encoding="utf-8"?>
<ds:datastoreItem xmlns:ds="http://schemas.openxmlformats.org/officeDocument/2006/customXml" ds:itemID="{5CACC609-0F7B-4C94-8C5C-FA1876795E38}">
  <ds:schemaRefs>
    <ds:schemaRef ds:uri="http://schemas.microsoft.com/sharepoint/v3/contenttype/forms"/>
  </ds:schemaRefs>
</ds:datastoreItem>
</file>

<file path=customXml/itemProps2.xml><?xml version="1.0" encoding="utf-8"?>
<ds:datastoreItem xmlns:ds="http://schemas.openxmlformats.org/officeDocument/2006/customXml" ds:itemID="{9D36E6C2-A22E-4A41-AE07-30A01E031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dc085-b98d-49be-b5ff-f92ae1376e0e"/>
    <ds:schemaRef ds:uri="f6053dd3-0b41-4824-a1f2-2f5584b92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1DF273-5B54-4122-A0E9-10A34460F635}">
  <ds:schemaRefs>
    <ds:schemaRef ds:uri="http://purl.org/dc/dcmitype/"/>
    <ds:schemaRef ds:uri="http://schemas.microsoft.com/office/infopath/2007/PartnerControls"/>
    <ds:schemaRef ds:uri="http://purl.org/dc/elements/1.1/"/>
    <ds:schemaRef ds:uri="http://schemas.microsoft.com/office/2006/metadata/properties"/>
    <ds:schemaRef ds:uri="6f7dc085-b98d-49be-b5ff-f92ae1376e0e"/>
    <ds:schemaRef ds:uri="http://schemas.microsoft.com/office/2006/documentManagement/types"/>
    <ds:schemaRef ds:uri="http://schemas.openxmlformats.org/package/2006/metadata/core-properties"/>
    <ds:schemaRef ds:uri="f6053dd3-0b41-4824-a1f2-2f5584b9227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1656</TotalTime>
  <Words>3351</Words>
  <Application>Microsoft Office PowerPoint</Application>
  <PresentationFormat>Diavoorstelling (4:3)</PresentationFormat>
  <Paragraphs>246</Paragraphs>
  <Slides>35</Slides>
  <Notes>9</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35</vt:i4>
      </vt:variant>
    </vt:vector>
  </HeadingPairs>
  <TitlesOfParts>
    <vt:vector size="43" baseType="lpstr">
      <vt:lpstr>MS PGothic</vt:lpstr>
      <vt:lpstr>MS PGothic</vt:lpstr>
      <vt:lpstr>Arial</vt:lpstr>
      <vt:lpstr>Calibri</vt:lpstr>
      <vt:lpstr>Helvetica</vt:lpstr>
      <vt:lpstr>Times New Roman</vt:lpstr>
      <vt:lpstr>Presentation_new WIKI LOGO</vt:lpstr>
      <vt:lpstr>Custom Design</vt:lpstr>
      <vt:lpstr>PowerPoint-presentatie</vt:lpstr>
      <vt:lpstr>PowerPoint-presentatie</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Visão geral das inovações no estacionamento  </vt:lpstr>
      <vt:lpstr>PowerPoint-presentatie</vt:lpstr>
      <vt:lpstr>Benefícios das soluções técnicas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Principais facilitadores de soluções técnicas</vt:lpstr>
      <vt:lpstr>Principais obstáculos à implementação</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Glenn Godin</cp:lastModifiedBy>
  <cp:revision>248</cp:revision>
  <cp:lastPrinted>2020-02-17T14:35:18Z</cp:lastPrinted>
  <dcterms:created xsi:type="dcterms:W3CDTF">2014-04-09T13:24:47Z</dcterms:created>
  <dcterms:modified xsi:type="dcterms:W3CDTF">2022-08-29T13:14:48Z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