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0" r:id="rId5"/>
  </p:sldMasterIdLst>
  <p:notesMasterIdLst>
    <p:notesMasterId r:id="rId41"/>
  </p:notesMasterIdLst>
  <p:handoutMasterIdLst>
    <p:handoutMasterId r:id="rId42"/>
  </p:handoutMasterIdLst>
  <p:sldIdLst>
    <p:sldId id="265" r:id="rId6"/>
    <p:sldId id="452" r:id="rId7"/>
    <p:sldId id="531" r:id="rId8"/>
    <p:sldId id="532" r:id="rId9"/>
    <p:sldId id="533" r:id="rId10"/>
    <p:sldId id="534" r:id="rId11"/>
    <p:sldId id="535" r:id="rId12"/>
    <p:sldId id="536" r:id="rId13"/>
    <p:sldId id="537" r:id="rId14"/>
    <p:sldId id="557" r:id="rId15"/>
    <p:sldId id="539" r:id="rId16"/>
    <p:sldId id="540" r:id="rId17"/>
    <p:sldId id="541" r:id="rId18"/>
    <p:sldId id="542" r:id="rId19"/>
    <p:sldId id="543" r:id="rId20"/>
    <p:sldId id="544" r:id="rId21"/>
    <p:sldId id="545" r:id="rId22"/>
    <p:sldId id="548" r:id="rId23"/>
    <p:sldId id="547" r:id="rId24"/>
    <p:sldId id="551" r:id="rId25"/>
    <p:sldId id="555" r:id="rId26"/>
    <p:sldId id="269" r:id="rId27"/>
    <p:sldId id="552" r:id="rId28"/>
    <p:sldId id="527" r:id="rId29"/>
    <p:sldId id="528" r:id="rId30"/>
    <p:sldId id="553" r:id="rId31"/>
    <p:sldId id="530" r:id="rId32"/>
    <p:sldId id="558" r:id="rId33"/>
    <p:sldId id="554" r:id="rId34"/>
    <p:sldId id="444" r:id="rId35"/>
    <p:sldId id="529" r:id="rId36"/>
    <p:sldId id="556" r:id="rId37"/>
    <p:sldId id="526" r:id="rId38"/>
    <p:sldId id="293" r:id="rId39"/>
    <p:sldId id="258" r:id="rId40"/>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Tully" initials="ST" lastIdx="20" clrIdx="0">
    <p:extLst>
      <p:ext uri="{19B8F6BF-5375-455C-9EA6-DF929625EA0E}">
        <p15:presenceInfo xmlns:p15="http://schemas.microsoft.com/office/powerpoint/2012/main" userId="8b63825590e532d4" providerId="Windows Live"/>
      </p:ext>
    </p:extLst>
  </p:cmAuthor>
  <p:cmAuthor id="2" name="Alessandro" initials="A" lastIdx="3" clrIdx="1">
    <p:extLst>
      <p:ext uri="{19B8F6BF-5375-455C-9EA6-DF929625EA0E}">
        <p15:presenceInfo xmlns:p15="http://schemas.microsoft.com/office/powerpoint/2012/main" userId="Alessand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95"/>
    <a:srgbClr val="034EA2"/>
    <a:srgbClr val="2249A1"/>
    <a:srgbClr val="ACC0EE"/>
    <a:srgbClr val="FF99FF"/>
    <a:srgbClr val="FFFF99"/>
    <a:srgbClr val="FF5050"/>
    <a:srgbClr val="EBEEF0"/>
    <a:srgbClr val="102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6AFD8-E621-200E-F39B-844F5B53F815}" v="60" dt="2020-10-01T13:46:10.570"/>
    <p1510:client id="{FA337DC5-319D-4B3F-AB86-70394C387737}" v="166" dt="2020-05-25T08:07:50.4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54" autoAdjust="0"/>
  </p:normalViewPr>
  <p:slideViewPr>
    <p:cSldViewPr snapToGrid="0">
      <p:cViewPr varScale="1">
        <p:scale>
          <a:sx n="106" d="100"/>
          <a:sy n="106" d="100"/>
        </p:scale>
        <p:origin x="1662" y="11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ästanvändare" userId="S::urn:spo:anon#a4fd6d4ca1fdb98e2ddd60ea8c08f58fb04f5fb0809b6c062b09ba7cbf6f536e::" providerId="AD" clId="Web-{7336AFD8-E621-200E-F39B-844F5B53F815}"/>
    <pc:docChg chg="modSld">
      <pc:chgData name="Gästanvändare" userId="S::urn:spo:anon#a4fd6d4ca1fdb98e2ddd60ea8c08f58fb04f5fb0809b6c062b09ba7cbf6f536e::" providerId="AD" clId="Web-{7336AFD8-E621-200E-F39B-844F5B53F815}" dt="2020-10-01T13:46:10.570" v="57" actId="20577"/>
      <pc:docMkLst>
        <pc:docMk/>
      </pc:docMkLst>
      <pc:sldChg chg="modSp">
        <pc:chgData name="Gästanvändare" userId="S::urn:spo:anon#a4fd6d4ca1fdb98e2ddd60ea8c08f58fb04f5fb0809b6c062b09ba7cbf6f536e::" providerId="AD" clId="Web-{7336AFD8-E621-200E-F39B-844F5B53F815}" dt="2020-10-01T13:32:39.756" v="18" actId="1076"/>
        <pc:sldMkLst>
          <pc:docMk/>
          <pc:sldMk cId="3398329655" sldId="269"/>
        </pc:sldMkLst>
        <pc:picChg chg="mod">
          <ac:chgData name="Gästanvändare" userId="S::urn:spo:anon#a4fd6d4ca1fdb98e2ddd60ea8c08f58fb04f5fb0809b6c062b09ba7cbf6f536e::" providerId="AD" clId="Web-{7336AFD8-E621-200E-F39B-844F5B53F815}" dt="2020-10-01T13:32:35.428" v="17" actId="1076"/>
          <ac:picMkLst>
            <pc:docMk/>
            <pc:sldMk cId="3398329655" sldId="269"/>
            <ac:picMk id="2" creationId="{C1971058-0029-4666-983F-6781DFC7B6E3}"/>
          </ac:picMkLst>
        </pc:picChg>
        <pc:picChg chg="mod">
          <ac:chgData name="Gästanvändare" userId="S::urn:spo:anon#a4fd6d4ca1fdb98e2ddd60ea8c08f58fb04f5fb0809b6c062b09ba7cbf6f536e::" providerId="AD" clId="Web-{7336AFD8-E621-200E-F39B-844F5B53F815}" dt="2020-10-01T13:32:39.756" v="18" actId="1076"/>
          <ac:picMkLst>
            <pc:docMk/>
            <pc:sldMk cId="3398329655" sldId="269"/>
            <ac:picMk id="6" creationId="{550CD2CF-2729-4DC9-81B6-E495FDBE05EF}"/>
          </ac:picMkLst>
        </pc:picChg>
      </pc:sldChg>
      <pc:sldChg chg="modSp">
        <pc:chgData name="Gästanvändare" userId="S::urn:spo:anon#a4fd6d4ca1fdb98e2ddd60ea8c08f58fb04f5fb0809b6c062b09ba7cbf6f536e::" providerId="AD" clId="Web-{7336AFD8-E621-200E-F39B-844F5B53F815}" dt="2020-10-01T13:46:10.570" v="57" actId="20577"/>
        <pc:sldMkLst>
          <pc:docMk/>
          <pc:sldMk cId="1256108848" sldId="293"/>
        </pc:sldMkLst>
        <pc:spChg chg="mod">
          <ac:chgData name="Gästanvändare" userId="S::urn:spo:anon#a4fd6d4ca1fdb98e2ddd60ea8c08f58fb04f5fb0809b6c062b09ba7cbf6f536e::" providerId="AD" clId="Web-{7336AFD8-E621-200E-F39B-844F5B53F815}" dt="2020-10-01T13:46:10.570" v="57" actId="20577"/>
          <ac:spMkLst>
            <pc:docMk/>
            <pc:sldMk cId="1256108848" sldId="293"/>
            <ac:spMk id="4" creationId="{D38315C9-773E-4E26-9DAE-4772BFEE6CBE}"/>
          </ac:spMkLst>
        </pc:spChg>
      </pc:sldChg>
      <pc:sldChg chg="modSp">
        <pc:chgData name="Gästanvändare" userId="S::urn:spo:anon#a4fd6d4ca1fdb98e2ddd60ea8c08f58fb04f5fb0809b6c062b09ba7cbf6f536e::" providerId="AD" clId="Web-{7336AFD8-E621-200E-F39B-844F5B53F815}" dt="2020-10-01T13:33:34.303" v="23" actId="1076"/>
        <pc:sldMkLst>
          <pc:docMk/>
          <pc:sldMk cId="1261212055" sldId="527"/>
        </pc:sldMkLst>
        <pc:picChg chg="mod">
          <ac:chgData name="Gästanvändare" userId="S::urn:spo:anon#a4fd6d4ca1fdb98e2ddd60ea8c08f58fb04f5fb0809b6c062b09ba7cbf6f536e::" providerId="AD" clId="Web-{7336AFD8-E621-200E-F39B-844F5B53F815}" dt="2020-10-01T13:33:34.303" v="23" actId="1076"/>
          <ac:picMkLst>
            <pc:docMk/>
            <pc:sldMk cId="1261212055" sldId="527"/>
            <ac:picMk id="2" creationId="{FCCC2550-493F-4854-80E6-02173D90A25E}"/>
          </ac:picMkLst>
        </pc:picChg>
      </pc:sldChg>
      <pc:sldChg chg="modSp">
        <pc:chgData name="Gästanvändare" userId="S::urn:spo:anon#a4fd6d4ca1fdb98e2ddd60ea8c08f58fb04f5fb0809b6c062b09ba7cbf6f536e::" providerId="AD" clId="Web-{7336AFD8-E621-200E-F39B-844F5B53F815}" dt="2020-10-01T13:34:56.600" v="41" actId="20577"/>
        <pc:sldMkLst>
          <pc:docMk/>
          <pc:sldMk cId="3938649128" sldId="528"/>
        </pc:sldMkLst>
        <pc:spChg chg="mod">
          <ac:chgData name="Gästanvändare" userId="S::urn:spo:anon#a4fd6d4ca1fdb98e2ddd60ea8c08f58fb04f5fb0809b6c062b09ba7cbf6f536e::" providerId="AD" clId="Web-{7336AFD8-E621-200E-F39B-844F5B53F815}" dt="2020-10-01T13:34:56.600" v="41" actId="20577"/>
          <ac:spMkLst>
            <pc:docMk/>
            <pc:sldMk cId="3938649128" sldId="528"/>
            <ac:spMk id="7" creationId="{092DCBBA-C4AA-4A98-83B2-1FFDD823821E}"/>
          </ac:spMkLst>
        </pc:spChg>
      </pc:sldChg>
      <pc:sldChg chg="modSp">
        <pc:chgData name="Gästanvändare" userId="S::urn:spo:anon#a4fd6d4ca1fdb98e2ddd60ea8c08f58fb04f5fb0809b6c062b09ba7cbf6f536e::" providerId="AD" clId="Web-{7336AFD8-E621-200E-F39B-844F5B53F815}" dt="2020-10-01T13:44:48.241" v="55" actId="20577"/>
        <pc:sldMkLst>
          <pc:docMk/>
          <pc:sldMk cId="2521436882" sldId="529"/>
        </pc:sldMkLst>
        <pc:spChg chg="mod">
          <ac:chgData name="Gästanvändare" userId="S::urn:spo:anon#a4fd6d4ca1fdb98e2ddd60ea8c08f58fb04f5fb0809b6c062b09ba7cbf6f536e::" providerId="AD" clId="Web-{7336AFD8-E621-200E-F39B-844F5B53F815}" dt="2020-10-01T13:44:48.241" v="55" actId="20577"/>
          <ac:spMkLst>
            <pc:docMk/>
            <pc:sldMk cId="2521436882" sldId="529"/>
            <ac:spMk id="6" creationId="{4C2B7D55-4613-4068-8A28-DB9129A2C506}"/>
          </ac:spMkLst>
        </pc:spChg>
      </pc:sldChg>
      <pc:sldChg chg="modSp">
        <pc:chgData name="Gästanvändare" userId="S::urn:spo:anon#a4fd6d4ca1fdb98e2ddd60ea8c08f58fb04f5fb0809b6c062b09ba7cbf6f536e::" providerId="AD" clId="Web-{7336AFD8-E621-200E-F39B-844F5B53F815}" dt="2020-10-01T13:42:22.226" v="45" actId="20577"/>
        <pc:sldMkLst>
          <pc:docMk/>
          <pc:sldMk cId="3030317276" sldId="530"/>
        </pc:sldMkLst>
        <pc:spChg chg="mod">
          <ac:chgData name="Gästanvändare" userId="S::urn:spo:anon#a4fd6d4ca1fdb98e2ddd60ea8c08f58fb04f5fb0809b6c062b09ba7cbf6f536e::" providerId="AD" clId="Web-{7336AFD8-E621-200E-F39B-844F5B53F815}" dt="2020-10-01T13:42:22.226" v="45" actId="20577"/>
          <ac:spMkLst>
            <pc:docMk/>
            <pc:sldMk cId="3030317276" sldId="530"/>
            <ac:spMk id="10" creationId="{FC8C15A3-AE19-41EE-AAD6-967FD523D35C}"/>
          </ac:spMkLst>
        </pc:spChg>
      </pc:sldChg>
      <pc:sldChg chg="modSp">
        <pc:chgData name="Gästanvändare" userId="S::urn:spo:anon#a4fd6d4ca1fdb98e2ddd60ea8c08f58fb04f5fb0809b6c062b09ba7cbf6f536e::" providerId="AD" clId="Web-{7336AFD8-E621-200E-F39B-844F5B53F815}" dt="2020-10-01T13:23:54.537" v="3" actId="20577"/>
        <pc:sldMkLst>
          <pc:docMk/>
          <pc:sldMk cId="3219013604" sldId="534"/>
        </pc:sldMkLst>
        <pc:spChg chg="mod">
          <ac:chgData name="Gästanvändare" userId="S::urn:spo:anon#a4fd6d4ca1fdb98e2ddd60ea8c08f58fb04f5fb0809b6c062b09ba7cbf6f536e::" providerId="AD" clId="Web-{7336AFD8-E621-200E-F39B-844F5B53F815}" dt="2020-10-01T13:23:54.537" v="3" actId="20577"/>
          <ac:spMkLst>
            <pc:docMk/>
            <pc:sldMk cId="3219013604" sldId="534"/>
            <ac:spMk id="5123" creationId="{00000000-0000-0000-0000-000000000000}"/>
          </ac:spMkLst>
        </pc:spChg>
      </pc:sldChg>
      <pc:sldChg chg="modSp">
        <pc:chgData name="Gästanvändare" userId="S::urn:spo:anon#a4fd6d4ca1fdb98e2ddd60ea8c08f58fb04f5fb0809b6c062b09ba7cbf6f536e::" providerId="AD" clId="Web-{7336AFD8-E621-200E-F39B-844F5B53F815}" dt="2020-10-01T13:25:47.646" v="10" actId="20577"/>
        <pc:sldMkLst>
          <pc:docMk/>
          <pc:sldMk cId="1213511948" sldId="539"/>
        </pc:sldMkLst>
        <pc:spChg chg="mod">
          <ac:chgData name="Gästanvändare" userId="S::urn:spo:anon#a4fd6d4ca1fdb98e2ddd60ea8c08f58fb04f5fb0809b6c062b09ba7cbf6f536e::" providerId="AD" clId="Web-{7336AFD8-E621-200E-F39B-844F5B53F815}" dt="2020-10-01T13:25:47.646" v="10" actId="20577"/>
          <ac:spMkLst>
            <pc:docMk/>
            <pc:sldMk cId="1213511948" sldId="539"/>
            <ac:spMk id="5123" creationId="{00000000-0000-0000-0000-000000000000}"/>
          </ac:spMkLst>
        </pc:spChg>
      </pc:sldChg>
      <pc:sldChg chg="modSp">
        <pc:chgData name="Gästanvändare" userId="S::urn:spo:anon#a4fd6d4ca1fdb98e2ddd60ea8c08f58fb04f5fb0809b6c062b09ba7cbf6f536e::" providerId="AD" clId="Web-{7336AFD8-E621-200E-F39B-844F5B53F815}" dt="2020-10-01T13:30:41.193" v="11" actId="14100"/>
        <pc:sldMkLst>
          <pc:docMk/>
          <pc:sldMk cId="1933078820" sldId="543"/>
        </pc:sldMkLst>
        <pc:picChg chg="mod">
          <ac:chgData name="Gästanvändare" userId="S::urn:spo:anon#a4fd6d4ca1fdb98e2ddd60ea8c08f58fb04f5fb0809b6c062b09ba7cbf6f536e::" providerId="AD" clId="Web-{7336AFD8-E621-200E-F39B-844F5B53F815}" dt="2020-10-01T13:30:41.193" v="11" actId="14100"/>
          <ac:picMkLst>
            <pc:docMk/>
            <pc:sldMk cId="1933078820" sldId="543"/>
            <ac:picMk id="7" creationId="{00000000-0000-0000-0000-000000000000}"/>
          </ac:picMkLst>
        </pc:picChg>
      </pc:sldChg>
      <pc:sldChg chg="modSp">
        <pc:chgData name="Gästanvändare" userId="S::urn:spo:anon#a4fd6d4ca1fdb98e2ddd60ea8c08f58fb04f5fb0809b6c062b09ba7cbf6f536e::" providerId="AD" clId="Web-{7336AFD8-E621-200E-F39B-844F5B53F815}" dt="2020-10-01T13:30:48.381" v="12" actId="14100"/>
        <pc:sldMkLst>
          <pc:docMk/>
          <pc:sldMk cId="1150063089" sldId="544"/>
        </pc:sldMkLst>
        <pc:picChg chg="mod">
          <ac:chgData name="Gästanvändare" userId="S::urn:spo:anon#a4fd6d4ca1fdb98e2ddd60ea8c08f58fb04f5fb0809b6c062b09ba7cbf6f536e::" providerId="AD" clId="Web-{7336AFD8-E621-200E-F39B-844F5B53F815}" dt="2020-10-01T13:30:48.381" v="12" actId="14100"/>
          <ac:picMkLst>
            <pc:docMk/>
            <pc:sldMk cId="1150063089" sldId="544"/>
            <ac:picMk id="9" creationId="{00000000-0000-0000-0000-000000000000}"/>
          </ac:picMkLst>
        </pc:picChg>
      </pc:sldChg>
      <pc:sldChg chg="modSp">
        <pc:chgData name="Gästanvändare" userId="S::urn:spo:anon#a4fd6d4ca1fdb98e2ddd60ea8c08f58fb04f5fb0809b6c062b09ba7cbf6f536e::" providerId="AD" clId="Web-{7336AFD8-E621-200E-F39B-844F5B53F815}" dt="2020-10-01T13:30:55.959" v="13" actId="14100"/>
        <pc:sldMkLst>
          <pc:docMk/>
          <pc:sldMk cId="560516320" sldId="545"/>
        </pc:sldMkLst>
        <pc:picChg chg="mod">
          <ac:chgData name="Gästanvändare" userId="S::urn:spo:anon#a4fd6d4ca1fdb98e2ddd60ea8c08f58fb04f5fb0809b6c062b09ba7cbf6f536e::" providerId="AD" clId="Web-{7336AFD8-E621-200E-F39B-844F5B53F815}" dt="2020-10-01T13:30:55.959" v="13" actId="14100"/>
          <ac:picMkLst>
            <pc:docMk/>
            <pc:sldMk cId="560516320" sldId="545"/>
            <ac:picMk id="4" creationId="{2FA17CD8-B905-4A73-88AC-06BCDEFD1DE2}"/>
          </ac:picMkLst>
        </pc:picChg>
      </pc:sldChg>
      <pc:sldChg chg="modSp">
        <pc:chgData name="Gästanvändare" userId="S::urn:spo:anon#a4fd6d4ca1fdb98e2ddd60ea8c08f58fb04f5fb0809b6c062b09ba7cbf6f536e::" providerId="AD" clId="Web-{7336AFD8-E621-200E-F39B-844F5B53F815}" dt="2020-10-01T13:31:25.022" v="15" actId="14100"/>
        <pc:sldMkLst>
          <pc:docMk/>
          <pc:sldMk cId="2273664813" sldId="547"/>
        </pc:sldMkLst>
        <pc:picChg chg="mod">
          <ac:chgData name="Gästanvändare" userId="S::urn:spo:anon#a4fd6d4ca1fdb98e2ddd60ea8c08f58fb04f5fb0809b6c062b09ba7cbf6f536e::" providerId="AD" clId="Web-{7336AFD8-E621-200E-F39B-844F5B53F815}" dt="2020-10-01T13:31:25.022" v="15" actId="14100"/>
          <ac:picMkLst>
            <pc:docMk/>
            <pc:sldMk cId="2273664813" sldId="547"/>
            <ac:picMk id="8" creationId="{00000000-0000-0000-0000-000000000000}"/>
          </ac:picMkLst>
        </pc:picChg>
      </pc:sldChg>
      <pc:sldChg chg="modSp">
        <pc:chgData name="Gästanvändare" userId="S::urn:spo:anon#a4fd6d4ca1fdb98e2ddd60ea8c08f58fb04f5fb0809b6c062b09ba7cbf6f536e::" providerId="AD" clId="Web-{7336AFD8-E621-200E-F39B-844F5B53F815}" dt="2020-10-01T13:31:08.193" v="14" actId="14100"/>
        <pc:sldMkLst>
          <pc:docMk/>
          <pc:sldMk cId="3050192940" sldId="548"/>
        </pc:sldMkLst>
        <pc:picChg chg="mod">
          <ac:chgData name="Gästanvändare" userId="S::urn:spo:anon#a4fd6d4ca1fdb98e2ddd60ea8c08f58fb04f5fb0809b6c062b09ba7cbf6f536e::" providerId="AD" clId="Web-{7336AFD8-E621-200E-F39B-844F5B53F815}" dt="2020-10-01T13:31:08.193" v="14" actId="14100"/>
          <ac:picMkLst>
            <pc:docMk/>
            <pc:sldMk cId="3050192940" sldId="548"/>
            <ac:picMk id="2" creationId="{00000000-0000-0000-0000-000000000000}"/>
          </ac:picMkLst>
        </pc:picChg>
      </pc:sldChg>
      <pc:sldChg chg="modSp">
        <pc:chgData name="Gästanvändare" userId="S::urn:spo:anon#a4fd6d4ca1fdb98e2ddd60ea8c08f58fb04f5fb0809b6c062b09ba7cbf6f536e::" providerId="AD" clId="Web-{7336AFD8-E621-200E-F39B-844F5B53F815}" dt="2020-10-01T13:33:26.006" v="22" actId="20577"/>
        <pc:sldMkLst>
          <pc:docMk/>
          <pc:sldMk cId="4134582385" sldId="552"/>
        </pc:sldMkLst>
        <pc:spChg chg="mod">
          <ac:chgData name="Gästanvändare" userId="S::urn:spo:anon#a4fd6d4ca1fdb98e2ddd60ea8c08f58fb04f5fb0809b6c062b09ba7cbf6f536e::" providerId="AD" clId="Web-{7336AFD8-E621-200E-F39B-844F5B53F815}" dt="2020-10-01T13:33:26.006" v="22" actId="20577"/>
          <ac:spMkLst>
            <pc:docMk/>
            <pc:sldMk cId="4134582385" sldId="552"/>
            <ac:spMk id="6" creationId="{6435DD13-B28A-4522-B229-01685F02890F}"/>
          </ac:spMkLst>
        </pc:spChg>
      </pc:sldChg>
      <pc:sldChg chg="modSp">
        <pc:chgData name="Gästanvändare" userId="S::urn:spo:anon#a4fd6d4ca1fdb98e2ddd60ea8c08f58fb04f5fb0809b6c062b09ba7cbf6f536e::" providerId="AD" clId="Web-{7336AFD8-E621-200E-F39B-844F5B53F815}" dt="2020-10-01T13:41:50.179" v="43" actId="20577"/>
        <pc:sldMkLst>
          <pc:docMk/>
          <pc:sldMk cId="3073162934" sldId="553"/>
        </pc:sldMkLst>
        <pc:spChg chg="mod">
          <ac:chgData name="Gästanvändare" userId="S::urn:spo:anon#a4fd6d4ca1fdb98e2ddd60ea8c08f58fb04f5fb0809b6c062b09ba7cbf6f536e::" providerId="AD" clId="Web-{7336AFD8-E621-200E-F39B-844F5B53F815}" dt="2020-10-01T13:41:50.179" v="43" actId="20577"/>
          <ac:spMkLst>
            <pc:docMk/>
            <pc:sldMk cId="3073162934" sldId="553"/>
            <ac:spMk id="3" creationId="{6612B57F-754E-4100-BB45-4205AAF37B66}"/>
          </ac:spMkLst>
        </pc:spChg>
      </pc:sldChg>
      <pc:sldChg chg="modSp">
        <pc:chgData name="Gästanvändare" userId="S::urn:spo:anon#a4fd6d4ca1fdb98e2ddd60ea8c08f58fb04f5fb0809b6c062b09ba7cbf6f536e::" providerId="AD" clId="Web-{7336AFD8-E621-200E-F39B-844F5B53F815}" dt="2020-10-01T13:43:09.851" v="52" actId="20577"/>
        <pc:sldMkLst>
          <pc:docMk/>
          <pc:sldMk cId="47283145" sldId="558"/>
        </pc:sldMkLst>
        <pc:spChg chg="mod">
          <ac:chgData name="Gästanvändare" userId="S::urn:spo:anon#a4fd6d4ca1fdb98e2ddd60ea8c08f58fb04f5fb0809b6c062b09ba7cbf6f536e::" providerId="AD" clId="Web-{7336AFD8-E621-200E-F39B-844F5B53F815}" dt="2020-10-01T13:43:09.851" v="52" actId="20577"/>
          <ac:spMkLst>
            <pc:docMk/>
            <pc:sldMk cId="47283145" sldId="558"/>
            <ac:spMk id="8" creationId="{6888631E-6BC0-492F-A84E-CE48AA649E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19" name="Rectangle 1027"/>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9220" name="Rectangle 1028"/>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21" name="Rectangle 1029"/>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AACADB01-4DF6-4F8F-B25D-ED7BE9D67BB6}" type="slidenum">
              <a:rPr lang="de-DE"/>
              <a:pPr>
                <a:defRPr/>
              </a:pPr>
              <a:t>‹#›</a:t>
            </a:fld>
            <a:endParaRPr lang="de-DE"/>
          </a:p>
        </p:txBody>
      </p:sp>
    </p:spTree>
    <p:extLst>
      <p:ext uri="{BB962C8B-B14F-4D97-AF65-F5344CB8AC3E}">
        <p14:creationId xmlns:p14="http://schemas.microsoft.com/office/powerpoint/2010/main" val="315262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5"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9"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6EA048C7-1071-4C19-801C-2B4348B09DAC}" type="slidenum">
              <a:rPr lang="de-DE"/>
              <a:pPr>
                <a:defRPr/>
              </a:pPr>
              <a:t>‹#›</a:t>
            </a:fld>
            <a:endParaRPr lang="de-DE"/>
          </a:p>
        </p:txBody>
      </p:sp>
    </p:spTree>
    <p:extLst>
      <p:ext uri="{BB962C8B-B14F-4D97-AF65-F5344CB8AC3E}">
        <p14:creationId xmlns:p14="http://schemas.microsoft.com/office/powerpoint/2010/main" val="1778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park.org/docs_evalsummar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fpark.org/docs_techmanual" TargetMode="External"/><Relationship Id="rId5" Type="http://schemas.openxmlformats.org/officeDocument/2006/relationships/hyperlink" Target="http://sfpark.org/docs_pilotsummary" TargetMode="External"/><Relationship Id="rId4" Type="http://schemas.openxmlformats.org/officeDocument/2006/relationships/hyperlink" Target="http://sfpark.org/docs_pilotevalu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D738D3E-9D20-467E-972A-575B6528691C}" type="slidenum">
              <a:rPr lang="de-DE" altLang="en-US" smtClean="0"/>
              <a:pPr/>
              <a:t>1</a:t>
            </a:fld>
            <a:endParaRPr lang="de-D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49448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S PGothic" pitchFamily="34" charset="-128"/>
                <a:cs typeface="MS PGothic"/>
              </a:rPr>
              <a:t>The UK company </a:t>
            </a:r>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is introducing smart parking schemes across several towns and cities, helping to reduce driver stress, congestion and emissions generated while looking for parking spaces by navigating drivers directly to available bays. </a:t>
            </a:r>
          </a:p>
          <a:p>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has worked with a number of UK authorities, including Harrogate Borough Council, North Yorkshire County Council, and Coventry City Council, to install sensors in Pay and Display parking bays. This means users who download the app can see real-time availability of spaces and eventually EV </a:t>
            </a:r>
            <a:r>
              <a:rPr lang="en-US" sz="1200" b="0" i="0" u="none" strike="noStrike" kern="1200" baseline="0" dirty="0" err="1">
                <a:solidFill>
                  <a:schemeClr val="tx1"/>
                </a:solidFill>
                <a:latin typeface="Times New Roman" pitchFamily="1" charset="0"/>
                <a:ea typeface="MS PGothic" pitchFamily="34" charset="-128"/>
                <a:cs typeface="MS PGothic"/>
              </a:rPr>
              <a:t>chargepoints</a:t>
            </a:r>
            <a:r>
              <a:rPr lang="en-US" sz="1200" b="0" i="0" u="none" strike="noStrike" kern="1200" baseline="0" dirty="0">
                <a:solidFill>
                  <a:schemeClr val="tx1"/>
                </a:solidFill>
                <a:latin typeface="Times New Roman" pitchFamily="1" charset="0"/>
                <a:ea typeface="MS PGothic" pitchFamily="34" charset="-128"/>
                <a:cs typeface="MS PGothic"/>
              </a:rPr>
              <a:t> across the cities. 	</a:t>
            </a:r>
          </a:p>
          <a:p>
            <a:r>
              <a:rPr lang="it-IT" dirty="0"/>
              <a:t>The report from the UK </a:t>
            </a:r>
            <a:r>
              <a:rPr lang="it-IT" dirty="0" err="1"/>
              <a:t>Department</a:t>
            </a:r>
            <a:r>
              <a:rPr lang="it-IT" baseline="0" dirty="0"/>
              <a:t> for </a:t>
            </a:r>
            <a:r>
              <a:rPr lang="it-IT" baseline="0" dirty="0" err="1"/>
              <a:t>Transport</a:t>
            </a:r>
            <a:r>
              <a:rPr lang="it-IT" dirty="0"/>
              <a:t> https://assets.publishing.service.gov.uk/government/uploads/system/uploads/attachment_data/file/846593/future-of-mobility-strategy.pdf  shows</a:t>
            </a:r>
            <a:r>
              <a:rPr lang="it-IT" baseline="0" dirty="0"/>
              <a:t> </a:t>
            </a:r>
            <a:r>
              <a:rPr lang="it-IT" baseline="0" dirty="0" err="1"/>
              <a:t>details</a:t>
            </a:r>
            <a:r>
              <a:rPr lang="it-IT" baseline="0" dirty="0"/>
              <a:t> on the Harrogate </a:t>
            </a:r>
            <a:r>
              <a:rPr lang="it-IT" dirty="0"/>
              <a:t> case</a:t>
            </a:r>
            <a:r>
              <a:rPr lang="it-IT" baseline="0" dirty="0"/>
              <a:t> </a:t>
            </a:r>
            <a:r>
              <a:rPr lang="it-IT" baseline="0" dirty="0" err="1"/>
              <a:t>study</a:t>
            </a:r>
            <a:r>
              <a:rPr lang="it-IT" baseline="0" dirty="0"/>
              <a:t>.</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10</a:t>
            </a:fld>
            <a:endParaRPr lang="de-DE"/>
          </a:p>
        </p:txBody>
      </p:sp>
    </p:spTree>
    <p:extLst>
      <p:ext uri="{BB962C8B-B14F-4D97-AF65-F5344CB8AC3E}">
        <p14:creationId xmlns:p14="http://schemas.microsoft.com/office/powerpoint/2010/main" val="299832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More on </a:t>
            </a:r>
            <a:r>
              <a:rPr lang="it-IT" dirty="0" err="1"/>
              <a:t>this</a:t>
            </a:r>
            <a:r>
              <a:rPr lang="it-IT" dirty="0"/>
              <a:t> trial,</a:t>
            </a:r>
            <a:r>
              <a:rPr lang="it-IT" baseline="0" dirty="0"/>
              <a:t> </a:t>
            </a:r>
            <a:r>
              <a:rPr lang="it-IT" baseline="0" dirty="0" err="1"/>
              <a:t>impacts</a:t>
            </a:r>
            <a:r>
              <a:rPr lang="it-IT" baseline="0" dirty="0"/>
              <a:t> and </a:t>
            </a:r>
            <a:r>
              <a:rPr lang="it-IT" baseline="0" dirty="0" err="1"/>
              <a:t>implmentation</a:t>
            </a:r>
            <a:r>
              <a:rPr lang="it-IT" baseline="0" dirty="0"/>
              <a:t> can be </a:t>
            </a:r>
            <a:r>
              <a:rPr lang="it-IT" baseline="0" dirty="0" err="1"/>
              <a:t>found</a:t>
            </a:r>
            <a:r>
              <a:rPr lang="it-IT" baseline="0" dirty="0"/>
              <a:t> in the CIVITAS SMILE (2006) </a:t>
            </a:r>
            <a:r>
              <a:rPr lang="it-IT" baseline="0" dirty="0" err="1"/>
              <a:t>evaluation</a:t>
            </a:r>
            <a:r>
              <a:rPr lang="it-IT" baseline="0" dirty="0"/>
              <a:t> report </a:t>
            </a:r>
            <a:r>
              <a:rPr lang="en-US" sz="1200" b="1" i="0" u="none" strike="noStrike" kern="1200" baseline="0" dirty="0">
                <a:solidFill>
                  <a:schemeClr val="tx1"/>
                </a:solidFill>
                <a:latin typeface="Times New Roman" pitchFamily="1" charset="0"/>
                <a:ea typeface="MS PGothic" pitchFamily="34" charset="-128"/>
                <a:cs typeface="MS PGothic"/>
              </a:rPr>
              <a:t>Influencing the choice of vehicle towards smaller</a:t>
            </a:r>
          </a:p>
          <a:p>
            <a:r>
              <a:rPr lang="en-US" sz="1200" b="1" i="0" u="none" strike="noStrike" kern="1200" baseline="0" dirty="0">
                <a:solidFill>
                  <a:schemeClr val="tx1"/>
                </a:solidFill>
                <a:latin typeface="Times New Roman" pitchFamily="1" charset="0"/>
                <a:ea typeface="MS PGothic" pitchFamily="34" charset="-128"/>
                <a:cs typeface="MS PGothic"/>
              </a:rPr>
              <a:t>and more fuel efficient vehicles </a:t>
            </a:r>
            <a:r>
              <a:rPr lang="en-US" sz="1200" b="0" i="0" u="none" strike="noStrike" kern="1200" baseline="0" dirty="0">
                <a:solidFill>
                  <a:schemeClr val="tx1"/>
                </a:solidFill>
                <a:latin typeface="Times New Roman" pitchFamily="1" charset="0"/>
                <a:ea typeface="MS PGothic" pitchFamily="34" charset="-128"/>
                <a:cs typeface="MS PGothic"/>
              </a:rPr>
              <a:t>in </a:t>
            </a:r>
            <a:r>
              <a:rPr lang="en-US" sz="1200" b="1" i="0" u="none" strike="noStrike" kern="1200" baseline="0" dirty="0">
                <a:solidFill>
                  <a:schemeClr val="tx1"/>
                </a:solidFill>
                <a:latin typeface="Times New Roman" pitchFamily="1" charset="0"/>
                <a:ea typeface="MS PGothic" pitchFamily="34" charset="-128"/>
                <a:cs typeface="MS PGothic"/>
              </a:rPr>
              <a:t> https://civitas.eu/sites/default/files/720-2.pdf . </a:t>
            </a:r>
            <a:r>
              <a:rPr lang="en-US" sz="1200" b="0" i="0" u="none" strike="noStrike" kern="1200" baseline="0" dirty="0">
                <a:solidFill>
                  <a:schemeClr val="tx1"/>
                </a:solidFill>
                <a:latin typeface="Times New Roman" pitchFamily="1" charset="0"/>
                <a:ea typeface="MS PGothic" pitchFamily="34" charset="-128"/>
                <a:cs typeface="MS PGothic"/>
              </a:rPr>
              <a:t>The report</a:t>
            </a:r>
            <a:r>
              <a:rPr lang="en-US" sz="1200" b="1" i="0" u="none" strike="noStrike" kern="1200" baseline="0" dirty="0">
                <a:solidFill>
                  <a:schemeClr val="tx1"/>
                </a:solidFill>
                <a:latin typeface="Times New Roman" pitchFamily="1" charset="0"/>
                <a:ea typeface="MS PGothic" pitchFamily="34" charset="-128"/>
                <a:cs typeface="MS PGothic"/>
              </a:rPr>
              <a:t> </a:t>
            </a:r>
            <a:r>
              <a:rPr lang="en-US" sz="1200" b="0" i="0" u="none" strike="noStrike" kern="1200" baseline="0" dirty="0">
                <a:solidFill>
                  <a:schemeClr val="tx1"/>
                </a:solidFill>
                <a:latin typeface="Times New Roman" pitchFamily="1" charset="0"/>
                <a:ea typeface="MS PGothic" pitchFamily="34" charset="-128"/>
                <a:cs typeface="MS PGothic"/>
              </a:rPr>
              <a:t>deals with the implementation stages of the measure, discussing limitations and potential benefits of vehicle lengths parking fees measures.</a:t>
            </a:r>
            <a:endParaRPr lang="it-IT" b="0"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18</a:t>
            </a:fld>
            <a:endParaRPr lang="de-DE"/>
          </a:p>
        </p:txBody>
      </p:sp>
    </p:spTree>
    <p:extLst>
      <p:ext uri="{BB962C8B-B14F-4D97-AF65-F5344CB8AC3E}">
        <p14:creationId xmlns:p14="http://schemas.microsoft.com/office/powerpoint/2010/main" val="39469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SF</a:t>
            </a:r>
            <a:r>
              <a:rPr lang="en-US" i="1" dirty="0" err="1"/>
              <a:t>park</a:t>
            </a:r>
            <a:r>
              <a:rPr lang="en-US" dirty="0"/>
              <a:t> was a federally-funded demonstration of a new approach to managing parking. It used better information, including real-time data where parking is available, and demand-responsive parking pricing to help make parking easier to find. As a federally-funded demonstration of a new approach to managing parking, the </a:t>
            </a:r>
            <a:r>
              <a:rPr lang="en-US" dirty="0" err="1"/>
              <a:t>SF</a:t>
            </a:r>
            <a:r>
              <a:rPr lang="en-US" i="1" dirty="0" err="1"/>
              <a:t>park</a:t>
            </a:r>
            <a:r>
              <a:rPr lang="en-US" dirty="0"/>
              <a:t> project collected an unprecedented data set to enable a thorough evaluation of its effectiveness.</a:t>
            </a:r>
          </a:p>
          <a:p>
            <a:r>
              <a:rPr lang="en-US" b="1" dirty="0"/>
              <a:t>Evaluation findings</a:t>
            </a:r>
          </a:p>
          <a:p>
            <a:r>
              <a:rPr lang="en-US" dirty="0"/>
              <a:t>The San Francisco Municipal Transportation Agency (SFMTA) evaluated the </a:t>
            </a:r>
            <a:r>
              <a:rPr lang="en-US" dirty="0" err="1"/>
              <a:t>SF</a:t>
            </a:r>
            <a:r>
              <a:rPr lang="en-US" i="1" dirty="0" err="1"/>
              <a:t>park</a:t>
            </a:r>
            <a:r>
              <a:rPr lang="en-US" dirty="0"/>
              <a:t> pilot project to see how effectively this approach to managing parking delivered the expected benefits. The evaluation showed that after </a:t>
            </a:r>
            <a:r>
              <a:rPr lang="en-US" dirty="0" err="1"/>
              <a:t>SF</a:t>
            </a:r>
            <a:r>
              <a:rPr lang="en-US" i="1" dirty="0" err="1"/>
              <a:t>park</a:t>
            </a:r>
            <a:r>
              <a:rPr lang="en-US" dirty="0"/>
              <a:t>, San Francisco saw:</a:t>
            </a:r>
          </a:p>
          <a:p>
            <a:pPr marL="171450" indent="-171450">
              <a:buFont typeface="Arial" panose="020B0604020202020204" pitchFamily="34" charset="0"/>
              <a:buChar char="•"/>
            </a:pPr>
            <a:r>
              <a:rPr lang="en-US" dirty="0"/>
              <a:t>Average parking rates were lower</a:t>
            </a:r>
          </a:p>
          <a:p>
            <a:pPr marL="171450" indent="-171450">
              <a:buFont typeface="Arial" panose="020B0604020202020204" pitchFamily="34" charset="0"/>
              <a:buChar char="•"/>
            </a:pPr>
            <a:r>
              <a:rPr lang="en-US" dirty="0"/>
              <a:t>Parking availability improved</a:t>
            </a:r>
          </a:p>
          <a:p>
            <a:pPr marL="171450" indent="-171450">
              <a:buFont typeface="Arial" panose="020B0604020202020204" pitchFamily="34" charset="0"/>
              <a:buChar char="•"/>
            </a:pPr>
            <a:r>
              <a:rPr lang="en-US" dirty="0"/>
              <a:t>It is easier to find a parking space</a:t>
            </a:r>
          </a:p>
          <a:p>
            <a:pPr marL="171450" indent="-171450">
              <a:buFont typeface="Arial" panose="020B0604020202020204" pitchFamily="34" charset="0"/>
              <a:buChar char="•"/>
            </a:pPr>
            <a:r>
              <a:rPr lang="en-US" dirty="0"/>
              <a:t>It is easier to pay and avoid parking citations</a:t>
            </a:r>
          </a:p>
          <a:p>
            <a:r>
              <a:rPr lang="en-US" dirty="0"/>
              <a:t>Greenhouse gas emissions decreased</a:t>
            </a:r>
          </a:p>
          <a:p>
            <a:r>
              <a:rPr lang="en-US" dirty="0"/>
              <a:t>Vehicle miles traveled decreased</a:t>
            </a:r>
          </a:p>
          <a:p>
            <a:r>
              <a:rPr lang="en-US" dirty="0"/>
              <a:t>The SFMTA produced four documents as part of the evaluation, available online:</a:t>
            </a:r>
          </a:p>
          <a:p>
            <a:r>
              <a:rPr lang="en-US" dirty="0">
                <a:hlinkClick r:id="rId3"/>
              </a:rPr>
              <a:t>Summary of the evaluation findings</a:t>
            </a:r>
            <a:endParaRPr lang="en-US" dirty="0"/>
          </a:p>
          <a:p>
            <a:r>
              <a:rPr lang="en-US" dirty="0">
                <a:hlinkClick r:id="rId4"/>
              </a:rPr>
              <a:t>Full evaluation report</a:t>
            </a:r>
            <a:endParaRPr lang="en-US" dirty="0"/>
          </a:p>
          <a:p>
            <a:r>
              <a:rPr lang="en-US" dirty="0">
                <a:hlinkClick r:id="rId5"/>
              </a:rPr>
              <a:t>Overview of </a:t>
            </a:r>
            <a:r>
              <a:rPr lang="en-US" dirty="0" err="1">
                <a:hlinkClick r:id="rId5"/>
              </a:rPr>
              <a:t>SF</a:t>
            </a:r>
            <a:r>
              <a:rPr lang="en-US" i="1" dirty="0" err="1">
                <a:hlinkClick r:id="rId5"/>
              </a:rPr>
              <a:t>park</a:t>
            </a:r>
            <a:endParaRPr lang="en-US" dirty="0"/>
          </a:p>
          <a:p>
            <a:r>
              <a:rPr lang="en-US" dirty="0">
                <a:hlinkClick r:id="rId6"/>
              </a:rPr>
              <a:t>Technical “how to” manual</a:t>
            </a:r>
            <a:endParaRPr lang="en-US" dirty="0"/>
          </a:p>
          <a:p>
            <a:r>
              <a:rPr lang="it-IT" dirty="0"/>
              <a:t>http://sfpark.org/about-the-project/pilot-evaluation/  </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24</a:t>
            </a:fld>
            <a:endParaRPr lang="de-DE"/>
          </a:p>
        </p:txBody>
      </p:sp>
    </p:spTree>
    <p:extLst>
      <p:ext uri="{BB962C8B-B14F-4D97-AF65-F5344CB8AC3E}">
        <p14:creationId xmlns:p14="http://schemas.microsoft.com/office/powerpoint/2010/main" val="243362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28</a:t>
            </a:fld>
            <a:endParaRPr lang="de-DE"/>
          </a:p>
        </p:txBody>
      </p:sp>
    </p:spTree>
    <p:extLst>
      <p:ext uri="{BB962C8B-B14F-4D97-AF65-F5344CB8AC3E}">
        <p14:creationId xmlns:p14="http://schemas.microsoft.com/office/powerpoint/2010/main" val="79742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29</a:t>
            </a:fld>
            <a:endParaRPr lang="de-DE"/>
          </a:p>
        </p:txBody>
      </p:sp>
    </p:spTree>
    <p:extLst>
      <p:ext uri="{BB962C8B-B14F-4D97-AF65-F5344CB8AC3E}">
        <p14:creationId xmlns:p14="http://schemas.microsoft.com/office/powerpoint/2010/main" val="323351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kern="1200" dirty="0">
                <a:solidFill>
                  <a:schemeClr val="tx1"/>
                </a:solidFill>
                <a:effectLst/>
                <a:latin typeface="Times New Roman" pitchFamily="1" charset="0"/>
                <a:ea typeface="MS PGothic" pitchFamily="34" charset="-128"/>
                <a:cs typeface="MS PGothic"/>
              </a:rPr>
              <a:t>DATA STANDARDS</a:t>
            </a:r>
          </a:p>
          <a:p>
            <a:r>
              <a:rPr lang="en-US" sz="1200" kern="1200" dirty="0">
                <a:solidFill>
                  <a:schemeClr val="tx1"/>
                </a:solidFill>
                <a:effectLst/>
                <a:latin typeface="Times New Roman" pitchFamily="1" charset="0"/>
                <a:ea typeface="MS PGothic" pitchFamily="34" charset="-128"/>
                <a:cs typeface="MS PGothic"/>
              </a:rPr>
              <a:t>The Alliance for Parking Data Standards (APDS), formed by the International Parking &amp; Mobility Institute (IPMI), the British Parking Association (BPA), and the European Parking Association (EPA), is a not-for-profit organization with the mission to develop, promote, manage, and maintain a uniform global standard that will allow organizations to share parking data across platforms worldwide. The web site</a:t>
            </a:r>
            <a:r>
              <a:rPr lang="en-US" sz="1200" kern="1200" baseline="0" dirty="0">
                <a:solidFill>
                  <a:schemeClr val="tx1"/>
                </a:solidFill>
                <a:effectLst/>
                <a:latin typeface="Times New Roman" pitchFamily="1" charset="0"/>
                <a:ea typeface="MS PGothic" pitchFamily="34" charset="-128"/>
                <a:cs typeface="MS PGothic"/>
              </a:rPr>
              <a:t> </a:t>
            </a:r>
            <a:r>
              <a:rPr lang="it-IT" dirty="0"/>
              <a:t>https://www.allianceforparkingdatastandards.org/news </a:t>
            </a:r>
            <a:r>
              <a:rPr lang="it-IT" dirty="0" err="1"/>
              <a:t>provides</a:t>
            </a:r>
            <a:r>
              <a:rPr lang="it-IT" dirty="0"/>
              <a:t> information on the </a:t>
            </a:r>
            <a:r>
              <a:rPr lang="it-IT" dirty="0" err="1"/>
              <a:t>association</a:t>
            </a:r>
            <a:r>
              <a:rPr lang="it-IT" dirty="0"/>
              <a:t> </a:t>
            </a:r>
            <a:r>
              <a:rPr lang="it-IT" dirty="0" err="1"/>
              <a:t>key</a:t>
            </a:r>
            <a:r>
              <a:rPr lang="it-IT" dirty="0"/>
              <a:t> </a:t>
            </a:r>
            <a:r>
              <a:rPr lang="it-IT" dirty="0" err="1"/>
              <a:t>initiatives</a:t>
            </a:r>
            <a:r>
              <a:rPr lang="it-IT" dirty="0"/>
              <a:t>.</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33</a:t>
            </a:fld>
            <a:endParaRPr lang="de-DE"/>
          </a:p>
        </p:txBody>
      </p:sp>
    </p:spTree>
    <p:extLst>
      <p:ext uri="{BB962C8B-B14F-4D97-AF65-F5344CB8AC3E}">
        <p14:creationId xmlns:p14="http://schemas.microsoft.com/office/powerpoint/2010/main" val="136418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t>
            </a:r>
            <a:r>
              <a:rPr lang="it-IT" baseline="0" dirty="0"/>
              <a:t> </a:t>
            </a:r>
            <a:r>
              <a:rPr lang="it-IT" baseline="0" dirty="0" err="1"/>
              <a:t>overview</a:t>
            </a:r>
            <a:r>
              <a:rPr lang="it-IT" baseline="0" dirty="0"/>
              <a:t> on </a:t>
            </a:r>
            <a:r>
              <a:rPr lang="it-IT" baseline="0" dirty="0" err="1"/>
              <a:t>technical</a:t>
            </a:r>
            <a:r>
              <a:rPr lang="it-IT" baseline="0" dirty="0"/>
              <a:t> </a:t>
            </a:r>
            <a:r>
              <a:rPr lang="it-IT" baseline="0" dirty="0" err="1"/>
              <a:t>barriers</a:t>
            </a:r>
            <a:r>
              <a:rPr lang="it-IT" baseline="0" dirty="0"/>
              <a:t> in the use of </a:t>
            </a:r>
            <a:r>
              <a:rPr lang="it-IT" baseline="0" dirty="0" err="1"/>
              <a:t>sensors</a:t>
            </a:r>
            <a:r>
              <a:rPr lang="it-IT" baseline="0" dirty="0"/>
              <a:t> for </a:t>
            </a:r>
            <a:r>
              <a:rPr lang="it-IT" baseline="0" dirty="0" err="1"/>
              <a:t>dynamic</a:t>
            </a:r>
            <a:r>
              <a:rPr lang="it-IT" baseline="0" dirty="0"/>
              <a:t> </a:t>
            </a:r>
            <a:r>
              <a:rPr lang="it-IT" baseline="0" dirty="0" err="1"/>
              <a:t>demand-responding</a:t>
            </a:r>
            <a:r>
              <a:rPr lang="it-IT" baseline="0" dirty="0"/>
              <a:t> parking </a:t>
            </a:r>
            <a:r>
              <a:rPr lang="it-IT" baseline="0" dirty="0" err="1"/>
              <a:t>pricing</a:t>
            </a:r>
            <a:r>
              <a:rPr lang="it-IT" baseline="0" dirty="0"/>
              <a:t> can be </a:t>
            </a:r>
            <a:r>
              <a:rPr lang="it-IT" baseline="0" dirty="0" err="1"/>
              <a:t>found</a:t>
            </a:r>
            <a:r>
              <a:rPr lang="it-IT" baseline="0" dirty="0"/>
              <a:t> in the</a:t>
            </a:r>
            <a:endParaRPr lang="it-IT" sz="1200" b="0" i="0" u="none" strike="noStrike" kern="1200" baseline="0" dirty="0">
              <a:solidFill>
                <a:schemeClr val="tx1"/>
              </a:solidFill>
              <a:latin typeface="Times New Roman" pitchFamily="1" charset="0"/>
              <a:ea typeface="MS PGothic" pitchFamily="34" charset="-128"/>
              <a:cs typeface="MS PGothic"/>
            </a:endParaRPr>
          </a:p>
          <a:p>
            <a:r>
              <a:rPr lang="it-IT" sz="1200" b="0" i="0" u="none" strike="noStrike" kern="1200" baseline="0" dirty="0">
                <a:solidFill>
                  <a:schemeClr val="tx1"/>
                </a:solidFill>
                <a:latin typeface="Times New Roman" pitchFamily="1" charset="0"/>
                <a:ea typeface="MS PGothic" pitchFamily="34" charset="-128"/>
                <a:cs typeface="MS PGothic"/>
              </a:rPr>
              <a:t> San Francisco </a:t>
            </a:r>
            <a:r>
              <a:rPr lang="it-IT" sz="1200" b="0" i="0" u="none" strike="noStrike" kern="1200" baseline="0" dirty="0" err="1">
                <a:solidFill>
                  <a:schemeClr val="tx1"/>
                </a:solidFill>
                <a:latin typeface="Times New Roman" pitchFamily="1" charset="0"/>
                <a:ea typeface="MS PGothic" pitchFamily="34" charset="-128"/>
                <a:cs typeface="MS PGothic"/>
              </a:rPr>
              <a:t>SF</a:t>
            </a:r>
            <a:r>
              <a:rPr lang="it-IT" sz="1200" b="0" i="1" u="none" strike="noStrike" kern="1200" baseline="0" dirty="0" err="1">
                <a:solidFill>
                  <a:schemeClr val="tx1"/>
                </a:solidFill>
                <a:latin typeface="Times New Roman" pitchFamily="1" charset="0"/>
                <a:ea typeface="MS PGothic" pitchFamily="34" charset="-128"/>
                <a:cs typeface="MS PGothic"/>
              </a:rPr>
              <a:t>park</a:t>
            </a:r>
            <a:r>
              <a:rPr lang="it-IT" sz="1200" b="0" i="1" u="none" strike="noStrike" kern="1200" baseline="0" dirty="0">
                <a:solidFill>
                  <a:schemeClr val="tx1"/>
                </a:solidFill>
                <a:latin typeface="Times New Roman" pitchFamily="1" charset="0"/>
                <a:ea typeface="MS PGothic" pitchFamily="34" charset="-128"/>
                <a:cs typeface="MS PGothic"/>
              </a:rPr>
              <a:t> </a:t>
            </a:r>
            <a:r>
              <a:rPr lang="it-IT" sz="1200" b="0" i="0" u="none" strike="noStrike" kern="1200" baseline="0" dirty="0" err="1">
                <a:solidFill>
                  <a:schemeClr val="tx1"/>
                </a:solidFill>
                <a:latin typeface="Times New Roman" pitchFamily="1" charset="0"/>
                <a:ea typeface="MS PGothic" pitchFamily="34" charset="-128"/>
                <a:cs typeface="MS PGothic"/>
              </a:rPr>
              <a:t>Pilot</a:t>
            </a:r>
            <a:r>
              <a:rPr lang="it-IT" sz="1200" b="0" i="0" u="none" strike="noStrike" kern="1200" baseline="0" dirty="0">
                <a:solidFill>
                  <a:schemeClr val="tx1"/>
                </a:solidFill>
                <a:latin typeface="Times New Roman" pitchFamily="1" charset="0"/>
                <a:ea typeface="MS PGothic" pitchFamily="34" charset="-128"/>
                <a:cs typeface="MS PGothic"/>
              </a:rPr>
              <a:t> Project Evaluation</a:t>
            </a:r>
            <a:r>
              <a:rPr lang="it-IT" sz="1200" b="0" i="0" u="none" strike="noStrike" kern="1200" baseline="0">
                <a:solidFill>
                  <a:schemeClr val="tx1"/>
                </a:solidFill>
                <a:latin typeface="Times New Roman" pitchFamily="1" charset="0"/>
                <a:ea typeface="MS PGothic" pitchFamily="34" charset="-128"/>
                <a:cs typeface="MS PGothic"/>
              </a:rPr>
              <a:t>: http://sfpark.org/about-the-project/pilot-evaluation/ </a:t>
            </a:r>
            <a:endParaRPr lang="it-IT" sz="1200" b="0" i="0" u="none" strike="noStrike" kern="1200" baseline="0" dirty="0">
              <a:solidFill>
                <a:schemeClr val="tx1"/>
              </a:solidFill>
              <a:latin typeface="Times New Roman" pitchFamily="1" charset="0"/>
              <a:ea typeface="MS PGothic" pitchFamily="34" charset="-128"/>
              <a:cs typeface="MS PGothic"/>
            </a:endParaRPr>
          </a:p>
          <a:p>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34</a:t>
            </a:fld>
            <a:endParaRPr lang="de-DE"/>
          </a:p>
        </p:txBody>
      </p:sp>
    </p:spTree>
    <p:extLst>
      <p:ext uri="{BB962C8B-B14F-4D97-AF65-F5344CB8AC3E}">
        <p14:creationId xmlns:p14="http://schemas.microsoft.com/office/powerpoint/2010/main" val="333928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8E775F-E429-4A66-9504-5D5B75C05BB9}" type="slidenum">
              <a:rPr lang="de-DE" altLang="en-US" smtClean="0"/>
              <a:pPr/>
              <a:t>35</a:t>
            </a:fld>
            <a:endParaRPr lang="de-DE"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389504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print"/>
          <a:srcRect l="71297"/>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print"/>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dirty="0"/>
          </a:p>
        </p:txBody>
      </p:sp>
      <p:pic>
        <p:nvPicPr>
          <p:cNvPr id="10" name="Afbeelding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1308" y="1958197"/>
            <a:ext cx="4211033" cy="6814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B8120AA3-A793-4185-B640-40E3AA5BB0A0}" type="datetimeFigureOut">
              <a:rPr lang="el-GR"/>
              <a:pPr>
                <a:defRPr/>
              </a:pPr>
              <a:t>1/10/2020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2A1ACF3-F432-42DE-ADA4-5562DEF51FF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116C7E3B-D04C-4310-AC12-0C054CAFE087}" type="datetimeFigureOut">
              <a:rPr lang="el-GR"/>
              <a:pPr>
                <a:defRPr/>
              </a:pPr>
              <a:t>1/10/2020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26BEB11-A36A-4E5D-9F9D-D3071967A8E4}"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F3F1F56-F7B3-4D88-B4DA-A96F7347C301}" type="datetimeFigureOut">
              <a:rPr lang="el-GR"/>
              <a:pPr>
                <a:defRPr/>
              </a:pPr>
              <a:t>1/10/2020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C4F0CF4-64DD-4C99-9B70-3899494CD7DD}"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DE1F0FAD-A65A-43EA-A015-B7E249C83196}" type="datetimeFigureOut">
              <a:rPr lang="el-GR"/>
              <a:pPr>
                <a:defRPr/>
              </a:pPr>
              <a:t>1/10/2020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CF636FE-31A1-4622-9164-18AA3FBB7004}"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A695777F-E2BC-46DC-8C40-6EC361D54930}" type="datetimeFigureOut">
              <a:rPr lang="el-GR"/>
              <a:pPr>
                <a:defRPr/>
              </a:pPr>
              <a:t>1/10/2020</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EE8635C-0268-49D3-986E-494535E4FA89}"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58C1CCCB-013B-46A9-8E27-3D2B83D191A0}" type="datetimeFigureOut">
              <a:rPr lang="el-GR"/>
              <a:pPr>
                <a:defRPr/>
              </a:pPr>
              <a:t>1/10/2020</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A99F34E-588E-4387-BFC3-E53D956A3CA3}"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2C15F1-2705-4BD0-97EF-B82227033334}" type="datetimeFigureOut">
              <a:rPr lang="el-GR"/>
              <a:pPr>
                <a:defRPr/>
              </a:pPr>
              <a:t>1/10/2020</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5A73DA5-17F7-4A14-BA19-4859CC0DC732}"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782916-F388-445C-B001-80AD8F965EDE}" type="datetimeFigureOut">
              <a:rPr lang="el-GR"/>
              <a:pPr>
                <a:defRPr/>
              </a:pPr>
              <a:t>1/10/2020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8DAF82F-BDF6-435B-BFA2-3E26CCA851B4}"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79B3E2-ED51-4177-8769-3E6CC2A1F61E}" type="datetimeFigureOut">
              <a:rPr lang="el-GR"/>
              <a:pPr>
                <a:defRPr/>
              </a:pPr>
              <a:t>1/10/2020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B6414E3-57C2-49F6-892A-07AE665AE2E8}"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244C284D-A16E-45DF-9A7E-559FEA1A4D3D}" type="datetimeFigureOut">
              <a:rPr lang="el-GR"/>
              <a:pPr>
                <a:defRPr/>
              </a:pPr>
              <a:t>1/10/2020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2AB0732-5530-45A0-BC36-58E0A086A9B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962CE5C1-27C0-4DCA-8056-8DBF6ED7D8EB}" type="datetimeFigureOut">
              <a:rPr lang="el-GR"/>
              <a:pPr>
                <a:defRPr/>
              </a:pPr>
              <a:t>1/10/2020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E49E953-6F52-4DBE-96AC-45F108E5979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1027" name="Picture 3"/>
          <p:cNvPicPr>
            <a:picLocks noChangeAspect="1"/>
          </p:cNvPicPr>
          <p:nvPr/>
        </p:nvPicPr>
        <p:blipFill>
          <a:blip r:embed="rId11" cstate="print"/>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a:t>
            </a:fld>
            <a:endParaRPr lang="en-US" sz="1200" dirty="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fld id="{02E44067-7F3B-45A7-816C-6E00D43D1C59}" type="datetimeFigureOut">
              <a:rPr lang="el-GR"/>
              <a:pPr>
                <a:defRPr/>
              </a:pPr>
              <a:t>1/10/2020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78861B92-95DF-4922-A1D5-5CA3DF0B184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395288" y="3284538"/>
            <a:ext cx="8353425" cy="2016125"/>
          </a:xfrm>
        </p:spPr>
        <p:txBody>
          <a:bodyPr/>
          <a:lstStyle/>
          <a:p>
            <a:pPr eaLnBrk="1" hangingPunct="1">
              <a:buFontTx/>
              <a:buNone/>
            </a:pPr>
            <a:r>
              <a:rPr lang="sv-SE" sz="1800"/>
              <a:t>Utbildningsaktiviteter</a:t>
            </a:r>
          </a:p>
          <a:p>
            <a:pPr eaLnBrk="1" hangingPunct="1">
              <a:buFontTx/>
              <a:buNone/>
            </a:pPr>
            <a:r>
              <a:rPr lang="sv-SE" sz="1800"/>
              <a:t>Genomgång av tekniska innovationer inom parkeringshantering</a:t>
            </a:r>
          </a:p>
          <a:p>
            <a:pPr eaLnBrk="1" hangingPunct="1">
              <a:buFontTx/>
              <a:buNone/>
            </a:pPr>
            <a:r>
              <a:rPr lang="sv-SE" sz="1800"/>
              <a:t>Riccardo Enei, ISINNOVA, maj 2020</a:t>
            </a:r>
          </a:p>
        </p:txBody>
      </p:sp>
      <p:pic>
        <p:nvPicPr>
          <p:cNvPr id="3" name="Picture 2" descr="C:\Users\franzen.ICLEIV2\Downloads\SUMP Platform logo.png"/>
          <p:cNvPicPr>
            <a:picLocks noChangeAspect="1" noChangeArrowheads="1"/>
          </p:cNvPicPr>
          <p:nvPr/>
        </p:nvPicPr>
        <p:blipFill>
          <a:blip r:embed="rId3" cstate="print"/>
          <a:srcRect/>
          <a:stretch>
            <a:fillRect/>
          </a:stretch>
        </p:blipFill>
        <p:spPr bwMode="auto">
          <a:xfrm>
            <a:off x="116963" y="6456806"/>
            <a:ext cx="1004058" cy="4011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#9: Smarta parkeringssensorer</a:t>
            </a:r>
          </a:p>
          <a:p>
            <a:r>
              <a:rPr lang="sv-SE" sz="1800">
                <a:solidFill>
                  <a:srgbClr val="FF0000"/>
                </a:solidFill>
              </a:rPr>
              <a:t>Effekt:</a:t>
            </a:r>
            <a:r>
              <a:rPr lang="sv-SE" sz="1800"/>
              <a:t> Majoriteten (87 procent) av förarna som tillfrågades i Harrogate (Storbritannien) tyckte att lösningen var enklare än att använda parkeringsautomater och de parkerade längre än med jämförbara sessioner som använde konventionella parkeringsautomater. I genomsnitt parkerade de 10 minuter längre på gatan och 50 minuter längre utanför gatan, vilket innebar ökade intäkter för de lokala myndigheterna och mer tid som personerna spenderade i shoppingstråket.</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25-26 mars 2020• Leuven• Riccardo Enei</a:t>
            </a:r>
          </a:p>
        </p:txBody>
      </p:sp>
      <p:sp>
        <p:nvSpPr>
          <p:cNvPr id="11" name="Title 1">
            <a:extLst>
              <a:ext uri="{FF2B5EF4-FFF2-40B4-BE49-F238E27FC236}">
                <a16:creationId xmlns:a16="http://schemas.microsoft.com/office/drawing/2014/main" id="{87320DAC-3DFF-411B-9469-1060ED5D77A2}"/>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pic>
        <p:nvPicPr>
          <p:cNvPr id="2" name="Immagine 1"/>
          <p:cNvPicPr>
            <a:picLocks noChangeAspect="1"/>
          </p:cNvPicPr>
          <p:nvPr/>
        </p:nvPicPr>
        <p:blipFill>
          <a:blip r:embed="rId3"/>
          <a:stretch>
            <a:fillRect/>
          </a:stretch>
        </p:blipFill>
        <p:spPr>
          <a:xfrm>
            <a:off x="2459735" y="4393145"/>
            <a:ext cx="4206241" cy="1795290"/>
          </a:xfrm>
          <a:prstGeom prst="rect">
            <a:avLst/>
          </a:prstGeom>
        </p:spPr>
      </p:pic>
      <p:sp>
        <p:nvSpPr>
          <p:cNvPr id="3" name="Rettangolo 2"/>
          <p:cNvSpPr/>
          <p:nvPr/>
        </p:nvSpPr>
        <p:spPr>
          <a:xfrm>
            <a:off x="2148840" y="6263015"/>
            <a:ext cx="6190488" cy="261610"/>
          </a:xfrm>
          <a:prstGeom prst="rect">
            <a:avLst/>
          </a:prstGeom>
        </p:spPr>
        <p:txBody>
          <a:bodyPr wrap="square">
            <a:spAutoFit/>
          </a:bodyPr>
          <a:lstStyle/>
          <a:p>
            <a:r>
              <a:rPr lang="sv-SE" sz="1100"/>
              <a:t>https://appyway.com/kerbside-management/</a:t>
            </a:r>
          </a:p>
        </p:txBody>
      </p:sp>
    </p:spTree>
    <p:extLst>
      <p:ext uri="{BB962C8B-B14F-4D97-AF65-F5344CB8AC3E}">
        <p14:creationId xmlns:p14="http://schemas.microsoft.com/office/powerpoint/2010/main" val="18901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sv-SE" dirty="0">
                <a:ea typeface="MS PGothic"/>
              </a:rPr>
              <a:t>#5: Papperslösa parkeringsautomater </a:t>
            </a:r>
            <a:endParaRPr lang="sv-SE" dirty="0"/>
          </a:p>
          <a:p>
            <a:r>
              <a:rPr lang="sv-SE" sz="1800" dirty="0">
                <a:ea typeface="MS PGothic"/>
              </a:rPr>
              <a:t>Dessa automater gör att förarna kan betala för parkering genom att registrera sitt registreringsnummer i automaten och sedan betalar med kreditkort eller kontanter. De kan boka platsen så länge de vill direkt och kan förnya den via </a:t>
            </a:r>
            <a:r>
              <a:rPr lang="sv-SE" sz="1800" dirty="0" err="1">
                <a:ea typeface="MS PGothic"/>
              </a:rPr>
              <a:t>appen</a:t>
            </a:r>
            <a:r>
              <a:rPr lang="sv-SE" sz="1800" dirty="0">
                <a:ea typeface="MS PGothic"/>
              </a:rPr>
              <a:t>. </a:t>
            </a:r>
            <a:endParaRPr lang="sv-SE" sz="1800" dirty="0"/>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25-26 mars 2020• Leuven• Riccardo Enei</a:t>
            </a:r>
          </a:p>
        </p:txBody>
      </p:sp>
      <p:sp>
        <p:nvSpPr>
          <p:cNvPr id="11" name="Title 1">
            <a:extLst>
              <a:ext uri="{FF2B5EF4-FFF2-40B4-BE49-F238E27FC236}">
                <a16:creationId xmlns:a16="http://schemas.microsoft.com/office/drawing/2014/main" id="{FF9EFD20-6BFA-4D7F-A44B-CDD31E9C23AF}"/>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Rettangolo 5"/>
          <p:cNvSpPr/>
          <p:nvPr/>
        </p:nvSpPr>
        <p:spPr>
          <a:xfrm>
            <a:off x="2678049" y="6195978"/>
            <a:ext cx="7388352" cy="261610"/>
          </a:xfrm>
          <a:prstGeom prst="rect">
            <a:avLst/>
          </a:prstGeom>
        </p:spPr>
        <p:txBody>
          <a:bodyPr wrap="square">
            <a:spAutoFit/>
          </a:bodyPr>
          <a:lstStyle/>
          <a:p>
            <a:r>
              <a:rPr lang="sv-SE" sz="1100"/>
              <a:t>https://en.wikipedia.org/wiki/Pay-by-plate_parking</a:t>
            </a:r>
          </a:p>
        </p:txBody>
      </p:sp>
      <p:pic>
        <p:nvPicPr>
          <p:cNvPr id="7" name="Immagine 6"/>
          <p:cNvPicPr>
            <a:picLocks noChangeAspect="1"/>
          </p:cNvPicPr>
          <p:nvPr/>
        </p:nvPicPr>
        <p:blipFill>
          <a:blip r:embed="rId2"/>
          <a:stretch>
            <a:fillRect/>
          </a:stretch>
        </p:blipFill>
        <p:spPr>
          <a:xfrm>
            <a:off x="2854036" y="3689014"/>
            <a:ext cx="2506964" cy="2506964"/>
          </a:xfrm>
          <a:prstGeom prst="rect">
            <a:avLst/>
          </a:prstGeom>
        </p:spPr>
      </p:pic>
    </p:spTree>
    <p:extLst>
      <p:ext uri="{BB962C8B-B14F-4D97-AF65-F5344CB8AC3E}">
        <p14:creationId xmlns:p14="http://schemas.microsoft.com/office/powerpoint/2010/main" val="12135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#5: Papperslösa parkeringsautomater </a:t>
            </a:r>
          </a:p>
          <a:p>
            <a:r>
              <a:rPr lang="sv-SE" sz="1800">
                <a:solidFill>
                  <a:srgbClr val="FF0000"/>
                </a:solidFill>
                <a:latin typeface="Times New Roman" panose="02020603050405020304" pitchFamily="18" charset="0"/>
                <a:cs typeface="Times New Roman" panose="02020603050405020304" pitchFamily="18" charset="0"/>
              </a:rPr>
              <a:t>Effekt</a:t>
            </a:r>
            <a:r>
              <a:rPr lang="sv-SE" sz="1800">
                <a:latin typeface="Times New Roman" panose="02020603050405020304" pitchFamily="18" charset="0"/>
                <a:cs typeface="Times New Roman" panose="02020603050405020304" pitchFamily="18" charset="0"/>
              </a:rPr>
              <a:t>: Systemet infördes av Pittsburgh år 2012 och sedan dess har staden rapporterat </a:t>
            </a:r>
            <a:r>
              <a:rPr lang="sv-SE" sz="1800" u="sng">
                <a:latin typeface="Times New Roman" panose="02020603050405020304" pitchFamily="18" charset="0"/>
                <a:cs typeface="Times New Roman" panose="02020603050405020304" pitchFamily="18" charset="0"/>
              </a:rPr>
              <a:t>en ökning i parkeringsintäkter</a:t>
            </a:r>
            <a:r>
              <a:rPr lang="sv-SE" sz="1800">
                <a:latin typeface="Times New Roman" panose="02020603050405020304" pitchFamily="18" charset="0"/>
                <a:cs typeface="Times New Roman" panose="02020603050405020304" pitchFamily="18" charset="0"/>
              </a:rPr>
              <a:t>. Samtidigt har antalet parkeringsböter minskat kraftigt.</a:t>
            </a:r>
          </a:p>
        </p:txBody>
      </p:sp>
      <p:sp>
        <p:nvSpPr>
          <p:cNvPr id="11" name="Title 1">
            <a:extLst>
              <a:ext uri="{FF2B5EF4-FFF2-40B4-BE49-F238E27FC236}">
                <a16:creationId xmlns:a16="http://schemas.microsoft.com/office/drawing/2014/main" id="{5AE8FF4C-93C1-4769-91A9-2C1311B0BD1F}"/>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
        <p:nvSpPr>
          <p:cNvPr id="7" name="Rettangolo 6"/>
          <p:cNvSpPr/>
          <p:nvPr/>
        </p:nvSpPr>
        <p:spPr>
          <a:xfrm>
            <a:off x="1691640" y="6100074"/>
            <a:ext cx="5073777" cy="261610"/>
          </a:xfrm>
          <a:prstGeom prst="rect">
            <a:avLst/>
          </a:prstGeom>
        </p:spPr>
        <p:txBody>
          <a:bodyPr wrap="square">
            <a:spAutoFit/>
          </a:bodyPr>
          <a:lstStyle/>
          <a:p>
            <a:r>
              <a:rPr lang="sv-SE" sz="1100"/>
              <a:t>http://www.gomobilepittsburgh.com/</a:t>
            </a:r>
          </a:p>
        </p:txBody>
      </p:sp>
      <p:pic>
        <p:nvPicPr>
          <p:cNvPr id="8" name="Immagine 7"/>
          <p:cNvPicPr>
            <a:picLocks noChangeAspect="1"/>
          </p:cNvPicPr>
          <p:nvPr/>
        </p:nvPicPr>
        <p:blipFill>
          <a:blip r:embed="rId2"/>
          <a:stretch>
            <a:fillRect/>
          </a:stretch>
        </p:blipFill>
        <p:spPr>
          <a:xfrm>
            <a:off x="1880083" y="3728424"/>
            <a:ext cx="4876190" cy="2380952"/>
          </a:xfrm>
          <a:prstGeom prst="rect">
            <a:avLst/>
          </a:prstGeom>
        </p:spPr>
      </p:pic>
    </p:spTree>
    <p:extLst>
      <p:ext uri="{BB962C8B-B14F-4D97-AF65-F5344CB8AC3E}">
        <p14:creationId xmlns:p14="http://schemas.microsoft.com/office/powerpoint/2010/main" val="33185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#6: 3D-parkeringsdesign och -signalering: parkeringshjälpmedel</a:t>
            </a:r>
          </a:p>
          <a:p>
            <a:r>
              <a:rPr lang="sv-SE" sz="1800"/>
              <a:t>3D-design och -signalering formar användningen av innovativa tekniker som parkeringshjälpmedel. Tekniken använder sensorer inbyggda i bilens stötfångare för att känna av och signalera kursändringar och hinder till föraren. </a:t>
            </a:r>
          </a:p>
        </p:txBody>
      </p:sp>
      <p:sp>
        <p:nvSpPr>
          <p:cNvPr id="10" name="Title 1">
            <a:extLst>
              <a:ext uri="{FF2B5EF4-FFF2-40B4-BE49-F238E27FC236}">
                <a16:creationId xmlns:a16="http://schemas.microsoft.com/office/drawing/2014/main" id="{93C8FD23-2B2A-45CB-B8B1-1952358C85D9}"/>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
        <p:nvSpPr>
          <p:cNvPr id="7" name="Rettangolo 6"/>
          <p:cNvSpPr/>
          <p:nvPr/>
        </p:nvSpPr>
        <p:spPr>
          <a:xfrm>
            <a:off x="635889" y="6185566"/>
            <a:ext cx="8508111" cy="430887"/>
          </a:xfrm>
          <a:prstGeom prst="rect">
            <a:avLst/>
          </a:prstGeom>
        </p:spPr>
        <p:txBody>
          <a:bodyPr wrap="square">
            <a:spAutoFit/>
          </a:bodyPr>
          <a:lstStyle/>
          <a:p>
            <a:r>
              <a:rPr lang="sv-SE" sz="1100"/>
              <a:t>https://www.bosch-mobility-solutions.com/en/products-and-services/passenger-cars-and-light-commercial-vehicles/driver-assistance-systems/parking-aid/</a:t>
            </a:r>
          </a:p>
        </p:txBody>
      </p:sp>
      <p:pic>
        <p:nvPicPr>
          <p:cNvPr id="8" name="Immagine 7">
            <a:extLst>
              <a:ext uri="{FF2B5EF4-FFF2-40B4-BE49-F238E27FC236}">
                <a16:creationId xmlns:a16="http://schemas.microsoft.com/office/drawing/2014/main" id="{213D1926-EFF5-462D-B8C7-F21289ABEEE9}"/>
              </a:ext>
            </a:extLst>
          </p:cNvPr>
          <p:cNvPicPr>
            <a:picLocks noChangeAspect="1"/>
          </p:cNvPicPr>
          <p:nvPr/>
        </p:nvPicPr>
        <p:blipFill>
          <a:blip r:embed="rId2"/>
          <a:stretch>
            <a:fillRect/>
          </a:stretch>
        </p:blipFill>
        <p:spPr>
          <a:xfrm>
            <a:off x="2715768" y="3968409"/>
            <a:ext cx="3656457" cy="2217157"/>
          </a:xfrm>
          <a:prstGeom prst="rect">
            <a:avLst/>
          </a:prstGeom>
        </p:spPr>
      </p:pic>
    </p:spTree>
    <p:extLst>
      <p:ext uri="{BB962C8B-B14F-4D97-AF65-F5344CB8AC3E}">
        <p14:creationId xmlns:p14="http://schemas.microsoft.com/office/powerpoint/2010/main" val="39197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#6: 3D-parkeringsdesign och -signalering: parkeringshjälpmedel</a:t>
            </a:r>
          </a:p>
          <a:p>
            <a:r>
              <a:rPr lang="sv-SE" sz="1800">
                <a:solidFill>
                  <a:srgbClr val="FF0000"/>
                </a:solidFill>
                <a:latin typeface="Times New Roman" panose="02020603050405020304" pitchFamily="18" charset="0"/>
                <a:cs typeface="Times New Roman" panose="02020603050405020304" pitchFamily="18" charset="0"/>
              </a:rPr>
              <a:t>Effekt</a:t>
            </a:r>
            <a:r>
              <a:rPr lang="sv-SE" sz="1800">
                <a:latin typeface="Times New Roman" panose="02020603050405020304" pitchFamily="18" charset="0"/>
                <a:cs typeface="Times New Roman" panose="02020603050405020304" pitchFamily="18" charset="0"/>
              </a:rPr>
              <a:t>: Fördelar för förarna med systemet:</a:t>
            </a:r>
          </a:p>
          <a:p>
            <a:pPr marL="361950" indent="0">
              <a:buNone/>
            </a:pPr>
            <a:endParaRPr lang="en-US" sz="1800" dirty="0"/>
          </a:p>
          <a:p>
            <a:pPr marL="361950" indent="0">
              <a:buNone/>
            </a:pPr>
            <a:r>
              <a:rPr lang="sv-SE" sz="1800"/>
              <a:t>Få hjälp att parkera och manövrera bekvämt</a:t>
            </a:r>
          </a:p>
          <a:p>
            <a:pPr marL="361950" indent="0">
              <a:buNone/>
            </a:pPr>
            <a:endParaRPr lang="en-US" sz="1800" dirty="0"/>
          </a:p>
          <a:p>
            <a:pPr marL="361950" indent="0">
              <a:buNone/>
            </a:pPr>
            <a:r>
              <a:rPr lang="sv-SE" sz="1800"/>
              <a:t>Undvik onödiga reparationer på grund av små stötar och repor</a:t>
            </a:r>
          </a:p>
          <a:p>
            <a:pPr marL="361950" indent="0">
              <a:buNone/>
            </a:pPr>
            <a:endParaRPr lang="en-US" sz="1800" dirty="0"/>
          </a:p>
          <a:p>
            <a:pPr marL="361950" indent="0">
              <a:buNone/>
            </a:pPr>
            <a:r>
              <a:rPr lang="sv-SE" sz="1800"/>
              <a:t>Effektivare användning av trånga parkeringsplatser</a:t>
            </a:r>
          </a:p>
          <a:p>
            <a:endParaRPr lang="en-US" altLang="en-US" dirty="0"/>
          </a:p>
        </p:txBody>
      </p:sp>
      <p:sp>
        <p:nvSpPr>
          <p:cNvPr id="10" name="Title 1">
            <a:extLst>
              <a:ext uri="{FF2B5EF4-FFF2-40B4-BE49-F238E27FC236}">
                <a16:creationId xmlns:a16="http://schemas.microsoft.com/office/drawing/2014/main" id="{D7F276A3-1246-418C-8D4A-A93071BDF430}"/>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5"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Tree>
    <p:extLst>
      <p:ext uri="{BB962C8B-B14F-4D97-AF65-F5344CB8AC3E}">
        <p14:creationId xmlns:p14="http://schemas.microsoft.com/office/powerpoint/2010/main" val="255463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#7: Föroreningsbaserade parkeringsavgifter </a:t>
            </a:r>
          </a:p>
          <a:p>
            <a:r>
              <a:rPr lang="sv-SE" sz="1800"/>
              <a:t>Miljövänliga fordon som elbilar och hybridbilar och bränslesnåla fordon får en rabatt, medan ”smutsiga” bilar betalar extra. Systemet infördes i Madrid år 2004 för att minska stadens koldioxidavtryck, och följdes av London år 2018. </a:t>
            </a:r>
          </a:p>
        </p:txBody>
      </p:sp>
      <p:sp>
        <p:nvSpPr>
          <p:cNvPr id="11" name="Title 1">
            <a:extLst>
              <a:ext uri="{FF2B5EF4-FFF2-40B4-BE49-F238E27FC236}">
                <a16:creationId xmlns:a16="http://schemas.microsoft.com/office/drawing/2014/main" id="{2C338D63-2F01-4E9C-BD4D-6E46DB4675FA}"/>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6401" y="3939696"/>
            <a:ext cx="4408674" cy="2320161"/>
          </a:xfrm>
          <a:prstGeom prst="rect">
            <a:avLst/>
          </a:prstGeom>
        </p:spPr>
      </p:pic>
      <p:sp>
        <p:nvSpPr>
          <p:cNvPr id="8" name="Rettangolo 7"/>
          <p:cNvSpPr/>
          <p:nvPr/>
        </p:nvSpPr>
        <p:spPr>
          <a:xfrm>
            <a:off x="672465" y="6261470"/>
            <a:ext cx="8316087" cy="261610"/>
          </a:xfrm>
          <a:prstGeom prst="rect">
            <a:avLst/>
          </a:prstGeom>
        </p:spPr>
        <p:txBody>
          <a:bodyPr wrap="square">
            <a:spAutoFit/>
          </a:bodyPr>
          <a:lstStyle/>
          <a:p>
            <a:r>
              <a:rPr lang="sv-SE" sz="1100"/>
              <a:t>https://www.theguardian.com/world/2020/apr/16/uk-cities-postpone-clean-air-zone-plans-due-to-covid-19-crisis</a:t>
            </a:r>
          </a:p>
        </p:txBody>
      </p:sp>
    </p:spTree>
    <p:extLst>
      <p:ext uri="{BB962C8B-B14F-4D97-AF65-F5344CB8AC3E}">
        <p14:creationId xmlns:p14="http://schemas.microsoft.com/office/powerpoint/2010/main" val="19330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#7: Föroreningsbaserade parkeringsavgifter </a:t>
            </a:r>
          </a:p>
          <a:p>
            <a:r>
              <a:rPr lang="sv-SE" sz="1800">
                <a:solidFill>
                  <a:srgbClr val="FF0000"/>
                </a:solidFill>
                <a:latin typeface="Times New Roman" panose="02020603050405020304" pitchFamily="18" charset="0"/>
                <a:cs typeface="Times New Roman" panose="02020603050405020304" pitchFamily="18" charset="0"/>
              </a:rPr>
              <a:t>Effekt</a:t>
            </a:r>
            <a:r>
              <a:rPr lang="sv-SE" sz="1800">
                <a:latin typeface="Times New Roman" panose="02020603050405020304" pitchFamily="18" charset="0"/>
                <a:cs typeface="Times New Roman" panose="02020603050405020304" pitchFamily="18" charset="0"/>
              </a:rPr>
              <a:t>: Staten stöttar rena luftzoner som det bästa sättet att påverka bilisternas beteende. Men de tar flera år att göra i ordning, för att inte tala om de höga kostnaderna. Utsläppsbaserad parkering kräver ingen fysisk infrastruktur och ger samma resultat till en bråkdel av kostnaden, men tar bara några veckor att göra i ordning.</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25-26 mars 2020• Leuven• Riccardo Enei</a:t>
            </a:r>
          </a:p>
        </p:txBody>
      </p:sp>
      <p:sp>
        <p:nvSpPr>
          <p:cNvPr id="11" name="Title 1">
            <a:extLst>
              <a:ext uri="{FF2B5EF4-FFF2-40B4-BE49-F238E27FC236}">
                <a16:creationId xmlns:a16="http://schemas.microsoft.com/office/drawing/2014/main" id="{74F7943F-9597-428F-B87C-7D19182795E8}"/>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pic>
        <p:nvPicPr>
          <p:cNvPr id="9" name="Immagine 8"/>
          <p:cNvPicPr>
            <a:picLocks noChangeAspect="1"/>
          </p:cNvPicPr>
          <p:nvPr/>
        </p:nvPicPr>
        <p:blipFill>
          <a:blip r:embed="rId2"/>
          <a:stretch>
            <a:fillRect/>
          </a:stretch>
        </p:blipFill>
        <p:spPr>
          <a:xfrm>
            <a:off x="3083252" y="4008917"/>
            <a:ext cx="3090948" cy="2285373"/>
          </a:xfrm>
          <a:prstGeom prst="rect">
            <a:avLst/>
          </a:prstGeom>
        </p:spPr>
      </p:pic>
      <p:sp>
        <p:nvSpPr>
          <p:cNvPr id="10" name="Rettangolo 9"/>
          <p:cNvSpPr/>
          <p:nvPr/>
        </p:nvSpPr>
        <p:spPr>
          <a:xfrm>
            <a:off x="730632" y="6263015"/>
            <a:ext cx="7682736" cy="261610"/>
          </a:xfrm>
          <a:prstGeom prst="rect">
            <a:avLst/>
          </a:prstGeom>
        </p:spPr>
        <p:txBody>
          <a:bodyPr wrap="square">
            <a:spAutoFit/>
          </a:bodyPr>
          <a:lstStyle/>
          <a:p>
            <a:r>
              <a:rPr lang="sv-SE" sz="1100"/>
              <a:t>https://www.europeanparking.eu/media/1542/3_uk_cityoflondon_ringgoebp_presentation.pdf</a:t>
            </a:r>
          </a:p>
        </p:txBody>
      </p:sp>
    </p:spTree>
    <p:extLst>
      <p:ext uri="{BB962C8B-B14F-4D97-AF65-F5344CB8AC3E}">
        <p14:creationId xmlns:p14="http://schemas.microsoft.com/office/powerpoint/2010/main" val="11500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sv-SE"/>
              <a:t>#8: Parkeringsavgifter baserade på fordonens längd</a:t>
            </a:r>
          </a:p>
          <a:p>
            <a:r>
              <a:rPr lang="sv-SE" sz="1800"/>
              <a:t>Längre och större fordon är som regel dyrare. Systemet inför en demokratisk åtgärd så att förarna betalar för </a:t>
            </a:r>
            <a:r>
              <a:rPr lang="sv-SE" sz="1800" u="sng"/>
              <a:t>hur mycket </a:t>
            </a:r>
            <a:r>
              <a:rPr lang="sv-SE" sz="1800"/>
              <a:t>utrymme de använder och inte bara </a:t>
            </a:r>
            <a:r>
              <a:rPr lang="sv-SE" sz="1800" u="sng"/>
              <a:t>hur länge </a:t>
            </a:r>
            <a:r>
              <a:rPr lang="sv-SE" sz="1800"/>
              <a:t>de använder det. På så viss uppmuntrar man bilisterna till att köpa mindre bilar, precis som pollutionsbaserad parkering uppmuntrar till renare fordon. Denna policy genomfördes i Norwich (Storbritannien) år 2008. </a:t>
            </a:r>
          </a:p>
        </p:txBody>
      </p:sp>
      <p:pic>
        <p:nvPicPr>
          <p:cNvPr id="4" name="Immagine 3">
            <a:extLst>
              <a:ext uri="{FF2B5EF4-FFF2-40B4-BE49-F238E27FC236}">
                <a16:creationId xmlns:a16="http://schemas.microsoft.com/office/drawing/2014/main" id="{2FA17CD8-B905-4A73-88AC-06BCDEFD1DE2}"/>
              </a:ext>
            </a:extLst>
          </p:cNvPr>
          <p:cNvPicPr>
            <a:picLocks noChangeAspect="1"/>
          </p:cNvPicPr>
          <p:nvPr/>
        </p:nvPicPr>
        <p:blipFill>
          <a:blip r:embed="rId2"/>
          <a:stretch>
            <a:fillRect/>
          </a:stretch>
        </p:blipFill>
        <p:spPr>
          <a:xfrm>
            <a:off x="3362323" y="4219986"/>
            <a:ext cx="2924356" cy="2086689"/>
          </a:xfrm>
          <a:prstGeom prst="rect">
            <a:avLst/>
          </a:prstGeom>
        </p:spPr>
      </p:pic>
      <p:sp>
        <p:nvSpPr>
          <p:cNvPr id="11" name="Title 1">
            <a:extLst>
              <a:ext uri="{FF2B5EF4-FFF2-40B4-BE49-F238E27FC236}">
                <a16:creationId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
        <p:nvSpPr>
          <p:cNvPr id="7" name="Rettangolo 6"/>
          <p:cNvSpPr/>
          <p:nvPr/>
        </p:nvSpPr>
        <p:spPr>
          <a:xfrm>
            <a:off x="2039112" y="6334107"/>
            <a:ext cx="5422392" cy="261610"/>
          </a:xfrm>
          <a:prstGeom prst="rect">
            <a:avLst/>
          </a:prstGeom>
        </p:spPr>
        <p:txBody>
          <a:bodyPr wrap="square">
            <a:spAutoFit/>
          </a:bodyPr>
          <a:lstStyle/>
          <a:p>
            <a:r>
              <a:rPr lang="sv-SE" sz="1100"/>
              <a:t>https://civitas.eu/sites/default/files/720-2.pdf</a:t>
            </a:r>
          </a:p>
        </p:txBody>
      </p:sp>
    </p:spTree>
    <p:extLst>
      <p:ext uri="{BB962C8B-B14F-4D97-AF65-F5344CB8AC3E}">
        <p14:creationId xmlns:p14="http://schemas.microsoft.com/office/powerpoint/2010/main" val="5605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sv-SE"/>
              <a:t>#8: Parkeringsavgifter baserade på fordonens längd</a:t>
            </a:r>
          </a:p>
          <a:p>
            <a:r>
              <a:rPr lang="sv-SE" sz="1800">
                <a:solidFill>
                  <a:srgbClr val="FF0000"/>
                </a:solidFill>
              </a:rPr>
              <a:t>Effekt:</a:t>
            </a:r>
            <a:r>
              <a:rPr lang="sv-SE" sz="1800"/>
              <a:t> När den brittiska staden Norwich räknade på hur denna parkeringsprissättning kunde uppmuntra till mindre bilar, visade de mest optimistiska scenarierna på en minskning med 2700 ton koldioxid och de mest försiktiga på 300 ton. </a:t>
            </a:r>
          </a:p>
        </p:txBody>
      </p:sp>
      <p:sp>
        <p:nvSpPr>
          <p:cNvPr id="11" name="Title 1">
            <a:extLst>
              <a:ext uri="{FF2B5EF4-FFF2-40B4-BE49-F238E27FC236}">
                <a16:creationId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pic>
        <p:nvPicPr>
          <p:cNvPr id="2" name="Immagine 1"/>
          <p:cNvPicPr>
            <a:picLocks noChangeAspect="1"/>
          </p:cNvPicPr>
          <p:nvPr/>
        </p:nvPicPr>
        <p:blipFill>
          <a:blip r:embed="rId3"/>
          <a:stretch>
            <a:fillRect/>
          </a:stretch>
        </p:blipFill>
        <p:spPr>
          <a:xfrm>
            <a:off x="2384867" y="3680435"/>
            <a:ext cx="3759573" cy="2665500"/>
          </a:xfrm>
          <a:prstGeom prst="rect">
            <a:avLst/>
          </a:prstGeom>
        </p:spPr>
      </p:pic>
      <p:sp>
        <p:nvSpPr>
          <p:cNvPr id="7" name="Rettangolo 6"/>
          <p:cNvSpPr/>
          <p:nvPr/>
        </p:nvSpPr>
        <p:spPr>
          <a:xfrm>
            <a:off x="566928" y="6263015"/>
            <a:ext cx="7086600" cy="261610"/>
          </a:xfrm>
          <a:prstGeom prst="rect">
            <a:avLst/>
          </a:prstGeom>
        </p:spPr>
        <p:txBody>
          <a:bodyPr wrap="square">
            <a:spAutoFit/>
          </a:bodyPr>
          <a:lstStyle/>
          <a:p>
            <a:r>
              <a:rPr lang="sv-SE" sz="1100"/>
              <a:t>https://civitas.eu/content/measure-result-influencing-choice-vehicle-towards-smaller-and-more-fuel-efficient-vehicles</a:t>
            </a:r>
          </a:p>
        </p:txBody>
      </p:sp>
    </p:spTree>
    <p:extLst>
      <p:ext uri="{BB962C8B-B14F-4D97-AF65-F5344CB8AC3E}">
        <p14:creationId xmlns:p14="http://schemas.microsoft.com/office/powerpoint/2010/main" val="30501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#9: Trådlös laddning vid parkeringsplatserna </a:t>
            </a:r>
          </a:p>
          <a:p>
            <a:r>
              <a:rPr lang="sv-SE" sz="1800"/>
              <a:t>Det finns redan flera trådlösa laddningsmetoder för elbilar och med leverantörer som Plugless kan man använda trådlös laddning direkt på parkeringsplatserna.</a:t>
            </a:r>
          </a:p>
        </p:txBody>
      </p:sp>
      <p:sp>
        <p:nvSpPr>
          <p:cNvPr id="9" name="Title 1">
            <a:extLst>
              <a:ext uri="{FF2B5EF4-FFF2-40B4-BE49-F238E27FC236}">
                <a16:creationId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
        <p:nvSpPr>
          <p:cNvPr id="7" name="Rettangolo 6"/>
          <p:cNvSpPr/>
          <p:nvPr/>
        </p:nvSpPr>
        <p:spPr>
          <a:xfrm>
            <a:off x="1699970" y="6188435"/>
            <a:ext cx="2044149" cy="261610"/>
          </a:xfrm>
          <a:prstGeom prst="rect">
            <a:avLst/>
          </a:prstGeom>
        </p:spPr>
        <p:txBody>
          <a:bodyPr wrap="none">
            <a:spAutoFit/>
          </a:bodyPr>
          <a:lstStyle/>
          <a:p>
            <a:r>
              <a:rPr lang="sv-SE" sz="1100"/>
              <a:t>https://www.pluglesspower.com/</a:t>
            </a:r>
          </a:p>
        </p:txBody>
      </p:sp>
      <p:pic>
        <p:nvPicPr>
          <p:cNvPr id="8" name="Immagine 7"/>
          <p:cNvPicPr>
            <a:picLocks noChangeAspect="1"/>
          </p:cNvPicPr>
          <p:nvPr/>
        </p:nvPicPr>
        <p:blipFill>
          <a:blip r:embed="rId2"/>
          <a:stretch>
            <a:fillRect/>
          </a:stretch>
        </p:blipFill>
        <p:spPr>
          <a:xfrm>
            <a:off x="2990432" y="3693664"/>
            <a:ext cx="3211736" cy="2562839"/>
          </a:xfrm>
          <a:prstGeom prst="rect">
            <a:avLst/>
          </a:prstGeom>
        </p:spPr>
      </p:pic>
    </p:spTree>
    <p:extLst>
      <p:ext uri="{BB962C8B-B14F-4D97-AF65-F5344CB8AC3E}">
        <p14:creationId xmlns:p14="http://schemas.microsoft.com/office/powerpoint/2010/main" val="22736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sv-SE" sz="3600" b="1">
                <a:solidFill>
                  <a:schemeClr val="bg1"/>
                </a:solidFill>
                <a:latin typeface="+mj-lt"/>
              </a:rPr>
              <a:t>Tekniska lösningar</a:t>
            </a:r>
          </a:p>
        </p:txBody>
      </p:sp>
    </p:spTree>
    <p:extLst>
      <p:ext uri="{BB962C8B-B14F-4D97-AF65-F5344CB8AC3E}">
        <p14:creationId xmlns:p14="http://schemas.microsoft.com/office/powerpoint/2010/main" val="120740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#9: Trådlös laddning vid parkeringsplatserna </a:t>
            </a:r>
          </a:p>
          <a:p>
            <a:r>
              <a:rPr lang="sv-SE" sz="1800">
                <a:solidFill>
                  <a:srgbClr val="FF0000"/>
                </a:solidFill>
              </a:rPr>
              <a:t>Effekt och genomförande</a:t>
            </a:r>
            <a:r>
              <a:rPr lang="sv-SE" sz="1800"/>
              <a:t>: </a:t>
            </a:r>
          </a:p>
          <a:p>
            <a:r>
              <a:rPr lang="sv-SE" sz="1800"/>
              <a:t>WiCh – Wireless Charging of Electric Vehicles – var en storskalig, 18-månadersstudie (2017) om induktiv laddning med över 20 bilar som infördes i den befintliga bilflottan och som testades av användarna under deras normala arbeten i Sverige. Bilarna fördelas mellan 8 olika platser i södra Sverige och städerna Stockholm, Uppsala och Göteborg.</a:t>
            </a:r>
          </a:p>
          <a:p>
            <a:r>
              <a:rPr lang="sv-SE" sz="1800"/>
              <a:t>Norge kommer att installera världens första trådlösa laddstationer för taxis på Oslos parkeringsplatser. Trådlösa snabbladdningsprojekt kommer att minska utsläppen från taxibranschen till 2023.</a:t>
            </a:r>
          </a:p>
          <a:p>
            <a:endParaRPr lang="en-US" sz="1800" dirty="0"/>
          </a:p>
          <a:p>
            <a:endParaRPr lang="en-US" altLang="en-US" dirty="0"/>
          </a:p>
        </p:txBody>
      </p:sp>
      <p:sp>
        <p:nvSpPr>
          <p:cNvPr id="9" name="Title 1">
            <a:extLst>
              <a:ext uri="{FF2B5EF4-FFF2-40B4-BE49-F238E27FC236}">
                <a16:creationId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Tree>
    <p:extLst>
      <p:ext uri="{BB962C8B-B14F-4D97-AF65-F5344CB8AC3E}">
        <p14:creationId xmlns:p14="http://schemas.microsoft.com/office/powerpoint/2010/main" val="20590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sv-SE" sz="3600" b="1">
                <a:solidFill>
                  <a:schemeClr val="bg1"/>
                </a:solidFill>
                <a:latin typeface="+mj-lt"/>
              </a:rPr>
              <a:t>Fördelar</a:t>
            </a:r>
          </a:p>
        </p:txBody>
      </p:sp>
    </p:spTree>
    <p:extLst>
      <p:ext uri="{BB962C8B-B14F-4D97-AF65-F5344CB8AC3E}">
        <p14:creationId xmlns:p14="http://schemas.microsoft.com/office/powerpoint/2010/main" val="104158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5750" y="114300"/>
            <a:ext cx="7343775" cy="1152525"/>
          </a:xfrm>
        </p:spPr>
        <p:txBody>
          <a:bodyPr/>
          <a:lstStyle/>
          <a:p>
            <a:pPr marL="0" indent="0" eaLnBrk="1" hangingPunct="1">
              <a:buFontTx/>
              <a:buNone/>
            </a:pPr>
            <a:r>
              <a:rPr lang="sv-SE" sz="2400"/>
              <a:t>Fördelarna med tekniska lösningar</a:t>
            </a:r>
          </a:p>
        </p:txBody>
      </p:sp>
      <p:sp>
        <p:nvSpPr>
          <p:cNvPr id="6147" name="Content Placeholder 2"/>
          <p:cNvSpPr>
            <a:spLocks noGrp="1"/>
          </p:cNvSpPr>
          <p:nvPr>
            <p:ph idx="1"/>
          </p:nvPr>
        </p:nvSpPr>
        <p:spPr/>
        <p:txBody>
          <a:bodyPr/>
          <a:lstStyle/>
          <a:p>
            <a:pPr marL="0" indent="0" eaLnBrk="1" hangingPunct="1">
              <a:buFontTx/>
              <a:buNone/>
            </a:pPr>
            <a:r>
              <a:rPr lang="sv-SE" sz="1800"/>
              <a:t> </a:t>
            </a:r>
          </a:p>
          <a:p>
            <a:pPr marL="857250" lvl="1" eaLnBrk="1" hangingPunct="1"/>
            <a:r>
              <a:rPr lang="sv-SE"/>
              <a:t>Minskar tiden bilister åker runt och letar efter parkeringsplats</a:t>
            </a:r>
          </a:p>
          <a:p>
            <a:pPr marL="857250" lvl="1" eaLnBrk="1" hangingPunct="1"/>
            <a:r>
              <a:rPr lang="sv-SE"/>
              <a:t>Minskar trafikstockning och utsläpp</a:t>
            </a:r>
          </a:p>
          <a:p>
            <a:pPr marL="857250" lvl="1" eaLnBrk="1" hangingPunct="1"/>
            <a:r>
              <a:rPr lang="sv-SE"/>
              <a:t>Förbättrar parkeringsplatskontroller</a:t>
            </a:r>
          </a:p>
          <a:p>
            <a:pPr marL="857250" lvl="1" eaLnBrk="1" hangingPunct="1"/>
            <a:r>
              <a:rPr lang="sv-SE"/>
              <a:t>Ökade intäkter</a:t>
            </a:r>
          </a:p>
          <a:p>
            <a:pPr marL="857250" lvl="1" eaLnBrk="1" hangingPunct="1"/>
            <a:r>
              <a:rPr lang="sv-SE"/>
              <a:t>Fler lediga parkeringsplatser</a:t>
            </a:r>
          </a:p>
          <a:p>
            <a:pPr marL="857250" lvl="1" eaLnBrk="1" hangingPunct="1"/>
            <a:r>
              <a:rPr lang="sv-SE"/>
              <a:t>Ökar utnyttjandegraden av parkeringsplatserna</a:t>
            </a:r>
          </a:p>
          <a:p>
            <a:pPr marL="857250" lvl="1" eaLnBrk="1" hangingPunct="1"/>
            <a:r>
              <a:rPr lang="sv-SE"/>
              <a:t>Hjälper den lokala ekonomin</a:t>
            </a:r>
          </a:p>
          <a:p>
            <a:pPr marL="857250" lvl="1" eaLnBrk="1" hangingPunct="1"/>
            <a:r>
              <a:rPr lang="sv-SE"/>
              <a:t>Ökar livskvaliteten</a:t>
            </a:r>
          </a:p>
          <a:p>
            <a:pPr marL="857250" lvl="1" eaLnBrk="1" hangingPunct="1"/>
            <a:r>
              <a:rPr lang="sv-SE"/>
              <a:t>Förbättrar säkerheten</a:t>
            </a:r>
          </a:p>
        </p:txBody>
      </p:sp>
      <p:pic>
        <p:nvPicPr>
          <p:cNvPr id="2" name="Immagine 1">
            <a:extLst>
              <a:ext uri="{FF2B5EF4-FFF2-40B4-BE49-F238E27FC236}">
                <a16:creationId xmlns:a16="http://schemas.microsoft.com/office/drawing/2014/main" id="{C1971058-0029-4666-983F-6781DFC7B6E3}"/>
              </a:ext>
            </a:extLst>
          </p:cNvPr>
          <p:cNvPicPr>
            <a:picLocks noChangeAspect="1"/>
          </p:cNvPicPr>
          <p:nvPr/>
        </p:nvPicPr>
        <p:blipFill>
          <a:blip r:embed="rId2"/>
          <a:stretch>
            <a:fillRect/>
          </a:stretch>
        </p:blipFill>
        <p:spPr>
          <a:xfrm>
            <a:off x="6380849" y="2408859"/>
            <a:ext cx="2771777" cy="1862425"/>
          </a:xfrm>
          <a:prstGeom prst="rect">
            <a:avLst/>
          </a:prstGeom>
        </p:spPr>
      </p:pic>
      <p:pic>
        <p:nvPicPr>
          <p:cNvPr id="6" name="Immagine 5">
            <a:extLst>
              <a:ext uri="{FF2B5EF4-FFF2-40B4-BE49-F238E27FC236}">
                <a16:creationId xmlns:a16="http://schemas.microsoft.com/office/drawing/2014/main" id="{550CD2CF-2729-4DC9-81B6-E495FDBE0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848" y="4271888"/>
            <a:ext cx="2771777" cy="1863711"/>
          </a:xfrm>
          <a:prstGeom prst="rect">
            <a:avLst/>
          </a:prstGeom>
        </p:spPr>
      </p:pic>
      <p:sp>
        <p:nvSpPr>
          <p:cNvPr id="7"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Tree>
    <p:extLst>
      <p:ext uri="{BB962C8B-B14F-4D97-AF65-F5344CB8AC3E}">
        <p14:creationId xmlns:p14="http://schemas.microsoft.com/office/powerpoint/2010/main" val="3398329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sv-SE">
                <a:solidFill>
                  <a:srgbClr val="134095"/>
                </a:solidFill>
              </a:rPr>
              <a:t>Effekterna av de tekniska lösningarna: San Francisco Park</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lIns="91440" tIns="45720" rIns="91440" bIns="45720" anchor="t"/>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eaLnBrk="1" hangingPunct="1"/>
            <a:r>
              <a:rPr lang="sv-SE" sz="1800" dirty="0">
                <a:solidFill>
                  <a:srgbClr val="134095"/>
                </a:solidFill>
                <a:ea typeface="ＭＳ Ｐゴシック"/>
              </a:rPr>
              <a:t>San Francisco Park var en av de första städerna som började använda dynamiska parkeringsavgifter. </a:t>
            </a:r>
            <a:endParaRPr lang="sv-SE" sz="1800">
              <a:solidFill>
                <a:srgbClr val="134095"/>
              </a:solidFill>
              <a:ea typeface="ＭＳ Ｐゴシック" panose="020B0600070205080204" pitchFamily="34" charset="-128"/>
            </a:endParaRPr>
          </a:p>
          <a:p>
            <a:pPr eaLnBrk="1" hangingPunct="1"/>
            <a:endParaRPr lang="en-US" altLang="en-US" sz="1800" kern="0" dirty="0">
              <a:solidFill>
                <a:srgbClr val="134095"/>
              </a:solidFill>
              <a:ea typeface="ＭＳ Ｐゴシック" panose="020B0600070205080204" pitchFamily="34" charset="-128"/>
            </a:endParaRPr>
          </a:p>
          <a:p>
            <a:pPr eaLnBrk="1" hangingPunct="1"/>
            <a:endParaRPr lang="en-US" altLang="en-US" sz="1800" kern="0" dirty="0">
              <a:solidFill>
                <a:srgbClr val="134095"/>
              </a:solidFill>
              <a:ea typeface="ＭＳ Ｐゴシック" panose="020B0600070205080204" pitchFamily="34" charset="-128"/>
            </a:endParaRPr>
          </a:p>
          <a:p>
            <a:pPr eaLnBrk="1" hangingPunct="1"/>
            <a:r>
              <a:rPr lang="sv-SE" sz="1800" dirty="0">
                <a:solidFill>
                  <a:srgbClr val="134095"/>
                </a:solidFill>
                <a:ea typeface="ＭＳ Ｐゴシック"/>
              </a:rPr>
              <a:t>Förändringarna varierar mellan olika kvarter, klockslag och veckodagar för att uppnå den önskade nyttjandegraden på en eller två lediga platser för varje vägsegment. </a:t>
            </a:r>
            <a:endParaRPr lang="sv-SE" sz="1800" dirty="0">
              <a:solidFill>
                <a:srgbClr val="134095"/>
              </a:solidFill>
              <a:ea typeface="ＭＳ Ｐゴシック" panose="020B0600070205080204" pitchFamily="34" charset="-128"/>
            </a:endParaRPr>
          </a:p>
          <a:p>
            <a:pPr eaLnBrk="1" hangingPunct="1"/>
            <a:endParaRPr lang="en-US" altLang="en-US" sz="1800" kern="0" dirty="0">
              <a:solidFill>
                <a:srgbClr val="134095"/>
              </a:solidFill>
              <a:ea typeface="ＭＳ Ｐゴシック" panose="020B0600070205080204" pitchFamily="34" charset="-128"/>
            </a:endParaRPr>
          </a:p>
          <a:p>
            <a:pPr marL="0" indent="0" eaLnBrk="1" hangingPunct="1">
              <a:buNone/>
            </a:pPr>
            <a:endParaRPr lang="en-US" altLang="en-US" sz="1800" kern="0" dirty="0">
              <a:solidFill>
                <a:srgbClr val="134095"/>
              </a:solidFill>
              <a:ea typeface="ＭＳ Ｐゴシック" panose="020B0600070205080204" pitchFamily="34" charset="-128"/>
            </a:endParaRPr>
          </a:p>
          <a:p>
            <a:pPr eaLnBrk="1" hangingPunct="1"/>
            <a:r>
              <a:rPr lang="sv-SE" sz="1800" dirty="0">
                <a:solidFill>
                  <a:srgbClr val="134095"/>
                </a:solidFill>
                <a:ea typeface="ＭＳ Ｐゴシック"/>
              </a:rPr>
              <a:t>Lediga parkeringsplatser kan hittas på San Francisco Parks webbsida eller </a:t>
            </a:r>
            <a:r>
              <a:rPr lang="sv-SE" sz="1800" dirty="0" err="1">
                <a:solidFill>
                  <a:srgbClr val="134095"/>
                </a:solidFill>
                <a:ea typeface="ＭＳ Ｐゴシック"/>
              </a:rPr>
              <a:t>mobilapp</a:t>
            </a:r>
            <a:r>
              <a:rPr lang="sv-SE" sz="1800" dirty="0">
                <a:solidFill>
                  <a:srgbClr val="134095"/>
                </a:solidFill>
                <a:ea typeface="ＭＳ Ｐゴシック"/>
              </a:rPr>
              <a:t>.</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Tree>
    <p:extLst>
      <p:ext uri="{BB962C8B-B14F-4D97-AF65-F5344CB8AC3E}">
        <p14:creationId xmlns:p14="http://schemas.microsoft.com/office/powerpoint/2010/main" val="413458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sv-SE">
                <a:solidFill>
                  <a:srgbClr val="134095"/>
                </a:solidFill>
              </a:rPr>
              <a:t>Effekten av tekniska lösningar</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sv-SE" sz="1800">
                <a:solidFill>
                  <a:srgbClr val="134095"/>
                </a:solidFill>
                <a:ea typeface="ＭＳ Ｐゴシック" panose="020B0600070205080204" pitchFamily="34" charset="-128"/>
              </a:rPr>
              <a:t>Resultaten i San Francisco Parks pilotområden (smarta parkeringsautomater med avgifter som varierar enligt plats, klockslag och veckodag).</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2" name="Immagine 1">
            <a:extLst>
              <a:ext uri="{FF2B5EF4-FFF2-40B4-BE49-F238E27FC236}">
                <a16:creationId xmlns:a16="http://schemas.microsoft.com/office/drawing/2014/main" id="{FCCC2550-493F-4854-80E6-02173D90A25E}"/>
              </a:ext>
            </a:extLst>
          </p:cNvPr>
          <p:cNvPicPr>
            <a:picLocks noChangeAspect="1"/>
          </p:cNvPicPr>
          <p:nvPr/>
        </p:nvPicPr>
        <p:blipFill>
          <a:blip r:embed="rId3"/>
          <a:stretch>
            <a:fillRect/>
          </a:stretch>
        </p:blipFill>
        <p:spPr>
          <a:xfrm>
            <a:off x="238945" y="2585198"/>
            <a:ext cx="4740448" cy="3801165"/>
          </a:xfrm>
          <a:prstGeom prst="rect">
            <a:avLst/>
          </a:prstGeom>
        </p:spPr>
      </p:pic>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4414631" y="2507560"/>
            <a:ext cx="4729369"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sv-SE" sz="2000"/>
              <a:t>I San Francisco Parks pilotområden minskade tiden de flesta bilister rapporterade att det tog att hitta en parkeringsplats med 43 procent, jämfört med 13 procent i kontrollområdena.</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Tree>
    <p:extLst>
      <p:ext uri="{BB962C8B-B14F-4D97-AF65-F5344CB8AC3E}">
        <p14:creationId xmlns:p14="http://schemas.microsoft.com/office/powerpoint/2010/main" val="126121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sv-SE">
                <a:solidFill>
                  <a:srgbClr val="134095"/>
                </a:solidFill>
              </a:rPr>
              <a:t>Effekten av tekniska lösningar</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sv-SE" sz="1800">
                <a:solidFill>
                  <a:srgbClr val="134095"/>
                </a:solidFill>
                <a:ea typeface="ＭＳ Ｐゴシック" panose="020B0600070205080204" pitchFamily="34" charset="-128"/>
              </a:rPr>
              <a:t>Resultat i San Francisco Parks pilotområden (hinder att överkomma och lösningar)</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sv-SE" sz="2000" b="1" dirty="0">
                <a:ea typeface="MS PGothic"/>
              </a:rPr>
              <a:t>Uteblivna betalningar var en utmaning</a:t>
            </a:r>
            <a:r>
              <a:rPr lang="sv-SE" sz="2000" dirty="0">
                <a:ea typeface="MS PGothic"/>
              </a:rPr>
              <a:t>. Medan priser baserade på efterfrågan ger de förväntade fördelarna, märktes fördelarna mest när fler betalade i automaten. Data från pilotutvärderingen bekräftade att många kvarter hade problem med att många parkerade utan att betala.</a:t>
            </a:r>
          </a:p>
        </p:txBody>
      </p:sp>
      <p:sp>
        <p:nvSpPr>
          <p:cNvPr id="2" name="Freccia in giù 1">
            <a:extLst>
              <a:ext uri="{FF2B5EF4-FFF2-40B4-BE49-F238E27FC236}">
                <a16:creationId xmlns:a16="http://schemas.microsoft.com/office/drawing/2014/main" id="{D84AD666-2CF3-4FC3-A096-501615C86F73}"/>
              </a:ext>
            </a:extLst>
          </p:cNvPr>
          <p:cNvSpPr/>
          <p:nvPr/>
        </p:nvSpPr>
        <p:spPr>
          <a:xfrm>
            <a:off x="4290378" y="464101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sv-SE" sz="2000">
                <a:latin typeface="+mn-lt"/>
              </a:rPr>
              <a:t>För att öka betalningsgraden måste det vara enklare att betala i pilotområdena.  Betalningar via telefon infördes tillsammans med nya automater som tar emot betalningar med kreditkort, parkeringskort och mynt.</a:t>
            </a:r>
          </a:p>
        </p:txBody>
      </p:sp>
      <p:sp>
        <p:nvSpPr>
          <p:cNvPr id="4" name="CasellaDiTesto 3">
            <a:extLst>
              <a:ext uri="{FF2B5EF4-FFF2-40B4-BE49-F238E27FC236}">
                <a16:creationId xmlns:a16="http://schemas.microsoft.com/office/drawing/2014/main" id="{8F4A4679-F762-46CA-8847-6F91B7C7C0EF}"/>
              </a:ext>
            </a:extLst>
          </p:cNvPr>
          <p:cNvSpPr txBox="1"/>
          <p:nvPr/>
        </p:nvSpPr>
        <p:spPr>
          <a:xfrm>
            <a:off x="3879083" y="4276979"/>
            <a:ext cx="1241045" cy="400110"/>
          </a:xfrm>
          <a:prstGeom prst="rect">
            <a:avLst/>
          </a:prstGeom>
          <a:noFill/>
        </p:spPr>
        <p:txBody>
          <a:bodyPr wrap="none" rtlCol="0">
            <a:spAutoFit/>
          </a:bodyPr>
          <a:lstStyle/>
          <a:p>
            <a:r>
              <a:rPr lang="sv-SE" sz="2000">
                <a:latin typeface="+mn-lt"/>
              </a:rPr>
              <a:t>Lösningar</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Tree>
    <p:extLst>
      <p:ext uri="{BB962C8B-B14F-4D97-AF65-F5344CB8AC3E}">
        <p14:creationId xmlns:p14="http://schemas.microsoft.com/office/powerpoint/2010/main" val="393864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sv-SE">
                <a:solidFill>
                  <a:srgbClr val="134095"/>
                </a:solidFill>
              </a:rPr>
              <a:t>Effekten av tekniska lösningar</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sv-SE" sz="1800">
                <a:solidFill>
                  <a:srgbClr val="134095"/>
                </a:solidFill>
                <a:ea typeface="ＭＳ Ｐゴシック" panose="020B0600070205080204" pitchFamily="34" charset="-128"/>
              </a:rPr>
              <a:t>Resultat i San Francisco Parks pilotområden (hinder att överkomma och lösningar)</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sv-SE" sz="2000" b="1"/>
              <a:t>Rättsliga hinder för denna metod. </a:t>
            </a:r>
            <a:r>
              <a:rPr lang="sv-SE" sz="2000"/>
              <a:t>De nuvarande lagarna förhindrar att avgifter tas ut för korta vistelser på under fem minuter, vilket innebär att automatiskt ta ut avgifter för korta parkeringstider inte är möjligt.</a:t>
            </a:r>
          </a:p>
        </p:txBody>
      </p:sp>
      <p:sp>
        <p:nvSpPr>
          <p:cNvPr id="2" name="Freccia in giù 1">
            <a:extLst>
              <a:ext uri="{FF2B5EF4-FFF2-40B4-BE49-F238E27FC236}">
                <a16:creationId xmlns:a16="http://schemas.microsoft.com/office/drawing/2014/main" id="{D84AD666-2CF3-4FC3-A096-501615C86F73}"/>
              </a:ext>
            </a:extLst>
          </p:cNvPr>
          <p:cNvSpPr/>
          <p:nvPr/>
        </p:nvSpPr>
        <p:spPr>
          <a:xfrm>
            <a:off x="4290378" y="4377319"/>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612B57F-754E-4100-BB45-4205AAF37B66}"/>
              </a:ext>
            </a:extLst>
          </p:cNvPr>
          <p:cNvSpPr txBox="1"/>
          <p:nvPr/>
        </p:nvSpPr>
        <p:spPr>
          <a:xfrm>
            <a:off x="117610" y="5028391"/>
            <a:ext cx="8847328" cy="707886"/>
          </a:xfrm>
          <a:prstGeom prst="rect">
            <a:avLst/>
          </a:prstGeom>
          <a:noFill/>
        </p:spPr>
        <p:txBody>
          <a:bodyPr wrap="square" lIns="91440" tIns="45720" rIns="91440" bIns="45720" rtlCol="0" anchor="t">
            <a:spAutoFit/>
          </a:bodyPr>
          <a:lstStyle/>
          <a:p>
            <a:pPr marL="857250" lvl="1" indent="-377825">
              <a:spcBef>
                <a:spcPct val="50000"/>
              </a:spcBef>
              <a:buClr>
                <a:srgbClr val="134095"/>
              </a:buClr>
              <a:buSzPct val="130000"/>
              <a:buChar char="•"/>
            </a:pPr>
            <a:r>
              <a:rPr lang="sv-SE" sz="2000" dirty="0">
                <a:latin typeface="+mn-lt"/>
                <a:ea typeface="MS PGothic"/>
              </a:rPr>
              <a:t>Beslutsfattare bör möjliggöra dynamisk hantering genom att tillåta att avgifter tas ut för korta tider och införa dynamiska trafikförordningar.</a:t>
            </a:r>
          </a:p>
        </p:txBody>
      </p:sp>
      <p:sp>
        <p:nvSpPr>
          <p:cNvPr id="4" name="CasellaDiTesto 3">
            <a:extLst>
              <a:ext uri="{FF2B5EF4-FFF2-40B4-BE49-F238E27FC236}">
                <a16:creationId xmlns:a16="http://schemas.microsoft.com/office/drawing/2014/main" id="{8F4A4679-F762-46CA-8847-6F91B7C7C0EF}"/>
              </a:ext>
            </a:extLst>
          </p:cNvPr>
          <p:cNvSpPr txBox="1"/>
          <p:nvPr/>
        </p:nvSpPr>
        <p:spPr>
          <a:xfrm>
            <a:off x="3879083" y="3804414"/>
            <a:ext cx="1241045" cy="400110"/>
          </a:xfrm>
          <a:prstGeom prst="rect">
            <a:avLst/>
          </a:prstGeom>
          <a:noFill/>
        </p:spPr>
        <p:txBody>
          <a:bodyPr wrap="none" rtlCol="0">
            <a:spAutoFit/>
          </a:bodyPr>
          <a:lstStyle/>
          <a:p>
            <a:r>
              <a:rPr lang="sv-SE" sz="2000">
                <a:latin typeface="+mn-lt"/>
              </a:rPr>
              <a:t>Lösningar</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Tree>
    <p:extLst>
      <p:ext uri="{BB962C8B-B14F-4D97-AF65-F5344CB8AC3E}">
        <p14:creationId xmlns:p14="http://schemas.microsoft.com/office/powerpoint/2010/main" val="307316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sv-SE">
                <a:solidFill>
                  <a:srgbClr val="134095"/>
                </a:solidFill>
              </a:rPr>
              <a:t>Effekten av tekniska lösningar</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sv-SE" sz="1800">
                <a:solidFill>
                  <a:srgbClr val="134095"/>
                </a:solidFill>
                <a:ea typeface="ＭＳ Ｐゴシック" panose="020B0600070205080204" pitchFamily="34" charset="-128"/>
              </a:rPr>
              <a:t>Resultat i San Francisco Parks pilotområden (hinder att överkomma och lösningar)</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sv-SE" sz="2000" b="1"/>
              <a:t>Teknisk komplexitet i systemhantering</a:t>
            </a:r>
            <a:r>
              <a:rPr lang="sv-SE" sz="2000"/>
              <a:t>. Från ett tekniskt perspektiv kräver data från flera olika leverantörer och källor omfattande rengöring, sammanställning och avstämning.</a:t>
            </a:r>
          </a:p>
        </p:txBody>
      </p:sp>
      <p:sp>
        <p:nvSpPr>
          <p:cNvPr id="8" name="Freccia in giù 7">
            <a:extLst>
              <a:ext uri="{FF2B5EF4-FFF2-40B4-BE49-F238E27FC236}">
                <a16:creationId xmlns:a16="http://schemas.microsoft.com/office/drawing/2014/main" id="{067F635B-691E-4A8F-9508-1BFA08FE7A1E}"/>
              </a:ext>
            </a:extLst>
          </p:cNvPr>
          <p:cNvSpPr/>
          <p:nvPr/>
        </p:nvSpPr>
        <p:spPr>
          <a:xfrm>
            <a:off x="4334773" y="4291080"/>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A0D4B92E-86CD-4DDC-AD12-9C44E3AC5162}"/>
              </a:ext>
            </a:extLst>
          </p:cNvPr>
          <p:cNvSpPr txBox="1"/>
          <p:nvPr/>
        </p:nvSpPr>
        <p:spPr>
          <a:xfrm>
            <a:off x="3920751" y="3852711"/>
            <a:ext cx="1241045" cy="400110"/>
          </a:xfrm>
          <a:prstGeom prst="rect">
            <a:avLst/>
          </a:prstGeom>
          <a:noFill/>
        </p:spPr>
        <p:txBody>
          <a:bodyPr wrap="none" rtlCol="0">
            <a:spAutoFit/>
          </a:bodyPr>
          <a:lstStyle/>
          <a:p>
            <a:r>
              <a:rPr lang="sv-SE" sz="2000">
                <a:latin typeface="+mn-lt"/>
              </a:rPr>
              <a:t>Lösningar</a:t>
            </a:r>
          </a:p>
        </p:txBody>
      </p:sp>
      <p:sp>
        <p:nvSpPr>
          <p:cNvPr id="10" name="CasellaDiTesto 9">
            <a:extLst>
              <a:ext uri="{FF2B5EF4-FFF2-40B4-BE49-F238E27FC236}">
                <a16:creationId xmlns:a16="http://schemas.microsoft.com/office/drawing/2014/main" id="{FC8C15A3-AE19-41EE-AAD6-967FD523D35C}"/>
              </a:ext>
            </a:extLst>
          </p:cNvPr>
          <p:cNvSpPr txBox="1"/>
          <p:nvPr/>
        </p:nvSpPr>
        <p:spPr>
          <a:xfrm>
            <a:off x="117610" y="5028391"/>
            <a:ext cx="8847328" cy="1015663"/>
          </a:xfrm>
          <a:prstGeom prst="rect">
            <a:avLst/>
          </a:prstGeom>
          <a:noFill/>
        </p:spPr>
        <p:txBody>
          <a:bodyPr wrap="square" lIns="91440" tIns="45720" rIns="91440" bIns="45720" rtlCol="0" anchor="t">
            <a:spAutoFit/>
          </a:bodyPr>
          <a:lstStyle/>
          <a:p>
            <a:pPr marL="857250" lvl="1" indent="-377825">
              <a:spcBef>
                <a:spcPct val="50000"/>
              </a:spcBef>
              <a:buClr>
                <a:srgbClr val="134095"/>
              </a:buClr>
              <a:buSzPct val="130000"/>
              <a:buChar char="•"/>
            </a:pPr>
            <a:r>
              <a:rPr lang="sv-SE" sz="2000" dirty="0">
                <a:latin typeface="+mn-lt"/>
                <a:ea typeface="MS PGothic"/>
              </a:rPr>
              <a:t>Att konsulter arbetade direkt på plats med stadens personal var avgörande för att arbeta igenom de många frågorna med databehandlingen.</a:t>
            </a:r>
          </a:p>
        </p:txBody>
      </p:sp>
    </p:spTree>
    <p:extLst>
      <p:ext uri="{BB962C8B-B14F-4D97-AF65-F5344CB8AC3E}">
        <p14:creationId xmlns:p14="http://schemas.microsoft.com/office/powerpoint/2010/main" val="303031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sv-SE">
                <a:solidFill>
                  <a:srgbClr val="134095"/>
                </a:solidFill>
              </a:rPr>
              <a:t>Effekten av tekniska lösningar: Smart parkering i Treviso (Italien)</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
        <p:nvSpPr>
          <p:cNvPr id="8" name="Content Placeholder 2">
            <a:extLst>
              <a:ext uri="{FF2B5EF4-FFF2-40B4-BE49-F238E27FC236}">
                <a16:creationId xmlns:a16="http://schemas.microsoft.com/office/drawing/2014/main" id="{6888631E-6BC0-492F-A84E-CE48AA649E2E}"/>
              </a:ext>
            </a:extLst>
          </p:cNvPr>
          <p:cNvSpPr txBox="1">
            <a:spLocks/>
          </p:cNvSpPr>
          <p:nvPr/>
        </p:nvSpPr>
        <p:spPr bwMode="auto">
          <a:xfrm>
            <a:off x="0" y="1684150"/>
            <a:ext cx="8439150" cy="2683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sv-SE" sz="2000" dirty="0">
                <a:ea typeface="MS PGothic"/>
              </a:rPr>
              <a:t>Staden Treviso (85 000 invånare) har sedan 2010 haft ett innovativt parkeringssystem som använder magnetiska induktionssensor under varje enskild parkeringsplats.</a:t>
            </a:r>
          </a:p>
          <a:p>
            <a:pPr marL="857250" lvl="1" eaLnBrk="1" hangingPunct="1"/>
            <a:r>
              <a:rPr lang="sv-SE" sz="2000" dirty="0">
                <a:ea typeface="MS PGothic"/>
              </a:rPr>
              <a:t>De kommunicerar kontinuerligt med parkeringsautomaterna och det centrala systemet. Det innebär att systemet kan visa vilka parkeringsplatser som används och tillhandahålla omsättningsdata för var och en av de 2400 platserna i den historiska stadskärnan.</a:t>
            </a:r>
          </a:p>
          <a:p>
            <a:pPr marL="857250" lvl="1" eaLnBrk="1" hangingPunct="1"/>
            <a:r>
              <a:rPr lang="sv-SE" sz="2000" dirty="0">
                <a:ea typeface="MS PGothic"/>
              </a:rPr>
              <a:t>Tack vare EU-bidrag (Life + PERHT Project) kunde systemet utökas till lastplatserna i den historiska stadskärnan under 2015.</a:t>
            </a:r>
          </a:p>
        </p:txBody>
      </p:sp>
    </p:spTree>
    <p:extLst>
      <p:ext uri="{BB962C8B-B14F-4D97-AF65-F5344CB8AC3E}">
        <p14:creationId xmlns:p14="http://schemas.microsoft.com/office/powerpoint/2010/main" val="4728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sv-SE">
                <a:solidFill>
                  <a:srgbClr val="134095"/>
                </a:solidFill>
              </a:rPr>
              <a:t>Effekten av tekniska lösningar: Smart parkering i Treviso (Italien)</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
        <p:nvSpPr>
          <p:cNvPr id="8" name="Content Placeholder 2">
            <a:extLst>
              <a:ext uri="{FF2B5EF4-FFF2-40B4-BE49-F238E27FC236}">
                <a16:creationId xmlns:a16="http://schemas.microsoft.com/office/drawing/2014/main" id="{6888631E-6BC0-492F-A84E-CE48AA649E2E}"/>
              </a:ext>
            </a:extLst>
          </p:cNvPr>
          <p:cNvSpPr txBox="1">
            <a:spLocks/>
          </p:cNvSpPr>
          <p:nvPr/>
        </p:nvSpPr>
        <p:spPr bwMode="auto">
          <a:xfrm>
            <a:off x="0" y="1684150"/>
            <a:ext cx="8439150" cy="3943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sv-SE" sz="2000"/>
              <a:t>Under 2019 har en ny app (TrevisoApp) integrerats i det smarta parkeringssystemet:</a:t>
            </a:r>
          </a:p>
          <a:p>
            <a:pPr marL="784225" lvl="1" indent="0" eaLnBrk="1" hangingPunct="1">
              <a:buNone/>
            </a:pPr>
            <a:r>
              <a:rPr lang="sv-SE" sz="2000"/>
              <a:t>✅ den gör att kunderna kan betala direkt för den faktiska parkeringstiden utan några mellanhänder (t.ex. flera fordon på samma konto);</a:t>
            </a:r>
          </a:p>
          <a:p>
            <a:pPr marL="784225" lvl="1" indent="0" eaLnBrk="1" hangingPunct="1">
              <a:buNone/>
            </a:pPr>
            <a:r>
              <a:rPr lang="sv-SE" sz="2000"/>
              <a:t>✅ den hjälper föraren att hitta parkeringsplatsen, välja den snabbaste vägen och minskar miljöpåverkan i staden;</a:t>
            </a:r>
          </a:p>
          <a:p>
            <a:pPr marL="784225" lvl="1" indent="0" eaLnBrk="1" hangingPunct="1">
              <a:buNone/>
            </a:pPr>
            <a:r>
              <a:rPr lang="sv-SE" sz="2000"/>
              <a:t>✅ den har möjligheten att lägga till virtuella prenumerationer för särskilda stadsbehov (skyddade kategorier, laddningsstationer för elbilar etc.).</a:t>
            </a:r>
          </a:p>
        </p:txBody>
      </p:sp>
    </p:spTree>
    <p:extLst>
      <p:ext uri="{BB962C8B-B14F-4D97-AF65-F5344CB8AC3E}">
        <p14:creationId xmlns:p14="http://schemas.microsoft.com/office/powerpoint/2010/main" val="417651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#1: Automatiska parkeringsrobotar </a:t>
            </a:r>
          </a:p>
          <a:p>
            <a:r>
              <a:rPr lang="sv-SE" sz="1800">
                <a:latin typeface="Times New Roman" panose="02020603050405020304" pitchFamily="18" charset="0"/>
                <a:cs typeface="Times New Roman" panose="02020603050405020304" pitchFamily="18" charset="0"/>
              </a:rPr>
              <a:t>Automatiska parkeringssystem använder robotar för att plocka upp bilar och parkera dem effektivare på en traditionell parkeringsplats. Systemet installerades på flygplatsen Lyon-Saint Exupéry år 2018. </a:t>
            </a:r>
          </a:p>
          <a:p>
            <a:endParaRPr lang="it-IT" sz="18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
        <p:nvSpPr>
          <p:cNvPr id="9" name="Title 1">
            <a:extLst>
              <a:ext uri="{FF2B5EF4-FFF2-40B4-BE49-F238E27FC236}">
                <a16:creationId xmlns:a16="http://schemas.microsoft.com/office/drawing/2014/main" id="{C7DC6320-1EF1-4AB2-85CD-4E682049EF08}"/>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pic>
        <p:nvPicPr>
          <p:cNvPr id="3" name="Immagine 2">
            <a:extLst>
              <a:ext uri="{FF2B5EF4-FFF2-40B4-BE49-F238E27FC236}">
                <a16:creationId xmlns:a16="http://schemas.microsoft.com/office/drawing/2014/main" id="{63B33166-AD99-456D-9A0F-FE16F2DD1135}"/>
              </a:ext>
            </a:extLst>
          </p:cNvPr>
          <p:cNvPicPr>
            <a:picLocks noChangeAspect="1"/>
          </p:cNvPicPr>
          <p:nvPr/>
        </p:nvPicPr>
        <p:blipFill>
          <a:blip r:embed="rId2"/>
          <a:stretch>
            <a:fillRect/>
          </a:stretch>
        </p:blipFill>
        <p:spPr>
          <a:xfrm>
            <a:off x="1975104" y="3259264"/>
            <a:ext cx="4670685" cy="2773416"/>
          </a:xfrm>
          <a:prstGeom prst="rect">
            <a:avLst/>
          </a:prstGeom>
        </p:spPr>
      </p:pic>
      <p:sp>
        <p:nvSpPr>
          <p:cNvPr id="6" name="Rettangolo 5"/>
          <p:cNvSpPr/>
          <p:nvPr/>
        </p:nvSpPr>
        <p:spPr>
          <a:xfrm>
            <a:off x="1347088" y="6103688"/>
            <a:ext cx="8645271" cy="261610"/>
          </a:xfrm>
          <a:prstGeom prst="rect">
            <a:avLst/>
          </a:prstGeom>
          <a:noFill/>
        </p:spPr>
        <p:txBody>
          <a:bodyPr wrap="square">
            <a:spAutoFit/>
          </a:bodyPr>
          <a:lstStyle/>
          <a:p>
            <a:r>
              <a:rPr lang="sv-SE" sz="1100" b="1">
                <a:solidFill>
                  <a:srgbClr val="2249A1"/>
                </a:solidFill>
              </a:rPr>
              <a:t>Https://Www.Internationalairportreview.Com/News/82979/Lyon-airports-new-robotic-car-parking</a:t>
            </a:r>
            <a:r>
              <a:rPr lang="sv-SE" sz="1100"/>
              <a:t>/ </a:t>
            </a:r>
          </a:p>
        </p:txBody>
      </p:sp>
    </p:spTree>
    <p:extLst>
      <p:ext uri="{BB962C8B-B14F-4D97-AF65-F5344CB8AC3E}">
        <p14:creationId xmlns:p14="http://schemas.microsoft.com/office/powerpoint/2010/main" val="2403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sv-SE">
                <a:solidFill>
                  <a:srgbClr val="134095"/>
                </a:solidFill>
              </a:rPr>
              <a:t>Effekten av tekniska lösningar</a:t>
            </a:r>
          </a:p>
        </p:txBody>
      </p:sp>
      <p:sp>
        <p:nvSpPr>
          <p:cNvPr id="7" name="Content Placeholder 2">
            <a:extLst>
              <a:ext uri="{FF2B5EF4-FFF2-40B4-BE49-F238E27FC236}">
                <a16:creationId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sv-SE" sz="1800">
                <a:solidFill>
                  <a:srgbClr val="134095"/>
                </a:solidFill>
                <a:ea typeface="ＭＳ Ｐゴシック" panose="020B0600070205080204" pitchFamily="34" charset="-128"/>
              </a:rPr>
              <a:t>Resultat från Trevisos (Italien) Ipark (trådlösa sensorer installerade på avgiftsbelagda parkeringsplatser med betalning och bokning i TrevisoApp).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1026" name="Picture 2">
            <a:extLst>
              <a:ext uri="{FF2B5EF4-FFF2-40B4-BE49-F238E27FC236}">
                <a16:creationId xmlns:a16="http://schemas.microsoft.com/office/drawing/2014/main" id="{FE31B1D2-4F1A-4BBB-B004-35FBC8AC1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10703"/>
            <a:ext cx="5905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56AFF105-E8CF-499F-AC62-696DB51B9E01}"/>
              </a:ext>
            </a:extLst>
          </p:cNvPr>
          <p:cNvSpPr/>
          <p:nvPr/>
        </p:nvSpPr>
        <p:spPr>
          <a:xfrm>
            <a:off x="822205" y="5587132"/>
            <a:ext cx="7556740" cy="830997"/>
          </a:xfrm>
          <a:prstGeom prst="rect">
            <a:avLst/>
          </a:prstGeom>
        </p:spPr>
        <p:txBody>
          <a:bodyPr wrap="square">
            <a:spAutoFit/>
          </a:bodyPr>
          <a:lstStyle/>
          <a:p>
            <a:r>
              <a:rPr lang="sv-SE">
                <a:solidFill>
                  <a:srgbClr val="134095"/>
                </a:solidFill>
                <a:ea typeface="ＭＳ Ｐゴシック" panose="020B0600070205080204" pitchFamily="34" charset="-128"/>
              </a:rPr>
              <a:t>Ökade intäkter (+60 %) från parkeringen efter införandet av Ipark (2010)</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Tree>
    <p:extLst>
      <p:ext uri="{BB962C8B-B14F-4D97-AF65-F5344CB8AC3E}">
        <p14:creationId xmlns:p14="http://schemas.microsoft.com/office/powerpoint/2010/main" val="374291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sv-SE">
                <a:solidFill>
                  <a:srgbClr val="134095"/>
                </a:solidFill>
              </a:rPr>
              <a:t>Effekten av tekniska lösningar</a:t>
            </a:r>
          </a:p>
        </p:txBody>
      </p:sp>
      <p:sp>
        <p:nvSpPr>
          <p:cNvPr id="7" name="Content Placeholder 2">
            <a:extLst>
              <a:ext uri="{FF2B5EF4-FFF2-40B4-BE49-F238E27FC236}">
                <a16:creationId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sv-SE" sz="1800">
                <a:solidFill>
                  <a:srgbClr val="134095"/>
                </a:solidFill>
                <a:ea typeface="ＭＳ Ｐゴシック" panose="020B0600070205080204" pitchFamily="34" charset="-128"/>
              </a:rPr>
              <a:t>Resultat från Trevisos (Italien) Ipark (hinder att överkomma).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6" name="Content Placeholder 2">
            <a:extLst>
              <a:ext uri="{FF2B5EF4-FFF2-40B4-BE49-F238E27FC236}">
                <a16:creationId xmlns:a16="http://schemas.microsoft.com/office/drawing/2014/main" id="{4C2B7D55-4613-4068-8A28-DB9129A2C506}"/>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sv-SE" sz="2000" b="1" dirty="0">
                <a:ea typeface="MS PGothic"/>
              </a:rPr>
              <a:t>Komplexiteten i hanteringen av lösningen (styrning) </a:t>
            </a:r>
            <a:r>
              <a:rPr lang="sv-SE" sz="2000" dirty="0">
                <a:ea typeface="MS PGothic"/>
              </a:rPr>
              <a:t>Kommunen Treviso var år 2009 medveten om den komplexa administrationen av smarta parkeringslösningar (sensorer, automater, maskinvara och programvara etc.)</a:t>
            </a:r>
          </a:p>
          <a:p>
            <a:pPr marL="857250" lvl="1" eaLnBrk="1" hangingPunct="1"/>
            <a:endParaRPr lang="en-US" altLang="en-US" sz="2000" kern="0" dirty="0"/>
          </a:p>
        </p:txBody>
      </p:sp>
      <p:sp>
        <p:nvSpPr>
          <p:cNvPr id="8" name="Freccia in giù 7">
            <a:extLst>
              <a:ext uri="{FF2B5EF4-FFF2-40B4-BE49-F238E27FC236}">
                <a16:creationId xmlns:a16="http://schemas.microsoft.com/office/drawing/2014/main" id="{12F523EA-61D0-4D1F-91D4-D7FDEB350303}"/>
              </a:ext>
            </a:extLst>
          </p:cNvPr>
          <p:cNvSpPr/>
          <p:nvPr/>
        </p:nvSpPr>
        <p:spPr>
          <a:xfrm>
            <a:off x="4179498" y="426520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C5CEA8AA-9EF3-4D56-83AE-4A4AB0909D64}"/>
              </a:ext>
            </a:extLst>
          </p:cNvPr>
          <p:cNvSpPr txBox="1"/>
          <p:nvPr/>
        </p:nvSpPr>
        <p:spPr>
          <a:xfrm>
            <a:off x="3765476" y="3826832"/>
            <a:ext cx="1241045" cy="400110"/>
          </a:xfrm>
          <a:prstGeom prst="rect">
            <a:avLst/>
          </a:prstGeom>
          <a:noFill/>
        </p:spPr>
        <p:txBody>
          <a:bodyPr wrap="none" rtlCol="0">
            <a:spAutoFit/>
          </a:bodyPr>
          <a:lstStyle/>
          <a:p>
            <a:r>
              <a:rPr lang="sv-SE" sz="2000">
                <a:latin typeface="+mn-lt"/>
              </a:rPr>
              <a:t>Lösningar</a:t>
            </a:r>
          </a:p>
        </p:txBody>
      </p:sp>
      <p:sp>
        <p:nvSpPr>
          <p:cNvPr id="10" name="CasellaDiTesto 9">
            <a:extLst>
              <a:ext uri="{FF2B5EF4-FFF2-40B4-BE49-F238E27FC236}">
                <a16:creationId xmlns:a16="http://schemas.microsoft.com/office/drawing/2014/main" id="{2E82F76B-6A32-4F88-87D4-3BE4441E2B43}"/>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sv-SE" sz="2000">
                <a:latin typeface="+mn-lt"/>
              </a:rPr>
              <a:t>Ett effektivt regelverk och robust styrning har varit en avgörande del av att göra lösningen framgångsrik, inklusive att ordna en lång koncession åt vinnaren av upphandlingen</a:t>
            </a:r>
          </a:p>
        </p:txBody>
      </p:sp>
    </p:spTree>
    <p:extLst>
      <p:ext uri="{BB962C8B-B14F-4D97-AF65-F5344CB8AC3E}">
        <p14:creationId xmlns:p14="http://schemas.microsoft.com/office/powerpoint/2010/main" val="252143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sv-SE" sz="3600" b="1">
                <a:solidFill>
                  <a:schemeClr val="bg1"/>
                </a:solidFill>
                <a:latin typeface="+mj-lt"/>
              </a:rPr>
              <a:t>Hjälp och hinder</a:t>
            </a:r>
          </a:p>
        </p:txBody>
      </p:sp>
    </p:spTree>
    <p:extLst>
      <p:ext uri="{BB962C8B-B14F-4D97-AF65-F5344CB8AC3E}">
        <p14:creationId xmlns:p14="http://schemas.microsoft.com/office/powerpoint/2010/main" val="143242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5750" y="115888"/>
            <a:ext cx="7343775" cy="1152525"/>
          </a:xfrm>
        </p:spPr>
        <p:txBody>
          <a:bodyPr/>
          <a:lstStyle/>
          <a:p>
            <a:pPr eaLnBrk="1" hangingPunct="1"/>
            <a:r>
              <a:rPr lang="sv-SE"/>
              <a:t>Viktiga hjälpmedel för de tekniska lösningarna</a:t>
            </a:r>
          </a:p>
        </p:txBody>
      </p:sp>
      <p:sp>
        <p:nvSpPr>
          <p:cNvPr id="7" name="Content Placeholder 2">
            <a:extLst>
              <a:ext uri="{FF2B5EF4-FFF2-40B4-BE49-F238E27FC236}">
                <a16:creationId xmlns:a16="http://schemas.microsoft.com/office/drawing/2014/main" id="{6888631E-6BC0-492F-A84E-CE48AA649E2E}"/>
              </a:ext>
            </a:extLst>
          </p:cNvPr>
          <p:cNvSpPr txBox="1">
            <a:spLocks/>
          </p:cNvSpPr>
          <p:nvPr/>
        </p:nvSpPr>
        <p:spPr bwMode="auto">
          <a:xfrm>
            <a:off x="480563" y="1770034"/>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endParaRPr lang="en-US" altLang="en-US" b="1" kern="0" dirty="0"/>
          </a:p>
          <a:p>
            <a:pPr marL="857250" lvl="1" eaLnBrk="1" hangingPunct="1"/>
            <a:r>
              <a:rPr lang="sv-SE" b="1"/>
              <a:t>Göra öppna data och öppen källkod tillgängliga</a:t>
            </a:r>
            <a:r>
              <a:rPr lang="sv-SE"/>
              <a:t>: För att öka åtkomsten till data bör öppna data och öppen källkod göras tillgängliga. Det gör att utvecklare och forskare kan genomföra sina egna innovationer för att förbättra parkeringssystemet.</a:t>
            </a:r>
          </a:p>
          <a:p>
            <a:pPr marL="857250" lvl="1" eaLnBrk="1" hangingPunct="1"/>
            <a:r>
              <a:rPr lang="sv-SE" b="1"/>
              <a:t>Främja utvecklingen och användningen av standardiserade data</a:t>
            </a:r>
            <a:r>
              <a:rPr lang="sv-SE"/>
              <a:t>: som till exempel i Storbritannien där Alliance for Parking Data Standards (APDS) bildades av International Parking &amp; Mobility Institute (IPMI), British Parking Association (BPA) och Europeiska parkeringsförbundet (EPA) med målet att ta fram standardiserade data för att möjliggöra enklare och smidigare betalningar över hela landet.</a:t>
            </a:r>
          </a:p>
          <a:p>
            <a:pPr marL="479425" lvl="1" indent="0" eaLnBrk="1" hangingPunct="1">
              <a:buNone/>
            </a:pPr>
            <a:endParaRPr lang="en-US" altLang="en-US" kern="0" dirty="0"/>
          </a:p>
          <a:p>
            <a:pPr marL="857250" lvl="1" eaLnBrk="1" hangingPunct="1"/>
            <a:endParaRPr lang="en-GB" altLang="en-US" kern="0" dirty="0"/>
          </a:p>
        </p:txBody>
      </p:sp>
      <p:sp>
        <p:nvSpPr>
          <p:cNvPr id="5"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Tree>
    <p:extLst>
      <p:ext uri="{BB962C8B-B14F-4D97-AF65-F5344CB8AC3E}">
        <p14:creationId xmlns:p14="http://schemas.microsoft.com/office/powerpoint/2010/main" val="687494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148C4-9AE5-42DA-8B08-132FB3D4507A}"/>
              </a:ext>
            </a:extLst>
          </p:cNvPr>
          <p:cNvSpPr>
            <a:spLocks noGrp="1"/>
          </p:cNvSpPr>
          <p:nvPr>
            <p:ph type="title"/>
          </p:nvPr>
        </p:nvSpPr>
        <p:spPr/>
        <p:txBody>
          <a:bodyPr/>
          <a:lstStyle/>
          <a:p>
            <a:r>
              <a:rPr lang="sv-SE"/>
              <a:t>Stora hinder för genomförandet</a:t>
            </a:r>
          </a:p>
        </p:txBody>
      </p:sp>
      <p:sp>
        <p:nvSpPr>
          <p:cNvPr id="4" name="Content Placeholder 2">
            <a:extLst>
              <a:ext uri="{FF2B5EF4-FFF2-40B4-BE49-F238E27FC236}">
                <a16:creationId xmlns:a16="http://schemas.microsoft.com/office/drawing/2014/main" id="{D38315C9-773E-4E26-9DAE-4772BFEE6CBE}"/>
              </a:ext>
            </a:extLst>
          </p:cNvPr>
          <p:cNvSpPr>
            <a:spLocks noGrp="1"/>
          </p:cNvSpPr>
          <p:nvPr>
            <p:ph idx="1"/>
          </p:nvPr>
        </p:nvSpPr>
        <p:spPr>
          <a:xfrm>
            <a:off x="381000" y="1700213"/>
            <a:ext cx="8439150" cy="4608512"/>
          </a:xfrm>
        </p:spPr>
        <p:txBody>
          <a:bodyPr/>
          <a:lstStyle/>
          <a:p>
            <a:pPr marL="857250" lvl="1" eaLnBrk="1" hangingPunct="1"/>
            <a:r>
              <a:rPr lang="sv-SE" b="1" dirty="0">
                <a:ea typeface="MS PGothic"/>
              </a:rPr>
              <a:t>Teknik: sensorernas tålighet </a:t>
            </a:r>
            <a:r>
              <a:rPr lang="sv-SE" dirty="0">
                <a:ea typeface="MS PGothic"/>
              </a:rPr>
              <a:t>– </a:t>
            </a:r>
            <a:r>
              <a:rPr lang="sv-SE" dirty="0" err="1">
                <a:ea typeface="MS PGothic"/>
              </a:rPr>
              <a:t>Efterfrågansbaserade</a:t>
            </a:r>
            <a:r>
              <a:rPr lang="sv-SE" dirty="0">
                <a:ea typeface="MS PGothic"/>
              </a:rPr>
              <a:t> priser förbättrar parkeringshanteringen och resultaten, men de relevanta hindren uppstår oavsett om tekniken fungerar eller inte (eller när). T.ex. tidig försämring av batterier, elektromagnetisk störning, kontroll över dataöverföringen. </a:t>
            </a:r>
            <a:endParaRPr lang="sv-SE"/>
          </a:p>
          <a:p>
            <a:pPr marL="857250" lvl="1" eaLnBrk="1" hangingPunct="1"/>
            <a:r>
              <a:rPr lang="sv-SE" b="1" dirty="0">
                <a:ea typeface="MS PGothic"/>
              </a:rPr>
              <a:t>Rättsliga hinder: </a:t>
            </a:r>
            <a:r>
              <a:rPr lang="sv-SE" dirty="0">
                <a:ea typeface="MS PGothic"/>
              </a:rPr>
              <a:t>Flexibel lagstiftning krävs för att parkeringsplatser ska kunna fylla flera syften så att myndigheten kan ändra deras beteckning regelbundet. Till exempel är platser för lokalinvånare tomma under dagen och kan användas för korta parkeringstider och olika avgifter kan tas ut per minut.</a:t>
            </a:r>
          </a:p>
          <a:p>
            <a:pPr marL="857250" lvl="1" eaLnBrk="1" hangingPunct="1"/>
            <a:r>
              <a:rPr lang="sv-SE" b="1" dirty="0">
                <a:ea typeface="MS PGothic"/>
              </a:rPr>
              <a:t>Investering: </a:t>
            </a:r>
            <a:r>
              <a:rPr lang="sv-SE" dirty="0">
                <a:ea typeface="MS PGothic"/>
              </a:rPr>
              <a:t>den första investeringen kan utgöra ett hinder trots de långsiktiga vinsterna i fråga om effektivitet och kostnadsbesparingar på verkställandet av trafikreglerna, samt ytterligare intäkter från mikrointäkter, vilka alla kan förbättra stadens ekonomi.</a:t>
            </a:r>
          </a:p>
          <a:p>
            <a:pPr marL="857250" lvl="1" eaLnBrk="1" hangingPunct="1"/>
            <a:endParaRPr lang="en-GB" altLang="en-US" dirty="0"/>
          </a:p>
        </p:txBody>
      </p:sp>
    </p:spTree>
    <p:extLst>
      <p:ext uri="{BB962C8B-B14F-4D97-AF65-F5344CB8AC3E}">
        <p14:creationId xmlns:p14="http://schemas.microsoft.com/office/powerpoint/2010/main" val="1256108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9"/>
          <p:cNvSpPr>
            <a:spLocks noChangeArrowheads="1"/>
          </p:cNvSpPr>
          <p:nvPr/>
        </p:nvSpPr>
        <p:spPr bwMode="gray">
          <a:xfrm>
            <a:off x="6516688" y="-7938"/>
            <a:ext cx="2646362" cy="6865938"/>
          </a:xfrm>
          <a:prstGeom prst="rect">
            <a:avLst/>
          </a:prstGeom>
          <a:solidFill>
            <a:srgbClr val="EBEEF0"/>
          </a:solidFill>
          <a:ln w="9525">
            <a:noFill/>
            <a:miter lim="800000"/>
            <a:headEnd/>
            <a:tailEnd/>
          </a:ln>
        </p:spPr>
        <p:txBody>
          <a:bodyPr wrap="none" anchor="ctr"/>
          <a:lstStyle/>
          <a:p>
            <a:endParaRPr lang="nl-BE" altLang="en-US" sz="1800">
              <a:solidFill>
                <a:srgbClr val="000000"/>
              </a:solidFill>
            </a:endParaRPr>
          </a:p>
        </p:txBody>
      </p:sp>
      <p:sp>
        <p:nvSpPr>
          <p:cNvPr id="6146" name="Text Box 2"/>
          <p:cNvSpPr txBox="1">
            <a:spLocks noChangeArrowheads="1"/>
          </p:cNvSpPr>
          <p:nvPr/>
        </p:nvSpPr>
        <p:spPr bwMode="auto">
          <a:xfrm>
            <a:off x="1143000" y="1676400"/>
            <a:ext cx="5105400" cy="3386138"/>
          </a:xfrm>
          <a:prstGeom prst="rect">
            <a:avLst/>
          </a:prstGeom>
          <a:noFill/>
          <a:ln w="9525">
            <a:noFill/>
            <a:miter lim="800000"/>
            <a:headEnd/>
            <a:tailEnd/>
          </a:ln>
        </p:spPr>
        <p:txBody>
          <a:bodyPr>
            <a:spAutoFit/>
          </a:bodyPr>
          <a:lstStyle/>
          <a:p>
            <a:pPr>
              <a:spcBef>
                <a:spcPct val="50000"/>
              </a:spcBef>
              <a:defRPr/>
            </a:pPr>
            <a:r>
              <a:rPr lang="sv-SE" sz="2200" b="1">
                <a:solidFill>
                  <a:srgbClr val="134095"/>
                </a:solidFill>
                <a:latin typeface="Helvetica" charset="0"/>
              </a:rPr>
              <a:t>Tack!</a:t>
            </a:r>
          </a:p>
          <a:p>
            <a:pPr>
              <a:spcBef>
                <a:spcPct val="50000"/>
              </a:spcBef>
              <a:defRPr/>
            </a:pPr>
            <a:endParaRPr lang="de-DE" sz="1600" dirty="0">
              <a:latin typeface="Helvetica" charset="0"/>
            </a:endParaRPr>
          </a:p>
          <a:p>
            <a:pPr>
              <a:spcBef>
                <a:spcPct val="50000"/>
              </a:spcBef>
              <a:defRPr/>
            </a:pPr>
            <a:r>
              <a:rPr lang="sv-SE" sz="1600">
                <a:latin typeface="Helvetica" charset="0"/>
              </a:rPr>
              <a:t>Riccardo Enei</a:t>
            </a:r>
          </a:p>
          <a:p>
            <a:pPr>
              <a:spcBef>
                <a:spcPct val="50000"/>
              </a:spcBef>
              <a:defRPr/>
            </a:pPr>
            <a:r>
              <a:rPr lang="sv-SE" sz="1600">
                <a:solidFill>
                  <a:srgbClr val="134095"/>
                </a:solidFill>
                <a:effectLst>
                  <a:outerShdw blurRad="38100" dist="38100" dir="2700000" algn="tl">
                    <a:srgbClr val="000000">
                      <a:alpha val="43137"/>
                    </a:srgbClr>
                  </a:outerShdw>
                </a:effectLst>
                <a:latin typeface="Helvetica" charset="0"/>
              </a:rPr>
              <a:t>Kontaktuppgifter</a:t>
            </a:r>
          </a:p>
          <a:p>
            <a:pPr>
              <a:spcBef>
                <a:spcPct val="50000"/>
              </a:spcBef>
              <a:defRPr/>
            </a:pPr>
            <a:r>
              <a:rPr lang="sv-SE" sz="1600">
                <a:latin typeface="Helvetica" charset="0"/>
              </a:rPr>
              <a:t>ISINNOVA, Italien</a:t>
            </a:r>
          </a:p>
          <a:p>
            <a:pPr>
              <a:spcBef>
                <a:spcPct val="50000"/>
              </a:spcBef>
              <a:defRPr/>
            </a:pPr>
            <a:r>
              <a:rPr lang="sv-SE" sz="1600">
                <a:latin typeface="Helvetica" charset="0"/>
              </a:rPr>
              <a:t>Via Sistina 42, 00187, Rom</a:t>
            </a:r>
          </a:p>
          <a:p>
            <a:pPr>
              <a:spcBef>
                <a:spcPct val="50000"/>
              </a:spcBef>
              <a:defRPr/>
            </a:pPr>
            <a:r>
              <a:rPr lang="sv-SE" sz="1600">
                <a:latin typeface="Helvetica" charset="0"/>
              </a:rPr>
              <a:t>renei@isinnova.org</a:t>
            </a:r>
          </a:p>
          <a:p>
            <a:pPr>
              <a:spcBef>
                <a:spcPct val="50000"/>
              </a:spcBef>
              <a:defRPr/>
            </a:pPr>
            <a:r>
              <a:rPr lang="sv-SE" sz="1600" u="sng">
                <a:solidFill>
                  <a:srgbClr val="134095"/>
                </a:solidFill>
                <a:latin typeface="Helvetica" charset="0"/>
              </a:rPr>
              <a:t>http://www.civitas.eu </a:t>
            </a:r>
          </a:p>
          <a:p>
            <a:pPr>
              <a:spcBef>
                <a:spcPct val="50000"/>
              </a:spcBef>
              <a:defRPr/>
            </a:pPr>
            <a:endParaRPr lang="de-DE" sz="1600" dirty="0">
              <a:latin typeface="Helvetica" charset="0"/>
            </a:endParaRPr>
          </a:p>
        </p:txBody>
      </p:sp>
      <p:pic>
        <p:nvPicPr>
          <p:cNvPr id="7172" name="Picture 8"/>
          <p:cNvPicPr>
            <a:picLocks noChangeAspect="1" noChangeArrowheads="1"/>
          </p:cNvPicPr>
          <p:nvPr/>
        </p:nvPicPr>
        <p:blipFill>
          <a:blip r:embed="rId3" cstate="print">
            <a:clrChange>
              <a:clrFrom>
                <a:srgbClr val="FFFFFF"/>
              </a:clrFrom>
              <a:clrTo>
                <a:srgbClr val="FFFFFF">
                  <a:alpha val="0"/>
                </a:srgbClr>
              </a:clrTo>
            </a:clrChange>
          </a:blip>
          <a:srcRect l="3249" b="4939"/>
          <a:stretch>
            <a:fillRect/>
          </a:stretch>
        </p:blipFill>
        <p:spPr bwMode="auto">
          <a:xfrm>
            <a:off x="6815138" y="4533900"/>
            <a:ext cx="1992312" cy="2124075"/>
          </a:xfrm>
          <a:prstGeom prst="rect">
            <a:avLst/>
          </a:prstGeom>
          <a:noFill/>
          <a:ln w="9525">
            <a:noFill/>
            <a:miter lim="800000"/>
            <a:headEnd/>
            <a:tailEnd/>
          </a:ln>
        </p:spPr>
      </p:pic>
      <p:pic>
        <p:nvPicPr>
          <p:cNvPr id="6" name="Picture 2" descr="C:\Users\franzen.ICLEIV2\Downloads\SUMP Platform logo.png"/>
          <p:cNvPicPr>
            <a:picLocks noChangeAspect="1" noChangeArrowheads="1"/>
          </p:cNvPicPr>
          <p:nvPr/>
        </p:nvPicPr>
        <p:blipFill>
          <a:blip r:embed="rId4" cstate="print"/>
          <a:srcRect/>
          <a:stretch>
            <a:fillRect/>
          </a:stretch>
        </p:blipFill>
        <p:spPr bwMode="auto">
          <a:xfrm>
            <a:off x="7011752" y="3617912"/>
            <a:ext cx="1558090" cy="688273"/>
          </a:xfrm>
          <a:prstGeom prst="rect">
            <a:avLst/>
          </a:prstGeom>
          <a:noFill/>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159" y="1586943"/>
            <a:ext cx="1585201" cy="17935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#1: Automatiska parkeringsrobotar </a:t>
            </a:r>
          </a:p>
          <a:p>
            <a:r>
              <a:rPr lang="sv-SE" sz="1800">
                <a:solidFill>
                  <a:srgbClr val="FF0000"/>
                </a:solidFill>
                <a:latin typeface="Times New Roman" panose="02020603050405020304" pitchFamily="18" charset="0"/>
                <a:cs typeface="Times New Roman" panose="02020603050405020304" pitchFamily="18" charset="0"/>
              </a:rPr>
              <a:t>Effekt</a:t>
            </a:r>
            <a:r>
              <a:rPr lang="sv-SE" sz="1800">
                <a:latin typeface="Times New Roman" panose="02020603050405020304" pitchFamily="18" charset="0"/>
                <a:cs typeface="Times New Roman" panose="02020603050405020304" pitchFamily="18" charset="0"/>
              </a:rPr>
              <a:t>: minskar fotavtrycket och skapar slutligen 50 procent fler platser med samma utrymme tack vare att bilarna parkeras närmare och blockparkering. Den omgivande markens integritet</a:t>
            </a:r>
          </a:p>
          <a:p>
            <a:r>
              <a:rPr lang="sv-SE" sz="1800">
                <a:latin typeface="Times New Roman" panose="02020603050405020304" pitchFamily="18" charset="0"/>
                <a:cs typeface="Times New Roman" panose="02020603050405020304" pitchFamily="18" charset="0"/>
              </a:rPr>
              <a:t>Det begränsar koldioxidutsläpp genom att eliminera passagerarbiltrafik på parkeringsplatserna. Robotarna använder en elmotor som inte släpper ut koldioxid</a:t>
            </a:r>
          </a:p>
        </p:txBody>
      </p:sp>
      <p:pic>
        <p:nvPicPr>
          <p:cNvPr id="2" name="Immagine 1">
            <a:extLst>
              <a:ext uri="{FF2B5EF4-FFF2-40B4-BE49-F238E27FC236}">
                <a16:creationId xmlns:a16="http://schemas.microsoft.com/office/drawing/2014/main" id="{9996DD51-4D07-42CE-A83E-3E4C906F9F33}"/>
              </a:ext>
            </a:extLst>
          </p:cNvPr>
          <p:cNvPicPr>
            <a:picLocks noChangeAspect="1"/>
          </p:cNvPicPr>
          <p:nvPr/>
        </p:nvPicPr>
        <p:blipFill>
          <a:blip r:embed="rId2"/>
          <a:stretch>
            <a:fillRect/>
          </a:stretch>
        </p:blipFill>
        <p:spPr>
          <a:xfrm>
            <a:off x="2414015" y="3823044"/>
            <a:ext cx="3793617" cy="2289518"/>
          </a:xfrm>
          <a:prstGeom prst="rect">
            <a:avLst/>
          </a:prstGeom>
        </p:spPr>
      </p:pic>
      <p:sp>
        <p:nvSpPr>
          <p:cNvPr id="12" name="Title 1">
            <a:extLst>
              <a:ext uri="{FF2B5EF4-FFF2-40B4-BE49-F238E27FC236}">
                <a16:creationId xmlns:a16="http://schemas.microsoft.com/office/drawing/2014/main" id="{0712F346-071A-47CA-9386-A05BBFEBCD05}"/>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
        <p:nvSpPr>
          <p:cNvPr id="7" name="Rettangolo 6"/>
          <p:cNvSpPr/>
          <p:nvPr/>
        </p:nvSpPr>
        <p:spPr>
          <a:xfrm>
            <a:off x="1347088" y="6103688"/>
            <a:ext cx="8645271" cy="261610"/>
          </a:xfrm>
          <a:prstGeom prst="rect">
            <a:avLst/>
          </a:prstGeom>
          <a:noFill/>
        </p:spPr>
        <p:txBody>
          <a:bodyPr wrap="square">
            <a:spAutoFit/>
          </a:bodyPr>
          <a:lstStyle/>
          <a:p>
            <a:r>
              <a:rPr lang="sv-SE" sz="1100" b="1">
                <a:solidFill>
                  <a:srgbClr val="2249A1"/>
                </a:solidFill>
              </a:rPr>
              <a:t>Https://www.Internationalairportreview.Com/News/82979/Lyon-airports-new-robotic-car-parking</a:t>
            </a:r>
            <a:r>
              <a:rPr lang="sv-SE" sz="1100"/>
              <a:t>/ </a:t>
            </a:r>
          </a:p>
        </p:txBody>
      </p:sp>
    </p:spTree>
    <p:extLst>
      <p:ext uri="{BB962C8B-B14F-4D97-AF65-F5344CB8AC3E}">
        <p14:creationId xmlns:p14="http://schemas.microsoft.com/office/powerpoint/2010/main" val="21862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#2: Bilparkeringslift</a:t>
            </a:r>
          </a:p>
          <a:p>
            <a:r>
              <a:rPr lang="sv-SE" sz="1800"/>
              <a:t>Denna metod fungerar genom mekaniska liftar som staplar bilarna i de tillgängliga utrymmena, vilket innebär att man använder volym istället för areal som i traditionella parkeringssystem. Detta gör att fler bilar kan använda samma parkeringsplats och de kan staplas upp till två eller tre åt gången. </a:t>
            </a:r>
          </a:p>
          <a:p>
            <a:endParaRPr lang="it-IT" sz="18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E63AFEB5-23FF-46B1-975C-CF3DC15D0E24}"/>
              </a:ext>
            </a:extLst>
          </p:cNvPr>
          <p:cNvPicPr>
            <a:picLocks noChangeAspect="1"/>
          </p:cNvPicPr>
          <p:nvPr/>
        </p:nvPicPr>
        <p:blipFill>
          <a:blip r:embed="rId2"/>
          <a:stretch>
            <a:fillRect/>
          </a:stretch>
        </p:blipFill>
        <p:spPr>
          <a:xfrm>
            <a:off x="2130551" y="3792795"/>
            <a:ext cx="4316105" cy="2239885"/>
          </a:xfrm>
          <a:prstGeom prst="rect">
            <a:avLst/>
          </a:prstGeom>
        </p:spPr>
      </p:pic>
      <p:sp>
        <p:nvSpPr>
          <p:cNvPr id="11" name="Title 1">
            <a:extLst>
              <a:ext uri="{FF2B5EF4-FFF2-40B4-BE49-F238E27FC236}">
                <a16:creationId xmlns:a16="http://schemas.microsoft.com/office/drawing/2014/main" id="{E8B1AEAB-9867-4950-8606-B0EB0497E6D5}"/>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
        <p:nvSpPr>
          <p:cNvPr id="7" name="Rettangolo 6"/>
          <p:cNvSpPr/>
          <p:nvPr/>
        </p:nvSpPr>
        <p:spPr>
          <a:xfrm>
            <a:off x="1646804" y="6186382"/>
            <a:ext cx="6975988" cy="261610"/>
          </a:xfrm>
          <a:prstGeom prst="rect">
            <a:avLst/>
          </a:prstGeom>
        </p:spPr>
        <p:txBody>
          <a:bodyPr wrap="square">
            <a:spAutoFit/>
          </a:bodyPr>
          <a:lstStyle/>
          <a:p>
            <a:r>
              <a:rPr lang="sv-SE" sz="1100" b="1"/>
              <a:t>https://www.youtube.com/watch?v=qMWki9Ssdh4 </a:t>
            </a:r>
          </a:p>
        </p:txBody>
      </p:sp>
    </p:spTree>
    <p:extLst>
      <p:ext uri="{BB962C8B-B14F-4D97-AF65-F5344CB8AC3E}">
        <p14:creationId xmlns:p14="http://schemas.microsoft.com/office/powerpoint/2010/main" val="38182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dirty="0">
                <a:ea typeface="MS PGothic"/>
              </a:rPr>
              <a:t>#2: Bilparkeringslift</a:t>
            </a:r>
          </a:p>
          <a:p>
            <a:r>
              <a:rPr lang="sv-SE" sz="1600" dirty="0">
                <a:solidFill>
                  <a:srgbClr val="FF0000"/>
                </a:solidFill>
                <a:latin typeface="+mj-lt"/>
                <a:ea typeface="MS PGothic"/>
                <a:cs typeface="Times New Roman"/>
              </a:rPr>
              <a:t>Effekt</a:t>
            </a:r>
            <a:r>
              <a:rPr lang="sv-SE" sz="1600" dirty="0">
                <a:latin typeface="+mj-lt"/>
                <a:ea typeface="MS PGothic"/>
                <a:cs typeface="Times New Roman"/>
              </a:rPr>
              <a:t>: Billiftsystemet är känt för att ha använts för en nybyggnation i West Hollywood (Kalifornien, USA) där det sparade cirka 7000 kvadratfot av dyrbar tomtmark. </a:t>
            </a:r>
            <a:endParaRPr lang="sv-SE" sz="1600" dirty="0">
              <a:latin typeface="+mj-lt"/>
              <a:cs typeface="Times New Roman" panose="02020603050405020304" pitchFamily="18" charset="0"/>
            </a:endParaRPr>
          </a:p>
          <a:p>
            <a:endParaRPr lang="it-IT" sz="18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B4AE07F1-28B1-4E5D-882A-29E9E0FB6061}"/>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pic>
        <p:nvPicPr>
          <p:cNvPr id="3" name="Immagine 2"/>
          <p:cNvPicPr>
            <a:picLocks noChangeAspect="1"/>
          </p:cNvPicPr>
          <p:nvPr/>
        </p:nvPicPr>
        <p:blipFill>
          <a:blip r:embed="rId2"/>
          <a:stretch>
            <a:fillRect/>
          </a:stretch>
        </p:blipFill>
        <p:spPr>
          <a:xfrm>
            <a:off x="1865376" y="3116076"/>
            <a:ext cx="4178807" cy="2943051"/>
          </a:xfrm>
          <a:prstGeom prst="rect">
            <a:avLst/>
          </a:prstGeom>
        </p:spPr>
      </p:pic>
      <p:sp>
        <p:nvSpPr>
          <p:cNvPr id="7" name="Rettangolo 6"/>
          <p:cNvSpPr/>
          <p:nvPr/>
        </p:nvSpPr>
        <p:spPr>
          <a:xfrm>
            <a:off x="1646804" y="6186382"/>
            <a:ext cx="6975988" cy="261610"/>
          </a:xfrm>
          <a:prstGeom prst="rect">
            <a:avLst/>
          </a:prstGeom>
        </p:spPr>
        <p:txBody>
          <a:bodyPr wrap="square">
            <a:spAutoFit/>
          </a:bodyPr>
          <a:lstStyle/>
          <a:p>
            <a:r>
              <a:rPr lang="sv-SE" sz="1100" b="1"/>
              <a:t>https://www.youtube.com/watch?v=qMWki9Ssdh4 </a:t>
            </a:r>
          </a:p>
        </p:txBody>
      </p:sp>
    </p:spTree>
    <p:extLst>
      <p:ext uri="{BB962C8B-B14F-4D97-AF65-F5344CB8AC3E}">
        <p14:creationId xmlns:p14="http://schemas.microsoft.com/office/powerpoint/2010/main" val="321901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#3: Robotbilparkeringar</a:t>
            </a:r>
          </a:p>
          <a:p>
            <a:r>
              <a:rPr lang="sv-SE" sz="1800"/>
              <a:t>Även om de påminner om de automatiska parkeringsrobotarna ligger skillnaden i hur de parkerar bilarna i lagerliknande lokaler på begäran. Dessa system maximerar utrymmet och parkeringstiden samtidigt som fordonen kan hämtas bara några minuter efter att ägaren ringer. </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a16="http://schemas.microsoft.com/office/drawing/2014/main" id="{6016ACA4-A33D-43E7-AD50-842947F700C9}"/>
              </a:ext>
            </a:extLst>
          </p:cNvPr>
          <p:cNvPicPr>
            <a:picLocks noChangeAspect="1"/>
          </p:cNvPicPr>
          <p:nvPr/>
        </p:nvPicPr>
        <p:blipFill>
          <a:blip r:embed="rId2"/>
          <a:stretch>
            <a:fillRect/>
          </a:stretch>
        </p:blipFill>
        <p:spPr>
          <a:xfrm>
            <a:off x="2386584" y="3578935"/>
            <a:ext cx="4071903" cy="2607447"/>
          </a:xfrm>
          <a:prstGeom prst="rect">
            <a:avLst/>
          </a:prstGeom>
        </p:spPr>
      </p:pic>
      <p:sp>
        <p:nvSpPr>
          <p:cNvPr id="10" name="Title 1">
            <a:extLst>
              <a:ext uri="{FF2B5EF4-FFF2-40B4-BE49-F238E27FC236}">
                <a16:creationId xmlns:a16="http://schemas.microsoft.com/office/drawing/2014/main" id="{63C28D94-9868-4136-9A51-401FE36FEAA8}"/>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txBox="1">
            <a:spLocks/>
          </p:cNvSpPr>
          <p:nvPr/>
        </p:nvSpPr>
        <p:spPr bwMode="auto">
          <a:xfrm>
            <a:off x="1268413" y="6597650"/>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r>
              <a:rPr lang="sv-SE"/>
              <a:t>PARK4SUMP • Utbildningssession - Riccardo Enei</a:t>
            </a:r>
          </a:p>
        </p:txBody>
      </p:sp>
      <p:sp>
        <p:nvSpPr>
          <p:cNvPr id="7" name="Rettangolo 6"/>
          <p:cNvSpPr/>
          <p:nvPr/>
        </p:nvSpPr>
        <p:spPr>
          <a:xfrm>
            <a:off x="691433" y="6175676"/>
            <a:ext cx="8637293" cy="261610"/>
          </a:xfrm>
          <a:prstGeom prst="rect">
            <a:avLst/>
          </a:prstGeom>
        </p:spPr>
        <p:txBody>
          <a:bodyPr wrap="square">
            <a:spAutoFit/>
          </a:bodyPr>
          <a:lstStyle/>
          <a:p>
            <a:r>
              <a:rPr lang="sv-SE" sz="1100"/>
              <a:t>https://www.birminghammail.co.uk/news/local-news/birminghams-return-to-robotic-parking-132679</a:t>
            </a:r>
          </a:p>
        </p:txBody>
      </p:sp>
    </p:spTree>
    <p:extLst>
      <p:ext uri="{BB962C8B-B14F-4D97-AF65-F5344CB8AC3E}">
        <p14:creationId xmlns:p14="http://schemas.microsoft.com/office/powerpoint/2010/main" val="17668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#3: Robotbilparkeringar</a:t>
            </a:r>
          </a:p>
          <a:p>
            <a:r>
              <a:rPr lang="sv-SE" sz="1800">
                <a:solidFill>
                  <a:srgbClr val="FF0000"/>
                </a:solidFill>
                <a:latin typeface="Times New Roman" panose="02020603050405020304" pitchFamily="18" charset="0"/>
                <a:cs typeface="Times New Roman" panose="02020603050405020304" pitchFamily="18" charset="0"/>
              </a:rPr>
              <a:t>Effekt</a:t>
            </a:r>
            <a:r>
              <a:rPr lang="sv-SE" sz="1800">
                <a:latin typeface="Times New Roman" panose="02020603050405020304" pitchFamily="18" charset="0"/>
                <a:cs typeface="Times New Roman" panose="02020603050405020304" pitchFamily="18" charset="0"/>
              </a:rPr>
              <a:t>: Systemen tillverkade av det tyska företaget Wohr rymmer fordon i alla storlekar och är energisnåla, vilket minskar behovet för belysning och ventilation som annars krävs i underjordiska flervåningsparkeringar (t.ex. Cube Car Park i Birmingham i Storbritannien).</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a16="http://schemas.microsoft.com/office/drawing/2014/main" id="{93FF7609-2653-4A6E-8D0B-E127CAA3DE96}"/>
              </a:ext>
            </a:extLst>
          </p:cNvPr>
          <p:cNvPicPr>
            <a:picLocks noChangeAspect="1"/>
          </p:cNvPicPr>
          <p:nvPr/>
        </p:nvPicPr>
        <p:blipFill>
          <a:blip r:embed="rId2"/>
          <a:stretch>
            <a:fillRect/>
          </a:stretch>
        </p:blipFill>
        <p:spPr>
          <a:xfrm>
            <a:off x="2456938" y="3523479"/>
            <a:ext cx="3915287" cy="2509201"/>
          </a:xfrm>
          <a:prstGeom prst="rect">
            <a:avLst/>
          </a:prstGeom>
        </p:spPr>
      </p:pic>
      <p:sp>
        <p:nvSpPr>
          <p:cNvPr id="11" name="Title 1">
            <a:extLst>
              <a:ext uri="{FF2B5EF4-FFF2-40B4-BE49-F238E27FC236}">
                <a16:creationId xmlns:a16="http://schemas.microsoft.com/office/drawing/2014/main" id="{4CCC8A85-FD50-40F4-B2A5-DB2E317CE46F}"/>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
        <p:nvSpPr>
          <p:cNvPr id="7" name="Rettangolo 6"/>
          <p:cNvSpPr/>
          <p:nvPr/>
        </p:nvSpPr>
        <p:spPr>
          <a:xfrm>
            <a:off x="691433" y="6175676"/>
            <a:ext cx="8637293" cy="261610"/>
          </a:xfrm>
          <a:prstGeom prst="rect">
            <a:avLst/>
          </a:prstGeom>
        </p:spPr>
        <p:txBody>
          <a:bodyPr wrap="square">
            <a:spAutoFit/>
          </a:bodyPr>
          <a:lstStyle/>
          <a:p>
            <a:r>
              <a:rPr lang="sv-SE" sz="1100"/>
              <a:t>https://www.birminghammail.co.uk/news/local-news/birminghams-return-to-robotic-parking-132679</a:t>
            </a:r>
          </a:p>
        </p:txBody>
      </p:sp>
    </p:spTree>
    <p:extLst>
      <p:ext uri="{BB962C8B-B14F-4D97-AF65-F5344CB8AC3E}">
        <p14:creationId xmlns:p14="http://schemas.microsoft.com/office/powerpoint/2010/main" val="14770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sv-SE"/>
              <a:t>#4: Smarta parkeringssensorer </a:t>
            </a:r>
          </a:p>
          <a:p>
            <a:r>
              <a:rPr lang="sv-SE" sz="1800"/>
              <a:t>Sensorerna kommunicerar i realtid med ett PRIS-system (Parking Routing Information System) som hjälper förarna att hitta lediga parkeringsplatser.  </a:t>
            </a:r>
          </a:p>
        </p:txBody>
      </p:sp>
      <p:pic>
        <p:nvPicPr>
          <p:cNvPr id="2" name="Immagine 1">
            <a:extLst>
              <a:ext uri="{FF2B5EF4-FFF2-40B4-BE49-F238E27FC236}">
                <a16:creationId xmlns:a16="http://schemas.microsoft.com/office/drawing/2014/main" id="{24B9906D-B356-4107-8C82-3736082FA4BA}"/>
              </a:ext>
            </a:extLst>
          </p:cNvPr>
          <p:cNvPicPr>
            <a:picLocks noChangeAspect="1"/>
          </p:cNvPicPr>
          <p:nvPr/>
        </p:nvPicPr>
        <p:blipFill>
          <a:blip r:embed="rId2"/>
          <a:stretch>
            <a:fillRect/>
          </a:stretch>
        </p:blipFill>
        <p:spPr>
          <a:xfrm>
            <a:off x="1725284" y="2972502"/>
            <a:ext cx="5521396" cy="3531451"/>
          </a:xfrm>
          <a:prstGeom prst="rect">
            <a:avLst/>
          </a:prstGeom>
        </p:spPr>
      </p:pic>
      <p:sp>
        <p:nvSpPr>
          <p:cNvPr id="11" name="Title 1">
            <a:extLst>
              <a:ext uri="{FF2B5EF4-FFF2-40B4-BE49-F238E27FC236}">
                <a16:creationId xmlns:a16="http://schemas.microsoft.com/office/drawing/2014/main" id="{B57B82D5-8D96-49D1-BBF9-7F395C484B64}"/>
              </a:ext>
            </a:extLst>
          </p:cNvPr>
          <p:cNvSpPr>
            <a:spLocks noGrp="1"/>
          </p:cNvSpPr>
          <p:nvPr>
            <p:ph type="title"/>
          </p:nvPr>
        </p:nvSpPr>
        <p:spPr>
          <a:xfrm>
            <a:off x="285750" y="115888"/>
            <a:ext cx="7469397" cy="1152525"/>
          </a:xfrm>
        </p:spPr>
        <p:txBody>
          <a:bodyPr/>
          <a:lstStyle/>
          <a:p>
            <a:pPr eaLnBrk="1" hangingPunct="1"/>
            <a:r>
              <a:rPr lang="sv-SE"/>
              <a:t>Översikt av innovationer inom parkering </a:t>
            </a:r>
            <a:br>
              <a:rPr lang="sv-SE"/>
            </a:br>
            <a:endParaRPr lang="sv-SE"/>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sv-SE"/>
              <a:t>PARK4SUMP • Utbildningssession - Riccardo Enei</a:t>
            </a:r>
          </a:p>
        </p:txBody>
      </p:sp>
    </p:spTree>
    <p:extLst>
      <p:ext uri="{BB962C8B-B14F-4D97-AF65-F5344CB8AC3E}">
        <p14:creationId xmlns:p14="http://schemas.microsoft.com/office/powerpoint/2010/main" val="25281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theme1.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14820BCE05543AAA662213E5BE8AA" ma:contentTypeVersion="9" ma:contentTypeDescription="Create a new document." ma:contentTypeScope="" ma:versionID="9c05b35602e7ceeb4d8df6dea5ba02eb">
  <xsd:schema xmlns:xsd="http://www.w3.org/2001/XMLSchema" xmlns:xs="http://www.w3.org/2001/XMLSchema" xmlns:p="http://schemas.microsoft.com/office/2006/metadata/properties" xmlns:ns2="6f7dc085-b98d-49be-b5ff-f92ae1376e0e" xmlns:ns3="f6053dd3-0b41-4824-a1f2-2f5584b9227f" targetNamespace="http://schemas.microsoft.com/office/2006/metadata/properties" ma:root="true" ma:fieldsID="fc018eb53d7e903c671c6ab8b0f707ea" ns2:_="" ns3:_="">
    <xsd:import namespace="6f7dc085-b98d-49be-b5ff-f92ae1376e0e"/>
    <xsd:import namespace="f6053dd3-0b41-4824-a1f2-2f5584b92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dc085-b98d-49be-b5ff-f92ae1376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53dd3-0b41-4824-a1f2-2f5584b922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haredWithUsers xmlns="f6053dd3-0b41-4824-a1f2-2f5584b9227f">
      <UserInfo>
        <DisplayName>Patrick Auwerx</DisplayName>
        <AccountId>30</AccountId>
        <AccountType/>
      </UserInfo>
      <UserInfo>
        <DisplayName>Katleen Stroombergen</DisplayName>
        <AccountId>27</AccountId>
        <AccountType/>
      </UserInfo>
    </SharedWithUsers>
  </documentManagement>
</p:properties>
</file>

<file path=customXml/itemProps1.xml><?xml version="1.0" encoding="utf-8"?>
<ds:datastoreItem xmlns:ds="http://schemas.openxmlformats.org/officeDocument/2006/customXml" ds:itemID="{9D36E6C2-A22E-4A41-AE07-30A01E031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7dc085-b98d-49be-b5ff-f92ae1376e0e"/>
    <ds:schemaRef ds:uri="f6053dd3-0b41-4824-a1f2-2f5584b92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CC609-0F7B-4C94-8C5C-FA1876795E38}">
  <ds:schemaRefs>
    <ds:schemaRef ds:uri="http://schemas.microsoft.com/sharepoint/v3/contenttype/forms"/>
  </ds:schemaRefs>
</ds:datastoreItem>
</file>

<file path=customXml/itemProps3.xml><?xml version="1.0" encoding="utf-8"?>
<ds:datastoreItem xmlns:ds="http://schemas.openxmlformats.org/officeDocument/2006/customXml" ds:itemID="{691DF273-5B54-4122-A0E9-10A34460F635}">
  <ds:schemaRefs>
    <ds:schemaRef ds:uri="http://purl.org/dc/dcmitype/"/>
    <ds:schemaRef ds:uri="http://schemas.microsoft.com/office/infopath/2007/PartnerControls"/>
    <ds:schemaRef ds:uri="http://purl.org/dc/elements/1.1/"/>
    <ds:schemaRef ds:uri="http://schemas.microsoft.com/office/2006/metadata/properties"/>
    <ds:schemaRef ds:uri="6f7dc085-b98d-49be-b5ff-f92ae1376e0e"/>
    <ds:schemaRef ds:uri="http://schemas.microsoft.com/office/2006/documentManagement/types"/>
    <ds:schemaRef ds:uri="http://schemas.openxmlformats.org/package/2006/metadata/core-properties"/>
    <ds:schemaRef ds:uri="f6053dd3-0b41-4824-a1f2-2f5584b9227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Presentation_new WIKI LOGO</Template>
  <TotalTime>1</TotalTime>
  <Words>2972</Words>
  <Application>Microsoft Office PowerPoint</Application>
  <PresentationFormat>Bildspel på skärmen (4:3)</PresentationFormat>
  <Paragraphs>246</Paragraphs>
  <Slides>35</Slides>
  <Notes>9</Notes>
  <HiddenSlides>0</HiddenSlides>
  <MMClips>0</MMClips>
  <ScaleCrop>false</ScaleCrop>
  <HeadingPairs>
    <vt:vector size="4" baseType="variant">
      <vt:variant>
        <vt:lpstr>Tema</vt:lpstr>
      </vt:variant>
      <vt:variant>
        <vt:i4>2</vt:i4>
      </vt:variant>
      <vt:variant>
        <vt:lpstr>Bildrubriker</vt:lpstr>
      </vt:variant>
      <vt:variant>
        <vt:i4>35</vt:i4>
      </vt:variant>
    </vt:vector>
  </HeadingPairs>
  <TitlesOfParts>
    <vt:vector size="37" baseType="lpstr">
      <vt:lpstr>Presentation_new WIKI LOGO</vt:lpstr>
      <vt:lpstr>Custom Design</vt:lpstr>
      <vt:lpstr>PowerPoint-presentation</vt:lpstr>
      <vt:lpstr>PowerPoint-presentation</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Översikt av innovationer inom parkering  </vt:lpstr>
      <vt:lpstr>PowerPoint-presentation</vt:lpstr>
      <vt:lpstr>Fördelarna med tekniska lösningar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Viktiga hjälpmedel för de tekniska lösningarna</vt:lpstr>
      <vt:lpstr>Stora hinder för genomförandet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rublova</dc:creator>
  <cp:lastModifiedBy>Lynn Beyens</cp:lastModifiedBy>
  <cp:revision>280</cp:revision>
  <cp:lastPrinted>2020-02-17T14:35:18Z</cp:lastPrinted>
  <dcterms:created xsi:type="dcterms:W3CDTF">2014-04-09T13:24:47Z</dcterms:created>
  <dcterms:modified xsi:type="dcterms:W3CDTF">2020-10-01T13:46:10Z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0x0101008AA14820BCE05543AAA662213E5BE8AA</vt:lpwstr>
  </property>
</Properties>
</file>