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30" r:id="rId5"/>
  </p:sldMasterIdLst>
  <p:notesMasterIdLst>
    <p:notesMasterId r:id="rId63"/>
  </p:notesMasterIdLst>
  <p:handoutMasterIdLst>
    <p:handoutMasterId r:id="rId64"/>
  </p:handoutMasterIdLst>
  <p:sldIdLst>
    <p:sldId id="265" r:id="rId6"/>
    <p:sldId id="452" r:id="rId7"/>
    <p:sldId id="524" r:id="rId8"/>
    <p:sldId id="605" r:id="rId9"/>
    <p:sldId id="332" r:id="rId10"/>
    <p:sldId id="593" r:id="rId11"/>
    <p:sldId id="536" r:id="rId12"/>
    <p:sldId id="537" r:id="rId13"/>
    <p:sldId id="538" r:id="rId14"/>
    <p:sldId id="529" r:id="rId15"/>
    <p:sldId id="526" r:id="rId16"/>
    <p:sldId id="553" r:id="rId17"/>
    <p:sldId id="530" r:id="rId18"/>
    <p:sldId id="607" r:id="rId19"/>
    <p:sldId id="595" r:id="rId20"/>
    <p:sldId id="532" r:id="rId21"/>
    <p:sldId id="531" r:id="rId22"/>
    <p:sldId id="533" r:id="rId23"/>
    <p:sldId id="534" r:id="rId24"/>
    <p:sldId id="453" r:id="rId25"/>
    <p:sldId id="596" r:id="rId26"/>
    <p:sldId id="581" r:id="rId27"/>
    <p:sldId id="598" r:id="rId28"/>
    <p:sldId id="543" r:id="rId29"/>
    <p:sldId id="561" r:id="rId30"/>
    <p:sldId id="609" r:id="rId31"/>
    <p:sldId id="582" r:id="rId32"/>
    <p:sldId id="610" r:id="rId33"/>
    <p:sldId id="266" r:id="rId34"/>
    <p:sldId id="545" r:id="rId35"/>
    <p:sldId id="544" r:id="rId36"/>
    <p:sldId id="546" r:id="rId37"/>
    <p:sldId id="539" r:id="rId38"/>
    <p:sldId id="580" r:id="rId39"/>
    <p:sldId id="564" r:id="rId40"/>
    <p:sldId id="565" r:id="rId41"/>
    <p:sldId id="566" r:id="rId42"/>
    <p:sldId id="567" r:id="rId43"/>
    <p:sldId id="568" r:id="rId44"/>
    <p:sldId id="611" r:id="rId45"/>
    <p:sldId id="547" r:id="rId46"/>
    <p:sldId id="548" r:id="rId47"/>
    <p:sldId id="603" r:id="rId48"/>
    <p:sldId id="602" r:id="rId49"/>
    <p:sldId id="601" r:id="rId50"/>
    <p:sldId id="570" r:id="rId51"/>
    <p:sldId id="549" r:id="rId52"/>
    <p:sldId id="550" r:id="rId53"/>
    <p:sldId id="552" r:id="rId54"/>
    <p:sldId id="571" r:id="rId55"/>
    <p:sldId id="554" r:id="rId56"/>
    <p:sldId id="556" r:id="rId57"/>
    <p:sldId id="557" r:id="rId58"/>
    <p:sldId id="572" r:id="rId59"/>
    <p:sldId id="563" r:id="rId60"/>
    <p:sldId id="562" r:id="rId61"/>
    <p:sldId id="258" r:id="rId62"/>
  </p:sldIdLst>
  <p:sldSz cx="9144000" cy="6858000" type="screen4x3"/>
  <p:notesSz cx="6858000" cy="9144000"/>
  <p:defaultTextStyle>
    <a:defPPr>
      <a:defRPr lang="de-DE"/>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o Cré" initials="IC" lastIdx="1" clrIdx="0">
    <p:extLst>
      <p:ext uri="{19B8F6BF-5375-455C-9EA6-DF929625EA0E}">
        <p15:presenceInfo xmlns:p15="http://schemas.microsoft.com/office/powerpoint/2012/main" userId="S::ICre@polisnetwork.eu::6b200c1d-51cd-40e5-a369-ebce47fb8f05" providerId="AD"/>
      </p:ext>
    </p:extLst>
  </p:cmAuthor>
  <p:cmAuthor id="2" name="Pasquale Cancellara" initials="PC" lastIdx="3" clrIdx="1">
    <p:extLst>
      <p:ext uri="{19B8F6BF-5375-455C-9EA6-DF929625EA0E}">
        <p15:presenceInfo xmlns:p15="http://schemas.microsoft.com/office/powerpoint/2012/main" userId="S::PCancellara@polisnetwork.eu::f6f99ab6-3882-4179-a3db-ef934f3e1f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EA2"/>
    <a:srgbClr val="102C83"/>
    <a:srgbClr val="ACC0EE"/>
    <a:srgbClr val="2249A1"/>
    <a:srgbClr val="FF99FF"/>
    <a:srgbClr val="FFFF99"/>
    <a:srgbClr val="FF5050"/>
    <a:srgbClr val="EBEEF0"/>
    <a:srgbClr val="1340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8026" autoAdjust="0"/>
  </p:normalViewPr>
  <p:slideViewPr>
    <p:cSldViewPr snapToGrid="0">
      <p:cViewPr varScale="1">
        <p:scale>
          <a:sx n="88" d="100"/>
          <a:sy n="88" d="100"/>
        </p:scale>
        <p:origin x="95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4-02T17:40:10.364" idx="3">
    <p:pos x="928" y="2670"/>
    <p:text>Here we will ad the SUMP cycle graph.</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4-02T17:06:58.964" idx="2">
    <p:pos x="2292" y="2898"/>
    <p:text>Please translate this. The design company will then create a graph out of this slide and will be placed here.</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F6353D-F2D7-426A-8782-48391370405A}"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GB"/>
        </a:p>
      </dgm:t>
    </dgm:pt>
    <dgm:pt modelId="{1EF0E1C2-EF70-4A4E-9641-5D614DD65332}">
      <dgm:prSet phldrT="[Text]"/>
      <dgm:spPr/>
      <dgm:t>
        <a:bodyPr/>
        <a:lstStyle/>
        <a:p>
          <a:r>
            <a:rPr lang="en-GB" dirty="0" err="1"/>
            <a:t>Regulacja</a:t>
          </a:r>
          <a:r>
            <a:rPr lang="en-GB" dirty="0"/>
            <a:t> </a:t>
          </a:r>
          <a:r>
            <a:rPr lang="en-GB" dirty="0" err="1"/>
            <a:t>ulic</a:t>
          </a:r>
          <a:endParaRPr lang="en-GB" dirty="0"/>
        </a:p>
      </dgm:t>
    </dgm:pt>
    <dgm:pt modelId="{0AF0D308-1E3D-4CB4-9744-810A7F18F14B}" type="parTrans" cxnId="{DACFBA29-BA0D-49B0-8FB8-B22A03BA61C2}">
      <dgm:prSet/>
      <dgm:spPr/>
      <dgm:t>
        <a:bodyPr/>
        <a:lstStyle/>
        <a:p>
          <a:endParaRPr lang="en-GB"/>
        </a:p>
      </dgm:t>
    </dgm:pt>
    <dgm:pt modelId="{BAA7355C-E442-473F-8A76-712C89E367A7}" type="sibTrans" cxnId="{DACFBA29-BA0D-49B0-8FB8-B22A03BA61C2}">
      <dgm:prSet/>
      <dgm:spPr/>
      <dgm:t>
        <a:bodyPr/>
        <a:lstStyle/>
        <a:p>
          <a:endParaRPr lang="en-GB"/>
        </a:p>
      </dgm:t>
    </dgm:pt>
    <dgm:pt modelId="{F7CFAB9D-73FE-4AC7-A569-7C194ABF8EBD}">
      <dgm:prSet phldrT="[Text]"/>
      <dgm:spPr/>
      <dgm:t>
        <a:bodyPr/>
        <a:lstStyle/>
        <a:p>
          <a:r>
            <a:rPr lang="en-GB" dirty="0" err="1"/>
            <a:t>Świadczenie</a:t>
          </a:r>
          <a:r>
            <a:rPr lang="en-GB" dirty="0"/>
            <a:t> </a:t>
          </a:r>
          <a:r>
            <a:rPr lang="en-GB" dirty="0" err="1"/>
            <a:t>usług</a:t>
          </a:r>
          <a:endParaRPr lang="en-GB" dirty="0"/>
        </a:p>
      </dgm:t>
    </dgm:pt>
    <dgm:pt modelId="{D4FA3414-4BCC-4A60-9D91-873A2C75B514}" type="parTrans" cxnId="{61FA8452-AD2E-4A83-8A0C-21956C5AFF0F}">
      <dgm:prSet/>
      <dgm:spPr/>
      <dgm:t>
        <a:bodyPr/>
        <a:lstStyle/>
        <a:p>
          <a:endParaRPr lang="en-GB"/>
        </a:p>
      </dgm:t>
    </dgm:pt>
    <dgm:pt modelId="{B51F9570-7BD7-4E4F-AB6E-2091FB8EE516}" type="sibTrans" cxnId="{61FA8452-AD2E-4A83-8A0C-21956C5AFF0F}">
      <dgm:prSet/>
      <dgm:spPr/>
      <dgm:t>
        <a:bodyPr/>
        <a:lstStyle/>
        <a:p>
          <a:endParaRPr lang="en-GB"/>
        </a:p>
      </dgm:t>
    </dgm:pt>
    <dgm:pt modelId="{73246717-1AE2-4B3F-BFCE-4CDEE6F40534}">
      <dgm:prSet phldrT="[Text]"/>
      <dgm:spPr/>
      <dgm:t>
        <a:bodyPr/>
        <a:lstStyle/>
        <a:p>
          <a:r>
            <a:rPr lang="en-GB" dirty="0" err="1"/>
            <a:t>Zwiększanie</a:t>
          </a:r>
          <a:r>
            <a:rPr lang="en-GB" dirty="0"/>
            <a:t> </a:t>
          </a:r>
          <a:r>
            <a:rPr lang="en-GB" dirty="0" err="1"/>
            <a:t>dochodów</a:t>
          </a:r>
          <a:r>
            <a:rPr lang="en-GB" dirty="0"/>
            <a:t> </a:t>
          </a:r>
        </a:p>
      </dgm:t>
    </dgm:pt>
    <dgm:pt modelId="{74F3C32C-7EE0-449A-BF39-1B101D9ABE26}" type="parTrans" cxnId="{F346E387-CCD8-46E2-A480-BE80674496B8}">
      <dgm:prSet/>
      <dgm:spPr/>
      <dgm:t>
        <a:bodyPr/>
        <a:lstStyle/>
        <a:p>
          <a:endParaRPr lang="en-GB"/>
        </a:p>
      </dgm:t>
    </dgm:pt>
    <dgm:pt modelId="{35806D5A-25E5-48EF-87EB-1B572047DB45}" type="sibTrans" cxnId="{F346E387-CCD8-46E2-A480-BE80674496B8}">
      <dgm:prSet/>
      <dgm:spPr/>
      <dgm:t>
        <a:bodyPr/>
        <a:lstStyle/>
        <a:p>
          <a:endParaRPr lang="en-GB"/>
        </a:p>
      </dgm:t>
    </dgm:pt>
    <dgm:pt modelId="{31323057-82AC-400D-87D6-D25D77C4C401}" type="pres">
      <dgm:prSet presAssocID="{73F6353D-F2D7-426A-8782-48391370405A}" presName="Name0" presStyleCnt="0">
        <dgm:presLayoutVars>
          <dgm:dir/>
          <dgm:resizeHandles val="exact"/>
        </dgm:presLayoutVars>
      </dgm:prSet>
      <dgm:spPr/>
      <dgm:t>
        <a:bodyPr/>
        <a:lstStyle/>
        <a:p>
          <a:endParaRPr lang="en-US"/>
        </a:p>
      </dgm:t>
    </dgm:pt>
    <dgm:pt modelId="{9FEE339E-57FE-4F31-9330-59C0F72ECE7A}" type="pres">
      <dgm:prSet presAssocID="{1EF0E1C2-EF70-4A4E-9641-5D614DD65332}" presName="node" presStyleLbl="node1" presStyleIdx="0" presStyleCnt="3">
        <dgm:presLayoutVars>
          <dgm:bulletEnabled val="1"/>
        </dgm:presLayoutVars>
      </dgm:prSet>
      <dgm:spPr/>
      <dgm:t>
        <a:bodyPr/>
        <a:lstStyle/>
        <a:p>
          <a:endParaRPr lang="en-US"/>
        </a:p>
      </dgm:t>
    </dgm:pt>
    <dgm:pt modelId="{80D57F61-486D-4743-8078-AB905B700AF7}" type="pres">
      <dgm:prSet presAssocID="{BAA7355C-E442-473F-8A76-712C89E367A7}" presName="sibTrans" presStyleLbl="sibTrans2D1" presStyleIdx="0" presStyleCnt="3"/>
      <dgm:spPr/>
      <dgm:t>
        <a:bodyPr/>
        <a:lstStyle/>
        <a:p>
          <a:endParaRPr lang="en-US"/>
        </a:p>
      </dgm:t>
    </dgm:pt>
    <dgm:pt modelId="{936CC552-FAC8-49FE-8CEE-B53FB198458D}" type="pres">
      <dgm:prSet presAssocID="{BAA7355C-E442-473F-8A76-712C89E367A7}" presName="connectorText" presStyleLbl="sibTrans2D1" presStyleIdx="0" presStyleCnt="3"/>
      <dgm:spPr/>
      <dgm:t>
        <a:bodyPr/>
        <a:lstStyle/>
        <a:p>
          <a:endParaRPr lang="en-US"/>
        </a:p>
      </dgm:t>
    </dgm:pt>
    <dgm:pt modelId="{07A39641-10C6-4574-95DD-03D459E982DB}" type="pres">
      <dgm:prSet presAssocID="{F7CFAB9D-73FE-4AC7-A569-7C194ABF8EBD}" presName="node" presStyleLbl="node1" presStyleIdx="1" presStyleCnt="3">
        <dgm:presLayoutVars>
          <dgm:bulletEnabled val="1"/>
        </dgm:presLayoutVars>
      </dgm:prSet>
      <dgm:spPr/>
      <dgm:t>
        <a:bodyPr/>
        <a:lstStyle/>
        <a:p>
          <a:endParaRPr lang="en-US"/>
        </a:p>
      </dgm:t>
    </dgm:pt>
    <dgm:pt modelId="{A5E3F695-E459-43BC-A4E7-3A5369214E0F}" type="pres">
      <dgm:prSet presAssocID="{B51F9570-7BD7-4E4F-AB6E-2091FB8EE516}" presName="sibTrans" presStyleLbl="sibTrans2D1" presStyleIdx="1" presStyleCnt="3"/>
      <dgm:spPr/>
      <dgm:t>
        <a:bodyPr/>
        <a:lstStyle/>
        <a:p>
          <a:endParaRPr lang="en-US"/>
        </a:p>
      </dgm:t>
    </dgm:pt>
    <dgm:pt modelId="{0336AB22-CA91-4B9E-84E0-6F1233A0A9B3}" type="pres">
      <dgm:prSet presAssocID="{B51F9570-7BD7-4E4F-AB6E-2091FB8EE516}" presName="connectorText" presStyleLbl="sibTrans2D1" presStyleIdx="1" presStyleCnt="3"/>
      <dgm:spPr/>
      <dgm:t>
        <a:bodyPr/>
        <a:lstStyle/>
        <a:p>
          <a:endParaRPr lang="en-US"/>
        </a:p>
      </dgm:t>
    </dgm:pt>
    <dgm:pt modelId="{14565AD2-7148-40C0-8BA6-D36EF4CCEB6B}" type="pres">
      <dgm:prSet presAssocID="{73246717-1AE2-4B3F-BFCE-4CDEE6F40534}" presName="node" presStyleLbl="node1" presStyleIdx="2" presStyleCnt="3">
        <dgm:presLayoutVars>
          <dgm:bulletEnabled val="1"/>
        </dgm:presLayoutVars>
      </dgm:prSet>
      <dgm:spPr/>
      <dgm:t>
        <a:bodyPr/>
        <a:lstStyle/>
        <a:p>
          <a:endParaRPr lang="en-US"/>
        </a:p>
      </dgm:t>
    </dgm:pt>
    <dgm:pt modelId="{E91CF73A-8CF8-4795-845D-F6458FFB54B9}" type="pres">
      <dgm:prSet presAssocID="{35806D5A-25E5-48EF-87EB-1B572047DB45}" presName="sibTrans" presStyleLbl="sibTrans2D1" presStyleIdx="2" presStyleCnt="3"/>
      <dgm:spPr/>
      <dgm:t>
        <a:bodyPr/>
        <a:lstStyle/>
        <a:p>
          <a:endParaRPr lang="en-US"/>
        </a:p>
      </dgm:t>
    </dgm:pt>
    <dgm:pt modelId="{C4F99DF4-10F4-4FE0-B326-FF088CFFC387}" type="pres">
      <dgm:prSet presAssocID="{35806D5A-25E5-48EF-87EB-1B572047DB45}" presName="connectorText" presStyleLbl="sibTrans2D1" presStyleIdx="2" presStyleCnt="3"/>
      <dgm:spPr/>
      <dgm:t>
        <a:bodyPr/>
        <a:lstStyle/>
        <a:p>
          <a:endParaRPr lang="en-US"/>
        </a:p>
      </dgm:t>
    </dgm:pt>
  </dgm:ptLst>
  <dgm:cxnLst>
    <dgm:cxn modelId="{DACFBA29-BA0D-49B0-8FB8-B22A03BA61C2}" srcId="{73F6353D-F2D7-426A-8782-48391370405A}" destId="{1EF0E1C2-EF70-4A4E-9641-5D614DD65332}" srcOrd="0" destOrd="0" parTransId="{0AF0D308-1E3D-4CB4-9744-810A7F18F14B}" sibTransId="{BAA7355C-E442-473F-8A76-712C89E367A7}"/>
    <dgm:cxn modelId="{47062D4C-C769-47A3-A09C-EB2F70617870}" type="presOf" srcId="{B51F9570-7BD7-4E4F-AB6E-2091FB8EE516}" destId="{0336AB22-CA91-4B9E-84E0-6F1233A0A9B3}" srcOrd="1" destOrd="0" presId="urn:microsoft.com/office/officeart/2005/8/layout/cycle7"/>
    <dgm:cxn modelId="{BC63154D-21CD-403A-AEE9-06A493B842CD}" type="presOf" srcId="{F7CFAB9D-73FE-4AC7-A569-7C194ABF8EBD}" destId="{07A39641-10C6-4574-95DD-03D459E982DB}" srcOrd="0" destOrd="0" presId="urn:microsoft.com/office/officeart/2005/8/layout/cycle7"/>
    <dgm:cxn modelId="{76E2EA7E-5096-4F44-8099-3C2F229E4370}" type="presOf" srcId="{B51F9570-7BD7-4E4F-AB6E-2091FB8EE516}" destId="{A5E3F695-E459-43BC-A4E7-3A5369214E0F}" srcOrd="0" destOrd="0" presId="urn:microsoft.com/office/officeart/2005/8/layout/cycle7"/>
    <dgm:cxn modelId="{D8AB4EDB-1F63-4A02-9911-5D52B6965F87}" type="presOf" srcId="{35806D5A-25E5-48EF-87EB-1B572047DB45}" destId="{E91CF73A-8CF8-4795-845D-F6458FFB54B9}" srcOrd="0" destOrd="0" presId="urn:microsoft.com/office/officeart/2005/8/layout/cycle7"/>
    <dgm:cxn modelId="{0056DCEC-74E8-4C09-899F-97DF16DBC0B0}" type="presOf" srcId="{35806D5A-25E5-48EF-87EB-1B572047DB45}" destId="{C4F99DF4-10F4-4FE0-B326-FF088CFFC387}" srcOrd="1" destOrd="0" presId="urn:microsoft.com/office/officeart/2005/8/layout/cycle7"/>
    <dgm:cxn modelId="{C6A60B61-FE0A-4983-8D2F-42411849B482}" type="presOf" srcId="{1EF0E1C2-EF70-4A4E-9641-5D614DD65332}" destId="{9FEE339E-57FE-4F31-9330-59C0F72ECE7A}" srcOrd="0" destOrd="0" presId="urn:microsoft.com/office/officeart/2005/8/layout/cycle7"/>
    <dgm:cxn modelId="{45210EA3-09EB-48AC-B0D0-91FEDBE03434}" type="presOf" srcId="{BAA7355C-E442-473F-8A76-712C89E367A7}" destId="{936CC552-FAC8-49FE-8CEE-B53FB198458D}" srcOrd="1" destOrd="0" presId="urn:microsoft.com/office/officeart/2005/8/layout/cycle7"/>
    <dgm:cxn modelId="{D15F3A90-E3B9-4764-9D36-73C7B2B3DCDD}" type="presOf" srcId="{73F6353D-F2D7-426A-8782-48391370405A}" destId="{31323057-82AC-400D-87D6-D25D77C4C401}" srcOrd="0" destOrd="0" presId="urn:microsoft.com/office/officeart/2005/8/layout/cycle7"/>
    <dgm:cxn modelId="{83CE1453-256E-4808-9ACC-72EBC1FB5E14}" type="presOf" srcId="{BAA7355C-E442-473F-8A76-712C89E367A7}" destId="{80D57F61-486D-4743-8078-AB905B700AF7}" srcOrd="0" destOrd="0" presId="urn:microsoft.com/office/officeart/2005/8/layout/cycle7"/>
    <dgm:cxn modelId="{F346E387-CCD8-46E2-A480-BE80674496B8}" srcId="{73F6353D-F2D7-426A-8782-48391370405A}" destId="{73246717-1AE2-4B3F-BFCE-4CDEE6F40534}" srcOrd="2" destOrd="0" parTransId="{74F3C32C-7EE0-449A-BF39-1B101D9ABE26}" sibTransId="{35806D5A-25E5-48EF-87EB-1B572047DB45}"/>
    <dgm:cxn modelId="{83F78A4D-E550-4898-9526-42DB94F2A7DD}" type="presOf" srcId="{73246717-1AE2-4B3F-BFCE-4CDEE6F40534}" destId="{14565AD2-7148-40C0-8BA6-D36EF4CCEB6B}" srcOrd="0" destOrd="0" presId="urn:microsoft.com/office/officeart/2005/8/layout/cycle7"/>
    <dgm:cxn modelId="{61FA8452-AD2E-4A83-8A0C-21956C5AFF0F}" srcId="{73F6353D-F2D7-426A-8782-48391370405A}" destId="{F7CFAB9D-73FE-4AC7-A569-7C194ABF8EBD}" srcOrd="1" destOrd="0" parTransId="{D4FA3414-4BCC-4A60-9D91-873A2C75B514}" sibTransId="{B51F9570-7BD7-4E4F-AB6E-2091FB8EE516}"/>
    <dgm:cxn modelId="{3797D7A5-616B-4401-979F-D1B4D7B363F9}" type="presParOf" srcId="{31323057-82AC-400D-87D6-D25D77C4C401}" destId="{9FEE339E-57FE-4F31-9330-59C0F72ECE7A}" srcOrd="0" destOrd="0" presId="urn:microsoft.com/office/officeart/2005/8/layout/cycle7"/>
    <dgm:cxn modelId="{31F31136-8F24-473E-A3AF-2DBB102803FE}" type="presParOf" srcId="{31323057-82AC-400D-87D6-D25D77C4C401}" destId="{80D57F61-486D-4743-8078-AB905B700AF7}" srcOrd="1" destOrd="0" presId="urn:microsoft.com/office/officeart/2005/8/layout/cycle7"/>
    <dgm:cxn modelId="{D7DB374F-E687-4D45-B851-FCFA81317322}" type="presParOf" srcId="{80D57F61-486D-4743-8078-AB905B700AF7}" destId="{936CC552-FAC8-49FE-8CEE-B53FB198458D}" srcOrd="0" destOrd="0" presId="urn:microsoft.com/office/officeart/2005/8/layout/cycle7"/>
    <dgm:cxn modelId="{826638A1-8F6E-4D7A-8076-BC890387AC61}" type="presParOf" srcId="{31323057-82AC-400D-87D6-D25D77C4C401}" destId="{07A39641-10C6-4574-95DD-03D459E982DB}" srcOrd="2" destOrd="0" presId="urn:microsoft.com/office/officeart/2005/8/layout/cycle7"/>
    <dgm:cxn modelId="{7F58CDCA-DD27-4896-9567-F79E2EBCF6BA}" type="presParOf" srcId="{31323057-82AC-400D-87D6-D25D77C4C401}" destId="{A5E3F695-E459-43BC-A4E7-3A5369214E0F}" srcOrd="3" destOrd="0" presId="urn:microsoft.com/office/officeart/2005/8/layout/cycle7"/>
    <dgm:cxn modelId="{C11D274D-B639-42AD-8F66-6B47C40514CA}" type="presParOf" srcId="{A5E3F695-E459-43BC-A4E7-3A5369214E0F}" destId="{0336AB22-CA91-4B9E-84E0-6F1233A0A9B3}" srcOrd="0" destOrd="0" presId="urn:microsoft.com/office/officeart/2005/8/layout/cycle7"/>
    <dgm:cxn modelId="{1B3CD733-BA65-4A54-AE6C-CBD5F21458B3}" type="presParOf" srcId="{31323057-82AC-400D-87D6-D25D77C4C401}" destId="{14565AD2-7148-40C0-8BA6-D36EF4CCEB6B}" srcOrd="4" destOrd="0" presId="urn:microsoft.com/office/officeart/2005/8/layout/cycle7"/>
    <dgm:cxn modelId="{CAD1FD20-667C-4AB1-BDD0-FB234326E338}" type="presParOf" srcId="{31323057-82AC-400D-87D6-D25D77C4C401}" destId="{E91CF73A-8CF8-4795-845D-F6458FFB54B9}" srcOrd="5" destOrd="0" presId="urn:microsoft.com/office/officeart/2005/8/layout/cycle7"/>
    <dgm:cxn modelId="{30619AE8-F678-475E-A36F-F4A556AEA942}" type="presParOf" srcId="{E91CF73A-8CF8-4795-845D-F6458FFB54B9}" destId="{C4F99DF4-10F4-4FE0-B326-FF088CFFC387}"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E339E-57FE-4F31-9330-59C0F72ECE7A}">
      <dsp:nvSpPr>
        <dsp:cNvPr id="0" name=""/>
        <dsp:cNvSpPr/>
      </dsp:nvSpPr>
      <dsp:spPr>
        <a:xfrm>
          <a:off x="3026638" y="1481"/>
          <a:ext cx="2385872" cy="1192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GB" sz="2900" kern="1200" dirty="0" err="1"/>
            <a:t>Regulacja</a:t>
          </a:r>
          <a:r>
            <a:rPr lang="en-GB" sz="2900" kern="1200" dirty="0"/>
            <a:t> </a:t>
          </a:r>
          <a:r>
            <a:rPr lang="en-GB" sz="2900" kern="1200" dirty="0" err="1"/>
            <a:t>ulic</a:t>
          </a:r>
          <a:endParaRPr lang="en-GB" sz="2900" kern="1200" dirty="0"/>
        </a:p>
      </dsp:txBody>
      <dsp:txXfrm>
        <a:off x="3061578" y="36421"/>
        <a:ext cx="2315992" cy="1123056"/>
      </dsp:txXfrm>
    </dsp:sp>
    <dsp:sp modelId="{80D57F61-486D-4743-8078-AB905B700AF7}">
      <dsp:nvSpPr>
        <dsp:cNvPr id="0" name=""/>
        <dsp:cNvSpPr/>
      </dsp:nvSpPr>
      <dsp:spPr>
        <a:xfrm rot="3600000">
          <a:off x="4582842" y="2095492"/>
          <a:ext cx="1243738" cy="41752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GB" sz="1900" kern="1200"/>
        </a:p>
      </dsp:txBody>
      <dsp:txXfrm>
        <a:off x="4708100" y="2178997"/>
        <a:ext cx="993222" cy="250517"/>
      </dsp:txXfrm>
    </dsp:sp>
    <dsp:sp modelId="{07A39641-10C6-4574-95DD-03D459E982DB}">
      <dsp:nvSpPr>
        <dsp:cNvPr id="0" name=""/>
        <dsp:cNvSpPr/>
      </dsp:nvSpPr>
      <dsp:spPr>
        <a:xfrm>
          <a:off x="4996911" y="3414094"/>
          <a:ext cx="2385872" cy="1192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GB" sz="2900" kern="1200" dirty="0" err="1"/>
            <a:t>Świadczenie</a:t>
          </a:r>
          <a:r>
            <a:rPr lang="en-GB" sz="2900" kern="1200" dirty="0"/>
            <a:t> </a:t>
          </a:r>
          <a:r>
            <a:rPr lang="en-GB" sz="2900" kern="1200" dirty="0" err="1"/>
            <a:t>usług</a:t>
          </a:r>
          <a:endParaRPr lang="en-GB" sz="2900" kern="1200" dirty="0"/>
        </a:p>
      </dsp:txBody>
      <dsp:txXfrm>
        <a:off x="5031851" y="3449034"/>
        <a:ext cx="2315992" cy="1123056"/>
      </dsp:txXfrm>
    </dsp:sp>
    <dsp:sp modelId="{A5E3F695-E459-43BC-A4E7-3A5369214E0F}">
      <dsp:nvSpPr>
        <dsp:cNvPr id="0" name=""/>
        <dsp:cNvSpPr/>
      </dsp:nvSpPr>
      <dsp:spPr>
        <a:xfrm rot="10800000">
          <a:off x="3597705" y="3801798"/>
          <a:ext cx="1243738" cy="41752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GB" sz="1900" kern="1200"/>
        </a:p>
      </dsp:txBody>
      <dsp:txXfrm rot="10800000">
        <a:off x="3722963" y="3885303"/>
        <a:ext cx="993222" cy="250517"/>
      </dsp:txXfrm>
    </dsp:sp>
    <dsp:sp modelId="{14565AD2-7148-40C0-8BA6-D36EF4CCEB6B}">
      <dsp:nvSpPr>
        <dsp:cNvPr id="0" name=""/>
        <dsp:cNvSpPr/>
      </dsp:nvSpPr>
      <dsp:spPr>
        <a:xfrm>
          <a:off x="1056365" y="3414094"/>
          <a:ext cx="2385872" cy="1192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GB" sz="2900" kern="1200" dirty="0" err="1"/>
            <a:t>Zwiększanie</a:t>
          </a:r>
          <a:r>
            <a:rPr lang="en-GB" sz="2900" kern="1200" dirty="0"/>
            <a:t> </a:t>
          </a:r>
          <a:r>
            <a:rPr lang="en-GB" sz="2900" kern="1200" dirty="0" err="1"/>
            <a:t>dochodów</a:t>
          </a:r>
          <a:r>
            <a:rPr lang="en-GB" sz="2900" kern="1200" dirty="0"/>
            <a:t> </a:t>
          </a:r>
        </a:p>
      </dsp:txBody>
      <dsp:txXfrm>
        <a:off x="1091305" y="3449034"/>
        <a:ext cx="2315992" cy="1123056"/>
      </dsp:txXfrm>
    </dsp:sp>
    <dsp:sp modelId="{E91CF73A-8CF8-4795-845D-F6458FFB54B9}">
      <dsp:nvSpPr>
        <dsp:cNvPr id="0" name=""/>
        <dsp:cNvSpPr/>
      </dsp:nvSpPr>
      <dsp:spPr>
        <a:xfrm rot="18000000">
          <a:off x="2612569" y="2095492"/>
          <a:ext cx="1243738" cy="41752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GB" sz="1900" kern="1200"/>
        </a:p>
      </dsp:txBody>
      <dsp:txXfrm>
        <a:off x="2737827" y="2178997"/>
        <a:ext cx="993222" cy="250517"/>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9219"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 charset="0"/>
                <a:ea typeface="+mn-ea"/>
                <a:cs typeface="+mn-cs"/>
              </a:defRPr>
            </a:lvl1pPr>
          </a:lstStyle>
          <a:p>
            <a:pPr>
              <a:defRPr/>
            </a:pPr>
            <a:endParaRPr lang="de-DE"/>
          </a:p>
        </p:txBody>
      </p:sp>
      <p:sp>
        <p:nvSpPr>
          <p:cNvPr id="9220"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9221"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S PGothic" pitchFamily="34" charset="-128"/>
                <a:cs typeface="+mn-cs"/>
              </a:defRPr>
            </a:lvl1pPr>
          </a:lstStyle>
          <a:p>
            <a:pPr>
              <a:defRPr/>
            </a:pPr>
            <a:fld id="{AACADB01-4DF6-4F8F-B25D-ED7BE9D67BB6}" type="slidenum">
              <a:rPr lang="de-DE"/>
              <a:pPr>
                <a:defRPr/>
              </a:pPr>
              <a:t>‹#›</a:t>
            </a:fld>
            <a:endParaRPr lang="de-DE"/>
          </a:p>
        </p:txBody>
      </p:sp>
    </p:spTree>
    <p:extLst>
      <p:ext uri="{BB962C8B-B14F-4D97-AF65-F5344CB8AC3E}">
        <p14:creationId xmlns:p14="http://schemas.microsoft.com/office/powerpoint/2010/main" val="3152622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 charset="0"/>
                <a:ea typeface="+mn-ea"/>
                <a:cs typeface="+mn-cs"/>
              </a:defRPr>
            </a:lvl1pPr>
          </a:lstStyle>
          <a:p>
            <a:pPr>
              <a:defRPr/>
            </a:pPr>
            <a:endParaRPr lang="de-DE"/>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S PGothic" pitchFamily="34" charset="-128"/>
                <a:cs typeface="+mn-cs"/>
              </a:defRPr>
            </a:lvl1pPr>
          </a:lstStyle>
          <a:p>
            <a:pPr>
              <a:defRPr/>
            </a:pPr>
            <a:fld id="{6EA048C7-1071-4C19-801C-2B4348B09DAC}" type="slidenum">
              <a:rPr lang="de-DE"/>
              <a:pPr>
                <a:defRPr/>
              </a:pPr>
              <a:t>‹#›</a:t>
            </a:fld>
            <a:endParaRPr lang="de-DE"/>
          </a:p>
        </p:txBody>
      </p:sp>
    </p:spTree>
    <p:extLst>
      <p:ext uri="{BB962C8B-B14F-4D97-AF65-F5344CB8AC3E}">
        <p14:creationId xmlns:p14="http://schemas.microsoft.com/office/powerpoint/2010/main" val="17786315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1pPr>
    <a:lvl2pPr marL="4572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2pPr>
    <a:lvl3pPr marL="9144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3pPr>
    <a:lvl4pPr marL="13716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4pPr>
    <a:lvl5pPr marL="18288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AD738D3E-9D20-467E-972A-575B6528691C}" type="slidenum">
              <a:rPr lang="de-DE" altLang="en-US" smtClean="0"/>
              <a:pPr/>
              <a:t>1</a:t>
            </a:fld>
            <a:endParaRPr lang="de-DE" alt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494485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chemeClr val="tx1"/>
                </a:solidFill>
              </a:rPr>
              <a:t>People’s willingness to comply is a product of their perception of the risks and consequences of being caught and penalized, and of their own cultural and behavioral norms.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chemeClr val="tx1"/>
                </a:solidFill>
              </a:rPr>
              <a:t>People’s willingness to comply also relates to their perception of the legitimacy of the regulations and the authority making and enforcing those regulations. If they perceive them to be illegitimate, they are less likely to comply.</a:t>
            </a:r>
          </a:p>
          <a:p>
            <a:endParaRPr lang="en-GB" dirty="0"/>
          </a:p>
        </p:txBody>
      </p:sp>
      <p:sp>
        <p:nvSpPr>
          <p:cNvPr id="4" name="Slide Number Placeholder 3"/>
          <p:cNvSpPr>
            <a:spLocks noGrp="1"/>
          </p:cNvSpPr>
          <p:nvPr>
            <p:ph type="sldNum" sz="quarter" idx="5"/>
          </p:nvPr>
        </p:nvSpPr>
        <p:spPr/>
        <p:txBody>
          <a:bodyPr/>
          <a:lstStyle/>
          <a:p>
            <a:pPr>
              <a:defRPr/>
            </a:pPr>
            <a:fld id="{6EA048C7-1071-4C19-801C-2B4348B09DAC}" type="slidenum">
              <a:rPr lang="de-DE" smtClean="0"/>
              <a:pPr>
                <a:defRPr/>
              </a:pPr>
              <a:t>12</a:t>
            </a:fld>
            <a:endParaRPr lang="de-DE"/>
          </a:p>
        </p:txBody>
      </p:sp>
    </p:spTree>
    <p:extLst>
      <p:ext uri="{BB962C8B-B14F-4D97-AF65-F5344CB8AC3E}">
        <p14:creationId xmlns:p14="http://schemas.microsoft.com/office/powerpoint/2010/main" val="3161716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EA048C7-1071-4C19-801C-2B4348B09DAC}" type="slidenum">
              <a:rPr lang="de-DE" smtClean="0"/>
              <a:pPr>
                <a:defRPr/>
              </a:pPr>
              <a:t>13</a:t>
            </a:fld>
            <a:endParaRPr lang="de-DE"/>
          </a:p>
        </p:txBody>
      </p:sp>
    </p:spTree>
    <p:extLst>
      <p:ext uri="{BB962C8B-B14F-4D97-AF65-F5344CB8AC3E}">
        <p14:creationId xmlns:p14="http://schemas.microsoft.com/office/powerpoint/2010/main" val="2663557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those countries where there is no administrative trajectory for parking enforcement, this slide can be used to structure the discussion on principle 3. This is optional. The trainer should ideally land the discussion in favour of the position taken by the PARK4SUMP project. </a:t>
            </a:r>
          </a:p>
        </p:txBody>
      </p:sp>
      <p:sp>
        <p:nvSpPr>
          <p:cNvPr id="4" name="Slide Number Placeholder 3"/>
          <p:cNvSpPr>
            <a:spLocks noGrp="1"/>
          </p:cNvSpPr>
          <p:nvPr>
            <p:ph type="sldNum" sz="quarter" idx="5"/>
          </p:nvPr>
        </p:nvSpPr>
        <p:spPr/>
        <p:txBody>
          <a:bodyPr/>
          <a:lstStyle/>
          <a:p>
            <a:pPr>
              <a:defRPr/>
            </a:pPr>
            <a:fld id="{6EA048C7-1071-4C19-801C-2B4348B09DAC}" type="slidenum">
              <a:rPr lang="de-DE" smtClean="0"/>
              <a:pPr>
                <a:defRPr/>
              </a:pPr>
              <a:t>14</a:t>
            </a:fld>
            <a:endParaRPr lang="de-DE"/>
          </a:p>
        </p:txBody>
      </p:sp>
    </p:spTree>
    <p:extLst>
      <p:ext uri="{BB962C8B-B14F-4D97-AF65-F5344CB8AC3E}">
        <p14:creationId xmlns:p14="http://schemas.microsoft.com/office/powerpoint/2010/main" val="3979444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those countries where there is no administrative trajectory for parking enforcement, this slide can be used to structure the discussion on principle 3. This is optional. The trainer should ideally land the discussion in favour of the position taken by the PARK4SUMP project. </a:t>
            </a:r>
          </a:p>
        </p:txBody>
      </p:sp>
      <p:sp>
        <p:nvSpPr>
          <p:cNvPr id="4" name="Slide Number Placeholder 3"/>
          <p:cNvSpPr>
            <a:spLocks noGrp="1"/>
          </p:cNvSpPr>
          <p:nvPr>
            <p:ph type="sldNum" sz="quarter" idx="5"/>
          </p:nvPr>
        </p:nvSpPr>
        <p:spPr/>
        <p:txBody>
          <a:bodyPr/>
          <a:lstStyle/>
          <a:p>
            <a:pPr>
              <a:defRPr/>
            </a:pPr>
            <a:fld id="{6EA048C7-1071-4C19-801C-2B4348B09DAC}" type="slidenum">
              <a:rPr lang="de-DE" smtClean="0"/>
              <a:pPr>
                <a:defRPr/>
              </a:pPr>
              <a:t>15</a:t>
            </a:fld>
            <a:endParaRPr lang="de-DE"/>
          </a:p>
        </p:txBody>
      </p:sp>
    </p:spTree>
    <p:extLst>
      <p:ext uri="{BB962C8B-B14F-4D97-AF65-F5344CB8AC3E}">
        <p14:creationId xmlns:p14="http://schemas.microsoft.com/office/powerpoint/2010/main" val="877234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time allows, the trainer can engage in a discussion under which conditions towing or clamping would be allowed. </a:t>
            </a:r>
          </a:p>
        </p:txBody>
      </p:sp>
      <p:sp>
        <p:nvSpPr>
          <p:cNvPr id="4" name="Slide Number Placeholder 3"/>
          <p:cNvSpPr>
            <a:spLocks noGrp="1"/>
          </p:cNvSpPr>
          <p:nvPr>
            <p:ph type="sldNum" sz="quarter" idx="5"/>
          </p:nvPr>
        </p:nvSpPr>
        <p:spPr/>
        <p:txBody>
          <a:bodyPr/>
          <a:lstStyle/>
          <a:p>
            <a:pPr>
              <a:defRPr/>
            </a:pPr>
            <a:fld id="{6EA048C7-1071-4C19-801C-2B4348B09DAC}" type="slidenum">
              <a:rPr lang="de-DE" smtClean="0"/>
              <a:pPr>
                <a:defRPr/>
              </a:pPr>
              <a:t>16</a:t>
            </a:fld>
            <a:endParaRPr lang="de-DE"/>
          </a:p>
        </p:txBody>
      </p:sp>
    </p:spTree>
    <p:extLst>
      <p:ext uri="{BB962C8B-B14F-4D97-AF65-F5344CB8AC3E}">
        <p14:creationId xmlns:p14="http://schemas.microsoft.com/office/powerpoint/2010/main" val="3536756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Trainers’ question: is this so for your city? </a:t>
            </a:r>
          </a:p>
        </p:txBody>
      </p:sp>
      <p:sp>
        <p:nvSpPr>
          <p:cNvPr id="4" name="Slide Number Placeholder 3"/>
          <p:cNvSpPr>
            <a:spLocks noGrp="1"/>
          </p:cNvSpPr>
          <p:nvPr>
            <p:ph type="sldNum" sz="quarter" idx="5"/>
          </p:nvPr>
        </p:nvSpPr>
        <p:spPr/>
        <p:txBody>
          <a:bodyPr/>
          <a:lstStyle/>
          <a:p>
            <a:pPr>
              <a:defRPr/>
            </a:pPr>
            <a:fld id="{6EA048C7-1071-4C19-801C-2B4348B09DAC}" type="slidenum">
              <a:rPr lang="de-DE" smtClean="0"/>
              <a:pPr>
                <a:defRPr/>
              </a:pPr>
              <a:t>17</a:t>
            </a:fld>
            <a:endParaRPr lang="de-DE"/>
          </a:p>
        </p:txBody>
      </p:sp>
    </p:spTree>
    <p:extLst>
      <p:ext uri="{BB962C8B-B14F-4D97-AF65-F5344CB8AC3E}">
        <p14:creationId xmlns:p14="http://schemas.microsoft.com/office/powerpoint/2010/main" val="727201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 to be asked to the trainees: is this so for your city? Why not? What can improve?</a:t>
            </a:r>
          </a:p>
        </p:txBody>
      </p:sp>
      <p:sp>
        <p:nvSpPr>
          <p:cNvPr id="4" name="Slide Number Placeholder 3"/>
          <p:cNvSpPr>
            <a:spLocks noGrp="1"/>
          </p:cNvSpPr>
          <p:nvPr>
            <p:ph type="sldNum" sz="quarter" idx="5"/>
          </p:nvPr>
        </p:nvSpPr>
        <p:spPr/>
        <p:txBody>
          <a:bodyPr/>
          <a:lstStyle/>
          <a:p>
            <a:pPr>
              <a:defRPr/>
            </a:pPr>
            <a:fld id="{6EA048C7-1071-4C19-801C-2B4348B09DAC}" type="slidenum">
              <a:rPr lang="de-DE" smtClean="0"/>
              <a:pPr>
                <a:defRPr/>
              </a:pPr>
              <a:t>18</a:t>
            </a:fld>
            <a:endParaRPr lang="de-DE"/>
          </a:p>
        </p:txBody>
      </p:sp>
    </p:spTree>
    <p:extLst>
      <p:ext uri="{BB962C8B-B14F-4D97-AF65-F5344CB8AC3E}">
        <p14:creationId xmlns:p14="http://schemas.microsoft.com/office/powerpoint/2010/main" val="3211066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a:defRPr/>
            </a:pPr>
            <a:fld id="{6EA048C7-1071-4C19-801C-2B4348B09DAC}" type="slidenum">
              <a:rPr lang="de-DE" smtClean="0"/>
              <a:pPr>
                <a:defRPr/>
              </a:pPr>
              <a:t>19</a:t>
            </a:fld>
            <a:endParaRPr lang="de-DE"/>
          </a:p>
        </p:txBody>
      </p:sp>
    </p:spTree>
    <p:extLst>
      <p:ext uri="{BB962C8B-B14F-4D97-AF65-F5344CB8AC3E}">
        <p14:creationId xmlns:p14="http://schemas.microsoft.com/office/powerpoint/2010/main" val="2753044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a:defRPr/>
            </a:pPr>
            <a:fld id="{6EA048C7-1071-4C19-801C-2B4348B09DAC}" type="slidenum">
              <a:rPr lang="de-DE" smtClean="0"/>
              <a:pPr>
                <a:defRPr/>
              </a:pPr>
              <a:t>20</a:t>
            </a:fld>
            <a:endParaRPr lang="de-DE"/>
          </a:p>
        </p:txBody>
      </p:sp>
    </p:spTree>
    <p:extLst>
      <p:ext uri="{BB962C8B-B14F-4D97-AF65-F5344CB8AC3E}">
        <p14:creationId xmlns:p14="http://schemas.microsoft.com/office/powerpoint/2010/main" val="3202841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a:defRPr/>
            </a:pPr>
            <a:fld id="{6EA048C7-1071-4C19-801C-2B4348B09DAC}" type="slidenum">
              <a:rPr lang="de-DE" smtClean="0"/>
              <a:pPr>
                <a:defRPr/>
              </a:pPr>
              <a:t>21</a:t>
            </a:fld>
            <a:endParaRPr lang="de-DE"/>
          </a:p>
        </p:txBody>
      </p:sp>
    </p:spTree>
    <p:extLst>
      <p:ext uri="{BB962C8B-B14F-4D97-AF65-F5344CB8AC3E}">
        <p14:creationId xmlns:p14="http://schemas.microsoft.com/office/powerpoint/2010/main" val="2945433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EA048C7-1071-4C19-801C-2B4348B09DAC}" type="slidenum">
              <a:rPr lang="de-DE" smtClean="0"/>
              <a:pPr>
                <a:defRPr/>
              </a:pPr>
              <a:t>2</a:t>
            </a:fld>
            <a:endParaRPr lang="de-DE"/>
          </a:p>
        </p:txBody>
      </p:sp>
    </p:spTree>
    <p:extLst>
      <p:ext uri="{BB962C8B-B14F-4D97-AF65-F5344CB8AC3E}">
        <p14:creationId xmlns:p14="http://schemas.microsoft.com/office/powerpoint/2010/main" val="3485286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section 2, the trainer had explained that parking enforcement is part of a process, embedded in the SUMP execution. In this exercise, the participants are asked how the elements in the enforcement chain are handled. Both the procedural aspects, as the tool and technologies can be mentioned. Participants are also asked who is actually taking care of this in their city? Are all aspects covered? </a:t>
            </a:r>
          </a:p>
        </p:txBody>
      </p:sp>
      <p:sp>
        <p:nvSpPr>
          <p:cNvPr id="4" name="Slide Number Placeholder 3"/>
          <p:cNvSpPr>
            <a:spLocks noGrp="1"/>
          </p:cNvSpPr>
          <p:nvPr>
            <p:ph type="sldNum" sz="quarter" idx="5"/>
          </p:nvPr>
        </p:nvSpPr>
        <p:spPr/>
        <p:txBody>
          <a:bodyPr/>
          <a:lstStyle/>
          <a:p>
            <a:pPr>
              <a:defRPr/>
            </a:pPr>
            <a:fld id="{6EA048C7-1071-4C19-801C-2B4348B09DAC}" type="slidenum">
              <a:rPr lang="de-DE" smtClean="0"/>
              <a:pPr>
                <a:defRPr/>
              </a:pPr>
              <a:t>22</a:t>
            </a:fld>
            <a:endParaRPr lang="de-DE"/>
          </a:p>
        </p:txBody>
      </p:sp>
    </p:spTree>
    <p:extLst>
      <p:ext uri="{BB962C8B-B14F-4D97-AF65-F5344CB8AC3E}">
        <p14:creationId xmlns:p14="http://schemas.microsoft.com/office/powerpoint/2010/main" val="4118393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a:defRPr/>
            </a:pPr>
            <a:fld id="{6EA048C7-1071-4C19-801C-2B4348B09DAC}" type="slidenum">
              <a:rPr lang="de-DE" smtClean="0"/>
              <a:pPr>
                <a:defRPr/>
              </a:pPr>
              <a:t>24</a:t>
            </a:fld>
            <a:endParaRPr lang="de-DE"/>
          </a:p>
        </p:txBody>
      </p:sp>
    </p:spTree>
    <p:extLst>
      <p:ext uri="{BB962C8B-B14F-4D97-AF65-F5344CB8AC3E}">
        <p14:creationId xmlns:p14="http://schemas.microsoft.com/office/powerpoint/2010/main" val="3942077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a:defRPr/>
            </a:pPr>
            <a:fld id="{6EA048C7-1071-4C19-801C-2B4348B09DAC}" type="slidenum">
              <a:rPr lang="de-DE" smtClean="0"/>
              <a:pPr>
                <a:defRPr/>
              </a:pPr>
              <a:t>25</a:t>
            </a:fld>
            <a:endParaRPr lang="de-DE"/>
          </a:p>
        </p:txBody>
      </p:sp>
    </p:spTree>
    <p:extLst>
      <p:ext uri="{BB962C8B-B14F-4D97-AF65-F5344CB8AC3E}">
        <p14:creationId xmlns:p14="http://schemas.microsoft.com/office/powerpoint/2010/main" val="1434085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a:defRPr/>
            </a:pPr>
            <a:fld id="{6EA048C7-1071-4C19-801C-2B4348B09DAC}" type="slidenum">
              <a:rPr lang="de-DE" smtClean="0"/>
              <a:pPr>
                <a:defRPr/>
              </a:pPr>
              <a:t>26</a:t>
            </a:fld>
            <a:endParaRPr lang="de-DE"/>
          </a:p>
        </p:txBody>
      </p:sp>
    </p:spTree>
    <p:extLst>
      <p:ext uri="{BB962C8B-B14F-4D97-AF65-F5344CB8AC3E}">
        <p14:creationId xmlns:p14="http://schemas.microsoft.com/office/powerpoint/2010/main" val="3958564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a:defRPr/>
            </a:pPr>
            <a:fld id="{6EA048C7-1071-4C19-801C-2B4348B09DAC}" type="slidenum">
              <a:rPr lang="de-DE" smtClean="0"/>
              <a:pPr>
                <a:defRPr/>
              </a:pPr>
              <a:t>27</a:t>
            </a:fld>
            <a:endParaRPr lang="de-DE"/>
          </a:p>
        </p:txBody>
      </p:sp>
    </p:spTree>
    <p:extLst>
      <p:ext uri="{BB962C8B-B14F-4D97-AF65-F5344CB8AC3E}">
        <p14:creationId xmlns:p14="http://schemas.microsoft.com/office/powerpoint/2010/main" val="2024929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a:defRPr/>
            </a:pPr>
            <a:fld id="{6EA048C7-1071-4C19-801C-2B4348B09DAC}" type="slidenum">
              <a:rPr lang="de-DE" smtClean="0"/>
              <a:pPr>
                <a:defRPr/>
              </a:pPr>
              <a:t>28</a:t>
            </a:fld>
            <a:endParaRPr lang="de-DE"/>
          </a:p>
        </p:txBody>
      </p:sp>
    </p:spTree>
    <p:extLst>
      <p:ext uri="{BB962C8B-B14F-4D97-AF65-F5344CB8AC3E}">
        <p14:creationId xmlns:p14="http://schemas.microsoft.com/office/powerpoint/2010/main" val="2373542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a:defRPr/>
            </a:pPr>
            <a:fld id="{6EA048C7-1071-4C19-801C-2B4348B09DAC}" type="slidenum">
              <a:rPr lang="de-DE" smtClean="0"/>
              <a:pPr>
                <a:defRPr/>
              </a:pPr>
              <a:t>29</a:t>
            </a:fld>
            <a:endParaRPr lang="de-DE"/>
          </a:p>
        </p:txBody>
      </p:sp>
    </p:spTree>
    <p:extLst>
      <p:ext uri="{BB962C8B-B14F-4D97-AF65-F5344CB8AC3E}">
        <p14:creationId xmlns:p14="http://schemas.microsoft.com/office/powerpoint/2010/main" val="94702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a:defRPr/>
            </a:pPr>
            <a:fld id="{6EA048C7-1071-4C19-801C-2B4348B09DAC}" type="slidenum">
              <a:rPr lang="de-DE" smtClean="0"/>
              <a:pPr>
                <a:defRPr/>
              </a:pPr>
              <a:t>32</a:t>
            </a:fld>
            <a:endParaRPr lang="de-DE"/>
          </a:p>
        </p:txBody>
      </p:sp>
    </p:spTree>
    <p:extLst>
      <p:ext uri="{BB962C8B-B14F-4D97-AF65-F5344CB8AC3E}">
        <p14:creationId xmlns:p14="http://schemas.microsoft.com/office/powerpoint/2010/main" val="3781106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Council Recommendation of 4 June 1998 on a parking card for people with disabilities (98/376/EC);</a:t>
            </a:r>
          </a:p>
          <a:p>
            <a:endParaRPr lang="en-US" dirty="0"/>
          </a:p>
          <a:p>
            <a:r>
              <a:rPr lang="en-US" dirty="0"/>
              <a:t>Council Recommendation of 3 March 2008 adapting Recommendation 98/376/EC on a parking card for people with disabilities (2008/205/EC) - by the reason of accession of new Member States;</a:t>
            </a:r>
          </a:p>
          <a:p>
            <a:endParaRPr lang="en-US" dirty="0"/>
          </a:p>
          <a:p>
            <a:endParaRPr lang="en-GB" dirty="0"/>
          </a:p>
        </p:txBody>
      </p:sp>
      <p:sp>
        <p:nvSpPr>
          <p:cNvPr id="4" name="Slide Number Placeholder 3"/>
          <p:cNvSpPr>
            <a:spLocks noGrp="1"/>
          </p:cNvSpPr>
          <p:nvPr>
            <p:ph type="sldNum" sz="quarter" idx="5"/>
          </p:nvPr>
        </p:nvSpPr>
        <p:spPr/>
        <p:txBody>
          <a:bodyPr/>
          <a:lstStyle/>
          <a:p>
            <a:pPr>
              <a:defRPr/>
            </a:pPr>
            <a:fld id="{6EA048C7-1071-4C19-801C-2B4348B09DAC}" type="slidenum">
              <a:rPr lang="de-DE" smtClean="0"/>
              <a:pPr>
                <a:defRPr/>
              </a:pPr>
              <a:t>36</a:t>
            </a:fld>
            <a:endParaRPr lang="de-DE"/>
          </a:p>
        </p:txBody>
      </p:sp>
    </p:spTree>
    <p:extLst>
      <p:ext uri="{BB962C8B-B14F-4D97-AF65-F5344CB8AC3E}">
        <p14:creationId xmlns:p14="http://schemas.microsoft.com/office/powerpoint/2010/main" val="2340935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a:defRPr/>
            </a:pPr>
            <a:fld id="{6EA048C7-1071-4C19-801C-2B4348B09DAC}" type="slidenum">
              <a:rPr lang="de-DE" smtClean="0"/>
              <a:pPr>
                <a:defRPr/>
              </a:pPr>
              <a:t>37</a:t>
            </a:fld>
            <a:endParaRPr lang="de-DE"/>
          </a:p>
        </p:txBody>
      </p:sp>
    </p:spTree>
    <p:extLst>
      <p:ext uri="{BB962C8B-B14F-4D97-AF65-F5344CB8AC3E}">
        <p14:creationId xmlns:p14="http://schemas.microsoft.com/office/powerpoint/2010/main" val="1664644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item 1.2 </a:t>
            </a:r>
            <a:r>
              <a:rPr lang="en-US" dirty="0"/>
              <a:t>	Focus of this brochure: enforcement of regulated and paid parking</a:t>
            </a:r>
            <a:endParaRPr lang="en-GB" dirty="0"/>
          </a:p>
        </p:txBody>
      </p:sp>
      <p:sp>
        <p:nvSpPr>
          <p:cNvPr id="4" name="Slide Number Placeholder 3"/>
          <p:cNvSpPr>
            <a:spLocks noGrp="1"/>
          </p:cNvSpPr>
          <p:nvPr>
            <p:ph type="sldNum" sz="quarter" idx="5"/>
          </p:nvPr>
        </p:nvSpPr>
        <p:spPr/>
        <p:txBody>
          <a:bodyPr/>
          <a:lstStyle/>
          <a:p>
            <a:pPr>
              <a:defRPr/>
            </a:pPr>
            <a:fld id="{6EA048C7-1071-4C19-801C-2B4348B09DAC}" type="slidenum">
              <a:rPr lang="de-DE" smtClean="0"/>
              <a:pPr>
                <a:defRPr/>
              </a:pPr>
              <a:t>3</a:t>
            </a:fld>
            <a:endParaRPr lang="de-DE"/>
          </a:p>
        </p:txBody>
      </p:sp>
    </p:spTree>
    <p:extLst>
      <p:ext uri="{BB962C8B-B14F-4D97-AF65-F5344CB8AC3E}">
        <p14:creationId xmlns:p14="http://schemas.microsoft.com/office/powerpoint/2010/main" val="773629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r>
              <a:rPr lang="en-GB" sz="2000" i="0" dirty="0"/>
              <a:t>Verifications done in Belgium in 2018 (after the introduction of a central national database) pointed out that almost </a:t>
            </a:r>
            <a:r>
              <a:rPr lang="en-GB" sz="2000" b="1" i="0" dirty="0"/>
              <a:t>10%</a:t>
            </a:r>
            <a:r>
              <a:rPr lang="en-GB" sz="2000" i="0" dirty="0"/>
              <a:t> of cards in use were invalid.</a:t>
            </a:r>
          </a:p>
          <a:p>
            <a:pPr marL="285750" lvl="0" indent="-285750"/>
            <a:endParaRPr lang="en-GB" sz="2000" i="0" dirty="0"/>
          </a:p>
          <a:p>
            <a:pPr marL="1028700" lvl="1">
              <a:buFont typeface="Wingdings" panose="05000000000000000000" pitchFamily="2" charset="2"/>
              <a:buChar char="Ø"/>
            </a:pPr>
            <a:r>
              <a:rPr lang="en-GB" sz="1600" b="0" i="0" dirty="0"/>
              <a:t>Abusive occupation of parking places: 9,94% of  cases</a:t>
            </a:r>
          </a:p>
          <a:p>
            <a:pPr marL="1028700" lvl="1">
              <a:buFont typeface="Wingdings" panose="05000000000000000000" pitchFamily="2" charset="2"/>
              <a:buChar char="Ø"/>
            </a:pPr>
            <a:r>
              <a:rPr lang="en-GB" sz="1600" b="0" i="0" dirty="0"/>
              <a:t>Card of a deceased person still in use: 45,33 % of cases</a:t>
            </a:r>
          </a:p>
          <a:p>
            <a:pPr marL="1028700" lvl="1">
              <a:buFont typeface="Wingdings" panose="05000000000000000000" pitchFamily="2" charset="2"/>
              <a:buChar char="Ø"/>
            </a:pPr>
            <a:r>
              <a:rPr lang="en-GB" sz="1600" b="0" i="0" dirty="0"/>
              <a:t>Original card still in use even after request of duplicate: 32% of cases</a:t>
            </a:r>
          </a:p>
          <a:p>
            <a:endParaRPr lang="en-GB" dirty="0"/>
          </a:p>
        </p:txBody>
      </p:sp>
      <p:sp>
        <p:nvSpPr>
          <p:cNvPr id="4" name="Slide Number Placeholder 3"/>
          <p:cNvSpPr>
            <a:spLocks noGrp="1"/>
          </p:cNvSpPr>
          <p:nvPr>
            <p:ph type="sldNum" sz="quarter" idx="5"/>
          </p:nvPr>
        </p:nvSpPr>
        <p:spPr/>
        <p:txBody>
          <a:bodyPr/>
          <a:lstStyle/>
          <a:p>
            <a:pPr>
              <a:defRPr/>
            </a:pPr>
            <a:fld id="{6EA048C7-1071-4C19-801C-2B4348B09DAC}" type="slidenum">
              <a:rPr lang="de-DE" smtClean="0"/>
              <a:pPr>
                <a:defRPr/>
              </a:pPr>
              <a:t>38</a:t>
            </a:fld>
            <a:endParaRPr lang="de-DE"/>
          </a:p>
        </p:txBody>
      </p:sp>
    </p:spTree>
    <p:extLst>
      <p:ext uri="{BB962C8B-B14F-4D97-AF65-F5344CB8AC3E}">
        <p14:creationId xmlns:p14="http://schemas.microsoft.com/office/powerpoint/2010/main" val="1592190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time allows</a:t>
            </a:r>
          </a:p>
        </p:txBody>
      </p:sp>
      <p:sp>
        <p:nvSpPr>
          <p:cNvPr id="4" name="Slide Number Placeholder 3"/>
          <p:cNvSpPr>
            <a:spLocks noGrp="1"/>
          </p:cNvSpPr>
          <p:nvPr>
            <p:ph type="sldNum" sz="quarter" idx="5"/>
          </p:nvPr>
        </p:nvSpPr>
        <p:spPr/>
        <p:txBody>
          <a:bodyPr/>
          <a:lstStyle/>
          <a:p>
            <a:pPr>
              <a:defRPr/>
            </a:pPr>
            <a:fld id="{6EA048C7-1071-4C19-801C-2B4348B09DAC}" type="slidenum">
              <a:rPr lang="de-DE" smtClean="0"/>
              <a:pPr>
                <a:defRPr/>
              </a:pPr>
              <a:t>40</a:t>
            </a:fld>
            <a:endParaRPr lang="de-DE"/>
          </a:p>
        </p:txBody>
      </p:sp>
    </p:spTree>
    <p:extLst>
      <p:ext uri="{BB962C8B-B14F-4D97-AF65-F5344CB8AC3E}">
        <p14:creationId xmlns:p14="http://schemas.microsoft.com/office/powerpoint/2010/main" val="1627844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a:defRPr/>
            </a:pPr>
            <a:fld id="{6EA048C7-1071-4C19-801C-2B4348B09DAC}" type="slidenum">
              <a:rPr lang="de-DE" smtClean="0"/>
              <a:pPr>
                <a:defRPr/>
              </a:pPr>
              <a:t>42</a:t>
            </a:fld>
            <a:endParaRPr lang="de-DE"/>
          </a:p>
        </p:txBody>
      </p:sp>
    </p:spTree>
    <p:extLst>
      <p:ext uri="{BB962C8B-B14F-4D97-AF65-F5344CB8AC3E}">
        <p14:creationId xmlns:p14="http://schemas.microsoft.com/office/powerpoint/2010/main" val="16122841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a:defRPr/>
            </a:pPr>
            <a:fld id="{6EA048C7-1071-4C19-801C-2B4348B09DAC}" type="slidenum">
              <a:rPr lang="de-DE" smtClean="0"/>
              <a:pPr>
                <a:defRPr/>
              </a:pPr>
              <a:t>45</a:t>
            </a:fld>
            <a:endParaRPr lang="de-DE"/>
          </a:p>
        </p:txBody>
      </p:sp>
    </p:spTree>
    <p:extLst>
      <p:ext uri="{BB962C8B-B14F-4D97-AF65-F5344CB8AC3E}">
        <p14:creationId xmlns:p14="http://schemas.microsoft.com/office/powerpoint/2010/main" val="38830326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A048C7-1071-4C19-801C-2B4348B09DAC}" type="slidenum">
              <a:rPr lang="de-DE" smtClean="0"/>
              <a:pPr>
                <a:defRPr/>
              </a:pPr>
              <a:t>48</a:t>
            </a:fld>
            <a:endParaRPr lang="de-DE"/>
          </a:p>
        </p:txBody>
      </p:sp>
    </p:spTree>
    <p:extLst>
      <p:ext uri="{BB962C8B-B14F-4D97-AF65-F5344CB8AC3E}">
        <p14:creationId xmlns:p14="http://schemas.microsoft.com/office/powerpoint/2010/main" val="8956088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a:defRPr/>
            </a:pPr>
            <a:fld id="{6EA048C7-1071-4C19-801C-2B4348B09DAC}" type="slidenum">
              <a:rPr lang="de-DE" smtClean="0"/>
              <a:pPr>
                <a:defRPr/>
              </a:pPr>
              <a:t>52</a:t>
            </a:fld>
            <a:endParaRPr lang="de-DE"/>
          </a:p>
        </p:txBody>
      </p:sp>
    </p:spTree>
    <p:extLst>
      <p:ext uri="{BB962C8B-B14F-4D97-AF65-F5344CB8AC3E}">
        <p14:creationId xmlns:p14="http://schemas.microsoft.com/office/powerpoint/2010/main" val="2612665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a:defRPr/>
            </a:pPr>
            <a:fld id="{6EA048C7-1071-4C19-801C-2B4348B09DAC}" type="slidenum">
              <a:rPr lang="de-DE" smtClean="0"/>
              <a:pPr>
                <a:defRPr/>
              </a:pPr>
              <a:t>54</a:t>
            </a:fld>
            <a:endParaRPr lang="de-DE"/>
          </a:p>
        </p:txBody>
      </p:sp>
    </p:spTree>
    <p:extLst>
      <p:ext uri="{BB962C8B-B14F-4D97-AF65-F5344CB8AC3E}">
        <p14:creationId xmlns:p14="http://schemas.microsoft.com/office/powerpoint/2010/main" val="1886377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6D8E775F-E429-4A66-9504-5D5B75C05BB9}" type="slidenum">
              <a:rPr lang="de-DE" altLang="en-US" smtClean="0"/>
              <a:pPr/>
              <a:t>57</a:t>
            </a:fld>
            <a:endParaRPr lang="de-DE"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895049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item 2. Key for success: a balanced approach</a:t>
            </a:r>
            <a:endParaRPr lang="en-GB" dirty="0"/>
          </a:p>
        </p:txBody>
      </p:sp>
      <p:sp>
        <p:nvSpPr>
          <p:cNvPr id="4" name="Slide Number Placeholder 3"/>
          <p:cNvSpPr>
            <a:spLocks noGrp="1"/>
          </p:cNvSpPr>
          <p:nvPr>
            <p:ph type="sldNum" sz="quarter" idx="5"/>
          </p:nvPr>
        </p:nvSpPr>
        <p:spPr/>
        <p:txBody>
          <a:bodyPr/>
          <a:lstStyle/>
          <a:p>
            <a:pPr>
              <a:defRPr/>
            </a:pPr>
            <a:fld id="{6EA048C7-1071-4C19-801C-2B4348B09DAC}" type="slidenum">
              <a:rPr lang="de-DE" smtClean="0"/>
              <a:pPr>
                <a:defRPr/>
              </a:pPr>
              <a:t>4</a:t>
            </a:fld>
            <a:endParaRPr lang="de-DE"/>
          </a:p>
        </p:txBody>
      </p:sp>
    </p:spTree>
    <p:extLst>
      <p:ext uri="{BB962C8B-B14F-4D97-AF65-F5344CB8AC3E}">
        <p14:creationId xmlns:p14="http://schemas.microsoft.com/office/powerpoint/2010/main" val="931115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section 3.2 Crucial steps in the enforcement process</a:t>
            </a:r>
            <a:endParaRPr lang="en-GB" dirty="0"/>
          </a:p>
        </p:txBody>
      </p:sp>
      <p:sp>
        <p:nvSpPr>
          <p:cNvPr id="4" name="Slide Number Placeholder 3"/>
          <p:cNvSpPr>
            <a:spLocks noGrp="1"/>
          </p:cNvSpPr>
          <p:nvPr>
            <p:ph type="sldNum" sz="quarter" idx="5"/>
          </p:nvPr>
        </p:nvSpPr>
        <p:spPr/>
        <p:txBody>
          <a:bodyPr/>
          <a:lstStyle/>
          <a:p>
            <a:pPr>
              <a:defRPr/>
            </a:pPr>
            <a:fld id="{6EA048C7-1071-4C19-801C-2B4348B09DAC}" type="slidenum">
              <a:rPr lang="de-DE" smtClean="0"/>
              <a:pPr>
                <a:defRPr/>
              </a:pPr>
              <a:t>6</a:t>
            </a:fld>
            <a:endParaRPr lang="de-DE"/>
          </a:p>
        </p:txBody>
      </p:sp>
    </p:spTree>
    <p:extLst>
      <p:ext uri="{BB962C8B-B14F-4D97-AF65-F5344CB8AC3E}">
        <p14:creationId xmlns:p14="http://schemas.microsoft.com/office/powerpoint/2010/main" val="2087147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EA048C7-1071-4C19-801C-2B4348B09DAC}" type="slidenum">
              <a:rPr lang="de-DE" smtClean="0"/>
              <a:pPr>
                <a:defRPr/>
              </a:pPr>
              <a:t>7</a:t>
            </a:fld>
            <a:endParaRPr lang="de-DE"/>
          </a:p>
        </p:txBody>
      </p:sp>
    </p:spTree>
    <p:extLst>
      <p:ext uri="{BB962C8B-B14F-4D97-AF65-F5344CB8AC3E}">
        <p14:creationId xmlns:p14="http://schemas.microsoft.com/office/powerpoint/2010/main" val="4022636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PARK4SUMP puts the notion of fair and efficient parking enforcement to the forefront. </a:t>
            </a:r>
          </a:p>
          <a:p>
            <a:r>
              <a:rPr lang="en-GB" dirty="0"/>
              <a:t>The trainer asks the participants what they would qualify as fair and as efficient, from the perspective of the parking manager (local authority) and from the perspective of the parking client (the driver). </a:t>
            </a:r>
          </a:p>
          <a:p>
            <a:r>
              <a:rPr lang="en-GB" dirty="0"/>
              <a:t>In the next slide, potential answers are given, in case the discussion would not generate sufficient ideas. </a:t>
            </a:r>
          </a:p>
        </p:txBody>
      </p:sp>
      <p:sp>
        <p:nvSpPr>
          <p:cNvPr id="4" name="Slide Number Placeholder 3"/>
          <p:cNvSpPr>
            <a:spLocks noGrp="1"/>
          </p:cNvSpPr>
          <p:nvPr>
            <p:ph type="sldNum" sz="quarter" idx="5"/>
          </p:nvPr>
        </p:nvSpPr>
        <p:spPr/>
        <p:txBody>
          <a:bodyPr/>
          <a:lstStyle/>
          <a:p>
            <a:pPr>
              <a:defRPr/>
            </a:pPr>
            <a:fld id="{6EA048C7-1071-4C19-801C-2B4348B09DAC}" type="slidenum">
              <a:rPr lang="de-DE" smtClean="0"/>
              <a:pPr>
                <a:defRPr/>
              </a:pPr>
              <a:t>8</a:t>
            </a:fld>
            <a:endParaRPr lang="de-DE"/>
          </a:p>
        </p:txBody>
      </p:sp>
    </p:spTree>
    <p:extLst>
      <p:ext uri="{BB962C8B-B14F-4D97-AF65-F5344CB8AC3E}">
        <p14:creationId xmlns:p14="http://schemas.microsoft.com/office/powerpoint/2010/main" val="2977232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next slides, a number of enforcement principles are listed. Each of them leading to fair and efficient enforcement. </a:t>
            </a:r>
          </a:p>
          <a:p>
            <a:r>
              <a:rPr lang="en-GB" dirty="0"/>
              <a:t>The trainer can go through the slides and ‘teach’, or can use these principles as a basis for discussion. Do participants agree, or don’t they? Which principles are a priority, which aren’t? </a:t>
            </a:r>
          </a:p>
        </p:txBody>
      </p:sp>
      <p:sp>
        <p:nvSpPr>
          <p:cNvPr id="4" name="Slide Number Placeholder 3"/>
          <p:cNvSpPr>
            <a:spLocks noGrp="1"/>
          </p:cNvSpPr>
          <p:nvPr>
            <p:ph type="sldNum" sz="quarter" idx="5"/>
          </p:nvPr>
        </p:nvSpPr>
        <p:spPr/>
        <p:txBody>
          <a:bodyPr/>
          <a:lstStyle/>
          <a:p>
            <a:pPr>
              <a:defRPr/>
            </a:pPr>
            <a:fld id="{6EA048C7-1071-4C19-801C-2B4348B09DAC}" type="slidenum">
              <a:rPr lang="de-DE" smtClean="0"/>
              <a:pPr>
                <a:defRPr/>
              </a:pPr>
              <a:t>10</a:t>
            </a:fld>
            <a:endParaRPr lang="de-DE"/>
          </a:p>
        </p:txBody>
      </p:sp>
    </p:spTree>
    <p:extLst>
      <p:ext uri="{BB962C8B-B14F-4D97-AF65-F5344CB8AC3E}">
        <p14:creationId xmlns:p14="http://schemas.microsoft.com/office/powerpoint/2010/main" val="88956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a:t>
            </a:r>
            <a:r>
              <a:rPr lang="en-US"/>
              <a:t>Principle 1: Design parking systems that drivers can easily comply with</a:t>
            </a:r>
            <a:endParaRPr lang="en-GB"/>
          </a:p>
        </p:txBody>
      </p:sp>
      <p:sp>
        <p:nvSpPr>
          <p:cNvPr id="4" name="Slide Number Placeholder 3"/>
          <p:cNvSpPr>
            <a:spLocks noGrp="1"/>
          </p:cNvSpPr>
          <p:nvPr>
            <p:ph type="sldNum" sz="quarter" idx="5"/>
          </p:nvPr>
        </p:nvSpPr>
        <p:spPr/>
        <p:txBody>
          <a:bodyPr/>
          <a:lstStyle/>
          <a:p>
            <a:pPr>
              <a:defRPr/>
            </a:pPr>
            <a:fld id="{6EA048C7-1071-4C19-801C-2B4348B09DAC}" type="slidenum">
              <a:rPr lang="de-DE" smtClean="0"/>
              <a:pPr>
                <a:defRPr/>
              </a:pPr>
              <a:t>11</a:t>
            </a:fld>
            <a:endParaRPr lang="de-DE"/>
          </a:p>
        </p:txBody>
      </p:sp>
    </p:spTree>
    <p:extLst>
      <p:ext uri="{BB962C8B-B14F-4D97-AF65-F5344CB8AC3E}">
        <p14:creationId xmlns:p14="http://schemas.microsoft.com/office/powerpoint/2010/main" val="3745855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3372" y="1417835"/>
            <a:ext cx="6136659" cy="1635916"/>
          </a:xfrm>
          <a:prstGeom prst="rect">
            <a:avLst/>
          </a:prstGeom>
        </p:spPr>
      </p:pic>
      <p:sp>
        <p:nvSpPr>
          <p:cNvPr id="3" name="Rectangle 82"/>
          <p:cNvSpPr>
            <a:spLocks noChangeArrowheads="1"/>
          </p:cNvSpPr>
          <p:nvPr/>
        </p:nvSpPr>
        <p:spPr bwMode="gray">
          <a:xfrm flipV="1">
            <a:off x="0" y="6497638"/>
            <a:ext cx="6526213" cy="360362"/>
          </a:xfrm>
          <a:prstGeom prst="rect">
            <a:avLst/>
          </a:prstGeom>
          <a:gradFill rotWithShape="1">
            <a:gsLst>
              <a:gs pos="0">
                <a:srgbClr val="FFFFFF"/>
              </a:gs>
              <a:gs pos="100000">
                <a:srgbClr val="D0D1D3"/>
              </a:gs>
            </a:gsLst>
            <a:lin ang="0" scaled="1"/>
          </a:gradFill>
          <a:ln w="9525">
            <a:noFill/>
            <a:miter lim="800000"/>
            <a:headEnd/>
            <a:tailEnd/>
          </a:ln>
        </p:spPr>
        <p:txBody>
          <a:bodyPr rot="10800000" wrap="none" anchor="ctr"/>
          <a:lstStyle/>
          <a:p>
            <a:pPr>
              <a:defRPr/>
            </a:pPr>
            <a:endParaRPr lang="nl-BE" sz="1800">
              <a:solidFill>
                <a:srgbClr val="000000"/>
              </a:solidFill>
            </a:endParaRPr>
          </a:p>
        </p:txBody>
      </p:sp>
      <p:pic>
        <p:nvPicPr>
          <p:cNvPr id="4" name="Picture 12" descr="CIV_PLUS_II_CITIES_Power-Point_Footer_rgb.jpg"/>
          <p:cNvPicPr>
            <a:picLocks noChangeAspect="1"/>
          </p:cNvPicPr>
          <p:nvPr/>
        </p:nvPicPr>
        <p:blipFill>
          <a:blip r:embed="rId3" cstate="print"/>
          <a:srcRect l="71297"/>
          <a:stretch>
            <a:fillRect/>
          </a:stretch>
        </p:blipFill>
        <p:spPr bwMode="auto">
          <a:xfrm>
            <a:off x="6519863" y="6497638"/>
            <a:ext cx="2624137" cy="360362"/>
          </a:xfrm>
          <a:prstGeom prst="rect">
            <a:avLst/>
          </a:prstGeom>
          <a:noFill/>
          <a:ln w="9525">
            <a:noFill/>
            <a:miter lim="800000"/>
            <a:headEnd/>
            <a:tailEnd/>
          </a:ln>
        </p:spPr>
      </p:pic>
      <p:sp>
        <p:nvSpPr>
          <p:cNvPr id="6" name="Rectangle 5"/>
          <p:cNvSpPr/>
          <p:nvPr userDrawn="1"/>
        </p:nvSpPr>
        <p:spPr bwMode="auto">
          <a:xfrm>
            <a:off x="1976438" y="1427163"/>
            <a:ext cx="2014537" cy="1619250"/>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11"/>
          <p:cNvPicPr>
            <a:picLocks noChangeAspect="1"/>
          </p:cNvPicPr>
          <p:nvPr userDrawn="1"/>
        </p:nvPicPr>
        <p:blipFill>
          <a:blip r:embed="rId4" cstate="print"/>
          <a:srcRect/>
          <a:stretch>
            <a:fillRect/>
          </a:stretch>
        </p:blipFill>
        <p:spPr bwMode="auto">
          <a:xfrm>
            <a:off x="0" y="1427163"/>
            <a:ext cx="1979505" cy="1618499"/>
          </a:xfrm>
          <a:prstGeom prst="rect">
            <a:avLst/>
          </a:prstGeom>
          <a:noFill/>
          <a:ln w="9525">
            <a:noFill/>
            <a:miter lim="800000"/>
            <a:headEnd/>
            <a:tailEnd/>
          </a:ln>
        </p:spPr>
      </p:pic>
      <p:sp>
        <p:nvSpPr>
          <p:cNvPr id="8195" name="Rectangle 3"/>
          <p:cNvSpPr>
            <a:spLocks noGrp="1" noChangeArrowheads="1"/>
          </p:cNvSpPr>
          <p:nvPr userDrawn="1">
            <p:ph type="subTitle" idx="1"/>
          </p:nvPr>
        </p:nvSpPr>
        <p:spPr>
          <a:xfrm>
            <a:off x="395536" y="3284984"/>
            <a:ext cx="8352928" cy="576064"/>
          </a:xfrm>
        </p:spPr>
        <p:txBody>
          <a:bodyPr/>
          <a:lstStyle>
            <a:lvl1pPr marL="0" marR="0" indent="0" algn="ctr" defTabSz="449263" rtl="0" eaLnBrk="0" fontAlgn="base" latinLnBrk="0" hangingPunct="0">
              <a:lnSpc>
                <a:spcPct val="100000"/>
              </a:lnSpc>
              <a:spcBef>
                <a:spcPct val="0"/>
              </a:spcBef>
              <a:spcAft>
                <a:spcPts val="1700"/>
              </a:spcAft>
              <a:buClr>
                <a:srgbClr val="134095"/>
              </a:buClr>
              <a:buSzPct val="130000"/>
              <a:buFont typeface="Arial" charset="0"/>
              <a:buNone/>
              <a:tabLst/>
              <a:defRPr b="0">
                <a:solidFill>
                  <a:srgbClr val="134095"/>
                </a:solidFill>
              </a:defRPr>
            </a:lvl1pPr>
          </a:lstStyle>
          <a:p>
            <a:pPr lvl="0"/>
            <a:r>
              <a:rPr lang="en-US" noProof="0"/>
              <a:t>Click to edit Master subtitle style</a:t>
            </a:r>
            <a:endParaRPr lang="de-DE" dirty="0"/>
          </a:p>
        </p:txBody>
      </p:sp>
      <p:pic>
        <p:nvPicPr>
          <p:cNvPr id="10" name="Afbeelding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800" y="1559367"/>
            <a:ext cx="1182626" cy="1341123"/>
          </a:xfrm>
          <a:prstGeom prst="rect">
            <a:avLst/>
          </a:prstGeom>
        </p:spPr>
      </p:pic>
      <p:pic>
        <p:nvPicPr>
          <p:cNvPr id="12" name="Afbeelding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71308" y="1958197"/>
            <a:ext cx="4211033" cy="68148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B8120AA3-A793-4185-B640-40E3AA5BB0A0}" type="datetimeFigureOut">
              <a:rPr lang="el-GR"/>
              <a:pPr>
                <a:defRPr/>
              </a:pPr>
              <a:t>25/5/2021</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22A1ACF3-F432-42DE-ADA4-5562DEF51FFC}"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116C7E3B-D04C-4310-AC12-0C054CAFE087}" type="datetimeFigureOut">
              <a:rPr lang="el-GR"/>
              <a:pPr>
                <a:defRPr/>
              </a:pPr>
              <a:t>25/5/2021</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526BEB11-A36A-4E5D-9F9D-D3071967A8E4}"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F3F1F56-F7B3-4D88-B4DA-A96F7347C301}" type="datetimeFigureOut">
              <a:rPr lang="el-GR"/>
              <a:pPr>
                <a:defRPr/>
              </a:pPr>
              <a:t>25/5/2021</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CC4F0CF4-64DD-4C99-9B70-3899494CD7DD}" type="slidenum">
              <a:rPr lang="el-GR"/>
              <a:pPr>
                <a:defRPr/>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3"/>
          <p:cNvSpPr>
            <a:spLocks noGrp="1"/>
          </p:cNvSpPr>
          <p:nvPr>
            <p:ph type="dt" sz="half" idx="10"/>
          </p:nvPr>
        </p:nvSpPr>
        <p:spPr/>
        <p:txBody>
          <a:bodyPr/>
          <a:lstStyle>
            <a:lvl1pPr>
              <a:defRPr/>
            </a:lvl1pPr>
          </a:lstStyle>
          <a:p>
            <a:pPr>
              <a:defRPr/>
            </a:pPr>
            <a:fld id="{DE1F0FAD-A65A-43EA-A015-B7E249C83196}" type="datetimeFigureOut">
              <a:rPr lang="el-GR"/>
              <a:pPr>
                <a:defRPr/>
              </a:pPr>
              <a:t>25/5/2021</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2CF636FE-31A1-4622-9164-18AA3FBB7004}" type="slidenum">
              <a:rPr lang="el-GR"/>
              <a:pPr>
                <a:defRPr/>
              </a:pPr>
              <a:t>‹#›</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3"/>
          <p:cNvSpPr>
            <a:spLocks noGrp="1"/>
          </p:cNvSpPr>
          <p:nvPr>
            <p:ph type="dt" sz="half" idx="10"/>
          </p:nvPr>
        </p:nvSpPr>
        <p:spPr/>
        <p:txBody>
          <a:bodyPr/>
          <a:lstStyle>
            <a:lvl1pPr>
              <a:defRPr/>
            </a:lvl1pPr>
          </a:lstStyle>
          <a:p>
            <a:pPr>
              <a:defRPr/>
            </a:pPr>
            <a:fld id="{A695777F-E2BC-46DC-8C40-6EC361D54930}" type="datetimeFigureOut">
              <a:rPr lang="el-GR"/>
              <a:pPr>
                <a:defRPr/>
              </a:pPr>
              <a:t>25/5/2021</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AEE8635C-0268-49D3-986E-494535E4FA89}" type="slidenum">
              <a:rPr lang="el-GR"/>
              <a:pPr>
                <a:defRPr/>
              </a:pPr>
              <a:t>‹#›</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fld id="{58C1CCCB-013B-46A9-8E27-3D2B83D191A0}" type="datetimeFigureOut">
              <a:rPr lang="el-GR"/>
              <a:pPr>
                <a:defRPr/>
              </a:pPr>
              <a:t>25/5/2021</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6A99F34E-588E-4387-BFC3-E53D956A3CA3}" type="slidenum">
              <a:rPr lang="el-GR"/>
              <a:pPr>
                <a:defRPr/>
              </a:pPr>
              <a:t>‹#›</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B2C15F1-2705-4BD0-97EF-B82227033334}" type="datetimeFigureOut">
              <a:rPr lang="el-GR"/>
              <a:pPr>
                <a:defRPr/>
              </a:pPr>
              <a:t>25/5/2021</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75A73DA5-17F7-4A14-BA19-4859CC0DC732}" type="slidenum">
              <a:rPr lang="el-GR"/>
              <a:pPr>
                <a:defRPr/>
              </a:pPr>
              <a:t>‹#›</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1782916-F388-445C-B001-80AD8F965EDE}" type="datetimeFigureOut">
              <a:rPr lang="el-GR"/>
              <a:pPr>
                <a:defRPr/>
              </a:pPr>
              <a:t>25/5/2021</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C8DAF82F-BDF6-435B-BFA2-3E26CCA851B4}" type="slidenum">
              <a:rPr lang="el-GR"/>
              <a:pPr>
                <a:defRPr/>
              </a:pPr>
              <a:t>‹#›</a:t>
            </a:fld>
            <a:endParaRPr lang="el-G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D79B3E2-ED51-4177-8769-3E6CC2A1F61E}" type="datetimeFigureOut">
              <a:rPr lang="el-GR"/>
              <a:pPr>
                <a:defRPr/>
              </a:pPr>
              <a:t>25/5/2021</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3B6414E3-57C2-49F6-892A-07AE665AE2E8}" type="slidenum">
              <a:rPr lang="el-GR"/>
              <a:pPr>
                <a:defRPr/>
              </a:pPr>
              <a:t>‹#›</a:t>
            </a:fld>
            <a:endParaRPr lang="el-G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244C284D-A16E-45DF-9A7E-559FEA1A4D3D}" type="datetimeFigureOut">
              <a:rPr lang="el-GR"/>
              <a:pPr>
                <a:defRPr/>
              </a:pPr>
              <a:t>25/5/2021</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C2AB0732-5530-45A0-BC36-58E0A086A9B6}"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baseline="0">
                <a:solidFill>
                  <a:srgbClr val="134095"/>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962CE5C1-27C0-4DCA-8056-8DBF6ED7D8EB}" type="datetimeFigureOut">
              <a:rPr lang="el-GR"/>
              <a:pPr>
                <a:defRPr/>
              </a:pPr>
              <a:t>25/5/2021</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1E49E953-6F52-4DBE-96AC-45F108E5979A}"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3409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idx="1"/>
          </p:nvPr>
        </p:nvSpPr>
        <p:spPr>
          <a:xfrm>
            <a:off x="4644008" y="1700808"/>
            <a:ext cx="4176464" cy="460910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1"/>
          </p:nvPr>
        </p:nvSpPr>
        <p:spPr>
          <a:xfrm>
            <a:off x="323528" y="1700808"/>
            <a:ext cx="4176464" cy="460910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5"/>
          <p:cNvSpPr>
            <a:spLocks noGrp="1" noChangeArrowheads="1"/>
          </p:cNvSpPr>
          <p:nvPr>
            <p:ph type="ftr" sz="quarter" idx="12"/>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2511" y="1700808"/>
            <a:ext cx="4173860" cy="639762"/>
          </a:xfrm>
        </p:spPr>
        <p:txBody>
          <a:bodyPr anchor="ctr"/>
          <a:lstStyle>
            <a:lvl1pPr marL="0" indent="0">
              <a:buNone/>
              <a:defRPr sz="2000" b="1">
                <a:solidFill>
                  <a:srgbClr val="1340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4008" y="1700808"/>
            <a:ext cx="4175447" cy="639762"/>
          </a:xfrm>
        </p:spPr>
        <p:txBody>
          <a:bodyPr anchor="ctr"/>
          <a:lstStyle>
            <a:lvl1pPr marL="0" indent="0">
              <a:buNone/>
              <a:defRPr sz="2000" b="1">
                <a:solidFill>
                  <a:srgbClr val="1340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itle 1"/>
          <p:cNvSpPr>
            <a:spLocks noGrp="1"/>
          </p:cNvSpPr>
          <p:nvPr>
            <p:ph type="title"/>
          </p:nvPr>
        </p:nvSpPr>
        <p:spPr>
          <a:xfrm>
            <a:off x="323528" y="115888"/>
            <a:ext cx="7344816" cy="1152872"/>
          </a:xfrm>
        </p:spPr>
        <p:txBody>
          <a:bodyPr/>
          <a:lstStyle/>
          <a:p>
            <a:r>
              <a:rPr lang="en-US"/>
              <a:t>Click to edit Master title style</a:t>
            </a:r>
            <a:endParaRPr lang="en-US" dirty="0"/>
          </a:p>
        </p:txBody>
      </p:sp>
      <p:sp>
        <p:nvSpPr>
          <p:cNvPr id="11" name="Content Placeholder 2"/>
          <p:cNvSpPr>
            <a:spLocks noGrp="1"/>
          </p:cNvSpPr>
          <p:nvPr>
            <p:ph idx="11"/>
          </p:nvPr>
        </p:nvSpPr>
        <p:spPr>
          <a:xfrm>
            <a:off x="4644008" y="2420888"/>
            <a:ext cx="4176464" cy="388902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323528" y="2420888"/>
            <a:ext cx="4176464" cy="388902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5"/>
          <p:cNvSpPr>
            <a:spLocks noGrp="1" noChangeArrowheads="1"/>
          </p:cNvSpPr>
          <p:nvPr>
            <p:ph type="ftr" sz="quarter" idx="13"/>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323528" y="115888"/>
            <a:ext cx="7344816" cy="1152872"/>
          </a:xfrm>
        </p:spPr>
        <p:txBody>
          <a:bodyPr/>
          <a:lstStyle/>
          <a:p>
            <a:r>
              <a:rPr lang="en-US"/>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700808"/>
            <a:ext cx="3008313" cy="707679"/>
          </a:xfrm>
        </p:spPr>
        <p:txBody>
          <a:bodyPr anchor="b"/>
          <a:lstStyle>
            <a:lvl1pPr algn="l">
              <a:defRPr sz="2000" b="1">
                <a:solidFill>
                  <a:srgbClr val="134095"/>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57200" y="2492896"/>
            <a:ext cx="3008313" cy="3816424"/>
          </a:xfrm>
        </p:spPr>
        <p:txBody>
          <a:bodyPr/>
          <a:lstStyle>
            <a:lvl1pPr marL="0" indent="0">
              <a:buNone/>
              <a:defRPr sz="1400">
                <a:solidFill>
                  <a:srgbClr val="1340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idx="1"/>
          </p:nvPr>
        </p:nvSpPr>
        <p:spPr>
          <a:xfrm>
            <a:off x="3563888" y="1700808"/>
            <a:ext cx="5256584" cy="460910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6064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1844824"/>
            <a:ext cx="5486400" cy="33123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727378"/>
            <a:ext cx="5486400" cy="437926"/>
          </a:xfrm>
        </p:spPr>
        <p:txBody>
          <a:bodyPr anchor="ctr"/>
          <a:lstStyle>
            <a:lvl1pPr marL="0" indent="0">
              <a:buNone/>
              <a:defRPr sz="1400">
                <a:solidFill>
                  <a:srgbClr val="1340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0" y="0"/>
            <a:ext cx="9144000" cy="1409700"/>
          </a:xfrm>
          <a:prstGeom prst="rect">
            <a:avLst/>
          </a:prstGeom>
          <a:solidFill>
            <a:srgbClr val="EBEE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pic>
        <p:nvPicPr>
          <p:cNvPr id="1027" name="Picture 3"/>
          <p:cNvPicPr>
            <a:picLocks noChangeAspect="1"/>
          </p:cNvPicPr>
          <p:nvPr/>
        </p:nvPicPr>
        <p:blipFill>
          <a:blip r:embed="rId11" cstate="print"/>
          <a:srcRect/>
          <a:stretch>
            <a:fillRect/>
          </a:stretch>
        </p:blipFill>
        <p:spPr bwMode="auto">
          <a:xfrm>
            <a:off x="0" y="6497638"/>
            <a:ext cx="9144000" cy="360362"/>
          </a:xfrm>
          <a:prstGeom prst="rect">
            <a:avLst/>
          </a:prstGeom>
          <a:noFill/>
          <a:ln w="9525">
            <a:noFill/>
            <a:miter lim="800000"/>
            <a:headEnd/>
            <a:tailEnd/>
          </a:ln>
        </p:spPr>
      </p:pic>
      <p:sp>
        <p:nvSpPr>
          <p:cNvPr id="1028" name="Rectangle 50"/>
          <p:cNvSpPr>
            <a:spLocks noChangeArrowheads="1"/>
          </p:cNvSpPr>
          <p:nvPr/>
        </p:nvSpPr>
        <p:spPr bwMode="auto">
          <a:xfrm>
            <a:off x="6515100" y="6550025"/>
            <a:ext cx="2628900" cy="307975"/>
          </a:xfrm>
          <a:prstGeom prst="rect">
            <a:avLst/>
          </a:prstGeom>
          <a:noFill/>
          <a:ln w="15875">
            <a:noFill/>
            <a:miter lim="800000"/>
            <a:headEnd/>
            <a:tailEnd/>
          </a:ln>
        </p:spPr>
        <p:txBody>
          <a:bodyPr wrap="none" anchor="ctr"/>
          <a:lstStyle/>
          <a:p>
            <a:pPr>
              <a:defRPr/>
            </a:pPr>
            <a:endParaRPr lang="en-US"/>
          </a:p>
        </p:txBody>
      </p:sp>
      <p:sp>
        <p:nvSpPr>
          <p:cNvPr id="1029" name="Rectangle 2"/>
          <p:cNvSpPr>
            <a:spLocks noGrp="1" noChangeArrowheads="1"/>
          </p:cNvSpPr>
          <p:nvPr>
            <p:ph type="title"/>
          </p:nvPr>
        </p:nvSpPr>
        <p:spPr bwMode="auto">
          <a:xfrm>
            <a:off x="323850" y="115888"/>
            <a:ext cx="7343775" cy="11525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en-US"/>
              <a:t>Mastertitelformat bearbeiten</a:t>
            </a:r>
          </a:p>
        </p:txBody>
      </p:sp>
      <p:sp>
        <p:nvSpPr>
          <p:cNvPr id="2" name="Rectangle 3"/>
          <p:cNvSpPr>
            <a:spLocks noGrp="1" noChangeArrowheads="1"/>
          </p:cNvSpPr>
          <p:nvPr>
            <p:ph type="body" idx="1"/>
          </p:nvPr>
        </p:nvSpPr>
        <p:spPr bwMode="auto">
          <a:xfrm>
            <a:off x="381000" y="1700213"/>
            <a:ext cx="8439150" cy="46085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a:t>Mastertextformat bearbeiten</a:t>
            </a:r>
          </a:p>
          <a:p>
            <a:pPr lvl="1"/>
            <a:r>
              <a:rPr lang="en-GB" altLang="en-US"/>
              <a:t>Zweite Ebene</a:t>
            </a:r>
          </a:p>
          <a:p>
            <a:pPr lvl="2"/>
            <a:r>
              <a:rPr lang="en-GB" altLang="en-US"/>
              <a:t>Dritte Ebene</a:t>
            </a:r>
          </a:p>
          <a:p>
            <a:pPr lvl="3"/>
            <a:r>
              <a:rPr lang="en-GB" altLang="en-US"/>
              <a:t>Vierte Ebene</a:t>
            </a:r>
          </a:p>
          <a:p>
            <a:pPr lvl="4"/>
            <a:r>
              <a:rPr lang="en-GB" altLang="en-US"/>
              <a:t>Fünfte Ebene</a:t>
            </a:r>
          </a:p>
        </p:txBody>
      </p:sp>
      <p:sp>
        <p:nvSpPr>
          <p:cNvPr id="3" name="Rectangle 5"/>
          <p:cNvSpPr>
            <a:spLocks noGrp="1" noChangeArrowheads="1"/>
          </p:cNvSpPr>
          <p:nvPr>
            <p:ph type="ftr" sz="quarter" idx="3"/>
          </p:nvPr>
        </p:nvSpPr>
        <p:spPr bwMode="auto">
          <a:xfrm>
            <a:off x="1116013" y="65246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MS PGothic" pitchFamily="34" charset="-128"/>
                <a:cs typeface="+mn-cs"/>
              </a:defRPr>
            </a:lvl1pPr>
          </a:lstStyle>
          <a:p>
            <a:pPr>
              <a:defRPr/>
            </a:pPr>
            <a:r>
              <a:rPr lang="en-GB"/>
              <a:t>&lt;Event&gt; • &lt;Date&gt; • &lt;Location&gt; • &lt;Speaker&gt;</a:t>
            </a:r>
            <a:endParaRPr lang="de-DE"/>
          </a:p>
        </p:txBody>
      </p:sp>
      <p:sp>
        <p:nvSpPr>
          <p:cNvPr id="1032" name="Rectangle 82"/>
          <p:cNvSpPr>
            <a:spLocks noChangeArrowheads="1"/>
          </p:cNvSpPr>
          <p:nvPr/>
        </p:nvSpPr>
        <p:spPr bwMode="gray">
          <a:xfrm flipV="1">
            <a:off x="0" y="1412875"/>
            <a:ext cx="9144000" cy="71438"/>
          </a:xfrm>
          <a:prstGeom prst="rect">
            <a:avLst/>
          </a:prstGeom>
          <a:gradFill rotWithShape="1">
            <a:gsLst>
              <a:gs pos="0">
                <a:srgbClr val="FFFFFF"/>
              </a:gs>
              <a:gs pos="100000">
                <a:srgbClr val="D0D1D3"/>
              </a:gs>
            </a:gsLst>
            <a:lin ang="0" scaled="1"/>
          </a:gradFill>
          <a:ln w="9525">
            <a:noFill/>
            <a:miter lim="800000"/>
            <a:headEnd/>
            <a:tailEnd/>
          </a:ln>
        </p:spPr>
        <p:txBody>
          <a:bodyPr rot="10800000" wrap="none" anchor="ctr"/>
          <a:lstStyle/>
          <a:p>
            <a:pPr>
              <a:defRPr/>
            </a:pPr>
            <a:endParaRPr lang="nl-BE" sz="1800">
              <a:solidFill>
                <a:srgbClr val="000000"/>
              </a:solidFill>
            </a:endParaRPr>
          </a:p>
        </p:txBody>
      </p:sp>
      <p:sp>
        <p:nvSpPr>
          <p:cNvPr id="10" name="TextBox 9"/>
          <p:cNvSpPr txBox="1"/>
          <p:nvPr/>
        </p:nvSpPr>
        <p:spPr>
          <a:xfrm>
            <a:off x="8772525" y="6237288"/>
            <a:ext cx="371475" cy="277812"/>
          </a:xfrm>
          <a:prstGeom prst="rect">
            <a:avLst/>
          </a:prstGeom>
          <a:noFill/>
        </p:spPr>
        <p:txBody>
          <a:bodyPr wrap="none">
            <a:spAutoFit/>
          </a:bodyPr>
          <a:lstStyle/>
          <a:p>
            <a:pPr algn="r">
              <a:defRPr/>
            </a:pPr>
            <a:fld id="{F830608C-F087-4842-BFDD-721F1CAB1286}" type="slidenum">
              <a:rPr lang="en-US" sz="1200">
                <a:effectLst>
                  <a:outerShdw blurRad="38100" dist="38100" dir="2700000" algn="tl">
                    <a:srgbClr val="000000">
                      <a:alpha val="43137"/>
                    </a:srgbClr>
                  </a:outerShdw>
                </a:effectLst>
                <a:latin typeface="Arial" pitchFamily="34" charset="0"/>
              </a:rPr>
              <a:pPr algn="r">
                <a:defRPr/>
              </a:pPr>
              <a:t>‹#›</a:t>
            </a:fld>
            <a:endParaRPr lang="en-US" sz="1200" dirty="0">
              <a:effectLst>
                <a:outerShdw blurRad="38100" dist="38100" dir="2700000" algn="tl">
                  <a:srgbClr val="000000">
                    <a:alpha val="43137"/>
                  </a:srgbClr>
                </a:outerShdw>
              </a:effectLst>
              <a:latin typeface="Arial" pitchFamily="34" charset="0"/>
            </a:endParaRPr>
          </a:p>
        </p:txBody>
      </p:sp>
      <p:pic>
        <p:nvPicPr>
          <p:cNvPr id="14" name="Afbeelding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853947" y="94400"/>
            <a:ext cx="1091645" cy="1235136"/>
          </a:xfrm>
          <a:prstGeom prst="rect">
            <a:avLst/>
          </a:prstGeom>
        </p:spPr>
      </p:pic>
    </p:spTree>
  </p:cSld>
  <p:clrMap bg1="lt1" tx1="dk1" bg2="lt2" tx2="dk2" accent1="accent1" accent2="accent2" accent3="accent3" accent4="accent4" accent5="accent5" accent6="accent6" hlink="hlink" folHlink="folHlink"/>
  <p:sldLayoutIdLst>
    <p:sldLayoutId id="214748413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tmplLst>
          <p:tmpl lvl="1">
            <p:tnLst>
              <p:par>
                <p:cTn presetID="9"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hf sldNum="0" hdr="0" dt="0"/>
  <p:txStyles>
    <p:title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p:titleStyle>
    <p:body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l-GR" altLang="en-US"/>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l-GR"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MS PGothic" pitchFamily="34" charset="-128"/>
                <a:cs typeface="+mn-cs"/>
              </a:defRPr>
            </a:lvl1pPr>
          </a:lstStyle>
          <a:p>
            <a:pPr>
              <a:defRPr/>
            </a:pPr>
            <a:fld id="{02E44067-7F3B-45A7-816C-6E00D43D1C59}" type="datetimeFigureOut">
              <a:rPr lang="el-GR"/>
              <a:pPr>
                <a:defRPr/>
              </a:pPr>
              <a:t>25/5/2021</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S PGothic" pitchFamily="34" charset="-128"/>
                <a:cs typeface="+mn-cs"/>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MS PGothic" pitchFamily="34" charset="-128"/>
                <a:cs typeface="+mn-cs"/>
              </a:defRPr>
            </a:lvl1pPr>
          </a:lstStyle>
          <a:p>
            <a:pPr>
              <a:defRPr/>
            </a:pPr>
            <a:fld id="{78861B92-95DF-4922-A1D5-5CA3DF0B1847}"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2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r4NZVJWDY0M&amp;feature=youtu.be"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S2GC4ApoIrY&amp;feature=youtu.be"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5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40.emf"/><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9"/>
          <p:cNvSpPr>
            <a:spLocks noGrp="1" noChangeArrowheads="1"/>
          </p:cNvSpPr>
          <p:nvPr>
            <p:ph type="subTitle" idx="1"/>
          </p:nvPr>
        </p:nvSpPr>
        <p:spPr>
          <a:xfrm>
            <a:off x="395288" y="3284538"/>
            <a:ext cx="8353425" cy="2016125"/>
          </a:xfrm>
        </p:spPr>
        <p:txBody>
          <a:bodyPr/>
          <a:lstStyle/>
          <a:p>
            <a:pPr eaLnBrk="1" hangingPunct="1"/>
            <a:r>
              <a:rPr lang="de-DE" altLang="en-US" sz="1800" dirty="0"/>
              <a:t>&lt;</a:t>
            </a:r>
            <a:r>
              <a:rPr lang="pl-PL" sz="1800" dirty="0"/>
              <a:t>Wydarzenie</a:t>
            </a:r>
            <a:r>
              <a:rPr lang="de-DE" altLang="en-US" sz="1800" dirty="0"/>
              <a:t>&gt;</a:t>
            </a:r>
          </a:p>
          <a:p>
            <a:pPr eaLnBrk="1" hangingPunct="1">
              <a:buFontTx/>
              <a:buNone/>
            </a:pPr>
            <a:r>
              <a:rPr lang="de-DE" altLang="en-US" sz="1800" dirty="0"/>
              <a:t>&lt;</a:t>
            </a:r>
            <a:r>
              <a:rPr lang="pl-PL" altLang="en-US" sz="1800" dirty="0"/>
              <a:t>Data</a:t>
            </a:r>
            <a:r>
              <a:rPr lang="de-DE" altLang="en-US" sz="1800" dirty="0"/>
              <a:t>&gt;</a:t>
            </a:r>
          </a:p>
          <a:p>
            <a:pPr eaLnBrk="1" hangingPunct="1">
              <a:buFontTx/>
              <a:buNone/>
            </a:pPr>
            <a:r>
              <a:rPr lang="de-DE" altLang="en-US" sz="1800" dirty="0"/>
              <a:t>&lt;Lo</a:t>
            </a:r>
            <a:r>
              <a:rPr lang="pl-PL" altLang="en-US" sz="1800" dirty="0" err="1"/>
              <a:t>kalizacja</a:t>
            </a:r>
            <a:r>
              <a:rPr lang="de-DE" altLang="en-US" sz="1800" dirty="0"/>
              <a:t>&gt;</a:t>
            </a:r>
          </a:p>
          <a:p>
            <a:pPr eaLnBrk="1" hangingPunct="1">
              <a:buFontTx/>
              <a:buNone/>
            </a:pPr>
            <a:r>
              <a:rPr lang="de-DE" altLang="en-US" sz="1800" dirty="0"/>
              <a:t>&lt;</a:t>
            </a:r>
            <a:r>
              <a:rPr lang="pl-PL" altLang="en-US" sz="1800" dirty="0"/>
              <a:t>Mówca</a:t>
            </a:r>
            <a:r>
              <a:rPr lang="de-DE" altLang="en-US" sz="1800" dirty="0"/>
              <a:t>&gt;, &lt;</a:t>
            </a:r>
            <a:r>
              <a:rPr lang="de-DE" altLang="en-US" sz="1800" dirty="0" err="1"/>
              <a:t>Orga</a:t>
            </a:r>
            <a:r>
              <a:rPr lang="pl-PL" altLang="en-US" sz="1800" dirty="0" err="1"/>
              <a:t>nizacja</a:t>
            </a:r>
            <a:r>
              <a:rPr lang="de-DE" altLang="en-US" sz="1800" dirty="0"/>
              <a:t>&gt;</a:t>
            </a:r>
          </a:p>
        </p:txBody>
      </p:sp>
      <p:pic>
        <p:nvPicPr>
          <p:cNvPr id="3" name="Picture 2" descr="C:\Users\franzen.ICLEIV2\Downloads\SUMP Platform logo.png"/>
          <p:cNvPicPr>
            <a:picLocks noChangeAspect="1" noChangeArrowheads="1"/>
          </p:cNvPicPr>
          <p:nvPr/>
        </p:nvPicPr>
        <p:blipFill>
          <a:blip r:embed="rId3" cstate="print"/>
          <a:srcRect/>
          <a:stretch>
            <a:fillRect/>
          </a:stretch>
        </p:blipFill>
        <p:spPr bwMode="auto">
          <a:xfrm>
            <a:off x="116963" y="6456806"/>
            <a:ext cx="1004058" cy="40119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xmlns="" id="{60BC1FCC-C924-4829-95DB-92A0ED306018}"/>
              </a:ext>
            </a:extLst>
          </p:cNvPr>
          <p:cNvSpPr/>
          <p:nvPr/>
        </p:nvSpPr>
        <p:spPr>
          <a:xfrm>
            <a:off x="508276" y="3000375"/>
            <a:ext cx="7526252" cy="1200329"/>
          </a:xfrm>
          <a:prstGeom prst="rect">
            <a:avLst/>
          </a:prstGeom>
        </p:spPr>
        <p:txBody>
          <a:bodyPr wrap="square">
            <a:spAutoFit/>
          </a:bodyPr>
          <a:lstStyle/>
          <a:p>
            <a:r>
              <a:rPr lang="en-US" sz="3600" b="1" dirty="0">
                <a:solidFill>
                  <a:schemeClr val="bg1"/>
                </a:solidFill>
                <a:latin typeface="+mj-lt"/>
              </a:rPr>
              <a:t>3. </a:t>
            </a:r>
            <a:endParaRPr lang="pl-PL" sz="3600" b="1" dirty="0">
              <a:solidFill>
                <a:schemeClr val="bg1"/>
              </a:solidFill>
              <a:latin typeface="+mj-lt"/>
            </a:endParaRPr>
          </a:p>
          <a:p>
            <a:r>
              <a:rPr lang="en-US" sz="3600" b="1" dirty="0" err="1">
                <a:solidFill>
                  <a:schemeClr val="bg1"/>
                </a:solidFill>
                <a:latin typeface="+mj-lt"/>
              </a:rPr>
              <a:t>Zasady</a:t>
            </a:r>
            <a:r>
              <a:rPr lang="en-US" sz="3600" b="1" dirty="0">
                <a:solidFill>
                  <a:schemeClr val="bg1"/>
                </a:solidFill>
                <a:latin typeface="+mj-lt"/>
              </a:rPr>
              <a:t> </a:t>
            </a:r>
            <a:r>
              <a:rPr lang="en-US" sz="3600" b="1" dirty="0" err="1">
                <a:solidFill>
                  <a:schemeClr val="bg1"/>
                </a:solidFill>
                <a:latin typeface="+mj-lt"/>
              </a:rPr>
              <a:t>egzekwowania</a:t>
            </a:r>
            <a:r>
              <a:rPr lang="en-US" sz="3600" b="1" dirty="0">
                <a:solidFill>
                  <a:schemeClr val="bg1"/>
                </a:solidFill>
                <a:latin typeface="+mj-lt"/>
              </a:rPr>
              <a:t> </a:t>
            </a:r>
            <a:r>
              <a:rPr lang="en-US" sz="3600" b="1" dirty="0" err="1">
                <a:solidFill>
                  <a:schemeClr val="bg1"/>
                </a:solidFill>
                <a:latin typeface="+mj-lt"/>
              </a:rPr>
              <a:t>przepisów</a:t>
            </a:r>
            <a:endParaRPr lang="en-US" sz="36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3864209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576754-8141-4B23-8065-DF471D1487E1}"/>
              </a:ext>
            </a:extLst>
          </p:cNvPr>
          <p:cNvSpPr>
            <a:spLocks noGrp="1"/>
          </p:cNvSpPr>
          <p:nvPr>
            <p:ph type="title"/>
          </p:nvPr>
        </p:nvSpPr>
        <p:spPr/>
        <p:txBody>
          <a:bodyPr/>
          <a:lstStyle/>
          <a:p>
            <a:r>
              <a:rPr lang="pl-PL" dirty="0"/>
              <a:t>Zasada 1: Projektuj systemy parkingowe, do których kierowcy mogą się łatwo dostosować</a:t>
            </a:r>
            <a:endParaRPr lang="en-GB" dirty="0"/>
          </a:p>
        </p:txBody>
      </p:sp>
      <p:sp>
        <p:nvSpPr>
          <p:cNvPr id="3" name="Content Placeholder 2">
            <a:extLst>
              <a:ext uri="{FF2B5EF4-FFF2-40B4-BE49-F238E27FC236}">
                <a16:creationId xmlns:a16="http://schemas.microsoft.com/office/drawing/2014/main" xmlns="" id="{CB23B2FD-4440-48E0-B8A2-DC05B0CA9D7E}"/>
              </a:ext>
            </a:extLst>
          </p:cNvPr>
          <p:cNvSpPr>
            <a:spLocks noGrp="1"/>
          </p:cNvSpPr>
          <p:nvPr>
            <p:ph idx="1"/>
          </p:nvPr>
        </p:nvSpPr>
        <p:spPr/>
        <p:txBody>
          <a:bodyPr/>
          <a:lstStyle/>
          <a:p>
            <a:pPr marL="0" indent="0">
              <a:buNone/>
            </a:pPr>
            <a:r>
              <a:rPr lang="pl-PL" sz="1800" b="0" dirty="0">
                <a:solidFill>
                  <a:schemeClr val="tx1"/>
                </a:solidFill>
              </a:rPr>
              <a:t>Egzekwowanie przepisów nie jest celem samym w sobie: jest to środek do osiągnięcia zgodności z przepisami parkingowymi.</a:t>
            </a:r>
            <a:endParaRPr lang="en-US" sz="1800" b="0" dirty="0">
              <a:solidFill>
                <a:schemeClr val="tx1"/>
              </a:solidFill>
            </a:endParaRPr>
          </a:p>
          <a:p>
            <a:pPr marL="0" indent="0">
              <a:buNone/>
            </a:pPr>
            <a:endParaRPr lang="en-US" sz="1800" b="0" dirty="0">
              <a:solidFill>
                <a:schemeClr val="tx1"/>
              </a:solidFill>
            </a:endParaRPr>
          </a:p>
          <a:p>
            <a:pPr marL="0" indent="0">
              <a:buNone/>
            </a:pPr>
            <a:r>
              <a:rPr lang="pl-PL" sz="1800" b="0" dirty="0">
                <a:solidFill>
                  <a:schemeClr val="tx1"/>
                </a:solidFill>
              </a:rPr>
              <a:t>Egzekwowanie przepisów jest ściśle związane z charakterem polityki parkingowej, projektowaniem ulic, informowaniem użytkowników i opcjami płatności: Dobrze zaprojektowany system zwiększy przestrzeganie przepisów. </a:t>
            </a:r>
            <a:endParaRPr lang="en-GB" sz="1800" b="0" dirty="0">
              <a:solidFill>
                <a:schemeClr val="tx1"/>
              </a:solidFill>
            </a:endParaRPr>
          </a:p>
          <a:p>
            <a:endParaRPr lang="en-US" sz="1800" b="0" dirty="0">
              <a:solidFill>
                <a:schemeClr val="tx1"/>
              </a:solidFill>
            </a:endParaRPr>
          </a:p>
          <a:p>
            <a:r>
              <a:rPr lang="pl-PL" sz="1800" b="0" dirty="0">
                <a:solidFill>
                  <a:schemeClr val="tx1"/>
                </a:solidFill>
              </a:rPr>
              <a:t>Wymaga to, aby przepisy były zgodne z prawem: konieczne i proporcjonalne.</a:t>
            </a:r>
            <a:endParaRPr lang="en-US" sz="1800" b="0" dirty="0">
              <a:solidFill>
                <a:schemeClr val="tx1"/>
              </a:solidFill>
            </a:endParaRPr>
          </a:p>
          <a:p>
            <a:r>
              <a:rPr lang="pl-PL" sz="1800" b="0" dirty="0">
                <a:solidFill>
                  <a:schemeClr val="tx1"/>
                </a:solidFill>
              </a:rPr>
              <a:t>Wymaga to również, aby przepisy były dobrze komunikowane i "proste". </a:t>
            </a:r>
          </a:p>
          <a:p>
            <a:r>
              <a:rPr lang="pl-PL" sz="1800" b="0" dirty="0">
                <a:solidFill>
                  <a:schemeClr val="tx1"/>
                </a:solidFill>
              </a:rPr>
              <a:t>Nie jest zaskoczeniem, że przestrzeganie przepisów wzrasta wraz z ich skuteczniejszym egzekwowaniem.</a:t>
            </a:r>
            <a:endParaRPr lang="en-US" sz="1800" b="0" dirty="0">
              <a:solidFill>
                <a:schemeClr val="tx1"/>
              </a:solidFill>
            </a:endParaRPr>
          </a:p>
          <a:p>
            <a:pPr marL="0" indent="0">
              <a:buNone/>
            </a:pPr>
            <a:endParaRPr lang="en-GB" sz="1800" b="0" dirty="0">
              <a:solidFill>
                <a:schemeClr val="tx1"/>
              </a:solidFill>
            </a:endParaRPr>
          </a:p>
          <a:p>
            <a:pPr marL="0" indent="0">
              <a:buNone/>
            </a:pPr>
            <a:endParaRPr lang="en-GB" sz="900" dirty="0"/>
          </a:p>
        </p:txBody>
      </p:sp>
    </p:spTree>
    <p:extLst>
      <p:ext uri="{BB962C8B-B14F-4D97-AF65-F5344CB8AC3E}">
        <p14:creationId xmlns:p14="http://schemas.microsoft.com/office/powerpoint/2010/main" val="65907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9F7F9C-D3E9-42C5-A332-F0A19C1742F4}"/>
              </a:ext>
            </a:extLst>
          </p:cNvPr>
          <p:cNvSpPr>
            <a:spLocks noGrp="1"/>
          </p:cNvSpPr>
          <p:nvPr>
            <p:ph type="title"/>
          </p:nvPr>
        </p:nvSpPr>
        <p:spPr/>
        <p:txBody>
          <a:bodyPr/>
          <a:lstStyle/>
          <a:p>
            <a:r>
              <a:rPr lang="pl-PL" dirty="0"/>
              <a:t>Zasada 2: Zachęcanie ludzi do przestrzegania przepisów</a:t>
            </a:r>
            <a:endParaRPr lang="en-GB" dirty="0"/>
          </a:p>
        </p:txBody>
      </p:sp>
      <p:sp>
        <p:nvSpPr>
          <p:cNvPr id="3" name="Content Placeholder 2">
            <a:extLst>
              <a:ext uri="{FF2B5EF4-FFF2-40B4-BE49-F238E27FC236}">
                <a16:creationId xmlns:a16="http://schemas.microsoft.com/office/drawing/2014/main" xmlns="" id="{36662B19-57A1-46ED-BB3D-570DD7BF9911}"/>
              </a:ext>
            </a:extLst>
          </p:cNvPr>
          <p:cNvSpPr>
            <a:spLocks noGrp="1"/>
          </p:cNvSpPr>
          <p:nvPr>
            <p:ph idx="1"/>
          </p:nvPr>
        </p:nvSpPr>
        <p:spPr/>
        <p:txBody>
          <a:bodyPr/>
          <a:lstStyle/>
          <a:p>
            <a:pPr marL="0" indent="0">
              <a:buNone/>
            </a:pPr>
            <a:r>
              <a:rPr lang="pl-PL" sz="1800" b="0" dirty="0">
                <a:solidFill>
                  <a:schemeClr val="tx1"/>
                </a:solidFill>
              </a:rPr>
              <a:t>Stwórz pozytywną "atmosferę" wokół płacenia za parkowanie! </a:t>
            </a:r>
          </a:p>
          <a:p>
            <a:pPr marL="0" indent="0">
              <a:buNone/>
            </a:pPr>
            <a:r>
              <a:rPr lang="pl-PL" sz="1800" b="0" dirty="0">
                <a:solidFill>
                  <a:schemeClr val="tx1"/>
                </a:solidFill>
              </a:rPr>
              <a:t>Pokaż przejrzystość w zakresie wykorzystania dochodów z mandatów/opłat - szczególnie w kontekście przeznaczania tych dochodów na realizację polityk publicznych lub na miejski SUMP</a:t>
            </a:r>
          </a:p>
          <a:p>
            <a:pPr marL="0" indent="0">
              <a:buNone/>
            </a:pPr>
            <a:r>
              <a:rPr lang="pl-PL" sz="1800" b="0" dirty="0">
                <a:solidFill>
                  <a:schemeClr val="tx1"/>
                </a:solidFill>
              </a:rPr>
              <a:t>Ułatwiaj przestrzeganie przepisów poprzez różne opcje płatności, cyfrowe zezwolenia itp.</a:t>
            </a:r>
          </a:p>
          <a:p>
            <a:pPr marL="0" indent="0">
              <a:buNone/>
            </a:pPr>
            <a:endParaRPr lang="en-GB" sz="1800" b="0" dirty="0">
              <a:solidFill>
                <a:schemeClr val="tx1"/>
              </a:solidFill>
            </a:endParaRPr>
          </a:p>
          <a:p>
            <a:pPr marL="0" indent="0">
              <a:buNone/>
            </a:pPr>
            <a:endParaRPr lang="en-GB" sz="2400" dirty="0"/>
          </a:p>
        </p:txBody>
      </p:sp>
      <p:sp>
        <p:nvSpPr>
          <p:cNvPr id="4" name="Footer Placeholder 3">
            <a:extLst>
              <a:ext uri="{FF2B5EF4-FFF2-40B4-BE49-F238E27FC236}">
                <a16:creationId xmlns:a16="http://schemas.microsoft.com/office/drawing/2014/main" xmlns="" id="{61087DF7-DA4F-4BE1-923B-349DEBD90833}"/>
              </a:ext>
            </a:extLst>
          </p:cNvPr>
          <p:cNvSpPr>
            <a:spLocks noGrp="1"/>
          </p:cNvSpPr>
          <p:nvPr>
            <p:ph type="ftr" sz="quarter" idx="10"/>
          </p:nvPr>
        </p:nvSpPr>
        <p:spPr/>
        <p:txBody>
          <a:bodyPr/>
          <a:lstStyle/>
          <a:p>
            <a:pPr>
              <a:defRPr/>
            </a:pPr>
            <a:r>
              <a:rPr lang="en-GB"/>
              <a:t>&lt;Event&gt; • &lt;Date&gt; • &lt;Location&gt; • &lt;Speaker&gt;</a:t>
            </a:r>
            <a:endParaRPr lang="de-DE"/>
          </a:p>
        </p:txBody>
      </p:sp>
    </p:spTree>
    <p:extLst>
      <p:ext uri="{BB962C8B-B14F-4D97-AF65-F5344CB8AC3E}">
        <p14:creationId xmlns:p14="http://schemas.microsoft.com/office/powerpoint/2010/main" val="4147870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568216-9CAE-4B1C-9E79-9652A8E7550F}"/>
              </a:ext>
            </a:extLst>
          </p:cNvPr>
          <p:cNvSpPr>
            <a:spLocks noGrp="1"/>
          </p:cNvSpPr>
          <p:nvPr>
            <p:ph type="title"/>
          </p:nvPr>
        </p:nvSpPr>
        <p:spPr/>
        <p:txBody>
          <a:bodyPr/>
          <a:lstStyle/>
          <a:p>
            <a:r>
              <a:rPr lang="pl-PL" dirty="0"/>
              <a:t>Zasada 3: Przestrzeganie w jak największym stopniu procedur cywilno-administracyjnych</a:t>
            </a:r>
            <a:endParaRPr lang="en-GB" dirty="0"/>
          </a:p>
        </p:txBody>
      </p:sp>
      <p:sp>
        <p:nvSpPr>
          <p:cNvPr id="3" name="Content Placeholder 2">
            <a:extLst>
              <a:ext uri="{FF2B5EF4-FFF2-40B4-BE49-F238E27FC236}">
                <a16:creationId xmlns:a16="http://schemas.microsoft.com/office/drawing/2014/main" xmlns="" id="{2A31F544-B4D8-4F34-9C08-60DF4CC0A7E8}"/>
              </a:ext>
            </a:extLst>
          </p:cNvPr>
          <p:cNvSpPr>
            <a:spLocks noGrp="1"/>
          </p:cNvSpPr>
          <p:nvPr>
            <p:ph idx="1"/>
          </p:nvPr>
        </p:nvSpPr>
        <p:spPr/>
        <p:txBody>
          <a:bodyPr/>
          <a:lstStyle/>
          <a:p>
            <a:pPr marL="0" indent="0">
              <a:buNone/>
            </a:pPr>
            <a:r>
              <a:rPr lang="pl-PL" sz="1800" b="0" dirty="0">
                <a:solidFill>
                  <a:schemeClr val="tx1"/>
                </a:solidFill>
              </a:rPr>
              <a:t>Procedury egzekwowania prawa najlepiej jest przeprowadzać w oparciu o prawo cywilno-administracyjne, a nie prawo karne/penalizujące. </a:t>
            </a:r>
            <a:endParaRPr lang="en-US" sz="1800" b="0" dirty="0">
              <a:solidFill>
                <a:schemeClr val="tx1"/>
              </a:solidFill>
            </a:endParaRPr>
          </a:p>
          <a:p>
            <a:pPr>
              <a:buFontTx/>
              <a:buChar char="-"/>
            </a:pPr>
            <a:r>
              <a:rPr lang="pl-PL" sz="1800" b="0" dirty="0">
                <a:solidFill>
                  <a:schemeClr val="tx1"/>
                </a:solidFill>
              </a:rPr>
              <a:t>W przypadku parkowania regulowanego i płatnego</a:t>
            </a:r>
            <a:endParaRPr lang="en-US" sz="1800" b="0" dirty="0">
              <a:solidFill>
                <a:schemeClr val="tx1"/>
              </a:solidFill>
            </a:endParaRPr>
          </a:p>
          <a:p>
            <a:pPr>
              <a:buFontTx/>
              <a:buChar char="-"/>
            </a:pPr>
            <a:r>
              <a:rPr lang="pl-PL" sz="1800" b="0" dirty="0">
                <a:solidFill>
                  <a:schemeClr val="tx1"/>
                </a:solidFill>
              </a:rPr>
              <a:t>Za nieprzestrzeganie przepisów w ramach określonych kategorii (np. przekroczenie czasu o kilka godzin, a nie o kilka dni).</a:t>
            </a:r>
            <a:endParaRPr lang="en-US" sz="1800" b="0" dirty="0">
              <a:solidFill>
                <a:schemeClr val="tx1"/>
              </a:solidFill>
            </a:endParaRPr>
          </a:p>
          <a:p>
            <a:pPr marL="0" indent="0">
              <a:buNone/>
            </a:pPr>
            <a:r>
              <a:rPr lang="en-US" sz="1800" b="0" dirty="0">
                <a:solidFill>
                  <a:schemeClr val="tx1"/>
                </a:solidFill>
              </a:rPr>
              <a:t> </a:t>
            </a:r>
          </a:p>
          <a:p>
            <a:pPr marL="0" indent="0">
              <a:buNone/>
            </a:pPr>
            <a:r>
              <a:rPr lang="pl-PL" sz="1800" b="0" dirty="0">
                <a:solidFill>
                  <a:schemeClr val="tx1"/>
                </a:solidFill>
              </a:rPr>
              <a:t>W ten sposób zarządzanie parkowaniem może przynieść gminie dochody, które mogą być wykorzystane do wspierania zrównoważonej mobilności!</a:t>
            </a:r>
            <a:endParaRPr lang="en-US" sz="1800" b="0" dirty="0">
              <a:solidFill>
                <a:schemeClr val="tx1"/>
              </a:solidFill>
            </a:endParaRPr>
          </a:p>
          <a:p>
            <a:pPr marL="0" indent="0">
              <a:buNone/>
            </a:pPr>
            <a:endParaRPr lang="pl-PL" sz="1800" b="0" dirty="0">
              <a:solidFill>
                <a:schemeClr val="tx1"/>
              </a:solidFill>
            </a:endParaRPr>
          </a:p>
          <a:p>
            <a:pPr marL="0" indent="0">
              <a:buNone/>
            </a:pPr>
            <a:r>
              <a:rPr lang="pl-PL" sz="1800" b="0" dirty="0">
                <a:solidFill>
                  <a:schemeClr val="tx1"/>
                </a:solidFill>
              </a:rPr>
              <a:t>Jest to oczywiście zależne od ustawodawstwa krajowego.</a:t>
            </a:r>
            <a:endParaRPr lang="en-US" sz="1800" b="0" dirty="0">
              <a:solidFill>
                <a:schemeClr val="tx1"/>
              </a:solidFill>
            </a:endParaRPr>
          </a:p>
          <a:p>
            <a:pPr marL="0" indent="0">
              <a:buNone/>
            </a:pPr>
            <a:endParaRPr lang="en-US" sz="2400" dirty="0"/>
          </a:p>
          <a:p>
            <a:pPr marL="0" indent="0">
              <a:buNone/>
            </a:pPr>
            <a:endParaRPr lang="en-GB" sz="2400" dirty="0"/>
          </a:p>
        </p:txBody>
      </p:sp>
      <p:sp>
        <p:nvSpPr>
          <p:cNvPr id="4" name="Footer Placeholder 3">
            <a:extLst>
              <a:ext uri="{FF2B5EF4-FFF2-40B4-BE49-F238E27FC236}">
                <a16:creationId xmlns:a16="http://schemas.microsoft.com/office/drawing/2014/main" xmlns="" id="{7DEF30C5-D3D1-44AD-9EE5-ECB53F490856}"/>
              </a:ext>
            </a:extLst>
          </p:cNvPr>
          <p:cNvSpPr>
            <a:spLocks noGrp="1"/>
          </p:cNvSpPr>
          <p:nvPr>
            <p:ph type="ftr" sz="quarter" idx="10"/>
          </p:nvPr>
        </p:nvSpPr>
        <p:spPr/>
        <p:txBody>
          <a:bodyPr/>
          <a:lstStyle/>
          <a:p>
            <a:pPr>
              <a:defRPr/>
            </a:pPr>
            <a:r>
              <a:rPr lang="en-GB"/>
              <a:t>&lt;Event&gt; • &lt;Date&gt; • &lt;Location&gt; • &lt;Speaker&gt;</a:t>
            </a:r>
            <a:endParaRPr lang="de-DE"/>
          </a:p>
        </p:txBody>
      </p:sp>
    </p:spTree>
    <p:extLst>
      <p:ext uri="{BB962C8B-B14F-4D97-AF65-F5344CB8AC3E}">
        <p14:creationId xmlns:p14="http://schemas.microsoft.com/office/powerpoint/2010/main" val="1418194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568216-9CAE-4B1C-9E79-9652A8E7550F}"/>
              </a:ext>
            </a:extLst>
          </p:cNvPr>
          <p:cNvSpPr>
            <a:spLocks noGrp="1"/>
          </p:cNvSpPr>
          <p:nvPr>
            <p:ph type="title"/>
          </p:nvPr>
        </p:nvSpPr>
        <p:spPr/>
        <p:txBody>
          <a:bodyPr/>
          <a:lstStyle/>
          <a:p>
            <a:r>
              <a:rPr lang="pl-PL" dirty="0"/>
              <a:t>Zasada 3: Przestrzeganie w jak największym stopniu procedur cywilno-administracyjnych</a:t>
            </a:r>
            <a:endParaRPr lang="en-GB" dirty="0"/>
          </a:p>
        </p:txBody>
      </p:sp>
      <p:sp>
        <p:nvSpPr>
          <p:cNvPr id="3" name="Content Placeholder 2">
            <a:extLst>
              <a:ext uri="{FF2B5EF4-FFF2-40B4-BE49-F238E27FC236}">
                <a16:creationId xmlns:a16="http://schemas.microsoft.com/office/drawing/2014/main" xmlns="" id="{2A31F544-B4D8-4F34-9C08-60DF4CC0A7E8}"/>
              </a:ext>
            </a:extLst>
          </p:cNvPr>
          <p:cNvSpPr>
            <a:spLocks noGrp="1"/>
          </p:cNvSpPr>
          <p:nvPr>
            <p:ph idx="1"/>
          </p:nvPr>
        </p:nvSpPr>
        <p:spPr/>
        <p:txBody>
          <a:bodyPr/>
          <a:lstStyle/>
          <a:p>
            <a:pPr marL="0" indent="0">
              <a:buNone/>
            </a:pPr>
            <a:endParaRPr lang="en-US" sz="2400" dirty="0"/>
          </a:p>
          <a:p>
            <a:pPr marL="0" indent="0">
              <a:buNone/>
            </a:pPr>
            <a:endParaRPr lang="en-GB" sz="2400" dirty="0"/>
          </a:p>
        </p:txBody>
      </p:sp>
      <p:sp>
        <p:nvSpPr>
          <p:cNvPr id="4" name="Footer Placeholder 3">
            <a:extLst>
              <a:ext uri="{FF2B5EF4-FFF2-40B4-BE49-F238E27FC236}">
                <a16:creationId xmlns:a16="http://schemas.microsoft.com/office/drawing/2014/main" xmlns="" id="{7DEF30C5-D3D1-44AD-9EE5-ECB53F490856}"/>
              </a:ext>
            </a:extLst>
          </p:cNvPr>
          <p:cNvSpPr>
            <a:spLocks noGrp="1"/>
          </p:cNvSpPr>
          <p:nvPr>
            <p:ph type="ftr" sz="quarter" idx="10"/>
          </p:nvPr>
        </p:nvSpPr>
        <p:spPr/>
        <p:txBody>
          <a:bodyPr/>
          <a:lstStyle/>
          <a:p>
            <a:pPr>
              <a:defRPr/>
            </a:pPr>
            <a:r>
              <a:rPr lang="en-GB" dirty="0"/>
              <a:t>&lt;</a:t>
            </a:r>
            <a:r>
              <a:rPr lang="pl-PL" dirty="0"/>
              <a: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p:txBody>
      </p:sp>
      <p:graphicFrame>
        <p:nvGraphicFramePr>
          <p:cNvPr id="5" name="Table 5">
            <a:extLst>
              <a:ext uri="{FF2B5EF4-FFF2-40B4-BE49-F238E27FC236}">
                <a16:creationId xmlns:a16="http://schemas.microsoft.com/office/drawing/2014/main" xmlns="" id="{0C1619CA-ABC7-470D-AFF5-9DF01ED452CF}"/>
              </a:ext>
            </a:extLst>
          </p:cNvPr>
          <p:cNvGraphicFramePr>
            <a:graphicFrameLocks noGrp="1"/>
          </p:cNvGraphicFramePr>
          <p:nvPr>
            <p:extLst>
              <p:ext uri="{D42A27DB-BD31-4B8C-83A1-F6EECF244321}">
                <p14:modId xmlns:p14="http://schemas.microsoft.com/office/powerpoint/2010/main" val="3778140229"/>
              </p:ext>
            </p:extLst>
          </p:nvPr>
        </p:nvGraphicFramePr>
        <p:xfrm>
          <a:off x="381000" y="1572789"/>
          <a:ext cx="8159136" cy="4608512"/>
        </p:xfrm>
        <a:graphic>
          <a:graphicData uri="http://schemas.openxmlformats.org/drawingml/2006/table">
            <a:tbl>
              <a:tblPr firstRow="1" bandRow="1">
                <a:tableStyleId>{5C22544A-7EE6-4342-B048-85BDC9FD1C3A}</a:tableStyleId>
              </a:tblPr>
              <a:tblGrid>
                <a:gridCol w="1998643">
                  <a:extLst>
                    <a:ext uri="{9D8B030D-6E8A-4147-A177-3AD203B41FA5}">
                      <a16:colId xmlns:a16="http://schemas.microsoft.com/office/drawing/2014/main" xmlns="" val="3918833858"/>
                    </a:ext>
                  </a:extLst>
                </a:gridCol>
                <a:gridCol w="3440781">
                  <a:extLst>
                    <a:ext uri="{9D8B030D-6E8A-4147-A177-3AD203B41FA5}">
                      <a16:colId xmlns:a16="http://schemas.microsoft.com/office/drawing/2014/main" xmlns="" val="7739524"/>
                    </a:ext>
                  </a:extLst>
                </a:gridCol>
                <a:gridCol w="2719712">
                  <a:extLst>
                    <a:ext uri="{9D8B030D-6E8A-4147-A177-3AD203B41FA5}">
                      <a16:colId xmlns:a16="http://schemas.microsoft.com/office/drawing/2014/main" xmlns="" val="2758528627"/>
                    </a:ext>
                  </a:extLst>
                </a:gridCol>
              </a:tblGrid>
              <a:tr h="794580">
                <a:tc>
                  <a:txBody>
                    <a:bodyPr/>
                    <a:lstStyle/>
                    <a:p>
                      <a:endParaRPr lang="en-GB"/>
                    </a:p>
                  </a:txBody>
                  <a:tcPr/>
                </a:tc>
                <a:tc>
                  <a:txBody>
                    <a:bodyPr/>
                    <a:lstStyle/>
                    <a:p>
                      <a:r>
                        <a:rPr lang="en-GB" dirty="0" err="1"/>
                        <a:t>Postępowanie</a:t>
                      </a:r>
                      <a:r>
                        <a:rPr lang="en-GB" dirty="0"/>
                        <a:t> </a:t>
                      </a:r>
                      <a:r>
                        <a:rPr lang="en-GB" dirty="0" err="1"/>
                        <a:t>cywilne</a:t>
                      </a:r>
                      <a:r>
                        <a:rPr lang="en-GB" dirty="0"/>
                        <a:t>/</a:t>
                      </a:r>
                      <a:r>
                        <a:rPr lang="en-GB" dirty="0" err="1"/>
                        <a:t>administracyjne</a:t>
                      </a:r>
                      <a:endParaRPr lang="en-GB" dirty="0"/>
                    </a:p>
                  </a:txBody>
                  <a:tcPr/>
                </a:tc>
                <a:tc>
                  <a:txBody>
                    <a:bodyPr/>
                    <a:lstStyle/>
                    <a:p>
                      <a:r>
                        <a:rPr lang="en-GB" dirty="0" err="1"/>
                        <a:t>Postępowanie</a:t>
                      </a:r>
                      <a:r>
                        <a:rPr lang="en-GB" dirty="0"/>
                        <a:t> </a:t>
                      </a:r>
                      <a:r>
                        <a:rPr lang="en-GB" dirty="0" err="1"/>
                        <a:t>karne</a:t>
                      </a:r>
                      <a:r>
                        <a:rPr lang="en-GB" dirty="0"/>
                        <a:t>/</a:t>
                      </a:r>
                      <a:r>
                        <a:rPr lang="en-GB" dirty="0" err="1"/>
                        <a:t>kryminalne</a:t>
                      </a:r>
                      <a:endParaRPr lang="en-GB" dirty="0"/>
                    </a:p>
                  </a:txBody>
                  <a:tcPr/>
                </a:tc>
                <a:extLst>
                  <a:ext uri="{0D108BD9-81ED-4DB2-BD59-A6C34878D82A}">
                    <a16:rowId xmlns:a16="http://schemas.microsoft.com/office/drawing/2014/main" xmlns="" val="2970695571"/>
                  </a:ext>
                </a:extLst>
              </a:tr>
              <a:tr h="1906966">
                <a:tc>
                  <a:txBody>
                    <a:bodyPr/>
                    <a:lstStyle/>
                    <a:p>
                      <a:r>
                        <a:rPr lang="pl-PL" dirty="0"/>
                        <a:t>Zalety</a:t>
                      </a:r>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2689631258"/>
                  </a:ext>
                </a:extLst>
              </a:tr>
              <a:tr h="1906966">
                <a:tc>
                  <a:txBody>
                    <a:bodyPr/>
                    <a:lstStyle/>
                    <a:p>
                      <a:r>
                        <a:rPr lang="pl-PL" dirty="0"/>
                        <a:t>Wady</a:t>
                      </a:r>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xmlns="" val="1570036299"/>
                  </a:ext>
                </a:extLst>
              </a:tr>
            </a:tbl>
          </a:graphicData>
        </a:graphic>
      </p:graphicFrame>
    </p:spTree>
    <p:extLst>
      <p:ext uri="{BB962C8B-B14F-4D97-AF65-F5344CB8AC3E}">
        <p14:creationId xmlns:p14="http://schemas.microsoft.com/office/powerpoint/2010/main" val="2325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568216-9CAE-4B1C-9E79-9652A8E7550F}"/>
              </a:ext>
            </a:extLst>
          </p:cNvPr>
          <p:cNvSpPr>
            <a:spLocks noGrp="1"/>
          </p:cNvSpPr>
          <p:nvPr>
            <p:ph type="title"/>
          </p:nvPr>
        </p:nvSpPr>
        <p:spPr/>
        <p:txBody>
          <a:bodyPr/>
          <a:lstStyle/>
          <a:p>
            <a:r>
              <a:rPr lang="pl-PL" dirty="0"/>
              <a:t>Zasada 3: Przestrzeganie w jak największym stopniu procedur cywilno-administracyjnych</a:t>
            </a:r>
            <a:endParaRPr lang="en-GB" dirty="0"/>
          </a:p>
        </p:txBody>
      </p:sp>
      <p:sp>
        <p:nvSpPr>
          <p:cNvPr id="3" name="Content Placeholder 2">
            <a:extLst>
              <a:ext uri="{FF2B5EF4-FFF2-40B4-BE49-F238E27FC236}">
                <a16:creationId xmlns:a16="http://schemas.microsoft.com/office/drawing/2014/main" xmlns="" id="{2A31F544-B4D8-4F34-9C08-60DF4CC0A7E8}"/>
              </a:ext>
            </a:extLst>
          </p:cNvPr>
          <p:cNvSpPr>
            <a:spLocks noGrp="1"/>
          </p:cNvSpPr>
          <p:nvPr>
            <p:ph idx="1"/>
          </p:nvPr>
        </p:nvSpPr>
        <p:spPr/>
        <p:txBody>
          <a:bodyPr/>
          <a:lstStyle/>
          <a:p>
            <a:pPr marL="0" indent="0">
              <a:buNone/>
            </a:pPr>
            <a:endParaRPr lang="en-US" sz="2400" dirty="0"/>
          </a:p>
          <a:p>
            <a:pPr marL="0" indent="0">
              <a:buNone/>
            </a:pPr>
            <a:endParaRPr lang="en-GB" sz="2400" dirty="0"/>
          </a:p>
        </p:txBody>
      </p:sp>
      <p:sp>
        <p:nvSpPr>
          <p:cNvPr id="4" name="Footer Placeholder 3">
            <a:extLst>
              <a:ext uri="{FF2B5EF4-FFF2-40B4-BE49-F238E27FC236}">
                <a16:creationId xmlns:a16="http://schemas.microsoft.com/office/drawing/2014/main" xmlns="" id="{7DEF30C5-D3D1-44AD-9EE5-ECB53F490856}"/>
              </a:ext>
            </a:extLst>
          </p:cNvPr>
          <p:cNvSpPr>
            <a:spLocks noGrp="1"/>
          </p:cNvSpPr>
          <p:nvPr>
            <p:ph type="ftr" sz="quarter" idx="10"/>
          </p:nvPr>
        </p:nvSpPr>
        <p:spPr/>
        <p:txBody>
          <a:bodyPr/>
          <a:lstStyle/>
          <a:p>
            <a:pPr>
              <a:defRPr/>
            </a:pPr>
            <a:r>
              <a:rPr lang="en-GB" dirty="0"/>
              <a:t>&lt;</a:t>
            </a:r>
            <a:r>
              <a:rPr lang="pl-PL" dirty="0"/>
              <a:t>Wydarzenie	</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p:txBody>
      </p:sp>
      <p:graphicFrame>
        <p:nvGraphicFramePr>
          <p:cNvPr id="5" name="Table 5">
            <a:extLst>
              <a:ext uri="{FF2B5EF4-FFF2-40B4-BE49-F238E27FC236}">
                <a16:creationId xmlns:a16="http://schemas.microsoft.com/office/drawing/2014/main" xmlns="" id="{0C1619CA-ABC7-470D-AFF5-9DF01ED452CF}"/>
              </a:ext>
            </a:extLst>
          </p:cNvPr>
          <p:cNvGraphicFramePr>
            <a:graphicFrameLocks noGrp="1"/>
          </p:cNvGraphicFramePr>
          <p:nvPr>
            <p:extLst>
              <p:ext uri="{D42A27DB-BD31-4B8C-83A1-F6EECF244321}">
                <p14:modId xmlns:p14="http://schemas.microsoft.com/office/powerpoint/2010/main" val="2434396110"/>
              </p:ext>
            </p:extLst>
          </p:nvPr>
        </p:nvGraphicFramePr>
        <p:xfrm>
          <a:off x="381000" y="1572789"/>
          <a:ext cx="8159136" cy="4851259"/>
        </p:xfrm>
        <a:graphic>
          <a:graphicData uri="http://schemas.openxmlformats.org/drawingml/2006/table">
            <a:tbl>
              <a:tblPr firstRow="1" bandRow="1">
                <a:tableStyleId>{5C22544A-7EE6-4342-B048-85BDC9FD1C3A}</a:tableStyleId>
              </a:tblPr>
              <a:tblGrid>
                <a:gridCol w="1998643">
                  <a:extLst>
                    <a:ext uri="{9D8B030D-6E8A-4147-A177-3AD203B41FA5}">
                      <a16:colId xmlns:a16="http://schemas.microsoft.com/office/drawing/2014/main" xmlns="" val="3918833858"/>
                    </a:ext>
                  </a:extLst>
                </a:gridCol>
                <a:gridCol w="3415367">
                  <a:extLst>
                    <a:ext uri="{9D8B030D-6E8A-4147-A177-3AD203B41FA5}">
                      <a16:colId xmlns:a16="http://schemas.microsoft.com/office/drawing/2014/main" xmlns="" val="7739524"/>
                    </a:ext>
                  </a:extLst>
                </a:gridCol>
                <a:gridCol w="2745126">
                  <a:extLst>
                    <a:ext uri="{9D8B030D-6E8A-4147-A177-3AD203B41FA5}">
                      <a16:colId xmlns:a16="http://schemas.microsoft.com/office/drawing/2014/main" xmlns="" val="2758528627"/>
                    </a:ext>
                  </a:extLst>
                </a:gridCol>
              </a:tblGrid>
              <a:tr h="754495">
                <a:tc>
                  <a:txBody>
                    <a:bodyPr/>
                    <a:lstStyle/>
                    <a:p>
                      <a:endParaRPr lang="en-GB"/>
                    </a:p>
                  </a:txBody>
                  <a:tcPr/>
                </a:tc>
                <a:tc>
                  <a:txBody>
                    <a:bodyPr/>
                    <a:lstStyle/>
                    <a:p>
                      <a:r>
                        <a:rPr lang="en-GB" sz="1800" b="1" kern="1200" dirty="0" err="1">
                          <a:solidFill>
                            <a:schemeClr val="lt1"/>
                          </a:solidFill>
                          <a:effectLst/>
                          <a:latin typeface="+mn-lt"/>
                          <a:ea typeface="+mn-ea"/>
                          <a:cs typeface="+mn-cs"/>
                        </a:rPr>
                        <a:t>Postępowanie</a:t>
                      </a:r>
                      <a:r>
                        <a:rPr lang="en-GB" sz="1800" b="1" kern="1200" dirty="0">
                          <a:solidFill>
                            <a:schemeClr val="lt1"/>
                          </a:solidFill>
                          <a:effectLst/>
                          <a:latin typeface="+mn-lt"/>
                          <a:ea typeface="+mn-ea"/>
                          <a:cs typeface="+mn-cs"/>
                        </a:rPr>
                        <a:t> </a:t>
                      </a:r>
                      <a:r>
                        <a:rPr lang="en-GB" sz="1800" b="1" kern="1200" dirty="0" err="1">
                          <a:solidFill>
                            <a:schemeClr val="lt1"/>
                          </a:solidFill>
                          <a:effectLst/>
                          <a:latin typeface="+mn-lt"/>
                          <a:ea typeface="+mn-ea"/>
                          <a:cs typeface="+mn-cs"/>
                        </a:rPr>
                        <a:t>cywilne</a:t>
                      </a:r>
                      <a:r>
                        <a:rPr lang="en-GB" sz="1800" b="1" kern="1200" dirty="0">
                          <a:solidFill>
                            <a:schemeClr val="lt1"/>
                          </a:solidFill>
                          <a:effectLst/>
                          <a:latin typeface="+mn-lt"/>
                          <a:ea typeface="+mn-ea"/>
                          <a:cs typeface="+mn-cs"/>
                        </a:rPr>
                        <a:t>/</a:t>
                      </a:r>
                      <a:r>
                        <a:rPr lang="en-GB" sz="1800" b="1" kern="1200" dirty="0" err="1">
                          <a:solidFill>
                            <a:schemeClr val="lt1"/>
                          </a:solidFill>
                          <a:effectLst/>
                          <a:latin typeface="+mn-lt"/>
                          <a:ea typeface="+mn-ea"/>
                          <a:cs typeface="+mn-cs"/>
                        </a:rPr>
                        <a:t>administracyjne</a:t>
                      </a:r>
                      <a:endParaRPr lang="en-GB" dirty="0"/>
                    </a:p>
                  </a:txBody>
                  <a:tcPr/>
                </a:tc>
                <a:tc>
                  <a:txBody>
                    <a:bodyPr/>
                    <a:lstStyle/>
                    <a:p>
                      <a:r>
                        <a:rPr lang="en-GB" sz="1800" b="1" kern="1200" dirty="0" err="1">
                          <a:solidFill>
                            <a:schemeClr val="lt1"/>
                          </a:solidFill>
                          <a:effectLst/>
                          <a:latin typeface="+mn-lt"/>
                          <a:ea typeface="+mn-ea"/>
                          <a:cs typeface="+mn-cs"/>
                        </a:rPr>
                        <a:t>Postępowanie</a:t>
                      </a:r>
                      <a:r>
                        <a:rPr lang="en-GB" sz="1800" b="1" kern="1200" dirty="0">
                          <a:solidFill>
                            <a:schemeClr val="lt1"/>
                          </a:solidFill>
                          <a:effectLst/>
                          <a:latin typeface="+mn-lt"/>
                          <a:ea typeface="+mn-ea"/>
                          <a:cs typeface="+mn-cs"/>
                        </a:rPr>
                        <a:t> </a:t>
                      </a:r>
                      <a:r>
                        <a:rPr lang="en-GB" sz="1800" b="1" kern="1200" dirty="0" err="1">
                          <a:solidFill>
                            <a:schemeClr val="lt1"/>
                          </a:solidFill>
                          <a:effectLst/>
                          <a:latin typeface="+mn-lt"/>
                          <a:ea typeface="+mn-ea"/>
                          <a:cs typeface="+mn-cs"/>
                        </a:rPr>
                        <a:t>karne</a:t>
                      </a:r>
                      <a:r>
                        <a:rPr lang="en-GB" sz="1800" b="1" kern="1200" dirty="0">
                          <a:solidFill>
                            <a:schemeClr val="lt1"/>
                          </a:solidFill>
                          <a:effectLst/>
                          <a:latin typeface="+mn-lt"/>
                          <a:ea typeface="+mn-ea"/>
                          <a:cs typeface="+mn-cs"/>
                        </a:rPr>
                        <a:t>/</a:t>
                      </a:r>
                      <a:r>
                        <a:rPr lang="en-GB" sz="1800" b="1" kern="1200" dirty="0" err="1">
                          <a:solidFill>
                            <a:schemeClr val="lt1"/>
                          </a:solidFill>
                          <a:effectLst/>
                          <a:latin typeface="+mn-lt"/>
                          <a:ea typeface="+mn-ea"/>
                          <a:cs typeface="+mn-cs"/>
                        </a:rPr>
                        <a:t>kryminalne</a:t>
                      </a:r>
                      <a:endParaRPr lang="en-GB" dirty="0"/>
                    </a:p>
                  </a:txBody>
                  <a:tcPr/>
                </a:tc>
                <a:extLst>
                  <a:ext uri="{0D108BD9-81ED-4DB2-BD59-A6C34878D82A}">
                    <a16:rowId xmlns:a16="http://schemas.microsoft.com/office/drawing/2014/main" xmlns="" val="2970695571"/>
                  </a:ext>
                </a:extLst>
              </a:tr>
              <a:tr h="2170677">
                <a:tc>
                  <a:txBody>
                    <a:bodyPr/>
                    <a:lstStyle/>
                    <a:p>
                      <a:r>
                        <a:rPr lang="pl-PL" dirty="0"/>
                        <a:t>Zalety</a:t>
                      </a:r>
                      <a:endParaRPr lang="en-GB" dirty="0"/>
                    </a:p>
                  </a:txBody>
                  <a:tcPr/>
                </a:tc>
                <a:tc>
                  <a:txBody>
                    <a:bodyPr/>
                    <a:lstStyle/>
                    <a:p>
                      <a:r>
                        <a:rPr lang="pl-PL" dirty="0"/>
                        <a:t>Kontrolerzy pod bezpośrednim nadzorem miasta</a:t>
                      </a:r>
                      <a:endParaRPr lang="en-GB" dirty="0"/>
                    </a:p>
                    <a:p>
                      <a:r>
                        <a:rPr lang="pl-PL" dirty="0"/>
                        <a:t>Dochody dla miasta</a:t>
                      </a:r>
                      <a:endParaRPr lang="en-GB" dirty="0"/>
                    </a:p>
                    <a:p>
                      <a:r>
                        <a:rPr lang="pl-PL" dirty="0"/>
                        <a:t>Priorytety mogą być ustalane przez miasto</a:t>
                      </a:r>
                      <a:endParaRPr lang="en-GB" dirty="0"/>
                    </a:p>
                    <a:p>
                      <a:endParaRPr lang="en-GB" dirty="0"/>
                    </a:p>
                  </a:txBody>
                  <a:tcPr/>
                </a:tc>
                <a:tc>
                  <a:txBody>
                    <a:bodyPr/>
                    <a:lstStyle/>
                    <a:p>
                      <a:r>
                        <a:rPr lang="pl-PL" dirty="0"/>
                        <a:t>Możliwość powiązania z innymi wykroczeniami drogowymi</a:t>
                      </a:r>
                    </a:p>
                    <a:p>
                      <a:r>
                        <a:rPr lang="pl-PL" dirty="0"/>
                        <a:t>Centralne prowadzenie rejestrów</a:t>
                      </a:r>
                    </a:p>
                    <a:p>
                      <a:r>
                        <a:rPr lang="pl-PL" dirty="0"/>
                        <a:t>Pobieranie grzywien może być powiązane z opodatkowaniem</a:t>
                      </a:r>
                      <a:endParaRPr lang="en-GB" dirty="0"/>
                    </a:p>
                  </a:txBody>
                  <a:tcPr/>
                </a:tc>
                <a:extLst>
                  <a:ext uri="{0D108BD9-81ED-4DB2-BD59-A6C34878D82A}">
                    <a16:rowId xmlns:a16="http://schemas.microsoft.com/office/drawing/2014/main" xmlns="" val="2689631258"/>
                  </a:ext>
                </a:extLst>
              </a:tr>
              <a:tr h="1810764">
                <a:tc>
                  <a:txBody>
                    <a:bodyPr/>
                    <a:lstStyle/>
                    <a:p>
                      <a:r>
                        <a:rPr lang="pl-PL" dirty="0"/>
                        <a:t>Wady</a:t>
                      </a:r>
                      <a:endParaRPr lang="en-GB" dirty="0"/>
                    </a:p>
                  </a:txBody>
                  <a:tcPr/>
                </a:tc>
                <a:tc>
                  <a:txBody>
                    <a:bodyPr/>
                    <a:lstStyle/>
                    <a:p>
                      <a:r>
                        <a:rPr lang="pl-PL" dirty="0"/>
                        <a:t>Miasto jest odpowiedzialne i rozliczane</a:t>
                      </a:r>
                    </a:p>
                    <a:p>
                      <a:r>
                        <a:rPr lang="pl-PL" dirty="0"/>
                        <a:t>Obciążenie pracą po stronie miasta</a:t>
                      </a:r>
                      <a:endParaRPr lang="en-GB" dirty="0"/>
                    </a:p>
                  </a:txBody>
                  <a:tcPr/>
                </a:tc>
                <a:tc>
                  <a:txBody>
                    <a:bodyPr/>
                    <a:lstStyle/>
                    <a:p>
                      <a:r>
                        <a:rPr lang="pl-PL" dirty="0"/>
                        <a:t>Policja ma inne priorytety</a:t>
                      </a:r>
                    </a:p>
                    <a:p>
                      <a:r>
                        <a:rPr lang="pl-PL" dirty="0"/>
                        <a:t>Długotrwałe procedury prawne</a:t>
                      </a:r>
                      <a:endParaRPr lang="en-GB" dirty="0"/>
                    </a:p>
                  </a:txBody>
                  <a:tcPr/>
                </a:tc>
                <a:extLst>
                  <a:ext uri="{0D108BD9-81ED-4DB2-BD59-A6C34878D82A}">
                    <a16:rowId xmlns:a16="http://schemas.microsoft.com/office/drawing/2014/main" xmlns="" val="1570036299"/>
                  </a:ext>
                </a:extLst>
              </a:tr>
            </a:tbl>
          </a:graphicData>
        </a:graphic>
      </p:graphicFrame>
    </p:spTree>
    <p:extLst>
      <p:ext uri="{BB962C8B-B14F-4D97-AF65-F5344CB8AC3E}">
        <p14:creationId xmlns:p14="http://schemas.microsoft.com/office/powerpoint/2010/main" val="4215730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2B1EDA-8595-42BF-BACE-D18CC2E03441}"/>
              </a:ext>
            </a:extLst>
          </p:cNvPr>
          <p:cNvSpPr>
            <a:spLocks noGrp="1"/>
          </p:cNvSpPr>
          <p:nvPr>
            <p:ph type="title"/>
          </p:nvPr>
        </p:nvSpPr>
        <p:spPr/>
        <p:txBody>
          <a:bodyPr/>
          <a:lstStyle/>
          <a:p>
            <a:r>
              <a:rPr lang="pl-PL" dirty="0"/>
              <a:t/>
            </a:r>
            <a:br>
              <a:rPr lang="pl-PL" dirty="0"/>
            </a:br>
            <a:r>
              <a:rPr lang="pl-PL" dirty="0"/>
              <a:t/>
            </a:r>
            <a:br>
              <a:rPr lang="pl-PL" dirty="0"/>
            </a:br>
            <a:r>
              <a:rPr lang="pl-PL" dirty="0"/>
              <a:t>Zasada 4: Sankcje powinny być proporcjonalne</a:t>
            </a:r>
            <a:br>
              <a:rPr lang="pl-PL" dirty="0"/>
            </a:br>
            <a:r>
              <a:rPr lang="pl-PL" dirty="0"/>
              <a:t/>
            </a:r>
            <a:br>
              <a:rPr lang="pl-PL" dirty="0"/>
            </a:br>
            <a:endParaRPr lang="en-GB" dirty="0"/>
          </a:p>
        </p:txBody>
      </p:sp>
      <p:sp>
        <p:nvSpPr>
          <p:cNvPr id="3" name="Content Placeholder 2">
            <a:extLst>
              <a:ext uri="{FF2B5EF4-FFF2-40B4-BE49-F238E27FC236}">
                <a16:creationId xmlns:a16="http://schemas.microsoft.com/office/drawing/2014/main" xmlns="" id="{00F1F3C8-EF31-4859-9259-6983AAED4C6A}"/>
              </a:ext>
            </a:extLst>
          </p:cNvPr>
          <p:cNvSpPr>
            <a:spLocks noGrp="1"/>
          </p:cNvSpPr>
          <p:nvPr>
            <p:ph idx="1"/>
          </p:nvPr>
        </p:nvSpPr>
        <p:spPr>
          <a:xfrm>
            <a:off x="381000" y="1700213"/>
            <a:ext cx="3651173" cy="4608512"/>
          </a:xfrm>
        </p:spPr>
        <p:txBody>
          <a:bodyPr/>
          <a:lstStyle/>
          <a:p>
            <a:pPr marL="0" indent="0">
              <a:buNone/>
            </a:pPr>
            <a:r>
              <a:rPr lang="pl-PL" sz="1800" b="0" dirty="0">
                <a:solidFill>
                  <a:schemeClr val="tx1"/>
                </a:solidFill>
              </a:rPr>
              <a:t>Sankcje powinny być proporcjonalne, tj. zgodne z tym, co jest potrzebne do osiągnięcia celu regulacji dotyczących parkowania.</a:t>
            </a:r>
            <a:endParaRPr lang="en-US" sz="1800" b="0" dirty="0">
              <a:solidFill>
                <a:schemeClr val="tx1"/>
              </a:solidFill>
            </a:endParaRPr>
          </a:p>
          <a:p>
            <a:pPr marL="0" indent="0">
              <a:buNone/>
            </a:pPr>
            <a:endParaRPr lang="en-US" sz="1800" b="0" dirty="0">
              <a:solidFill>
                <a:schemeClr val="tx1"/>
              </a:solidFill>
            </a:endParaRPr>
          </a:p>
          <a:p>
            <a:pPr marL="0" indent="0">
              <a:buNone/>
            </a:pPr>
            <a:r>
              <a:rPr lang="pl-PL" sz="1800" b="0" dirty="0">
                <a:solidFill>
                  <a:schemeClr val="tx1"/>
                </a:solidFill>
              </a:rPr>
              <a:t>Należy unikać odholowywania lub blokowania pojazdów.</a:t>
            </a:r>
            <a:endParaRPr lang="en-US" sz="1800" b="0" dirty="0">
              <a:solidFill>
                <a:schemeClr val="tx1"/>
              </a:solidFill>
            </a:endParaRPr>
          </a:p>
          <a:p>
            <a:pPr marL="0" indent="0">
              <a:buNone/>
            </a:pPr>
            <a:endParaRPr lang="en-GB" sz="2400" dirty="0"/>
          </a:p>
        </p:txBody>
      </p:sp>
      <p:pic>
        <p:nvPicPr>
          <p:cNvPr id="6" name="Picture 5">
            <a:extLst>
              <a:ext uri="{FF2B5EF4-FFF2-40B4-BE49-F238E27FC236}">
                <a16:creationId xmlns:a16="http://schemas.microsoft.com/office/drawing/2014/main" xmlns="" id="{9AE6B36C-F028-4A6D-BCB8-3E9620F01122}"/>
              </a:ext>
            </a:extLst>
          </p:cNvPr>
          <p:cNvPicPr>
            <a:picLocks noChangeAspect="1"/>
          </p:cNvPicPr>
          <p:nvPr/>
        </p:nvPicPr>
        <p:blipFill>
          <a:blip r:embed="rId3"/>
          <a:stretch>
            <a:fillRect/>
          </a:stretch>
        </p:blipFill>
        <p:spPr>
          <a:xfrm>
            <a:off x="4232277" y="1700213"/>
            <a:ext cx="4530723" cy="3000375"/>
          </a:xfrm>
          <a:prstGeom prst="rect">
            <a:avLst/>
          </a:prstGeom>
        </p:spPr>
      </p:pic>
      <p:sp>
        <p:nvSpPr>
          <p:cNvPr id="4" name="TextBox 3">
            <a:extLst>
              <a:ext uri="{FF2B5EF4-FFF2-40B4-BE49-F238E27FC236}">
                <a16:creationId xmlns:a16="http://schemas.microsoft.com/office/drawing/2014/main" xmlns="" id="{EB3B3AAF-01B6-48AC-AC69-7FA815885011}"/>
              </a:ext>
            </a:extLst>
          </p:cNvPr>
          <p:cNvSpPr txBox="1"/>
          <p:nvPr/>
        </p:nvSpPr>
        <p:spPr>
          <a:xfrm>
            <a:off x="4152452" y="4844631"/>
            <a:ext cx="4163210" cy="276999"/>
          </a:xfrm>
          <a:prstGeom prst="rect">
            <a:avLst/>
          </a:prstGeom>
          <a:noFill/>
        </p:spPr>
        <p:txBody>
          <a:bodyPr wrap="square" rtlCol="0">
            <a:spAutoFit/>
          </a:bodyPr>
          <a:lstStyle/>
          <a:p>
            <a:r>
              <a:rPr lang="en-US" sz="1200" dirty="0"/>
              <a:t>Sofia (Bulgaria): towing of a car. © FGM / Harry Schiffer</a:t>
            </a:r>
          </a:p>
        </p:txBody>
      </p:sp>
    </p:spTree>
    <p:extLst>
      <p:ext uri="{BB962C8B-B14F-4D97-AF65-F5344CB8AC3E}">
        <p14:creationId xmlns:p14="http://schemas.microsoft.com/office/powerpoint/2010/main" val="230509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22E8DE-8627-4D40-B738-2DB45A31DB91}"/>
              </a:ext>
            </a:extLst>
          </p:cNvPr>
          <p:cNvSpPr>
            <a:spLocks noGrp="1"/>
          </p:cNvSpPr>
          <p:nvPr>
            <p:ph type="title"/>
          </p:nvPr>
        </p:nvSpPr>
        <p:spPr/>
        <p:txBody>
          <a:bodyPr/>
          <a:lstStyle/>
          <a:p>
            <a:r>
              <a:rPr lang="pl-PL" dirty="0"/>
              <a:t>Zasada 5: Procedury egzekwowania prawa powinny być przejrzyste.</a:t>
            </a:r>
            <a:r>
              <a:rPr lang="en-GB" dirty="0"/>
              <a:t> </a:t>
            </a:r>
          </a:p>
        </p:txBody>
      </p:sp>
      <p:sp>
        <p:nvSpPr>
          <p:cNvPr id="3" name="Content Placeholder 2">
            <a:extLst>
              <a:ext uri="{FF2B5EF4-FFF2-40B4-BE49-F238E27FC236}">
                <a16:creationId xmlns:a16="http://schemas.microsoft.com/office/drawing/2014/main" xmlns="" id="{7DE8ABE0-9896-410F-BC9B-8E0B72DBDD67}"/>
              </a:ext>
            </a:extLst>
          </p:cNvPr>
          <p:cNvSpPr>
            <a:spLocks noGrp="1"/>
          </p:cNvSpPr>
          <p:nvPr>
            <p:ph idx="1"/>
          </p:nvPr>
        </p:nvSpPr>
        <p:spPr/>
        <p:txBody>
          <a:bodyPr/>
          <a:lstStyle/>
          <a:p>
            <a:pPr marL="0" indent="0">
              <a:buNone/>
            </a:pPr>
            <a:r>
              <a:rPr lang="pl-PL" sz="1800" b="0" dirty="0">
                <a:solidFill>
                  <a:schemeClr val="tx1"/>
                </a:solidFill>
              </a:rPr>
              <a:t>Organ powinien zapewnić, aby kierowca był w stanie zrozumieć całą procedurę egzekwowania przepisów, we wszystkich jej etapach. </a:t>
            </a:r>
            <a:r>
              <a:rPr lang="en-US" sz="1800" b="0" dirty="0">
                <a:solidFill>
                  <a:schemeClr val="tx1"/>
                </a:solidFill>
              </a:rPr>
              <a:t> </a:t>
            </a:r>
          </a:p>
          <a:p>
            <a:pPr marL="0" indent="0">
              <a:buNone/>
            </a:pPr>
            <a:r>
              <a:rPr lang="pl-PL" sz="1800" b="0" dirty="0">
                <a:solidFill>
                  <a:schemeClr val="tx1"/>
                </a:solidFill>
              </a:rPr>
              <a:t>Powinien istnieć punkt kontaktowy udzielający dalszych informacji. </a:t>
            </a:r>
            <a:endParaRPr lang="en-US" sz="1800" b="0" dirty="0">
              <a:solidFill>
                <a:schemeClr val="tx1"/>
              </a:solidFill>
            </a:endParaRPr>
          </a:p>
          <a:p>
            <a:pPr marL="0" indent="0">
              <a:buNone/>
            </a:pPr>
            <a:r>
              <a:rPr lang="pl-PL" sz="1800" b="0" dirty="0">
                <a:solidFill>
                  <a:schemeClr val="tx1"/>
                </a:solidFill>
              </a:rPr>
              <a:t>Kamienie milowe w procedurze egzekwowania prawa powinny być publicznie dostępne. </a:t>
            </a:r>
            <a:endParaRPr lang="en-US" sz="1800" b="0" dirty="0">
              <a:solidFill>
                <a:schemeClr val="tx1"/>
              </a:solidFill>
            </a:endParaRPr>
          </a:p>
          <a:p>
            <a:pPr marL="0" indent="0">
              <a:buNone/>
            </a:pPr>
            <a:r>
              <a:rPr lang="pl-PL" sz="1800" b="0" dirty="0">
                <a:solidFill>
                  <a:schemeClr val="tx1"/>
                </a:solidFill>
              </a:rPr>
              <a:t>Warto opracować rozsądne podejście do kwestii wielojęzyczności.</a:t>
            </a:r>
            <a:endParaRPr lang="en-US" sz="1800" b="0" dirty="0">
              <a:solidFill>
                <a:schemeClr val="tx1"/>
              </a:solidFill>
            </a:endParaRPr>
          </a:p>
          <a:p>
            <a:pPr marL="0" indent="0">
              <a:buNone/>
            </a:pPr>
            <a:r>
              <a:rPr lang="pl-PL" sz="1800" b="0" dirty="0">
                <a:solidFill>
                  <a:schemeClr val="tx1"/>
                </a:solidFill>
              </a:rPr>
              <a:t>Odwołanie od decyzji związanych z egzekwowaniem powinno być możliwe przy minimalnych progach.</a:t>
            </a:r>
            <a:endParaRPr lang="en-GB" sz="1800" b="0" dirty="0">
              <a:solidFill>
                <a:schemeClr val="tx1"/>
              </a:solidFill>
            </a:endParaRPr>
          </a:p>
        </p:txBody>
      </p:sp>
      <p:sp>
        <p:nvSpPr>
          <p:cNvPr id="4" name="Footer Placeholder 3">
            <a:extLst>
              <a:ext uri="{FF2B5EF4-FFF2-40B4-BE49-F238E27FC236}">
                <a16:creationId xmlns:a16="http://schemas.microsoft.com/office/drawing/2014/main" xmlns="" id="{3BBF4122-9187-420A-AD63-AB6AB595C5D1}"/>
              </a:ext>
            </a:extLst>
          </p:cNvPr>
          <p:cNvSpPr>
            <a:spLocks noGrp="1"/>
          </p:cNvSpPr>
          <p:nvPr>
            <p:ph type="ftr" sz="quarter" idx="10"/>
          </p:nvPr>
        </p:nvSpPr>
        <p:spPr/>
        <p:txBody>
          <a:bodyPr/>
          <a:lstStyle/>
          <a:p>
            <a:pPr>
              <a:defRPr/>
            </a:pPr>
            <a:r>
              <a:rPr lang="en-GB"/>
              <a:t>&lt;Event&gt; • &lt;Date&gt; • &lt;Location&gt; • &lt;Speaker&gt;</a:t>
            </a:r>
            <a:endParaRPr lang="de-DE"/>
          </a:p>
        </p:txBody>
      </p:sp>
      <p:sp>
        <p:nvSpPr>
          <p:cNvPr id="5" name="Speech Bubble: Rectangle with Corners Rounded 4">
            <a:extLst>
              <a:ext uri="{FF2B5EF4-FFF2-40B4-BE49-F238E27FC236}">
                <a16:creationId xmlns:a16="http://schemas.microsoft.com/office/drawing/2014/main" xmlns="" id="{7D24E9D7-1BDB-45C5-8A0D-EF6A87994871}"/>
              </a:ext>
            </a:extLst>
          </p:cNvPr>
          <p:cNvSpPr/>
          <p:nvPr/>
        </p:nvSpPr>
        <p:spPr>
          <a:xfrm>
            <a:off x="4103370" y="4274820"/>
            <a:ext cx="3749040" cy="158877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l-PL" dirty="0"/>
              <a:t>Jak to jest zorganizowane w Twoim mieście?</a:t>
            </a:r>
            <a:endParaRPr lang="en-GB" dirty="0"/>
          </a:p>
        </p:txBody>
      </p:sp>
    </p:spTree>
    <p:extLst>
      <p:ext uri="{BB962C8B-B14F-4D97-AF65-F5344CB8AC3E}">
        <p14:creationId xmlns:p14="http://schemas.microsoft.com/office/powerpoint/2010/main" val="3658135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4416F1-1C6C-4980-A2A3-4D4654B65F60}"/>
              </a:ext>
            </a:extLst>
          </p:cNvPr>
          <p:cNvSpPr>
            <a:spLocks noGrp="1"/>
          </p:cNvSpPr>
          <p:nvPr>
            <p:ph type="title"/>
          </p:nvPr>
        </p:nvSpPr>
        <p:spPr/>
        <p:txBody>
          <a:bodyPr/>
          <a:lstStyle/>
          <a:p>
            <a:r>
              <a:rPr lang="pl-PL" dirty="0"/>
              <a:t>Zasada 6: Sprawiedliwe i równe traktowanie różnych klientów parkingów</a:t>
            </a:r>
            <a:endParaRPr lang="en-GB" dirty="0"/>
          </a:p>
        </p:txBody>
      </p:sp>
      <p:sp>
        <p:nvSpPr>
          <p:cNvPr id="3" name="Content Placeholder 2">
            <a:extLst>
              <a:ext uri="{FF2B5EF4-FFF2-40B4-BE49-F238E27FC236}">
                <a16:creationId xmlns:a16="http://schemas.microsoft.com/office/drawing/2014/main" xmlns="" id="{9C8922C6-3B83-4FAF-8949-04DDC8F65624}"/>
              </a:ext>
            </a:extLst>
          </p:cNvPr>
          <p:cNvSpPr>
            <a:spLocks noGrp="1"/>
          </p:cNvSpPr>
          <p:nvPr>
            <p:ph idx="1"/>
          </p:nvPr>
        </p:nvSpPr>
        <p:spPr/>
        <p:txBody>
          <a:bodyPr/>
          <a:lstStyle/>
          <a:p>
            <a:pPr marL="0" indent="0">
              <a:buNone/>
            </a:pPr>
            <a:r>
              <a:rPr lang="pl-PL" sz="1800" b="0" dirty="0">
                <a:solidFill>
                  <a:schemeClr val="tx1"/>
                </a:solidFill>
              </a:rPr>
              <a:t>Poparcie społeczne dla polityki parkingowej może zostać zakwestionowane, jeśli nie będzie możliwe egzekwowanie przepisów dla wszystkich kategorii pojazdów w podobny sposób.</a:t>
            </a:r>
            <a:endParaRPr lang="en-GB" sz="1800" b="0" dirty="0">
              <a:solidFill>
                <a:schemeClr val="tx1"/>
              </a:solidFill>
            </a:endParaRPr>
          </a:p>
          <a:p>
            <a:pPr marL="0" indent="0">
              <a:buNone/>
            </a:pPr>
            <a:r>
              <a:rPr lang="pl-PL" sz="1800" b="0" dirty="0">
                <a:solidFill>
                  <a:schemeClr val="tx1"/>
                </a:solidFill>
              </a:rPr>
              <a:t>Należy przewidzieć sprawiedliwe i równe traktowanie różnych kategorii użytkowników </a:t>
            </a:r>
            <a:endParaRPr lang="en-US" sz="1800" b="0" dirty="0">
              <a:solidFill>
                <a:schemeClr val="tx1"/>
              </a:solidFill>
            </a:endParaRPr>
          </a:p>
          <a:p>
            <a:r>
              <a:rPr lang="en-US" sz="1800" b="0" dirty="0" err="1">
                <a:solidFill>
                  <a:schemeClr val="tx1"/>
                </a:solidFill>
              </a:rPr>
              <a:t>pojazdy</a:t>
            </a:r>
            <a:r>
              <a:rPr lang="en-US" sz="1800" b="0" dirty="0">
                <a:solidFill>
                  <a:schemeClr val="tx1"/>
                </a:solidFill>
              </a:rPr>
              <a:t> </a:t>
            </a:r>
            <a:r>
              <a:rPr lang="en-US" sz="1800" b="0" dirty="0" err="1">
                <a:solidFill>
                  <a:schemeClr val="tx1"/>
                </a:solidFill>
              </a:rPr>
              <a:t>zagraniczne</a:t>
            </a:r>
            <a:r>
              <a:rPr lang="en-US" sz="1800" b="0" dirty="0">
                <a:solidFill>
                  <a:schemeClr val="tx1"/>
                </a:solidFill>
              </a:rPr>
              <a:t>, </a:t>
            </a:r>
          </a:p>
          <a:p>
            <a:r>
              <a:rPr lang="en-US" sz="1800" b="0" dirty="0" err="1">
                <a:solidFill>
                  <a:schemeClr val="tx1"/>
                </a:solidFill>
              </a:rPr>
              <a:t>miejska</a:t>
            </a:r>
            <a:r>
              <a:rPr lang="en-US" sz="1800" b="0" dirty="0">
                <a:solidFill>
                  <a:schemeClr val="tx1"/>
                </a:solidFill>
              </a:rPr>
              <a:t> </a:t>
            </a:r>
            <a:r>
              <a:rPr lang="en-US" sz="1800" b="0" dirty="0" err="1">
                <a:solidFill>
                  <a:schemeClr val="tx1"/>
                </a:solidFill>
              </a:rPr>
              <a:t>logistyka</a:t>
            </a:r>
            <a:r>
              <a:rPr lang="en-US" sz="1800" b="0" dirty="0">
                <a:solidFill>
                  <a:schemeClr val="tx1"/>
                </a:solidFill>
              </a:rPr>
              <a:t> </a:t>
            </a:r>
            <a:r>
              <a:rPr lang="en-US" sz="1800" b="0" dirty="0" err="1">
                <a:solidFill>
                  <a:schemeClr val="tx1"/>
                </a:solidFill>
              </a:rPr>
              <a:t>towarowa</a:t>
            </a:r>
            <a:r>
              <a:rPr lang="en-US" sz="1800" b="0" dirty="0">
                <a:solidFill>
                  <a:schemeClr val="tx1"/>
                </a:solidFill>
              </a:rPr>
              <a:t> </a:t>
            </a:r>
            <a:r>
              <a:rPr lang="en-US" sz="1800" b="0" dirty="0" err="1">
                <a:solidFill>
                  <a:schemeClr val="tx1"/>
                </a:solidFill>
              </a:rPr>
              <a:t>i</a:t>
            </a:r>
            <a:r>
              <a:rPr lang="en-US" sz="1800" b="0" dirty="0">
                <a:solidFill>
                  <a:schemeClr val="tx1"/>
                </a:solidFill>
              </a:rPr>
              <a:t> </a:t>
            </a:r>
          </a:p>
          <a:p>
            <a:r>
              <a:rPr lang="en-US" sz="1800" b="0" dirty="0" err="1">
                <a:solidFill>
                  <a:schemeClr val="tx1"/>
                </a:solidFill>
              </a:rPr>
              <a:t>pojazdy</a:t>
            </a:r>
            <a:r>
              <a:rPr lang="en-US" sz="1800" b="0" dirty="0">
                <a:solidFill>
                  <a:schemeClr val="tx1"/>
                </a:solidFill>
              </a:rPr>
              <a:t> </a:t>
            </a:r>
            <a:r>
              <a:rPr lang="en-US" sz="1800" b="0" dirty="0" err="1">
                <a:solidFill>
                  <a:schemeClr val="tx1"/>
                </a:solidFill>
              </a:rPr>
              <a:t>służbowe</a:t>
            </a:r>
            <a:r>
              <a:rPr lang="en-US" sz="1800" b="0" dirty="0">
                <a:solidFill>
                  <a:schemeClr val="tx1"/>
                </a:solidFill>
              </a:rPr>
              <a:t>, </a:t>
            </a:r>
          </a:p>
          <a:p>
            <a:r>
              <a:rPr lang="en-US" sz="1800" b="0" dirty="0" err="1">
                <a:solidFill>
                  <a:schemeClr val="tx1"/>
                </a:solidFill>
              </a:rPr>
              <a:t>licencjonowane</a:t>
            </a:r>
            <a:r>
              <a:rPr lang="en-US" sz="1800" b="0" dirty="0">
                <a:solidFill>
                  <a:schemeClr val="tx1"/>
                </a:solidFill>
              </a:rPr>
              <a:t> </a:t>
            </a:r>
            <a:r>
              <a:rPr lang="en-US" sz="1800" b="0" dirty="0" err="1">
                <a:solidFill>
                  <a:schemeClr val="tx1"/>
                </a:solidFill>
              </a:rPr>
              <a:t>pojazdy</a:t>
            </a:r>
            <a:r>
              <a:rPr lang="en-US" sz="1800" b="0" dirty="0">
                <a:solidFill>
                  <a:schemeClr val="tx1"/>
                </a:solidFill>
              </a:rPr>
              <a:t> </a:t>
            </a:r>
            <a:r>
              <a:rPr lang="en-US" sz="1800" b="0" dirty="0" err="1">
                <a:solidFill>
                  <a:schemeClr val="tx1"/>
                </a:solidFill>
              </a:rPr>
              <a:t>korpusu</a:t>
            </a:r>
            <a:r>
              <a:rPr lang="en-US" sz="1800" b="0" dirty="0">
                <a:solidFill>
                  <a:schemeClr val="tx1"/>
                </a:solidFill>
              </a:rPr>
              <a:t> </a:t>
            </a:r>
            <a:r>
              <a:rPr lang="en-US" sz="1800" b="0" dirty="0" err="1">
                <a:solidFill>
                  <a:schemeClr val="tx1"/>
                </a:solidFill>
              </a:rPr>
              <a:t>dyplomatycznego</a:t>
            </a:r>
            <a:r>
              <a:rPr lang="en-US" sz="1800" b="0" dirty="0">
                <a:solidFill>
                  <a:schemeClr val="tx1"/>
                </a:solidFill>
              </a:rPr>
              <a:t>.</a:t>
            </a:r>
          </a:p>
          <a:p>
            <a:pPr marL="0" indent="0">
              <a:buNone/>
            </a:pPr>
            <a:endParaRPr lang="en-US" sz="1800" b="0" dirty="0">
              <a:solidFill>
                <a:schemeClr val="tx1"/>
              </a:solidFill>
            </a:endParaRPr>
          </a:p>
          <a:p>
            <a:pPr marL="0" indent="0">
              <a:buNone/>
            </a:pPr>
            <a:r>
              <a:rPr lang="en-US" sz="1800" b="0" dirty="0">
                <a:solidFill>
                  <a:schemeClr val="tx1"/>
                </a:solidFill>
              </a:rPr>
              <a:t> </a:t>
            </a:r>
          </a:p>
        </p:txBody>
      </p:sp>
      <p:sp>
        <p:nvSpPr>
          <p:cNvPr id="4" name="Footer Placeholder 3">
            <a:extLst>
              <a:ext uri="{FF2B5EF4-FFF2-40B4-BE49-F238E27FC236}">
                <a16:creationId xmlns:a16="http://schemas.microsoft.com/office/drawing/2014/main" xmlns="" id="{270A51D9-54CF-4B12-B342-2AD27533727D}"/>
              </a:ext>
            </a:extLst>
          </p:cNvPr>
          <p:cNvSpPr>
            <a:spLocks noGrp="1"/>
          </p:cNvSpPr>
          <p:nvPr>
            <p:ph type="ftr" sz="quarter" idx="10"/>
          </p:nvPr>
        </p:nvSpPr>
        <p:spPr/>
        <p:txBody>
          <a:bodyPr/>
          <a:lstStyle/>
          <a:p>
            <a:pPr>
              <a:defRPr/>
            </a:pPr>
            <a:r>
              <a:rPr lang="en-GB" dirty="0"/>
              <a:t>&lt;</a:t>
            </a:r>
            <a:r>
              <a:rPr lang="pl-PL" dirty="0"/>
              <a:t>Wydarzenie	</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p:txBody>
      </p:sp>
      <p:sp>
        <p:nvSpPr>
          <p:cNvPr id="5" name="Speech Bubble: Rectangle with Corners Rounded 4">
            <a:extLst>
              <a:ext uri="{FF2B5EF4-FFF2-40B4-BE49-F238E27FC236}">
                <a16:creationId xmlns:a16="http://schemas.microsoft.com/office/drawing/2014/main" xmlns="" id="{74224801-5520-4E32-AFD2-AADCA69043BA}"/>
              </a:ext>
            </a:extLst>
          </p:cNvPr>
          <p:cNvSpPr/>
          <p:nvPr/>
        </p:nvSpPr>
        <p:spPr>
          <a:xfrm>
            <a:off x="4103370" y="4616196"/>
            <a:ext cx="3749040" cy="158877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l-PL" dirty="0"/>
              <a:t>Czy tak jest w Twoim mieście?</a:t>
            </a:r>
            <a:endParaRPr lang="en-GB" dirty="0"/>
          </a:p>
        </p:txBody>
      </p:sp>
    </p:spTree>
    <p:extLst>
      <p:ext uri="{BB962C8B-B14F-4D97-AF65-F5344CB8AC3E}">
        <p14:creationId xmlns:p14="http://schemas.microsoft.com/office/powerpoint/2010/main" val="2231613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F4465B-3B0C-4915-89F2-F31B6315D351}"/>
              </a:ext>
            </a:extLst>
          </p:cNvPr>
          <p:cNvSpPr>
            <a:spLocks noGrp="1"/>
          </p:cNvSpPr>
          <p:nvPr>
            <p:ph type="title"/>
          </p:nvPr>
        </p:nvSpPr>
        <p:spPr/>
        <p:txBody>
          <a:bodyPr/>
          <a:lstStyle/>
          <a:p>
            <a:r>
              <a:rPr lang="pl-PL" dirty="0"/>
              <a:t>Zasada 7: Doceniaj swoich kontrolerów</a:t>
            </a:r>
            <a:endParaRPr lang="en-GB" dirty="0"/>
          </a:p>
        </p:txBody>
      </p:sp>
      <p:sp>
        <p:nvSpPr>
          <p:cNvPr id="3" name="Content Placeholder 2">
            <a:extLst>
              <a:ext uri="{FF2B5EF4-FFF2-40B4-BE49-F238E27FC236}">
                <a16:creationId xmlns:a16="http://schemas.microsoft.com/office/drawing/2014/main" xmlns="" id="{33BA9D5F-7B6A-4AEC-AB33-0F44F28D837A}"/>
              </a:ext>
            </a:extLst>
          </p:cNvPr>
          <p:cNvSpPr>
            <a:spLocks noGrp="1"/>
          </p:cNvSpPr>
          <p:nvPr>
            <p:ph idx="1"/>
          </p:nvPr>
        </p:nvSpPr>
        <p:spPr>
          <a:xfrm>
            <a:off x="417575" y="1570038"/>
            <a:ext cx="8550965" cy="4608512"/>
          </a:xfrm>
        </p:spPr>
        <p:txBody>
          <a:bodyPr/>
          <a:lstStyle/>
          <a:p>
            <a:pPr marL="0" indent="0">
              <a:buNone/>
            </a:pPr>
            <a:r>
              <a:rPr lang="pl-PL" sz="1800" b="0" dirty="0">
                <a:solidFill>
                  <a:schemeClr val="tx1"/>
                </a:solidFill>
              </a:rPr>
              <a:t>Kontrolerzy parkowania są najsilniejszym ogniwem w procesie egzekwowania prawa. </a:t>
            </a:r>
            <a:endParaRPr lang="en-US" sz="1800" b="0" dirty="0">
              <a:solidFill>
                <a:schemeClr val="tx1"/>
              </a:solidFill>
            </a:endParaRPr>
          </a:p>
          <a:p>
            <a:pPr marL="0" indent="0">
              <a:buNone/>
            </a:pPr>
            <a:r>
              <a:rPr lang="pl-PL" sz="1800" b="0" dirty="0">
                <a:solidFill>
                  <a:schemeClr val="tx1"/>
                </a:solidFill>
              </a:rPr>
              <a:t>Ważne jest odpowiednie i regularne szkolenie kontrolerów, tak aby mogli oni pomagać ludziom w kwestiach związanych z parkowaniem i innych, a nie tylko wystawiać mandaty. </a:t>
            </a:r>
            <a:endParaRPr lang="en-US" sz="1800" b="0" dirty="0">
              <a:solidFill>
                <a:schemeClr val="tx1"/>
              </a:solidFill>
            </a:endParaRPr>
          </a:p>
          <a:p>
            <a:r>
              <a:rPr lang="pl-PL" sz="1800" b="0" dirty="0">
                <a:solidFill>
                  <a:schemeClr val="tx1"/>
                </a:solidFill>
              </a:rPr>
              <a:t>Ważne są szkolenia językowe i umiejętności komunikacyjne. </a:t>
            </a:r>
            <a:endParaRPr lang="en-US" sz="1800" b="0" dirty="0">
              <a:solidFill>
                <a:schemeClr val="tx1"/>
              </a:solidFill>
            </a:endParaRPr>
          </a:p>
          <a:p>
            <a:r>
              <a:rPr lang="pl-PL" sz="1800" b="0" dirty="0">
                <a:solidFill>
                  <a:schemeClr val="tx1"/>
                </a:solidFill>
              </a:rPr>
              <a:t>Zakres obowiązków kontrolerów może być zwiększony. </a:t>
            </a:r>
            <a:endParaRPr lang="en-US" sz="1800" b="0" dirty="0">
              <a:solidFill>
                <a:schemeClr val="tx1"/>
              </a:solidFill>
            </a:endParaRPr>
          </a:p>
          <a:p>
            <a:r>
              <a:rPr lang="pl-PL" sz="1800" b="0" dirty="0">
                <a:solidFill>
                  <a:schemeClr val="tx1"/>
                </a:solidFill>
              </a:rPr>
              <a:t>Kontrolerzy parkowania angażują się w działania społeczności lokalnej i stają się "oczami na ulicy" lub mogą skupić się na wspieraniu turystów. </a:t>
            </a:r>
            <a:endParaRPr lang="en-US" sz="1800" b="0" dirty="0">
              <a:solidFill>
                <a:schemeClr val="tx1"/>
              </a:solidFill>
            </a:endParaRPr>
          </a:p>
          <a:p>
            <a:pPr marL="0" indent="0">
              <a:buNone/>
            </a:pPr>
            <a:r>
              <a:rPr lang="pl-PL" sz="1800" b="0" dirty="0">
                <a:solidFill>
                  <a:schemeClr val="tx1"/>
                </a:solidFill>
              </a:rPr>
              <a:t>Ich harmonogram powinien w tym przypadku przewidywać czas na podjęcie tych dodatkowych zadań.</a:t>
            </a:r>
            <a:r>
              <a:rPr lang="en-US" sz="1800" b="0" dirty="0">
                <a:solidFill>
                  <a:schemeClr val="tx1"/>
                </a:solidFill>
              </a:rPr>
              <a:t> </a:t>
            </a:r>
          </a:p>
          <a:p>
            <a:pPr marL="0" indent="0">
              <a:buNone/>
            </a:pPr>
            <a:endParaRPr lang="en-GB" sz="1800" b="0" dirty="0">
              <a:solidFill>
                <a:schemeClr val="tx1"/>
              </a:solidFill>
            </a:endParaRPr>
          </a:p>
        </p:txBody>
      </p:sp>
      <p:sp>
        <p:nvSpPr>
          <p:cNvPr id="4" name="Footer Placeholder 3">
            <a:extLst>
              <a:ext uri="{FF2B5EF4-FFF2-40B4-BE49-F238E27FC236}">
                <a16:creationId xmlns:a16="http://schemas.microsoft.com/office/drawing/2014/main" xmlns="" id="{2B55AED3-1CCA-45F0-A4F1-F7D57D4BCABA}"/>
              </a:ext>
            </a:extLst>
          </p:cNvPr>
          <p:cNvSpPr>
            <a:spLocks noGrp="1"/>
          </p:cNvSpPr>
          <p:nvPr>
            <p:ph type="ftr" sz="quarter" idx="10"/>
          </p:nvPr>
        </p:nvSpPr>
        <p:spPr>
          <a:xfrm>
            <a:off x="1070293" y="6480175"/>
            <a:ext cx="5256212" cy="260350"/>
          </a:xfrm>
        </p:spPr>
        <p:txBody>
          <a:bodyPr/>
          <a:lstStyle/>
          <a:p>
            <a:pPr>
              <a:defRPr/>
            </a:pPr>
            <a:r>
              <a:rPr lang="en-GB" dirty="0"/>
              <a:t>&lt;</a:t>
            </a:r>
            <a:r>
              <a:rPr lang="pl-PL" dirty="0"/>
              <a: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p:txBody>
      </p:sp>
      <p:sp>
        <p:nvSpPr>
          <p:cNvPr id="5" name="Speech Bubble: Rectangle with Corners Rounded 4">
            <a:extLst>
              <a:ext uri="{FF2B5EF4-FFF2-40B4-BE49-F238E27FC236}">
                <a16:creationId xmlns:a16="http://schemas.microsoft.com/office/drawing/2014/main" xmlns="" id="{87B2D195-2A4A-4B08-99B1-EA77D03BEF72}"/>
              </a:ext>
            </a:extLst>
          </p:cNvPr>
          <p:cNvSpPr/>
          <p:nvPr/>
        </p:nvSpPr>
        <p:spPr>
          <a:xfrm>
            <a:off x="4149090" y="4719955"/>
            <a:ext cx="3749040" cy="158877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l-PL" dirty="0"/>
              <a:t>Co możesz zrobić, aby lepiej doceniać swoich kontrolerów?</a:t>
            </a:r>
            <a:endParaRPr lang="en-GB" dirty="0"/>
          </a:p>
        </p:txBody>
      </p:sp>
    </p:spTree>
    <p:extLst>
      <p:ext uri="{BB962C8B-B14F-4D97-AF65-F5344CB8AC3E}">
        <p14:creationId xmlns:p14="http://schemas.microsoft.com/office/powerpoint/2010/main" val="2117644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791FFBF1-A401-4112-A645-8501E977A333}"/>
              </a:ext>
            </a:extLst>
          </p:cNvPr>
          <p:cNvSpPr/>
          <p:nvPr/>
        </p:nvSpPr>
        <p:spPr>
          <a:xfrm>
            <a:off x="147637" y="1449550"/>
            <a:ext cx="8848725" cy="4808375"/>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xmlns="" id="{60BC1FCC-C924-4829-95DB-92A0ED306018}"/>
              </a:ext>
            </a:extLst>
          </p:cNvPr>
          <p:cNvSpPr/>
          <p:nvPr/>
        </p:nvSpPr>
        <p:spPr>
          <a:xfrm>
            <a:off x="660676" y="3429000"/>
            <a:ext cx="7701126" cy="1754326"/>
          </a:xfrm>
          <a:prstGeom prst="rect">
            <a:avLst/>
          </a:prstGeom>
        </p:spPr>
        <p:txBody>
          <a:bodyPr wrap="square">
            <a:spAutoFit/>
          </a:bodyPr>
          <a:lstStyle/>
          <a:p>
            <a:r>
              <a:rPr lang="en-US" sz="3600" b="1" dirty="0">
                <a:solidFill>
                  <a:schemeClr val="bg1"/>
                </a:solidFill>
                <a:latin typeface="+mj-lt"/>
              </a:rPr>
              <a:t>1. </a:t>
            </a:r>
            <a:r>
              <a:rPr lang="pl-PL" sz="3600" b="1" dirty="0">
                <a:solidFill>
                  <a:schemeClr val="bg1"/>
                </a:solidFill>
                <a:latin typeface="+mj-lt"/>
                <a:ea typeface="Times New Roman" panose="02020603050405020304" pitchFamily="18" charset="0"/>
                <a:cs typeface="Calibri" panose="020F0502020204030204" pitchFamily="34" charset="0"/>
              </a:rPr>
              <a:t>Definiowanie procesu egzekwowania przepisów dotyczących parkowania</a:t>
            </a:r>
            <a:endParaRPr lang="en-US" sz="3600" b="1" dirty="0">
              <a:solidFill>
                <a:schemeClr val="bg1"/>
              </a:solidFill>
              <a:latin typeface="+mj-lt"/>
            </a:endParaRPr>
          </a:p>
        </p:txBody>
      </p:sp>
    </p:spTree>
    <p:extLst>
      <p:ext uri="{BB962C8B-B14F-4D97-AF65-F5344CB8AC3E}">
        <p14:creationId xmlns:p14="http://schemas.microsoft.com/office/powerpoint/2010/main" val="1207402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xmlns="" id="{60BC1FCC-C924-4829-95DB-92A0ED306018}"/>
              </a:ext>
            </a:extLst>
          </p:cNvPr>
          <p:cNvSpPr/>
          <p:nvPr/>
        </p:nvSpPr>
        <p:spPr>
          <a:xfrm>
            <a:off x="660676" y="3429000"/>
            <a:ext cx="7303109" cy="1200329"/>
          </a:xfrm>
          <a:prstGeom prst="rect">
            <a:avLst/>
          </a:prstGeom>
        </p:spPr>
        <p:txBody>
          <a:bodyPr wrap="square">
            <a:spAutoFit/>
          </a:bodyPr>
          <a:lstStyle/>
          <a:p>
            <a:r>
              <a:rPr lang="en-US" sz="3600" b="1" dirty="0">
                <a:solidFill>
                  <a:schemeClr val="bg1"/>
                </a:solidFill>
                <a:latin typeface="+mj-lt"/>
              </a:rPr>
              <a:t>4.</a:t>
            </a:r>
          </a:p>
          <a:p>
            <a:r>
              <a:rPr lang="en-US" sz="3600" b="1" dirty="0" err="1">
                <a:solidFill>
                  <a:schemeClr val="bg1"/>
                </a:solidFill>
                <a:latin typeface="+mj-lt"/>
              </a:rPr>
              <a:t>Czynności</a:t>
            </a:r>
            <a:r>
              <a:rPr lang="en-US" sz="3600" b="1" dirty="0">
                <a:solidFill>
                  <a:schemeClr val="bg1"/>
                </a:solidFill>
                <a:latin typeface="+mj-lt"/>
              </a:rPr>
              <a:t> </a:t>
            </a:r>
            <a:r>
              <a:rPr lang="en-US" sz="3600" b="1" dirty="0" err="1">
                <a:solidFill>
                  <a:schemeClr val="bg1"/>
                </a:solidFill>
                <a:latin typeface="+mj-lt"/>
              </a:rPr>
              <a:t>egzekucyjne</a:t>
            </a:r>
            <a:r>
              <a:rPr lang="en-US" sz="3600" b="1" dirty="0">
                <a:solidFill>
                  <a:schemeClr val="bg1"/>
                </a:solidFill>
                <a:latin typeface="+mj-lt"/>
              </a:rPr>
              <a:t> </a:t>
            </a:r>
          </a:p>
        </p:txBody>
      </p:sp>
    </p:spTree>
    <p:extLst>
      <p:ext uri="{BB962C8B-B14F-4D97-AF65-F5344CB8AC3E}">
        <p14:creationId xmlns:p14="http://schemas.microsoft.com/office/powerpoint/2010/main" val="1702151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xmlns="" id="{3AFD076A-9A58-4EE5-B731-59B73ED1B0E6}"/>
              </a:ext>
            </a:extLst>
          </p:cNvPr>
          <p:cNvSpPr>
            <a:spLocks noGrp="1"/>
          </p:cNvSpPr>
          <p:nvPr>
            <p:ph type="title"/>
          </p:nvPr>
        </p:nvSpPr>
        <p:spPr/>
        <p:txBody>
          <a:bodyPr/>
          <a:lstStyle/>
          <a:p>
            <a:r>
              <a:rPr lang="pl-PL" altLang="en-US" dirty="0"/>
              <a:t>Wracając do procesu egzekwowania prawa...</a:t>
            </a:r>
            <a:endParaRPr lang="en-GB" altLang="en-US" dirty="0"/>
          </a:p>
        </p:txBody>
      </p:sp>
      <p:sp>
        <p:nvSpPr>
          <p:cNvPr id="38915" name="Content Placeholder 2">
            <a:extLst>
              <a:ext uri="{FF2B5EF4-FFF2-40B4-BE49-F238E27FC236}">
                <a16:creationId xmlns:a16="http://schemas.microsoft.com/office/drawing/2014/main" xmlns="" id="{A04FDEEF-EFC5-4349-9593-548A35923983}"/>
              </a:ext>
            </a:extLst>
          </p:cNvPr>
          <p:cNvSpPr>
            <a:spLocks noGrp="1"/>
          </p:cNvSpPr>
          <p:nvPr>
            <p:ph idx="1"/>
          </p:nvPr>
        </p:nvSpPr>
        <p:spPr>
          <a:xfrm>
            <a:off x="339090" y="1665923"/>
            <a:ext cx="8550058" cy="4608512"/>
          </a:xfrm>
        </p:spPr>
        <p:txBody>
          <a:bodyPr/>
          <a:lstStyle/>
          <a:p>
            <a:pPr marL="0" lvl="1" indent="0" eaLnBrk="1" hangingPunct="1">
              <a:buNone/>
            </a:pPr>
            <a:r>
              <a:rPr lang="pl-PL" altLang="en-US" sz="1800" dirty="0"/>
              <a:t>Stwierdzenie zgodności lub niezgodności z lokalnymi przepisami parkingowymi: </a:t>
            </a:r>
            <a:endParaRPr lang="en-US" altLang="en-US" sz="1800" dirty="0"/>
          </a:p>
          <a:p>
            <a:pPr marL="1390650" lvl="2" indent="-342900" eaLnBrk="1" hangingPunct="1">
              <a:buFont typeface="+mj-lt"/>
              <a:buAutoNum type="arabicPeriod"/>
            </a:pPr>
            <a:r>
              <a:rPr lang="en-US" altLang="en-US" dirty="0" err="1"/>
              <a:t>Wykrycie</a:t>
            </a:r>
            <a:r>
              <a:rPr lang="en-US" altLang="en-US" dirty="0"/>
              <a:t> </a:t>
            </a:r>
            <a:r>
              <a:rPr lang="en-US" altLang="en-US" dirty="0" err="1"/>
              <a:t>pojazdu</a:t>
            </a:r>
            <a:r>
              <a:rPr lang="en-US" altLang="en-US" dirty="0"/>
              <a:t> </a:t>
            </a:r>
          </a:p>
          <a:p>
            <a:pPr marL="1390650" lvl="2" indent="-342900" eaLnBrk="1" hangingPunct="1">
              <a:buFont typeface="+mj-lt"/>
              <a:buAutoNum type="arabicPeriod"/>
            </a:pPr>
            <a:r>
              <a:rPr lang="pl-PL" altLang="en-US" dirty="0"/>
              <a:t>Zrozumienie praw pojazdu do parkowania </a:t>
            </a:r>
            <a:endParaRPr lang="en-US" altLang="en-US" dirty="0"/>
          </a:p>
          <a:p>
            <a:pPr marL="1390650" lvl="2" indent="-342900" eaLnBrk="1" hangingPunct="1">
              <a:buFont typeface="+mj-lt"/>
              <a:buAutoNum type="arabicPeriod"/>
            </a:pPr>
            <a:r>
              <a:rPr lang="pl-PL" altLang="en-US" dirty="0"/>
              <a:t>Sprawdzenie praw do parkowania z warunkami parkowania obowiązującymi w miejscu znalezienia pojazdu</a:t>
            </a:r>
            <a:endParaRPr lang="en-US" altLang="en-US" dirty="0"/>
          </a:p>
          <a:p>
            <a:pPr marL="0" indent="0" eaLnBrk="1" hangingPunct="1">
              <a:buNone/>
            </a:pPr>
            <a:r>
              <a:rPr lang="pl-PL" sz="1600" b="0" dirty="0">
                <a:solidFill>
                  <a:schemeClr val="tx1"/>
                </a:solidFill>
              </a:rPr>
              <a:t>Ta część procesu egzekwowania kończy się albo poprzez „oczyszczenie” pojazdu (pojazd ma prawo do parkowania, w danym miejscu i o danej porze dnia), albo poprzez</a:t>
            </a:r>
            <a:endParaRPr lang="en-US" sz="1600" b="0" dirty="0">
              <a:solidFill>
                <a:schemeClr val="tx1"/>
              </a:solidFill>
            </a:endParaRPr>
          </a:p>
          <a:p>
            <a:pPr marL="0" lvl="1" indent="0" eaLnBrk="1" hangingPunct="1">
              <a:buNone/>
            </a:pPr>
            <a:r>
              <a:rPr lang="pl-PL" altLang="en-US" sz="1800" dirty="0"/>
              <a:t>Działanie w przypadku nieprzestrzegania przepisów</a:t>
            </a:r>
            <a:endParaRPr lang="en-US" altLang="en-US" sz="1800" dirty="0"/>
          </a:p>
          <a:p>
            <a:pPr marL="1390650" lvl="2" indent="-342900" eaLnBrk="1" hangingPunct="1">
              <a:buFont typeface="+mj-lt"/>
              <a:buAutoNum type="arabicPeriod"/>
            </a:pPr>
            <a:r>
              <a:rPr lang="en-US" altLang="en-US" dirty="0" err="1"/>
              <a:t>Postępowanie</a:t>
            </a:r>
            <a:r>
              <a:rPr lang="en-US" altLang="en-US" dirty="0"/>
              <a:t> </a:t>
            </a:r>
            <a:r>
              <a:rPr lang="en-US" altLang="en-US" dirty="0" err="1"/>
              <a:t>karne</a:t>
            </a:r>
            <a:r>
              <a:rPr lang="en-US" altLang="en-US" dirty="0"/>
              <a:t> </a:t>
            </a:r>
            <a:r>
              <a:rPr lang="en-US" altLang="en-US" dirty="0" err="1"/>
              <a:t>lub</a:t>
            </a:r>
            <a:r>
              <a:rPr lang="en-US" altLang="en-US" dirty="0"/>
              <a:t> </a:t>
            </a:r>
            <a:r>
              <a:rPr lang="en-US" altLang="en-US" dirty="0" err="1"/>
              <a:t>niekarne</a:t>
            </a:r>
            <a:endParaRPr lang="en-US" altLang="en-US" dirty="0"/>
          </a:p>
          <a:p>
            <a:pPr marL="1390650" lvl="2" indent="-342900" eaLnBrk="1" hangingPunct="1">
              <a:buFont typeface="+mj-lt"/>
              <a:buAutoNum type="arabicPeriod"/>
            </a:pPr>
            <a:r>
              <a:rPr lang="pl-PL" dirty="0"/>
              <a:t>Mandaty lub opłaty administracyjne </a:t>
            </a:r>
          </a:p>
          <a:p>
            <a:pPr marL="1390650" lvl="2" indent="-342900" eaLnBrk="1" hangingPunct="1">
              <a:buFont typeface="+mj-lt"/>
              <a:buAutoNum type="arabicPeriod"/>
            </a:pPr>
            <a:r>
              <a:rPr lang="pl-PL" altLang="en-US" dirty="0"/>
              <a:t>Kary niefinansowe (np. odjęcie punktów z prawa jazdy w przypadku systemu punktowego)</a:t>
            </a:r>
            <a:endParaRPr lang="en-US" altLang="en-US" dirty="0"/>
          </a:p>
          <a:p>
            <a:pPr marL="1390650" lvl="2" indent="-342900" eaLnBrk="1" hangingPunct="1">
              <a:buFont typeface="+mj-lt"/>
              <a:buAutoNum type="arabicPeriod"/>
            </a:pPr>
            <a:r>
              <a:rPr lang="en-US" altLang="en-US" dirty="0" err="1"/>
              <a:t>Odholowanie</a:t>
            </a:r>
            <a:r>
              <a:rPr lang="en-US" altLang="en-US" dirty="0"/>
              <a:t> </a:t>
            </a:r>
            <a:r>
              <a:rPr lang="en-US" altLang="en-US" dirty="0" err="1"/>
              <a:t>i</a:t>
            </a:r>
            <a:r>
              <a:rPr lang="en-US" altLang="en-US" dirty="0"/>
              <a:t> </a:t>
            </a:r>
            <a:r>
              <a:rPr lang="en-US" altLang="en-US" dirty="0" err="1"/>
              <a:t>blokowanie</a:t>
            </a:r>
            <a:endParaRPr lang="en-US" altLang="en-US" dirty="0"/>
          </a:p>
          <a:p>
            <a:pPr marL="479425" lvl="1" indent="0" eaLnBrk="1" hangingPunct="1">
              <a:buNone/>
            </a:pPr>
            <a:endParaRPr lang="en-GB" altLang="en-US" sz="1600" dirty="0"/>
          </a:p>
        </p:txBody>
      </p:sp>
    </p:spTree>
    <p:extLst>
      <p:ext uri="{BB962C8B-B14F-4D97-AF65-F5344CB8AC3E}">
        <p14:creationId xmlns:p14="http://schemas.microsoft.com/office/powerpoint/2010/main" val="1354973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F6B16F-DF44-41CD-BFBE-A83633D5B9B9}"/>
              </a:ext>
            </a:extLst>
          </p:cNvPr>
          <p:cNvSpPr>
            <a:spLocks noGrp="1"/>
          </p:cNvSpPr>
          <p:nvPr>
            <p:ph type="title"/>
          </p:nvPr>
        </p:nvSpPr>
        <p:spPr>
          <a:xfrm>
            <a:off x="381001" y="-147002"/>
            <a:ext cx="7343775" cy="1152525"/>
          </a:xfrm>
        </p:spPr>
        <p:txBody>
          <a:bodyPr/>
          <a:lstStyle/>
          <a:p>
            <a:r>
              <a:rPr lang="pl-PL" dirty="0"/>
              <a:t>Jak uruchomić proces egzekwowania prawa? </a:t>
            </a:r>
            <a:endParaRPr lang="en-GB" dirty="0"/>
          </a:p>
        </p:txBody>
      </p:sp>
      <p:sp>
        <p:nvSpPr>
          <p:cNvPr id="4" name="Footer Placeholder 3">
            <a:extLst>
              <a:ext uri="{FF2B5EF4-FFF2-40B4-BE49-F238E27FC236}">
                <a16:creationId xmlns:a16="http://schemas.microsoft.com/office/drawing/2014/main" xmlns="" id="{075AEC81-A639-4E6B-85B4-288E6B8DC260}"/>
              </a:ext>
            </a:extLst>
          </p:cNvPr>
          <p:cNvSpPr>
            <a:spLocks noGrp="1"/>
          </p:cNvSpPr>
          <p:nvPr>
            <p:ph type="ftr" sz="quarter" idx="10"/>
          </p:nvPr>
        </p:nvSpPr>
        <p:spPr/>
        <p:txBody>
          <a:bodyPr/>
          <a:lstStyle/>
          <a:p>
            <a:pPr>
              <a:defRPr/>
            </a:pPr>
            <a:r>
              <a:rPr lang="en-GB"/>
              <a:t>&lt;Event&gt; • &lt;Date&gt; • &lt;Location&gt; • &lt;Speaker&gt;</a:t>
            </a:r>
            <a:endParaRPr lang="de-DE"/>
          </a:p>
        </p:txBody>
      </p:sp>
      <p:graphicFrame>
        <p:nvGraphicFramePr>
          <p:cNvPr id="8" name="Table 8">
            <a:extLst>
              <a:ext uri="{FF2B5EF4-FFF2-40B4-BE49-F238E27FC236}">
                <a16:creationId xmlns:a16="http://schemas.microsoft.com/office/drawing/2014/main" xmlns="" id="{1283A8F4-350E-4448-9FDA-8213727877F7}"/>
              </a:ext>
            </a:extLst>
          </p:cNvPr>
          <p:cNvGraphicFramePr>
            <a:graphicFrameLocks noGrp="1"/>
          </p:cNvGraphicFramePr>
          <p:nvPr>
            <p:ph idx="1"/>
            <p:extLst>
              <p:ext uri="{D42A27DB-BD31-4B8C-83A1-F6EECF244321}">
                <p14:modId xmlns:p14="http://schemas.microsoft.com/office/powerpoint/2010/main" val="4153103006"/>
              </p:ext>
            </p:extLst>
          </p:nvPr>
        </p:nvGraphicFramePr>
        <p:xfrm>
          <a:off x="57912" y="636485"/>
          <a:ext cx="8705087" cy="5888140"/>
        </p:xfrm>
        <a:graphic>
          <a:graphicData uri="http://schemas.openxmlformats.org/drawingml/2006/table">
            <a:tbl>
              <a:tblPr firstRow="1" bandRow="1">
                <a:tableStyleId>{5C22544A-7EE6-4342-B048-85BDC9FD1C3A}</a:tableStyleId>
              </a:tblPr>
              <a:tblGrid>
                <a:gridCol w="3073308">
                  <a:extLst>
                    <a:ext uri="{9D8B030D-6E8A-4147-A177-3AD203B41FA5}">
                      <a16:colId xmlns:a16="http://schemas.microsoft.com/office/drawing/2014/main" xmlns="" val="3039028223"/>
                    </a:ext>
                  </a:extLst>
                </a:gridCol>
                <a:gridCol w="2914595">
                  <a:extLst>
                    <a:ext uri="{9D8B030D-6E8A-4147-A177-3AD203B41FA5}">
                      <a16:colId xmlns:a16="http://schemas.microsoft.com/office/drawing/2014/main" xmlns="" val="1440496406"/>
                    </a:ext>
                  </a:extLst>
                </a:gridCol>
                <a:gridCol w="2717184">
                  <a:extLst>
                    <a:ext uri="{9D8B030D-6E8A-4147-A177-3AD203B41FA5}">
                      <a16:colId xmlns:a16="http://schemas.microsoft.com/office/drawing/2014/main" xmlns="" val="2792426321"/>
                    </a:ext>
                  </a:extLst>
                </a:gridCol>
              </a:tblGrid>
              <a:tr h="444916">
                <a:tc>
                  <a:txBody>
                    <a:bodyPr/>
                    <a:lstStyle/>
                    <a:p>
                      <a:r>
                        <a:rPr lang="pl-PL" dirty="0"/>
                        <a:t>Proces parkowania</a:t>
                      </a:r>
                      <a:endParaRPr lang="en-GB" dirty="0"/>
                    </a:p>
                  </a:txBody>
                  <a:tcPr/>
                </a:tc>
                <a:tc>
                  <a:txBody>
                    <a:bodyPr/>
                    <a:lstStyle/>
                    <a:p>
                      <a:r>
                        <a:rPr lang="pl-PL" sz="1800" b="1" kern="1200" dirty="0">
                          <a:solidFill>
                            <a:schemeClr val="lt1"/>
                          </a:solidFill>
                          <a:effectLst/>
                          <a:latin typeface="+mn-lt"/>
                          <a:ea typeface="+mn-ea"/>
                          <a:cs typeface="+mn-cs"/>
                        </a:rPr>
                        <a:t>Jak to się odbywa? Stosowane narzędzia/technologia</a:t>
                      </a:r>
                      <a:endParaRPr lang="en-GB" dirty="0"/>
                    </a:p>
                  </a:txBody>
                  <a:tcPr/>
                </a:tc>
                <a:tc>
                  <a:txBody>
                    <a:bodyPr/>
                    <a:lstStyle/>
                    <a:p>
                      <a:r>
                        <a:rPr lang="en-GB" sz="1800" b="1" kern="1200" dirty="0" err="1">
                          <a:solidFill>
                            <a:schemeClr val="lt1"/>
                          </a:solidFill>
                          <a:effectLst/>
                          <a:latin typeface="+mn-lt"/>
                          <a:ea typeface="+mn-ea"/>
                          <a:cs typeface="+mn-cs"/>
                        </a:rPr>
                        <a:t>Odpowiedzialna</a:t>
                      </a:r>
                      <a:r>
                        <a:rPr lang="en-GB" sz="1800" b="1" kern="1200" dirty="0">
                          <a:solidFill>
                            <a:schemeClr val="lt1"/>
                          </a:solidFill>
                          <a:effectLst/>
                          <a:latin typeface="+mn-lt"/>
                          <a:ea typeface="+mn-ea"/>
                          <a:cs typeface="+mn-cs"/>
                        </a:rPr>
                        <a:t> </a:t>
                      </a:r>
                      <a:r>
                        <a:rPr lang="en-GB" sz="1800" b="1" kern="1200" dirty="0" err="1">
                          <a:solidFill>
                            <a:schemeClr val="lt1"/>
                          </a:solidFill>
                          <a:effectLst/>
                          <a:latin typeface="+mn-lt"/>
                          <a:ea typeface="+mn-ea"/>
                          <a:cs typeface="+mn-cs"/>
                        </a:rPr>
                        <a:t>organizacja</a:t>
                      </a:r>
                      <a:r>
                        <a:rPr lang="en-GB" sz="1800" b="1" kern="1200" dirty="0">
                          <a:solidFill>
                            <a:schemeClr val="lt1"/>
                          </a:solidFill>
                          <a:effectLst/>
                          <a:latin typeface="+mn-lt"/>
                          <a:ea typeface="+mn-ea"/>
                          <a:cs typeface="+mn-cs"/>
                        </a:rPr>
                        <a:t>/</a:t>
                      </a:r>
                      <a:r>
                        <a:rPr lang="en-GB" sz="1800" b="1" kern="1200" dirty="0" err="1">
                          <a:solidFill>
                            <a:schemeClr val="lt1"/>
                          </a:solidFill>
                          <a:effectLst/>
                          <a:latin typeface="+mn-lt"/>
                          <a:ea typeface="+mn-ea"/>
                          <a:cs typeface="+mn-cs"/>
                        </a:rPr>
                        <a:t>jednostka</a:t>
                      </a:r>
                      <a:endParaRPr lang="en-GB" dirty="0"/>
                    </a:p>
                  </a:txBody>
                  <a:tcPr/>
                </a:tc>
                <a:extLst>
                  <a:ext uri="{0D108BD9-81ED-4DB2-BD59-A6C34878D82A}">
                    <a16:rowId xmlns:a16="http://schemas.microsoft.com/office/drawing/2014/main" xmlns="" val="4082438534"/>
                  </a:ext>
                </a:extLst>
              </a:tr>
              <a:tr h="767936">
                <a:tc>
                  <a:txBody>
                    <a:bodyPr/>
                    <a:lstStyle/>
                    <a:p>
                      <a:r>
                        <a:rPr lang="pl-PL" dirty="0"/>
                        <a:t>Wykrycie pojazdu</a:t>
                      </a:r>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1333288184"/>
                  </a:ext>
                </a:extLst>
              </a:tr>
              <a:tr h="767936">
                <a:tc>
                  <a:txBody>
                    <a:bodyPr/>
                    <a:lstStyle/>
                    <a:p>
                      <a:r>
                        <a:rPr lang="pl-PL" dirty="0"/>
                        <a:t>Zrozumienie prawa do parkowania pojazdu</a:t>
                      </a:r>
                      <a:endParaRPr lang="en-US"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659437735"/>
                  </a:ext>
                </a:extLst>
              </a:tr>
              <a:tr h="969406">
                <a:tc>
                  <a:txBody>
                    <a:bodyPr/>
                    <a:lstStyle/>
                    <a:p>
                      <a:r>
                        <a:rPr lang="pl-PL" sz="1800" kern="1200" dirty="0">
                          <a:solidFill>
                            <a:schemeClr val="dk1"/>
                          </a:solidFill>
                          <a:effectLst/>
                          <a:latin typeface="+mn-lt"/>
                          <a:ea typeface="+mn-ea"/>
                          <a:cs typeface="+mn-cs"/>
                        </a:rPr>
                        <a:t>Sprawdzanie praw do parkowania w odniesieniu do warunków parkowania obowiązujących w miejscu wykrycia pojazdu</a:t>
                      </a:r>
                      <a:endParaRPr lang="en-US"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2478273981"/>
                  </a:ext>
                </a:extLst>
              </a:tr>
              <a:tr h="444916">
                <a:tc>
                  <a:txBody>
                    <a:bodyPr/>
                    <a:lstStyle/>
                    <a:p>
                      <a:r>
                        <a:rPr lang="pl-PL" sz="1800" kern="1200" dirty="0">
                          <a:solidFill>
                            <a:schemeClr val="dk1"/>
                          </a:solidFill>
                          <a:effectLst/>
                          <a:latin typeface="+mn-lt"/>
                          <a:ea typeface="+mn-ea"/>
                          <a:cs typeface="+mn-cs"/>
                        </a:rPr>
                        <a:t>Podejmowanie decyzji o zgodności/niezgodności</a:t>
                      </a:r>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2654668635"/>
                  </a:ext>
                </a:extLst>
              </a:tr>
              <a:tr h="444916">
                <a:tc>
                  <a:txBody>
                    <a:bodyPr/>
                    <a:lstStyle/>
                    <a:p>
                      <a:r>
                        <a:rPr lang="en-GB" dirty="0" err="1"/>
                        <a:t>Mandat</a:t>
                      </a:r>
                      <a:r>
                        <a:rPr lang="en-GB" dirty="0"/>
                        <a:t>/</a:t>
                      </a:r>
                      <a:r>
                        <a:rPr lang="en-GB" dirty="0" err="1"/>
                        <a:t>opłata</a:t>
                      </a:r>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2999186590"/>
                  </a:ext>
                </a:extLst>
              </a:tr>
              <a:tr h="444916">
                <a:tc>
                  <a:txBody>
                    <a:bodyPr/>
                    <a:lstStyle/>
                    <a:p>
                      <a:r>
                        <a:rPr lang="en-GB" dirty="0" err="1"/>
                        <a:t>Blokada</a:t>
                      </a:r>
                      <a:r>
                        <a:rPr lang="en-GB" dirty="0"/>
                        <a:t> / </a:t>
                      </a:r>
                      <a:r>
                        <a:rPr lang="en-GB" dirty="0" err="1"/>
                        <a:t>holowanie</a:t>
                      </a:r>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2855060863"/>
                  </a:ext>
                </a:extLst>
              </a:tr>
              <a:tr h="444916">
                <a:tc>
                  <a:txBody>
                    <a:bodyPr/>
                    <a:lstStyle/>
                    <a:p>
                      <a:r>
                        <a:rPr lang="pl-PL" dirty="0"/>
                        <a:t>Odwołanie</a:t>
                      </a:r>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2584128042"/>
                  </a:ext>
                </a:extLst>
              </a:tr>
            </a:tbl>
          </a:graphicData>
        </a:graphic>
      </p:graphicFrame>
    </p:spTree>
    <p:extLst>
      <p:ext uri="{BB962C8B-B14F-4D97-AF65-F5344CB8AC3E}">
        <p14:creationId xmlns:p14="http://schemas.microsoft.com/office/powerpoint/2010/main" val="1543907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xmlns="" id="{60BC1FCC-C924-4829-95DB-92A0ED306018}"/>
              </a:ext>
            </a:extLst>
          </p:cNvPr>
          <p:cNvSpPr/>
          <p:nvPr/>
        </p:nvSpPr>
        <p:spPr>
          <a:xfrm>
            <a:off x="660676" y="3429000"/>
            <a:ext cx="7303109" cy="1200329"/>
          </a:xfrm>
          <a:prstGeom prst="rect">
            <a:avLst/>
          </a:prstGeom>
        </p:spPr>
        <p:txBody>
          <a:bodyPr wrap="square">
            <a:spAutoFit/>
          </a:bodyPr>
          <a:lstStyle/>
          <a:p>
            <a:r>
              <a:rPr lang="en-US" sz="3600" b="1" dirty="0">
                <a:solidFill>
                  <a:schemeClr val="bg1"/>
                </a:solidFill>
                <a:latin typeface="+mj-lt"/>
              </a:rPr>
              <a:t>5.</a:t>
            </a:r>
            <a:endParaRPr lang="pl-PL" sz="3600" b="1" dirty="0">
              <a:solidFill>
                <a:schemeClr val="bg1"/>
              </a:solidFill>
              <a:latin typeface="+mj-lt"/>
            </a:endParaRPr>
          </a:p>
          <a:p>
            <a:r>
              <a:rPr lang="en-US" sz="3600" b="1" dirty="0" err="1">
                <a:solidFill>
                  <a:schemeClr val="bg1"/>
                </a:solidFill>
                <a:latin typeface="+mj-lt"/>
              </a:rPr>
              <a:t>Narzędzia</a:t>
            </a:r>
            <a:r>
              <a:rPr lang="en-US" sz="3600" b="1" dirty="0">
                <a:solidFill>
                  <a:schemeClr val="bg1"/>
                </a:solidFill>
                <a:latin typeface="+mj-lt"/>
              </a:rPr>
              <a:t> </a:t>
            </a:r>
            <a:r>
              <a:rPr lang="en-US" sz="3600" b="1" dirty="0" err="1">
                <a:solidFill>
                  <a:schemeClr val="bg1"/>
                </a:solidFill>
                <a:latin typeface="+mj-lt"/>
              </a:rPr>
              <a:t>egzekucyjne</a:t>
            </a:r>
            <a:r>
              <a:rPr lang="en-US" sz="3600" b="1" dirty="0">
                <a:solidFill>
                  <a:schemeClr val="bg1"/>
                </a:solidFill>
                <a:latin typeface="+mj-lt"/>
              </a:rPr>
              <a:t> </a:t>
            </a:r>
          </a:p>
        </p:txBody>
      </p:sp>
    </p:spTree>
    <p:extLst>
      <p:ext uri="{BB962C8B-B14F-4D97-AF65-F5344CB8AC3E}">
        <p14:creationId xmlns:p14="http://schemas.microsoft.com/office/powerpoint/2010/main" val="2608354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5750" y="114300"/>
            <a:ext cx="7343775" cy="1152525"/>
          </a:xfrm>
        </p:spPr>
        <p:txBody>
          <a:bodyPr/>
          <a:lstStyle/>
          <a:p>
            <a:pPr eaLnBrk="1" hangingPunct="1"/>
            <a:r>
              <a:rPr lang="pl-PL" altLang="en-US" sz="2400" dirty="0"/>
              <a:t>Elementy wystroju ulic umożliwiające egzekwowanie przepisów</a:t>
            </a:r>
            <a:endParaRPr lang="en-US" altLang="en-US" dirty="0"/>
          </a:p>
        </p:txBody>
      </p:sp>
      <p:sp>
        <p:nvSpPr>
          <p:cNvPr id="6147" name="Content Placeholder 2"/>
          <p:cNvSpPr>
            <a:spLocks noGrp="1"/>
          </p:cNvSpPr>
          <p:nvPr>
            <p:ph idx="1"/>
          </p:nvPr>
        </p:nvSpPr>
        <p:spPr>
          <a:xfrm>
            <a:off x="352425" y="1517333"/>
            <a:ext cx="8439150" cy="4608512"/>
          </a:xfrm>
        </p:spPr>
        <p:txBody>
          <a:bodyPr/>
          <a:lstStyle/>
          <a:p>
            <a:pPr eaLnBrk="1" hangingPunct="1"/>
            <a:r>
              <a:rPr lang="pl-PL" altLang="en-US" sz="1800" b="0" dirty="0"/>
              <a:t>Oznakowanie, które wyznacza strefy i wyjaśnia obowiązujące przepisy dotyczące ulic</a:t>
            </a:r>
            <a:endParaRPr lang="en-GB" altLang="en-US" sz="1800" b="0" dirty="0"/>
          </a:p>
          <a:p>
            <a:pPr eaLnBrk="1" hangingPunct="1"/>
            <a:r>
              <a:rPr lang="pl-PL" altLang="en-US" sz="1800" b="0" dirty="0"/>
              <a:t>Jasno opisane i wyodrębnione miejsca parkingowe, aby wyjaśnić, gdzie można parkować.</a:t>
            </a:r>
          </a:p>
          <a:p>
            <a:pPr eaLnBrk="1" hangingPunct="1"/>
            <a:r>
              <a:rPr lang="pl-PL" altLang="en-US" sz="1800" b="0" dirty="0"/>
              <a:t>Wskazanie kategorii użytkowników poprzez kodowanie kolorami i oznakowanie (osoby niepełnosprawne, logistyka, mieszkańcy, miejsca </a:t>
            </a:r>
            <a:r>
              <a:rPr lang="pl-PL" altLang="en-US" sz="1800" b="0" dirty="0" err="1"/>
              <a:t>shop&amp;go</a:t>
            </a:r>
            <a:r>
              <a:rPr lang="pl-PL" altLang="en-US" sz="1800" b="0" dirty="0"/>
              <a:t>)</a:t>
            </a:r>
            <a:endParaRPr lang="en-GB" altLang="en-US" sz="1800" b="0" dirty="0"/>
          </a:p>
          <a:p>
            <a:pPr eaLnBrk="1" hangingPunct="1"/>
            <a:r>
              <a:rPr lang="pl-PL" altLang="en-US" sz="1800" b="0" dirty="0"/>
              <a:t>Miejsca parkingowe powinny być bezpiecznie dostępne dla kontrolerów</a:t>
            </a:r>
            <a:endParaRPr lang="en-GB" altLang="en-US" sz="1800" b="0" dirty="0"/>
          </a:p>
          <a:p>
            <a:pPr marL="0" indent="0" eaLnBrk="1" hangingPunct="1">
              <a:buNone/>
            </a:pPr>
            <a:endParaRPr lang="en-GB" altLang="en-US" sz="1800" b="0" dirty="0"/>
          </a:p>
        </p:txBody>
      </p:sp>
      <p:pic>
        <p:nvPicPr>
          <p:cNvPr id="3" name="Picture 2">
            <a:extLst>
              <a:ext uri="{FF2B5EF4-FFF2-40B4-BE49-F238E27FC236}">
                <a16:creationId xmlns:a16="http://schemas.microsoft.com/office/drawing/2014/main" xmlns="" id="{D5705ECF-5833-4F54-AEC0-12340E59ED68}"/>
              </a:ext>
            </a:extLst>
          </p:cNvPr>
          <p:cNvPicPr>
            <a:picLocks noChangeAspect="1"/>
          </p:cNvPicPr>
          <p:nvPr/>
        </p:nvPicPr>
        <p:blipFill>
          <a:blip r:embed="rId3"/>
          <a:stretch>
            <a:fillRect/>
          </a:stretch>
        </p:blipFill>
        <p:spPr>
          <a:xfrm>
            <a:off x="495300" y="4019353"/>
            <a:ext cx="3563194" cy="2357000"/>
          </a:xfrm>
          <a:prstGeom prst="rect">
            <a:avLst/>
          </a:prstGeom>
        </p:spPr>
      </p:pic>
      <p:pic>
        <p:nvPicPr>
          <p:cNvPr id="5" name="Picture 4">
            <a:extLst>
              <a:ext uri="{FF2B5EF4-FFF2-40B4-BE49-F238E27FC236}">
                <a16:creationId xmlns:a16="http://schemas.microsoft.com/office/drawing/2014/main" xmlns="" id="{FBE6D94E-6618-45C2-A7A4-80A1510E9910}"/>
              </a:ext>
            </a:extLst>
          </p:cNvPr>
          <p:cNvPicPr>
            <a:picLocks noChangeAspect="1"/>
          </p:cNvPicPr>
          <p:nvPr/>
        </p:nvPicPr>
        <p:blipFill>
          <a:blip r:embed="rId4"/>
          <a:stretch>
            <a:fillRect/>
          </a:stretch>
        </p:blipFill>
        <p:spPr>
          <a:xfrm>
            <a:off x="4872044" y="4041459"/>
            <a:ext cx="3531176" cy="2334894"/>
          </a:xfrm>
          <a:prstGeom prst="rect">
            <a:avLst/>
          </a:prstGeom>
        </p:spPr>
      </p:pic>
    </p:spTree>
    <p:extLst>
      <p:ext uri="{BB962C8B-B14F-4D97-AF65-F5344CB8AC3E}">
        <p14:creationId xmlns:p14="http://schemas.microsoft.com/office/powerpoint/2010/main" val="3642868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72CB07-2CEF-4E2B-9975-F974ACEF9FDD}"/>
              </a:ext>
            </a:extLst>
          </p:cNvPr>
          <p:cNvSpPr>
            <a:spLocks noGrp="1"/>
          </p:cNvSpPr>
          <p:nvPr>
            <p:ph type="title"/>
          </p:nvPr>
        </p:nvSpPr>
        <p:spPr>
          <a:xfrm>
            <a:off x="163830" y="115888"/>
            <a:ext cx="7343775" cy="1152525"/>
          </a:xfrm>
        </p:spPr>
        <p:txBody>
          <a:bodyPr/>
          <a:lstStyle/>
          <a:p>
            <a:r>
              <a:rPr lang="pl-PL" dirty="0"/>
              <a:t>Ćwiczenie: jakie elementy projektu zniechęcają do nielegalnego parkowania?</a:t>
            </a:r>
            <a:endParaRPr lang="en-GB" dirty="0"/>
          </a:p>
        </p:txBody>
      </p:sp>
      <p:sp>
        <p:nvSpPr>
          <p:cNvPr id="4" name="Footer Placeholder 3">
            <a:extLst>
              <a:ext uri="{FF2B5EF4-FFF2-40B4-BE49-F238E27FC236}">
                <a16:creationId xmlns:a16="http://schemas.microsoft.com/office/drawing/2014/main" xmlns="" id="{48A0E144-81C1-4F1B-BAD2-48352FFD7CC3}"/>
              </a:ext>
            </a:extLst>
          </p:cNvPr>
          <p:cNvSpPr>
            <a:spLocks noGrp="1"/>
          </p:cNvSpPr>
          <p:nvPr>
            <p:ph type="ftr" sz="quarter" idx="10"/>
          </p:nvPr>
        </p:nvSpPr>
        <p:spPr/>
        <p:txBody>
          <a:bodyPr/>
          <a:lstStyle/>
          <a:p>
            <a:pPr>
              <a:defRPr/>
            </a:pPr>
            <a:r>
              <a:rPr lang="pl-PL" dirty="0"/>
              <a:t>&lt;Wydarzenie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p:txBody>
      </p:sp>
      <p:pic>
        <p:nvPicPr>
          <p:cNvPr id="10" name="Picture 9">
            <a:extLst>
              <a:ext uri="{FF2B5EF4-FFF2-40B4-BE49-F238E27FC236}">
                <a16:creationId xmlns:a16="http://schemas.microsoft.com/office/drawing/2014/main" xmlns="" id="{B6307A0D-B5E1-44A3-895F-5276700DFB2D}"/>
              </a:ext>
            </a:extLst>
          </p:cNvPr>
          <p:cNvPicPr>
            <a:picLocks noChangeAspect="1"/>
          </p:cNvPicPr>
          <p:nvPr/>
        </p:nvPicPr>
        <p:blipFill>
          <a:blip r:embed="rId3"/>
          <a:stretch>
            <a:fillRect/>
          </a:stretch>
        </p:blipFill>
        <p:spPr>
          <a:xfrm>
            <a:off x="2724448" y="1473424"/>
            <a:ext cx="3510617" cy="4846190"/>
          </a:xfrm>
          <a:prstGeom prst="rect">
            <a:avLst/>
          </a:prstGeom>
        </p:spPr>
      </p:pic>
    </p:spTree>
    <p:extLst>
      <p:ext uri="{BB962C8B-B14F-4D97-AF65-F5344CB8AC3E}">
        <p14:creationId xmlns:p14="http://schemas.microsoft.com/office/powerpoint/2010/main" val="1995530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72CB07-2CEF-4E2B-9975-F974ACEF9FDD}"/>
              </a:ext>
            </a:extLst>
          </p:cNvPr>
          <p:cNvSpPr>
            <a:spLocks noGrp="1"/>
          </p:cNvSpPr>
          <p:nvPr>
            <p:ph type="title"/>
          </p:nvPr>
        </p:nvSpPr>
        <p:spPr>
          <a:xfrm>
            <a:off x="163830" y="115888"/>
            <a:ext cx="7343775" cy="1152525"/>
          </a:xfrm>
        </p:spPr>
        <p:txBody>
          <a:bodyPr/>
          <a:lstStyle/>
          <a:p>
            <a:r>
              <a:rPr lang="pl-PL" dirty="0"/>
              <a:t>Ćwiczenie: jakie elementy projektu zniechęcają do nielegalnego parkowania?</a:t>
            </a:r>
            <a:endParaRPr lang="en-GB" dirty="0"/>
          </a:p>
        </p:txBody>
      </p:sp>
      <p:sp>
        <p:nvSpPr>
          <p:cNvPr id="4" name="Footer Placeholder 3">
            <a:extLst>
              <a:ext uri="{FF2B5EF4-FFF2-40B4-BE49-F238E27FC236}">
                <a16:creationId xmlns:a16="http://schemas.microsoft.com/office/drawing/2014/main" xmlns="" id="{48A0E144-81C1-4F1B-BAD2-48352FFD7CC3}"/>
              </a:ext>
            </a:extLst>
          </p:cNvPr>
          <p:cNvSpPr>
            <a:spLocks noGrp="1"/>
          </p:cNvSpPr>
          <p:nvPr>
            <p:ph type="ftr" sz="quarter" idx="10"/>
          </p:nvPr>
        </p:nvSpPr>
        <p:spPr/>
        <p:txBody>
          <a:bodyPr/>
          <a:lstStyle/>
          <a:p>
            <a:pPr>
              <a:defRPr/>
            </a:pPr>
            <a:r>
              <a:rPr lang="pl-PL" dirty="0"/>
              <a:t>&lt;Wydarzenie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a:p>
            <a:pPr>
              <a:defRPr/>
            </a:pPr>
            <a:endParaRPr lang="de-DE" dirty="0"/>
          </a:p>
        </p:txBody>
      </p:sp>
      <p:pic>
        <p:nvPicPr>
          <p:cNvPr id="10" name="Picture 9">
            <a:extLst>
              <a:ext uri="{FF2B5EF4-FFF2-40B4-BE49-F238E27FC236}">
                <a16:creationId xmlns:a16="http://schemas.microsoft.com/office/drawing/2014/main" xmlns="" id="{B6307A0D-B5E1-44A3-895F-5276700DFB2D}"/>
              </a:ext>
            </a:extLst>
          </p:cNvPr>
          <p:cNvPicPr>
            <a:picLocks noChangeAspect="1"/>
          </p:cNvPicPr>
          <p:nvPr/>
        </p:nvPicPr>
        <p:blipFill>
          <a:blip r:embed="rId3"/>
          <a:stretch>
            <a:fillRect/>
          </a:stretch>
        </p:blipFill>
        <p:spPr>
          <a:xfrm>
            <a:off x="2724448" y="1473424"/>
            <a:ext cx="3510617" cy="4846190"/>
          </a:xfrm>
          <a:prstGeom prst="rect">
            <a:avLst/>
          </a:prstGeom>
        </p:spPr>
      </p:pic>
      <p:sp>
        <p:nvSpPr>
          <p:cNvPr id="3" name="Arrow: Right 2">
            <a:extLst>
              <a:ext uri="{FF2B5EF4-FFF2-40B4-BE49-F238E27FC236}">
                <a16:creationId xmlns:a16="http://schemas.microsoft.com/office/drawing/2014/main" xmlns="" id="{41CACFDE-7C63-40D1-8606-EDC382103266}"/>
              </a:ext>
            </a:extLst>
          </p:cNvPr>
          <p:cNvSpPr/>
          <p:nvPr/>
        </p:nvSpPr>
        <p:spPr>
          <a:xfrm rot="2040044">
            <a:off x="2034540" y="4754880"/>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Right 5">
            <a:extLst>
              <a:ext uri="{FF2B5EF4-FFF2-40B4-BE49-F238E27FC236}">
                <a16:creationId xmlns:a16="http://schemas.microsoft.com/office/drawing/2014/main" xmlns="" id="{60A4D57D-E9AE-4D96-9918-CFC064B6E44F}"/>
              </a:ext>
            </a:extLst>
          </p:cNvPr>
          <p:cNvSpPr/>
          <p:nvPr/>
        </p:nvSpPr>
        <p:spPr>
          <a:xfrm rot="7906050">
            <a:off x="4704431" y="4516765"/>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Right 6">
            <a:extLst>
              <a:ext uri="{FF2B5EF4-FFF2-40B4-BE49-F238E27FC236}">
                <a16:creationId xmlns:a16="http://schemas.microsoft.com/office/drawing/2014/main" xmlns="" id="{CC14B452-01B7-40B2-976F-76DA6B6F6AD1}"/>
              </a:ext>
            </a:extLst>
          </p:cNvPr>
          <p:cNvSpPr/>
          <p:nvPr/>
        </p:nvSpPr>
        <p:spPr>
          <a:xfrm rot="8462173">
            <a:off x="5492254" y="2141503"/>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Right 7">
            <a:extLst>
              <a:ext uri="{FF2B5EF4-FFF2-40B4-BE49-F238E27FC236}">
                <a16:creationId xmlns:a16="http://schemas.microsoft.com/office/drawing/2014/main" xmlns="" id="{15379312-035B-46BA-B328-8F26987C72DB}"/>
              </a:ext>
            </a:extLst>
          </p:cNvPr>
          <p:cNvSpPr/>
          <p:nvPr/>
        </p:nvSpPr>
        <p:spPr>
          <a:xfrm rot="2040044">
            <a:off x="2435067" y="3902834"/>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Right 8">
            <a:extLst>
              <a:ext uri="{FF2B5EF4-FFF2-40B4-BE49-F238E27FC236}">
                <a16:creationId xmlns:a16="http://schemas.microsoft.com/office/drawing/2014/main" xmlns="" id="{64384A6D-DB36-4C71-9A39-29C14C81FB94}"/>
              </a:ext>
            </a:extLst>
          </p:cNvPr>
          <p:cNvSpPr/>
          <p:nvPr/>
        </p:nvSpPr>
        <p:spPr>
          <a:xfrm rot="2040044">
            <a:off x="2813850" y="3482568"/>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xmlns="" id="{8D1958E6-5306-4BAC-AED6-5C80F67C4B0C}"/>
              </a:ext>
            </a:extLst>
          </p:cNvPr>
          <p:cNvSpPr/>
          <p:nvPr/>
        </p:nvSpPr>
        <p:spPr>
          <a:xfrm rot="8039242">
            <a:off x="4453081" y="3780586"/>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1067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E8D3B30D-F2E5-4937-8D78-DD7212A7ABEF}"/>
              </a:ext>
            </a:extLst>
          </p:cNvPr>
          <p:cNvSpPr>
            <a:spLocks noGrp="1"/>
          </p:cNvSpPr>
          <p:nvPr>
            <p:ph type="ftr" sz="quarter" idx="10"/>
          </p:nvPr>
        </p:nvSpPr>
        <p:spPr/>
        <p:txBody>
          <a:bodyPr/>
          <a:lstStyle/>
          <a:p>
            <a:pPr>
              <a:defRPr/>
            </a:pPr>
            <a:r>
              <a:rPr lang="pl-PL" dirty="0"/>
              <a:t>&lt;Wydarzenie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a:p>
            <a:pPr>
              <a:defRPr/>
            </a:pPr>
            <a:endParaRPr lang="de-DE" dirty="0"/>
          </a:p>
        </p:txBody>
      </p:sp>
      <p:pic>
        <p:nvPicPr>
          <p:cNvPr id="6" name="Picture 5">
            <a:extLst>
              <a:ext uri="{FF2B5EF4-FFF2-40B4-BE49-F238E27FC236}">
                <a16:creationId xmlns:a16="http://schemas.microsoft.com/office/drawing/2014/main" xmlns="" id="{E7C91940-6D93-4170-8C15-BBA7A8BF6B6A}"/>
              </a:ext>
            </a:extLst>
          </p:cNvPr>
          <p:cNvPicPr>
            <a:picLocks noChangeAspect="1"/>
          </p:cNvPicPr>
          <p:nvPr/>
        </p:nvPicPr>
        <p:blipFill>
          <a:blip r:embed="rId3"/>
          <a:stretch>
            <a:fillRect/>
          </a:stretch>
        </p:blipFill>
        <p:spPr>
          <a:xfrm>
            <a:off x="0" y="653985"/>
            <a:ext cx="9144000" cy="5550029"/>
          </a:xfrm>
          <a:prstGeom prst="rect">
            <a:avLst/>
          </a:prstGeom>
        </p:spPr>
      </p:pic>
      <p:sp>
        <p:nvSpPr>
          <p:cNvPr id="5" name="Title 1">
            <a:extLst>
              <a:ext uri="{FF2B5EF4-FFF2-40B4-BE49-F238E27FC236}">
                <a16:creationId xmlns:a16="http://schemas.microsoft.com/office/drawing/2014/main" xmlns="" id="{6A12F8A6-5C4A-416E-811D-0AAF77E10AAC}"/>
              </a:ext>
            </a:extLst>
          </p:cNvPr>
          <p:cNvSpPr>
            <a:spLocks noGrp="1"/>
          </p:cNvSpPr>
          <p:nvPr>
            <p:ph type="title"/>
          </p:nvPr>
        </p:nvSpPr>
        <p:spPr>
          <a:xfrm>
            <a:off x="335280" y="-242889"/>
            <a:ext cx="7343775" cy="1152525"/>
          </a:xfrm>
        </p:spPr>
        <p:txBody>
          <a:bodyPr/>
          <a:lstStyle/>
          <a:p>
            <a:r>
              <a:rPr lang="pl-PL" dirty="0"/>
              <a:t>Ćwiczenie: jakie elementy projektu zniechęcają do nielegalnego parkowania?</a:t>
            </a:r>
            <a:endParaRPr lang="en-GB" dirty="0"/>
          </a:p>
        </p:txBody>
      </p:sp>
    </p:spTree>
    <p:extLst>
      <p:ext uri="{BB962C8B-B14F-4D97-AF65-F5344CB8AC3E}">
        <p14:creationId xmlns:p14="http://schemas.microsoft.com/office/powerpoint/2010/main" val="3485287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E8D3B30D-F2E5-4937-8D78-DD7212A7ABEF}"/>
              </a:ext>
            </a:extLst>
          </p:cNvPr>
          <p:cNvSpPr>
            <a:spLocks noGrp="1"/>
          </p:cNvSpPr>
          <p:nvPr>
            <p:ph type="ftr" sz="quarter" idx="10"/>
          </p:nvPr>
        </p:nvSpPr>
        <p:spPr/>
        <p:txBody>
          <a:bodyPr/>
          <a:lstStyle/>
          <a:p>
            <a:pPr>
              <a:defRPr/>
            </a:pPr>
            <a:r>
              <a:rPr lang="pl-PL" dirty="0"/>
              <a:t>&lt;Wydarzenie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a:p>
            <a:pPr>
              <a:defRPr/>
            </a:pPr>
            <a:endParaRPr lang="de-DE" dirty="0"/>
          </a:p>
          <a:p>
            <a:pPr>
              <a:defRPr/>
            </a:pPr>
            <a:endParaRPr lang="de-DE" dirty="0"/>
          </a:p>
        </p:txBody>
      </p:sp>
      <p:pic>
        <p:nvPicPr>
          <p:cNvPr id="6" name="Picture 5">
            <a:extLst>
              <a:ext uri="{FF2B5EF4-FFF2-40B4-BE49-F238E27FC236}">
                <a16:creationId xmlns:a16="http://schemas.microsoft.com/office/drawing/2014/main" xmlns="" id="{E7C91940-6D93-4170-8C15-BBA7A8BF6B6A}"/>
              </a:ext>
            </a:extLst>
          </p:cNvPr>
          <p:cNvPicPr>
            <a:picLocks noChangeAspect="1"/>
          </p:cNvPicPr>
          <p:nvPr/>
        </p:nvPicPr>
        <p:blipFill>
          <a:blip r:embed="rId3"/>
          <a:stretch>
            <a:fillRect/>
          </a:stretch>
        </p:blipFill>
        <p:spPr>
          <a:xfrm>
            <a:off x="0" y="653985"/>
            <a:ext cx="9144000" cy="5550029"/>
          </a:xfrm>
          <a:prstGeom prst="rect">
            <a:avLst/>
          </a:prstGeom>
        </p:spPr>
      </p:pic>
      <p:sp>
        <p:nvSpPr>
          <p:cNvPr id="5" name="Title 1">
            <a:extLst>
              <a:ext uri="{FF2B5EF4-FFF2-40B4-BE49-F238E27FC236}">
                <a16:creationId xmlns:a16="http://schemas.microsoft.com/office/drawing/2014/main" xmlns="" id="{6A12F8A6-5C4A-416E-811D-0AAF77E10AAC}"/>
              </a:ext>
            </a:extLst>
          </p:cNvPr>
          <p:cNvSpPr>
            <a:spLocks noGrp="1"/>
          </p:cNvSpPr>
          <p:nvPr>
            <p:ph type="title"/>
          </p:nvPr>
        </p:nvSpPr>
        <p:spPr>
          <a:xfrm>
            <a:off x="335280" y="-242889"/>
            <a:ext cx="7343775" cy="1152525"/>
          </a:xfrm>
        </p:spPr>
        <p:txBody>
          <a:bodyPr/>
          <a:lstStyle/>
          <a:p>
            <a:r>
              <a:rPr lang="pl-PL" dirty="0"/>
              <a:t>Ćwiczenie: jakie elementy projektu zniechęcają do nielegalnego parkowania?</a:t>
            </a:r>
            <a:endParaRPr lang="en-GB" dirty="0"/>
          </a:p>
        </p:txBody>
      </p:sp>
      <p:sp>
        <p:nvSpPr>
          <p:cNvPr id="7" name="Arrow: Right 6">
            <a:extLst>
              <a:ext uri="{FF2B5EF4-FFF2-40B4-BE49-F238E27FC236}">
                <a16:creationId xmlns:a16="http://schemas.microsoft.com/office/drawing/2014/main" xmlns="" id="{45CE37A8-3775-42A3-9AD3-F9F071BF4E39}"/>
              </a:ext>
            </a:extLst>
          </p:cNvPr>
          <p:cNvSpPr/>
          <p:nvPr/>
        </p:nvSpPr>
        <p:spPr>
          <a:xfrm rot="2040044">
            <a:off x="-157950" y="4591278"/>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Right 7">
            <a:extLst>
              <a:ext uri="{FF2B5EF4-FFF2-40B4-BE49-F238E27FC236}">
                <a16:creationId xmlns:a16="http://schemas.microsoft.com/office/drawing/2014/main" xmlns="" id="{629D0656-5E94-433C-8EC7-AF4D81D6CE13}"/>
              </a:ext>
            </a:extLst>
          </p:cNvPr>
          <p:cNvSpPr/>
          <p:nvPr/>
        </p:nvSpPr>
        <p:spPr>
          <a:xfrm rot="2040044">
            <a:off x="4036859" y="4305530"/>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Right 8">
            <a:extLst>
              <a:ext uri="{FF2B5EF4-FFF2-40B4-BE49-F238E27FC236}">
                <a16:creationId xmlns:a16="http://schemas.microsoft.com/office/drawing/2014/main" xmlns="" id="{62EA7516-136D-4570-AD22-658488E788E2}"/>
              </a:ext>
            </a:extLst>
          </p:cNvPr>
          <p:cNvSpPr/>
          <p:nvPr/>
        </p:nvSpPr>
        <p:spPr>
          <a:xfrm rot="5201942">
            <a:off x="1939454" y="4694147"/>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96075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5750" y="114300"/>
            <a:ext cx="7343775" cy="1152525"/>
          </a:xfrm>
        </p:spPr>
        <p:txBody>
          <a:bodyPr/>
          <a:lstStyle/>
          <a:p>
            <a:pPr eaLnBrk="1" hangingPunct="1"/>
            <a:r>
              <a:rPr lang="pl-PL" altLang="en-US" sz="2400" dirty="0"/>
              <a:t>W większości przypadków egzekwowanie przepisów dotyczących parkowania wiąże się z wykorzystaniem technologii cyfrowej.</a:t>
            </a:r>
            <a:endParaRPr lang="en-US" altLang="en-US" dirty="0"/>
          </a:p>
        </p:txBody>
      </p:sp>
      <p:sp>
        <p:nvSpPr>
          <p:cNvPr id="6147" name="Content Placeholder 2"/>
          <p:cNvSpPr>
            <a:spLocks noGrp="1"/>
          </p:cNvSpPr>
          <p:nvPr>
            <p:ph idx="1"/>
          </p:nvPr>
        </p:nvSpPr>
        <p:spPr>
          <a:xfrm>
            <a:off x="285750" y="1437322"/>
            <a:ext cx="7212330" cy="5306377"/>
          </a:xfrm>
        </p:spPr>
        <p:txBody>
          <a:bodyPr/>
          <a:lstStyle/>
          <a:p>
            <a:pPr marL="0" indent="0" eaLnBrk="1" hangingPunct="1">
              <a:buFontTx/>
              <a:buNone/>
            </a:pPr>
            <a:r>
              <a:rPr lang="en-GB" altLang="en-US" sz="1800" b="0" dirty="0" err="1"/>
              <a:t>Wykrywanie</a:t>
            </a:r>
            <a:r>
              <a:rPr lang="en-GB" altLang="en-US" sz="1800" b="0" dirty="0"/>
              <a:t> </a:t>
            </a:r>
            <a:r>
              <a:rPr lang="en-GB" altLang="en-US" sz="1800" b="0" dirty="0" err="1"/>
              <a:t>pojazdów</a:t>
            </a:r>
            <a:r>
              <a:rPr lang="en-GB" altLang="en-US" sz="1800" b="0" dirty="0"/>
              <a:t>: </a:t>
            </a:r>
          </a:p>
          <a:p>
            <a:pPr eaLnBrk="1" hangingPunct="1"/>
            <a:r>
              <a:rPr lang="pl-PL" altLang="en-US" sz="1800" b="0" dirty="0"/>
              <a:t>Ręczne egzekwowanie przepisów (najprawdopodobniej </a:t>
            </a:r>
            <a:br>
              <a:rPr lang="pl-PL" altLang="en-US" sz="1800" b="0" dirty="0"/>
            </a:br>
            <a:r>
              <a:rPr lang="pl-PL" altLang="en-US" sz="1800" b="0" dirty="0"/>
              <a:t>z cyfrowym zapleczem)</a:t>
            </a:r>
            <a:endParaRPr lang="en-GB" altLang="en-US" sz="1800" b="0" dirty="0"/>
          </a:p>
          <a:p>
            <a:pPr eaLnBrk="1" hangingPunct="1"/>
            <a:r>
              <a:rPr lang="pl-PL" altLang="en-US" sz="1800" b="0" dirty="0"/>
              <a:t>Zautomatyzowane rozpoznawanie tablic rejestracyjnych</a:t>
            </a:r>
            <a:br>
              <a:rPr lang="pl-PL" altLang="en-US" sz="1800" b="0" dirty="0"/>
            </a:br>
            <a:r>
              <a:rPr lang="pl-PL" altLang="en-US" sz="1800" b="0" dirty="0"/>
              <a:t> (ANPR)</a:t>
            </a:r>
            <a:endParaRPr lang="en-GB" altLang="en-US" sz="1800" b="0" dirty="0"/>
          </a:p>
          <a:p>
            <a:pPr eaLnBrk="1" hangingPunct="1"/>
            <a:r>
              <a:rPr lang="en-GB" altLang="en-US" sz="1800" b="0" dirty="0" err="1"/>
              <a:t>Czujniki</a:t>
            </a:r>
            <a:r>
              <a:rPr lang="en-GB" altLang="en-US" sz="1800" b="0" dirty="0"/>
              <a:t> w </a:t>
            </a:r>
            <a:r>
              <a:rPr lang="en-GB" altLang="en-US" sz="1800" b="0" dirty="0" err="1"/>
              <a:t>zatoce</a:t>
            </a:r>
            <a:endParaRPr lang="en-GB" altLang="en-US" sz="1800" b="0" dirty="0"/>
          </a:p>
          <a:p>
            <a:pPr eaLnBrk="1" hangingPunct="1"/>
            <a:r>
              <a:rPr lang="en-GB" altLang="en-US" sz="1800" b="0" dirty="0" err="1"/>
              <a:t>Kontrola</a:t>
            </a:r>
            <a:r>
              <a:rPr lang="en-GB" altLang="en-US" sz="1800" b="0" dirty="0"/>
              <a:t> </a:t>
            </a:r>
            <a:r>
              <a:rPr lang="en-GB" altLang="en-US" sz="1800" b="0" dirty="0" err="1"/>
              <a:t>przy</a:t>
            </a:r>
            <a:r>
              <a:rPr lang="en-GB" altLang="en-US" sz="1800" b="0" dirty="0"/>
              <a:t> </a:t>
            </a:r>
            <a:r>
              <a:rPr lang="en-GB" altLang="en-US" sz="1800" b="0" dirty="0" err="1"/>
              <a:t>użyciu</a:t>
            </a:r>
            <a:r>
              <a:rPr lang="en-GB" altLang="en-US" sz="1800" b="0" dirty="0"/>
              <a:t> </a:t>
            </a:r>
            <a:r>
              <a:rPr lang="en-GB" altLang="en-US" sz="1800" b="0" dirty="0" err="1"/>
              <a:t>kamer</a:t>
            </a:r>
            <a:endParaRPr lang="en-GB" altLang="en-US" sz="1800" b="0" dirty="0"/>
          </a:p>
          <a:p>
            <a:pPr marL="0" indent="0" eaLnBrk="1" hangingPunct="1">
              <a:buNone/>
            </a:pPr>
            <a:r>
              <a:rPr lang="en-GB" altLang="en-US" sz="1800" b="0" dirty="0" err="1"/>
              <a:t>Wykrywanie</a:t>
            </a:r>
            <a:r>
              <a:rPr lang="en-GB" altLang="en-US" sz="1800" b="0" dirty="0"/>
              <a:t> </a:t>
            </a:r>
            <a:r>
              <a:rPr lang="en-GB" altLang="en-US" sz="1800" b="0" dirty="0" err="1"/>
              <a:t>nieprzestrzegania</a:t>
            </a:r>
            <a:r>
              <a:rPr lang="en-GB" altLang="en-US" sz="1800" b="0" dirty="0"/>
              <a:t> </a:t>
            </a:r>
            <a:r>
              <a:rPr lang="en-GB" altLang="en-US" sz="1800" b="0" dirty="0" err="1"/>
              <a:t>przepisów</a:t>
            </a:r>
            <a:endParaRPr lang="en-GB" altLang="en-US" sz="1800" b="0" dirty="0"/>
          </a:p>
          <a:p>
            <a:pPr eaLnBrk="1" hangingPunct="1"/>
            <a:r>
              <a:rPr lang="pl-PL" altLang="en-US" sz="1800" b="0" dirty="0"/>
              <a:t>Lokalna baza danych o prawach do parkowania: pozwolenia dla mieszkańców, płatne parkowanie SMS i aplikacje</a:t>
            </a:r>
          </a:p>
          <a:p>
            <a:pPr marL="0" indent="0" eaLnBrk="1" hangingPunct="1">
              <a:buNone/>
            </a:pPr>
            <a:r>
              <a:rPr lang="pl-PL" altLang="en-US" sz="1800" b="0" dirty="0"/>
              <a:t>Identyfikacja pojazdów niezgodnych z przepisami</a:t>
            </a:r>
            <a:endParaRPr lang="en-GB" altLang="en-US" sz="1800" b="0" dirty="0"/>
          </a:p>
          <a:p>
            <a:pPr eaLnBrk="1" hangingPunct="1"/>
            <a:r>
              <a:rPr lang="pl-PL" altLang="en-US" sz="1800" b="0" dirty="0"/>
              <a:t>Krajowa baza danych zarejestrowanych pojazdów</a:t>
            </a:r>
            <a:endParaRPr lang="en-GB" altLang="en-US" sz="1800" b="0" dirty="0"/>
          </a:p>
          <a:p>
            <a:pPr eaLnBrk="1" hangingPunct="1"/>
            <a:r>
              <a:rPr lang="en-GB" altLang="en-US" sz="1800" b="0" dirty="0" err="1"/>
              <a:t>Umowy</a:t>
            </a:r>
            <a:r>
              <a:rPr lang="en-GB" altLang="en-US" sz="1800" b="0" dirty="0"/>
              <a:t> </a:t>
            </a:r>
            <a:r>
              <a:rPr lang="en-GB" altLang="en-US" sz="1800" b="0" dirty="0" err="1"/>
              <a:t>dwustronne</a:t>
            </a:r>
            <a:r>
              <a:rPr lang="en-GB" altLang="en-US" sz="1800" b="0" dirty="0"/>
              <a:t> </a:t>
            </a:r>
            <a:r>
              <a:rPr lang="en-GB" altLang="en-US" sz="1800" b="0" dirty="0" err="1"/>
              <a:t>miasto-państwo</a:t>
            </a:r>
            <a:r>
              <a:rPr lang="en-GB" altLang="en-US" sz="1800" b="0" dirty="0"/>
              <a:t>, </a:t>
            </a:r>
            <a:r>
              <a:rPr lang="en-GB" altLang="en-US" sz="1800" b="0" dirty="0" err="1"/>
              <a:t>państwo-państwo</a:t>
            </a:r>
            <a:r>
              <a:rPr lang="en-GB" altLang="en-US" sz="1800" b="0" dirty="0"/>
              <a:t>.</a:t>
            </a:r>
          </a:p>
          <a:p>
            <a:pPr marL="0" indent="0" eaLnBrk="1" hangingPunct="1">
              <a:buNone/>
            </a:pPr>
            <a:r>
              <a:rPr lang="pl-PL" altLang="en-US" sz="1800" b="0" dirty="0"/>
              <a:t>Działania w przypadku nieprzestrzegania przepisów: grzywny i opłaty</a:t>
            </a:r>
            <a:endParaRPr lang="en-GB" altLang="en-US" sz="1800" b="0" dirty="0"/>
          </a:p>
          <a:p>
            <a:pPr eaLnBrk="1" hangingPunct="1"/>
            <a:r>
              <a:rPr lang="en-GB" altLang="en-US" sz="1800" b="0" dirty="0" err="1"/>
              <a:t>Cyfrowe</a:t>
            </a:r>
            <a:r>
              <a:rPr lang="en-GB" altLang="en-US" sz="1800" b="0" dirty="0"/>
              <a:t> </a:t>
            </a:r>
            <a:r>
              <a:rPr lang="en-GB" altLang="en-US" sz="1800" b="0" dirty="0" err="1"/>
              <a:t>wydawanie</a:t>
            </a:r>
            <a:r>
              <a:rPr lang="en-GB" altLang="en-US" sz="1800" b="0" dirty="0"/>
              <a:t> </a:t>
            </a:r>
            <a:r>
              <a:rPr lang="en-GB" altLang="en-US" sz="1800" b="0" dirty="0" err="1"/>
              <a:t>poleceń</a:t>
            </a:r>
            <a:r>
              <a:rPr lang="en-GB" altLang="en-US" sz="1800" b="0" dirty="0"/>
              <a:t> </a:t>
            </a:r>
            <a:r>
              <a:rPr lang="en-GB" altLang="en-US" sz="1800" b="0" dirty="0" err="1"/>
              <a:t>zapłaty</a:t>
            </a:r>
            <a:endParaRPr lang="en-GB" altLang="en-US" sz="1800" b="0" dirty="0"/>
          </a:p>
          <a:p>
            <a:pPr eaLnBrk="1" hangingPunct="1"/>
            <a:r>
              <a:rPr lang="en-GB" altLang="en-US" sz="1800" b="0" dirty="0" err="1"/>
              <a:t>Odwołanie</a:t>
            </a:r>
            <a:r>
              <a:rPr lang="en-GB" altLang="en-US" sz="1800" b="0" dirty="0"/>
              <a:t> online</a:t>
            </a:r>
          </a:p>
        </p:txBody>
      </p:sp>
      <p:pic>
        <p:nvPicPr>
          <p:cNvPr id="3" name="Picture 2">
            <a:extLst>
              <a:ext uri="{FF2B5EF4-FFF2-40B4-BE49-F238E27FC236}">
                <a16:creationId xmlns:a16="http://schemas.microsoft.com/office/drawing/2014/main" xmlns="" id="{D9D32AD7-1906-417B-85FE-23938C62B7FA}"/>
              </a:ext>
            </a:extLst>
          </p:cNvPr>
          <p:cNvPicPr>
            <a:picLocks noChangeAspect="1"/>
          </p:cNvPicPr>
          <p:nvPr/>
        </p:nvPicPr>
        <p:blipFill>
          <a:blip r:embed="rId3"/>
          <a:stretch>
            <a:fillRect/>
          </a:stretch>
        </p:blipFill>
        <p:spPr>
          <a:xfrm>
            <a:off x="6586039" y="1618989"/>
            <a:ext cx="2436664" cy="1810011"/>
          </a:xfrm>
          <a:prstGeom prst="rect">
            <a:avLst/>
          </a:prstGeom>
        </p:spPr>
      </p:pic>
    </p:spTree>
    <p:extLst>
      <p:ext uri="{BB962C8B-B14F-4D97-AF65-F5344CB8AC3E}">
        <p14:creationId xmlns:p14="http://schemas.microsoft.com/office/powerpoint/2010/main" val="1813177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xmlns="" id="{3AFD076A-9A58-4EE5-B731-59B73ED1B0E6}"/>
              </a:ext>
            </a:extLst>
          </p:cNvPr>
          <p:cNvSpPr>
            <a:spLocks noGrp="1"/>
          </p:cNvSpPr>
          <p:nvPr>
            <p:ph type="title"/>
          </p:nvPr>
        </p:nvSpPr>
        <p:spPr/>
        <p:txBody>
          <a:bodyPr/>
          <a:lstStyle/>
          <a:p>
            <a:r>
              <a:rPr lang="pl-PL" dirty="0"/>
              <a:t>Główny temat tego szkolenia: egzekwowanie przepisów dotyczących płatnego i regulowanego parkowania</a:t>
            </a:r>
            <a:endParaRPr lang="en-GB" altLang="en-US" dirty="0"/>
          </a:p>
        </p:txBody>
      </p:sp>
      <p:sp>
        <p:nvSpPr>
          <p:cNvPr id="38915" name="Content Placeholder 2">
            <a:extLst>
              <a:ext uri="{FF2B5EF4-FFF2-40B4-BE49-F238E27FC236}">
                <a16:creationId xmlns:a16="http://schemas.microsoft.com/office/drawing/2014/main" xmlns="" id="{A04FDEEF-EFC5-4349-9593-548A35923983}"/>
              </a:ext>
            </a:extLst>
          </p:cNvPr>
          <p:cNvSpPr>
            <a:spLocks noGrp="1"/>
          </p:cNvSpPr>
          <p:nvPr>
            <p:ph idx="1"/>
          </p:nvPr>
        </p:nvSpPr>
        <p:spPr>
          <a:xfrm>
            <a:off x="104503" y="1558516"/>
            <a:ext cx="8511540" cy="4755197"/>
          </a:xfrm>
        </p:spPr>
        <p:txBody>
          <a:bodyPr/>
          <a:lstStyle/>
          <a:p>
            <a:pPr marL="479425" lvl="1" indent="0" eaLnBrk="1" hangingPunct="1">
              <a:buNone/>
            </a:pPr>
            <a:r>
              <a:rPr lang="pl-PL" sz="1600" dirty="0"/>
              <a:t>Parkowanie poza ulicą</a:t>
            </a:r>
            <a:endParaRPr lang="en-GB" altLang="en-US" sz="1600" dirty="0"/>
          </a:p>
          <a:p>
            <a:pPr marL="765175" lvl="1" indent="-285750" eaLnBrk="1" hangingPunct="1">
              <a:buFontTx/>
              <a:buChar char="-"/>
            </a:pPr>
            <a:r>
              <a:rPr lang="pl-PL" sz="1600" dirty="0"/>
              <a:t>Parkingi ogólnodostępne, półpubliczne (np. supermarket w godzinach otwarcia) lub prywatne (np. parking biurowy) </a:t>
            </a:r>
          </a:p>
          <a:p>
            <a:pPr marL="765175" lvl="1" indent="-285750" eaLnBrk="1" hangingPunct="1">
              <a:buFontTx/>
              <a:buChar char="-"/>
            </a:pPr>
            <a:r>
              <a:rPr lang="pl-PL" sz="1600" dirty="0"/>
              <a:t>Miejsca (wirtualnie) chronione barierą lub niechronione</a:t>
            </a:r>
            <a:endParaRPr lang="en-GB" altLang="en-US" sz="1600" dirty="0"/>
          </a:p>
          <a:p>
            <a:pPr marL="765175" lvl="1" indent="-285750" eaLnBrk="1" hangingPunct="1">
              <a:buFontTx/>
              <a:buChar char="-"/>
            </a:pPr>
            <a:r>
              <a:rPr lang="pl-PL" sz="1600" dirty="0"/>
              <a:t>Parkowanie na terenie prywatnym</a:t>
            </a:r>
            <a:endParaRPr lang="en-GB" altLang="en-US" sz="1600" dirty="0"/>
          </a:p>
          <a:p>
            <a:pPr marL="479425" lvl="1" indent="0" eaLnBrk="1" hangingPunct="1">
              <a:buNone/>
            </a:pPr>
            <a:endParaRPr lang="en-GB" altLang="en-US" sz="1600" dirty="0"/>
          </a:p>
          <a:p>
            <a:pPr marL="479425" lvl="1" indent="0" eaLnBrk="1" hangingPunct="1">
              <a:buNone/>
            </a:pPr>
            <a:r>
              <a:rPr lang="pl-PL" sz="1600" dirty="0"/>
              <a:t>Parkowanie na ulicy </a:t>
            </a:r>
            <a:endParaRPr lang="en-GB" altLang="en-US" sz="1600" dirty="0"/>
          </a:p>
          <a:p>
            <a:pPr marL="765175" lvl="1" indent="-285750" eaLnBrk="1" hangingPunct="1">
              <a:buFontTx/>
              <a:buChar char="-"/>
            </a:pPr>
            <a:r>
              <a:rPr lang="pl-PL" sz="1600" dirty="0">
                <a:solidFill>
                  <a:srgbClr val="000000"/>
                </a:solidFill>
                <a:ea typeface="Times New Roman" panose="02020603050405020304" pitchFamily="18" charset="0"/>
                <a:cs typeface="Calibri" panose="020F0502020204030204" pitchFamily="34" charset="0"/>
              </a:rPr>
              <a:t>Parkowanie regulowane (obowiązują zasady (zezwolenie, regulacja czasu, ...), </a:t>
            </a:r>
            <a:r>
              <a:rPr lang="pl-PL" sz="1600" dirty="0" smtClean="0">
                <a:solidFill>
                  <a:srgbClr val="000000"/>
                </a:solidFill>
                <a:ea typeface="Times New Roman" panose="02020603050405020304" pitchFamily="18" charset="0"/>
                <a:cs typeface="Calibri" panose="020F0502020204030204" pitchFamily="34" charset="0"/>
              </a:rPr>
              <a:t/>
            </a:r>
            <a:br>
              <a:rPr lang="pl-PL" sz="1600" dirty="0" smtClean="0">
                <a:solidFill>
                  <a:srgbClr val="000000"/>
                </a:solidFill>
                <a:ea typeface="Times New Roman" panose="02020603050405020304" pitchFamily="18" charset="0"/>
                <a:cs typeface="Calibri" panose="020F0502020204030204" pitchFamily="34" charset="0"/>
              </a:rPr>
            </a:br>
            <a:r>
              <a:rPr lang="pl-PL" sz="1600" dirty="0" smtClean="0">
                <a:solidFill>
                  <a:srgbClr val="000000"/>
                </a:solidFill>
                <a:ea typeface="Times New Roman" panose="02020603050405020304" pitchFamily="18" charset="0"/>
                <a:cs typeface="Calibri" panose="020F0502020204030204" pitchFamily="34" charset="0"/>
              </a:rPr>
              <a:t>ale </a:t>
            </a:r>
            <a:r>
              <a:rPr lang="pl-PL" sz="1600" dirty="0">
                <a:solidFill>
                  <a:srgbClr val="000000"/>
                </a:solidFill>
                <a:ea typeface="Times New Roman" panose="02020603050405020304" pitchFamily="18" charset="0"/>
                <a:cs typeface="Calibri" panose="020F0502020204030204" pitchFamily="34" charset="0"/>
              </a:rPr>
              <a:t>nie jest wymagana opłata na miejscu)</a:t>
            </a:r>
            <a:endParaRPr lang="en-GB" altLang="en-US" sz="1600" dirty="0"/>
          </a:p>
          <a:p>
            <a:pPr marL="765175" lvl="1" indent="-285750" eaLnBrk="1" hangingPunct="1">
              <a:buFontTx/>
              <a:buChar char="-"/>
            </a:pPr>
            <a:r>
              <a:rPr lang="pl-PL" sz="1600" dirty="0"/>
              <a:t>Parkowanie płatne</a:t>
            </a:r>
          </a:p>
          <a:p>
            <a:pPr marL="765175" lvl="1" indent="-285750" eaLnBrk="1" hangingPunct="1">
              <a:buFontTx/>
              <a:buChar char="-"/>
            </a:pPr>
            <a:r>
              <a:rPr lang="pl-PL" sz="1600" dirty="0"/>
              <a:t>Nielegalne parkowanie (parkowanie w miejscach, które nie są wyznaczone lub odpowiednie do parkowania).</a:t>
            </a:r>
            <a:endParaRPr lang="en-GB" altLang="en-US" sz="1600" dirty="0"/>
          </a:p>
          <a:p>
            <a:pPr marL="479425" lvl="1" indent="0" eaLnBrk="1" hangingPunct="1">
              <a:buNone/>
            </a:pPr>
            <a:r>
              <a:rPr lang="pl-PL" sz="1600" dirty="0"/>
              <a:t>W tym szkoleniu skoncentrujemy się na egzekwowaniu polityki i działań dotyczących parkowania na ulicy, a w szczególności na parkowaniu regulowanym i płatnym. </a:t>
            </a:r>
          </a:p>
          <a:p>
            <a:pPr marL="479425" lvl="1" indent="0" eaLnBrk="1" hangingPunct="1">
              <a:buNone/>
            </a:pPr>
            <a:endParaRPr lang="en-GB" altLang="en-US" sz="1600" dirty="0"/>
          </a:p>
        </p:txBody>
      </p:sp>
    </p:spTree>
    <p:extLst>
      <p:ext uri="{BB962C8B-B14F-4D97-AF65-F5344CB8AC3E}">
        <p14:creationId xmlns:p14="http://schemas.microsoft.com/office/powerpoint/2010/main" val="3859180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D02BB08E-C7CC-4388-A2DE-6E7C110C4FBD}"/>
              </a:ext>
            </a:extLst>
          </p:cNvPr>
          <p:cNvSpPr>
            <a:spLocks noGrp="1"/>
          </p:cNvSpPr>
          <p:nvPr>
            <p:ph type="title"/>
          </p:nvPr>
        </p:nvSpPr>
        <p:spPr>
          <a:xfrm>
            <a:off x="323850" y="115888"/>
            <a:ext cx="7343775" cy="1152525"/>
          </a:xfrm>
        </p:spPr>
        <p:txBody>
          <a:bodyPr/>
          <a:lstStyle/>
          <a:p>
            <a:r>
              <a:rPr lang="pl-PL" dirty="0">
                <a:solidFill>
                  <a:srgbClr val="134095"/>
                </a:solidFill>
              </a:rPr>
              <a:t>W pełni zautomatyzowane rozpoznawanie tablic rejestracyjnych (ANPR)</a:t>
            </a:r>
            <a:endParaRPr lang="en-US" dirty="0">
              <a:solidFill>
                <a:srgbClr val="134095"/>
              </a:solidFill>
            </a:endParaRPr>
          </a:p>
        </p:txBody>
      </p:sp>
      <p:pic>
        <p:nvPicPr>
          <p:cNvPr id="6" name="Picture 5">
            <a:extLst>
              <a:ext uri="{FF2B5EF4-FFF2-40B4-BE49-F238E27FC236}">
                <a16:creationId xmlns:a16="http://schemas.microsoft.com/office/drawing/2014/main" xmlns="" id="{3B32C993-7235-476D-9158-7FA150C54EC2}"/>
              </a:ext>
            </a:extLst>
          </p:cNvPr>
          <p:cNvPicPr>
            <a:picLocks noChangeAspect="1"/>
          </p:cNvPicPr>
          <p:nvPr/>
        </p:nvPicPr>
        <p:blipFill rotWithShape="1">
          <a:blip r:embed="rId2"/>
          <a:srcRect l="30472" r="16747" b="2"/>
          <a:stretch/>
        </p:blipFill>
        <p:spPr>
          <a:xfrm>
            <a:off x="5186434" y="1432139"/>
            <a:ext cx="2570982" cy="2837312"/>
          </a:xfrm>
          <a:prstGeom prst="rect">
            <a:avLst/>
          </a:prstGeom>
          <a:noFill/>
        </p:spPr>
      </p:pic>
      <p:sp>
        <p:nvSpPr>
          <p:cNvPr id="13" name="Content Placeholder 3">
            <a:extLst>
              <a:ext uri="{FF2B5EF4-FFF2-40B4-BE49-F238E27FC236}">
                <a16:creationId xmlns:a16="http://schemas.microsoft.com/office/drawing/2014/main" xmlns="" id="{94B3F3F8-702E-4967-9A94-FF6695BF9CE7}"/>
              </a:ext>
            </a:extLst>
          </p:cNvPr>
          <p:cNvSpPr>
            <a:spLocks noGrp="1"/>
          </p:cNvSpPr>
          <p:nvPr>
            <p:ph idx="11"/>
          </p:nvPr>
        </p:nvSpPr>
        <p:spPr>
          <a:xfrm>
            <a:off x="323528" y="1700809"/>
            <a:ext cx="4176464" cy="1844058"/>
          </a:xfrm>
        </p:spPr>
        <p:txBody>
          <a:bodyPr/>
          <a:lstStyle/>
          <a:p>
            <a:pPr marL="190500" lvl="1" indent="0" eaLnBrk="1" hangingPunct="1">
              <a:spcBef>
                <a:spcPct val="20000"/>
              </a:spcBef>
              <a:buSzPct val="135000"/>
              <a:buNone/>
            </a:pPr>
            <a:r>
              <a:rPr lang="pl-PL" sz="1800" dirty="0">
                <a:solidFill>
                  <a:srgbClr val="134095"/>
                </a:solidFill>
              </a:rPr>
              <a:t>Szybka i dokładna identyfikacja pojazdów oraz </a:t>
            </a:r>
            <a:r>
              <a:rPr lang="pl-PL" sz="1800" dirty="0" err="1">
                <a:solidFill>
                  <a:srgbClr val="134095"/>
                </a:solidFill>
              </a:rPr>
              <a:t>geolokalizacja</a:t>
            </a:r>
            <a:r>
              <a:rPr lang="pl-PL" sz="1800" dirty="0">
                <a:solidFill>
                  <a:srgbClr val="134095"/>
                </a:solidFill>
              </a:rPr>
              <a:t> za pomocą samochodów  skanujących lub motorowerów.</a:t>
            </a:r>
            <a:endParaRPr lang="en-US" sz="1800" dirty="0">
              <a:solidFill>
                <a:srgbClr val="134095"/>
              </a:solidFill>
            </a:endParaRPr>
          </a:p>
        </p:txBody>
      </p:sp>
      <p:sp>
        <p:nvSpPr>
          <p:cNvPr id="4" name="Footer Placeholder 3">
            <a:extLst>
              <a:ext uri="{FF2B5EF4-FFF2-40B4-BE49-F238E27FC236}">
                <a16:creationId xmlns:a16="http://schemas.microsoft.com/office/drawing/2014/main" xmlns="" id="{E606D219-853E-4CB9-9B2F-30FC6191F6F7}"/>
              </a:ext>
            </a:extLst>
          </p:cNvPr>
          <p:cNvSpPr>
            <a:spLocks noGrp="1"/>
          </p:cNvSpPr>
          <p:nvPr>
            <p:ph type="ftr" sz="quarter" idx="12"/>
          </p:nvPr>
        </p:nvSpPr>
        <p:spPr>
          <a:xfrm>
            <a:off x="1116013" y="6524625"/>
            <a:ext cx="5256212" cy="260350"/>
          </a:xfrm>
        </p:spPr>
        <p:txBody>
          <a:bodyPr wrap="square" anchor="t">
            <a:normAutofit lnSpcReduction="10000"/>
          </a:bodyPr>
          <a:lstStyle/>
          <a:p>
            <a:pPr>
              <a:defRPr/>
            </a:pPr>
            <a:r>
              <a:rPr lang="pl-PL" dirty="0"/>
              <a:t>&lt;Wydarzenie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a:p>
            <a:pPr>
              <a:defRPr/>
            </a:pPr>
            <a:endParaRPr lang="de-DE" dirty="0"/>
          </a:p>
          <a:p>
            <a:pPr>
              <a:defRPr/>
            </a:pPr>
            <a:endParaRPr lang="de-DE" dirty="0"/>
          </a:p>
          <a:p>
            <a:pPr>
              <a:lnSpc>
                <a:spcPct val="90000"/>
              </a:lnSpc>
              <a:spcAft>
                <a:spcPts val="600"/>
              </a:spcAft>
              <a:defRPr/>
            </a:pPr>
            <a:endParaRPr lang="de-DE" dirty="0"/>
          </a:p>
        </p:txBody>
      </p:sp>
      <p:pic>
        <p:nvPicPr>
          <p:cNvPr id="8" name="Picture 7">
            <a:extLst>
              <a:ext uri="{FF2B5EF4-FFF2-40B4-BE49-F238E27FC236}">
                <a16:creationId xmlns:a16="http://schemas.microsoft.com/office/drawing/2014/main" xmlns="" id="{C159964E-599F-4A24-939C-789561AB11AC}"/>
              </a:ext>
            </a:extLst>
          </p:cNvPr>
          <p:cNvPicPr>
            <a:picLocks noChangeAspect="1"/>
          </p:cNvPicPr>
          <p:nvPr/>
        </p:nvPicPr>
        <p:blipFill>
          <a:blip r:embed="rId3"/>
          <a:stretch>
            <a:fillRect/>
          </a:stretch>
        </p:blipFill>
        <p:spPr>
          <a:xfrm>
            <a:off x="534813" y="4348315"/>
            <a:ext cx="7222603" cy="2018581"/>
          </a:xfrm>
          <a:prstGeom prst="rect">
            <a:avLst/>
          </a:prstGeom>
        </p:spPr>
      </p:pic>
    </p:spTree>
    <p:extLst>
      <p:ext uri="{BB962C8B-B14F-4D97-AF65-F5344CB8AC3E}">
        <p14:creationId xmlns:p14="http://schemas.microsoft.com/office/powerpoint/2010/main" val="1010215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065B2E-2BD4-4E0E-BF34-46ECC908AD70}"/>
              </a:ext>
            </a:extLst>
          </p:cNvPr>
          <p:cNvSpPr>
            <a:spLocks noGrp="1"/>
          </p:cNvSpPr>
          <p:nvPr>
            <p:ph type="title"/>
          </p:nvPr>
        </p:nvSpPr>
        <p:spPr/>
        <p:txBody>
          <a:bodyPr/>
          <a:lstStyle/>
          <a:p>
            <a:r>
              <a:rPr lang="pl-PL" dirty="0"/>
              <a:t>Ćwiczenie: cyfrowe egzekwowanie przepisów parkingowych: Tak czy Nie?</a:t>
            </a:r>
            <a:endParaRPr lang="en-GB" dirty="0"/>
          </a:p>
        </p:txBody>
      </p:sp>
      <p:graphicFrame>
        <p:nvGraphicFramePr>
          <p:cNvPr id="5" name="Table 5">
            <a:extLst>
              <a:ext uri="{FF2B5EF4-FFF2-40B4-BE49-F238E27FC236}">
                <a16:creationId xmlns:a16="http://schemas.microsoft.com/office/drawing/2014/main" xmlns="" id="{702E804F-5BD8-4763-9FBD-67A6404065FB}"/>
              </a:ext>
            </a:extLst>
          </p:cNvPr>
          <p:cNvGraphicFramePr>
            <a:graphicFrameLocks noGrp="1"/>
          </p:cNvGraphicFramePr>
          <p:nvPr>
            <p:ph idx="1"/>
            <p:extLst>
              <p:ext uri="{D42A27DB-BD31-4B8C-83A1-F6EECF244321}">
                <p14:modId xmlns:p14="http://schemas.microsoft.com/office/powerpoint/2010/main" val="2816928480"/>
              </p:ext>
            </p:extLst>
          </p:nvPr>
        </p:nvGraphicFramePr>
        <p:xfrm>
          <a:off x="381000" y="1700213"/>
          <a:ext cx="8439150" cy="2768600"/>
        </p:xfrm>
        <a:graphic>
          <a:graphicData uri="http://schemas.openxmlformats.org/drawingml/2006/table">
            <a:tbl>
              <a:tblPr firstRow="1" bandRow="1">
                <a:tableStyleId>{5C22544A-7EE6-4342-B048-85BDC9FD1C3A}</a:tableStyleId>
              </a:tblPr>
              <a:tblGrid>
                <a:gridCol w="4219575">
                  <a:extLst>
                    <a:ext uri="{9D8B030D-6E8A-4147-A177-3AD203B41FA5}">
                      <a16:colId xmlns:a16="http://schemas.microsoft.com/office/drawing/2014/main" xmlns="" val="2655206282"/>
                    </a:ext>
                  </a:extLst>
                </a:gridCol>
                <a:gridCol w="4219575">
                  <a:extLst>
                    <a:ext uri="{9D8B030D-6E8A-4147-A177-3AD203B41FA5}">
                      <a16:colId xmlns:a16="http://schemas.microsoft.com/office/drawing/2014/main" xmlns="" val="3906879541"/>
                    </a:ext>
                  </a:extLst>
                </a:gridCol>
              </a:tblGrid>
              <a:tr h="370840">
                <a:tc>
                  <a:txBody>
                    <a:bodyPr/>
                    <a:lstStyle/>
                    <a:p>
                      <a:r>
                        <a:rPr lang="pl-PL" dirty="0"/>
                        <a:t>W pełni cyfrowy proces egzekwowania prawa</a:t>
                      </a:r>
                    </a:p>
                    <a:p>
                      <a:r>
                        <a:rPr lang="pl-PL" dirty="0"/>
                        <a:t>(samochód skanujący)</a:t>
                      </a:r>
                    </a:p>
                  </a:txBody>
                  <a:tcPr/>
                </a:tc>
                <a:tc>
                  <a:txBody>
                    <a:bodyPr/>
                    <a:lstStyle/>
                    <a:p>
                      <a:r>
                        <a:rPr lang="pl-PL" dirty="0"/>
                        <a:t>Podejście ręczne, osobiste</a:t>
                      </a:r>
                    </a:p>
                    <a:p>
                      <a:r>
                        <a:rPr lang="pl-PL" dirty="0"/>
                        <a:t>(pieszo, wydruk na papierze)</a:t>
                      </a:r>
                      <a:endParaRPr lang="en-GB" dirty="0"/>
                    </a:p>
                  </a:txBody>
                  <a:tcPr/>
                </a:tc>
                <a:extLst>
                  <a:ext uri="{0D108BD9-81ED-4DB2-BD59-A6C34878D82A}">
                    <a16:rowId xmlns:a16="http://schemas.microsoft.com/office/drawing/2014/main" xmlns="" val="260129547"/>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xmlns="" val="907989430"/>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xmlns="" val="2207647383"/>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xmlns="" val="3546266774"/>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xmlns="" val="2457850936"/>
                  </a:ext>
                </a:extLst>
              </a:tr>
              <a:tr h="370840">
                <a:tc>
                  <a:txBody>
                    <a:bodyPr/>
                    <a:lstStyle/>
                    <a:p>
                      <a:endParaRPr lang="en-GB"/>
                    </a:p>
                  </a:txBody>
                  <a:tcPr/>
                </a:tc>
                <a:tc>
                  <a:txBody>
                    <a:bodyPr/>
                    <a:lstStyle/>
                    <a:p>
                      <a:endParaRPr lang="en-GB" dirty="0"/>
                    </a:p>
                  </a:txBody>
                  <a:tcPr/>
                </a:tc>
                <a:extLst>
                  <a:ext uri="{0D108BD9-81ED-4DB2-BD59-A6C34878D82A}">
                    <a16:rowId xmlns:a16="http://schemas.microsoft.com/office/drawing/2014/main" xmlns="" val="2145939311"/>
                  </a:ext>
                </a:extLst>
              </a:tr>
            </a:tbl>
          </a:graphicData>
        </a:graphic>
      </p:graphicFrame>
      <p:sp>
        <p:nvSpPr>
          <p:cNvPr id="4" name="Footer Placeholder 3">
            <a:extLst>
              <a:ext uri="{FF2B5EF4-FFF2-40B4-BE49-F238E27FC236}">
                <a16:creationId xmlns:a16="http://schemas.microsoft.com/office/drawing/2014/main" xmlns="" id="{8418331F-E032-4A02-AA37-EFA98904409E}"/>
              </a:ext>
            </a:extLst>
          </p:cNvPr>
          <p:cNvSpPr>
            <a:spLocks noGrp="1"/>
          </p:cNvSpPr>
          <p:nvPr>
            <p:ph type="ftr" sz="quarter" idx="10"/>
          </p:nvPr>
        </p:nvSpPr>
        <p:spPr/>
        <p:txBody>
          <a:bodyPr/>
          <a:lstStyle/>
          <a:p>
            <a:pPr>
              <a:defRPr/>
            </a:pPr>
            <a:r>
              <a:rPr lang="pl-PL" dirty="0"/>
              <a:t>&lt;Wydarzenie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a:p>
            <a:pPr>
              <a:defRPr/>
            </a:pPr>
            <a:endParaRPr lang="de-DE" dirty="0"/>
          </a:p>
          <a:p>
            <a:pPr>
              <a:defRPr/>
            </a:pPr>
            <a:endParaRPr lang="de-DE" dirty="0"/>
          </a:p>
          <a:p>
            <a:pPr>
              <a:defRPr/>
            </a:pPr>
            <a:endParaRPr lang="de-DE" dirty="0"/>
          </a:p>
        </p:txBody>
      </p:sp>
    </p:spTree>
    <p:extLst>
      <p:ext uri="{BB962C8B-B14F-4D97-AF65-F5344CB8AC3E}">
        <p14:creationId xmlns:p14="http://schemas.microsoft.com/office/powerpoint/2010/main" val="1335091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065B2E-2BD4-4E0E-BF34-46ECC908AD70}"/>
              </a:ext>
            </a:extLst>
          </p:cNvPr>
          <p:cNvSpPr>
            <a:spLocks noGrp="1"/>
          </p:cNvSpPr>
          <p:nvPr>
            <p:ph type="title"/>
          </p:nvPr>
        </p:nvSpPr>
        <p:spPr/>
        <p:txBody>
          <a:bodyPr/>
          <a:lstStyle/>
          <a:p>
            <a:r>
              <a:rPr lang="pl-PL" dirty="0"/>
              <a:t>Ćwiczenie: cyfrowe egzekwowanie przepisów parkingowych: Tak czy Nie?</a:t>
            </a:r>
            <a:r>
              <a:rPr lang="en-GB" dirty="0"/>
              <a:t> </a:t>
            </a:r>
          </a:p>
        </p:txBody>
      </p:sp>
      <p:sp>
        <p:nvSpPr>
          <p:cNvPr id="4" name="Footer Placeholder 3">
            <a:extLst>
              <a:ext uri="{FF2B5EF4-FFF2-40B4-BE49-F238E27FC236}">
                <a16:creationId xmlns:a16="http://schemas.microsoft.com/office/drawing/2014/main" xmlns="" id="{8418331F-E032-4A02-AA37-EFA98904409E}"/>
              </a:ext>
            </a:extLst>
          </p:cNvPr>
          <p:cNvSpPr>
            <a:spLocks noGrp="1"/>
          </p:cNvSpPr>
          <p:nvPr>
            <p:ph type="ftr" sz="quarter" idx="10"/>
          </p:nvPr>
        </p:nvSpPr>
        <p:spPr/>
        <p:txBody>
          <a:bodyPr/>
          <a:lstStyle/>
          <a:p>
            <a:pPr>
              <a:defRPr/>
            </a:pPr>
            <a:r>
              <a:rPr lang="pl-PL" dirty="0"/>
              <a:t>&lt;Wydarzenie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a:p>
            <a:pPr>
              <a:defRPr/>
            </a:pPr>
            <a:endParaRPr lang="de-DE" dirty="0"/>
          </a:p>
          <a:p>
            <a:pPr>
              <a:defRPr/>
            </a:pPr>
            <a:endParaRPr lang="de-DE" dirty="0"/>
          </a:p>
          <a:p>
            <a:pPr>
              <a:defRPr/>
            </a:pPr>
            <a:endParaRPr lang="de-DE" dirty="0"/>
          </a:p>
        </p:txBody>
      </p:sp>
      <p:graphicFrame>
        <p:nvGraphicFramePr>
          <p:cNvPr id="7" name="Table 6">
            <a:extLst>
              <a:ext uri="{FF2B5EF4-FFF2-40B4-BE49-F238E27FC236}">
                <a16:creationId xmlns:a16="http://schemas.microsoft.com/office/drawing/2014/main" xmlns="" id="{38840871-4AF1-4A77-9CBE-4AE73B8BE348}"/>
              </a:ext>
            </a:extLst>
          </p:cNvPr>
          <p:cNvGraphicFramePr>
            <a:graphicFrameLocks noGrp="1"/>
          </p:cNvGraphicFramePr>
          <p:nvPr>
            <p:extLst>
              <p:ext uri="{D42A27DB-BD31-4B8C-83A1-F6EECF244321}">
                <p14:modId xmlns:p14="http://schemas.microsoft.com/office/powerpoint/2010/main" val="530365403"/>
              </p:ext>
            </p:extLst>
          </p:nvPr>
        </p:nvGraphicFramePr>
        <p:xfrm>
          <a:off x="323850" y="1722782"/>
          <a:ext cx="8568359" cy="4777740"/>
        </p:xfrm>
        <a:graphic>
          <a:graphicData uri="http://schemas.openxmlformats.org/drawingml/2006/table">
            <a:tbl>
              <a:tblPr firstRow="1" bandRow="1"/>
              <a:tblGrid>
                <a:gridCol w="4205419">
                  <a:extLst>
                    <a:ext uri="{9D8B030D-6E8A-4147-A177-3AD203B41FA5}">
                      <a16:colId xmlns:a16="http://schemas.microsoft.com/office/drawing/2014/main" xmlns="" val="2934273647"/>
                    </a:ext>
                  </a:extLst>
                </a:gridCol>
                <a:gridCol w="4362940">
                  <a:extLst>
                    <a:ext uri="{9D8B030D-6E8A-4147-A177-3AD203B41FA5}">
                      <a16:colId xmlns:a16="http://schemas.microsoft.com/office/drawing/2014/main" xmlns="" val="162175238"/>
                    </a:ext>
                  </a:extLst>
                </a:gridCol>
              </a:tblGrid>
              <a:tr h="460371">
                <a:tc>
                  <a:txBody>
                    <a:bodyPr/>
                    <a:lstStyle/>
                    <a:p>
                      <a:pPr marL="0" algn="just" defTabSz="914400" rtl="0" eaLnBrk="1" latinLnBrk="0" hangingPunct="1">
                        <a:lnSpc>
                          <a:spcPts val="1300"/>
                        </a:lnSpc>
                        <a:spcAft>
                          <a:spcPts val="700"/>
                        </a:spcAft>
                      </a:pPr>
                      <a:r>
                        <a:rPr lang="pl-PL" sz="1800" kern="1200" dirty="0">
                          <a:solidFill>
                            <a:schemeClr val="dk1"/>
                          </a:solidFill>
                          <a:latin typeface="+mn-lt"/>
                          <a:ea typeface="+mn-ea"/>
                          <a:cs typeface="+mn-cs"/>
                        </a:rPr>
                        <a:t>W pełni cyfrowy proces egzekwowania prawa</a:t>
                      </a:r>
                    </a:p>
                    <a:p>
                      <a:pPr marL="0" algn="just" defTabSz="914400" rtl="0" eaLnBrk="1" latinLnBrk="0" hangingPunct="1">
                        <a:lnSpc>
                          <a:spcPts val="1300"/>
                        </a:lnSpc>
                        <a:spcAft>
                          <a:spcPts val="700"/>
                        </a:spcAft>
                      </a:pPr>
                      <a:endParaRPr lang="aa-ET" sz="1800" kern="1200" dirty="0">
                        <a:solidFill>
                          <a:schemeClr val="dk1"/>
                        </a:solidFill>
                        <a:latin typeface="+mn-lt"/>
                        <a:ea typeface="+mn-ea"/>
                        <a:cs typeface="+mn-cs"/>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CC99"/>
                    </a:solidFill>
                  </a:tcPr>
                </a:tc>
                <a:tc>
                  <a:txBody>
                    <a:bodyPr/>
                    <a:lstStyle/>
                    <a:p>
                      <a:pPr marL="0" algn="just" defTabSz="914400" rtl="0" eaLnBrk="1" latinLnBrk="0" hangingPunct="1">
                        <a:lnSpc>
                          <a:spcPts val="1300"/>
                        </a:lnSpc>
                        <a:spcAft>
                          <a:spcPts val="700"/>
                        </a:spcAft>
                      </a:pPr>
                      <a:r>
                        <a:rPr lang="en-GB" sz="1800" kern="1200" dirty="0" err="1">
                          <a:solidFill>
                            <a:schemeClr val="dk1"/>
                          </a:solidFill>
                          <a:latin typeface="+mn-lt"/>
                          <a:ea typeface="+mn-ea"/>
                          <a:cs typeface="+mn-cs"/>
                        </a:rPr>
                        <a:t>Podejście</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osobiste</a:t>
                      </a:r>
                      <a:endParaRPr lang="aa-ET" sz="1800" kern="1200" dirty="0">
                        <a:solidFill>
                          <a:schemeClr val="dk1"/>
                        </a:solidFill>
                        <a:latin typeface="+mn-lt"/>
                        <a:ea typeface="+mn-ea"/>
                        <a:cs typeface="+mn-cs"/>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CC99"/>
                    </a:solidFill>
                  </a:tcPr>
                </a:tc>
                <a:extLst>
                  <a:ext uri="{0D108BD9-81ED-4DB2-BD59-A6C34878D82A}">
                    <a16:rowId xmlns:a16="http://schemas.microsoft.com/office/drawing/2014/main" xmlns="" val="423395634"/>
                  </a:ext>
                </a:extLst>
              </a:tr>
              <a:tr h="3621298">
                <a:tc>
                  <a:txBody>
                    <a:bodyPr/>
                    <a:lstStyle/>
                    <a:p>
                      <a:pPr algn="just">
                        <a:lnSpc>
                          <a:spcPct val="100000"/>
                        </a:lnSpc>
                        <a:spcAft>
                          <a:spcPts val="700"/>
                        </a:spcAft>
                      </a:pPr>
                      <a:r>
                        <a:rPr lang="pl-PL" sz="1800" kern="1200" dirty="0">
                          <a:solidFill>
                            <a:schemeClr val="dk1"/>
                          </a:solidFill>
                          <a:latin typeface="+mn-lt"/>
                          <a:ea typeface="+mn-ea"/>
                          <a:cs typeface="+mn-cs"/>
                        </a:rPr>
                        <a:t>Więcej pojazdów ma szansę być kontrolowanych.</a:t>
                      </a:r>
                    </a:p>
                    <a:p>
                      <a:pPr algn="just">
                        <a:lnSpc>
                          <a:spcPct val="100000"/>
                        </a:lnSpc>
                        <a:spcAft>
                          <a:spcPts val="700"/>
                        </a:spcAft>
                      </a:pPr>
                      <a:r>
                        <a:rPr lang="pl-PL" sz="1800" kern="1200" dirty="0">
                          <a:solidFill>
                            <a:schemeClr val="dk1"/>
                          </a:solidFill>
                          <a:latin typeface="+mn-lt"/>
                          <a:ea typeface="+mn-ea"/>
                          <a:cs typeface="+mn-cs"/>
                        </a:rPr>
                        <a:t>Sprawiedliwość systemu wzrasta wraz z liczbą kontrolowanych pojazdów. </a:t>
                      </a:r>
                    </a:p>
                    <a:p>
                      <a:pPr algn="just">
                        <a:lnSpc>
                          <a:spcPct val="100000"/>
                        </a:lnSpc>
                        <a:spcAft>
                          <a:spcPts val="700"/>
                        </a:spcAft>
                      </a:pPr>
                      <a:r>
                        <a:rPr lang="pl-PL" sz="1800" kern="1200" dirty="0">
                          <a:solidFill>
                            <a:schemeClr val="dk1"/>
                          </a:solidFill>
                          <a:latin typeface="+mn-lt"/>
                          <a:ea typeface="+mn-ea"/>
                          <a:cs typeface="+mn-cs"/>
                        </a:rPr>
                        <a:t>Po początkowej inwestycji, marginalny koszt dla każdego kontrolowanego pojazdu jest niski.</a:t>
                      </a:r>
                    </a:p>
                    <a:p>
                      <a:pPr algn="just">
                        <a:lnSpc>
                          <a:spcPct val="100000"/>
                        </a:lnSpc>
                        <a:spcAft>
                          <a:spcPts val="700"/>
                        </a:spcAft>
                      </a:pPr>
                      <a:r>
                        <a:rPr lang="pl-PL" sz="1800" kern="1200" dirty="0">
                          <a:solidFill>
                            <a:schemeClr val="dk1"/>
                          </a:solidFill>
                          <a:latin typeface="+mn-lt"/>
                          <a:ea typeface="+mn-ea"/>
                          <a:cs typeface="+mn-cs"/>
                        </a:rPr>
                        <a:t>Ten przyrost wydajności można przeznaczyć na inne cele.</a:t>
                      </a:r>
                    </a:p>
                    <a:p>
                      <a:pPr algn="just">
                        <a:lnSpc>
                          <a:spcPct val="100000"/>
                        </a:lnSpc>
                        <a:spcAft>
                          <a:spcPts val="700"/>
                        </a:spcAft>
                      </a:pPr>
                      <a:r>
                        <a:rPr lang="pl-PL" sz="1800" kern="1200" dirty="0">
                          <a:solidFill>
                            <a:schemeClr val="dk1"/>
                          </a:solidFill>
                          <a:latin typeface="+mn-lt"/>
                          <a:ea typeface="+mn-ea"/>
                          <a:cs typeface="+mn-cs"/>
                        </a:rPr>
                        <a:t>Kontrolerzy lubią to, ich status zawodowy wzrasta.</a:t>
                      </a:r>
                    </a:p>
                    <a:p>
                      <a:pPr algn="just">
                        <a:lnSpc>
                          <a:spcPct val="100000"/>
                        </a:lnSpc>
                        <a:spcAft>
                          <a:spcPts val="700"/>
                        </a:spcAft>
                      </a:pPr>
                      <a:r>
                        <a:rPr lang="pl-PL" sz="1800" kern="1200" dirty="0">
                          <a:solidFill>
                            <a:schemeClr val="dk1"/>
                          </a:solidFill>
                          <a:latin typeface="+mn-lt"/>
                          <a:ea typeface="+mn-ea"/>
                          <a:cs typeface="+mn-cs"/>
                        </a:rPr>
                        <a:t>Parkowanie staje się częścią ogólnego przejścia w kierunku e-rządzenia.</a:t>
                      </a:r>
                      <a:endParaRPr lang="aa-ET" sz="1800" kern="1200" dirty="0">
                        <a:solidFill>
                          <a:schemeClr val="dk1"/>
                        </a:solidFill>
                        <a:latin typeface="+mn-lt"/>
                        <a:ea typeface="+mn-ea"/>
                        <a:cs typeface="+mn-cs"/>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ECDE"/>
                    </a:solidFill>
                  </a:tcPr>
                </a:tc>
                <a:tc>
                  <a:txBody>
                    <a:bodyPr/>
                    <a:lstStyle/>
                    <a:p>
                      <a:pPr marL="0" algn="just" defTabSz="914400" rtl="0" eaLnBrk="1" latinLnBrk="0" hangingPunct="1">
                        <a:lnSpc>
                          <a:spcPct val="100000"/>
                        </a:lnSpc>
                        <a:spcAft>
                          <a:spcPts val="700"/>
                        </a:spcAft>
                      </a:pPr>
                      <a:r>
                        <a:rPr lang="pl-PL" sz="1800" kern="1200" dirty="0">
                          <a:solidFill>
                            <a:schemeClr val="dk1"/>
                          </a:solidFill>
                          <a:latin typeface="+mn-lt"/>
                          <a:ea typeface="+mn-ea"/>
                          <a:cs typeface="+mn-cs"/>
                        </a:rPr>
                        <a:t>Przepisy krajowe nie zezwalają na ANPR</a:t>
                      </a:r>
                    </a:p>
                    <a:p>
                      <a:pPr marL="0" algn="just" defTabSz="914400" rtl="0" eaLnBrk="1" latinLnBrk="0" hangingPunct="1">
                        <a:lnSpc>
                          <a:spcPct val="100000"/>
                        </a:lnSpc>
                        <a:spcAft>
                          <a:spcPts val="700"/>
                        </a:spcAft>
                      </a:pPr>
                      <a:r>
                        <a:rPr lang="pl-PL" sz="1800" kern="1200" dirty="0">
                          <a:solidFill>
                            <a:schemeClr val="dk1"/>
                          </a:solidFill>
                          <a:latin typeface="+mn-lt"/>
                          <a:ea typeface="+mn-ea"/>
                          <a:cs typeface="+mn-cs"/>
                        </a:rPr>
                        <a:t>Brak kultury i infrastruktury cyfrowej w mieście.</a:t>
                      </a:r>
                    </a:p>
                    <a:p>
                      <a:pPr marL="0" algn="just" defTabSz="914400" rtl="0" eaLnBrk="1" latinLnBrk="0" hangingPunct="1">
                        <a:lnSpc>
                          <a:spcPct val="100000"/>
                        </a:lnSpc>
                        <a:spcAft>
                          <a:spcPts val="700"/>
                        </a:spcAft>
                      </a:pPr>
                      <a:r>
                        <a:rPr lang="pl-PL" sz="1800" kern="1200" dirty="0">
                          <a:solidFill>
                            <a:schemeClr val="dk1"/>
                          </a:solidFill>
                          <a:latin typeface="+mn-lt"/>
                          <a:ea typeface="+mn-ea"/>
                          <a:cs typeface="+mn-cs"/>
                        </a:rPr>
                        <a:t>Brak scentralizowanego i łatwego dostępu do rejestru tablic rejestracyjnych. </a:t>
                      </a:r>
                    </a:p>
                    <a:p>
                      <a:pPr marL="0" algn="just" defTabSz="914400" rtl="0" eaLnBrk="1" latinLnBrk="0" hangingPunct="1">
                        <a:lnSpc>
                          <a:spcPct val="100000"/>
                        </a:lnSpc>
                        <a:spcAft>
                          <a:spcPts val="700"/>
                        </a:spcAft>
                      </a:pPr>
                      <a:r>
                        <a:rPr lang="pl-PL" sz="1800" kern="1200" dirty="0">
                          <a:solidFill>
                            <a:schemeClr val="dk1"/>
                          </a:solidFill>
                          <a:latin typeface="+mn-lt"/>
                          <a:ea typeface="+mn-ea"/>
                          <a:cs typeface="+mn-cs"/>
                        </a:rPr>
                        <a:t>Cyfryzacja może być zbyt dużym projektem dla małej jednostki zajmującej się egzekwowaniem przepisów dotyczących parkowania. </a:t>
                      </a:r>
                    </a:p>
                    <a:p>
                      <a:pPr marL="0" algn="just" defTabSz="914400" rtl="0" eaLnBrk="1" latinLnBrk="0" hangingPunct="1">
                        <a:lnSpc>
                          <a:spcPct val="100000"/>
                        </a:lnSpc>
                        <a:spcAft>
                          <a:spcPts val="700"/>
                        </a:spcAft>
                      </a:pPr>
                      <a:r>
                        <a:rPr lang="pl-PL" sz="1800" kern="1200" dirty="0">
                          <a:solidFill>
                            <a:schemeClr val="dk1"/>
                          </a:solidFill>
                          <a:latin typeface="+mn-lt"/>
                          <a:ea typeface="+mn-ea"/>
                          <a:cs typeface="+mn-cs"/>
                        </a:rPr>
                        <a:t>Nie pasuje do ogólnego podejścia do "egzekwowania prawa przez społeczność" - oczy na ulicy.</a:t>
                      </a:r>
                      <a:endParaRPr lang="aa-ET" sz="1800" kern="1200" dirty="0">
                        <a:solidFill>
                          <a:schemeClr val="dk1"/>
                        </a:solidFill>
                        <a:latin typeface="+mn-lt"/>
                        <a:ea typeface="+mn-ea"/>
                        <a:cs typeface="+mn-cs"/>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ECDE"/>
                    </a:solidFill>
                  </a:tcPr>
                </a:tc>
                <a:extLst>
                  <a:ext uri="{0D108BD9-81ED-4DB2-BD59-A6C34878D82A}">
                    <a16:rowId xmlns:a16="http://schemas.microsoft.com/office/drawing/2014/main" xmlns="" val="3655913762"/>
                  </a:ext>
                </a:extLst>
              </a:tr>
            </a:tbl>
          </a:graphicData>
        </a:graphic>
      </p:graphicFrame>
    </p:spTree>
    <p:extLst>
      <p:ext uri="{BB962C8B-B14F-4D97-AF65-F5344CB8AC3E}">
        <p14:creationId xmlns:p14="http://schemas.microsoft.com/office/powerpoint/2010/main" val="4217290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EB0417-46F4-4589-BAD1-0B2F507EF39A}"/>
              </a:ext>
            </a:extLst>
          </p:cNvPr>
          <p:cNvSpPr>
            <a:spLocks noGrp="1"/>
          </p:cNvSpPr>
          <p:nvPr>
            <p:ph type="title"/>
          </p:nvPr>
        </p:nvSpPr>
        <p:spPr>
          <a:xfrm>
            <a:off x="323850" y="115888"/>
            <a:ext cx="7343775" cy="1152525"/>
          </a:xfrm>
        </p:spPr>
        <p:txBody>
          <a:bodyPr wrap="square" anchor="ctr">
            <a:normAutofit/>
          </a:bodyPr>
          <a:lstStyle/>
          <a:p>
            <a:r>
              <a:rPr lang="en-GB" dirty="0">
                <a:solidFill>
                  <a:srgbClr val="134095"/>
                </a:solidFill>
              </a:rPr>
              <a:t>RODO: </a:t>
            </a:r>
            <a:r>
              <a:rPr lang="en-GB" dirty="0" err="1">
                <a:solidFill>
                  <a:srgbClr val="134095"/>
                </a:solidFill>
              </a:rPr>
              <a:t>uważaj</a:t>
            </a:r>
            <a:r>
              <a:rPr lang="en-GB" dirty="0">
                <a:solidFill>
                  <a:srgbClr val="134095"/>
                </a:solidFill>
              </a:rPr>
              <a:t>!</a:t>
            </a:r>
          </a:p>
        </p:txBody>
      </p:sp>
      <p:pic>
        <p:nvPicPr>
          <p:cNvPr id="5" name="Picture 4" descr="Icon&#10;&#10;Description automatically generated">
            <a:extLst>
              <a:ext uri="{FF2B5EF4-FFF2-40B4-BE49-F238E27FC236}">
                <a16:creationId xmlns:a16="http://schemas.microsoft.com/office/drawing/2014/main" xmlns="" id="{9A00293C-CA19-4F1F-83DE-355CA6733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2611467"/>
            <a:ext cx="4176464" cy="2787789"/>
          </a:xfrm>
          <a:prstGeom prst="rect">
            <a:avLst/>
          </a:prstGeom>
          <a:noFill/>
        </p:spPr>
      </p:pic>
      <p:sp>
        <p:nvSpPr>
          <p:cNvPr id="3" name="Content Placeholder 2">
            <a:extLst>
              <a:ext uri="{FF2B5EF4-FFF2-40B4-BE49-F238E27FC236}">
                <a16:creationId xmlns:a16="http://schemas.microsoft.com/office/drawing/2014/main" xmlns="" id="{D3352D38-B30B-4B2F-BDFF-4999C7AACCC9}"/>
              </a:ext>
            </a:extLst>
          </p:cNvPr>
          <p:cNvSpPr>
            <a:spLocks noGrp="1"/>
          </p:cNvSpPr>
          <p:nvPr>
            <p:ph idx="11"/>
          </p:nvPr>
        </p:nvSpPr>
        <p:spPr>
          <a:xfrm>
            <a:off x="323528" y="1700808"/>
            <a:ext cx="4176464" cy="4609107"/>
          </a:xfrm>
        </p:spPr>
        <p:txBody>
          <a:bodyPr wrap="square" anchor="t">
            <a:normAutofit/>
          </a:bodyPr>
          <a:lstStyle/>
          <a:p>
            <a:pPr eaLnBrk="1" hangingPunct="1">
              <a:lnSpc>
                <a:spcPct val="90000"/>
              </a:lnSpc>
            </a:pPr>
            <a:r>
              <a:rPr lang="pl-PL" sz="2200" b="0" dirty="0"/>
              <a:t>Zarówno w przypadku procesów cyfrowych, jak i </a:t>
            </a:r>
            <a:r>
              <a:rPr lang="pl-PL" sz="2200" b="0" dirty="0" err="1"/>
              <a:t>niecyfrowych</a:t>
            </a:r>
            <a:r>
              <a:rPr lang="pl-PL" sz="2200" b="0" dirty="0"/>
              <a:t>: prywatność danych jest kluczowa</a:t>
            </a:r>
            <a:endParaRPr lang="en-US" sz="2200" b="0" dirty="0"/>
          </a:p>
          <a:p>
            <a:pPr eaLnBrk="1" hangingPunct="1">
              <a:lnSpc>
                <a:spcPct val="90000"/>
              </a:lnSpc>
            </a:pPr>
            <a:r>
              <a:rPr lang="en-US" sz="2200" b="0" dirty="0" err="1"/>
              <a:t>Procedury</a:t>
            </a:r>
            <a:r>
              <a:rPr lang="en-US" sz="2200" b="0" dirty="0"/>
              <a:t> </a:t>
            </a:r>
            <a:r>
              <a:rPr lang="en-US" sz="2200" b="0" dirty="0" err="1"/>
              <a:t>zgodne</a:t>
            </a:r>
            <a:r>
              <a:rPr lang="en-US" sz="2200" b="0" dirty="0"/>
              <a:t> z RODO</a:t>
            </a:r>
          </a:p>
          <a:p>
            <a:pPr lvl="1" eaLnBrk="1" hangingPunct="1">
              <a:lnSpc>
                <a:spcPct val="90000"/>
              </a:lnSpc>
              <a:spcBef>
                <a:spcPct val="20000"/>
              </a:spcBef>
              <a:buSzPct val="135000"/>
            </a:pPr>
            <a:r>
              <a:rPr lang="pl-PL" sz="2200" dirty="0">
                <a:solidFill>
                  <a:srgbClr val="134095"/>
                </a:solidFill>
              </a:rPr>
              <a:t>W tym publiczna polityka ochrony danych, jak również </a:t>
            </a:r>
            <a:r>
              <a:rPr lang="en-US" sz="2200" dirty="0">
                <a:solidFill>
                  <a:srgbClr val="134095"/>
                </a:solidFill>
              </a:rPr>
              <a:t> </a:t>
            </a:r>
          </a:p>
          <a:p>
            <a:pPr lvl="1" eaLnBrk="1" hangingPunct="1">
              <a:lnSpc>
                <a:spcPct val="90000"/>
              </a:lnSpc>
              <a:spcBef>
                <a:spcPct val="20000"/>
              </a:spcBef>
              <a:buSzPct val="135000"/>
            </a:pPr>
            <a:r>
              <a:rPr lang="en-US" sz="2200" dirty="0" err="1">
                <a:solidFill>
                  <a:srgbClr val="134095"/>
                </a:solidFill>
              </a:rPr>
              <a:t>Wyznaczenie</a:t>
            </a:r>
            <a:r>
              <a:rPr lang="en-US" sz="2200" dirty="0">
                <a:solidFill>
                  <a:srgbClr val="134095"/>
                </a:solidFill>
              </a:rPr>
              <a:t> </a:t>
            </a:r>
            <a:r>
              <a:rPr lang="en-US" sz="2200" dirty="0" err="1">
                <a:solidFill>
                  <a:srgbClr val="134095"/>
                </a:solidFill>
              </a:rPr>
              <a:t>administratora</a:t>
            </a:r>
            <a:r>
              <a:rPr lang="en-US" sz="2200" dirty="0">
                <a:solidFill>
                  <a:srgbClr val="134095"/>
                </a:solidFill>
              </a:rPr>
              <a:t> </a:t>
            </a:r>
            <a:r>
              <a:rPr lang="en-US" sz="2200" dirty="0" err="1">
                <a:solidFill>
                  <a:srgbClr val="134095"/>
                </a:solidFill>
              </a:rPr>
              <a:t>ochrony</a:t>
            </a:r>
            <a:r>
              <a:rPr lang="en-US" sz="2200" dirty="0">
                <a:solidFill>
                  <a:srgbClr val="134095"/>
                </a:solidFill>
              </a:rPr>
              <a:t> </a:t>
            </a:r>
            <a:r>
              <a:rPr lang="en-US" sz="2200" dirty="0" err="1">
                <a:solidFill>
                  <a:srgbClr val="134095"/>
                </a:solidFill>
              </a:rPr>
              <a:t>danych</a:t>
            </a:r>
            <a:endParaRPr lang="en-US" sz="2200" dirty="0">
              <a:solidFill>
                <a:srgbClr val="134095"/>
              </a:solidFill>
            </a:endParaRPr>
          </a:p>
          <a:p>
            <a:pPr lvl="1" eaLnBrk="1" hangingPunct="1">
              <a:lnSpc>
                <a:spcPct val="90000"/>
              </a:lnSpc>
              <a:spcBef>
                <a:spcPct val="20000"/>
              </a:spcBef>
              <a:buSzPct val="135000"/>
            </a:pPr>
            <a:r>
              <a:rPr lang="pl-PL" sz="2200" dirty="0">
                <a:solidFill>
                  <a:srgbClr val="134095"/>
                </a:solidFill>
              </a:rPr>
              <a:t>Usuwanie informacji o kierowcach spełniających wymagania</a:t>
            </a:r>
            <a:endParaRPr lang="en-US" sz="2200" dirty="0">
              <a:solidFill>
                <a:srgbClr val="134095"/>
              </a:solidFill>
            </a:endParaRPr>
          </a:p>
          <a:p>
            <a:pPr lvl="1">
              <a:lnSpc>
                <a:spcPct val="90000"/>
              </a:lnSpc>
            </a:pPr>
            <a:endParaRPr lang="en-US" sz="2200" dirty="0">
              <a:solidFill>
                <a:srgbClr val="134095"/>
              </a:solidFill>
            </a:endParaRPr>
          </a:p>
          <a:p>
            <a:pPr marL="0" indent="0">
              <a:lnSpc>
                <a:spcPct val="90000"/>
              </a:lnSpc>
              <a:buNone/>
            </a:pPr>
            <a:endParaRPr lang="en-GB" sz="2200" dirty="0"/>
          </a:p>
        </p:txBody>
      </p:sp>
      <p:sp>
        <p:nvSpPr>
          <p:cNvPr id="10" name="Footer Placeholder 4">
            <a:extLst>
              <a:ext uri="{FF2B5EF4-FFF2-40B4-BE49-F238E27FC236}">
                <a16:creationId xmlns:a16="http://schemas.microsoft.com/office/drawing/2014/main" xmlns="" id="{2BEB68AF-A190-41FE-B17D-4D024DB23E4C}"/>
              </a:ext>
            </a:extLst>
          </p:cNvPr>
          <p:cNvSpPr>
            <a:spLocks noGrp="1"/>
          </p:cNvSpPr>
          <p:nvPr>
            <p:ph type="ftr" sz="quarter" idx="12"/>
          </p:nvPr>
        </p:nvSpPr>
        <p:spPr>
          <a:xfrm>
            <a:off x="1116013" y="6524625"/>
            <a:ext cx="5256212" cy="260350"/>
          </a:xfrm>
        </p:spPr>
        <p:txBody>
          <a:bodyPr/>
          <a:lstStyle/>
          <a:p>
            <a:pPr>
              <a:defRPr/>
            </a:pPr>
            <a:r>
              <a:rPr lang="pl-PL" dirty="0"/>
              <a:t>&lt;Wydarzenie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a:p>
            <a:pPr>
              <a:defRPr/>
            </a:pPr>
            <a:endParaRPr lang="de-DE" dirty="0"/>
          </a:p>
          <a:p>
            <a:pPr>
              <a:defRPr/>
            </a:pPr>
            <a:endParaRPr lang="de-DE" dirty="0"/>
          </a:p>
          <a:p>
            <a:pPr>
              <a:spcAft>
                <a:spcPts val="600"/>
              </a:spcAft>
              <a:defRPr/>
            </a:pPr>
            <a:endParaRPr lang="de-DE" b="1" dirty="0"/>
          </a:p>
        </p:txBody>
      </p:sp>
    </p:spTree>
    <p:extLst>
      <p:ext uri="{BB962C8B-B14F-4D97-AF65-F5344CB8AC3E}">
        <p14:creationId xmlns:p14="http://schemas.microsoft.com/office/powerpoint/2010/main" val="1345299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33D9D7-E9E8-4F0B-BA47-BECEBDD138EA}"/>
              </a:ext>
            </a:extLst>
          </p:cNvPr>
          <p:cNvSpPr>
            <a:spLocks noGrp="1"/>
          </p:cNvSpPr>
          <p:nvPr>
            <p:ph type="title"/>
          </p:nvPr>
        </p:nvSpPr>
        <p:spPr/>
        <p:txBody>
          <a:bodyPr/>
          <a:lstStyle/>
          <a:p>
            <a:r>
              <a:rPr lang="pl-PL" dirty="0"/>
              <a:t>Dane dotyczące egzekwowania prawa stają się informacjami o polityce</a:t>
            </a:r>
            <a:endParaRPr lang="en-GB" dirty="0"/>
          </a:p>
        </p:txBody>
      </p:sp>
      <p:sp>
        <p:nvSpPr>
          <p:cNvPr id="3" name="Content Placeholder 2">
            <a:extLst>
              <a:ext uri="{FF2B5EF4-FFF2-40B4-BE49-F238E27FC236}">
                <a16:creationId xmlns:a16="http://schemas.microsoft.com/office/drawing/2014/main" xmlns="" id="{EF40C038-5B1F-472F-A7BC-BF11F12DD734}"/>
              </a:ext>
            </a:extLst>
          </p:cNvPr>
          <p:cNvSpPr>
            <a:spLocks noGrp="1"/>
          </p:cNvSpPr>
          <p:nvPr>
            <p:ph idx="1"/>
          </p:nvPr>
        </p:nvSpPr>
        <p:spPr>
          <a:xfrm>
            <a:off x="456562" y="1530024"/>
            <a:ext cx="4985056" cy="4005144"/>
          </a:xfrm>
        </p:spPr>
        <p:txBody>
          <a:bodyPr/>
          <a:lstStyle/>
          <a:p>
            <a:pPr marL="0" indent="0" eaLnBrk="1" hangingPunct="1">
              <a:buNone/>
            </a:pPr>
            <a:r>
              <a:rPr lang="pl-PL" sz="1800" b="0" dirty="0"/>
              <a:t>Zagregowane dane dotyczące egzekwowania przepisów pozwalają na uzyskanie dokładnych statystyk dotyczących:</a:t>
            </a:r>
            <a:endParaRPr lang="en-US" sz="1800" b="0" dirty="0"/>
          </a:p>
          <a:p>
            <a:pPr eaLnBrk="1" hangingPunct="1"/>
            <a:r>
              <a:rPr lang="en-US" sz="1800" b="0" dirty="0" err="1"/>
              <a:t>Wskaźników</a:t>
            </a:r>
            <a:r>
              <a:rPr lang="en-US" sz="1800" b="0" dirty="0"/>
              <a:t> </a:t>
            </a:r>
            <a:r>
              <a:rPr lang="en-US" sz="1800" b="0" dirty="0" err="1"/>
              <a:t>płatności</a:t>
            </a:r>
            <a:endParaRPr lang="en-US" sz="1800" b="0" dirty="0"/>
          </a:p>
          <a:p>
            <a:pPr eaLnBrk="1" hangingPunct="1"/>
            <a:r>
              <a:rPr lang="pl-PL" sz="1800" b="0" dirty="0" err="1"/>
              <a:t>Parkomatów</a:t>
            </a:r>
            <a:r>
              <a:rPr lang="pl-PL" sz="1800" b="0" dirty="0"/>
              <a:t>, które generują najwięcej / najmniej pobrań</a:t>
            </a:r>
            <a:endParaRPr lang="en-US" sz="1800" b="0" dirty="0"/>
          </a:p>
          <a:p>
            <a:pPr eaLnBrk="1" hangingPunct="1"/>
            <a:r>
              <a:rPr lang="en-US" sz="1800" b="0" dirty="0" err="1"/>
              <a:t>Niesprawnych</a:t>
            </a:r>
            <a:r>
              <a:rPr lang="en-US" sz="1800" b="0" dirty="0"/>
              <a:t> </a:t>
            </a:r>
            <a:r>
              <a:rPr lang="en-US" sz="1800" b="0" dirty="0" err="1"/>
              <a:t>automatów</a:t>
            </a:r>
            <a:r>
              <a:rPr lang="en-US" sz="1800" b="0" dirty="0"/>
              <a:t> </a:t>
            </a:r>
            <a:r>
              <a:rPr lang="en-US" sz="1800" b="0" dirty="0" err="1"/>
              <a:t>biletowych</a:t>
            </a:r>
            <a:endParaRPr lang="en-US" sz="1800" b="0" dirty="0"/>
          </a:p>
          <a:p>
            <a:pPr eaLnBrk="1" hangingPunct="1"/>
            <a:r>
              <a:rPr lang="pl-PL" sz="1800" b="0" dirty="0"/>
              <a:t>Ulic z największą lub najmniejszą liczbą wykroczeń parkingowych</a:t>
            </a:r>
            <a:endParaRPr lang="en-US" sz="1800" b="0" dirty="0"/>
          </a:p>
          <a:p>
            <a:pPr marL="0" indent="0" eaLnBrk="1" hangingPunct="1">
              <a:buNone/>
            </a:pPr>
            <a:r>
              <a:rPr lang="pl-PL" sz="1800" b="0" dirty="0"/>
              <a:t>Dzięki temu można ukierunkować działania związane z utrzymaniem i kontrolą.</a:t>
            </a:r>
            <a:endParaRPr lang="en-GB" sz="1800" b="0" dirty="0"/>
          </a:p>
        </p:txBody>
      </p:sp>
      <p:sp>
        <p:nvSpPr>
          <p:cNvPr id="4" name="Footer Placeholder 3">
            <a:extLst>
              <a:ext uri="{FF2B5EF4-FFF2-40B4-BE49-F238E27FC236}">
                <a16:creationId xmlns:a16="http://schemas.microsoft.com/office/drawing/2014/main" xmlns="" id="{8CDB6309-A30B-4FC8-9E36-0B135AFCC7A5}"/>
              </a:ext>
            </a:extLst>
          </p:cNvPr>
          <p:cNvSpPr>
            <a:spLocks noGrp="1"/>
          </p:cNvSpPr>
          <p:nvPr>
            <p:ph type="ftr" sz="quarter" idx="10"/>
          </p:nvPr>
        </p:nvSpPr>
        <p:spPr/>
        <p:txBody>
          <a:bodyPr/>
          <a:lstStyle/>
          <a:p>
            <a:pPr>
              <a:defRPr/>
            </a:pPr>
            <a:r>
              <a:rPr lang="pl-PL" dirty="0"/>
              <a:t>&lt;Wydarzenie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a:p>
            <a:pPr>
              <a:defRPr/>
            </a:pPr>
            <a:endParaRPr lang="de-DE" dirty="0"/>
          </a:p>
          <a:p>
            <a:pPr>
              <a:defRPr/>
            </a:pPr>
            <a:endParaRPr lang="de-DE" dirty="0"/>
          </a:p>
          <a:p>
            <a:pPr>
              <a:defRPr/>
            </a:pPr>
            <a:endParaRPr lang="de-DE" dirty="0"/>
          </a:p>
        </p:txBody>
      </p:sp>
      <p:pic>
        <p:nvPicPr>
          <p:cNvPr id="6" name="Picture 5">
            <a:extLst>
              <a:ext uri="{FF2B5EF4-FFF2-40B4-BE49-F238E27FC236}">
                <a16:creationId xmlns:a16="http://schemas.microsoft.com/office/drawing/2014/main" xmlns="" id="{636A7868-F07E-43A3-83A2-AD7F3C8F3419}"/>
              </a:ext>
            </a:extLst>
          </p:cNvPr>
          <p:cNvPicPr>
            <a:picLocks noChangeAspect="1"/>
          </p:cNvPicPr>
          <p:nvPr/>
        </p:nvPicPr>
        <p:blipFill>
          <a:blip r:embed="rId2"/>
          <a:stretch>
            <a:fillRect/>
          </a:stretch>
        </p:blipFill>
        <p:spPr>
          <a:xfrm>
            <a:off x="7558268" y="1719787"/>
            <a:ext cx="1342663" cy="4353464"/>
          </a:xfrm>
          <a:prstGeom prst="rect">
            <a:avLst/>
          </a:prstGeom>
        </p:spPr>
      </p:pic>
      <p:pic>
        <p:nvPicPr>
          <p:cNvPr id="8" name="Picture 7">
            <a:extLst>
              <a:ext uri="{FF2B5EF4-FFF2-40B4-BE49-F238E27FC236}">
                <a16:creationId xmlns:a16="http://schemas.microsoft.com/office/drawing/2014/main" xmlns="" id="{0D6EC993-546A-4789-9EC7-47E478A66319}"/>
              </a:ext>
            </a:extLst>
          </p:cNvPr>
          <p:cNvPicPr>
            <a:picLocks noChangeAspect="1"/>
          </p:cNvPicPr>
          <p:nvPr/>
        </p:nvPicPr>
        <p:blipFill>
          <a:blip r:embed="rId3"/>
          <a:stretch>
            <a:fillRect/>
          </a:stretch>
        </p:blipFill>
        <p:spPr>
          <a:xfrm>
            <a:off x="5441618" y="1719787"/>
            <a:ext cx="1861213" cy="1959223"/>
          </a:xfrm>
          <a:prstGeom prst="rect">
            <a:avLst/>
          </a:prstGeom>
        </p:spPr>
      </p:pic>
      <p:pic>
        <p:nvPicPr>
          <p:cNvPr id="10" name="Picture 9">
            <a:extLst>
              <a:ext uri="{FF2B5EF4-FFF2-40B4-BE49-F238E27FC236}">
                <a16:creationId xmlns:a16="http://schemas.microsoft.com/office/drawing/2014/main" xmlns="" id="{B0DF11A7-960F-4D43-96F8-35E023876C5A}"/>
              </a:ext>
            </a:extLst>
          </p:cNvPr>
          <p:cNvPicPr>
            <a:picLocks noChangeAspect="1"/>
          </p:cNvPicPr>
          <p:nvPr/>
        </p:nvPicPr>
        <p:blipFill>
          <a:blip r:embed="rId4"/>
          <a:stretch>
            <a:fillRect/>
          </a:stretch>
        </p:blipFill>
        <p:spPr>
          <a:xfrm>
            <a:off x="523470" y="4878829"/>
            <a:ext cx="6256038" cy="1384185"/>
          </a:xfrm>
          <a:prstGeom prst="rect">
            <a:avLst/>
          </a:prstGeom>
        </p:spPr>
      </p:pic>
    </p:spTree>
    <p:extLst>
      <p:ext uri="{BB962C8B-B14F-4D97-AF65-F5344CB8AC3E}">
        <p14:creationId xmlns:p14="http://schemas.microsoft.com/office/powerpoint/2010/main" val="1944406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xmlns="" id="{60BC1FCC-C924-4829-95DB-92A0ED306018}"/>
              </a:ext>
            </a:extLst>
          </p:cNvPr>
          <p:cNvSpPr/>
          <p:nvPr/>
        </p:nvSpPr>
        <p:spPr>
          <a:xfrm>
            <a:off x="637816" y="3040380"/>
            <a:ext cx="7303109" cy="3970318"/>
          </a:xfrm>
          <a:prstGeom prst="rect">
            <a:avLst/>
          </a:prstGeom>
        </p:spPr>
        <p:txBody>
          <a:bodyPr wrap="square">
            <a:spAutoFit/>
          </a:bodyPr>
          <a:lstStyle/>
          <a:p>
            <a:r>
              <a:rPr lang="en-US" sz="3600" b="1" dirty="0">
                <a:solidFill>
                  <a:schemeClr val="bg1"/>
                </a:solidFill>
                <a:latin typeface="+mj-lt"/>
              </a:rPr>
              <a:t>6.</a:t>
            </a:r>
          </a:p>
          <a:p>
            <a:r>
              <a:rPr lang="pl-PL" sz="3600" b="1" dirty="0">
                <a:solidFill>
                  <a:schemeClr val="bg1"/>
                </a:solidFill>
                <a:latin typeface="+mj-lt"/>
              </a:rPr>
              <a:t>Szczególna kwestia dotycząca egzekwowania przepisów: </a:t>
            </a:r>
          </a:p>
          <a:p>
            <a:r>
              <a:rPr lang="pl-PL" sz="3600" b="1" dirty="0">
                <a:solidFill>
                  <a:schemeClr val="bg1"/>
                </a:solidFill>
                <a:latin typeface="+mj-lt"/>
              </a:rPr>
              <a:t>Nieuczciwe użycie Europejskiej Karty Parkingowej dla Osób Niepełnosprawnych</a:t>
            </a:r>
          </a:p>
          <a:p>
            <a:endParaRPr lang="en-US" sz="3600" b="1" dirty="0">
              <a:solidFill>
                <a:schemeClr val="bg1"/>
              </a:solidFill>
              <a:latin typeface="+mj-lt"/>
            </a:endParaRPr>
          </a:p>
        </p:txBody>
      </p:sp>
    </p:spTree>
    <p:extLst>
      <p:ext uri="{BB962C8B-B14F-4D97-AF65-F5344CB8AC3E}">
        <p14:creationId xmlns:p14="http://schemas.microsoft.com/office/powerpoint/2010/main" val="2099314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072501-9065-4B7B-A09B-DB5F9088C584}"/>
              </a:ext>
            </a:extLst>
          </p:cNvPr>
          <p:cNvSpPr>
            <a:spLocks noGrp="1"/>
          </p:cNvSpPr>
          <p:nvPr>
            <p:ph type="title"/>
          </p:nvPr>
        </p:nvSpPr>
        <p:spPr/>
        <p:txBody>
          <a:bodyPr/>
          <a:lstStyle/>
          <a:p>
            <a:r>
              <a:rPr lang="en-GB" dirty="0" err="1"/>
              <a:t>Podstawa</a:t>
            </a:r>
            <a:r>
              <a:rPr lang="en-GB" dirty="0"/>
              <a:t> </a:t>
            </a:r>
            <a:r>
              <a:rPr lang="en-GB" dirty="0" err="1"/>
              <a:t>prawna</a:t>
            </a:r>
            <a:r>
              <a:rPr lang="en-GB" dirty="0"/>
              <a:t> - </a:t>
            </a:r>
            <a:r>
              <a:rPr lang="en-GB" dirty="0" err="1"/>
              <a:t>główne</a:t>
            </a:r>
            <a:r>
              <a:rPr lang="en-GB" dirty="0"/>
              <a:t> </a:t>
            </a:r>
            <a:r>
              <a:rPr lang="en-GB" dirty="0" err="1"/>
              <a:t>przepisy</a:t>
            </a:r>
            <a:endParaRPr lang="en-GB" dirty="0"/>
          </a:p>
        </p:txBody>
      </p:sp>
      <p:sp>
        <p:nvSpPr>
          <p:cNvPr id="3" name="Content Placeholder 2">
            <a:extLst>
              <a:ext uri="{FF2B5EF4-FFF2-40B4-BE49-F238E27FC236}">
                <a16:creationId xmlns:a16="http://schemas.microsoft.com/office/drawing/2014/main" xmlns="" id="{E71A0DCF-F175-4034-B972-05E143683239}"/>
              </a:ext>
            </a:extLst>
          </p:cNvPr>
          <p:cNvSpPr>
            <a:spLocks noGrp="1"/>
          </p:cNvSpPr>
          <p:nvPr>
            <p:ph idx="1"/>
          </p:nvPr>
        </p:nvSpPr>
        <p:spPr>
          <a:xfrm>
            <a:off x="323850" y="1592263"/>
            <a:ext cx="5256212" cy="4608512"/>
          </a:xfrm>
        </p:spPr>
        <p:txBody>
          <a:bodyPr/>
          <a:lstStyle/>
          <a:p>
            <a:pPr marL="285750" lvl="0" indent="-285750" eaLnBrk="1" hangingPunct="1"/>
            <a:r>
              <a:rPr lang="pl-PL" sz="1800" b="0" dirty="0"/>
              <a:t>Wprowadzenie znormalizowanego wzoru karty wspólnotowej;</a:t>
            </a:r>
            <a:endParaRPr lang="en-GB" sz="1800" b="0" dirty="0"/>
          </a:p>
          <a:p>
            <a:pPr marL="285750" lvl="0" indent="-285750" eaLnBrk="1" hangingPunct="1"/>
            <a:r>
              <a:rPr lang="pl-PL" sz="1800" b="0" dirty="0"/>
              <a:t>Uznawanie karty przez wszystkie Państwa Członkowskie;</a:t>
            </a:r>
            <a:endParaRPr lang="en-GB" sz="1800" b="0" dirty="0"/>
          </a:p>
          <a:p>
            <a:pPr marL="285750" lvl="0" indent="-285750" eaLnBrk="1" hangingPunct="1"/>
            <a:r>
              <a:rPr lang="en-GB" sz="1800" b="0" dirty="0"/>
              <a:t>Format </a:t>
            </a:r>
            <a:r>
              <a:rPr lang="en-GB" sz="1800" b="0" dirty="0" err="1"/>
              <a:t>i</a:t>
            </a:r>
            <a:r>
              <a:rPr lang="en-GB" sz="1800" b="0" dirty="0"/>
              <a:t> </a:t>
            </a:r>
            <a:r>
              <a:rPr lang="en-GB" sz="1800" b="0" dirty="0" err="1"/>
              <a:t>wygląd</a:t>
            </a:r>
            <a:r>
              <a:rPr lang="en-GB" sz="1800" b="0" dirty="0"/>
              <a:t>:</a:t>
            </a:r>
          </a:p>
          <a:p>
            <a:pPr marL="1085850" lvl="1" eaLnBrk="1" hangingPunct="1">
              <a:spcBef>
                <a:spcPct val="20000"/>
              </a:spcBef>
              <a:buSzPct val="135000"/>
              <a:buFont typeface="Wingdings" panose="05000000000000000000" pitchFamily="2" charset="2"/>
              <a:buChar char="ü"/>
            </a:pPr>
            <a:r>
              <a:rPr lang="pl-PL" sz="1800" dirty="0">
                <a:solidFill>
                  <a:srgbClr val="134095"/>
                </a:solidFill>
              </a:rPr>
              <a:t>Standardowy rozmiar (106 mm x 148 mm);</a:t>
            </a:r>
            <a:endParaRPr lang="en-GB" sz="1800" dirty="0">
              <a:solidFill>
                <a:srgbClr val="134095"/>
              </a:solidFill>
            </a:endParaRPr>
          </a:p>
          <a:p>
            <a:pPr marL="1085850" lvl="1" eaLnBrk="1" hangingPunct="1">
              <a:spcBef>
                <a:spcPct val="20000"/>
              </a:spcBef>
              <a:buSzPct val="135000"/>
              <a:buFont typeface="Wingdings" panose="05000000000000000000" pitchFamily="2" charset="2"/>
              <a:buChar char="ü"/>
            </a:pPr>
            <a:r>
              <a:rPr lang="pl-PL" sz="1800" dirty="0">
                <a:solidFill>
                  <a:srgbClr val="134095"/>
                </a:solidFill>
              </a:rPr>
              <a:t>Kolor jasnoniebieski z białym symbolem użytkownika wózka inwalidzkiego;</a:t>
            </a:r>
            <a:endParaRPr lang="en-GB" sz="1800" dirty="0">
              <a:solidFill>
                <a:srgbClr val="134095"/>
              </a:solidFill>
            </a:endParaRPr>
          </a:p>
          <a:p>
            <a:pPr marL="1085850" lvl="1" eaLnBrk="1" hangingPunct="1">
              <a:spcBef>
                <a:spcPct val="20000"/>
              </a:spcBef>
              <a:buSzPct val="135000"/>
              <a:buFont typeface="Wingdings" panose="05000000000000000000" pitchFamily="2" charset="2"/>
              <a:buChar char="ü"/>
            </a:pPr>
            <a:r>
              <a:rPr lang="pl-PL" sz="1800" dirty="0">
                <a:solidFill>
                  <a:srgbClr val="134095"/>
                </a:solidFill>
              </a:rPr>
              <a:t>Plastikowa powłoka, z wyjątkiem miejsca przeznaczonego na podpis;</a:t>
            </a:r>
            <a:endParaRPr lang="en-GB" sz="1800" dirty="0">
              <a:solidFill>
                <a:srgbClr val="134095"/>
              </a:solidFill>
            </a:endParaRPr>
          </a:p>
          <a:p>
            <a:pPr marL="1085850" lvl="1" eaLnBrk="1" hangingPunct="1">
              <a:spcBef>
                <a:spcPct val="20000"/>
              </a:spcBef>
              <a:buSzPct val="135000"/>
              <a:buFont typeface="Wingdings" panose="05000000000000000000" pitchFamily="2" charset="2"/>
              <a:buChar char="ü"/>
            </a:pPr>
            <a:r>
              <a:rPr lang="pl-PL" sz="1800" dirty="0">
                <a:solidFill>
                  <a:srgbClr val="134095"/>
                </a:solidFill>
              </a:rPr>
              <a:t>Niektóre pola obowiązkowe na awersie i rewersie.</a:t>
            </a:r>
            <a:endParaRPr lang="en-GB" sz="1800" dirty="0">
              <a:solidFill>
                <a:srgbClr val="134095"/>
              </a:solidFill>
            </a:endParaRPr>
          </a:p>
          <a:p>
            <a:pPr marL="285750" indent="-285750" eaLnBrk="1" hangingPunct="1"/>
            <a:r>
              <a:rPr lang="en-GB" sz="1800" b="0" dirty="0" err="1"/>
              <a:t>Zalecenie</a:t>
            </a:r>
            <a:r>
              <a:rPr lang="en-GB" sz="1800" b="0" dirty="0"/>
              <a:t> = </a:t>
            </a:r>
            <a:r>
              <a:rPr lang="en-GB" sz="1800" b="0" dirty="0" err="1"/>
              <a:t>akt</a:t>
            </a:r>
            <a:r>
              <a:rPr lang="en-GB" sz="1800" b="0" dirty="0"/>
              <a:t> </a:t>
            </a:r>
            <a:r>
              <a:rPr lang="en-GB" sz="1800" b="0" dirty="0" err="1"/>
              <a:t>niewiążący</a:t>
            </a:r>
            <a:endParaRPr lang="en-GB" sz="1800" b="0" dirty="0"/>
          </a:p>
          <a:p>
            <a:endParaRPr lang="en-GB" sz="2000" dirty="0"/>
          </a:p>
        </p:txBody>
      </p:sp>
      <p:sp>
        <p:nvSpPr>
          <p:cNvPr id="4" name="Footer Placeholder 3">
            <a:extLst>
              <a:ext uri="{FF2B5EF4-FFF2-40B4-BE49-F238E27FC236}">
                <a16:creationId xmlns:a16="http://schemas.microsoft.com/office/drawing/2014/main" xmlns="" id="{27A9E135-A78C-46FC-8D61-BB2BC57D9CF0}"/>
              </a:ext>
            </a:extLst>
          </p:cNvPr>
          <p:cNvSpPr>
            <a:spLocks noGrp="1"/>
          </p:cNvSpPr>
          <p:nvPr>
            <p:ph type="ftr" sz="quarter" idx="10"/>
          </p:nvPr>
        </p:nvSpPr>
        <p:spPr/>
        <p:txBody>
          <a:bodyPr/>
          <a:lstStyle/>
          <a:p>
            <a:pPr>
              <a:defRPr/>
            </a:pPr>
            <a:r>
              <a:rPr lang="pl-PL" dirty="0"/>
              <a:t>&lt;Wydarzenie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a:p>
            <a:pPr>
              <a:defRPr/>
            </a:pPr>
            <a:endParaRPr lang="de-DE" dirty="0"/>
          </a:p>
          <a:p>
            <a:pPr>
              <a:defRPr/>
            </a:pPr>
            <a:endParaRPr lang="de-DE" dirty="0"/>
          </a:p>
          <a:p>
            <a:pPr>
              <a:defRPr/>
            </a:pPr>
            <a:endParaRPr lang="de-DE" dirty="0"/>
          </a:p>
        </p:txBody>
      </p:sp>
      <p:pic>
        <p:nvPicPr>
          <p:cNvPr id="6" name="Picture 5">
            <a:extLst>
              <a:ext uri="{FF2B5EF4-FFF2-40B4-BE49-F238E27FC236}">
                <a16:creationId xmlns:a16="http://schemas.microsoft.com/office/drawing/2014/main" xmlns="" id="{3678226D-4C58-4CE3-AC59-97E57109B501}"/>
              </a:ext>
            </a:extLst>
          </p:cNvPr>
          <p:cNvPicPr>
            <a:picLocks noChangeAspect="1"/>
          </p:cNvPicPr>
          <p:nvPr/>
        </p:nvPicPr>
        <p:blipFill>
          <a:blip r:embed="rId3"/>
          <a:stretch>
            <a:fillRect/>
          </a:stretch>
        </p:blipFill>
        <p:spPr>
          <a:xfrm>
            <a:off x="5811638" y="1610321"/>
            <a:ext cx="3121423" cy="2286198"/>
          </a:xfrm>
          <a:prstGeom prst="rect">
            <a:avLst/>
          </a:prstGeom>
        </p:spPr>
      </p:pic>
      <p:pic>
        <p:nvPicPr>
          <p:cNvPr id="8" name="Picture 7">
            <a:extLst>
              <a:ext uri="{FF2B5EF4-FFF2-40B4-BE49-F238E27FC236}">
                <a16:creationId xmlns:a16="http://schemas.microsoft.com/office/drawing/2014/main" xmlns="" id="{49EFF034-B12D-4B33-9157-35B17E829A3E}"/>
              </a:ext>
            </a:extLst>
          </p:cNvPr>
          <p:cNvPicPr>
            <a:picLocks noChangeAspect="1"/>
          </p:cNvPicPr>
          <p:nvPr/>
        </p:nvPicPr>
        <p:blipFill>
          <a:blip r:embed="rId4"/>
          <a:stretch>
            <a:fillRect/>
          </a:stretch>
        </p:blipFill>
        <p:spPr>
          <a:xfrm>
            <a:off x="5811638" y="3975894"/>
            <a:ext cx="3121423" cy="2267909"/>
          </a:xfrm>
          <a:prstGeom prst="rect">
            <a:avLst/>
          </a:prstGeom>
        </p:spPr>
      </p:pic>
    </p:spTree>
    <p:extLst>
      <p:ext uri="{BB962C8B-B14F-4D97-AF65-F5344CB8AC3E}">
        <p14:creationId xmlns:p14="http://schemas.microsoft.com/office/powerpoint/2010/main" val="1432176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2D3C58-1E47-423E-B297-42DE31C8E19C}"/>
              </a:ext>
            </a:extLst>
          </p:cNvPr>
          <p:cNvSpPr>
            <a:spLocks noGrp="1"/>
          </p:cNvSpPr>
          <p:nvPr>
            <p:ph type="title"/>
          </p:nvPr>
        </p:nvSpPr>
        <p:spPr>
          <a:xfrm>
            <a:off x="323850" y="115888"/>
            <a:ext cx="7343775" cy="1152525"/>
          </a:xfrm>
        </p:spPr>
        <p:txBody>
          <a:bodyPr/>
          <a:lstStyle/>
          <a:p>
            <a:r>
              <a:rPr lang="pl-PL" dirty="0"/>
              <a:t/>
            </a:r>
            <a:br>
              <a:rPr lang="pl-PL" dirty="0"/>
            </a:br>
            <a:r>
              <a:rPr lang="pl-PL" dirty="0"/>
              <a:t>Pomimo wspólnych zapisów, karty mogą wyglądać inaczej</a:t>
            </a:r>
            <a:r>
              <a:rPr lang="en-US" dirty="0"/>
              <a:t/>
            </a:r>
            <a:br>
              <a:rPr lang="en-US" dirty="0"/>
            </a:br>
            <a:endParaRPr lang="en-GB" dirty="0"/>
          </a:p>
        </p:txBody>
      </p:sp>
      <p:sp>
        <p:nvSpPr>
          <p:cNvPr id="3" name="Content Placeholder 2">
            <a:extLst>
              <a:ext uri="{FF2B5EF4-FFF2-40B4-BE49-F238E27FC236}">
                <a16:creationId xmlns:a16="http://schemas.microsoft.com/office/drawing/2014/main" xmlns="" id="{88C912CD-27F3-4D9D-91E9-E1523828A77C}"/>
              </a:ext>
            </a:extLst>
          </p:cNvPr>
          <p:cNvSpPr>
            <a:spLocks noGrp="1"/>
          </p:cNvSpPr>
          <p:nvPr>
            <p:ph idx="1"/>
          </p:nvPr>
        </p:nvSpPr>
        <p:spPr>
          <a:xfrm>
            <a:off x="323850" y="1700213"/>
            <a:ext cx="4768276" cy="4608512"/>
          </a:xfrm>
        </p:spPr>
        <p:txBody>
          <a:bodyPr/>
          <a:lstStyle/>
          <a:p>
            <a:pPr marL="285750" indent="-285750" eaLnBrk="1" hangingPunct="1">
              <a:buFont typeface="Wingdings" panose="05000000000000000000" pitchFamily="2" charset="2"/>
              <a:buChar char="•"/>
            </a:pPr>
            <a:r>
              <a:rPr lang="pl-PL" sz="1800" b="0" dirty="0"/>
              <a:t>Wydawane przez różne państwa członkowskie;</a:t>
            </a:r>
            <a:endParaRPr lang="en-GB" sz="1800" b="0" dirty="0"/>
          </a:p>
          <a:p>
            <a:pPr marL="285750" indent="-285750" eaLnBrk="1" hangingPunct="1">
              <a:buFont typeface="Wingdings" panose="05000000000000000000" pitchFamily="2" charset="2"/>
              <a:buChar char="•"/>
            </a:pPr>
            <a:r>
              <a:rPr lang="pl-PL" sz="1800" b="0" dirty="0"/>
              <a:t>Wydawane przez różne władze lokalne w danym państwie członkowskim. </a:t>
            </a:r>
            <a:endParaRPr lang="en-GB" sz="1800" b="0" dirty="0"/>
          </a:p>
          <a:p>
            <a:pPr marL="285750" indent="-285750" eaLnBrk="1" hangingPunct="1">
              <a:buFont typeface="Wingdings" panose="05000000000000000000" pitchFamily="2" charset="2"/>
              <a:buChar char="•"/>
            </a:pPr>
            <a:r>
              <a:rPr lang="pl-PL" sz="1800" b="0" dirty="0"/>
              <a:t>W niektórych państwach członkowskich współistnieją różne modele (unijne i poza unijne) </a:t>
            </a:r>
            <a:endParaRPr lang="en-GB" sz="1800" b="0" dirty="0"/>
          </a:p>
          <a:p>
            <a:pPr marL="285750" indent="-285750" eaLnBrk="1" hangingPunct="1">
              <a:buFont typeface="Wingdings" panose="05000000000000000000" pitchFamily="2" charset="2"/>
              <a:buChar char="•"/>
            </a:pPr>
            <a:r>
              <a:rPr lang="pl-PL" sz="1800" b="0" dirty="0"/>
              <a:t>Wiele państw członkowskich dodało elementy nieprzewidziane w zaleceniu: </a:t>
            </a:r>
            <a:r>
              <a:rPr lang="pl-PL" sz="1800" b="0" dirty="0" smtClean="0"/>
              <a:t>Papiery zabezpieczone przed kopiowaniem; </a:t>
            </a:r>
            <a:r>
              <a:rPr lang="pl-PL" sz="1800" b="0" dirty="0"/>
              <a:t>Hologram; Kod kreskowy lub kod QR; Znacznik NFC do bezprzewodowego wykrywania kart.</a:t>
            </a:r>
            <a:endParaRPr lang="en-GB" sz="1800" b="0" dirty="0"/>
          </a:p>
          <a:p>
            <a:endParaRPr lang="en-GB" sz="2000" dirty="0"/>
          </a:p>
        </p:txBody>
      </p:sp>
      <p:sp>
        <p:nvSpPr>
          <p:cNvPr id="4" name="Footer Placeholder 3">
            <a:extLst>
              <a:ext uri="{FF2B5EF4-FFF2-40B4-BE49-F238E27FC236}">
                <a16:creationId xmlns:a16="http://schemas.microsoft.com/office/drawing/2014/main" xmlns="" id="{0BFEB935-5BAA-42E0-BDDC-1525B725371C}"/>
              </a:ext>
            </a:extLst>
          </p:cNvPr>
          <p:cNvSpPr>
            <a:spLocks noGrp="1"/>
          </p:cNvSpPr>
          <p:nvPr>
            <p:ph type="ftr" sz="quarter" idx="10"/>
          </p:nvPr>
        </p:nvSpPr>
        <p:spPr/>
        <p:txBody>
          <a:bodyPr/>
          <a:lstStyle/>
          <a:p>
            <a:pPr>
              <a:defRPr/>
            </a:pPr>
            <a:r>
              <a:rPr lang="pl-PL" dirty="0"/>
              <a:t>&lt;Wydarzenie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a:p>
            <a:pPr>
              <a:defRPr/>
            </a:pPr>
            <a:endParaRPr lang="de-DE" dirty="0"/>
          </a:p>
          <a:p>
            <a:pPr>
              <a:defRPr/>
            </a:pPr>
            <a:endParaRPr lang="de-DE" dirty="0"/>
          </a:p>
          <a:p>
            <a:pPr>
              <a:defRPr/>
            </a:pPr>
            <a:endParaRPr lang="de-DE" dirty="0"/>
          </a:p>
        </p:txBody>
      </p:sp>
      <p:pic>
        <p:nvPicPr>
          <p:cNvPr id="7" name="Picture 6">
            <a:extLst>
              <a:ext uri="{FF2B5EF4-FFF2-40B4-BE49-F238E27FC236}">
                <a16:creationId xmlns:a16="http://schemas.microsoft.com/office/drawing/2014/main" xmlns="" id="{9E259148-54E0-416B-B003-83D667421849}"/>
              </a:ext>
            </a:extLst>
          </p:cNvPr>
          <p:cNvPicPr/>
          <p:nvPr/>
        </p:nvPicPr>
        <p:blipFill rotWithShape="1">
          <a:blip r:embed="rId3"/>
          <a:srcRect l="29838" t="27742" r="50001" b="45619"/>
          <a:stretch/>
        </p:blipFill>
        <p:spPr bwMode="auto">
          <a:xfrm>
            <a:off x="4997942" y="1626283"/>
            <a:ext cx="1716279" cy="1260000"/>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pic>
        <p:nvPicPr>
          <p:cNvPr id="8" name="Picture 7" descr="http://www.seriline.se/images/prkort_prov.jpg">
            <a:extLst>
              <a:ext uri="{FF2B5EF4-FFF2-40B4-BE49-F238E27FC236}">
                <a16:creationId xmlns:a16="http://schemas.microsoft.com/office/drawing/2014/main" xmlns="" id="{520CFA3C-73BB-4FBC-8FD4-7449F125C7A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579191">
            <a:off x="6885010" y="4457629"/>
            <a:ext cx="2094488" cy="1728192"/>
          </a:xfrm>
          <a:prstGeom prst="rect">
            <a:avLst/>
          </a:prstGeom>
          <a:noFill/>
          <a:ln>
            <a:noFill/>
          </a:ln>
        </p:spPr>
      </p:pic>
      <p:pic>
        <p:nvPicPr>
          <p:cNvPr id="9" name="Picture 8">
            <a:extLst>
              <a:ext uri="{FF2B5EF4-FFF2-40B4-BE49-F238E27FC236}">
                <a16:creationId xmlns:a16="http://schemas.microsoft.com/office/drawing/2014/main" xmlns="" id="{0F75D1F4-17B6-409B-A53A-7C1BD4A9C4EB}"/>
              </a:ext>
            </a:extLst>
          </p:cNvPr>
          <p:cNvPicPr/>
          <p:nvPr/>
        </p:nvPicPr>
        <p:blipFill rotWithShape="1">
          <a:blip r:embed="rId5"/>
          <a:srcRect l="9909" t="45337" r="67689" b="28249"/>
          <a:stretch/>
        </p:blipFill>
        <p:spPr bwMode="auto">
          <a:xfrm>
            <a:off x="6945753" y="3113452"/>
            <a:ext cx="1800000" cy="1260000"/>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xmlns="" id="{AF3202B2-D0F7-4F9C-BB73-5312B3D194A6}"/>
              </a:ext>
            </a:extLst>
          </p:cNvPr>
          <p:cNvPicPr>
            <a:picLocks noChangeAspect="1"/>
          </p:cNvPicPr>
          <p:nvPr/>
        </p:nvPicPr>
        <p:blipFill rotWithShape="1">
          <a:blip r:embed="rId6"/>
          <a:srcRect l="14443" t="35128" r="49621" b="17566"/>
          <a:stretch/>
        </p:blipFill>
        <p:spPr bwMode="auto">
          <a:xfrm>
            <a:off x="5028104" y="3122425"/>
            <a:ext cx="1767120" cy="1260000"/>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xmlns="" id="{964A9B3F-4393-492C-BD59-DB94855EC258}"/>
              </a:ext>
            </a:extLst>
          </p:cNvPr>
          <p:cNvPicPr/>
          <p:nvPr/>
        </p:nvPicPr>
        <p:blipFill rotWithShape="1">
          <a:blip r:embed="rId7"/>
          <a:srcRect l="32450" t="47046" r="51481" b="30672"/>
          <a:stretch/>
        </p:blipFill>
        <p:spPr bwMode="auto">
          <a:xfrm>
            <a:off x="5092126" y="4654308"/>
            <a:ext cx="1800000" cy="1260000"/>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xmlns="" id="{3A3474D9-A414-4F05-B69F-64F8911D7EAB}"/>
              </a:ext>
            </a:extLst>
          </p:cNvPr>
          <p:cNvPicPr/>
          <p:nvPr/>
        </p:nvPicPr>
        <p:blipFill rotWithShape="1">
          <a:blip r:embed="rId8"/>
          <a:srcRect l="17670" t="39547" r="53128" b="22585"/>
          <a:stretch/>
        </p:blipFill>
        <p:spPr bwMode="auto">
          <a:xfrm>
            <a:off x="6850496" y="1626283"/>
            <a:ext cx="1800000" cy="1260000"/>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339972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843724-A8D7-4147-90AC-5279FB0C8892}"/>
              </a:ext>
            </a:extLst>
          </p:cNvPr>
          <p:cNvSpPr>
            <a:spLocks noGrp="1"/>
          </p:cNvSpPr>
          <p:nvPr>
            <p:ph type="title"/>
          </p:nvPr>
        </p:nvSpPr>
        <p:spPr/>
        <p:txBody>
          <a:bodyPr/>
          <a:lstStyle/>
          <a:p>
            <a:r>
              <a:rPr lang="en-GB" dirty="0" err="1"/>
              <a:t>Nieuczciwe</a:t>
            </a:r>
            <a:r>
              <a:rPr lang="en-GB" dirty="0"/>
              <a:t> </a:t>
            </a:r>
            <a:r>
              <a:rPr lang="en-GB" dirty="0" err="1"/>
              <a:t>użycie</a:t>
            </a:r>
            <a:endParaRPr lang="en-GB" dirty="0"/>
          </a:p>
        </p:txBody>
      </p:sp>
      <p:sp>
        <p:nvSpPr>
          <p:cNvPr id="3" name="Content Placeholder 2">
            <a:extLst>
              <a:ext uri="{FF2B5EF4-FFF2-40B4-BE49-F238E27FC236}">
                <a16:creationId xmlns:a16="http://schemas.microsoft.com/office/drawing/2014/main" xmlns="" id="{7AC0909C-AC31-439C-A41F-9A8D8292AAE7}"/>
              </a:ext>
            </a:extLst>
          </p:cNvPr>
          <p:cNvSpPr>
            <a:spLocks noGrp="1"/>
          </p:cNvSpPr>
          <p:nvPr>
            <p:ph idx="1"/>
          </p:nvPr>
        </p:nvSpPr>
        <p:spPr>
          <a:xfrm>
            <a:off x="338229" y="1397323"/>
            <a:ext cx="5418551" cy="4608512"/>
          </a:xfrm>
        </p:spPr>
        <p:txBody>
          <a:bodyPr/>
          <a:lstStyle/>
          <a:p>
            <a:pPr marL="285750" lvl="0" indent="-285750"/>
            <a:endParaRPr lang="en-GB" sz="2000" b="1" i="0" dirty="0"/>
          </a:p>
          <a:p>
            <a:pPr marL="285750" lvl="0" indent="-285750" eaLnBrk="1" hangingPunct="1">
              <a:buFont typeface="Wingdings" panose="05000000000000000000" pitchFamily="2" charset="2"/>
              <a:buChar char="•"/>
            </a:pPr>
            <a:r>
              <a:rPr lang="en-GB" sz="1800" b="0" dirty="0" err="1"/>
              <a:t>Trzy</a:t>
            </a:r>
            <a:r>
              <a:rPr lang="en-GB" sz="1800" b="0" dirty="0"/>
              <a:t> </a:t>
            </a:r>
            <a:r>
              <a:rPr lang="en-GB" sz="1800" b="0" dirty="0" err="1"/>
              <a:t>główne</a:t>
            </a:r>
            <a:r>
              <a:rPr lang="en-GB" sz="1800" b="0" dirty="0"/>
              <a:t> </a:t>
            </a:r>
            <a:r>
              <a:rPr lang="en-GB" sz="1800" b="0" dirty="0" err="1"/>
              <a:t>przypadki</a:t>
            </a:r>
            <a:r>
              <a:rPr lang="en-GB" sz="1800" b="0" dirty="0"/>
              <a:t>:</a:t>
            </a:r>
            <a:endParaRPr lang="pl-PL" sz="1800" b="0" dirty="0"/>
          </a:p>
          <a:p>
            <a:pPr marL="285750" lvl="0" indent="-285750" eaLnBrk="1" hangingPunct="1">
              <a:buFont typeface="Wingdings" panose="05000000000000000000" pitchFamily="2" charset="2"/>
              <a:buChar char="•"/>
            </a:pPr>
            <a:endParaRPr lang="en-GB" sz="1800" b="0" dirty="0"/>
          </a:p>
          <a:p>
            <a:pPr marL="704850" lvl="2" indent="-285750" eaLnBrk="1" hangingPunct="1">
              <a:spcBef>
                <a:spcPct val="20000"/>
              </a:spcBef>
              <a:buSzPct val="135000"/>
              <a:buFont typeface="Wingdings" panose="05000000000000000000" pitchFamily="2" charset="2"/>
              <a:buChar char="•"/>
            </a:pPr>
            <a:r>
              <a:rPr lang="pl-PL" sz="1700" dirty="0">
                <a:solidFill>
                  <a:srgbClr val="134095"/>
                </a:solidFill>
              </a:rPr>
              <a:t>Posługiwanie się kartą przez osoby inne niż posiadacz: często są to członkowie rodziny lub opiekunowie posiadacza;</a:t>
            </a:r>
            <a:endParaRPr lang="en-GB" sz="1700" dirty="0">
              <a:solidFill>
                <a:srgbClr val="134095"/>
              </a:solidFill>
            </a:endParaRPr>
          </a:p>
          <a:p>
            <a:pPr marL="704850" lvl="2" indent="-285750" eaLnBrk="1" hangingPunct="1">
              <a:spcBef>
                <a:spcPct val="20000"/>
              </a:spcBef>
              <a:buSzPct val="135000"/>
              <a:buFont typeface="Wingdings" panose="05000000000000000000" pitchFamily="2" charset="2"/>
              <a:buChar char="•"/>
            </a:pPr>
            <a:r>
              <a:rPr lang="pl-PL" sz="1700" dirty="0">
                <a:solidFill>
                  <a:srgbClr val="134095"/>
                </a:solidFill>
              </a:rPr>
              <a:t>Posługiwanie się kartą osoby zmarłej: członkowie rodziny nie oddają karty po śmierci posiadacza;</a:t>
            </a:r>
            <a:endParaRPr lang="en-GB" sz="1700" dirty="0">
              <a:solidFill>
                <a:srgbClr val="134095"/>
              </a:solidFill>
            </a:endParaRPr>
          </a:p>
          <a:p>
            <a:pPr marL="704850" lvl="2" indent="-285750" eaLnBrk="1" hangingPunct="1">
              <a:spcBef>
                <a:spcPct val="20000"/>
              </a:spcBef>
              <a:buSzPct val="135000"/>
              <a:buFont typeface="Wingdings" panose="05000000000000000000" pitchFamily="2" charset="2"/>
              <a:buChar char="•"/>
            </a:pPr>
            <a:r>
              <a:rPr lang="pl-PL" sz="1700" dirty="0">
                <a:solidFill>
                  <a:srgbClr val="134095"/>
                </a:solidFill>
              </a:rPr>
              <a:t>Korzystanie z duplikatów: posiadacze karty lub osoby działające w ich imieniu składają wniosek o wydanie duplikatu karty, podczas gdy nadal posiadają oryginał (praktyka zabroniona).</a:t>
            </a:r>
            <a:endParaRPr lang="en-GB" sz="1700" dirty="0">
              <a:solidFill>
                <a:srgbClr val="134095"/>
              </a:solidFill>
            </a:endParaRPr>
          </a:p>
          <a:p>
            <a:pPr marL="285750" lvl="1" indent="-285750" eaLnBrk="1" hangingPunct="1">
              <a:spcBef>
                <a:spcPct val="20000"/>
              </a:spcBef>
              <a:buSzPct val="135000"/>
              <a:buFont typeface="Wingdings" panose="05000000000000000000" pitchFamily="2" charset="2"/>
              <a:buChar char="•"/>
            </a:pPr>
            <a:endParaRPr lang="en-GB" sz="1800" dirty="0">
              <a:solidFill>
                <a:srgbClr val="134095"/>
              </a:solidFill>
            </a:endParaRPr>
          </a:p>
          <a:p>
            <a:pPr marL="285750" indent="-285750" eaLnBrk="1" hangingPunct="1">
              <a:buFont typeface="Wingdings" panose="05000000000000000000" pitchFamily="2" charset="2"/>
              <a:buChar char="•"/>
            </a:pPr>
            <a:r>
              <a:rPr lang="en-GB" sz="1800" b="0" dirty="0" err="1"/>
              <a:t>Dostępność</a:t>
            </a:r>
            <a:r>
              <a:rPr lang="en-GB" sz="1800" b="0" dirty="0"/>
              <a:t> </a:t>
            </a:r>
            <a:r>
              <a:rPr lang="en-GB" sz="1800" b="0" dirty="0" err="1"/>
              <a:t>informacji</a:t>
            </a:r>
            <a:r>
              <a:rPr lang="en-GB" sz="1800" b="0" dirty="0"/>
              <a:t> jest </a:t>
            </a:r>
            <a:r>
              <a:rPr lang="en-GB" sz="1800" b="0" dirty="0" err="1"/>
              <a:t>ograniczona</a:t>
            </a:r>
            <a:endParaRPr lang="en-GB" sz="1800" b="0" dirty="0"/>
          </a:p>
          <a:p>
            <a:endParaRPr lang="en-GB" dirty="0"/>
          </a:p>
        </p:txBody>
      </p:sp>
      <p:sp>
        <p:nvSpPr>
          <p:cNvPr id="4" name="Footer Placeholder 3">
            <a:extLst>
              <a:ext uri="{FF2B5EF4-FFF2-40B4-BE49-F238E27FC236}">
                <a16:creationId xmlns:a16="http://schemas.microsoft.com/office/drawing/2014/main" xmlns="" id="{2C2A4DC6-12CB-44A6-9AD8-9ABB055EEA91}"/>
              </a:ext>
            </a:extLst>
          </p:cNvPr>
          <p:cNvSpPr>
            <a:spLocks noGrp="1"/>
          </p:cNvSpPr>
          <p:nvPr>
            <p:ph type="ftr" sz="quarter" idx="10"/>
          </p:nvPr>
        </p:nvSpPr>
        <p:spPr/>
        <p:txBody>
          <a:bodyPr/>
          <a:lstStyle/>
          <a:p>
            <a:pPr>
              <a:defRPr/>
            </a:pPr>
            <a:r>
              <a:rPr lang="pl-PL" dirty="0"/>
              <a:t>&lt;Wydarzenie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a:p>
            <a:pPr>
              <a:defRPr/>
            </a:pPr>
            <a:endParaRPr lang="de-DE" dirty="0"/>
          </a:p>
          <a:p>
            <a:pPr>
              <a:defRPr/>
            </a:pPr>
            <a:endParaRPr lang="de-DE" dirty="0"/>
          </a:p>
          <a:p>
            <a:pPr>
              <a:defRPr/>
            </a:pPr>
            <a:endParaRPr lang="de-DE" dirty="0"/>
          </a:p>
        </p:txBody>
      </p:sp>
      <p:pic>
        <p:nvPicPr>
          <p:cNvPr id="5" name="Picture 4">
            <a:extLst>
              <a:ext uri="{FF2B5EF4-FFF2-40B4-BE49-F238E27FC236}">
                <a16:creationId xmlns:a16="http://schemas.microsoft.com/office/drawing/2014/main" xmlns="" id="{A57FEB07-0DA0-4684-82B4-22CEC8D7AC64}"/>
              </a:ext>
            </a:extLst>
          </p:cNvPr>
          <p:cNvPicPr/>
          <p:nvPr/>
        </p:nvPicPr>
        <p:blipFill rotWithShape="1">
          <a:blip r:embed="rId3"/>
          <a:srcRect l="23242" t="51886" r="57562" b="25354"/>
          <a:stretch/>
        </p:blipFill>
        <p:spPr bwMode="auto">
          <a:xfrm>
            <a:off x="7144555" y="2047393"/>
            <a:ext cx="1276350" cy="793846"/>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xmlns="" id="{C38641D3-823D-43AD-8C30-131D68A40E4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144555" y="3343537"/>
            <a:ext cx="1350000" cy="864000"/>
          </a:xfrm>
          <a:prstGeom prst="rect">
            <a:avLst/>
          </a:prstGeom>
          <a:ln>
            <a:noFill/>
          </a:ln>
          <a:effectLst>
            <a:outerShdw blurRad="50800" dist="50800" dir="2700000" algn="ctr" rotWithShape="0">
              <a:srgbClr val="000000">
                <a:alpha val="43137"/>
              </a:srgbClr>
            </a:outerShdw>
          </a:effectLst>
        </p:spPr>
      </p:pic>
      <p:grpSp>
        <p:nvGrpSpPr>
          <p:cNvPr id="7" name="Group 6">
            <a:extLst>
              <a:ext uri="{FF2B5EF4-FFF2-40B4-BE49-F238E27FC236}">
                <a16:creationId xmlns:a16="http://schemas.microsoft.com/office/drawing/2014/main" xmlns="" id="{6AA555AE-1182-4668-91CD-BECDB908D568}"/>
              </a:ext>
            </a:extLst>
          </p:cNvPr>
          <p:cNvGrpSpPr/>
          <p:nvPr/>
        </p:nvGrpSpPr>
        <p:grpSpPr>
          <a:xfrm>
            <a:off x="7117293" y="4709835"/>
            <a:ext cx="1692288" cy="1296000"/>
            <a:chOff x="539552" y="5157192"/>
            <a:chExt cx="1692288" cy="1296000"/>
          </a:xfrm>
        </p:grpSpPr>
        <p:pic>
          <p:nvPicPr>
            <p:cNvPr id="8" name="Picture 7">
              <a:extLst>
                <a:ext uri="{FF2B5EF4-FFF2-40B4-BE49-F238E27FC236}">
                  <a16:creationId xmlns:a16="http://schemas.microsoft.com/office/drawing/2014/main" xmlns="" id="{0F67CCDA-6B2B-4ABB-9C41-E70847D53E4F}"/>
                </a:ext>
              </a:extLst>
            </p:cNvPr>
            <p:cNvPicPr/>
            <p:nvPr/>
          </p:nvPicPr>
          <p:blipFill rotWithShape="1">
            <a:blip r:embed="rId5"/>
            <a:srcRect l="17022" t="38084" r="52061" b="20835"/>
            <a:stretch/>
          </p:blipFill>
          <p:spPr bwMode="auto">
            <a:xfrm>
              <a:off x="539552" y="5157192"/>
              <a:ext cx="1692288" cy="1296000"/>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xmlns="" id="{1D72B19F-44D7-483B-B1A8-5019E1B3B442}"/>
                </a:ext>
              </a:extLst>
            </p:cNvPr>
            <p:cNvSpPr/>
            <p:nvPr/>
          </p:nvSpPr>
          <p:spPr>
            <a:xfrm>
              <a:off x="790501" y="6376884"/>
              <a:ext cx="216024" cy="45719"/>
            </a:xfrm>
            <a:prstGeom prst="rect">
              <a:avLst/>
            </a:prstGeom>
            <a:ln>
              <a:noFill/>
            </a:ln>
            <a:effectLst>
              <a:outerShdw blurRad="50800" dist="50800" dir="2700000" algn="ctr" rotWithShape="0">
                <a:srgbClr val="000000">
                  <a:alpha val="43137"/>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grpSp>
    </p:spTree>
    <p:extLst>
      <p:ext uri="{BB962C8B-B14F-4D97-AF65-F5344CB8AC3E}">
        <p14:creationId xmlns:p14="http://schemas.microsoft.com/office/powerpoint/2010/main" val="3575942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C36F4E-879B-4A1F-8A75-D072A6BFED90}"/>
              </a:ext>
            </a:extLst>
          </p:cNvPr>
          <p:cNvSpPr>
            <a:spLocks noGrp="1"/>
          </p:cNvSpPr>
          <p:nvPr>
            <p:ph type="title"/>
          </p:nvPr>
        </p:nvSpPr>
        <p:spPr>
          <a:xfrm>
            <a:off x="323850" y="115888"/>
            <a:ext cx="7343775" cy="1152525"/>
          </a:xfrm>
        </p:spPr>
        <p:txBody>
          <a:bodyPr wrap="square" anchor="ctr">
            <a:normAutofit/>
          </a:bodyPr>
          <a:lstStyle/>
          <a:p>
            <a:r>
              <a:rPr lang="en-GB" dirty="0" err="1">
                <a:solidFill>
                  <a:srgbClr val="134095"/>
                </a:solidFill>
              </a:rPr>
              <a:t>Dyskusja</a:t>
            </a:r>
            <a:endParaRPr lang="en-GB" dirty="0">
              <a:solidFill>
                <a:srgbClr val="134095"/>
              </a:solidFill>
            </a:endParaRPr>
          </a:p>
        </p:txBody>
      </p:sp>
      <p:pic>
        <p:nvPicPr>
          <p:cNvPr id="6" name="Picture 5" descr="A group of sushi rolls on a green mat&#10;&#10;Description automatically generated with low confidence">
            <a:extLst>
              <a:ext uri="{FF2B5EF4-FFF2-40B4-BE49-F238E27FC236}">
                <a16:creationId xmlns:a16="http://schemas.microsoft.com/office/drawing/2014/main" xmlns="" id="{678986EA-A002-4ADA-BC55-5D611FCE8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2611467"/>
            <a:ext cx="4176464" cy="2787789"/>
          </a:xfrm>
          <a:prstGeom prst="rect">
            <a:avLst/>
          </a:prstGeom>
          <a:noFill/>
        </p:spPr>
      </p:pic>
      <p:sp>
        <p:nvSpPr>
          <p:cNvPr id="3" name="Content Placeholder 2">
            <a:extLst>
              <a:ext uri="{FF2B5EF4-FFF2-40B4-BE49-F238E27FC236}">
                <a16:creationId xmlns:a16="http://schemas.microsoft.com/office/drawing/2014/main" xmlns="" id="{9923AACF-7336-4C0B-BABE-AEC66C64D0A2}"/>
              </a:ext>
            </a:extLst>
          </p:cNvPr>
          <p:cNvSpPr>
            <a:spLocks noGrp="1"/>
          </p:cNvSpPr>
          <p:nvPr>
            <p:ph idx="11"/>
          </p:nvPr>
        </p:nvSpPr>
        <p:spPr>
          <a:xfrm>
            <a:off x="323528" y="1700808"/>
            <a:ext cx="4176464" cy="4609107"/>
          </a:xfrm>
        </p:spPr>
        <p:txBody>
          <a:bodyPr wrap="square" anchor="t">
            <a:normAutofit fontScale="92500" lnSpcReduction="10000"/>
          </a:bodyPr>
          <a:lstStyle/>
          <a:p>
            <a:pPr marL="285750" indent="-285750" eaLnBrk="1" hangingPunct="1">
              <a:lnSpc>
                <a:spcPct val="90000"/>
              </a:lnSpc>
            </a:pPr>
            <a:r>
              <a:rPr lang="pl-PL" sz="2500" b="0" dirty="0"/>
              <a:t>Co można zrobić, aby uniknąć oszustw przy użyciu kart parkingowych dla osób niepełnosprawnych? </a:t>
            </a:r>
            <a:endParaRPr lang="en-GB" sz="2500" b="0" dirty="0"/>
          </a:p>
          <a:p>
            <a:pPr lvl="1">
              <a:lnSpc>
                <a:spcPct val="90000"/>
              </a:lnSpc>
            </a:pPr>
            <a:r>
              <a:rPr lang="en-GB" sz="2500" dirty="0">
                <a:solidFill>
                  <a:srgbClr val="134095"/>
                </a:solidFill>
              </a:rPr>
              <a:t>Po </a:t>
            </a:r>
            <a:r>
              <a:rPr lang="en-GB" sz="2500" dirty="0" err="1">
                <a:solidFill>
                  <a:srgbClr val="134095"/>
                </a:solidFill>
              </a:rPr>
              <a:t>stronie</a:t>
            </a:r>
            <a:r>
              <a:rPr lang="en-GB" sz="2500" dirty="0">
                <a:solidFill>
                  <a:srgbClr val="134095"/>
                </a:solidFill>
              </a:rPr>
              <a:t> </a:t>
            </a:r>
            <a:r>
              <a:rPr lang="en-GB" sz="2500" dirty="0" err="1">
                <a:solidFill>
                  <a:srgbClr val="134095"/>
                </a:solidFill>
              </a:rPr>
              <a:t>wydawania</a:t>
            </a:r>
            <a:r>
              <a:rPr lang="en-GB" sz="2500" dirty="0">
                <a:solidFill>
                  <a:srgbClr val="134095"/>
                </a:solidFill>
              </a:rPr>
              <a:t> </a:t>
            </a:r>
            <a:r>
              <a:rPr lang="en-GB" sz="2500" dirty="0" err="1">
                <a:solidFill>
                  <a:srgbClr val="134095"/>
                </a:solidFill>
              </a:rPr>
              <a:t>karty</a:t>
            </a:r>
            <a:r>
              <a:rPr lang="en-GB" sz="2500" dirty="0">
                <a:solidFill>
                  <a:srgbClr val="134095"/>
                </a:solidFill>
              </a:rPr>
              <a:t>?</a:t>
            </a:r>
          </a:p>
          <a:p>
            <a:pPr lvl="1">
              <a:lnSpc>
                <a:spcPct val="90000"/>
              </a:lnSpc>
            </a:pPr>
            <a:r>
              <a:rPr lang="en-GB" sz="2500" dirty="0">
                <a:solidFill>
                  <a:srgbClr val="134095"/>
                </a:solidFill>
              </a:rPr>
              <a:t>W </a:t>
            </a:r>
            <a:r>
              <a:rPr lang="en-GB" sz="2500" dirty="0" err="1">
                <a:solidFill>
                  <a:srgbClr val="134095"/>
                </a:solidFill>
              </a:rPr>
              <a:t>zakresie</a:t>
            </a:r>
            <a:r>
              <a:rPr lang="en-GB" sz="2500" dirty="0">
                <a:solidFill>
                  <a:srgbClr val="134095"/>
                </a:solidFill>
              </a:rPr>
              <a:t> </a:t>
            </a:r>
            <a:r>
              <a:rPr lang="en-GB" sz="2500" dirty="0" err="1">
                <a:solidFill>
                  <a:srgbClr val="134095"/>
                </a:solidFill>
              </a:rPr>
              <a:t>egzekwowania</a:t>
            </a:r>
            <a:r>
              <a:rPr lang="en-GB" sz="2500" dirty="0">
                <a:solidFill>
                  <a:srgbClr val="134095"/>
                </a:solidFill>
              </a:rPr>
              <a:t> </a:t>
            </a:r>
            <a:r>
              <a:rPr lang="en-GB" sz="2500" dirty="0" err="1">
                <a:solidFill>
                  <a:srgbClr val="134095"/>
                </a:solidFill>
              </a:rPr>
              <a:t>przepisów</a:t>
            </a:r>
            <a:r>
              <a:rPr lang="en-GB" sz="2500" dirty="0">
                <a:solidFill>
                  <a:srgbClr val="134095"/>
                </a:solidFill>
              </a:rPr>
              <a:t>?</a:t>
            </a:r>
          </a:p>
          <a:p>
            <a:pPr lvl="1">
              <a:lnSpc>
                <a:spcPct val="90000"/>
              </a:lnSpc>
            </a:pPr>
            <a:r>
              <a:rPr lang="en-GB" sz="2500" dirty="0" err="1">
                <a:solidFill>
                  <a:srgbClr val="134095"/>
                </a:solidFill>
              </a:rPr>
              <a:t>Podnoszenie</a:t>
            </a:r>
            <a:r>
              <a:rPr lang="en-GB" sz="2500" dirty="0">
                <a:solidFill>
                  <a:srgbClr val="134095"/>
                </a:solidFill>
              </a:rPr>
              <a:t> </a:t>
            </a:r>
            <a:r>
              <a:rPr lang="en-GB" sz="2500" dirty="0" err="1">
                <a:solidFill>
                  <a:srgbClr val="134095"/>
                </a:solidFill>
              </a:rPr>
              <a:t>świadomości</a:t>
            </a:r>
            <a:r>
              <a:rPr lang="en-GB" sz="2500" dirty="0">
                <a:solidFill>
                  <a:srgbClr val="134095"/>
                </a:solidFill>
              </a:rPr>
              <a:t>? </a:t>
            </a:r>
          </a:p>
          <a:p>
            <a:pPr lvl="1">
              <a:lnSpc>
                <a:spcPct val="90000"/>
              </a:lnSpc>
            </a:pPr>
            <a:r>
              <a:rPr lang="en-GB" sz="2500" dirty="0" err="1">
                <a:solidFill>
                  <a:srgbClr val="134095"/>
                </a:solidFill>
              </a:rPr>
              <a:t>Budowanie</a:t>
            </a:r>
            <a:r>
              <a:rPr lang="en-GB" sz="2500" dirty="0">
                <a:solidFill>
                  <a:srgbClr val="134095"/>
                </a:solidFill>
              </a:rPr>
              <a:t> </a:t>
            </a:r>
            <a:r>
              <a:rPr lang="en-GB" sz="2500" dirty="0" err="1">
                <a:solidFill>
                  <a:srgbClr val="134095"/>
                </a:solidFill>
              </a:rPr>
              <a:t>potencjału</a:t>
            </a:r>
            <a:r>
              <a:rPr lang="en-GB" sz="2500" dirty="0">
                <a:solidFill>
                  <a:srgbClr val="134095"/>
                </a:solidFill>
              </a:rPr>
              <a:t> </a:t>
            </a:r>
            <a:r>
              <a:rPr lang="en-GB" sz="2500" dirty="0" err="1">
                <a:solidFill>
                  <a:srgbClr val="134095"/>
                </a:solidFill>
              </a:rPr>
              <a:t>i</a:t>
            </a:r>
            <a:r>
              <a:rPr lang="en-GB" sz="2500" dirty="0">
                <a:solidFill>
                  <a:srgbClr val="134095"/>
                </a:solidFill>
              </a:rPr>
              <a:t> </a:t>
            </a:r>
            <a:r>
              <a:rPr lang="en-GB" sz="2500" dirty="0" err="1">
                <a:solidFill>
                  <a:srgbClr val="134095"/>
                </a:solidFill>
              </a:rPr>
              <a:t>szkolenia</a:t>
            </a:r>
            <a:r>
              <a:rPr lang="en-GB" sz="2500" dirty="0">
                <a:solidFill>
                  <a:srgbClr val="134095"/>
                </a:solidFill>
              </a:rPr>
              <a:t>?</a:t>
            </a:r>
          </a:p>
        </p:txBody>
      </p:sp>
      <p:sp>
        <p:nvSpPr>
          <p:cNvPr id="4" name="Footer Placeholder 3">
            <a:extLst>
              <a:ext uri="{FF2B5EF4-FFF2-40B4-BE49-F238E27FC236}">
                <a16:creationId xmlns:a16="http://schemas.microsoft.com/office/drawing/2014/main" xmlns="" id="{E22C3024-6A83-4657-B6EF-A98D83B13421}"/>
              </a:ext>
            </a:extLst>
          </p:cNvPr>
          <p:cNvSpPr>
            <a:spLocks noGrp="1"/>
          </p:cNvSpPr>
          <p:nvPr>
            <p:ph type="ftr" sz="quarter" idx="12"/>
          </p:nvPr>
        </p:nvSpPr>
        <p:spPr>
          <a:xfrm>
            <a:off x="1116013" y="6524625"/>
            <a:ext cx="5256212" cy="260350"/>
          </a:xfrm>
        </p:spPr>
        <p:txBody>
          <a:bodyPr wrap="square" anchor="t">
            <a:normAutofit lnSpcReduction="10000"/>
          </a:bodyPr>
          <a:lstStyle/>
          <a:p>
            <a:pPr>
              <a:defRPr/>
            </a:pPr>
            <a:r>
              <a:rPr lang="pl-PL" dirty="0"/>
              <a:t>&lt;Wydarzenie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a:p>
            <a:pPr>
              <a:defRPr/>
            </a:pPr>
            <a:endParaRPr lang="de-DE" dirty="0"/>
          </a:p>
          <a:p>
            <a:pPr>
              <a:defRPr/>
            </a:pPr>
            <a:endParaRPr lang="de-DE" dirty="0"/>
          </a:p>
          <a:p>
            <a:pPr>
              <a:lnSpc>
                <a:spcPct val="90000"/>
              </a:lnSpc>
              <a:spcAft>
                <a:spcPts val="600"/>
              </a:spcAft>
              <a:defRPr/>
            </a:pPr>
            <a:endParaRPr lang="de-DE" dirty="0"/>
          </a:p>
        </p:txBody>
      </p:sp>
    </p:spTree>
    <p:extLst>
      <p:ext uri="{BB962C8B-B14F-4D97-AF65-F5344CB8AC3E}">
        <p14:creationId xmlns:p14="http://schemas.microsoft.com/office/powerpoint/2010/main" val="1796617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346588-F4E9-4008-9C75-1470DA1332C7}"/>
              </a:ext>
            </a:extLst>
          </p:cNvPr>
          <p:cNvSpPr>
            <a:spLocks noGrp="1"/>
          </p:cNvSpPr>
          <p:nvPr>
            <p:ph type="title"/>
          </p:nvPr>
        </p:nvSpPr>
        <p:spPr/>
        <p:txBody>
          <a:bodyPr/>
          <a:lstStyle/>
          <a:p>
            <a:r>
              <a:rPr lang="pl-PL" dirty="0"/>
              <a:t>Dlaczego miasta egzekwują politykę parkingową?</a:t>
            </a:r>
            <a:br>
              <a:rPr lang="pl-PL" dirty="0"/>
            </a:br>
            <a:r>
              <a:rPr lang="pl-PL" dirty="0"/>
              <a:t>Zapewnienie równowagi pomiędzy trzema celami.</a:t>
            </a:r>
            <a:endParaRPr lang="en-GB" dirty="0"/>
          </a:p>
        </p:txBody>
      </p:sp>
      <p:graphicFrame>
        <p:nvGraphicFramePr>
          <p:cNvPr id="5" name="Content Placeholder 4">
            <a:extLst>
              <a:ext uri="{FF2B5EF4-FFF2-40B4-BE49-F238E27FC236}">
                <a16:creationId xmlns:a16="http://schemas.microsoft.com/office/drawing/2014/main" xmlns="" id="{9C906D01-B9EC-4721-8D5E-46EC10DB7F14}"/>
              </a:ext>
            </a:extLst>
          </p:cNvPr>
          <p:cNvGraphicFramePr>
            <a:graphicFrameLocks noGrp="1"/>
          </p:cNvGraphicFramePr>
          <p:nvPr>
            <p:ph idx="1"/>
            <p:extLst>
              <p:ext uri="{D42A27DB-BD31-4B8C-83A1-F6EECF244321}">
                <p14:modId xmlns:p14="http://schemas.microsoft.com/office/powerpoint/2010/main" val="1333849494"/>
              </p:ext>
            </p:extLst>
          </p:nvPr>
        </p:nvGraphicFramePr>
        <p:xfrm>
          <a:off x="381000" y="1700213"/>
          <a:ext cx="8439150"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xmlns="" id="{C95E64DF-DFF4-4761-B42C-8F403FFE0B79}"/>
              </a:ext>
            </a:extLst>
          </p:cNvPr>
          <p:cNvSpPr>
            <a:spLocks noGrp="1"/>
          </p:cNvSpPr>
          <p:nvPr>
            <p:ph type="ftr" sz="quarter" idx="10"/>
          </p:nvPr>
        </p:nvSpPr>
        <p:spPr/>
        <p:txBody>
          <a:bodyPr/>
          <a:lstStyle/>
          <a:p>
            <a:pPr>
              <a:defRPr/>
            </a:pPr>
            <a:r>
              <a:rPr lang="en-GB" dirty="0"/>
              <a:t>&lt;</a:t>
            </a:r>
            <a:r>
              <a:rPr lang="pl-PL" dirty="0"/>
              <a: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p:txBody>
      </p:sp>
    </p:spTree>
    <p:extLst>
      <p:ext uri="{BB962C8B-B14F-4D97-AF65-F5344CB8AC3E}">
        <p14:creationId xmlns:p14="http://schemas.microsoft.com/office/powerpoint/2010/main" val="97536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xmlns="" id="{60BC1FCC-C924-4829-95DB-92A0ED306018}"/>
              </a:ext>
            </a:extLst>
          </p:cNvPr>
          <p:cNvSpPr/>
          <p:nvPr/>
        </p:nvSpPr>
        <p:spPr>
          <a:xfrm>
            <a:off x="660676" y="3429000"/>
            <a:ext cx="7303109" cy="1200329"/>
          </a:xfrm>
          <a:prstGeom prst="rect">
            <a:avLst/>
          </a:prstGeom>
        </p:spPr>
        <p:txBody>
          <a:bodyPr wrap="square">
            <a:spAutoFit/>
          </a:bodyPr>
          <a:lstStyle/>
          <a:p>
            <a:r>
              <a:rPr lang="en-US" sz="3600" b="1" dirty="0">
                <a:solidFill>
                  <a:schemeClr val="bg1"/>
                </a:solidFill>
                <a:latin typeface="+mj-lt"/>
              </a:rPr>
              <a:t>7. </a:t>
            </a:r>
            <a:r>
              <a:rPr lang="pl-PL" sz="3600" b="1" dirty="0">
                <a:solidFill>
                  <a:schemeClr val="bg1"/>
                </a:solidFill>
                <a:latin typeface="+mj-lt"/>
              </a:rPr>
              <a:t>Przyszłe wyzwania związane </a:t>
            </a:r>
            <a:r>
              <a:rPr lang="pl-PL" sz="3600" b="1" dirty="0" smtClean="0">
                <a:solidFill>
                  <a:schemeClr val="bg1"/>
                </a:solidFill>
                <a:latin typeface="+mj-lt"/>
              </a:rPr>
              <a:t/>
            </a:r>
            <a:br>
              <a:rPr lang="pl-PL" sz="3600" b="1" dirty="0" smtClean="0">
                <a:solidFill>
                  <a:schemeClr val="bg1"/>
                </a:solidFill>
                <a:latin typeface="+mj-lt"/>
              </a:rPr>
            </a:br>
            <a:r>
              <a:rPr lang="pl-PL" sz="3600" b="1" dirty="0" smtClean="0">
                <a:solidFill>
                  <a:schemeClr val="bg1"/>
                </a:solidFill>
                <a:latin typeface="+mj-lt"/>
              </a:rPr>
              <a:t>z </a:t>
            </a:r>
            <a:r>
              <a:rPr lang="pl-PL" sz="3600" b="1" dirty="0">
                <a:solidFill>
                  <a:schemeClr val="bg1"/>
                </a:solidFill>
                <a:latin typeface="+mj-lt"/>
              </a:rPr>
              <a:t>egzekwowaniem przepisów</a:t>
            </a:r>
            <a:endParaRPr lang="en-US" sz="3600" b="1" dirty="0">
              <a:solidFill>
                <a:schemeClr val="bg1"/>
              </a:solidFill>
              <a:latin typeface="+mj-lt"/>
            </a:endParaRPr>
          </a:p>
        </p:txBody>
      </p:sp>
    </p:spTree>
    <p:extLst>
      <p:ext uri="{BB962C8B-B14F-4D97-AF65-F5344CB8AC3E}">
        <p14:creationId xmlns:p14="http://schemas.microsoft.com/office/powerpoint/2010/main" val="1660294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F1120A-F44D-487B-A789-7A9F771AB657}"/>
              </a:ext>
            </a:extLst>
          </p:cNvPr>
          <p:cNvSpPr>
            <a:spLocks noGrp="1"/>
          </p:cNvSpPr>
          <p:nvPr>
            <p:ph type="title"/>
          </p:nvPr>
        </p:nvSpPr>
        <p:spPr>
          <a:xfrm>
            <a:off x="323850" y="115888"/>
            <a:ext cx="7343775" cy="1152525"/>
          </a:xfrm>
        </p:spPr>
        <p:txBody>
          <a:bodyPr wrap="square" anchor="ctr">
            <a:normAutofit/>
          </a:bodyPr>
          <a:lstStyle/>
          <a:p>
            <a:r>
              <a:rPr lang="en-GB" dirty="0" err="1">
                <a:solidFill>
                  <a:srgbClr val="134095"/>
                </a:solidFill>
              </a:rPr>
              <a:t>Dyskusja</a:t>
            </a:r>
            <a:endParaRPr lang="en-GB" dirty="0">
              <a:solidFill>
                <a:srgbClr val="134095"/>
              </a:solidFill>
            </a:endParaRPr>
          </a:p>
        </p:txBody>
      </p:sp>
      <p:pic>
        <p:nvPicPr>
          <p:cNvPr id="6" name="Picture 5" descr="A group of sushi rolls on a green mat&#10;&#10;Description automatically generated with low confidence">
            <a:extLst>
              <a:ext uri="{FF2B5EF4-FFF2-40B4-BE49-F238E27FC236}">
                <a16:creationId xmlns:a16="http://schemas.microsoft.com/office/drawing/2014/main" xmlns="" id="{FD7F12CD-1DC4-4722-AA83-ED8DD8C448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2611467"/>
            <a:ext cx="4176464" cy="2787789"/>
          </a:xfrm>
          <a:prstGeom prst="rect">
            <a:avLst/>
          </a:prstGeom>
          <a:noFill/>
        </p:spPr>
      </p:pic>
      <p:sp>
        <p:nvSpPr>
          <p:cNvPr id="3" name="Content Placeholder 2">
            <a:extLst>
              <a:ext uri="{FF2B5EF4-FFF2-40B4-BE49-F238E27FC236}">
                <a16:creationId xmlns:a16="http://schemas.microsoft.com/office/drawing/2014/main" xmlns="" id="{07286844-6C15-4867-931B-B752DC17059C}"/>
              </a:ext>
            </a:extLst>
          </p:cNvPr>
          <p:cNvSpPr>
            <a:spLocks noGrp="1"/>
          </p:cNvSpPr>
          <p:nvPr>
            <p:ph idx="11"/>
          </p:nvPr>
        </p:nvSpPr>
        <p:spPr>
          <a:xfrm>
            <a:off x="323528" y="1700808"/>
            <a:ext cx="4176464" cy="4609107"/>
          </a:xfrm>
        </p:spPr>
        <p:txBody>
          <a:bodyPr wrap="square" anchor="t">
            <a:normAutofit fontScale="92500" lnSpcReduction="10000"/>
          </a:bodyPr>
          <a:lstStyle/>
          <a:p>
            <a:pPr eaLnBrk="1" hangingPunct="1">
              <a:lnSpc>
                <a:spcPct val="90000"/>
              </a:lnSpc>
            </a:pPr>
            <a:r>
              <a:rPr lang="pl-PL" sz="2200" b="0" dirty="0"/>
              <a:t>Odpowiednie wykorzystanie miejsc parkingowych z infrastrukturą do ładowania akumulatorów elektrycznych</a:t>
            </a:r>
            <a:endParaRPr lang="en-GB" sz="2200" b="0" dirty="0"/>
          </a:p>
          <a:p>
            <a:pPr eaLnBrk="1" hangingPunct="1">
              <a:lnSpc>
                <a:spcPct val="90000"/>
              </a:lnSpc>
            </a:pPr>
            <a:r>
              <a:rPr lang="en-GB" sz="2200" b="0" dirty="0" err="1"/>
              <a:t>Egzekwowanie</a:t>
            </a:r>
            <a:r>
              <a:rPr lang="en-GB" sz="2200" b="0" dirty="0"/>
              <a:t> </a:t>
            </a:r>
            <a:r>
              <a:rPr lang="en-GB" sz="2200" b="0" dirty="0" err="1"/>
              <a:t>parkowania</a:t>
            </a:r>
            <a:r>
              <a:rPr lang="en-GB" sz="2200" b="0" dirty="0"/>
              <a:t> </a:t>
            </a:r>
            <a:r>
              <a:rPr lang="en-GB" sz="2200" b="0" dirty="0" err="1"/>
              <a:t>rowerów</a:t>
            </a:r>
            <a:r>
              <a:rPr lang="en-GB" sz="2200" b="0" dirty="0"/>
              <a:t> </a:t>
            </a:r>
          </a:p>
          <a:p>
            <a:pPr eaLnBrk="1" hangingPunct="1">
              <a:lnSpc>
                <a:spcPct val="90000"/>
              </a:lnSpc>
            </a:pPr>
            <a:r>
              <a:rPr lang="pl-PL" sz="2200" b="0" dirty="0"/>
              <a:t>Egzekwowanie przepisów dotyczących parkowania </a:t>
            </a:r>
            <a:r>
              <a:rPr lang="pl-PL" sz="2200" b="0" dirty="0" smtClean="0"/>
              <a:t/>
            </a:r>
            <a:br>
              <a:rPr lang="pl-PL" sz="2200" b="0" dirty="0" smtClean="0"/>
            </a:br>
            <a:r>
              <a:rPr lang="pl-PL" sz="2200" b="0" dirty="0" smtClean="0"/>
              <a:t>w </a:t>
            </a:r>
            <a:r>
              <a:rPr lang="pl-PL" sz="2200" b="0" dirty="0"/>
              <a:t>budynkach</a:t>
            </a:r>
            <a:endParaRPr lang="en-GB" sz="2200" b="0" dirty="0"/>
          </a:p>
          <a:p>
            <a:pPr eaLnBrk="1" hangingPunct="1">
              <a:lnSpc>
                <a:spcPct val="90000"/>
              </a:lnSpc>
            </a:pPr>
            <a:r>
              <a:rPr lang="pl-PL" sz="2200" b="0" dirty="0"/>
              <a:t>Egzekwowanie prawa </a:t>
            </a:r>
            <a:r>
              <a:rPr lang="pl-PL" sz="2200" b="0" dirty="0" smtClean="0"/>
              <a:t/>
            </a:r>
            <a:br>
              <a:rPr lang="pl-PL" sz="2200" b="0" dirty="0" smtClean="0"/>
            </a:br>
            <a:r>
              <a:rPr lang="pl-PL" sz="2200" b="0" dirty="0" smtClean="0"/>
              <a:t>w </a:t>
            </a:r>
            <a:r>
              <a:rPr lang="pl-PL" sz="2200" b="0" dirty="0"/>
              <a:t>stosunku do  twórców złośliwych aplikacji </a:t>
            </a:r>
            <a:endParaRPr lang="en-GB" sz="2200" b="0" dirty="0"/>
          </a:p>
          <a:p>
            <a:pPr eaLnBrk="1" hangingPunct="1">
              <a:lnSpc>
                <a:spcPct val="90000"/>
              </a:lnSpc>
            </a:pPr>
            <a:endParaRPr lang="en-GB" sz="2200" b="0" dirty="0"/>
          </a:p>
          <a:p>
            <a:pPr eaLnBrk="1" hangingPunct="1">
              <a:lnSpc>
                <a:spcPct val="90000"/>
              </a:lnSpc>
            </a:pPr>
            <a:r>
              <a:rPr lang="pl-PL" sz="2200" b="0" dirty="0"/>
              <a:t>Czy widzą Państwo inne wyzwania w egzekwowaniu przepisów parkingowych? </a:t>
            </a:r>
            <a:r>
              <a:rPr lang="en-GB" sz="2200" b="0" dirty="0"/>
              <a:t>  </a:t>
            </a:r>
          </a:p>
        </p:txBody>
      </p:sp>
      <p:sp>
        <p:nvSpPr>
          <p:cNvPr id="4" name="Footer Placeholder 3">
            <a:extLst>
              <a:ext uri="{FF2B5EF4-FFF2-40B4-BE49-F238E27FC236}">
                <a16:creationId xmlns:a16="http://schemas.microsoft.com/office/drawing/2014/main" xmlns="" id="{9AA1F215-26FB-4313-B641-41EA52FDE7B1}"/>
              </a:ext>
            </a:extLst>
          </p:cNvPr>
          <p:cNvSpPr>
            <a:spLocks noGrp="1"/>
          </p:cNvSpPr>
          <p:nvPr>
            <p:ph type="ftr" sz="quarter" idx="12"/>
          </p:nvPr>
        </p:nvSpPr>
        <p:spPr>
          <a:xfrm>
            <a:off x="1116013" y="6524625"/>
            <a:ext cx="5256212" cy="260350"/>
          </a:xfrm>
        </p:spPr>
        <p:txBody>
          <a:bodyPr wrap="square" anchor="t">
            <a:normAutofit lnSpcReduction="10000"/>
          </a:bodyPr>
          <a:lstStyle/>
          <a:p>
            <a:pPr>
              <a:defRPr/>
            </a:pPr>
            <a:r>
              <a:rPr lang="pl-PL" dirty="0"/>
              <a:t>&lt;Wydarzenie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a:p>
            <a:pPr>
              <a:defRPr/>
            </a:pPr>
            <a:endParaRPr lang="de-DE" dirty="0"/>
          </a:p>
          <a:p>
            <a:pPr>
              <a:defRPr/>
            </a:pPr>
            <a:endParaRPr lang="de-DE" dirty="0"/>
          </a:p>
          <a:p>
            <a:pPr>
              <a:lnSpc>
                <a:spcPct val="90000"/>
              </a:lnSpc>
              <a:spcAft>
                <a:spcPts val="600"/>
              </a:spcAft>
              <a:defRPr/>
            </a:pPr>
            <a:endParaRPr lang="de-DE" dirty="0"/>
          </a:p>
        </p:txBody>
      </p:sp>
    </p:spTree>
    <p:extLst>
      <p:ext uri="{BB962C8B-B14F-4D97-AF65-F5344CB8AC3E}">
        <p14:creationId xmlns:p14="http://schemas.microsoft.com/office/powerpoint/2010/main" val="3957300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xmlns="" id="{60BC1FCC-C924-4829-95DB-92A0ED306018}"/>
              </a:ext>
            </a:extLst>
          </p:cNvPr>
          <p:cNvSpPr/>
          <p:nvPr/>
        </p:nvSpPr>
        <p:spPr>
          <a:xfrm>
            <a:off x="660676" y="3429000"/>
            <a:ext cx="7303109" cy="1754326"/>
          </a:xfrm>
          <a:prstGeom prst="rect">
            <a:avLst/>
          </a:prstGeom>
        </p:spPr>
        <p:txBody>
          <a:bodyPr wrap="square">
            <a:spAutoFit/>
          </a:bodyPr>
          <a:lstStyle/>
          <a:p>
            <a:r>
              <a:rPr lang="en-US" sz="3600" b="1" dirty="0" err="1">
                <a:solidFill>
                  <a:schemeClr val="bg1"/>
                </a:solidFill>
                <a:latin typeface="+mj-lt"/>
              </a:rPr>
              <a:t>Załącznik</a:t>
            </a:r>
            <a:r>
              <a:rPr lang="en-US" sz="3600" b="1" dirty="0">
                <a:solidFill>
                  <a:schemeClr val="bg1"/>
                </a:solidFill>
                <a:latin typeface="+mj-lt"/>
              </a:rPr>
              <a:t>.</a:t>
            </a:r>
          </a:p>
          <a:p>
            <a:r>
              <a:rPr lang="en-US" sz="3600" b="1" dirty="0" err="1">
                <a:solidFill>
                  <a:schemeClr val="bg1"/>
                </a:solidFill>
                <a:latin typeface="+mj-lt"/>
              </a:rPr>
              <a:t>Najlepsze</a:t>
            </a:r>
            <a:r>
              <a:rPr lang="en-US" sz="3600" b="1" dirty="0">
                <a:solidFill>
                  <a:schemeClr val="bg1"/>
                </a:solidFill>
                <a:latin typeface="+mj-lt"/>
              </a:rPr>
              <a:t> </a:t>
            </a:r>
            <a:r>
              <a:rPr lang="en-US" sz="3600" b="1" dirty="0" err="1">
                <a:solidFill>
                  <a:schemeClr val="bg1"/>
                </a:solidFill>
                <a:latin typeface="+mj-lt"/>
              </a:rPr>
              <a:t>praktyki</a:t>
            </a:r>
            <a:endParaRPr lang="en-US" sz="3600" b="1" dirty="0">
              <a:solidFill>
                <a:schemeClr val="bg1"/>
              </a:solidFill>
              <a:latin typeface="+mj-lt"/>
            </a:endParaRPr>
          </a:p>
          <a:p>
            <a:endParaRPr lang="en-US" sz="3600" b="1" dirty="0">
              <a:solidFill>
                <a:schemeClr val="bg1"/>
              </a:solidFill>
              <a:latin typeface="+mj-lt"/>
            </a:endParaRPr>
          </a:p>
        </p:txBody>
      </p:sp>
    </p:spTree>
    <p:extLst>
      <p:ext uri="{BB962C8B-B14F-4D97-AF65-F5344CB8AC3E}">
        <p14:creationId xmlns:p14="http://schemas.microsoft.com/office/powerpoint/2010/main" val="2972613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xmlns="" id="{60BC1FCC-C924-4829-95DB-92A0ED306018}"/>
              </a:ext>
            </a:extLst>
          </p:cNvPr>
          <p:cNvSpPr/>
          <p:nvPr/>
        </p:nvSpPr>
        <p:spPr>
          <a:xfrm>
            <a:off x="660676" y="3429000"/>
            <a:ext cx="7303109" cy="2308324"/>
          </a:xfrm>
          <a:prstGeom prst="rect">
            <a:avLst/>
          </a:prstGeom>
        </p:spPr>
        <p:txBody>
          <a:bodyPr wrap="square">
            <a:spAutoFit/>
          </a:bodyPr>
          <a:lstStyle/>
          <a:p>
            <a:r>
              <a:rPr lang="pl-PL" sz="3600" b="1" dirty="0">
                <a:solidFill>
                  <a:schemeClr val="bg1"/>
                </a:solidFill>
                <a:latin typeface="+mj-lt"/>
              </a:rPr>
              <a:t>Załącznik.</a:t>
            </a:r>
          </a:p>
          <a:p>
            <a:r>
              <a:rPr lang="pl-PL" sz="3600" b="1" dirty="0">
                <a:solidFill>
                  <a:schemeClr val="bg1"/>
                </a:solidFill>
                <a:latin typeface="+mj-lt"/>
              </a:rPr>
              <a:t>Najlepsze praktyki</a:t>
            </a:r>
          </a:p>
          <a:p>
            <a:r>
              <a:rPr lang="pl-PL" sz="3600" b="1" dirty="0">
                <a:solidFill>
                  <a:schemeClr val="bg1"/>
                </a:solidFill>
                <a:latin typeface="+mj-lt"/>
              </a:rPr>
              <a:t>Filmy PARK4SUMP</a:t>
            </a:r>
          </a:p>
          <a:p>
            <a:endParaRPr lang="en-US" sz="3600" b="1" dirty="0">
              <a:solidFill>
                <a:schemeClr val="bg1"/>
              </a:solidFill>
              <a:latin typeface="+mj-lt"/>
            </a:endParaRPr>
          </a:p>
        </p:txBody>
      </p:sp>
    </p:spTree>
    <p:extLst>
      <p:ext uri="{BB962C8B-B14F-4D97-AF65-F5344CB8AC3E}">
        <p14:creationId xmlns:p14="http://schemas.microsoft.com/office/powerpoint/2010/main" val="2284100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387BA8BA-72BF-4A6F-A386-D5063F62F4F3}"/>
              </a:ext>
            </a:extLst>
          </p:cNvPr>
          <p:cNvSpPr>
            <a:spLocks noGrp="1"/>
          </p:cNvSpPr>
          <p:nvPr>
            <p:ph type="ftr" sz="quarter" idx="10"/>
          </p:nvPr>
        </p:nvSpPr>
        <p:spPr/>
        <p:txBody>
          <a:bodyPr/>
          <a:lstStyle/>
          <a:p>
            <a:pPr>
              <a:defRPr/>
            </a:pPr>
            <a:r>
              <a:rPr lang="pl-PL" dirty="0"/>
              <a:t>&lt;Wydarzenie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a:p>
            <a:pPr>
              <a:defRPr/>
            </a:pPr>
            <a:endParaRPr lang="de-DE" dirty="0"/>
          </a:p>
          <a:p>
            <a:pPr>
              <a:defRPr/>
            </a:pPr>
            <a:endParaRPr lang="de-DE" dirty="0"/>
          </a:p>
          <a:p>
            <a:pPr>
              <a:defRPr/>
            </a:pPr>
            <a:endParaRPr lang="de-DE" dirty="0"/>
          </a:p>
        </p:txBody>
      </p:sp>
      <p:pic>
        <p:nvPicPr>
          <p:cNvPr id="3" name="Picture 2">
            <a:hlinkClick r:id="rId2"/>
            <a:extLst>
              <a:ext uri="{FF2B5EF4-FFF2-40B4-BE49-F238E27FC236}">
                <a16:creationId xmlns:a16="http://schemas.microsoft.com/office/drawing/2014/main" xmlns="" id="{CBDA9C96-61F0-4635-A999-3E895DD00C49}"/>
              </a:ext>
            </a:extLst>
          </p:cNvPr>
          <p:cNvPicPr>
            <a:picLocks noChangeAspect="1"/>
          </p:cNvPicPr>
          <p:nvPr/>
        </p:nvPicPr>
        <p:blipFill>
          <a:blip r:embed="rId3"/>
          <a:stretch>
            <a:fillRect/>
          </a:stretch>
        </p:blipFill>
        <p:spPr>
          <a:xfrm>
            <a:off x="2667000" y="2476500"/>
            <a:ext cx="3810000" cy="1905000"/>
          </a:xfrm>
          <a:prstGeom prst="rect">
            <a:avLst/>
          </a:prstGeom>
        </p:spPr>
      </p:pic>
      <p:sp>
        <p:nvSpPr>
          <p:cNvPr id="7" name="Title 1">
            <a:extLst>
              <a:ext uri="{FF2B5EF4-FFF2-40B4-BE49-F238E27FC236}">
                <a16:creationId xmlns:a16="http://schemas.microsoft.com/office/drawing/2014/main" xmlns="" id="{7D10EDA0-DB20-4940-ADDA-EA781054EDF3}"/>
              </a:ext>
            </a:extLst>
          </p:cNvPr>
          <p:cNvSpPr txBox="1">
            <a:spLocks/>
          </p:cNvSpPr>
          <p:nvPr/>
        </p:nvSpPr>
        <p:spPr>
          <a:xfrm>
            <a:off x="323850" y="115888"/>
            <a:ext cx="7400141" cy="1207303"/>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endParaRPr lang="en-GB" kern="0" dirty="0"/>
          </a:p>
          <a:p>
            <a:r>
              <a:rPr lang="pl-PL" kern="0" dirty="0">
                <a:solidFill>
                  <a:srgbClr val="134095"/>
                </a:solidFill>
              </a:rPr>
              <a:t>Samochody skanujące w celu egzekwowania przepisów w Rotterdamie, Holandia (wideo)</a:t>
            </a:r>
            <a:endParaRPr lang="en-GB" kern="0" dirty="0"/>
          </a:p>
        </p:txBody>
      </p:sp>
    </p:spTree>
    <p:extLst>
      <p:ext uri="{BB962C8B-B14F-4D97-AF65-F5344CB8AC3E}">
        <p14:creationId xmlns:p14="http://schemas.microsoft.com/office/powerpoint/2010/main" val="3477940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36E2A3B8-B978-4BEF-BAE9-599E8943ECD0}"/>
              </a:ext>
            </a:extLst>
          </p:cNvPr>
          <p:cNvSpPr>
            <a:spLocks noGrp="1"/>
          </p:cNvSpPr>
          <p:nvPr>
            <p:ph type="ftr" sz="quarter" idx="10"/>
          </p:nvPr>
        </p:nvSpPr>
        <p:spPr/>
        <p:txBody>
          <a:bodyPr/>
          <a:lstStyle/>
          <a:p>
            <a:pPr>
              <a:defRPr/>
            </a:pPr>
            <a:r>
              <a:rPr lang="pl-PL" dirty="0"/>
              <a:t>&lt;Wydarzenie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a:p>
            <a:pPr>
              <a:defRPr/>
            </a:pPr>
            <a:endParaRPr lang="de-DE" dirty="0"/>
          </a:p>
          <a:p>
            <a:pPr>
              <a:defRPr/>
            </a:pPr>
            <a:endParaRPr lang="de-DE" dirty="0"/>
          </a:p>
          <a:p>
            <a:pPr>
              <a:defRPr/>
            </a:pPr>
            <a:endParaRPr lang="de-DE" dirty="0"/>
          </a:p>
        </p:txBody>
      </p:sp>
      <p:pic>
        <p:nvPicPr>
          <p:cNvPr id="3" name="Picture 2">
            <a:hlinkClick r:id="rId3"/>
            <a:extLst>
              <a:ext uri="{FF2B5EF4-FFF2-40B4-BE49-F238E27FC236}">
                <a16:creationId xmlns:a16="http://schemas.microsoft.com/office/drawing/2014/main" xmlns="" id="{DC6AE52E-C3C3-4D06-AF4F-055A5EAEB799}"/>
              </a:ext>
            </a:extLst>
          </p:cNvPr>
          <p:cNvPicPr>
            <a:picLocks noChangeAspect="1"/>
          </p:cNvPicPr>
          <p:nvPr/>
        </p:nvPicPr>
        <p:blipFill>
          <a:blip r:embed="rId4"/>
          <a:stretch>
            <a:fillRect/>
          </a:stretch>
        </p:blipFill>
        <p:spPr>
          <a:xfrm>
            <a:off x="2667000" y="2476500"/>
            <a:ext cx="3810000" cy="1905000"/>
          </a:xfrm>
          <a:prstGeom prst="rect">
            <a:avLst/>
          </a:prstGeom>
        </p:spPr>
      </p:pic>
      <p:sp>
        <p:nvSpPr>
          <p:cNvPr id="4" name="Title 1">
            <a:extLst>
              <a:ext uri="{FF2B5EF4-FFF2-40B4-BE49-F238E27FC236}">
                <a16:creationId xmlns:a16="http://schemas.microsoft.com/office/drawing/2014/main" xmlns="" id="{CC209C13-D602-4604-A1E8-C154438D3BEB}"/>
              </a:ext>
            </a:extLst>
          </p:cNvPr>
          <p:cNvSpPr txBox="1">
            <a:spLocks/>
          </p:cNvSpPr>
          <p:nvPr/>
        </p:nvSpPr>
        <p:spPr>
          <a:xfrm>
            <a:off x="323850" y="115888"/>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endParaRPr lang="en-GB" kern="0" dirty="0"/>
          </a:p>
          <a:p>
            <a:r>
              <a:rPr lang="pl-PL" dirty="0">
                <a:solidFill>
                  <a:srgbClr val="134095"/>
                </a:solidFill>
              </a:rPr>
              <a:t>Kontrola parkowania w </a:t>
            </a:r>
            <a:r>
              <a:rPr lang="pl-PL" dirty="0" err="1">
                <a:solidFill>
                  <a:srgbClr val="134095"/>
                </a:solidFill>
              </a:rPr>
              <a:t>Trondheim</a:t>
            </a:r>
            <a:r>
              <a:rPr lang="pl-PL" dirty="0">
                <a:solidFill>
                  <a:srgbClr val="134095"/>
                </a:solidFill>
              </a:rPr>
              <a:t>, Norwegia (wideo) </a:t>
            </a:r>
            <a:endParaRPr lang="en-GB" kern="0" dirty="0"/>
          </a:p>
        </p:txBody>
      </p:sp>
    </p:spTree>
    <p:extLst>
      <p:ext uri="{BB962C8B-B14F-4D97-AF65-F5344CB8AC3E}">
        <p14:creationId xmlns:p14="http://schemas.microsoft.com/office/powerpoint/2010/main" val="13967953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xmlns="" id="{60BC1FCC-C924-4829-95DB-92A0ED306018}"/>
              </a:ext>
            </a:extLst>
          </p:cNvPr>
          <p:cNvSpPr/>
          <p:nvPr/>
        </p:nvSpPr>
        <p:spPr>
          <a:xfrm>
            <a:off x="660676" y="3429000"/>
            <a:ext cx="7303109" cy="2308324"/>
          </a:xfrm>
          <a:prstGeom prst="rect">
            <a:avLst/>
          </a:prstGeom>
        </p:spPr>
        <p:txBody>
          <a:bodyPr wrap="square">
            <a:spAutoFit/>
          </a:bodyPr>
          <a:lstStyle/>
          <a:p>
            <a:r>
              <a:rPr lang="pl-PL" sz="3600" b="1" dirty="0">
                <a:solidFill>
                  <a:schemeClr val="bg1"/>
                </a:solidFill>
                <a:latin typeface="+mj-lt"/>
              </a:rPr>
              <a:t>Załącznik.</a:t>
            </a:r>
          </a:p>
          <a:p>
            <a:r>
              <a:rPr lang="pl-PL" sz="3600" b="1" dirty="0">
                <a:solidFill>
                  <a:schemeClr val="bg1"/>
                </a:solidFill>
                <a:latin typeface="+mj-lt"/>
              </a:rPr>
              <a:t>Najlepsza praktyka</a:t>
            </a:r>
          </a:p>
          <a:p>
            <a:r>
              <a:rPr lang="pl-PL" sz="3600" b="1" dirty="0">
                <a:solidFill>
                  <a:schemeClr val="bg1"/>
                </a:solidFill>
                <a:latin typeface="+mj-lt"/>
              </a:rPr>
              <a:t>Oczy na ulicy - Barcelona</a:t>
            </a:r>
          </a:p>
          <a:p>
            <a:endParaRPr lang="en-US" sz="3600" b="1" dirty="0">
              <a:solidFill>
                <a:schemeClr val="bg1"/>
              </a:solidFill>
              <a:latin typeface="+mj-lt"/>
            </a:endParaRPr>
          </a:p>
        </p:txBody>
      </p:sp>
    </p:spTree>
    <p:extLst>
      <p:ext uri="{BB962C8B-B14F-4D97-AF65-F5344CB8AC3E}">
        <p14:creationId xmlns:p14="http://schemas.microsoft.com/office/powerpoint/2010/main" val="1727616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63C0D6-A723-435A-B4DB-D48A7262C374}"/>
              </a:ext>
            </a:extLst>
          </p:cNvPr>
          <p:cNvSpPr>
            <a:spLocks noGrp="1"/>
          </p:cNvSpPr>
          <p:nvPr>
            <p:ph type="title"/>
          </p:nvPr>
        </p:nvSpPr>
        <p:spPr/>
        <p:txBody>
          <a:bodyPr/>
          <a:lstStyle/>
          <a:p>
            <a:r>
              <a:rPr lang="en-GB" dirty="0" err="1"/>
              <a:t>Oczy</a:t>
            </a:r>
            <a:r>
              <a:rPr lang="en-GB" dirty="0"/>
              <a:t> </a:t>
            </a:r>
            <a:r>
              <a:rPr lang="en-GB" dirty="0" err="1"/>
              <a:t>na</a:t>
            </a:r>
            <a:r>
              <a:rPr lang="en-GB" dirty="0"/>
              <a:t> </a:t>
            </a:r>
            <a:r>
              <a:rPr lang="en-GB" dirty="0" err="1"/>
              <a:t>ulicy</a:t>
            </a:r>
            <a:r>
              <a:rPr lang="en-GB" dirty="0"/>
              <a:t> - Barcelona</a:t>
            </a:r>
          </a:p>
        </p:txBody>
      </p:sp>
      <p:sp>
        <p:nvSpPr>
          <p:cNvPr id="3" name="Content Placeholder 2">
            <a:extLst>
              <a:ext uri="{FF2B5EF4-FFF2-40B4-BE49-F238E27FC236}">
                <a16:creationId xmlns:a16="http://schemas.microsoft.com/office/drawing/2014/main" xmlns="" id="{19617E1E-2B82-4AE1-983C-1D4140659017}"/>
              </a:ext>
            </a:extLst>
          </p:cNvPr>
          <p:cNvSpPr>
            <a:spLocks noGrp="1"/>
          </p:cNvSpPr>
          <p:nvPr>
            <p:ph idx="1"/>
          </p:nvPr>
        </p:nvSpPr>
        <p:spPr>
          <a:xfrm>
            <a:off x="381000" y="1700213"/>
            <a:ext cx="4613910" cy="4608512"/>
          </a:xfrm>
        </p:spPr>
        <p:txBody>
          <a:bodyPr/>
          <a:lstStyle/>
          <a:p>
            <a:pPr eaLnBrk="1" hangingPunct="1"/>
            <a:r>
              <a:rPr lang="pl-PL" sz="1800" b="0" dirty="0"/>
              <a:t>Pracownicy kontrolują parkowanie na ulicach. Oprócz swoich głównych działań, codziennie zgłaszają incydenty na ulicach Barcelony, które powinny być wykryte i naprawione przez inne firmy lub podmioty publiczne w mieście.</a:t>
            </a:r>
            <a:endParaRPr lang="en-US" sz="1800" b="0" dirty="0"/>
          </a:p>
          <a:p>
            <a:pPr eaLnBrk="1" hangingPunct="1"/>
            <a:r>
              <a:rPr lang="pl-PL" sz="1800" b="0" dirty="0"/>
              <a:t>"Pomagamy miastu być bardziej wydajnym, o ile współdziałamy z innymi obszarami będącymi proaktywnymi i przyczyniamy się zdecydowanie w zakresie oszczędności ekonomicznych".</a:t>
            </a:r>
            <a:endParaRPr lang="en-US" sz="1800" b="0" dirty="0"/>
          </a:p>
          <a:p>
            <a:pPr eaLnBrk="1" hangingPunct="1"/>
            <a:r>
              <a:rPr lang="pl-PL" sz="1800" b="0" dirty="0"/>
              <a:t>Regulacje dotyczące parkowania na ulicy obejmują ponad 70% powierzchni miasta</a:t>
            </a:r>
            <a:endParaRPr lang="en-US" sz="1800" b="0" dirty="0"/>
          </a:p>
          <a:p>
            <a:endParaRPr lang="en-GB" sz="1800" dirty="0"/>
          </a:p>
        </p:txBody>
      </p:sp>
      <p:sp>
        <p:nvSpPr>
          <p:cNvPr id="4" name="Footer Placeholder 3">
            <a:extLst>
              <a:ext uri="{FF2B5EF4-FFF2-40B4-BE49-F238E27FC236}">
                <a16:creationId xmlns:a16="http://schemas.microsoft.com/office/drawing/2014/main" xmlns="" id="{4ACD97FC-089E-4353-859B-253DB096BA26}"/>
              </a:ext>
            </a:extLst>
          </p:cNvPr>
          <p:cNvSpPr>
            <a:spLocks noGrp="1"/>
          </p:cNvSpPr>
          <p:nvPr>
            <p:ph type="ftr" sz="quarter" idx="10"/>
          </p:nvPr>
        </p:nvSpPr>
        <p:spPr/>
        <p:txBody>
          <a:bodyPr/>
          <a:lstStyle/>
          <a:p>
            <a:pPr>
              <a:defRPr/>
            </a:pPr>
            <a:r>
              <a:rPr lang="pl-PL" dirty="0"/>
              <a:t>&lt;Wydarzenie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a:p>
            <a:pPr>
              <a:defRPr/>
            </a:pPr>
            <a:endParaRPr lang="de-DE" dirty="0"/>
          </a:p>
          <a:p>
            <a:pPr>
              <a:defRPr/>
            </a:pPr>
            <a:endParaRPr lang="de-DE" dirty="0"/>
          </a:p>
          <a:p>
            <a:pPr>
              <a:defRPr/>
            </a:pPr>
            <a:endParaRPr lang="de-DE" dirty="0"/>
          </a:p>
        </p:txBody>
      </p:sp>
      <p:pic>
        <p:nvPicPr>
          <p:cNvPr id="6" name="Picture 5">
            <a:extLst>
              <a:ext uri="{FF2B5EF4-FFF2-40B4-BE49-F238E27FC236}">
                <a16:creationId xmlns:a16="http://schemas.microsoft.com/office/drawing/2014/main" xmlns="" id="{E876973E-179F-436B-BA66-EC144297CD5D}"/>
              </a:ext>
            </a:extLst>
          </p:cNvPr>
          <p:cNvPicPr>
            <a:picLocks noChangeAspect="1"/>
          </p:cNvPicPr>
          <p:nvPr/>
        </p:nvPicPr>
        <p:blipFill>
          <a:blip r:embed="rId2"/>
          <a:stretch>
            <a:fillRect/>
          </a:stretch>
        </p:blipFill>
        <p:spPr>
          <a:xfrm>
            <a:off x="5328965" y="3714750"/>
            <a:ext cx="3634904" cy="2425999"/>
          </a:xfrm>
          <a:prstGeom prst="rect">
            <a:avLst/>
          </a:prstGeom>
        </p:spPr>
      </p:pic>
    </p:spTree>
    <p:extLst>
      <p:ext uri="{BB962C8B-B14F-4D97-AF65-F5344CB8AC3E}">
        <p14:creationId xmlns:p14="http://schemas.microsoft.com/office/powerpoint/2010/main" val="1472407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606BBD-BD69-4A93-A1CC-F3C8C5E0EFB9}"/>
              </a:ext>
            </a:extLst>
          </p:cNvPr>
          <p:cNvSpPr>
            <a:spLocks noGrp="1"/>
          </p:cNvSpPr>
          <p:nvPr>
            <p:ph type="title"/>
          </p:nvPr>
        </p:nvSpPr>
        <p:spPr>
          <a:xfrm>
            <a:off x="323850" y="115888"/>
            <a:ext cx="7343775" cy="1152525"/>
          </a:xfrm>
        </p:spPr>
        <p:txBody>
          <a:bodyPr wrap="square" anchor="ctr">
            <a:normAutofit/>
          </a:bodyPr>
          <a:lstStyle/>
          <a:p>
            <a:r>
              <a:rPr lang="en-GB" dirty="0" err="1">
                <a:solidFill>
                  <a:srgbClr val="134095"/>
                </a:solidFill>
              </a:rPr>
              <a:t>Oczy</a:t>
            </a:r>
            <a:r>
              <a:rPr lang="en-GB" dirty="0">
                <a:solidFill>
                  <a:srgbClr val="134095"/>
                </a:solidFill>
              </a:rPr>
              <a:t> </a:t>
            </a:r>
            <a:r>
              <a:rPr lang="en-GB" dirty="0" err="1">
                <a:solidFill>
                  <a:srgbClr val="134095"/>
                </a:solidFill>
              </a:rPr>
              <a:t>na</a:t>
            </a:r>
            <a:r>
              <a:rPr lang="en-GB" dirty="0">
                <a:solidFill>
                  <a:srgbClr val="134095"/>
                </a:solidFill>
              </a:rPr>
              <a:t> </a:t>
            </a:r>
            <a:r>
              <a:rPr lang="en-GB" dirty="0" err="1">
                <a:solidFill>
                  <a:srgbClr val="134095"/>
                </a:solidFill>
              </a:rPr>
              <a:t>ulicy</a:t>
            </a:r>
            <a:r>
              <a:rPr lang="en-GB" dirty="0">
                <a:solidFill>
                  <a:srgbClr val="134095"/>
                </a:solidFill>
              </a:rPr>
              <a:t> - Barcelona</a:t>
            </a:r>
          </a:p>
        </p:txBody>
      </p:sp>
      <p:pic>
        <p:nvPicPr>
          <p:cNvPr id="6" name="Picture 5" descr="A picture containing text, outdoor, tree, sky&#10;&#10;Description automatically generated">
            <a:extLst>
              <a:ext uri="{FF2B5EF4-FFF2-40B4-BE49-F238E27FC236}">
                <a16:creationId xmlns:a16="http://schemas.microsoft.com/office/drawing/2014/main" xmlns="" id="{E4765C72-FD9A-4162-B99B-289F372ED5A9}"/>
              </a:ext>
            </a:extLst>
          </p:cNvPr>
          <p:cNvPicPr>
            <a:picLocks noChangeAspect="1"/>
          </p:cNvPicPr>
          <p:nvPr/>
        </p:nvPicPr>
        <p:blipFill rotWithShape="1">
          <a:blip r:embed="rId3">
            <a:extLst>
              <a:ext uri="{28A0092B-C50C-407E-A947-70E740481C1C}">
                <a14:useLocalDpi xmlns:a14="http://schemas.microsoft.com/office/drawing/2010/main" val="0"/>
              </a:ext>
            </a:extLst>
          </a:blip>
          <a:srcRect t="15869" r="-1" b="10465"/>
          <a:stretch/>
        </p:blipFill>
        <p:spPr>
          <a:xfrm>
            <a:off x="4644008" y="1700808"/>
            <a:ext cx="4176464" cy="4609107"/>
          </a:xfrm>
          <a:prstGeom prst="rect">
            <a:avLst/>
          </a:prstGeom>
          <a:noFill/>
        </p:spPr>
      </p:pic>
      <p:sp>
        <p:nvSpPr>
          <p:cNvPr id="3" name="Content Placeholder 2">
            <a:extLst>
              <a:ext uri="{FF2B5EF4-FFF2-40B4-BE49-F238E27FC236}">
                <a16:creationId xmlns:a16="http://schemas.microsoft.com/office/drawing/2014/main" xmlns="" id="{DB6608E3-2A16-443B-BD3C-F139DAF751A3}"/>
              </a:ext>
            </a:extLst>
          </p:cNvPr>
          <p:cNvSpPr>
            <a:spLocks noGrp="1"/>
          </p:cNvSpPr>
          <p:nvPr>
            <p:ph idx="11"/>
          </p:nvPr>
        </p:nvSpPr>
        <p:spPr>
          <a:xfrm>
            <a:off x="323528" y="1700808"/>
            <a:ext cx="4176464" cy="4609107"/>
          </a:xfrm>
        </p:spPr>
        <p:txBody>
          <a:bodyPr wrap="square" anchor="t">
            <a:normAutofit lnSpcReduction="10000"/>
          </a:bodyPr>
          <a:lstStyle/>
          <a:p>
            <a:pPr eaLnBrk="1" hangingPunct="1">
              <a:lnSpc>
                <a:spcPct val="90000"/>
              </a:lnSpc>
            </a:pPr>
            <a:r>
              <a:rPr lang="pl-PL" sz="2000" b="0" dirty="0"/>
              <a:t>Większa efektywność pod względem zasobów inspekcji (wykrywania) w mieście</a:t>
            </a:r>
            <a:endParaRPr lang="en-US" sz="2000" b="0" dirty="0"/>
          </a:p>
          <a:p>
            <a:pPr eaLnBrk="1" hangingPunct="1">
              <a:lnSpc>
                <a:spcPct val="90000"/>
              </a:lnSpc>
            </a:pPr>
            <a:r>
              <a:rPr lang="pl-PL" sz="2000" b="0" dirty="0"/>
              <a:t>Lepszy poziom usług dla obywateli i gminy Barcelony</a:t>
            </a:r>
            <a:endParaRPr lang="en-US" sz="2000" b="0" dirty="0"/>
          </a:p>
          <a:p>
            <a:pPr eaLnBrk="1" hangingPunct="1">
              <a:lnSpc>
                <a:spcPct val="90000"/>
              </a:lnSpc>
            </a:pPr>
            <a:r>
              <a:rPr lang="en-US" sz="2000" b="0" dirty="0" err="1"/>
              <a:t>Wzrost</a:t>
            </a:r>
            <a:r>
              <a:rPr lang="en-US" sz="2000" b="0" dirty="0"/>
              <a:t> </a:t>
            </a:r>
            <a:r>
              <a:rPr lang="en-US" sz="2000" b="0" dirty="0" err="1"/>
              <a:t>jakości</a:t>
            </a:r>
            <a:r>
              <a:rPr lang="en-US" sz="2000" b="0" dirty="0"/>
              <a:t> </a:t>
            </a:r>
            <a:r>
              <a:rPr lang="en-US" sz="2000" b="0" dirty="0" err="1"/>
              <a:t>życia</a:t>
            </a:r>
            <a:endParaRPr lang="en-US" sz="2000" b="0" dirty="0"/>
          </a:p>
          <a:p>
            <a:pPr eaLnBrk="1" hangingPunct="1">
              <a:lnSpc>
                <a:spcPct val="90000"/>
              </a:lnSpc>
            </a:pPr>
            <a:r>
              <a:rPr lang="pl-PL" sz="2000" b="0" dirty="0"/>
              <a:t>Mniej porzuconych pojazdów na ulicy</a:t>
            </a:r>
            <a:endParaRPr lang="en-US" sz="2000" b="0" dirty="0"/>
          </a:p>
          <a:p>
            <a:pPr eaLnBrk="1" hangingPunct="1">
              <a:lnSpc>
                <a:spcPct val="90000"/>
              </a:lnSpc>
            </a:pPr>
            <a:r>
              <a:rPr lang="pl-PL" sz="2000" b="0" dirty="0"/>
              <a:t>Bezpośrednie oszczędności ekonomiczne dla miasta (mniej inspektorów w sumie)</a:t>
            </a:r>
            <a:endParaRPr lang="en-US" sz="2000" b="0" dirty="0"/>
          </a:p>
          <a:p>
            <a:pPr eaLnBrk="1" hangingPunct="1">
              <a:lnSpc>
                <a:spcPct val="90000"/>
              </a:lnSpc>
            </a:pPr>
            <a:r>
              <a:rPr lang="en-US" sz="2000" b="0" dirty="0" err="1"/>
              <a:t>Większa</a:t>
            </a:r>
            <a:r>
              <a:rPr lang="en-US" sz="2000" b="0" dirty="0"/>
              <a:t> </a:t>
            </a:r>
            <a:r>
              <a:rPr lang="en-US" sz="2000" b="0" dirty="0" err="1"/>
              <a:t>satysfakcja</a:t>
            </a:r>
            <a:r>
              <a:rPr lang="en-US" sz="2000" b="0" dirty="0"/>
              <a:t> </a:t>
            </a:r>
            <a:r>
              <a:rPr lang="en-US" sz="2000" b="0" dirty="0" err="1"/>
              <a:t>klienta</a:t>
            </a:r>
            <a:endParaRPr lang="en-US" sz="2000" b="0" dirty="0"/>
          </a:p>
          <a:p>
            <a:pPr eaLnBrk="1" hangingPunct="1">
              <a:lnSpc>
                <a:spcPct val="90000"/>
              </a:lnSpc>
            </a:pPr>
            <a:r>
              <a:rPr lang="en-US" sz="2000" b="0" dirty="0" err="1"/>
              <a:t>Lepszy</a:t>
            </a:r>
            <a:r>
              <a:rPr lang="en-US" sz="2000" b="0" dirty="0"/>
              <a:t> </a:t>
            </a:r>
            <a:r>
              <a:rPr lang="en-US" sz="2000" b="0" dirty="0" err="1"/>
              <a:t>nadzór</a:t>
            </a:r>
            <a:r>
              <a:rPr lang="en-US" sz="2000" b="0" dirty="0"/>
              <a:t> </a:t>
            </a:r>
            <a:r>
              <a:rPr lang="en-US" sz="2000" b="0" dirty="0" err="1"/>
              <a:t>nad</a:t>
            </a:r>
            <a:r>
              <a:rPr lang="en-US" sz="2000" b="0" dirty="0"/>
              <a:t> </a:t>
            </a:r>
            <a:r>
              <a:rPr lang="en-US" sz="2000" b="0" dirty="0" err="1"/>
              <a:t>miastem</a:t>
            </a:r>
            <a:endParaRPr lang="en-US" sz="2000" b="0" dirty="0"/>
          </a:p>
          <a:p>
            <a:pPr eaLnBrk="1" hangingPunct="1">
              <a:lnSpc>
                <a:spcPct val="90000"/>
              </a:lnSpc>
            </a:pPr>
            <a:r>
              <a:rPr lang="en-US" sz="2000" b="0" dirty="0" err="1"/>
              <a:t>Poprawa</a:t>
            </a:r>
            <a:r>
              <a:rPr lang="en-US" sz="2000" b="0" dirty="0"/>
              <a:t> </a:t>
            </a:r>
            <a:r>
              <a:rPr lang="en-US" sz="2000" b="0" dirty="0" err="1"/>
              <a:t>wskaźników</a:t>
            </a:r>
            <a:r>
              <a:rPr lang="en-US" sz="2000" b="0" dirty="0"/>
              <a:t> </a:t>
            </a:r>
            <a:r>
              <a:rPr lang="en-US" sz="2000" b="0" dirty="0" err="1"/>
              <a:t>utrzymania</a:t>
            </a:r>
            <a:r>
              <a:rPr lang="en-US" sz="2000" b="0" dirty="0"/>
              <a:t> </a:t>
            </a:r>
            <a:r>
              <a:rPr lang="en-US" sz="2000" b="0" dirty="0" err="1"/>
              <a:t>miasta</a:t>
            </a:r>
            <a:endParaRPr lang="en-GB" sz="2000" b="0" dirty="0"/>
          </a:p>
        </p:txBody>
      </p:sp>
      <p:sp>
        <p:nvSpPr>
          <p:cNvPr id="4" name="Footer Placeholder 3">
            <a:extLst>
              <a:ext uri="{FF2B5EF4-FFF2-40B4-BE49-F238E27FC236}">
                <a16:creationId xmlns:a16="http://schemas.microsoft.com/office/drawing/2014/main" xmlns="" id="{22C83739-CA89-410A-917B-92CE154CC607}"/>
              </a:ext>
            </a:extLst>
          </p:cNvPr>
          <p:cNvSpPr>
            <a:spLocks noGrp="1"/>
          </p:cNvSpPr>
          <p:nvPr>
            <p:ph type="ftr" sz="quarter" idx="12"/>
          </p:nvPr>
        </p:nvSpPr>
        <p:spPr>
          <a:xfrm>
            <a:off x="1116013" y="6524625"/>
            <a:ext cx="5256212" cy="260350"/>
          </a:xfrm>
        </p:spPr>
        <p:txBody>
          <a:bodyPr wrap="square" anchor="t">
            <a:normAutofit lnSpcReduction="10000"/>
          </a:bodyPr>
          <a:lstStyle/>
          <a:p>
            <a:pPr>
              <a:defRPr/>
            </a:pPr>
            <a:r>
              <a:rPr lang="pl-PL" dirty="0"/>
              <a:t>&lt;Wydarzenie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a:p>
            <a:pPr>
              <a:defRPr/>
            </a:pPr>
            <a:endParaRPr lang="de-DE" dirty="0"/>
          </a:p>
          <a:p>
            <a:pPr>
              <a:defRPr/>
            </a:pPr>
            <a:endParaRPr lang="de-DE" dirty="0"/>
          </a:p>
          <a:p>
            <a:pPr>
              <a:lnSpc>
                <a:spcPct val="90000"/>
              </a:lnSpc>
              <a:spcAft>
                <a:spcPts val="600"/>
              </a:spcAft>
              <a:defRPr/>
            </a:pPr>
            <a:endParaRPr lang="de-DE" dirty="0"/>
          </a:p>
        </p:txBody>
      </p:sp>
    </p:spTree>
    <p:extLst>
      <p:ext uri="{BB962C8B-B14F-4D97-AF65-F5344CB8AC3E}">
        <p14:creationId xmlns:p14="http://schemas.microsoft.com/office/powerpoint/2010/main" val="3433547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139101-F49F-4C7B-80FD-63BE57F80A71}"/>
              </a:ext>
            </a:extLst>
          </p:cNvPr>
          <p:cNvSpPr>
            <a:spLocks noGrp="1"/>
          </p:cNvSpPr>
          <p:nvPr>
            <p:ph type="title"/>
          </p:nvPr>
        </p:nvSpPr>
        <p:spPr/>
        <p:txBody>
          <a:bodyPr/>
          <a:lstStyle/>
          <a:p>
            <a:r>
              <a:rPr lang="en-GB" dirty="0" err="1"/>
              <a:t>Oczy</a:t>
            </a:r>
            <a:r>
              <a:rPr lang="en-GB" dirty="0"/>
              <a:t> </a:t>
            </a:r>
            <a:r>
              <a:rPr lang="en-GB" dirty="0" err="1"/>
              <a:t>na</a:t>
            </a:r>
            <a:r>
              <a:rPr lang="en-GB" dirty="0"/>
              <a:t> </a:t>
            </a:r>
            <a:r>
              <a:rPr lang="en-GB" dirty="0" err="1"/>
              <a:t>ulicy</a:t>
            </a:r>
            <a:r>
              <a:rPr lang="en-GB" dirty="0"/>
              <a:t> - Barcelona</a:t>
            </a:r>
          </a:p>
        </p:txBody>
      </p:sp>
      <p:sp>
        <p:nvSpPr>
          <p:cNvPr id="4" name="Footer Placeholder 3">
            <a:extLst>
              <a:ext uri="{FF2B5EF4-FFF2-40B4-BE49-F238E27FC236}">
                <a16:creationId xmlns:a16="http://schemas.microsoft.com/office/drawing/2014/main" xmlns="" id="{B1C49551-2922-42BA-AE86-4B68CA4B3C47}"/>
              </a:ext>
            </a:extLst>
          </p:cNvPr>
          <p:cNvSpPr>
            <a:spLocks noGrp="1"/>
          </p:cNvSpPr>
          <p:nvPr>
            <p:ph type="ftr" sz="quarter" idx="10"/>
          </p:nvPr>
        </p:nvSpPr>
        <p:spPr/>
        <p:txBody>
          <a:bodyPr/>
          <a:lstStyle/>
          <a:p>
            <a:pPr>
              <a:defRPr/>
            </a:pPr>
            <a:r>
              <a:rPr lang="pl-PL" dirty="0"/>
              <a:t>&lt;Wydarzenie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a:p>
            <a:pPr>
              <a:defRPr/>
            </a:pPr>
            <a:endParaRPr lang="de-DE" dirty="0"/>
          </a:p>
          <a:p>
            <a:pPr>
              <a:defRPr/>
            </a:pPr>
            <a:endParaRPr lang="de-DE" dirty="0"/>
          </a:p>
          <a:p>
            <a:pPr>
              <a:defRPr/>
            </a:pPr>
            <a:endParaRPr lang="de-DE" dirty="0"/>
          </a:p>
        </p:txBody>
      </p:sp>
      <p:pic>
        <p:nvPicPr>
          <p:cNvPr id="10" name="Picture 9">
            <a:extLst>
              <a:ext uri="{FF2B5EF4-FFF2-40B4-BE49-F238E27FC236}">
                <a16:creationId xmlns:a16="http://schemas.microsoft.com/office/drawing/2014/main" xmlns="" id="{D018AC47-55AA-42B5-B9FC-F5C3D9C3A33D}"/>
              </a:ext>
            </a:extLst>
          </p:cNvPr>
          <p:cNvPicPr>
            <a:picLocks noChangeAspect="1"/>
          </p:cNvPicPr>
          <p:nvPr/>
        </p:nvPicPr>
        <p:blipFill>
          <a:blip r:embed="rId2"/>
          <a:stretch>
            <a:fillRect/>
          </a:stretch>
        </p:blipFill>
        <p:spPr>
          <a:xfrm>
            <a:off x="658526" y="1463974"/>
            <a:ext cx="7826948" cy="4691675"/>
          </a:xfrm>
          <a:prstGeom prst="rect">
            <a:avLst/>
          </a:prstGeom>
        </p:spPr>
      </p:pic>
    </p:spTree>
    <p:extLst>
      <p:ext uri="{BB962C8B-B14F-4D97-AF65-F5344CB8AC3E}">
        <p14:creationId xmlns:p14="http://schemas.microsoft.com/office/powerpoint/2010/main" val="1972350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xmlns="" id="{3AFD076A-9A58-4EE5-B731-59B73ED1B0E6}"/>
              </a:ext>
            </a:extLst>
          </p:cNvPr>
          <p:cNvSpPr>
            <a:spLocks noGrp="1"/>
          </p:cNvSpPr>
          <p:nvPr>
            <p:ph type="title"/>
          </p:nvPr>
        </p:nvSpPr>
        <p:spPr>
          <a:xfrm>
            <a:off x="323850" y="115888"/>
            <a:ext cx="7343775" cy="1152525"/>
          </a:xfrm>
        </p:spPr>
        <p:txBody>
          <a:bodyPr/>
          <a:lstStyle/>
          <a:p>
            <a:r>
              <a:rPr lang="pl-PL" dirty="0"/>
              <a:t>Egzekwowanie wykroczeń parkingowych jest </a:t>
            </a:r>
            <a:r>
              <a:rPr lang="pl-PL" dirty="0" smtClean="0"/>
              <a:t>procesem (i </a:t>
            </a:r>
            <a:r>
              <a:rPr lang="pl-PL" dirty="0"/>
              <a:t>odnosi się do SUMP-PZMM)</a:t>
            </a:r>
            <a:endParaRPr lang="en-GB" altLang="en-US" dirty="0"/>
          </a:p>
        </p:txBody>
      </p:sp>
      <p:sp>
        <p:nvSpPr>
          <p:cNvPr id="38915" name="Content Placeholder 2">
            <a:extLst>
              <a:ext uri="{FF2B5EF4-FFF2-40B4-BE49-F238E27FC236}">
                <a16:creationId xmlns:a16="http://schemas.microsoft.com/office/drawing/2014/main" xmlns="" id="{A04FDEEF-EFC5-4349-9593-548A35923983}"/>
              </a:ext>
            </a:extLst>
          </p:cNvPr>
          <p:cNvSpPr>
            <a:spLocks noGrp="1"/>
          </p:cNvSpPr>
          <p:nvPr>
            <p:ph idx="1"/>
          </p:nvPr>
        </p:nvSpPr>
        <p:spPr>
          <a:xfrm>
            <a:off x="68580" y="1527111"/>
            <a:ext cx="8550058" cy="4608512"/>
          </a:xfrm>
        </p:spPr>
        <p:txBody>
          <a:bodyPr/>
          <a:lstStyle/>
          <a:p>
            <a:pPr marL="857250" lvl="1" eaLnBrk="1" hangingPunct="1">
              <a:buFont typeface="+mj-lt"/>
              <a:buAutoNum type="arabicPeriod"/>
            </a:pPr>
            <a:r>
              <a:rPr lang="pl-PL" sz="1400" dirty="0"/>
              <a:t>Określenie polityki parkingowej jako części SUMP</a:t>
            </a:r>
            <a:endParaRPr lang="en-US" altLang="en-US" sz="1400" dirty="0"/>
          </a:p>
          <a:p>
            <a:pPr marL="857250" lvl="1" eaLnBrk="1" hangingPunct="1">
              <a:buFont typeface="+mj-lt"/>
              <a:buAutoNum type="arabicPeriod"/>
            </a:pPr>
            <a:r>
              <a:rPr lang="pl-PL" sz="1400" dirty="0"/>
              <a:t>Wdrożenie przepisów parkingowych za pomocą znaków drogowych, projektowania ulic </a:t>
            </a:r>
            <a:r>
              <a:rPr lang="en-US" altLang="en-US" sz="1400" dirty="0"/>
              <a:t> </a:t>
            </a:r>
          </a:p>
          <a:p>
            <a:pPr marL="857250" lvl="1" eaLnBrk="1" hangingPunct="1">
              <a:buFont typeface="+mj-lt"/>
              <a:buAutoNum type="arabicPeriod"/>
            </a:pPr>
            <a:r>
              <a:rPr lang="pl-PL" sz="1400" dirty="0"/>
              <a:t>Potwierdzenie przestrzegania lub nieprzestrzegania lokalnych przepisów </a:t>
            </a:r>
            <a:r>
              <a:rPr lang="pl-PL" sz="1400" dirty="0" smtClean="0"/>
              <a:t>parkingowych </a:t>
            </a:r>
            <a:endParaRPr lang="pl-PL" sz="1400" dirty="0"/>
          </a:p>
          <a:p>
            <a:pPr marL="857250" lvl="1" eaLnBrk="1" hangingPunct="1">
              <a:buFont typeface="+mj-lt"/>
              <a:buAutoNum type="arabicPeriod"/>
            </a:pPr>
            <a:r>
              <a:rPr lang="pl-PL" sz="1400" dirty="0"/>
              <a:t>Działanie w przypadku nieprzestrzegania przepisów</a:t>
            </a:r>
            <a:endParaRPr lang="en-US" altLang="en-US" sz="1400" dirty="0"/>
          </a:p>
          <a:p>
            <a:pPr marL="857250" lvl="1" eaLnBrk="1" hangingPunct="1">
              <a:buFont typeface="+mj-lt"/>
              <a:buAutoNum type="arabicPeriod"/>
            </a:pPr>
            <a:r>
              <a:rPr lang="pl-PL" sz="1400" dirty="0"/>
              <a:t>Wykorzystanie przychodów z mandatów i opłat parkingowych dla dobra publicznego (najlepiej do </a:t>
            </a:r>
            <a:r>
              <a:rPr lang="pl-PL" sz="1400" dirty="0" smtClean="0"/>
              <a:t>wdrożenia w SUMP</a:t>
            </a:r>
            <a:r>
              <a:rPr lang="pl-PL" sz="1400" dirty="0"/>
              <a:t>!) </a:t>
            </a:r>
            <a:r>
              <a:rPr lang="en-US" altLang="en-US" sz="1400" dirty="0"/>
              <a:t> </a:t>
            </a:r>
          </a:p>
          <a:p>
            <a:pPr marL="857250" lvl="1" eaLnBrk="1" hangingPunct="1">
              <a:buFont typeface="+mj-lt"/>
              <a:buAutoNum type="arabicPeriod"/>
            </a:pPr>
            <a:r>
              <a:rPr lang="pl-PL" sz="1400" dirty="0"/>
              <a:t>Ocena i dostosowanie polityk na podstawie informacji zebranych w procesie egzekwowania przepisów</a:t>
            </a:r>
            <a:endParaRPr lang="en-US" altLang="en-US" sz="1400" dirty="0"/>
          </a:p>
          <a:p>
            <a:pPr marL="857250" lvl="1" eaLnBrk="1" hangingPunct="1">
              <a:buFont typeface="+mj-lt"/>
              <a:buAutoNum type="arabicPeriod"/>
            </a:pPr>
            <a:r>
              <a:rPr lang="en-GB" sz="1400" dirty="0" err="1"/>
              <a:t>Ulepszanie</a:t>
            </a:r>
            <a:r>
              <a:rPr lang="en-GB" sz="1400" dirty="0"/>
              <a:t> SUMP </a:t>
            </a:r>
            <a:r>
              <a:rPr lang="en-GB" sz="1400" dirty="0" err="1"/>
              <a:t>na</a:t>
            </a:r>
            <a:r>
              <a:rPr lang="en-GB" sz="1400" dirty="0"/>
              <a:t> </a:t>
            </a:r>
            <a:r>
              <a:rPr lang="en-GB" sz="1400" dirty="0" err="1"/>
              <a:t>podstawie</a:t>
            </a:r>
            <a:r>
              <a:rPr lang="en-GB" sz="1400" dirty="0"/>
              <a:t> </a:t>
            </a:r>
            <a:r>
              <a:rPr lang="en-GB" sz="1400" dirty="0" err="1"/>
              <a:t>oceny</a:t>
            </a:r>
            <a:endParaRPr lang="en-US" altLang="en-US" sz="1400" dirty="0"/>
          </a:p>
          <a:p>
            <a:pPr marL="479425" lvl="1" indent="0" eaLnBrk="1" hangingPunct="1">
              <a:buNone/>
            </a:pPr>
            <a:endParaRPr lang="en-US" altLang="en-US" sz="1400" dirty="0"/>
          </a:p>
          <a:p>
            <a:pPr marL="1276350" lvl="2" eaLnBrk="1" hangingPunct="1">
              <a:buFontTx/>
              <a:buChar char="•"/>
            </a:pPr>
            <a:endParaRPr lang="en-GB" altLang="en-US" sz="12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xmlns="" id="{60BC1FCC-C924-4829-95DB-92A0ED306018}"/>
              </a:ext>
            </a:extLst>
          </p:cNvPr>
          <p:cNvSpPr/>
          <p:nvPr/>
        </p:nvSpPr>
        <p:spPr>
          <a:xfrm>
            <a:off x="660676" y="3429000"/>
            <a:ext cx="7303109" cy="2862322"/>
          </a:xfrm>
          <a:prstGeom prst="rect">
            <a:avLst/>
          </a:prstGeom>
        </p:spPr>
        <p:txBody>
          <a:bodyPr wrap="square">
            <a:spAutoFit/>
          </a:bodyPr>
          <a:lstStyle/>
          <a:p>
            <a:r>
              <a:rPr lang="pl-PL" sz="3600" b="1" dirty="0">
                <a:solidFill>
                  <a:schemeClr val="bg1"/>
                </a:solidFill>
                <a:latin typeface="+mj-lt"/>
              </a:rPr>
              <a:t>Załącznik.</a:t>
            </a:r>
          </a:p>
          <a:p>
            <a:r>
              <a:rPr lang="pl-PL" sz="3600" b="1" dirty="0">
                <a:solidFill>
                  <a:schemeClr val="bg1"/>
                </a:solidFill>
                <a:latin typeface="+mj-lt"/>
              </a:rPr>
              <a:t>Najlepsze praktyki</a:t>
            </a:r>
          </a:p>
          <a:p>
            <a:r>
              <a:rPr lang="pl-PL" sz="3600" b="1" dirty="0">
                <a:solidFill>
                  <a:schemeClr val="bg1"/>
                </a:solidFill>
                <a:latin typeface="+mj-lt"/>
              </a:rPr>
              <a:t>Kampania na rzecz zgodności </a:t>
            </a:r>
          </a:p>
          <a:p>
            <a:r>
              <a:rPr lang="pl-PL" sz="3600" b="1" dirty="0">
                <a:solidFill>
                  <a:schemeClr val="bg1"/>
                </a:solidFill>
                <a:latin typeface="+mj-lt"/>
              </a:rPr>
              <a:t>Deutsche </a:t>
            </a:r>
            <a:r>
              <a:rPr lang="pl-PL" sz="3600" b="1" dirty="0" err="1">
                <a:solidFill>
                  <a:schemeClr val="bg1"/>
                </a:solidFill>
                <a:latin typeface="+mj-lt"/>
              </a:rPr>
              <a:t>Bahn</a:t>
            </a:r>
            <a:endParaRPr lang="pl-PL" sz="3600" b="1" dirty="0">
              <a:solidFill>
                <a:schemeClr val="bg1"/>
              </a:solidFill>
              <a:latin typeface="+mj-lt"/>
            </a:endParaRPr>
          </a:p>
          <a:p>
            <a:endParaRPr lang="en-US" sz="3600" b="1" dirty="0">
              <a:solidFill>
                <a:schemeClr val="bg1"/>
              </a:solidFill>
              <a:latin typeface="+mj-lt"/>
            </a:endParaRPr>
          </a:p>
        </p:txBody>
      </p:sp>
    </p:spTree>
    <p:extLst>
      <p:ext uri="{BB962C8B-B14F-4D97-AF65-F5344CB8AC3E}">
        <p14:creationId xmlns:p14="http://schemas.microsoft.com/office/powerpoint/2010/main" val="13528941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6FF295-4817-47CD-9D7A-A7CF5656E9B9}"/>
              </a:ext>
            </a:extLst>
          </p:cNvPr>
          <p:cNvSpPr>
            <a:spLocks noGrp="1"/>
          </p:cNvSpPr>
          <p:nvPr>
            <p:ph type="title"/>
          </p:nvPr>
        </p:nvSpPr>
        <p:spPr>
          <a:xfrm>
            <a:off x="381000" y="295085"/>
            <a:ext cx="7343775" cy="1152525"/>
          </a:xfrm>
        </p:spPr>
        <p:txBody>
          <a:bodyPr/>
          <a:lstStyle/>
          <a:p>
            <a:r>
              <a:rPr lang="pl-PL" dirty="0"/>
              <a:t>Która kampania dotycząca nielegalnego parkowania działa najlepiej? </a:t>
            </a:r>
            <a:br>
              <a:rPr lang="pl-PL" dirty="0"/>
            </a:br>
            <a:r>
              <a:rPr lang="pl-PL" dirty="0"/>
              <a:t>Przypadek Deutsche </a:t>
            </a:r>
            <a:r>
              <a:rPr lang="pl-PL" dirty="0" err="1"/>
              <a:t>Bahn</a:t>
            </a:r>
            <a:r>
              <a:rPr lang="pl-PL" dirty="0"/>
              <a:t/>
            </a:r>
            <a:br>
              <a:rPr lang="pl-PL" dirty="0"/>
            </a:br>
            <a:endParaRPr lang="en-GB" dirty="0"/>
          </a:p>
        </p:txBody>
      </p:sp>
      <p:sp>
        <p:nvSpPr>
          <p:cNvPr id="3" name="Content Placeholder 2">
            <a:extLst>
              <a:ext uri="{FF2B5EF4-FFF2-40B4-BE49-F238E27FC236}">
                <a16:creationId xmlns:a16="http://schemas.microsoft.com/office/drawing/2014/main" xmlns="" id="{70A03CC8-2DFF-46C6-887C-41F1F70C767D}"/>
              </a:ext>
            </a:extLst>
          </p:cNvPr>
          <p:cNvSpPr>
            <a:spLocks noGrp="1"/>
          </p:cNvSpPr>
          <p:nvPr>
            <p:ph idx="1"/>
          </p:nvPr>
        </p:nvSpPr>
        <p:spPr/>
        <p:txBody>
          <a:bodyPr/>
          <a:lstStyle/>
          <a:p>
            <a:pPr eaLnBrk="1" hangingPunct="1"/>
            <a:r>
              <a:rPr lang="pl-PL" sz="1800" b="0" dirty="0"/>
              <a:t>W czasie przeprowadzania badania DB </a:t>
            </a:r>
            <a:r>
              <a:rPr lang="pl-PL" sz="1800" b="0" dirty="0" err="1"/>
              <a:t>BahnPark</a:t>
            </a:r>
            <a:r>
              <a:rPr lang="pl-PL" sz="1800" b="0" dirty="0"/>
              <a:t> zarządzał 150 parkingami, często wyposażonymi w automaty biletowe.</a:t>
            </a:r>
            <a:endParaRPr lang="en-GB" sz="1800" b="0" dirty="0"/>
          </a:p>
          <a:p>
            <a:pPr eaLnBrk="1" hangingPunct="1"/>
            <a:r>
              <a:rPr lang="pl-PL" sz="1800" b="0" dirty="0"/>
              <a:t>Jako główne hasło kampanii przeciwko nielegalnemu parkowaniu wybrano: "Nielegalne parkowanie jest drogie!", wskazując nie tylko na osobiste straty w przypadku otrzymania mandatu, ale także na koszty społeczne wynikające z braku solidarnego wkładu.</a:t>
            </a:r>
            <a:endParaRPr lang="en-GB" sz="1800" b="0" dirty="0"/>
          </a:p>
          <a:p>
            <a:pPr eaLnBrk="1" hangingPunct="1"/>
            <a:r>
              <a:rPr lang="pl-PL" sz="1800" b="0" dirty="0"/>
              <a:t>Powyższe hasło byłoby elementem kampanii na szeroką skalę. Problem w tym, że takie działanie skierowane jest również do klientów, którzy są skłonni zapłacić i mogą postrzegać siebie jako zagrożonych, co jest odczuwane jako zniechęcające lub wrogie.</a:t>
            </a:r>
            <a:endParaRPr lang="en-GB" sz="1800" b="0" dirty="0"/>
          </a:p>
        </p:txBody>
      </p:sp>
      <p:sp>
        <p:nvSpPr>
          <p:cNvPr id="4" name="Footer Placeholder 3">
            <a:extLst>
              <a:ext uri="{FF2B5EF4-FFF2-40B4-BE49-F238E27FC236}">
                <a16:creationId xmlns:a16="http://schemas.microsoft.com/office/drawing/2014/main" xmlns="" id="{B9A87FE8-C00E-40EA-9983-BD3474BCCE19}"/>
              </a:ext>
            </a:extLst>
          </p:cNvPr>
          <p:cNvSpPr>
            <a:spLocks noGrp="1"/>
          </p:cNvSpPr>
          <p:nvPr>
            <p:ph type="ftr" sz="quarter" idx="10"/>
          </p:nvPr>
        </p:nvSpPr>
        <p:spPr/>
        <p:txBody>
          <a:bodyPr/>
          <a:lstStyle/>
          <a:p>
            <a:pPr>
              <a:defRPr/>
            </a:pPr>
            <a:r>
              <a:rPr lang="pl-PL" dirty="0"/>
              <a:t>&lt;Wydarzenie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a:p>
            <a:pPr>
              <a:defRPr/>
            </a:pPr>
            <a:endParaRPr lang="de-DE" dirty="0"/>
          </a:p>
          <a:p>
            <a:pPr>
              <a:defRPr/>
            </a:pPr>
            <a:endParaRPr lang="de-DE" dirty="0"/>
          </a:p>
          <a:p>
            <a:pPr>
              <a:defRPr/>
            </a:pPr>
            <a:endParaRPr lang="de-DE" dirty="0"/>
          </a:p>
        </p:txBody>
      </p:sp>
    </p:spTree>
    <p:extLst>
      <p:ext uri="{BB962C8B-B14F-4D97-AF65-F5344CB8AC3E}">
        <p14:creationId xmlns:p14="http://schemas.microsoft.com/office/powerpoint/2010/main" val="20555494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4DD12E-905B-4C6E-8BC2-CC09D460BEE4}"/>
              </a:ext>
            </a:extLst>
          </p:cNvPr>
          <p:cNvSpPr>
            <a:spLocks noGrp="1"/>
          </p:cNvSpPr>
          <p:nvPr>
            <p:ph type="title"/>
          </p:nvPr>
        </p:nvSpPr>
        <p:spPr>
          <a:xfrm>
            <a:off x="323850" y="218985"/>
            <a:ext cx="7343775" cy="1152525"/>
          </a:xfrm>
        </p:spPr>
        <p:txBody>
          <a:bodyPr/>
          <a:lstStyle/>
          <a:p>
            <a:r>
              <a:rPr lang="pl-PL" dirty="0"/>
              <a:t>Która kampania dotycząca nielegalnego parkowania działa najlepiej? </a:t>
            </a:r>
            <a:br>
              <a:rPr lang="pl-PL" dirty="0"/>
            </a:br>
            <a:r>
              <a:rPr lang="pl-PL" dirty="0"/>
              <a:t>Przypadek Deutsche </a:t>
            </a:r>
            <a:r>
              <a:rPr lang="pl-PL" dirty="0" err="1"/>
              <a:t>Bahn</a:t>
            </a:r>
            <a:r>
              <a:rPr lang="pl-PL" dirty="0"/>
              <a:t/>
            </a:r>
            <a:br>
              <a:rPr lang="pl-PL" dirty="0"/>
            </a:br>
            <a:endParaRPr lang="en-GB" dirty="0"/>
          </a:p>
        </p:txBody>
      </p:sp>
      <p:sp>
        <p:nvSpPr>
          <p:cNvPr id="4" name="Footer Placeholder 3">
            <a:extLst>
              <a:ext uri="{FF2B5EF4-FFF2-40B4-BE49-F238E27FC236}">
                <a16:creationId xmlns:a16="http://schemas.microsoft.com/office/drawing/2014/main" xmlns="" id="{A89F4F67-C9F0-459C-A917-89C4A639A49C}"/>
              </a:ext>
            </a:extLst>
          </p:cNvPr>
          <p:cNvSpPr>
            <a:spLocks noGrp="1"/>
          </p:cNvSpPr>
          <p:nvPr>
            <p:ph type="ftr" sz="quarter" idx="10"/>
          </p:nvPr>
        </p:nvSpPr>
        <p:spPr/>
        <p:txBody>
          <a:bodyPr/>
          <a:lstStyle/>
          <a:p>
            <a:pPr>
              <a:defRPr/>
            </a:pPr>
            <a:r>
              <a:rPr lang="pl-PL" dirty="0"/>
              <a:t>&lt;Wydarzenie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a:p>
            <a:pPr>
              <a:defRPr/>
            </a:pPr>
            <a:endParaRPr lang="de-DE" dirty="0"/>
          </a:p>
          <a:p>
            <a:pPr>
              <a:defRPr/>
            </a:pPr>
            <a:endParaRPr lang="de-DE" dirty="0"/>
          </a:p>
          <a:p>
            <a:pPr>
              <a:defRPr/>
            </a:pPr>
            <a:endParaRPr lang="de-DE" dirty="0"/>
          </a:p>
        </p:txBody>
      </p:sp>
      <p:pic>
        <p:nvPicPr>
          <p:cNvPr id="6" name="Picture 5">
            <a:extLst>
              <a:ext uri="{FF2B5EF4-FFF2-40B4-BE49-F238E27FC236}">
                <a16:creationId xmlns:a16="http://schemas.microsoft.com/office/drawing/2014/main" xmlns="" id="{A533C0B7-3CAC-4E32-899D-4EC73B929ACB}"/>
              </a:ext>
            </a:extLst>
          </p:cNvPr>
          <p:cNvPicPr>
            <a:picLocks noChangeAspect="1"/>
          </p:cNvPicPr>
          <p:nvPr/>
        </p:nvPicPr>
        <p:blipFill>
          <a:blip r:embed="rId3"/>
          <a:stretch>
            <a:fillRect/>
          </a:stretch>
        </p:blipFill>
        <p:spPr>
          <a:xfrm>
            <a:off x="812317" y="1657350"/>
            <a:ext cx="1745688" cy="2443252"/>
          </a:xfrm>
          <a:prstGeom prst="rect">
            <a:avLst/>
          </a:prstGeom>
        </p:spPr>
      </p:pic>
      <p:pic>
        <p:nvPicPr>
          <p:cNvPr id="8" name="Picture 7">
            <a:extLst>
              <a:ext uri="{FF2B5EF4-FFF2-40B4-BE49-F238E27FC236}">
                <a16:creationId xmlns:a16="http://schemas.microsoft.com/office/drawing/2014/main" xmlns="" id="{358CCAC7-6F1E-4599-8E45-4B45B8891E98}"/>
              </a:ext>
            </a:extLst>
          </p:cNvPr>
          <p:cNvPicPr>
            <a:picLocks noChangeAspect="1"/>
          </p:cNvPicPr>
          <p:nvPr/>
        </p:nvPicPr>
        <p:blipFill>
          <a:blip r:embed="rId4"/>
          <a:stretch>
            <a:fillRect/>
          </a:stretch>
        </p:blipFill>
        <p:spPr>
          <a:xfrm>
            <a:off x="3155216" y="1657350"/>
            <a:ext cx="1681042" cy="2348419"/>
          </a:xfrm>
          <a:prstGeom prst="rect">
            <a:avLst/>
          </a:prstGeom>
        </p:spPr>
      </p:pic>
      <p:pic>
        <p:nvPicPr>
          <p:cNvPr id="10" name="Picture 9">
            <a:extLst>
              <a:ext uri="{FF2B5EF4-FFF2-40B4-BE49-F238E27FC236}">
                <a16:creationId xmlns:a16="http://schemas.microsoft.com/office/drawing/2014/main" xmlns="" id="{61540428-25AC-4100-8BAA-A9393F3F0A6F}"/>
              </a:ext>
            </a:extLst>
          </p:cNvPr>
          <p:cNvPicPr>
            <a:picLocks noChangeAspect="1"/>
          </p:cNvPicPr>
          <p:nvPr/>
        </p:nvPicPr>
        <p:blipFill>
          <a:blip r:embed="rId5"/>
          <a:stretch>
            <a:fillRect/>
          </a:stretch>
        </p:blipFill>
        <p:spPr>
          <a:xfrm>
            <a:off x="5609992" y="1657350"/>
            <a:ext cx="1670125" cy="2348419"/>
          </a:xfrm>
          <a:prstGeom prst="rect">
            <a:avLst/>
          </a:prstGeom>
        </p:spPr>
      </p:pic>
      <p:sp>
        <p:nvSpPr>
          <p:cNvPr id="11" name="TextBox 10">
            <a:extLst>
              <a:ext uri="{FF2B5EF4-FFF2-40B4-BE49-F238E27FC236}">
                <a16:creationId xmlns:a16="http://schemas.microsoft.com/office/drawing/2014/main" xmlns="" id="{4CF5C082-1AE7-4151-A912-FF5E316B39FE}"/>
              </a:ext>
            </a:extLst>
          </p:cNvPr>
          <p:cNvSpPr txBox="1"/>
          <p:nvPr/>
        </p:nvSpPr>
        <p:spPr>
          <a:xfrm>
            <a:off x="812317" y="4061639"/>
            <a:ext cx="1954530" cy="1754326"/>
          </a:xfrm>
          <a:prstGeom prst="rect">
            <a:avLst/>
          </a:prstGeom>
          <a:noFill/>
        </p:spPr>
        <p:txBody>
          <a:bodyPr wrap="square" rtlCol="0">
            <a:spAutoFit/>
          </a:bodyPr>
          <a:lstStyle>
            <a:defPPr>
              <a:defRPr lang="de-DE"/>
            </a:defPPr>
            <a:lvl1pPr>
              <a:defRPr sz="1800">
                <a:solidFill>
                  <a:srgbClr val="134095"/>
                </a:solidFill>
                <a:latin typeface="+mn-lt"/>
              </a:defRPr>
            </a:lvl1pPr>
          </a:lstStyle>
          <a:p>
            <a:r>
              <a:rPr lang="pl-PL" dirty="0"/>
              <a:t>Wzmacnianie pozytywnych </a:t>
            </a:r>
            <a:r>
              <a:rPr lang="pl-PL" dirty="0" err="1"/>
              <a:t>zachowań</a:t>
            </a:r>
            <a:endParaRPr lang="pl-PL" dirty="0"/>
          </a:p>
          <a:p>
            <a:r>
              <a:rPr lang="pl-PL" dirty="0"/>
              <a:t>Podziękowanie za zakup biletu</a:t>
            </a:r>
          </a:p>
          <a:p>
            <a:endParaRPr lang="en-GB" dirty="0"/>
          </a:p>
        </p:txBody>
      </p:sp>
      <p:sp>
        <p:nvSpPr>
          <p:cNvPr id="12" name="TextBox 11">
            <a:extLst>
              <a:ext uri="{FF2B5EF4-FFF2-40B4-BE49-F238E27FC236}">
                <a16:creationId xmlns:a16="http://schemas.microsoft.com/office/drawing/2014/main" xmlns="" id="{805F3188-AB0B-4F7C-AD2E-1B89A4F24227}"/>
              </a:ext>
            </a:extLst>
          </p:cNvPr>
          <p:cNvSpPr txBox="1"/>
          <p:nvPr/>
        </p:nvSpPr>
        <p:spPr>
          <a:xfrm flipH="1">
            <a:off x="3124869" y="4041368"/>
            <a:ext cx="2485123" cy="1200329"/>
          </a:xfrm>
          <a:prstGeom prst="rect">
            <a:avLst/>
          </a:prstGeom>
          <a:noFill/>
        </p:spPr>
        <p:txBody>
          <a:bodyPr wrap="square" rtlCol="0">
            <a:spAutoFit/>
          </a:bodyPr>
          <a:lstStyle>
            <a:defPPr>
              <a:defRPr lang="de-DE"/>
            </a:defPPr>
            <a:lvl1pPr>
              <a:defRPr sz="1800">
                <a:solidFill>
                  <a:srgbClr val="134095"/>
                </a:solidFill>
                <a:latin typeface="+mn-lt"/>
              </a:defRPr>
            </a:lvl1pPr>
          </a:lstStyle>
          <a:p>
            <a:r>
              <a:rPr lang="pl-PL" dirty="0"/>
              <a:t>Negatywne wzmocnienie</a:t>
            </a:r>
          </a:p>
          <a:p>
            <a:r>
              <a:rPr lang="pl-PL" dirty="0"/>
              <a:t>Nie bądź czarną owcą!</a:t>
            </a:r>
            <a:endParaRPr lang="en-GB" dirty="0"/>
          </a:p>
        </p:txBody>
      </p:sp>
      <p:sp>
        <p:nvSpPr>
          <p:cNvPr id="13" name="TextBox 12">
            <a:extLst>
              <a:ext uri="{FF2B5EF4-FFF2-40B4-BE49-F238E27FC236}">
                <a16:creationId xmlns:a16="http://schemas.microsoft.com/office/drawing/2014/main" xmlns="" id="{1419D89A-A195-47AC-AA45-285CA14CF272}"/>
              </a:ext>
            </a:extLst>
          </p:cNvPr>
          <p:cNvSpPr txBox="1"/>
          <p:nvPr/>
        </p:nvSpPr>
        <p:spPr>
          <a:xfrm>
            <a:off x="5584994" y="4100602"/>
            <a:ext cx="2173838" cy="1754326"/>
          </a:xfrm>
          <a:prstGeom prst="rect">
            <a:avLst/>
          </a:prstGeom>
          <a:noFill/>
        </p:spPr>
        <p:txBody>
          <a:bodyPr wrap="square" rtlCol="0">
            <a:spAutoFit/>
          </a:bodyPr>
          <a:lstStyle>
            <a:defPPr>
              <a:defRPr lang="de-DE"/>
            </a:defPPr>
            <a:lvl1pPr>
              <a:defRPr sz="1800">
                <a:solidFill>
                  <a:srgbClr val="134095"/>
                </a:solidFill>
                <a:latin typeface="+mn-lt"/>
              </a:defRPr>
            </a:lvl1pPr>
          </a:lstStyle>
          <a:p>
            <a:r>
              <a:rPr lang="pl-PL" dirty="0"/>
              <a:t>Humor</a:t>
            </a:r>
          </a:p>
          <a:p>
            <a:r>
              <a:rPr lang="pl-PL" dirty="0"/>
              <a:t>Moja nawigacja satelitarna nie zna drogi do automatu parkingowego</a:t>
            </a:r>
          </a:p>
          <a:p>
            <a:endParaRPr lang="en-GB" dirty="0"/>
          </a:p>
        </p:txBody>
      </p:sp>
    </p:spTree>
    <p:extLst>
      <p:ext uri="{BB962C8B-B14F-4D97-AF65-F5344CB8AC3E}">
        <p14:creationId xmlns:p14="http://schemas.microsoft.com/office/powerpoint/2010/main" val="42086155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22B125-098B-436F-8CCA-578DD6B22979}"/>
              </a:ext>
            </a:extLst>
          </p:cNvPr>
          <p:cNvSpPr>
            <a:spLocks noGrp="1"/>
          </p:cNvSpPr>
          <p:nvPr>
            <p:ph type="title"/>
          </p:nvPr>
        </p:nvSpPr>
        <p:spPr>
          <a:xfrm>
            <a:off x="323850" y="205283"/>
            <a:ext cx="7343775" cy="1152525"/>
          </a:xfrm>
        </p:spPr>
        <p:txBody>
          <a:bodyPr/>
          <a:lstStyle/>
          <a:p>
            <a:r>
              <a:rPr lang="pl-PL" dirty="0"/>
              <a:t>Która kampania dotycząca nielegalnego parkowania działa najlepiej? </a:t>
            </a:r>
            <a:br>
              <a:rPr lang="pl-PL" dirty="0"/>
            </a:br>
            <a:r>
              <a:rPr lang="pl-PL" dirty="0"/>
              <a:t>Przypadek Deutsche </a:t>
            </a:r>
            <a:r>
              <a:rPr lang="pl-PL" dirty="0" err="1"/>
              <a:t>Bahn</a:t>
            </a:r>
            <a:r>
              <a:rPr lang="pl-PL" dirty="0"/>
              <a:t/>
            </a:r>
            <a:br>
              <a:rPr lang="pl-PL" dirty="0"/>
            </a:br>
            <a:endParaRPr lang="en-GB" dirty="0"/>
          </a:p>
        </p:txBody>
      </p:sp>
      <p:sp>
        <p:nvSpPr>
          <p:cNvPr id="3" name="Content Placeholder 2">
            <a:extLst>
              <a:ext uri="{FF2B5EF4-FFF2-40B4-BE49-F238E27FC236}">
                <a16:creationId xmlns:a16="http://schemas.microsoft.com/office/drawing/2014/main" xmlns="" id="{1E2CC5ED-1CCA-4FFA-B7BC-F3C41CA15D33}"/>
              </a:ext>
            </a:extLst>
          </p:cNvPr>
          <p:cNvSpPr>
            <a:spLocks noGrp="1"/>
          </p:cNvSpPr>
          <p:nvPr>
            <p:ph idx="1"/>
          </p:nvPr>
        </p:nvSpPr>
        <p:spPr>
          <a:xfrm>
            <a:off x="381000" y="1700213"/>
            <a:ext cx="8439150" cy="1595437"/>
          </a:xfr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r>
              <a:rPr lang="pl-PL" sz="1800" b="0" dirty="0"/>
              <a:t>Kampania "wzmacniająca" została pozytywnie oceniona w odniesieniu do wszystkich aspektów percepcji, o które pytano.</a:t>
            </a:r>
            <a:endParaRPr lang="en-US" sz="1800" b="0" dirty="0"/>
          </a:p>
          <a:p>
            <a:pPr eaLnBrk="1" hangingPunct="1"/>
            <a:r>
              <a:rPr lang="en-US" sz="1800" b="0" dirty="0" err="1"/>
              <a:t>Pozytywna</a:t>
            </a:r>
            <a:r>
              <a:rPr lang="en-US" sz="1800" b="0" dirty="0"/>
              <a:t> </a:t>
            </a:r>
            <a:r>
              <a:rPr lang="en-US" sz="1800" b="0" dirty="0" err="1"/>
              <a:t>ocena</a:t>
            </a:r>
            <a:r>
              <a:rPr lang="en-US" sz="1800" b="0" dirty="0"/>
              <a:t> </a:t>
            </a:r>
            <a:r>
              <a:rPr lang="en-US" sz="1800" b="0" dirty="0" err="1"/>
              <a:t>i</a:t>
            </a:r>
            <a:r>
              <a:rPr lang="en-US" sz="1800" b="0" dirty="0"/>
              <a:t> </a:t>
            </a:r>
            <a:r>
              <a:rPr lang="en-US" sz="1800" b="0" dirty="0" err="1"/>
              <a:t>wpływ</a:t>
            </a:r>
            <a:endParaRPr lang="en-US" sz="1800" b="0" dirty="0"/>
          </a:p>
          <a:p>
            <a:pPr eaLnBrk="1" hangingPunct="1"/>
            <a:r>
              <a:rPr lang="pl-PL" sz="1800" b="0" dirty="0"/>
              <a:t>Taka kampania jest również częścią procesu egzekwowania prawa.</a:t>
            </a:r>
            <a:endParaRPr lang="en-GB" sz="1800" b="0" dirty="0"/>
          </a:p>
        </p:txBody>
      </p:sp>
      <p:sp>
        <p:nvSpPr>
          <p:cNvPr id="4" name="Footer Placeholder 3">
            <a:extLst>
              <a:ext uri="{FF2B5EF4-FFF2-40B4-BE49-F238E27FC236}">
                <a16:creationId xmlns:a16="http://schemas.microsoft.com/office/drawing/2014/main" xmlns="" id="{C9B6FC21-7CB4-4B72-B913-D4612C2A8A5B}"/>
              </a:ext>
            </a:extLst>
          </p:cNvPr>
          <p:cNvSpPr>
            <a:spLocks noGrp="1"/>
          </p:cNvSpPr>
          <p:nvPr>
            <p:ph type="ftr" sz="quarter" idx="10"/>
          </p:nvPr>
        </p:nvSpPr>
        <p:spPr/>
        <p:txBody>
          <a:bodyPr/>
          <a:lstStyle/>
          <a:p>
            <a:pPr>
              <a:defRPr/>
            </a:pPr>
            <a:r>
              <a:rPr lang="pl-PL" dirty="0"/>
              <a:t>&lt;Wydarzenie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a:p>
            <a:pPr>
              <a:defRPr/>
            </a:pPr>
            <a:endParaRPr lang="de-DE" dirty="0"/>
          </a:p>
          <a:p>
            <a:pPr>
              <a:defRPr/>
            </a:pPr>
            <a:endParaRPr lang="de-DE" dirty="0"/>
          </a:p>
          <a:p>
            <a:pPr>
              <a:defRPr/>
            </a:pPr>
            <a:endParaRPr lang="de-DE" dirty="0"/>
          </a:p>
        </p:txBody>
      </p:sp>
      <p:pic>
        <p:nvPicPr>
          <p:cNvPr id="6" name="Picture 5">
            <a:extLst>
              <a:ext uri="{FF2B5EF4-FFF2-40B4-BE49-F238E27FC236}">
                <a16:creationId xmlns:a16="http://schemas.microsoft.com/office/drawing/2014/main" xmlns="" id="{969BE278-13FF-4983-A718-92D0B5646DD6}"/>
              </a:ext>
            </a:extLst>
          </p:cNvPr>
          <p:cNvPicPr>
            <a:picLocks noChangeAspect="1"/>
          </p:cNvPicPr>
          <p:nvPr/>
        </p:nvPicPr>
        <p:blipFill>
          <a:blip r:embed="rId2"/>
          <a:stretch>
            <a:fillRect/>
          </a:stretch>
        </p:blipFill>
        <p:spPr>
          <a:xfrm>
            <a:off x="6853723" y="3464881"/>
            <a:ext cx="2028030" cy="2679700"/>
          </a:xfrm>
          <a:prstGeom prst="rect">
            <a:avLst/>
          </a:prstGeom>
        </p:spPr>
      </p:pic>
      <p:pic>
        <p:nvPicPr>
          <p:cNvPr id="7" name="Picture 6">
            <a:extLst>
              <a:ext uri="{FF2B5EF4-FFF2-40B4-BE49-F238E27FC236}">
                <a16:creationId xmlns:a16="http://schemas.microsoft.com/office/drawing/2014/main" xmlns="" id="{D2A7C29E-9E7E-4FAD-AA39-9B136DBA5F72}"/>
              </a:ext>
            </a:extLst>
          </p:cNvPr>
          <p:cNvPicPr>
            <a:picLocks noChangeAspect="1"/>
          </p:cNvPicPr>
          <p:nvPr/>
        </p:nvPicPr>
        <p:blipFill>
          <a:blip r:embed="rId3"/>
          <a:stretch>
            <a:fillRect/>
          </a:stretch>
        </p:blipFill>
        <p:spPr>
          <a:xfrm>
            <a:off x="179466" y="3356952"/>
            <a:ext cx="1745688" cy="2443252"/>
          </a:xfrm>
          <a:prstGeom prst="rect">
            <a:avLst/>
          </a:prstGeom>
        </p:spPr>
      </p:pic>
      <p:pic>
        <p:nvPicPr>
          <p:cNvPr id="8" name="Picture 7">
            <a:extLst>
              <a:ext uri="{FF2B5EF4-FFF2-40B4-BE49-F238E27FC236}">
                <a16:creationId xmlns:a16="http://schemas.microsoft.com/office/drawing/2014/main" xmlns="" id="{B9D7C4EE-F4CD-42CC-96FE-2EA2BB9ECCFF}"/>
              </a:ext>
            </a:extLst>
          </p:cNvPr>
          <p:cNvPicPr>
            <a:picLocks noChangeAspect="1"/>
          </p:cNvPicPr>
          <p:nvPr/>
        </p:nvPicPr>
        <p:blipFill>
          <a:blip r:embed="rId4"/>
          <a:stretch>
            <a:fillRect/>
          </a:stretch>
        </p:blipFill>
        <p:spPr>
          <a:xfrm>
            <a:off x="2766847" y="3429000"/>
            <a:ext cx="1681042" cy="2348419"/>
          </a:xfrm>
          <a:prstGeom prst="rect">
            <a:avLst/>
          </a:prstGeom>
        </p:spPr>
      </p:pic>
      <p:pic>
        <p:nvPicPr>
          <p:cNvPr id="9" name="Picture 8">
            <a:extLst>
              <a:ext uri="{FF2B5EF4-FFF2-40B4-BE49-F238E27FC236}">
                <a16:creationId xmlns:a16="http://schemas.microsoft.com/office/drawing/2014/main" xmlns="" id="{C4FF0407-84D7-4660-9C62-A8C0D92949EF}"/>
              </a:ext>
            </a:extLst>
          </p:cNvPr>
          <p:cNvPicPr>
            <a:picLocks noChangeAspect="1"/>
          </p:cNvPicPr>
          <p:nvPr/>
        </p:nvPicPr>
        <p:blipFill>
          <a:blip r:embed="rId5"/>
          <a:stretch>
            <a:fillRect/>
          </a:stretch>
        </p:blipFill>
        <p:spPr>
          <a:xfrm>
            <a:off x="4876712" y="3526556"/>
            <a:ext cx="1670125" cy="2348419"/>
          </a:xfrm>
          <a:prstGeom prst="rect">
            <a:avLst/>
          </a:prstGeom>
        </p:spPr>
      </p:pic>
      <p:sp>
        <p:nvSpPr>
          <p:cNvPr id="10" name="TextBox 9">
            <a:extLst>
              <a:ext uri="{FF2B5EF4-FFF2-40B4-BE49-F238E27FC236}">
                <a16:creationId xmlns:a16="http://schemas.microsoft.com/office/drawing/2014/main" xmlns="" id="{27E81DBF-C829-4C91-A901-6A294F69CE9F}"/>
              </a:ext>
            </a:extLst>
          </p:cNvPr>
          <p:cNvSpPr txBox="1"/>
          <p:nvPr/>
        </p:nvSpPr>
        <p:spPr>
          <a:xfrm>
            <a:off x="529091" y="4777691"/>
            <a:ext cx="1954530" cy="147732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de-DE"/>
            </a:defPPr>
            <a:lvl1pPr>
              <a:defRPr sz="1800">
                <a:solidFill>
                  <a:srgbClr val="134095"/>
                </a:solidFill>
                <a:latin typeface="+mn-lt"/>
              </a:defRPr>
            </a:lvl1pPr>
          </a:lstStyle>
          <a:p>
            <a:r>
              <a:rPr lang="pl-PL" dirty="0"/>
              <a:t>Wzmacnianie pozytywnych </a:t>
            </a:r>
            <a:r>
              <a:rPr lang="pl-PL" dirty="0" err="1"/>
              <a:t>zachowań</a:t>
            </a:r>
            <a:endParaRPr lang="pl-PL" dirty="0"/>
          </a:p>
          <a:p>
            <a:r>
              <a:rPr lang="pl-PL" dirty="0"/>
              <a:t>Podziękowanie za zakup biletu</a:t>
            </a:r>
          </a:p>
        </p:txBody>
      </p:sp>
      <p:sp>
        <p:nvSpPr>
          <p:cNvPr id="11" name="TextBox 10">
            <a:extLst>
              <a:ext uri="{FF2B5EF4-FFF2-40B4-BE49-F238E27FC236}">
                <a16:creationId xmlns:a16="http://schemas.microsoft.com/office/drawing/2014/main" xmlns="" id="{9C0A73FE-D399-4893-97DC-0C07F6D62557}"/>
              </a:ext>
            </a:extLst>
          </p:cNvPr>
          <p:cNvSpPr txBox="1"/>
          <p:nvPr/>
        </p:nvSpPr>
        <p:spPr>
          <a:xfrm flipH="1">
            <a:off x="3013453" y="4790580"/>
            <a:ext cx="1609157"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de-DE"/>
            </a:defPPr>
            <a:lvl1pPr>
              <a:defRPr sz="1800">
                <a:solidFill>
                  <a:srgbClr val="134095"/>
                </a:solidFill>
                <a:latin typeface="+mn-lt"/>
              </a:defRPr>
            </a:lvl1pPr>
          </a:lstStyle>
          <a:p>
            <a:r>
              <a:rPr lang="pl-PL" dirty="0"/>
              <a:t>Negatywne wzmocnienie</a:t>
            </a:r>
          </a:p>
          <a:p>
            <a:r>
              <a:rPr lang="pl-PL" dirty="0"/>
              <a:t>Nie bądź czarną owcą!</a:t>
            </a:r>
            <a:endParaRPr lang="en-GB" dirty="0"/>
          </a:p>
        </p:txBody>
      </p:sp>
      <p:sp>
        <p:nvSpPr>
          <p:cNvPr id="12" name="TextBox 11">
            <a:extLst>
              <a:ext uri="{FF2B5EF4-FFF2-40B4-BE49-F238E27FC236}">
                <a16:creationId xmlns:a16="http://schemas.microsoft.com/office/drawing/2014/main" xmlns="" id="{2EED396C-F0D5-46B4-9997-4E0BB40DDB8A}"/>
              </a:ext>
            </a:extLst>
          </p:cNvPr>
          <p:cNvSpPr txBox="1"/>
          <p:nvPr/>
        </p:nvSpPr>
        <p:spPr>
          <a:xfrm>
            <a:off x="5285306" y="4944252"/>
            <a:ext cx="2173838" cy="147732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de-DE"/>
            </a:defPPr>
            <a:lvl1pPr>
              <a:defRPr sz="1800">
                <a:solidFill>
                  <a:srgbClr val="134095"/>
                </a:solidFill>
                <a:latin typeface="+mn-lt"/>
              </a:defRPr>
            </a:lvl1pPr>
          </a:lstStyle>
          <a:p>
            <a:r>
              <a:rPr lang="pl-PL" dirty="0"/>
              <a:t>Humor</a:t>
            </a:r>
          </a:p>
          <a:p>
            <a:r>
              <a:rPr lang="pl-PL" dirty="0"/>
              <a:t>Moja nawigacja satelitarna nie zna drogi do automatu parkingowego</a:t>
            </a:r>
          </a:p>
        </p:txBody>
      </p:sp>
    </p:spTree>
    <p:extLst>
      <p:ext uri="{BB962C8B-B14F-4D97-AF65-F5344CB8AC3E}">
        <p14:creationId xmlns:p14="http://schemas.microsoft.com/office/powerpoint/2010/main" val="2568385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xmlns="" id="{60BC1FCC-C924-4829-95DB-92A0ED306018}"/>
              </a:ext>
            </a:extLst>
          </p:cNvPr>
          <p:cNvSpPr/>
          <p:nvPr/>
        </p:nvSpPr>
        <p:spPr>
          <a:xfrm>
            <a:off x="660676" y="3026664"/>
            <a:ext cx="7303109" cy="3970318"/>
          </a:xfrm>
          <a:prstGeom prst="rect">
            <a:avLst/>
          </a:prstGeom>
        </p:spPr>
        <p:txBody>
          <a:bodyPr wrap="square">
            <a:spAutoFit/>
          </a:bodyPr>
          <a:lstStyle/>
          <a:p>
            <a:r>
              <a:rPr lang="pl-PL" sz="3600" b="1" dirty="0">
                <a:solidFill>
                  <a:schemeClr val="bg1"/>
                </a:solidFill>
                <a:latin typeface="+mj-lt"/>
              </a:rPr>
              <a:t>Załącznik. </a:t>
            </a:r>
          </a:p>
          <a:p>
            <a:r>
              <a:rPr lang="pl-PL" sz="3600" b="1" dirty="0">
                <a:solidFill>
                  <a:schemeClr val="bg1"/>
                </a:solidFill>
                <a:latin typeface="+mj-lt"/>
              </a:rPr>
              <a:t>Najlepsza praktyka</a:t>
            </a:r>
          </a:p>
          <a:p>
            <a:r>
              <a:rPr lang="pl-PL" sz="3600" b="1" dirty="0">
                <a:solidFill>
                  <a:schemeClr val="bg1"/>
                </a:solidFill>
                <a:latin typeface="+mj-lt"/>
              </a:rPr>
              <a:t>Operacja Umożliwienie (ang. </a:t>
            </a:r>
            <a:r>
              <a:rPr lang="pl-PL" sz="3600" b="1" dirty="0" err="1">
                <a:solidFill>
                  <a:schemeClr val="bg1"/>
                </a:solidFill>
                <a:latin typeface="+mj-lt"/>
              </a:rPr>
              <a:t>Enable</a:t>
            </a:r>
            <a:r>
              <a:rPr lang="pl-PL" sz="3600" b="1" dirty="0">
                <a:solidFill>
                  <a:schemeClr val="bg1"/>
                </a:solidFill>
                <a:latin typeface="+mj-lt"/>
              </a:rPr>
              <a:t>) – Dublin</a:t>
            </a:r>
          </a:p>
          <a:p>
            <a:r>
              <a:rPr lang="pl-PL" sz="3600" b="1" dirty="0">
                <a:solidFill>
                  <a:schemeClr val="bg1"/>
                </a:solidFill>
                <a:latin typeface="+mj-lt"/>
              </a:rPr>
              <a:t>Skupienie się na parkowaniu dla osób niepełnosprawnych</a:t>
            </a:r>
          </a:p>
          <a:p>
            <a:endParaRPr lang="en-US" sz="3600" b="1" dirty="0">
              <a:solidFill>
                <a:schemeClr val="bg1"/>
              </a:solidFill>
              <a:latin typeface="+mj-lt"/>
            </a:endParaRPr>
          </a:p>
        </p:txBody>
      </p:sp>
    </p:spTree>
    <p:extLst>
      <p:ext uri="{BB962C8B-B14F-4D97-AF65-F5344CB8AC3E}">
        <p14:creationId xmlns:p14="http://schemas.microsoft.com/office/powerpoint/2010/main" val="29329535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013566-6966-4682-9AB1-2B60270494E1}"/>
              </a:ext>
            </a:extLst>
          </p:cNvPr>
          <p:cNvSpPr>
            <a:spLocks noGrp="1"/>
          </p:cNvSpPr>
          <p:nvPr>
            <p:ph type="title"/>
          </p:nvPr>
        </p:nvSpPr>
        <p:spPr/>
        <p:txBody>
          <a:bodyPr/>
          <a:lstStyle/>
          <a:p>
            <a:r>
              <a:rPr lang="pl-PL" dirty="0"/>
              <a:t>Operacja </a:t>
            </a:r>
            <a:r>
              <a:rPr lang="en-GB" dirty="0" err="1"/>
              <a:t>Umożliwienie</a:t>
            </a:r>
            <a:endParaRPr lang="en-GB" dirty="0"/>
          </a:p>
        </p:txBody>
      </p:sp>
      <p:sp>
        <p:nvSpPr>
          <p:cNvPr id="3" name="Content Placeholder 2">
            <a:extLst>
              <a:ext uri="{FF2B5EF4-FFF2-40B4-BE49-F238E27FC236}">
                <a16:creationId xmlns:a16="http://schemas.microsoft.com/office/drawing/2014/main" xmlns="" id="{01FC1359-41F5-4CB4-8218-99E1FA3F1DD4}"/>
              </a:ext>
            </a:extLst>
          </p:cNvPr>
          <p:cNvSpPr>
            <a:spLocks noGrp="1"/>
          </p:cNvSpPr>
          <p:nvPr>
            <p:ph idx="1"/>
          </p:nvPr>
        </p:nvSpPr>
        <p:spPr>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r>
              <a:rPr lang="pl-PL" sz="1800" b="0" dirty="0"/>
              <a:t>Policja w Dublinie rozpoczęła "</a:t>
            </a:r>
            <a:r>
              <a:rPr lang="pl-PL" sz="1800" b="0" dirty="0" err="1"/>
              <a:t>Operation</a:t>
            </a:r>
            <a:r>
              <a:rPr lang="pl-PL" sz="1800" b="0" dirty="0"/>
              <a:t> </a:t>
            </a:r>
            <a:r>
              <a:rPr lang="pl-PL" sz="1800" b="0" dirty="0" err="1"/>
              <a:t>Enable</a:t>
            </a:r>
            <a:r>
              <a:rPr lang="pl-PL" sz="1800" b="0" dirty="0"/>
              <a:t>" w 2017 roku, aby monitorować wykorzystanie zatok dla niepełnosprawnych i pozwoleń na parkowanie.</a:t>
            </a:r>
            <a:endParaRPr lang="en-GB" sz="1800" b="0" dirty="0"/>
          </a:p>
          <a:p>
            <a:pPr eaLnBrk="1" hangingPunct="1"/>
            <a:r>
              <a:rPr lang="pl-PL" sz="1800" b="0" dirty="0"/>
              <a:t>Zezwolenia, które są wykorzystywane w sposób nieuczciwy, są konfiskowane i zwracane emitentowi. Przestępcy są ścigani sądownie. </a:t>
            </a:r>
            <a:endParaRPr lang="en-GB" sz="1800" b="0" dirty="0"/>
          </a:p>
          <a:p>
            <a:pPr eaLnBrk="1" hangingPunct="1"/>
            <a:r>
              <a:rPr lang="pl-PL" sz="1800" b="0" dirty="0"/>
              <a:t>Operacja była wspierana przez internetową kampanię w mediach społecznościowych, z oddźwiękiem w telewizji i radiu. </a:t>
            </a:r>
            <a:endParaRPr lang="en-GB" sz="1800" b="0" dirty="0"/>
          </a:p>
          <a:p>
            <a:pPr eaLnBrk="1" hangingPunct="1"/>
            <a:r>
              <a:rPr lang="pl-PL" sz="1800" b="0" dirty="0"/>
              <a:t>Kampania została powtórzona poza Dublinem, z dobrymi wynikami.</a:t>
            </a:r>
            <a:endParaRPr lang="en-GB" sz="1800" b="0" dirty="0"/>
          </a:p>
        </p:txBody>
      </p:sp>
      <p:sp>
        <p:nvSpPr>
          <p:cNvPr id="4" name="Footer Placeholder 3">
            <a:extLst>
              <a:ext uri="{FF2B5EF4-FFF2-40B4-BE49-F238E27FC236}">
                <a16:creationId xmlns:a16="http://schemas.microsoft.com/office/drawing/2014/main" xmlns="" id="{22906C06-CF0A-4BEB-909D-F8BF1AC8A161}"/>
              </a:ext>
            </a:extLst>
          </p:cNvPr>
          <p:cNvSpPr>
            <a:spLocks noGrp="1"/>
          </p:cNvSpPr>
          <p:nvPr>
            <p:ph type="ftr" sz="quarter" idx="10"/>
          </p:nvPr>
        </p:nvSpPr>
        <p:spPr/>
        <p:txBody>
          <a:bodyPr/>
          <a:lstStyle/>
          <a:p>
            <a:pPr>
              <a:defRPr/>
            </a:pPr>
            <a:r>
              <a:rPr lang="pl-PL" dirty="0"/>
              <a:t>&lt;Wydarzenie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a:p>
            <a:pPr>
              <a:defRPr/>
            </a:pPr>
            <a:endParaRPr lang="de-DE" dirty="0"/>
          </a:p>
          <a:p>
            <a:pPr>
              <a:defRPr/>
            </a:pPr>
            <a:endParaRPr lang="de-DE" dirty="0"/>
          </a:p>
          <a:p>
            <a:pPr>
              <a:defRPr/>
            </a:pPr>
            <a:endParaRPr lang="de-DE" dirty="0"/>
          </a:p>
        </p:txBody>
      </p:sp>
    </p:spTree>
    <p:extLst>
      <p:ext uri="{BB962C8B-B14F-4D97-AF65-F5344CB8AC3E}">
        <p14:creationId xmlns:p14="http://schemas.microsoft.com/office/powerpoint/2010/main" val="32262828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D34379F7-231E-4BC1-9E67-E292F8759D8F}"/>
              </a:ext>
            </a:extLst>
          </p:cNvPr>
          <p:cNvSpPr>
            <a:spLocks noGrp="1"/>
          </p:cNvSpPr>
          <p:nvPr>
            <p:ph type="ftr" sz="quarter" idx="10"/>
          </p:nvPr>
        </p:nvSpPr>
        <p:spPr/>
        <p:txBody>
          <a:bodyPr/>
          <a:lstStyle/>
          <a:p>
            <a:pPr>
              <a:defRPr/>
            </a:pPr>
            <a:r>
              <a:rPr lang="pl-PL" dirty="0"/>
              <a:t>&lt;Wydarzenie</a:t>
            </a:r>
            <a:r>
              <a:rPr lang="en-GB" dirty="0"/>
              <a:t>&gt; • &lt;</a:t>
            </a:r>
            <a:r>
              <a:rPr lang="en-GB" dirty="0" err="1"/>
              <a:t>Dat</a:t>
            </a:r>
            <a:r>
              <a:rPr lang="pl-PL" dirty="0"/>
              <a:t>a</a:t>
            </a:r>
            <a:r>
              <a:rPr lang="en-GB" dirty="0"/>
              <a:t>&gt; • &lt;Lo</a:t>
            </a:r>
            <a:r>
              <a:rPr lang="pl-PL" dirty="0" err="1"/>
              <a:t>kalizacja</a:t>
            </a:r>
            <a:r>
              <a:rPr lang="en-GB" dirty="0"/>
              <a:t>&gt; • &lt;</a:t>
            </a:r>
            <a:r>
              <a:rPr lang="pl-PL" dirty="0"/>
              <a:t>Mówca</a:t>
            </a:r>
            <a:r>
              <a:rPr lang="en-GB" dirty="0"/>
              <a:t>&gt;</a:t>
            </a:r>
            <a:endParaRPr lang="de-DE" dirty="0"/>
          </a:p>
          <a:p>
            <a:pPr>
              <a:defRPr/>
            </a:pPr>
            <a:endParaRPr lang="de-DE" dirty="0"/>
          </a:p>
          <a:p>
            <a:pPr>
              <a:defRPr/>
            </a:pPr>
            <a:endParaRPr lang="de-DE" dirty="0"/>
          </a:p>
          <a:p>
            <a:pPr>
              <a:defRPr/>
            </a:pPr>
            <a:endParaRPr lang="de-DE" dirty="0"/>
          </a:p>
        </p:txBody>
      </p:sp>
      <p:pic>
        <p:nvPicPr>
          <p:cNvPr id="6" name="Picture 5">
            <a:extLst>
              <a:ext uri="{FF2B5EF4-FFF2-40B4-BE49-F238E27FC236}">
                <a16:creationId xmlns:a16="http://schemas.microsoft.com/office/drawing/2014/main" xmlns="" id="{02024220-6D84-49F3-8D08-72A66AFF9117}"/>
              </a:ext>
            </a:extLst>
          </p:cNvPr>
          <p:cNvPicPr>
            <a:picLocks noChangeAspect="1"/>
          </p:cNvPicPr>
          <p:nvPr/>
        </p:nvPicPr>
        <p:blipFill>
          <a:blip r:embed="rId2"/>
          <a:stretch>
            <a:fillRect/>
          </a:stretch>
        </p:blipFill>
        <p:spPr>
          <a:xfrm>
            <a:off x="456843" y="511811"/>
            <a:ext cx="8230313" cy="5834378"/>
          </a:xfrm>
          <a:prstGeom prst="rect">
            <a:avLst/>
          </a:prstGeom>
        </p:spPr>
      </p:pic>
    </p:spTree>
    <p:extLst>
      <p:ext uri="{BB962C8B-B14F-4D97-AF65-F5344CB8AC3E}">
        <p14:creationId xmlns:p14="http://schemas.microsoft.com/office/powerpoint/2010/main" val="2144475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19"/>
          <p:cNvSpPr>
            <a:spLocks noChangeArrowheads="1"/>
          </p:cNvSpPr>
          <p:nvPr/>
        </p:nvSpPr>
        <p:spPr bwMode="gray">
          <a:xfrm>
            <a:off x="6516688" y="-7938"/>
            <a:ext cx="2646362" cy="6865938"/>
          </a:xfrm>
          <a:prstGeom prst="rect">
            <a:avLst/>
          </a:prstGeom>
          <a:solidFill>
            <a:srgbClr val="EBEEF0"/>
          </a:solidFill>
          <a:ln w="9525">
            <a:noFill/>
            <a:miter lim="800000"/>
            <a:headEnd/>
            <a:tailEnd/>
          </a:ln>
        </p:spPr>
        <p:txBody>
          <a:bodyPr wrap="none" anchor="ctr"/>
          <a:lstStyle/>
          <a:p>
            <a:endParaRPr lang="nl-BE" altLang="en-US" sz="1800">
              <a:solidFill>
                <a:srgbClr val="000000"/>
              </a:solidFill>
            </a:endParaRPr>
          </a:p>
        </p:txBody>
      </p:sp>
      <p:sp>
        <p:nvSpPr>
          <p:cNvPr id="6146" name="Text Box 2"/>
          <p:cNvSpPr txBox="1">
            <a:spLocks noChangeArrowheads="1"/>
          </p:cNvSpPr>
          <p:nvPr/>
        </p:nvSpPr>
        <p:spPr bwMode="auto">
          <a:xfrm>
            <a:off x="1143000" y="1676400"/>
            <a:ext cx="5105400" cy="3386138"/>
          </a:xfrm>
          <a:prstGeom prst="rect">
            <a:avLst/>
          </a:prstGeom>
          <a:noFill/>
          <a:ln w="9525">
            <a:noFill/>
            <a:miter lim="800000"/>
            <a:headEnd/>
            <a:tailEnd/>
          </a:ln>
        </p:spPr>
        <p:txBody>
          <a:bodyPr>
            <a:spAutoFit/>
          </a:bodyPr>
          <a:lstStyle/>
          <a:p>
            <a:pPr>
              <a:spcBef>
                <a:spcPct val="50000"/>
              </a:spcBef>
              <a:defRPr/>
            </a:pPr>
            <a:r>
              <a:rPr lang="pl-PL" sz="2200" b="1" dirty="0">
                <a:solidFill>
                  <a:srgbClr val="134095"/>
                </a:solidFill>
                <a:latin typeface="Helvetica" charset="0"/>
              </a:rPr>
              <a:t>Dziękuję</a:t>
            </a:r>
            <a:r>
              <a:rPr lang="de-DE" sz="2200" b="1" dirty="0">
                <a:solidFill>
                  <a:srgbClr val="134095"/>
                </a:solidFill>
                <a:latin typeface="Helvetica" charset="0"/>
              </a:rPr>
              <a:t>!</a:t>
            </a:r>
            <a:endParaRPr lang="de-DE" sz="1800" dirty="0">
              <a:solidFill>
                <a:srgbClr val="134095"/>
              </a:solidFill>
              <a:latin typeface="Helvetica" charset="0"/>
            </a:endParaRPr>
          </a:p>
          <a:p>
            <a:pPr>
              <a:spcBef>
                <a:spcPct val="50000"/>
              </a:spcBef>
              <a:defRPr/>
            </a:pPr>
            <a:endParaRPr lang="de-DE" sz="1600" dirty="0">
              <a:latin typeface="Helvetica" charset="0"/>
            </a:endParaRPr>
          </a:p>
          <a:p>
            <a:pPr>
              <a:spcBef>
                <a:spcPct val="50000"/>
              </a:spcBef>
              <a:defRPr/>
            </a:pPr>
            <a:r>
              <a:rPr lang="de-DE" sz="1600" dirty="0">
                <a:latin typeface="Helvetica" charset="0"/>
              </a:rPr>
              <a:t>&lt;</a:t>
            </a:r>
            <a:r>
              <a:rPr lang="pl-PL" sz="1600" dirty="0">
                <a:latin typeface="Helvetica" charset="0"/>
              </a:rPr>
              <a:t>Mówca</a:t>
            </a:r>
            <a:r>
              <a:rPr lang="de-DE" sz="1600" dirty="0">
                <a:latin typeface="Helvetica" charset="0"/>
              </a:rPr>
              <a:t>&gt;</a:t>
            </a:r>
          </a:p>
          <a:p>
            <a:pPr>
              <a:spcBef>
                <a:spcPct val="50000"/>
              </a:spcBef>
              <a:defRPr/>
            </a:pPr>
            <a:r>
              <a:rPr lang="pl-PL" sz="1600" dirty="0">
                <a:solidFill>
                  <a:srgbClr val="134095"/>
                </a:solidFill>
                <a:effectLst>
                  <a:outerShdw blurRad="38100" dist="38100" dir="2700000" algn="tl">
                    <a:srgbClr val="000000">
                      <a:alpha val="43137"/>
                    </a:srgbClr>
                  </a:outerShdw>
                </a:effectLst>
                <a:latin typeface="Helvetica" charset="0"/>
              </a:rPr>
              <a:t>Dane kontaktowe</a:t>
            </a:r>
            <a:endParaRPr lang="de-DE" sz="1600" dirty="0">
              <a:solidFill>
                <a:srgbClr val="134095"/>
              </a:solidFill>
              <a:effectLst>
                <a:outerShdw blurRad="38100" dist="38100" dir="2700000" algn="tl">
                  <a:srgbClr val="000000">
                    <a:alpha val="43137"/>
                  </a:srgbClr>
                </a:outerShdw>
              </a:effectLst>
              <a:latin typeface="Helvetica" charset="0"/>
            </a:endParaRPr>
          </a:p>
          <a:p>
            <a:pPr>
              <a:spcBef>
                <a:spcPct val="50000"/>
              </a:spcBef>
              <a:defRPr/>
            </a:pPr>
            <a:r>
              <a:rPr lang="de-DE" sz="1600" dirty="0">
                <a:latin typeface="Helvetica" charset="0"/>
              </a:rPr>
              <a:t>&lt;</a:t>
            </a:r>
            <a:r>
              <a:rPr lang="de-DE" sz="1600" dirty="0" err="1">
                <a:latin typeface="Helvetica" charset="0"/>
              </a:rPr>
              <a:t>Organi</a:t>
            </a:r>
            <a:r>
              <a:rPr lang="pl-PL" sz="1600" dirty="0" err="1">
                <a:latin typeface="Helvetica" charset="0"/>
              </a:rPr>
              <a:t>zacja</a:t>
            </a:r>
            <a:r>
              <a:rPr lang="de-DE" sz="1600" dirty="0">
                <a:latin typeface="Helvetica" charset="0"/>
              </a:rPr>
              <a:t>&gt;</a:t>
            </a:r>
          </a:p>
          <a:p>
            <a:pPr>
              <a:spcBef>
                <a:spcPct val="50000"/>
              </a:spcBef>
              <a:defRPr/>
            </a:pPr>
            <a:r>
              <a:rPr lang="de-DE" sz="1600" dirty="0">
                <a:latin typeface="Helvetica" charset="0"/>
              </a:rPr>
              <a:t>&lt;Ad</a:t>
            </a:r>
            <a:r>
              <a:rPr lang="pl-PL" sz="1600" dirty="0">
                <a:latin typeface="Helvetica" charset="0"/>
              </a:rPr>
              <a:t>res</a:t>
            </a:r>
            <a:r>
              <a:rPr lang="de-DE" sz="1600" dirty="0">
                <a:latin typeface="Helvetica" charset="0"/>
              </a:rPr>
              <a:t>&gt;</a:t>
            </a:r>
          </a:p>
          <a:p>
            <a:pPr>
              <a:spcBef>
                <a:spcPct val="50000"/>
              </a:spcBef>
              <a:defRPr/>
            </a:pPr>
            <a:r>
              <a:rPr lang="de-DE" sz="1600" dirty="0">
                <a:latin typeface="Helvetica" charset="0"/>
              </a:rPr>
              <a:t>&lt;e-Mail&gt;</a:t>
            </a:r>
          </a:p>
          <a:p>
            <a:pPr>
              <a:spcBef>
                <a:spcPct val="50000"/>
              </a:spcBef>
              <a:defRPr/>
            </a:pPr>
            <a:r>
              <a:rPr lang="de-DE" sz="1600" u="sng" dirty="0">
                <a:solidFill>
                  <a:srgbClr val="134095"/>
                </a:solidFill>
                <a:latin typeface="Helvetica" charset="0"/>
              </a:rPr>
              <a:t>http://www.civitas.eu </a:t>
            </a:r>
          </a:p>
          <a:p>
            <a:pPr>
              <a:spcBef>
                <a:spcPct val="50000"/>
              </a:spcBef>
              <a:defRPr/>
            </a:pPr>
            <a:endParaRPr lang="de-DE" sz="1600" dirty="0">
              <a:latin typeface="Helvetica" charset="0"/>
            </a:endParaRPr>
          </a:p>
        </p:txBody>
      </p:sp>
      <p:pic>
        <p:nvPicPr>
          <p:cNvPr id="7172" name="Picture 8"/>
          <p:cNvPicPr>
            <a:picLocks noChangeAspect="1" noChangeArrowheads="1"/>
          </p:cNvPicPr>
          <p:nvPr/>
        </p:nvPicPr>
        <p:blipFill>
          <a:blip r:embed="rId3" cstate="print">
            <a:clrChange>
              <a:clrFrom>
                <a:srgbClr val="FFFFFF"/>
              </a:clrFrom>
              <a:clrTo>
                <a:srgbClr val="FFFFFF">
                  <a:alpha val="0"/>
                </a:srgbClr>
              </a:clrTo>
            </a:clrChange>
          </a:blip>
          <a:srcRect l="3249" b="4939"/>
          <a:stretch>
            <a:fillRect/>
          </a:stretch>
        </p:blipFill>
        <p:spPr bwMode="auto">
          <a:xfrm>
            <a:off x="6815138" y="4533900"/>
            <a:ext cx="1992312" cy="2124075"/>
          </a:xfrm>
          <a:prstGeom prst="rect">
            <a:avLst/>
          </a:prstGeom>
          <a:noFill/>
          <a:ln w="9525">
            <a:noFill/>
            <a:miter lim="800000"/>
            <a:headEnd/>
            <a:tailEnd/>
          </a:ln>
        </p:spPr>
      </p:pic>
      <p:pic>
        <p:nvPicPr>
          <p:cNvPr id="6" name="Picture 2" descr="C:\Users\franzen.ICLEIV2\Downloads\SUMP Platform logo.png"/>
          <p:cNvPicPr>
            <a:picLocks noChangeAspect="1" noChangeArrowheads="1"/>
          </p:cNvPicPr>
          <p:nvPr/>
        </p:nvPicPr>
        <p:blipFill>
          <a:blip r:embed="rId4" cstate="print"/>
          <a:srcRect/>
          <a:stretch>
            <a:fillRect/>
          </a:stretch>
        </p:blipFill>
        <p:spPr bwMode="auto">
          <a:xfrm>
            <a:off x="7011752" y="3617912"/>
            <a:ext cx="1558090" cy="688273"/>
          </a:xfrm>
          <a:prstGeom prst="rect">
            <a:avLst/>
          </a:prstGeom>
          <a:noFill/>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7159" y="1586943"/>
            <a:ext cx="1585201" cy="179356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xmlns="" id="{3AFD076A-9A58-4EE5-B731-59B73ED1B0E6}"/>
              </a:ext>
            </a:extLst>
          </p:cNvPr>
          <p:cNvSpPr>
            <a:spLocks noGrp="1"/>
          </p:cNvSpPr>
          <p:nvPr>
            <p:ph type="title"/>
          </p:nvPr>
        </p:nvSpPr>
        <p:spPr/>
        <p:txBody>
          <a:bodyPr/>
          <a:lstStyle/>
          <a:p>
            <a:r>
              <a:rPr lang="pl-PL" dirty="0"/>
              <a:t>Skupienie się na podstawowych aspektach procesu egzekwowania prawa</a:t>
            </a:r>
            <a:endParaRPr lang="en-GB" altLang="en-US" dirty="0"/>
          </a:p>
        </p:txBody>
      </p:sp>
      <p:sp>
        <p:nvSpPr>
          <p:cNvPr id="38915" name="Content Placeholder 2">
            <a:extLst>
              <a:ext uri="{FF2B5EF4-FFF2-40B4-BE49-F238E27FC236}">
                <a16:creationId xmlns:a16="http://schemas.microsoft.com/office/drawing/2014/main" xmlns="" id="{A04FDEEF-EFC5-4349-9593-548A35923983}"/>
              </a:ext>
            </a:extLst>
          </p:cNvPr>
          <p:cNvSpPr>
            <a:spLocks noGrp="1"/>
          </p:cNvSpPr>
          <p:nvPr>
            <p:ph idx="1"/>
          </p:nvPr>
        </p:nvSpPr>
        <p:spPr>
          <a:xfrm>
            <a:off x="339090" y="1665923"/>
            <a:ext cx="8550058" cy="4608512"/>
          </a:xfrm>
        </p:spPr>
        <p:txBody>
          <a:bodyPr/>
          <a:lstStyle/>
          <a:p>
            <a:pPr algn="just">
              <a:lnSpc>
                <a:spcPts val="1300"/>
              </a:lnSpc>
              <a:spcAft>
                <a:spcPts val="700"/>
              </a:spcAft>
              <a:tabLst>
                <a:tab pos="1371600" algn="l"/>
              </a:tabLst>
            </a:pPr>
            <a:r>
              <a:rPr lang="pl-PL" sz="1400" dirty="0">
                <a:solidFill>
                  <a:schemeClr val="tx1"/>
                </a:solidFill>
              </a:rPr>
              <a:t>Etap 1: Potwierdzenie zgodności lub braku zgodności z lokalnymi przepisami parkingowymi </a:t>
            </a:r>
            <a:r>
              <a:rPr lang="en-US" sz="1400" dirty="0">
                <a:solidFill>
                  <a:schemeClr val="tx1"/>
                </a:solidFill>
              </a:rPr>
              <a:t> </a:t>
            </a:r>
          </a:p>
          <a:p>
            <a:pPr algn="just">
              <a:lnSpc>
                <a:spcPts val="1300"/>
              </a:lnSpc>
              <a:spcAft>
                <a:spcPts val="700"/>
              </a:spcAft>
              <a:tabLst>
                <a:tab pos="1371600" algn="l"/>
              </a:tabLst>
            </a:pPr>
            <a:r>
              <a:rPr lang="en-US" sz="1400" dirty="0" err="1">
                <a:solidFill>
                  <a:schemeClr val="tx1"/>
                </a:solidFill>
              </a:rPr>
              <a:t>krok</a:t>
            </a:r>
            <a:r>
              <a:rPr lang="en-US" sz="1400" dirty="0">
                <a:solidFill>
                  <a:schemeClr val="tx1"/>
                </a:solidFill>
              </a:rPr>
              <a:t> 1. </a:t>
            </a:r>
            <a:r>
              <a:rPr lang="en-US" sz="1400" dirty="0" err="1">
                <a:solidFill>
                  <a:schemeClr val="tx1"/>
                </a:solidFill>
              </a:rPr>
              <a:t>Wykrywanie</a:t>
            </a:r>
            <a:r>
              <a:rPr lang="en-US" sz="1400" dirty="0">
                <a:solidFill>
                  <a:schemeClr val="tx1"/>
                </a:solidFill>
              </a:rPr>
              <a:t> </a:t>
            </a:r>
            <a:r>
              <a:rPr lang="en-US" sz="1400" dirty="0" err="1">
                <a:solidFill>
                  <a:schemeClr val="tx1"/>
                </a:solidFill>
              </a:rPr>
              <a:t>pojazdu</a:t>
            </a:r>
            <a:r>
              <a:rPr lang="en-US" sz="1400" dirty="0">
                <a:solidFill>
                  <a:schemeClr val="tx1"/>
                </a:solidFill>
              </a:rPr>
              <a:t> </a:t>
            </a:r>
            <a:endParaRPr lang="pl-PL" sz="1400" dirty="0">
              <a:solidFill>
                <a:schemeClr val="tx1"/>
              </a:solidFill>
            </a:endParaRPr>
          </a:p>
          <a:p>
            <a:pPr algn="just">
              <a:lnSpc>
                <a:spcPts val="1300"/>
              </a:lnSpc>
              <a:spcAft>
                <a:spcPts val="700"/>
              </a:spcAft>
              <a:tabLst>
                <a:tab pos="1371600" algn="l"/>
              </a:tabLst>
            </a:pPr>
            <a:r>
              <a:rPr lang="pl-PL" sz="1400" dirty="0">
                <a:solidFill>
                  <a:schemeClr val="tx1"/>
                </a:solidFill>
              </a:rPr>
              <a:t>krok 2. Zrozumienie praw pojazdu do parkowania</a:t>
            </a:r>
          </a:p>
          <a:p>
            <a:pPr algn="just">
              <a:lnSpc>
                <a:spcPts val="1300"/>
              </a:lnSpc>
              <a:spcAft>
                <a:spcPts val="700"/>
              </a:spcAft>
              <a:tabLst>
                <a:tab pos="1371600" algn="l"/>
              </a:tabLst>
            </a:pPr>
            <a:r>
              <a:rPr lang="pl-PL" sz="1400" dirty="0">
                <a:solidFill>
                  <a:schemeClr val="tx1"/>
                </a:solidFill>
              </a:rPr>
              <a:t>krok 3. Sprawdzenie zgodności praw do parkowania z warunkami parkowania </a:t>
            </a:r>
            <a:endParaRPr lang="en-US" sz="1400" dirty="0">
              <a:solidFill>
                <a:schemeClr val="tx1"/>
              </a:solidFill>
            </a:endParaRPr>
          </a:p>
          <a:p>
            <a:pPr algn="just">
              <a:lnSpc>
                <a:spcPts val="1300"/>
              </a:lnSpc>
              <a:spcAft>
                <a:spcPts val="700"/>
              </a:spcAft>
              <a:tabLst>
                <a:tab pos="1371600" algn="l"/>
              </a:tabLst>
            </a:pPr>
            <a:r>
              <a:rPr lang="pl-PL" sz="1400" dirty="0">
                <a:solidFill>
                  <a:schemeClr val="tx1"/>
                </a:solidFill>
              </a:rPr>
              <a:t>krok 4. Pojazd parkujący legalnie lub niezgodnie z przepisami </a:t>
            </a:r>
          </a:p>
          <a:p>
            <a:pPr algn="just">
              <a:lnSpc>
                <a:spcPts val="1300"/>
              </a:lnSpc>
              <a:spcAft>
                <a:spcPts val="700"/>
              </a:spcAft>
              <a:tabLst>
                <a:tab pos="1371600" algn="l"/>
              </a:tabLst>
            </a:pPr>
            <a:endParaRPr lang="en-US" sz="1400" dirty="0">
              <a:solidFill>
                <a:schemeClr val="tx1"/>
              </a:solidFill>
            </a:endParaRPr>
          </a:p>
          <a:p>
            <a:pPr algn="just">
              <a:lnSpc>
                <a:spcPts val="1300"/>
              </a:lnSpc>
              <a:spcAft>
                <a:spcPts val="700"/>
              </a:spcAft>
              <a:tabLst>
                <a:tab pos="1371600" algn="l"/>
              </a:tabLst>
            </a:pPr>
            <a:endParaRPr lang="pl-PL" sz="1400" dirty="0">
              <a:solidFill>
                <a:schemeClr val="tx1"/>
              </a:solidFill>
            </a:endParaRPr>
          </a:p>
          <a:p>
            <a:pPr algn="just">
              <a:lnSpc>
                <a:spcPts val="1300"/>
              </a:lnSpc>
              <a:spcAft>
                <a:spcPts val="700"/>
              </a:spcAft>
              <a:tabLst>
                <a:tab pos="1371600" algn="l"/>
              </a:tabLst>
            </a:pPr>
            <a:r>
              <a:rPr lang="pl-PL" sz="1400" dirty="0">
                <a:solidFill>
                  <a:schemeClr val="tx1"/>
                </a:solidFill>
              </a:rPr>
              <a:t>Etap 2: postępowanie w przypadku nieprzestrzegania przepisów</a:t>
            </a:r>
            <a:endParaRPr lang="en-US" sz="1400" dirty="0">
              <a:solidFill>
                <a:schemeClr val="tx1"/>
              </a:solidFill>
            </a:endParaRPr>
          </a:p>
          <a:p>
            <a:pPr algn="just">
              <a:lnSpc>
                <a:spcPts val="1300"/>
              </a:lnSpc>
              <a:spcAft>
                <a:spcPts val="700"/>
              </a:spcAft>
              <a:tabLst>
                <a:tab pos="1371600" algn="l"/>
              </a:tabLst>
            </a:pPr>
            <a:endParaRPr lang="en-US" sz="1400" dirty="0">
              <a:solidFill>
                <a:schemeClr val="tx1"/>
              </a:solidFill>
            </a:endParaRPr>
          </a:p>
          <a:p>
            <a:pPr algn="just">
              <a:lnSpc>
                <a:spcPts val="1300"/>
              </a:lnSpc>
              <a:spcAft>
                <a:spcPts val="700"/>
              </a:spcAft>
              <a:tabLst>
                <a:tab pos="1371600" algn="l"/>
              </a:tabLst>
            </a:pPr>
            <a:r>
              <a:rPr lang="pl-PL" sz="1400" dirty="0">
                <a:solidFill>
                  <a:schemeClr val="tx1"/>
                </a:solidFill>
              </a:rPr>
              <a:t>krok 5 Opłaty lub grzywny, odholowanie lub zablokowanie pojazdu </a:t>
            </a:r>
            <a:endParaRPr lang="en-US" sz="1400" dirty="0">
              <a:solidFill>
                <a:schemeClr val="tx1"/>
              </a:solidFill>
            </a:endParaRPr>
          </a:p>
          <a:p>
            <a:pPr algn="just">
              <a:lnSpc>
                <a:spcPts val="1300"/>
              </a:lnSpc>
              <a:spcAft>
                <a:spcPts val="700"/>
              </a:spcAft>
              <a:tabLst>
                <a:tab pos="1371600" algn="l"/>
              </a:tabLst>
            </a:pPr>
            <a:r>
              <a:rPr lang="pl-PL" sz="1400" dirty="0">
                <a:solidFill>
                  <a:schemeClr val="tx1"/>
                </a:solidFill>
              </a:rPr>
              <a:t>krok 6 Odwołanie lub płatność</a:t>
            </a:r>
            <a:endParaRPr lang="aa-ET" sz="1400" dirty="0">
              <a:solidFill>
                <a:schemeClr val="tx1"/>
              </a:solidFill>
            </a:endParaRPr>
          </a:p>
          <a:p>
            <a:pPr marL="479425" lvl="1" indent="0" eaLnBrk="1" hangingPunct="1">
              <a:buNone/>
            </a:pPr>
            <a:endParaRPr lang="en-GB" altLang="en-US" sz="1600" dirty="0"/>
          </a:p>
        </p:txBody>
      </p:sp>
    </p:spTree>
    <p:extLst>
      <p:ext uri="{BB962C8B-B14F-4D97-AF65-F5344CB8AC3E}">
        <p14:creationId xmlns:p14="http://schemas.microsoft.com/office/powerpoint/2010/main" val="1902923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2400" b="0" i="0" u="none" strike="noStrike" kern="1200" cap="none" spc="0" normalizeH="0" baseline="0" noProof="0">
              <a:ln>
                <a:noFill/>
              </a:ln>
              <a:solidFill>
                <a:srgbClr val="FFFFFF"/>
              </a:solidFill>
              <a:effectLst/>
              <a:uLnTx/>
              <a:uFillTx/>
              <a:latin typeface="Arial"/>
              <a:ea typeface="+mn-ea"/>
              <a:cs typeface="+mn-cs"/>
            </a:endParaRPr>
          </a:p>
        </p:txBody>
      </p:sp>
      <p:sp>
        <p:nvSpPr>
          <p:cNvPr id="5" name="Rechteck 4">
            <a:extLst>
              <a:ext uri="{FF2B5EF4-FFF2-40B4-BE49-F238E27FC236}">
                <a16:creationId xmlns:a16="http://schemas.microsoft.com/office/drawing/2014/main" xmlns="" id="{60BC1FCC-C924-4829-95DB-92A0ED306018}"/>
              </a:ext>
            </a:extLst>
          </p:cNvPr>
          <p:cNvSpPr/>
          <p:nvPr/>
        </p:nvSpPr>
        <p:spPr>
          <a:xfrm>
            <a:off x="508276" y="3000375"/>
            <a:ext cx="7303109" cy="286232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S PGothic" pitchFamily="34" charset="-128"/>
                <a:cs typeface="+mn-cs"/>
              </a:rPr>
              <a:t>3. </a:t>
            </a:r>
          </a:p>
          <a:p>
            <a:pPr lvl="0">
              <a:defRPr/>
            </a:pPr>
            <a:r>
              <a:rPr lang="en-US" sz="3600" b="1" dirty="0" err="1">
                <a:solidFill>
                  <a:srgbClr val="FFFFFF"/>
                </a:solidFill>
                <a:latin typeface="Arial"/>
              </a:rPr>
              <a:t>Zasady</a:t>
            </a:r>
            <a:r>
              <a:rPr lang="en-US" sz="3600" b="1" dirty="0">
                <a:solidFill>
                  <a:srgbClr val="FFFFFF"/>
                </a:solidFill>
                <a:latin typeface="Arial"/>
              </a:rPr>
              <a:t> </a:t>
            </a:r>
            <a:r>
              <a:rPr lang="en-US" sz="3600" b="1" dirty="0" err="1">
                <a:solidFill>
                  <a:srgbClr val="FFFFFF"/>
                </a:solidFill>
                <a:latin typeface="Arial"/>
              </a:rPr>
              <a:t>egzekwowania</a:t>
            </a:r>
            <a:r>
              <a:rPr lang="en-US" sz="3600" b="1" dirty="0">
                <a:solidFill>
                  <a:srgbClr val="FFFFFF"/>
                </a:solidFill>
                <a:latin typeface="Arial"/>
              </a:rPr>
              <a:t> </a:t>
            </a:r>
            <a:r>
              <a:rPr lang="en-US" sz="3600" b="1" dirty="0" err="1">
                <a:solidFill>
                  <a:srgbClr val="FFFFFF"/>
                </a:solidFill>
                <a:latin typeface="Arial"/>
              </a:rPr>
              <a:t>prawa</a:t>
            </a:r>
            <a:endParaRPr kumimoji="0" lang="en-US" sz="3600" b="1" i="0" u="none" strike="noStrike" kern="1200" cap="none" spc="0" normalizeH="0" baseline="0" noProof="0" dirty="0">
              <a:ln>
                <a:noFill/>
              </a:ln>
              <a:solidFill>
                <a:srgbClr val="FFFFFF"/>
              </a:solidFill>
              <a:effectLst/>
              <a:uLnTx/>
              <a:uFillTx/>
              <a:latin typeface="Arial"/>
              <a:ea typeface="MS PGothic" pitchFamily="34" charset="-128"/>
              <a:cs typeface="+mn-cs"/>
            </a:endParaRPr>
          </a:p>
          <a:p>
            <a:pPr>
              <a:defRPr/>
            </a:pPr>
            <a:endParaRPr lang="en-US" sz="3600" b="1" dirty="0">
              <a:solidFill>
                <a:srgbClr val="FFFFFF"/>
              </a:solidFill>
              <a:latin typeface="Arial"/>
            </a:endParaRPr>
          </a:p>
          <a:p>
            <a:pPr>
              <a:defRPr/>
            </a:pPr>
            <a:r>
              <a:rPr lang="pl-PL" sz="3600" b="1" dirty="0">
                <a:solidFill>
                  <a:srgbClr val="FFFFFF"/>
                </a:solidFill>
                <a:latin typeface="Arial"/>
                <a:cs typeface="Arial" panose="020B0604020202020204" pitchFamily="34" charset="0"/>
              </a:rPr>
              <a:t>Ćwiczenie - Sprawiedliwe i skuteczne egzekwowanie prawa</a:t>
            </a:r>
            <a:endParaRPr kumimoji="0" lang="en-US" sz="3600" b="1" i="0" u="none" strike="noStrike" kern="1200" cap="none" spc="0" normalizeH="0" baseline="0" noProof="0" dirty="0">
              <a:ln>
                <a:noFill/>
              </a:ln>
              <a:solidFill>
                <a:srgbClr val="FFFFFF"/>
              </a:solidFill>
              <a:effectLst/>
              <a:uLnTx/>
              <a:uFillTx/>
              <a:latin typeface="Arial"/>
              <a:ea typeface="MS PGothic" pitchFamily="34" charset="-128"/>
              <a:cs typeface="Arial" panose="020B0604020202020204" pitchFamily="34" charset="0"/>
            </a:endParaRPr>
          </a:p>
        </p:txBody>
      </p:sp>
    </p:spTree>
    <p:extLst>
      <p:ext uri="{BB962C8B-B14F-4D97-AF65-F5344CB8AC3E}">
        <p14:creationId xmlns:p14="http://schemas.microsoft.com/office/powerpoint/2010/main" val="561906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1F7B74-16F1-4D10-B2B7-E0F5884AE0FA}"/>
              </a:ext>
            </a:extLst>
          </p:cNvPr>
          <p:cNvSpPr>
            <a:spLocks noGrp="1"/>
          </p:cNvSpPr>
          <p:nvPr>
            <p:ph type="title"/>
          </p:nvPr>
        </p:nvSpPr>
        <p:spPr/>
        <p:txBody>
          <a:bodyPr/>
          <a:lstStyle/>
          <a:p>
            <a:r>
              <a:rPr lang="en-GB" dirty="0"/>
              <a:t/>
            </a:r>
            <a:br>
              <a:rPr lang="en-GB" dirty="0"/>
            </a:br>
            <a:r>
              <a:rPr lang="pl-PL" dirty="0"/>
              <a:t>Ćwiczenie - Sprawiedliwe i skuteczne egzekwowanie prawa</a:t>
            </a:r>
            <a:r>
              <a:rPr lang="en-GB" dirty="0"/>
              <a:t/>
            </a:r>
            <a:br>
              <a:rPr lang="en-GB" dirty="0"/>
            </a:br>
            <a:endParaRPr lang="en-GB" dirty="0"/>
          </a:p>
        </p:txBody>
      </p:sp>
      <p:graphicFrame>
        <p:nvGraphicFramePr>
          <p:cNvPr id="5" name="Content Placeholder 4">
            <a:extLst>
              <a:ext uri="{FF2B5EF4-FFF2-40B4-BE49-F238E27FC236}">
                <a16:creationId xmlns:a16="http://schemas.microsoft.com/office/drawing/2014/main" xmlns="" id="{165108A4-4877-456A-989C-718F24FE52D7}"/>
              </a:ext>
            </a:extLst>
          </p:cNvPr>
          <p:cNvGraphicFramePr>
            <a:graphicFrameLocks noGrp="1"/>
          </p:cNvGraphicFramePr>
          <p:nvPr>
            <p:ph idx="1"/>
            <p:extLst>
              <p:ext uri="{D42A27DB-BD31-4B8C-83A1-F6EECF244321}">
                <p14:modId xmlns:p14="http://schemas.microsoft.com/office/powerpoint/2010/main" val="537498664"/>
              </p:ext>
            </p:extLst>
          </p:nvPr>
        </p:nvGraphicFramePr>
        <p:xfrm>
          <a:off x="381000" y="1700213"/>
          <a:ext cx="8156712" cy="4273204"/>
        </p:xfrm>
        <a:graphic>
          <a:graphicData uri="http://schemas.openxmlformats.org/drawingml/2006/table">
            <a:tbl>
              <a:tblPr firstRow="1" bandRow="1">
                <a:tableStyleId>{5C22544A-7EE6-4342-B048-85BDC9FD1C3A}</a:tableStyleId>
              </a:tblPr>
              <a:tblGrid>
                <a:gridCol w="2718904">
                  <a:extLst>
                    <a:ext uri="{9D8B030D-6E8A-4147-A177-3AD203B41FA5}">
                      <a16:colId xmlns:a16="http://schemas.microsoft.com/office/drawing/2014/main" xmlns="" val="1398468628"/>
                    </a:ext>
                  </a:extLst>
                </a:gridCol>
                <a:gridCol w="2718904">
                  <a:extLst>
                    <a:ext uri="{9D8B030D-6E8A-4147-A177-3AD203B41FA5}">
                      <a16:colId xmlns:a16="http://schemas.microsoft.com/office/drawing/2014/main" xmlns="" val="4170094793"/>
                    </a:ext>
                  </a:extLst>
                </a:gridCol>
                <a:gridCol w="2718904">
                  <a:extLst>
                    <a:ext uri="{9D8B030D-6E8A-4147-A177-3AD203B41FA5}">
                      <a16:colId xmlns:a16="http://schemas.microsoft.com/office/drawing/2014/main" xmlns="" val="719089795"/>
                    </a:ext>
                  </a:extLst>
                </a:gridCol>
              </a:tblGrid>
              <a:tr h="576606">
                <a:tc>
                  <a:txBody>
                    <a:bodyPr/>
                    <a:lstStyle/>
                    <a:p>
                      <a:endParaRPr lang="aa-ET" dirty="0"/>
                    </a:p>
                  </a:txBody>
                  <a:tcPr/>
                </a:tc>
                <a:tc>
                  <a:txBody>
                    <a:bodyPr/>
                    <a:lstStyle/>
                    <a:p>
                      <a:r>
                        <a:rPr lang="pl-PL" dirty="0"/>
                        <a:t>SPRAWIEDLIWOŚĆ</a:t>
                      </a:r>
                      <a:endParaRPr lang="aa-ET" dirty="0"/>
                    </a:p>
                  </a:txBody>
                  <a:tcPr/>
                </a:tc>
                <a:tc>
                  <a:txBody>
                    <a:bodyPr/>
                    <a:lstStyle/>
                    <a:p>
                      <a:r>
                        <a:rPr lang="pl-PL" dirty="0"/>
                        <a:t>EFEKTYWNOŚĆ</a:t>
                      </a:r>
                      <a:endParaRPr lang="aa-ET" dirty="0"/>
                    </a:p>
                  </a:txBody>
                  <a:tcPr/>
                </a:tc>
                <a:extLst>
                  <a:ext uri="{0D108BD9-81ED-4DB2-BD59-A6C34878D82A}">
                    <a16:rowId xmlns:a16="http://schemas.microsoft.com/office/drawing/2014/main" xmlns="" val="1362687861"/>
                  </a:ext>
                </a:extLst>
              </a:tr>
              <a:tr h="1848299">
                <a:tc>
                  <a:txBody>
                    <a:bodyPr/>
                    <a:lstStyle/>
                    <a:p>
                      <a:r>
                        <a:rPr lang="pl-PL" dirty="0"/>
                        <a:t>Zarządca parkingu</a:t>
                      </a:r>
                      <a:endParaRPr lang="aa-ET" dirty="0"/>
                    </a:p>
                  </a:txBody>
                  <a:tcPr/>
                </a:tc>
                <a:tc>
                  <a:txBody>
                    <a:bodyPr/>
                    <a:lstStyle/>
                    <a:p>
                      <a:endParaRPr lang="nl-BE" dirty="0"/>
                    </a:p>
                    <a:p>
                      <a:endParaRPr lang="nl-BE" dirty="0"/>
                    </a:p>
                    <a:p>
                      <a:endParaRPr lang="nl-BE" dirty="0"/>
                    </a:p>
                    <a:p>
                      <a:endParaRPr lang="aa-ET" dirty="0"/>
                    </a:p>
                  </a:txBody>
                  <a:tcPr/>
                </a:tc>
                <a:tc>
                  <a:txBody>
                    <a:bodyPr/>
                    <a:lstStyle/>
                    <a:p>
                      <a:endParaRPr lang="aa-ET" dirty="0"/>
                    </a:p>
                  </a:txBody>
                  <a:tcPr/>
                </a:tc>
                <a:extLst>
                  <a:ext uri="{0D108BD9-81ED-4DB2-BD59-A6C34878D82A}">
                    <a16:rowId xmlns:a16="http://schemas.microsoft.com/office/drawing/2014/main" xmlns="" val="899513146"/>
                  </a:ext>
                </a:extLst>
              </a:tr>
              <a:tr h="1848299">
                <a:tc>
                  <a:txBody>
                    <a:bodyPr/>
                    <a:lstStyle/>
                    <a:p>
                      <a:r>
                        <a:rPr lang="pl-PL" dirty="0"/>
                        <a:t>Kierowca / klient</a:t>
                      </a:r>
                      <a:endParaRPr lang="aa-ET" dirty="0"/>
                    </a:p>
                  </a:txBody>
                  <a:tcPr/>
                </a:tc>
                <a:tc>
                  <a:txBody>
                    <a:bodyPr/>
                    <a:lstStyle/>
                    <a:p>
                      <a:endParaRPr lang="nl-BE" dirty="0"/>
                    </a:p>
                    <a:p>
                      <a:endParaRPr lang="nl-BE" dirty="0"/>
                    </a:p>
                    <a:p>
                      <a:endParaRPr lang="nl-BE" dirty="0"/>
                    </a:p>
                    <a:p>
                      <a:endParaRPr lang="aa-ET" dirty="0"/>
                    </a:p>
                  </a:txBody>
                  <a:tcPr/>
                </a:tc>
                <a:tc>
                  <a:txBody>
                    <a:bodyPr/>
                    <a:lstStyle/>
                    <a:p>
                      <a:endParaRPr lang="aa-ET" dirty="0"/>
                    </a:p>
                  </a:txBody>
                  <a:tcPr/>
                </a:tc>
                <a:extLst>
                  <a:ext uri="{0D108BD9-81ED-4DB2-BD59-A6C34878D82A}">
                    <a16:rowId xmlns:a16="http://schemas.microsoft.com/office/drawing/2014/main" xmlns="" val="136574274"/>
                  </a:ext>
                </a:extLst>
              </a:tr>
            </a:tbl>
          </a:graphicData>
        </a:graphic>
      </p:graphicFrame>
    </p:spTree>
    <p:extLst>
      <p:ext uri="{BB962C8B-B14F-4D97-AF65-F5344CB8AC3E}">
        <p14:creationId xmlns:p14="http://schemas.microsoft.com/office/powerpoint/2010/main" val="1303815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680B92-3329-44B6-9C2F-FD604F377FFC}"/>
              </a:ext>
            </a:extLst>
          </p:cNvPr>
          <p:cNvSpPr>
            <a:spLocks noGrp="1"/>
          </p:cNvSpPr>
          <p:nvPr>
            <p:ph type="title"/>
          </p:nvPr>
        </p:nvSpPr>
        <p:spPr/>
        <p:txBody>
          <a:bodyPr/>
          <a:lstStyle/>
          <a:p>
            <a:r>
              <a:rPr lang="en-GB" dirty="0"/>
              <a:t/>
            </a:r>
            <a:br>
              <a:rPr lang="en-GB" dirty="0"/>
            </a:br>
            <a:r>
              <a:rPr lang="pl-PL" dirty="0"/>
              <a:t>Ćwiczenie - Sprawiedliwe i skuteczne egzekwowanie prawa</a:t>
            </a:r>
            <a:r>
              <a:rPr lang="en-GB" dirty="0"/>
              <a:t/>
            </a:r>
            <a:br>
              <a:rPr lang="en-GB" dirty="0"/>
            </a:br>
            <a:endParaRPr lang="en-GB" dirty="0"/>
          </a:p>
        </p:txBody>
      </p:sp>
      <p:sp>
        <p:nvSpPr>
          <p:cNvPr id="4" name="Footer Placeholder 3">
            <a:extLst>
              <a:ext uri="{FF2B5EF4-FFF2-40B4-BE49-F238E27FC236}">
                <a16:creationId xmlns:a16="http://schemas.microsoft.com/office/drawing/2014/main" xmlns="" id="{2DB08A5C-CA78-4F72-81C5-55567D0CD940}"/>
              </a:ext>
            </a:extLst>
          </p:cNvPr>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t>&lt;Event&gt; • &lt;Date&gt; • &lt;Location&gt; • &lt;Speaker&gt;</a:t>
            </a:r>
            <a:endParaRPr kumimoji="0" lang="de-DE"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graphicFrame>
        <p:nvGraphicFramePr>
          <p:cNvPr id="5" name="Table 4">
            <a:extLst>
              <a:ext uri="{FF2B5EF4-FFF2-40B4-BE49-F238E27FC236}">
                <a16:creationId xmlns:a16="http://schemas.microsoft.com/office/drawing/2014/main" xmlns="" id="{F3D5A45E-4DA1-44FD-8319-85D57CBC22C6}"/>
              </a:ext>
            </a:extLst>
          </p:cNvPr>
          <p:cNvGraphicFramePr>
            <a:graphicFrameLocks noGrp="1"/>
          </p:cNvGraphicFramePr>
          <p:nvPr>
            <p:extLst>
              <p:ext uri="{D42A27DB-BD31-4B8C-83A1-F6EECF244321}">
                <p14:modId xmlns:p14="http://schemas.microsoft.com/office/powerpoint/2010/main" val="333261344"/>
              </p:ext>
            </p:extLst>
          </p:nvPr>
        </p:nvGraphicFramePr>
        <p:xfrm>
          <a:off x="434340" y="1634490"/>
          <a:ext cx="8218170" cy="4446270"/>
        </p:xfrm>
        <a:graphic>
          <a:graphicData uri="http://schemas.openxmlformats.org/drawingml/2006/table">
            <a:tbl>
              <a:tblPr firstRow="1" bandRow="1"/>
              <a:tblGrid>
                <a:gridCol w="1277387">
                  <a:extLst>
                    <a:ext uri="{9D8B030D-6E8A-4147-A177-3AD203B41FA5}">
                      <a16:colId xmlns:a16="http://schemas.microsoft.com/office/drawing/2014/main" xmlns="" val="2179222515"/>
                    </a:ext>
                  </a:extLst>
                </a:gridCol>
                <a:gridCol w="3152522">
                  <a:extLst>
                    <a:ext uri="{9D8B030D-6E8A-4147-A177-3AD203B41FA5}">
                      <a16:colId xmlns:a16="http://schemas.microsoft.com/office/drawing/2014/main" xmlns="" val="2610446370"/>
                    </a:ext>
                  </a:extLst>
                </a:gridCol>
                <a:gridCol w="3788261">
                  <a:extLst>
                    <a:ext uri="{9D8B030D-6E8A-4147-A177-3AD203B41FA5}">
                      <a16:colId xmlns:a16="http://schemas.microsoft.com/office/drawing/2014/main" xmlns="" val="1600846327"/>
                    </a:ext>
                  </a:extLst>
                </a:gridCol>
              </a:tblGrid>
              <a:tr h="502951">
                <a:tc>
                  <a:txBody>
                    <a:bodyPr/>
                    <a:lstStyle/>
                    <a:p>
                      <a:endParaRPr lang="aa-ET" sz="1000">
                        <a:solidFill>
                          <a:srgbClr val="000000"/>
                        </a:solidFill>
                        <a:effectLst/>
                        <a:latin typeface="Arial" panose="020B060402020202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CC99"/>
                    </a:solidFill>
                  </a:tcPr>
                </a:tc>
                <a:tc>
                  <a:txBody>
                    <a:bodyPr/>
                    <a:lstStyle/>
                    <a:p>
                      <a:pPr algn="just">
                        <a:lnSpc>
                          <a:spcPts val="1300"/>
                        </a:lnSpc>
                        <a:spcAft>
                          <a:spcPts val="700"/>
                        </a:spcAft>
                      </a:pPr>
                      <a:r>
                        <a:rPr lang="pl-PL"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SPRAWIEDLIWOŚĆ</a:t>
                      </a:r>
                      <a:endParaRPr lang="aa-ET"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CC99"/>
                    </a:solidFill>
                  </a:tcPr>
                </a:tc>
                <a:tc>
                  <a:txBody>
                    <a:bodyPr/>
                    <a:lstStyle/>
                    <a:p>
                      <a:pPr algn="just">
                        <a:lnSpc>
                          <a:spcPts val="1300"/>
                        </a:lnSpc>
                        <a:spcAft>
                          <a:spcPts val="700"/>
                        </a:spcAft>
                      </a:pPr>
                      <a:r>
                        <a:rPr lang="pl-PL"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EFEKTYWNOŚĆ</a:t>
                      </a:r>
                      <a:endParaRPr lang="aa-ET"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CC99"/>
                    </a:solidFill>
                  </a:tcPr>
                </a:tc>
                <a:extLst>
                  <a:ext uri="{0D108BD9-81ED-4DB2-BD59-A6C34878D82A}">
                    <a16:rowId xmlns:a16="http://schemas.microsoft.com/office/drawing/2014/main" xmlns="" val="659640889"/>
                  </a:ext>
                </a:extLst>
              </a:tr>
              <a:tr h="1856951">
                <a:tc>
                  <a:txBody>
                    <a:bodyPr/>
                    <a:lstStyle/>
                    <a:p>
                      <a:pPr algn="just">
                        <a:lnSpc>
                          <a:spcPts val="1300"/>
                        </a:lnSpc>
                        <a:spcAft>
                          <a:spcPts val="700"/>
                        </a:spcAft>
                      </a:pPr>
                      <a:r>
                        <a:rPr lang="en-GB" sz="1000" kern="1200" dirty="0" err="1">
                          <a:solidFill>
                            <a:schemeClr val="tx1"/>
                          </a:solidFill>
                          <a:effectLst/>
                          <a:latin typeface="+mn-lt"/>
                          <a:ea typeface="+mn-ea"/>
                          <a:cs typeface="+mn-cs"/>
                        </a:rPr>
                        <a:t>Zarządca</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parkingu</a:t>
                      </a:r>
                      <a:endParaRPr lang="aa-ET" sz="1000" dirty="0">
                        <a:solidFill>
                          <a:srgbClr val="000000"/>
                        </a:solidFill>
                        <a:effectLst/>
                        <a:latin typeface="+mn-lt"/>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ECDE"/>
                    </a:solidFill>
                  </a:tcPr>
                </a:tc>
                <a:tc>
                  <a:txBody>
                    <a:bodyPr/>
                    <a:lstStyle/>
                    <a:p>
                      <a:pPr marL="0" marR="0" lvl="0" indent="0" algn="just" defTabSz="914400" rtl="0" eaLnBrk="1" fontAlgn="auto" latinLnBrk="0" hangingPunct="1">
                        <a:lnSpc>
                          <a:spcPts val="1300"/>
                        </a:lnSpc>
                        <a:spcBef>
                          <a:spcPts val="0"/>
                        </a:spcBef>
                        <a:spcAft>
                          <a:spcPts val="700"/>
                        </a:spcAft>
                        <a:buClrTx/>
                        <a:buSzTx/>
                        <a:buFontTx/>
                        <a:buNone/>
                        <a:tabLst/>
                        <a:defRPr/>
                      </a:pPr>
                      <a:r>
                        <a:rPr lang="pl-PL" sz="1000" kern="1200" dirty="0">
                          <a:solidFill>
                            <a:schemeClr val="tx1"/>
                          </a:solidFill>
                          <a:effectLst/>
                          <a:latin typeface="+mn-lt"/>
                          <a:ea typeface="+mn-ea"/>
                          <a:cs typeface="+mn-cs"/>
                        </a:rPr>
                        <a:t>W obrębie krajowych ram prawnych</a:t>
                      </a:r>
                      <a:endParaRPr lang="aa-ET"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ts val="1300"/>
                        </a:lnSpc>
                        <a:spcBef>
                          <a:spcPts val="0"/>
                        </a:spcBef>
                        <a:spcAft>
                          <a:spcPts val="700"/>
                        </a:spcAft>
                        <a:buClrTx/>
                        <a:buSzTx/>
                        <a:buFontTx/>
                        <a:buNone/>
                        <a:tabLst/>
                        <a:defRPr/>
                      </a:pPr>
                      <a:r>
                        <a:rPr lang="pl-PL" sz="1000" kern="1200" dirty="0">
                          <a:solidFill>
                            <a:schemeClr val="tx1"/>
                          </a:solidFill>
                          <a:effectLst/>
                          <a:latin typeface="+mn-lt"/>
                          <a:ea typeface="+mn-ea"/>
                          <a:cs typeface="+mn-cs"/>
                        </a:rPr>
                        <a:t>Pojazdy zagraniczne podlegają temu samemu systemowi egzekwowania przepisów</a:t>
                      </a:r>
                    </a:p>
                    <a:p>
                      <a:pPr marL="0" marR="0" lvl="0" indent="0" algn="just" defTabSz="914400" rtl="0" eaLnBrk="1" fontAlgn="auto" latinLnBrk="0" hangingPunct="1">
                        <a:lnSpc>
                          <a:spcPts val="1300"/>
                        </a:lnSpc>
                        <a:spcBef>
                          <a:spcPts val="0"/>
                        </a:spcBef>
                        <a:spcAft>
                          <a:spcPts val="700"/>
                        </a:spcAft>
                        <a:buClrTx/>
                        <a:buSzTx/>
                        <a:buFontTx/>
                        <a:buNone/>
                        <a:tabLst/>
                        <a:defRPr/>
                      </a:pPr>
                      <a:r>
                        <a:rPr lang="pl-PL" sz="1000" kern="1200" dirty="0">
                          <a:solidFill>
                            <a:schemeClr val="tx1"/>
                          </a:solidFill>
                          <a:effectLst/>
                          <a:latin typeface="+mn-lt"/>
                          <a:ea typeface="+mn-ea"/>
                          <a:cs typeface="+mn-cs"/>
                        </a:rPr>
                        <a:t>Uwzględnienie szczególnych potrzeb w zakresie parkowania (np. parkowanie dla osób niepełnosprawnych)</a:t>
                      </a:r>
                    </a:p>
                    <a:p>
                      <a:pPr marL="0" marR="0" lvl="0" indent="0" algn="just" defTabSz="914400" rtl="0" eaLnBrk="1" fontAlgn="auto" latinLnBrk="0" hangingPunct="1">
                        <a:lnSpc>
                          <a:spcPts val="1300"/>
                        </a:lnSpc>
                        <a:spcBef>
                          <a:spcPts val="0"/>
                        </a:spcBef>
                        <a:spcAft>
                          <a:spcPts val="700"/>
                        </a:spcAft>
                        <a:buClrTx/>
                        <a:buSzTx/>
                        <a:buFontTx/>
                        <a:buNone/>
                        <a:tabLst/>
                        <a:defRPr/>
                      </a:pPr>
                      <a:r>
                        <a:rPr lang="en-GB" sz="1000" kern="1200" dirty="0" err="1">
                          <a:solidFill>
                            <a:schemeClr val="tx1"/>
                          </a:solidFill>
                          <a:effectLst/>
                          <a:latin typeface="+mn-lt"/>
                          <a:ea typeface="+mn-ea"/>
                          <a:cs typeface="+mn-cs"/>
                        </a:rPr>
                        <a:t>Dochody</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wracaj</a:t>
                      </a:r>
                      <a:r>
                        <a:rPr lang="pl-PL" sz="1000" kern="1200" dirty="0">
                          <a:solidFill>
                            <a:schemeClr val="tx1"/>
                          </a:solidFill>
                          <a:effectLst/>
                          <a:latin typeface="+mn-lt"/>
                          <a:ea typeface="+mn-ea"/>
                          <a:cs typeface="+mn-cs"/>
                        </a:rPr>
                        <a:t>ą</a:t>
                      </a:r>
                      <a:r>
                        <a:rPr lang="en-GB" sz="1000" kern="1200" dirty="0">
                          <a:solidFill>
                            <a:schemeClr val="tx1"/>
                          </a:solidFill>
                          <a:effectLst/>
                          <a:latin typeface="+mn-lt"/>
                          <a:ea typeface="+mn-ea"/>
                          <a:cs typeface="+mn-cs"/>
                        </a:rPr>
                        <a:t> do </a:t>
                      </a:r>
                      <a:r>
                        <a:rPr lang="en-GB" sz="1000" kern="1200" dirty="0" err="1">
                          <a:solidFill>
                            <a:schemeClr val="tx1"/>
                          </a:solidFill>
                          <a:effectLst/>
                          <a:latin typeface="+mn-lt"/>
                          <a:ea typeface="+mn-ea"/>
                          <a:cs typeface="+mn-cs"/>
                        </a:rPr>
                        <a:t>służb</a:t>
                      </a:r>
                      <a:endParaRPr lang="aa-ET"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ECDE"/>
                    </a:solidFill>
                  </a:tcPr>
                </a:tc>
                <a:tc>
                  <a:txBody>
                    <a:bodyPr/>
                    <a:lstStyle/>
                    <a:p>
                      <a:pPr algn="just">
                        <a:lnSpc>
                          <a:spcPts val="1300"/>
                        </a:lnSpc>
                        <a:spcAft>
                          <a:spcPts val="700"/>
                        </a:spcAft>
                      </a:pPr>
                      <a:r>
                        <a:rPr lang="pl-PL"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Efektywność kosztowa</a:t>
                      </a:r>
                    </a:p>
                    <a:p>
                      <a:pPr algn="just">
                        <a:lnSpc>
                          <a:spcPts val="1300"/>
                        </a:lnSpc>
                        <a:spcAft>
                          <a:spcPts val="700"/>
                        </a:spcAft>
                      </a:pPr>
                      <a:r>
                        <a:rPr lang="pl-PL"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Efektywność czasowa</a:t>
                      </a:r>
                    </a:p>
                    <a:p>
                      <a:pPr algn="just">
                        <a:lnSpc>
                          <a:spcPts val="1300"/>
                        </a:lnSpc>
                        <a:spcAft>
                          <a:spcPts val="700"/>
                        </a:spcAft>
                      </a:pPr>
                      <a:r>
                        <a:rPr lang="pl-PL"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Mandaty będą ściągane</a:t>
                      </a:r>
                    </a:p>
                    <a:p>
                      <a:pPr algn="just">
                        <a:lnSpc>
                          <a:spcPts val="1300"/>
                        </a:lnSpc>
                        <a:spcAft>
                          <a:spcPts val="700"/>
                        </a:spcAft>
                      </a:pPr>
                      <a:r>
                        <a:rPr lang="pl-PL"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Zadowoleni pracownicy</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ECDE"/>
                    </a:solidFill>
                  </a:tcPr>
                </a:tc>
                <a:extLst>
                  <a:ext uri="{0D108BD9-81ED-4DB2-BD59-A6C34878D82A}">
                    <a16:rowId xmlns:a16="http://schemas.microsoft.com/office/drawing/2014/main" xmlns="" val="2079282194"/>
                  </a:ext>
                </a:extLst>
              </a:tr>
              <a:tr h="2086368">
                <a:tc>
                  <a:txBody>
                    <a:bodyPr/>
                    <a:lstStyle/>
                    <a:p>
                      <a:pPr algn="just">
                        <a:lnSpc>
                          <a:spcPts val="1300"/>
                        </a:lnSpc>
                        <a:spcAft>
                          <a:spcPts val="700"/>
                        </a:spcAft>
                      </a:pPr>
                      <a:r>
                        <a:rPr lang="pl-PL"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Kierowca </a:t>
                      </a:r>
                      <a:endParaRPr lang="aa-ET"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6EF"/>
                    </a:solidFill>
                  </a:tcPr>
                </a:tc>
                <a:tc>
                  <a:txBody>
                    <a:bodyPr/>
                    <a:lstStyle/>
                    <a:p>
                      <a:pPr algn="just">
                        <a:lnSpc>
                          <a:spcPts val="1300"/>
                        </a:lnSpc>
                        <a:spcAft>
                          <a:spcPts val="700"/>
                        </a:spcAft>
                      </a:pPr>
                      <a:r>
                        <a:rPr lang="pl-PL" sz="1000" kern="1200" dirty="0">
                          <a:solidFill>
                            <a:schemeClr val="tx1"/>
                          </a:solidFill>
                          <a:effectLst/>
                          <a:latin typeface="+mn-lt"/>
                          <a:ea typeface="+mn-ea"/>
                          <a:cs typeface="+mn-cs"/>
                        </a:rPr>
                        <a:t>Każdy ma do czynienia z tym samym systemem egzekwowania przepisów</a:t>
                      </a:r>
                    </a:p>
                    <a:p>
                      <a:r>
                        <a:rPr lang="pl-PL" sz="1000" kern="1200" dirty="0">
                          <a:solidFill>
                            <a:schemeClr val="tx1"/>
                          </a:solidFill>
                          <a:effectLst/>
                          <a:latin typeface="+mn-lt"/>
                          <a:ea typeface="+mn-ea"/>
                          <a:cs typeface="+mn-cs"/>
                        </a:rPr>
                        <a:t>Świadomość, że każdy płaci za parkowanie.</a:t>
                      </a:r>
                    </a:p>
                    <a:p>
                      <a:r>
                        <a:rPr lang="pl-PL" sz="1000" kern="1200" dirty="0">
                          <a:solidFill>
                            <a:schemeClr val="tx1"/>
                          </a:solidFill>
                          <a:effectLst/>
                          <a:latin typeface="+mn-lt"/>
                          <a:ea typeface="+mn-ea"/>
                          <a:cs typeface="+mn-cs"/>
                        </a:rPr>
                        <a:t> </a:t>
                      </a:r>
                    </a:p>
                    <a:p>
                      <a:r>
                        <a:rPr lang="pl-PL" sz="1000" kern="1200" dirty="0">
                          <a:solidFill>
                            <a:schemeClr val="tx1"/>
                          </a:solidFill>
                          <a:effectLst/>
                          <a:latin typeface="+mn-lt"/>
                          <a:ea typeface="+mn-ea"/>
                          <a:cs typeface="+mn-cs"/>
                        </a:rPr>
                        <a:t>Wykorzystanie dochodów z korzyścią dla miasta</a:t>
                      </a:r>
                    </a:p>
                    <a:p>
                      <a:r>
                        <a:rPr lang="pl-PL" sz="1000" kern="1200" dirty="0">
                          <a:solidFill>
                            <a:schemeClr val="tx1"/>
                          </a:solidFill>
                          <a:effectLst/>
                          <a:latin typeface="+mn-lt"/>
                          <a:ea typeface="+mn-ea"/>
                          <a:cs typeface="+mn-cs"/>
                        </a:rPr>
                        <a:t> </a:t>
                      </a:r>
                    </a:p>
                    <a:p>
                      <a:r>
                        <a:rPr lang="pl-PL" sz="1000" kern="1200" dirty="0">
                          <a:solidFill>
                            <a:schemeClr val="tx1"/>
                          </a:solidFill>
                          <a:effectLst/>
                          <a:latin typeface="+mn-lt"/>
                          <a:ea typeface="+mn-ea"/>
                          <a:cs typeface="+mn-cs"/>
                        </a:rPr>
                        <a:t>Przejrzyste procedury i możliwość odwołania się</a:t>
                      </a:r>
                      <a:endParaRPr lang="aa-ET"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6EF"/>
                    </a:solidFill>
                  </a:tcPr>
                </a:tc>
                <a:tc>
                  <a:txBody>
                    <a:bodyPr/>
                    <a:lstStyle/>
                    <a:p>
                      <a:pPr algn="just">
                        <a:lnSpc>
                          <a:spcPts val="1300"/>
                        </a:lnSpc>
                        <a:spcAft>
                          <a:spcPts val="700"/>
                        </a:spcAft>
                      </a:pPr>
                      <a:r>
                        <a:rPr lang="pl-PL"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Jasne zrozumienie, jak i gdzie należy płacić</a:t>
                      </a:r>
                    </a:p>
                    <a:p>
                      <a:pPr algn="just">
                        <a:lnSpc>
                          <a:spcPts val="1300"/>
                        </a:lnSpc>
                        <a:spcAft>
                          <a:spcPts val="700"/>
                        </a:spcAft>
                      </a:pPr>
                      <a:r>
                        <a:rPr lang="pl-PL"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Informacje dostępne w różnych językach</a:t>
                      </a:r>
                    </a:p>
                    <a:p>
                      <a:pPr algn="just">
                        <a:lnSpc>
                          <a:spcPts val="1300"/>
                        </a:lnSpc>
                        <a:spcAft>
                          <a:spcPts val="700"/>
                        </a:spcAft>
                      </a:pPr>
                      <a:r>
                        <a:rPr lang="pl-PL"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Brak ingerencji w pojazd (blokada, holowanie), "prosty" przelew pieniędzy w celu zakończenia procesu egzekucji</a:t>
                      </a:r>
                    </a:p>
                    <a:p>
                      <a:pPr algn="just">
                        <a:lnSpc>
                          <a:spcPts val="1300"/>
                        </a:lnSpc>
                        <a:spcAft>
                          <a:spcPts val="700"/>
                        </a:spcAft>
                      </a:pPr>
                      <a:endParaRPr lang="aa-ET"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6EF"/>
                    </a:solidFill>
                  </a:tcPr>
                </a:tc>
                <a:extLst>
                  <a:ext uri="{0D108BD9-81ED-4DB2-BD59-A6C34878D82A}">
                    <a16:rowId xmlns:a16="http://schemas.microsoft.com/office/drawing/2014/main" xmlns="" val="1911226908"/>
                  </a:ext>
                </a:extLst>
              </a:tr>
            </a:tbl>
          </a:graphicData>
        </a:graphic>
      </p:graphicFrame>
    </p:spTree>
    <p:extLst>
      <p:ext uri="{BB962C8B-B14F-4D97-AF65-F5344CB8AC3E}">
        <p14:creationId xmlns:p14="http://schemas.microsoft.com/office/powerpoint/2010/main" val="1238771399"/>
      </p:ext>
    </p:extLst>
  </p:cSld>
  <p:clrMapOvr>
    <a:masterClrMapping/>
  </p:clrMapOvr>
</p:sld>
</file>

<file path=ppt/theme/theme1.xml><?xml version="1.0" encoding="utf-8"?>
<a:theme xmlns:a="http://schemas.openxmlformats.org/drawingml/2006/main" name="Presentation_new WIKI LOGO">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E8CB689BBF064F911E71EFFC1CB2A3" ma:contentTypeVersion="12" ma:contentTypeDescription="Create a new document." ma:contentTypeScope="" ma:versionID="1e2cd7c67867bd7bb5ad151b0e20b066">
  <xsd:schema xmlns:xsd="http://www.w3.org/2001/XMLSchema" xmlns:xs="http://www.w3.org/2001/XMLSchema" xmlns:p="http://schemas.microsoft.com/office/2006/metadata/properties" xmlns:ns2="fb7a3a8e-7964-4418-ab96-7edc9afd578f" xmlns:ns3="07e80eab-9d26-4ae7-bd74-003410c928f3" targetNamespace="http://schemas.microsoft.com/office/2006/metadata/properties" ma:root="true" ma:fieldsID="01c9d145678a15876d180ce708d88036" ns2:_="" ns3:_="">
    <xsd:import namespace="fb7a3a8e-7964-4418-ab96-7edc9afd578f"/>
    <xsd:import namespace="07e80eab-9d26-4ae7-bd74-003410c928f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7a3a8e-7964-4418-ab96-7edc9afd57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e80eab-9d26-4ae7-bd74-003410c928f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SharedWithUsers xmlns="07e80eab-9d26-4ae7-bd74-003410c928f3">
      <UserInfo>
        <DisplayName>Patrick Auwerx</DisplayName>
        <AccountId>30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658B8F-5DA5-439F-8C09-F8BD45F809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7a3a8e-7964-4418-ab96-7edc9afd578f"/>
    <ds:schemaRef ds:uri="07e80eab-9d26-4ae7-bd74-003410c928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91DF273-5B54-4122-A0E9-10A34460F635}">
  <ds:schemaRefs>
    <ds:schemaRef ds:uri="http://schemas.microsoft.com/office/2006/documentManagement/types"/>
    <ds:schemaRef ds:uri="http://purl.org/dc/dcmitype/"/>
    <ds:schemaRef ds:uri="fb7a3a8e-7964-4418-ab96-7edc9afd578f"/>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07e80eab-9d26-4ae7-bd74-003410c928f3"/>
    <ds:schemaRef ds:uri="http://www.w3.org/XML/1998/namespace"/>
    <ds:schemaRef ds:uri="http://purl.org/dc/terms/"/>
  </ds:schemaRefs>
</ds:datastoreItem>
</file>

<file path=customXml/itemProps3.xml><?xml version="1.0" encoding="utf-8"?>
<ds:datastoreItem xmlns:ds="http://schemas.openxmlformats.org/officeDocument/2006/customXml" ds:itemID="{5CACC609-0F7B-4C94-8C5C-FA1876795E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1159</TotalTime>
  <Words>3444</Words>
  <Application>Microsoft Office PowerPoint</Application>
  <PresentationFormat>Pokaz na ekranie (4:3)</PresentationFormat>
  <Paragraphs>455</Paragraphs>
  <Slides>57</Slides>
  <Notes>37</Notes>
  <HiddenSlides>0</HiddenSlides>
  <MMClips>0</MMClips>
  <ScaleCrop>false</ScaleCrop>
  <HeadingPairs>
    <vt:vector size="6" baseType="variant">
      <vt:variant>
        <vt:lpstr>Używane czcionki</vt:lpstr>
      </vt:variant>
      <vt:variant>
        <vt:i4>6</vt:i4>
      </vt:variant>
      <vt:variant>
        <vt:lpstr>Motyw</vt:lpstr>
      </vt:variant>
      <vt:variant>
        <vt:i4>2</vt:i4>
      </vt:variant>
      <vt:variant>
        <vt:lpstr>Tytuły slajdów</vt:lpstr>
      </vt:variant>
      <vt:variant>
        <vt:i4>57</vt:i4>
      </vt:variant>
    </vt:vector>
  </HeadingPairs>
  <TitlesOfParts>
    <vt:vector size="65" baseType="lpstr">
      <vt:lpstr>MS PGothic</vt:lpstr>
      <vt:lpstr>Arial</vt:lpstr>
      <vt:lpstr>Calibri</vt:lpstr>
      <vt:lpstr>Helvetica</vt:lpstr>
      <vt:lpstr>Times New Roman</vt:lpstr>
      <vt:lpstr>Wingdings</vt:lpstr>
      <vt:lpstr>Presentation_new WIKI LOGO</vt:lpstr>
      <vt:lpstr>Custom Design</vt:lpstr>
      <vt:lpstr>Prezentacja programu PowerPoint</vt:lpstr>
      <vt:lpstr>Prezentacja programu PowerPoint</vt:lpstr>
      <vt:lpstr>Główny temat tego szkolenia: egzekwowanie przepisów dotyczących płatnego i regulowanego parkowania</vt:lpstr>
      <vt:lpstr>Dlaczego miasta egzekwują politykę parkingową? Zapewnienie równowagi pomiędzy trzema celami.</vt:lpstr>
      <vt:lpstr>Egzekwowanie wykroczeń parkingowych jest procesem (i odnosi się do SUMP-PZMM)</vt:lpstr>
      <vt:lpstr>Skupienie się na podstawowych aspektach procesu egzekwowania prawa</vt:lpstr>
      <vt:lpstr>Prezentacja programu PowerPoint</vt:lpstr>
      <vt:lpstr> Ćwiczenie - Sprawiedliwe i skuteczne egzekwowanie prawa </vt:lpstr>
      <vt:lpstr> Ćwiczenie - Sprawiedliwe i skuteczne egzekwowanie prawa </vt:lpstr>
      <vt:lpstr>Prezentacja programu PowerPoint</vt:lpstr>
      <vt:lpstr>Zasada 1: Projektuj systemy parkingowe, do których kierowcy mogą się łatwo dostosować</vt:lpstr>
      <vt:lpstr>Zasada 2: Zachęcanie ludzi do przestrzegania przepisów</vt:lpstr>
      <vt:lpstr>Zasada 3: Przestrzeganie w jak największym stopniu procedur cywilno-administracyjnych</vt:lpstr>
      <vt:lpstr>Zasada 3: Przestrzeganie w jak największym stopniu procedur cywilno-administracyjnych</vt:lpstr>
      <vt:lpstr>Zasada 3: Przestrzeganie w jak największym stopniu procedur cywilno-administracyjnych</vt:lpstr>
      <vt:lpstr>  Zasada 4: Sankcje powinny być proporcjonalne  </vt:lpstr>
      <vt:lpstr>Zasada 5: Procedury egzekwowania prawa powinny być przejrzyste. </vt:lpstr>
      <vt:lpstr>Zasada 6: Sprawiedliwe i równe traktowanie różnych klientów parkingów</vt:lpstr>
      <vt:lpstr>Zasada 7: Doceniaj swoich kontrolerów</vt:lpstr>
      <vt:lpstr>Prezentacja programu PowerPoint</vt:lpstr>
      <vt:lpstr>Wracając do procesu egzekwowania prawa...</vt:lpstr>
      <vt:lpstr>Jak uruchomić proces egzekwowania prawa? </vt:lpstr>
      <vt:lpstr>Prezentacja programu PowerPoint</vt:lpstr>
      <vt:lpstr>Elementy wystroju ulic umożliwiające egzekwowanie przepisów</vt:lpstr>
      <vt:lpstr>Ćwiczenie: jakie elementy projektu zniechęcają do nielegalnego parkowania?</vt:lpstr>
      <vt:lpstr>Ćwiczenie: jakie elementy projektu zniechęcają do nielegalnego parkowania?</vt:lpstr>
      <vt:lpstr>Ćwiczenie: jakie elementy projektu zniechęcają do nielegalnego parkowania?</vt:lpstr>
      <vt:lpstr>Ćwiczenie: jakie elementy projektu zniechęcają do nielegalnego parkowania?</vt:lpstr>
      <vt:lpstr>W większości przypadków egzekwowanie przepisów dotyczących parkowania wiąże się z wykorzystaniem technologii cyfrowej.</vt:lpstr>
      <vt:lpstr>W pełni zautomatyzowane rozpoznawanie tablic rejestracyjnych (ANPR)</vt:lpstr>
      <vt:lpstr>Ćwiczenie: cyfrowe egzekwowanie przepisów parkingowych: Tak czy Nie?</vt:lpstr>
      <vt:lpstr>Ćwiczenie: cyfrowe egzekwowanie przepisów parkingowych: Tak czy Nie? </vt:lpstr>
      <vt:lpstr>RODO: uważaj!</vt:lpstr>
      <vt:lpstr>Dane dotyczące egzekwowania prawa stają się informacjami o polityce</vt:lpstr>
      <vt:lpstr>Prezentacja programu PowerPoint</vt:lpstr>
      <vt:lpstr>Podstawa prawna - główne przepisy</vt:lpstr>
      <vt:lpstr> Pomimo wspólnych zapisów, karty mogą wyglądać inaczej </vt:lpstr>
      <vt:lpstr>Nieuczciwe użycie</vt:lpstr>
      <vt:lpstr>Dyskusja</vt:lpstr>
      <vt:lpstr>Prezentacja programu PowerPoint</vt:lpstr>
      <vt:lpstr>Dyskusja</vt:lpstr>
      <vt:lpstr>Prezentacja programu PowerPoint</vt:lpstr>
      <vt:lpstr>Prezentacja programu PowerPoint</vt:lpstr>
      <vt:lpstr>Prezentacja programu PowerPoint</vt:lpstr>
      <vt:lpstr>Prezentacja programu PowerPoint</vt:lpstr>
      <vt:lpstr>Prezentacja programu PowerPoint</vt:lpstr>
      <vt:lpstr>Oczy na ulicy - Barcelona</vt:lpstr>
      <vt:lpstr>Oczy na ulicy - Barcelona</vt:lpstr>
      <vt:lpstr>Oczy na ulicy - Barcelona</vt:lpstr>
      <vt:lpstr>Prezentacja programu PowerPoint</vt:lpstr>
      <vt:lpstr>Która kampania dotycząca nielegalnego parkowania działa najlepiej?  Przypadek Deutsche Bahn </vt:lpstr>
      <vt:lpstr>Która kampania dotycząca nielegalnego parkowania działa najlepiej?  Przypadek Deutsche Bahn </vt:lpstr>
      <vt:lpstr>Która kampania dotycząca nielegalnego parkowania działa najlepiej?  Przypadek Deutsche Bahn </vt:lpstr>
      <vt:lpstr>Prezentacja programu PowerPoint</vt:lpstr>
      <vt:lpstr>Operacja Umożliwienie</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Ivo Cré</dc:creator>
  <cp:lastModifiedBy>Zwoliński Tomasz</cp:lastModifiedBy>
  <cp:revision>57</cp:revision>
  <dcterms:created xsi:type="dcterms:W3CDTF">2020-09-22T12:52:56Z</dcterms:created>
  <dcterms:modified xsi:type="dcterms:W3CDTF">2021-05-25T09:06:41Z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0x01010099E8CB689BBF064F911E71EFFC1CB2A3</vt:lpwstr>
  </property>
</Properties>
</file>